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3" r:id="rId5"/>
    <p:sldId id="280" r:id="rId6"/>
    <p:sldId id="270" r:id="rId7"/>
    <p:sldId id="271" r:id="rId8"/>
    <p:sldId id="273" r:id="rId9"/>
    <p:sldId id="274" r:id="rId10"/>
    <p:sldId id="275" r:id="rId11"/>
    <p:sldId id="281" r:id="rId12"/>
    <p:sldId id="282" r:id="rId13"/>
    <p:sldId id="260" r:id="rId14"/>
    <p:sldId id="261" r:id="rId15"/>
    <p:sldId id="262" r:id="rId16"/>
    <p:sldId id="263" r:id="rId17"/>
    <p:sldId id="264" r:id="rId18"/>
    <p:sldId id="265" r:id="rId19"/>
    <p:sldId id="266" r:id="rId20"/>
    <p:sldId id="276" r:id="rId21"/>
    <p:sldId id="277" r:id="rId22"/>
    <p:sldId id="278" r:id="rId23"/>
    <p:sldId id="267" r:id="rId24"/>
    <p:sldId id="268"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01651-C936-4E47-8DD1-F6A84DB3FD50}"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213268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1651-C936-4E47-8DD1-F6A84DB3FD50}"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32409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1651-C936-4E47-8DD1-F6A84DB3FD50}"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396207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1651-C936-4E47-8DD1-F6A84DB3FD50}"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195840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F01651-C936-4E47-8DD1-F6A84DB3FD50}"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242215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F01651-C936-4E47-8DD1-F6A84DB3FD50}"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78252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01651-C936-4E47-8DD1-F6A84DB3FD50}" type="datetimeFigureOut">
              <a:rPr lang="en-US" smtClean="0"/>
              <a:t>15-Oct-19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389966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F01651-C936-4E47-8DD1-F6A84DB3FD50}" type="datetimeFigureOut">
              <a:rPr lang="en-US" smtClean="0"/>
              <a:t>15-Oct-19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82713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01651-C936-4E47-8DD1-F6A84DB3FD50}" type="datetimeFigureOut">
              <a:rPr lang="en-US" smtClean="0"/>
              <a:t>15-Oct-19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374396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01651-C936-4E47-8DD1-F6A84DB3FD50}"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22772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01651-C936-4E47-8DD1-F6A84DB3FD50}"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6D9AE-ECAE-46AB-AE11-8D6008D5E31D}" type="slidenum">
              <a:rPr lang="en-US" smtClean="0"/>
              <a:t>‹#›</a:t>
            </a:fld>
            <a:endParaRPr lang="en-US"/>
          </a:p>
        </p:txBody>
      </p:sp>
    </p:spTree>
    <p:extLst>
      <p:ext uri="{BB962C8B-B14F-4D97-AF65-F5344CB8AC3E}">
        <p14:creationId xmlns:p14="http://schemas.microsoft.com/office/powerpoint/2010/main" val="380934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01651-C936-4E47-8DD1-F6A84DB3FD50}" type="datetimeFigureOut">
              <a:rPr lang="en-US" smtClean="0"/>
              <a:t>15-Oct-19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6D9AE-ECAE-46AB-AE11-8D6008D5E31D}" type="slidenum">
              <a:rPr lang="en-US" smtClean="0"/>
              <a:t>‹#›</a:t>
            </a:fld>
            <a:endParaRPr lang="en-US"/>
          </a:p>
        </p:txBody>
      </p:sp>
    </p:spTree>
    <p:extLst>
      <p:ext uri="{BB962C8B-B14F-4D97-AF65-F5344CB8AC3E}">
        <p14:creationId xmlns:p14="http://schemas.microsoft.com/office/powerpoint/2010/main" val="304237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dirty="0" smtClean="0"/>
              <a:t>Software Design Basics</a:t>
            </a:r>
            <a:br>
              <a:rPr lang="en-US" sz="7200" b="1" dirty="0" smtClean="0"/>
            </a:br>
            <a:endParaRPr lang="en-US" sz="7200" dirty="0"/>
          </a:p>
        </p:txBody>
      </p:sp>
      <p:sp>
        <p:nvSpPr>
          <p:cNvPr id="3" name="Subtitle 2"/>
          <p:cNvSpPr>
            <a:spLocks noGrp="1"/>
          </p:cNvSpPr>
          <p:nvPr>
            <p:ph type="subTitle" idx="1"/>
          </p:nvPr>
        </p:nvSpPr>
        <p:spPr>
          <a:xfrm>
            <a:off x="1524000" y="4389120"/>
            <a:ext cx="9144000" cy="868680"/>
          </a:xfrm>
        </p:spPr>
        <p:txBody>
          <a:bodyPr>
            <a:normAutofit/>
          </a:bodyPr>
          <a:lstStyle/>
          <a:p>
            <a:r>
              <a:rPr lang="en-US" sz="4000" b="1" dirty="0" smtClean="0"/>
              <a:t>Presenter: Samuel Wagema</a:t>
            </a:r>
            <a:endParaRPr lang="en-US" sz="4000" b="1" dirty="0"/>
          </a:p>
        </p:txBody>
      </p:sp>
    </p:spTree>
    <p:extLst>
      <p:ext uri="{BB962C8B-B14F-4D97-AF65-F5344CB8AC3E}">
        <p14:creationId xmlns:p14="http://schemas.microsoft.com/office/powerpoint/2010/main" val="306488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365125"/>
            <a:ext cx="10515600" cy="941161"/>
          </a:xfrm>
        </p:spPr>
        <p:txBody>
          <a:bodyPr/>
          <a:lstStyle/>
          <a:p>
            <a:r>
              <a:rPr lang="en-GB" altLang="en-US" b="1" dirty="0" smtClean="0"/>
              <a:t>4. Small </a:t>
            </a:r>
            <a:r>
              <a:rPr lang="en-GB" altLang="en-US" b="1" dirty="0"/>
              <a:t>Interfaces (Loose Coupling)</a:t>
            </a:r>
          </a:p>
        </p:txBody>
      </p:sp>
      <p:sp>
        <p:nvSpPr>
          <p:cNvPr id="56323" name="Rectangle 3"/>
          <p:cNvSpPr>
            <a:spLocks noGrp="1" noChangeArrowheads="1"/>
          </p:cNvSpPr>
          <p:nvPr>
            <p:ph type="body" idx="1"/>
          </p:nvPr>
        </p:nvSpPr>
        <p:spPr>
          <a:xfrm>
            <a:off x="838200" y="1554480"/>
            <a:ext cx="10515600" cy="4622483"/>
          </a:xfrm>
        </p:spPr>
        <p:txBody>
          <a:bodyPr>
            <a:normAutofit/>
          </a:bodyPr>
          <a:lstStyle/>
          <a:p>
            <a:r>
              <a:rPr lang="en-GB" altLang="en-US" sz="4400" dirty="0"/>
              <a:t>This principle states:</a:t>
            </a:r>
          </a:p>
          <a:p>
            <a:pPr lvl="1"/>
            <a:r>
              <a:rPr lang="en-GB" altLang="en-US" sz="4000" dirty="0">
                <a:solidFill>
                  <a:schemeClr val="accent2"/>
                </a:solidFill>
              </a:rPr>
              <a:t>If any two modules communicate, they should exchange as little information as possible.</a:t>
            </a:r>
          </a:p>
          <a:p>
            <a:endParaRPr lang="en-GB" altLang="en-US" sz="4400" dirty="0">
              <a:solidFill>
                <a:srgbClr val="FF0000"/>
              </a:solidFill>
            </a:endParaRPr>
          </a:p>
          <a:p>
            <a:r>
              <a:rPr lang="en-GB" altLang="en-US" sz="4400" dirty="0">
                <a:solidFill>
                  <a:srgbClr val="FF0000"/>
                </a:solidFill>
              </a:rPr>
              <a:t>COUNTER EXAMPLE. Declaring all instance variables as public!</a:t>
            </a:r>
          </a:p>
        </p:txBody>
      </p:sp>
    </p:spTree>
    <p:extLst>
      <p:ext uri="{BB962C8B-B14F-4D97-AF65-F5344CB8AC3E}">
        <p14:creationId xmlns:p14="http://schemas.microsoft.com/office/powerpoint/2010/main" val="10978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Phases in the Design Process</a:t>
            </a:r>
            <a:endParaRPr lang="en-GB" altLang="en-US"/>
          </a:p>
        </p:txBody>
      </p:sp>
      <p:pic>
        <p:nvPicPr>
          <p:cNvPr id="3584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2032000"/>
            <a:ext cx="8851900"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365125"/>
            <a:ext cx="10515600" cy="797469"/>
          </a:xfrm>
        </p:spPr>
        <p:txBody>
          <a:bodyPr>
            <a:noAutofit/>
          </a:bodyPr>
          <a:lstStyle/>
          <a:p>
            <a:r>
              <a:rPr lang="en-US" altLang="en-US" sz="4800" b="1" dirty="0" smtClean="0"/>
              <a:t>Brief explanation on the Design </a:t>
            </a:r>
            <a:r>
              <a:rPr lang="en-US" altLang="en-US" sz="4800" b="1" dirty="0"/>
              <a:t>Phases</a:t>
            </a:r>
            <a:endParaRPr lang="en-GB" altLang="en-US" sz="4800" b="1" dirty="0"/>
          </a:p>
        </p:txBody>
      </p:sp>
      <p:sp>
        <p:nvSpPr>
          <p:cNvPr id="36867" name="Rectangle 3"/>
          <p:cNvSpPr>
            <a:spLocks noChangeArrowheads="1"/>
          </p:cNvSpPr>
          <p:nvPr/>
        </p:nvSpPr>
        <p:spPr bwMode="auto">
          <a:xfrm>
            <a:off x="548639" y="1332411"/>
            <a:ext cx="11234057" cy="513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514350" indent="-514350">
              <a:lnSpc>
                <a:spcPct val="100000"/>
              </a:lnSpc>
              <a:spcBef>
                <a:spcPct val="20000"/>
              </a:spcBef>
              <a:buFont typeface="+mj-lt"/>
              <a:buAutoNum type="arabicPeriod"/>
            </a:pPr>
            <a:r>
              <a:rPr lang="en-US" altLang="en-US" sz="3200" i="1" dirty="0"/>
              <a:t>Architectural design:</a:t>
            </a:r>
            <a:r>
              <a:rPr lang="en-US" altLang="en-US" sz="3200" dirty="0"/>
              <a:t> Identify sub-systems.</a:t>
            </a:r>
          </a:p>
          <a:p>
            <a:pPr marL="514350" indent="-514350">
              <a:lnSpc>
                <a:spcPct val="100000"/>
              </a:lnSpc>
              <a:spcBef>
                <a:spcPct val="20000"/>
              </a:spcBef>
              <a:buFont typeface="+mj-lt"/>
              <a:buAutoNum type="arabicPeriod"/>
            </a:pPr>
            <a:r>
              <a:rPr lang="en-US" altLang="en-US" sz="3200" i="1" dirty="0"/>
              <a:t>Abstract specification: </a:t>
            </a:r>
            <a:r>
              <a:rPr lang="en-US" altLang="en-US" sz="3200" dirty="0"/>
              <a:t>Specify sub-systems.</a:t>
            </a:r>
          </a:p>
          <a:p>
            <a:pPr marL="514350" indent="-514350">
              <a:lnSpc>
                <a:spcPct val="100000"/>
              </a:lnSpc>
              <a:spcBef>
                <a:spcPct val="20000"/>
              </a:spcBef>
              <a:buFont typeface="+mj-lt"/>
              <a:buAutoNum type="arabicPeriod"/>
            </a:pPr>
            <a:r>
              <a:rPr lang="en-US" altLang="en-US" sz="3200" i="1" dirty="0"/>
              <a:t>Interface design: </a:t>
            </a:r>
            <a:r>
              <a:rPr lang="en-US" altLang="en-US" sz="3200" dirty="0"/>
              <a:t>Describe sub-system interfaces.</a:t>
            </a:r>
          </a:p>
          <a:p>
            <a:pPr marL="514350" indent="-514350">
              <a:lnSpc>
                <a:spcPct val="100000"/>
              </a:lnSpc>
              <a:spcBef>
                <a:spcPct val="20000"/>
              </a:spcBef>
              <a:buFont typeface="+mj-lt"/>
              <a:buAutoNum type="arabicPeriod"/>
            </a:pPr>
            <a:r>
              <a:rPr lang="en-US" altLang="en-US" sz="3200" i="1" dirty="0"/>
              <a:t>Component design: </a:t>
            </a:r>
            <a:r>
              <a:rPr lang="en-US" altLang="en-US" sz="3200" dirty="0"/>
              <a:t>Decompose sub-systems </a:t>
            </a:r>
            <a:br>
              <a:rPr lang="en-US" altLang="en-US" sz="3200" dirty="0"/>
            </a:br>
            <a:r>
              <a:rPr lang="en-US" altLang="en-US" sz="3200" dirty="0"/>
              <a:t>into components.</a:t>
            </a:r>
          </a:p>
          <a:p>
            <a:pPr marL="514350" indent="-514350">
              <a:lnSpc>
                <a:spcPct val="100000"/>
              </a:lnSpc>
              <a:spcBef>
                <a:spcPct val="20000"/>
              </a:spcBef>
              <a:buFont typeface="+mj-lt"/>
              <a:buAutoNum type="arabicPeriod"/>
            </a:pPr>
            <a:r>
              <a:rPr lang="en-US" altLang="en-US" sz="3200" i="1" dirty="0"/>
              <a:t>Data structure design:</a:t>
            </a:r>
            <a:r>
              <a:rPr lang="en-US" altLang="en-US" sz="3200" dirty="0"/>
              <a:t> Design data structures to hold problem data.</a:t>
            </a:r>
          </a:p>
          <a:p>
            <a:pPr marL="514350" indent="-514350">
              <a:lnSpc>
                <a:spcPct val="100000"/>
              </a:lnSpc>
              <a:spcBef>
                <a:spcPct val="20000"/>
              </a:spcBef>
              <a:buFont typeface="+mj-lt"/>
              <a:buAutoNum type="arabicPeriod"/>
            </a:pPr>
            <a:r>
              <a:rPr lang="en-US" altLang="en-US" sz="3200" i="1" dirty="0"/>
              <a:t>Algorithm design:</a:t>
            </a:r>
            <a:r>
              <a:rPr lang="en-US" altLang="en-US" sz="3200" dirty="0"/>
              <a:t> Design algorithms for problem functions.</a:t>
            </a:r>
          </a:p>
        </p:txBody>
      </p:sp>
    </p:spTree>
    <p:extLst>
      <p:ext uri="{BB962C8B-B14F-4D97-AF65-F5344CB8AC3E}">
        <p14:creationId xmlns:p14="http://schemas.microsoft.com/office/powerpoint/2010/main" val="115846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Modularization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sz="3600" dirty="0" smtClean="0"/>
              <a:t>Designers tend to design modules such that they can be executed and/or compiled separately and independently. This process is normally referred to as modularization.</a:t>
            </a:r>
          </a:p>
          <a:p>
            <a:r>
              <a:rPr lang="en-US" sz="3600" dirty="0" smtClean="0"/>
              <a:t>Modularization is a technique to divide a software system into multiple discrete and independent modules, which are expected to be capable of carrying out task(s) independently. </a:t>
            </a:r>
            <a:endParaRPr lang="en-US" sz="3600" dirty="0"/>
          </a:p>
        </p:txBody>
      </p:sp>
    </p:spTree>
    <p:extLst>
      <p:ext uri="{BB962C8B-B14F-4D97-AF65-F5344CB8AC3E}">
        <p14:creationId xmlns:p14="http://schemas.microsoft.com/office/powerpoint/2010/main" val="45308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 of modularization:</a:t>
            </a:r>
            <a:endParaRPr lang="en-US" b="1" dirty="0"/>
          </a:p>
        </p:txBody>
      </p:sp>
      <p:sp>
        <p:nvSpPr>
          <p:cNvPr id="3" name="Content Placeholder 2"/>
          <p:cNvSpPr>
            <a:spLocks noGrp="1"/>
          </p:cNvSpPr>
          <p:nvPr>
            <p:ph idx="1"/>
          </p:nvPr>
        </p:nvSpPr>
        <p:spPr>
          <a:xfrm>
            <a:off x="838199" y="1499053"/>
            <a:ext cx="10722429" cy="5032375"/>
          </a:xfrm>
        </p:spPr>
        <p:txBody>
          <a:bodyPr>
            <a:noAutofit/>
          </a:bodyPr>
          <a:lstStyle/>
          <a:p>
            <a:pPr marL="514350" indent="-514350">
              <a:buFont typeface="+mj-lt"/>
              <a:buAutoNum type="arabicPeriod"/>
            </a:pPr>
            <a:r>
              <a:rPr lang="en-US" sz="3600" dirty="0" smtClean="0"/>
              <a:t>Smaller components are easier to maintain</a:t>
            </a:r>
          </a:p>
          <a:p>
            <a:pPr marL="514350" indent="-514350">
              <a:buFont typeface="+mj-lt"/>
              <a:buAutoNum type="arabicPeriod"/>
            </a:pPr>
            <a:r>
              <a:rPr lang="en-US" sz="3600" dirty="0" smtClean="0"/>
              <a:t>Program can be divided based on functional aspects</a:t>
            </a:r>
          </a:p>
          <a:p>
            <a:pPr marL="514350" indent="-514350">
              <a:buFont typeface="+mj-lt"/>
              <a:buAutoNum type="arabicPeriod"/>
            </a:pPr>
            <a:r>
              <a:rPr lang="en-US" sz="3600" dirty="0" smtClean="0"/>
              <a:t>Desired level of abstraction can be brought in the program</a:t>
            </a:r>
          </a:p>
          <a:p>
            <a:pPr marL="514350" indent="-514350">
              <a:buFont typeface="+mj-lt"/>
              <a:buAutoNum type="arabicPeriod"/>
            </a:pPr>
            <a:r>
              <a:rPr lang="en-US" sz="3600" dirty="0" smtClean="0"/>
              <a:t>Components with high cohesion can be re-used again</a:t>
            </a:r>
          </a:p>
          <a:p>
            <a:pPr marL="514350" indent="-514350">
              <a:buFont typeface="+mj-lt"/>
              <a:buAutoNum type="arabicPeriod"/>
            </a:pPr>
            <a:r>
              <a:rPr lang="en-US" sz="3600" dirty="0" smtClean="0"/>
              <a:t>Concurrent execution can be made possible</a:t>
            </a:r>
          </a:p>
          <a:p>
            <a:pPr marL="514350" indent="-514350">
              <a:buFont typeface="+mj-lt"/>
              <a:buAutoNum type="arabicPeriod"/>
            </a:pPr>
            <a:r>
              <a:rPr lang="en-US" sz="3600" dirty="0" smtClean="0"/>
              <a:t>Desired from security aspect</a:t>
            </a:r>
          </a:p>
          <a:p>
            <a:pPr marL="514350" indent="-514350">
              <a:buFont typeface="+mj-lt"/>
              <a:buAutoNum type="arabicPeriod"/>
            </a:pPr>
            <a:endParaRPr lang="en-US" sz="3600" dirty="0"/>
          </a:p>
        </p:txBody>
      </p:sp>
    </p:spTree>
    <p:extLst>
      <p:ext uri="{BB962C8B-B14F-4D97-AF65-F5344CB8AC3E}">
        <p14:creationId xmlns:p14="http://schemas.microsoft.com/office/powerpoint/2010/main" val="55503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Autofit/>
          </a:bodyPr>
          <a:lstStyle/>
          <a:p>
            <a:r>
              <a:rPr lang="en-US" sz="4800" b="1" dirty="0" smtClean="0"/>
              <a:t/>
            </a:r>
            <a:br>
              <a:rPr lang="en-US" sz="4800" b="1" dirty="0" smtClean="0"/>
            </a:br>
            <a:r>
              <a:rPr lang="en-US" sz="4800" b="1" dirty="0" smtClean="0"/>
              <a:t>Concurrency</a:t>
            </a:r>
            <a:br>
              <a:rPr lang="en-US" sz="4800" b="1" dirty="0" smtClean="0"/>
            </a:br>
            <a:endParaRPr lang="en-US" sz="4800" dirty="0"/>
          </a:p>
        </p:txBody>
      </p:sp>
      <p:sp>
        <p:nvSpPr>
          <p:cNvPr id="3" name="Content Placeholder 2"/>
          <p:cNvSpPr>
            <a:spLocks noGrp="1"/>
          </p:cNvSpPr>
          <p:nvPr>
            <p:ph idx="1"/>
          </p:nvPr>
        </p:nvSpPr>
        <p:spPr>
          <a:xfrm>
            <a:off x="838200" y="1097280"/>
            <a:ext cx="10515600" cy="5079683"/>
          </a:xfrm>
        </p:spPr>
        <p:txBody>
          <a:bodyPr>
            <a:normAutofit/>
          </a:bodyPr>
          <a:lstStyle/>
          <a:p>
            <a:r>
              <a:rPr lang="en-US" sz="3600" i="1" dirty="0" smtClean="0"/>
              <a:t>Concurrency</a:t>
            </a:r>
            <a:r>
              <a:rPr lang="en-US" sz="3600" dirty="0" smtClean="0"/>
              <a:t> happens when multiple copies of the same program are run at the same time, but in the course of their execution, those copies communicate with each other.</a:t>
            </a:r>
          </a:p>
          <a:p>
            <a:r>
              <a:rPr lang="en-US" sz="3600" dirty="0" smtClean="0"/>
              <a:t>All software are meant to be executed sequentially. By sequential execution we mean that the coded instruction will be executed one after another implying only one portion of program being activated at any given time. </a:t>
            </a:r>
            <a:endParaRPr lang="en-US" sz="3600" dirty="0"/>
          </a:p>
        </p:txBody>
      </p:sp>
    </p:spTree>
    <p:extLst>
      <p:ext uri="{BB962C8B-B14F-4D97-AF65-F5344CB8AC3E}">
        <p14:creationId xmlns:p14="http://schemas.microsoft.com/office/powerpoint/2010/main" val="116562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Autofit/>
          </a:bodyPr>
          <a:lstStyle/>
          <a:p>
            <a:r>
              <a:rPr lang="en-US" sz="5400" b="1" dirty="0" smtClean="0"/>
              <a:t/>
            </a:r>
            <a:br>
              <a:rPr lang="en-US" sz="5400" b="1" dirty="0" smtClean="0"/>
            </a:br>
            <a:r>
              <a:rPr lang="en-US" sz="5400" b="1" dirty="0" smtClean="0"/>
              <a:t>Coupling and Cohesion</a:t>
            </a:r>
            <a:br>
              <a:rPr lang="en-US" sz="5400" b="1" dirty="0" smtClean="0"/>
            </a:br>
            <a:endParaRPr lang="en-US" sz="5400" dirty="0"/>
          </a:p>
        </p:txBody>
      </p:sp>
      <p:sp>
        <p:nvSpPr>
          <p:cNvPr id="3" name="Content Placeholder 2"/>
          <p:cNvSpPr>
            <a:spLocks noGrp="1"/>
          </p:cNvSpPr>
          <p:nvPr>
            <p:ph idx="1"/>
          </p:nvPr>
        </p:nvSpPr>
        <p:spPr>
          <a:xfrm>
            <a:off x="838200" y="875212"/>
            <a:ext cx="11114314" cy="5630091"/>
          </a:xfrm>
        </p:spPr>
        <p:txBody>
          <a:bodyPr>
            <a:noAutofit/>
          </a:bodyPr>
          <a:lstStyle/>
          <a:p>
            <a:pPr marL="0" indent="0">
              <a:buNone/>
            </a:pPr>
            <a:r>
              <a:rPr lang="en-US" sz="3600" b="1" dirty="0" smtClean="0"/>
              <a:t>Introduction:</a:t>
            </a:r>
          </a:p>
          <a:p>
            <a:pPr marL="0" indent="0">
              <a:buNone/>
            </a:pPr>
            <a:r>
              <a:rPr lang="en-US" sz="3600" dirty="0" smtClean="0"/>
              <a:t>When a software program is modularized, its tasks are divided into several modules based on some characteristics. </a:t>
            </a:r>
          </a:p>
          <a:p>
            <a:pPr marL="0" indent="0">
              <a:buNone/>
            </a:pPr>
            <a:r>
              <a:rPr lang="en-US" sz="3600" b="1" dirty="0" smtClean="0"/>
              <a:t>Modules</a:t>
            </a:r>
            <a:r>
              <a:rPr lang="en-US" sz="3600" dirty="0" smtClean="0"/>
              <a:t> are set of instructions put together in order to achieve some tasks. They are though, considered as single entity but may refer to each other to work together.</a:t>
            </a:r>
          </a:p>
          <a:p>
            <a:pPr marL="0" indent="0">
              <a:buNone/>
            </a:pPr>
            <a:r>
              <a:rPr lang="en-US" sz="3600" b="1" dirty="0" smtClean="0"/>
              <a:t>Cohesion</a:t>
            </a:r>
            <a:r>
              <a:rPr lang="en-US" sz="3600" dirty="0" smtClean="0"/>
              <a:t> is a measure that defines the degree of intra-dependability within elements of a module. The greater the cohesion, the better is the program design.</a:t>
            </a:r>
          </a:p>
          <a:p>
            <a:endParaRPr lang="en-US" sz="3600" dirty="0"/>
          </a:p>
        </p:txBody>
      </p:sp>
    </p:spTree>
    <p:extLst>
      <p:ext uri="{BB962C8B-B14F-4D97-AF65-F5344CB8AC3E}">
        <p14:creationId xmlns:p14="http://schemas.microsoft.com/office/powerpoint/2010/main" val="26284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Autofit/>
          </a:bodyPr>
          <a:lstStyle/>
          <a:p>
            <a:r>
              <a:rPr lang="en-US" sz="5400" b="1" dirty="0" smtClean="0"/>
              <a:t>Types of cohesion</a:t>
            </a:r>
            <a:endParaRPr lang="en-US" sz="5400" b="1" dirty="0"/>
          </a:p>
        </p:txBody>
      </p:sp>
      <p:sp>
        <p:nvSpPr>
          <p:cNvPr id="6" name="Content Placeholder 5"/>
          <p:cNvSpPr>
            <a:spLocks noGrp="1"/>
          </p:cNvSpPr>
          <p:nvPr>
            <p:ph idx="1"/>
          </p:nvPr>
        </p:nvSpPr>
        <p:spPr/>
        <p:txBody>
          <a:bodyPr>
            <a:normAutofit/>
          </a:bodyPr>
          <a:lstStyle/>
          <a:p>
            <a:pPr marL="514350" indent="-514350">
              <a:buAutoNum type="arabicPeriod"/>
            </a:pPr>
            <a:r>
              <a:rPr lang="en-US" sz="3200" b="1" dirty="0" smtClean="0"/>
              <a:t>Co-incidental cohesion -</a:t>
            </a:r>
            <a:r>
              <a:rPr lang="en-US" sz="3200" dirty="0" smtClean="0"/>
              <a:t> It is unplanned and random cohesion, which might be the result of breaking the program into smaller modules for the sake of modularization. </a:t>
            </a:r>
          </a:p>
          <a:p>
            <a:pPr marL="514350" indent="-514350">
              <a:buAutoNum type="arabicPeriod"/>
            </a:pPr>
            <a:r>
              <a:rPr lang="en-US" sz="3200" b="1" dirty="0" smtClean="0"/>
              <a:t>Logical cohesion –</a:t>
            </a:r>
            <a:r>
              <a:rPr lang="en-US" sz="3200" dirty="0" smtClean="0"/>
              <a:t> A type of cohesion where categorized elements are put together into a module.</a:t>
            </a:r>
          </a:p>
          <a:p>
            <a:pPr marL="514350" indent="-514350">
              <a:buAutoNum type="arabicPeriod"/>
            </a:pPr>
            <a:r>
              <a:rPr lang="en-US" sz="3200" b="1" dirty="0" smtClean="0"/>
              <a:t>Temporal Cohesion </a:t>
            </a:r>
            <a:r>
              <a:rPr lang="en-US" sz="3200" dirty="0" smtClean="0"/>
              <a:t>– Is one where elements of a module are organized such that they are processed at a similar point in time.</a:t>
            </a:r>
            <a:endParaRPr lang="en-US" sz="3200" dirty="0"/>
          </a:p>
        </p:txBody>
      </p:sp>
    </p:spTree>
    <p:extLst>
      <p:ext uri="{BB962C8B-B14F-4D97-AF65-F5344CB8AC3E}">
        <p14:creationId xmlns:p14="http://schemas.microsoft.com/office/powerpoint/2010/main" val="229532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n-US" b="1" dirty="0" smtClean="0"/>
              <a:t>4. Procedural cohesion – </a:t>
            </a:r>
            <a:r>
              <a:rPr lang="en-US" dirty="0" smtClean="0"/>
              <a:t>Is a type of cohesion where elements of module are grouped together, which are executed sequentially in order to perform a task.</a:t>
            </a:r>
          </a:p>
          <a:p>
            <a:pPr marL="0" indent="0">
              <a:buNone/>
            </a:pPr>
            <a:r>
              <a:rPr lang="en-US" b="1" dirty="0" smtClean="0"/>
              <a:t>5. Communicational cohesion - </a:t>
            </a:r>
            <a:r>
              <a:rPr lang="en-US" b="1" dirty="0" smtClean="0"/>
              <a:t>– </a:t>
            </a:r>
            <a:r>
              <a:rPr lang="en-US" dirty="0" smtClean="0"/>
              <a:t>Is a type of cohesion where</a:t>
            </a:r>
            <a:r>
              <a:rPr lang="en-US" dirty="0" smtClean="0"/>
              <a:t> elements of module are grouped together, which are executed sequentially and work on same data (information).</a:t>
            </a:r>
          </a:p>
          <a:p>
            <a:pPr marL="0" indent="0">
              <a:buNone/>
            </a:pPr>
            <a:r>
              <a:rPr lang="en-US" b="1" dirty="0" smtClean="0"/>
              <a:t>6. Sequential cohesion - </a:t>
            </a:r>
            <a:r>
              <a:rPr lang="en-US" dirty="0" smtClean="0"/>
              <a:t>Is a type of cohesion where e</a:t>
            </a:r>
            <a:r>
              <a:rPr lang="en-US" dirty="0" smtClean="0"/>
              <a:t>lements of module are grouped because the output of one element serves as input to another.</a:t>
            </a:r>
          </a:p>
          <a:p>
            <a:pPr marL="0" indent="0">
              <a:buNone/>
            </a:pPr>
            <a:r>
              <a:rPr lang="en-US" dirty="0" smtClean="0"/>
              <a:t>7.</a:t>
            </a:r>
            <a:r>
              <a:rPr lang="en-US" b="1" dirty="0" smtClean="0"/>
              <a:t>Functional cohesion - </a:t>
            </a:r>
            <a:r>
              <a:rPr lang="en-US" dirty="0" smtClean="0"/>
              <a:t>It is considered to be the highest degree of cohesion, and it is highly expected. Elements of module in functional cohesion are grouped because they all contribute to a single well-defined function. </a:t>
            </a:r>
            <a:endParaRPr lang="en-US" dirty="0"/>
          </a:p>
        </p:txBody>
      </p:sp>
    </p:spTree>
    <p:extLst>
      <p:ext uri="{BB962C8B-B14F-4D97-AF65-F5344CB8AC3E}">
        <p14:creationId xmlns:p14="http://schemas.microsoft.com/office/powerpoint/2010/main" val="194614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Coupling </a:t>
            </a:r>
            <a:br>
              <a:rPr lang="en-US" b="1" dirty="0" smtClean="0"/>
            </a:br>
            <a:endParaRPr lang="en-US" dirty="0"/>
          </a:p>
        </p:txBody>
      </p:sp>
      <p:sp>
        <p:nvSpPr>
          <p:cNvPr id="3" name="Content Placeholder 2"/>
          <p:cNvSpPr>
            <a:spLocks noGrp="1"/>
          </p:cNvSpPr>
          <p:nvPr>
            <p:ph idx="1"/>
          </p:nvPr>
        </p:nvSpPr>
        <p:spPr>
          <a:xfrm>
            <a:off x="838200" y="1332411"/>
            <a:ext cx="10515600" cy="4844552"/>
          </a:xfrm>
        </p:spPr>
        <p:txBody>
          <a:bodyPr>
            <a:normAutofit/>
          </a:bodyPr>
          <a:lstStyle/>
          <a:p>
            <a:r>
              <a:rPr lang="en-US" sz="4400" dirty="0" smtClean="0"/>
              <a:t>Coupling is a measure that defines the level of inter-dependability among modules of a program.</a:t>
            </a:r>
          </a:p>
          <a:p>
            <a:r>
              <a:rPr lang="en-US" altLang="en-US" sz="4400" dirty="0" smtClean="0"/>
              <a:t>A measure of the strength of the inter-connections between system components.</a:t>
            </a:r>
          </a:p>
          <a:p>
            <a:endParaRPr lang="en-US" sz="4400" dirty="0" smtClean="0"/>
          </a:p>
        </p:txBody>
      </p:sp>
    </p:spTree>
    <p:extLst>
      <p:ext uri="{BB962C8B-B14F-4D97-AF65-F5344CB8AC3E}">
        <p14:creationId xmlns:p14="http://schemas.microsoft.com/office/powerpoint/2010/main" val="41461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Autofit/>
          </a:bodyPr>
          <a:lstStyle/>
          <a:p>
            <a:r>
              <a:rPr lang="en-US" sz="5400" b="1" dirty="0" smtClean="0"/>
              <a:t>Introduction</a:t>
            </a:r>
            <a:endParaRPr lang="en-US" sz="5400" b="1" dirty="0"/>
          </a:p>
        </p:txBody>
      </p:sp>
      <p:sp>
        <p:nvSpPr>
          <p:cNvPr id="3" name="Content Placeholder 2"/>
          <p:cNvSpPr>
            <a:spLocks noGrp="1"/>
          </p:cNvSpPr>
          <p:nvPr>
            <p:ph idx="1"/>
          </p:nvPr>
        </p:nvSpPr>
        <p:spPr>
          <a:xfrm>
            <a:off x="838200" y="1175658"/>
            <a:ext cx="10515600" cy="5001305"/>
          </a:xfrm>
        </p:spPr>
        <p:txBody>
          <a:bodyPr>
            <a:normAutofit/>
          </a:bodyPr>
          <a:lstStyle/>
          <a:p>
            <a:r>
              <a:rPr lang="en-US" sz="3600" dirty="0" smtClean="0"/>
              <a:t>Software design is a process to transform user requirements into some suitable form, which helps the programmer in software coding and implementation.</a:t>
            </a:r>
          </a:p>
          <a:p>
            <a:r>
              <a:rPr lang="en-US" sz="3600" dirty="0" smtClean="0"/>
              <a:t>Software design is the first step in SDLC (Software Design Life Cycle), which moves the concentration from problem domain to solution domain. It tries to specify how to fulfill the requirements mentioned in SRS.</a:t>
            </a:r>
            <a:endParaRPr lang="en-US" sz="3600" dirty="0"/>
          </a:p>
        </p:txBody>
      </p:sp>
    </p:spTree>
    <p:extLst>
      <p:ext uri="{BB962C8B-B14F-4D97-AF65-F5344CB8AC3E}">
        <p14:creationId xmlns:p14="http://schemas.microsoft.com/office/powerpoint/2010/main" val="32889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444137" y="522514"/>
            <a:ext cx="11560629" cy="603504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r>
              <a:rPr lang="en-US" altLang="en-US" sz="4400" dirty="0"/>
              <a:t>A measure of the strength of the inter-connections between system components.</a:t>
            </a:r>
          </a:p>
          <a:p>
            <a:r>
              <a:rPr lang="en-US" altLang="en-US" sz="4400" b="1" dirty="0">
                <a:solidFill>
                  <a:srgbClr val="FF0000"/>
                </a:solidFill>
              </a:rPr>
              <a:t>Loose coupling </a:t>
            </a:r>
            <a:r>
              <a:rPr lang="en-US" altLang="en-US" sz="4400" dirty="0"/>
              <a:t>means component changes are unlikely to affect other components.</a:t>
            </a:r>
          </a:p>
          <a:p>
            <a:pPr lvl="1"/>
            <a:r>
              <a:rPr lang="en-US" altLang="en-US" sz="4000" dirty="0"/>
              <a:t>Shared variables or control information exchange lead to </a:t>
            </a:r>
            <a:r>
              <a:rPr lang="en-US" altLang="en-US" sz="4000" b="1" dirty="0">
                <a:solidFill>
                  <a:schemeClr val="accent2"/>
                </a:solidFill>
              </a:rPr>
              <a:t>tight coupling</a:t>
            </a:r>
            <a:r>
              <a:rPr lang="en-US" altLang="en-US" sz="4000" dirty="0"/>
              <a:t>.</a:t>
            </a:r>
          </a:p>
          <a:p>
            <a:pPr lvl="1"/>
            <a:r>
              <a:rPr lang="en-US" altLang="en-US" sz="4000" dirty="0">
                <a:solidFill>
                  <a:srgbClr val="9933FF"/>
                </a:solidFill>
              </a:rPr>
              <a:t>Loose coupling can be achieved by state decentralization (as in objects) and component communication via parameters or message passing.</a:t>
            </a:r>
          </a:p>
        </p:txBody>
      </p:sp>
    </p:spTree>
    <p:extLst>
      <p:ext uri="{BB962C8B-B14F-4D97-AF65-F5344CB8AC3E}">
        <p14:creationId xmlns:p14="http://schemas.microsoft.com/office/powerpoint/2010/main" val="186790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905000" y="261938"/>
            <a:ext cx="7772400" cy="91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buFontTx/>
              <a:buNone/>
            </a:pPr>
            <a:r>
              <a:rPr lang="en-US" altLang="en-US" sz="4400" dirty="0">
                <a:solidFill>
                  <a:schemeClr val="tx2"/>
                </a:solidFill>
              </a:rPr>
              <a:t>Tight Coupling</a:t>
            </a:r>
          </a:p>
        </p:txBody>
      </p:sp>
      <p:pic>
        <p:nvPicPr>
          <p:cNvPr id="5939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5" y="1306287"/>
            <a:ext cx="9927771" cy="518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98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905000" y="261938"/>
            <a:ext cx="7772400" cy="80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buFontTx/>
              <a:buNone/>
            </a:pPr>
            <a:r>
              <a:rPr lang="en-US" altLang="en-US" sz="5400" b="1" dirty="0">
                <a:solidFill>
                  <a:schemeClr val="tx2"/>
                </a:solidFill>
              </a:rPr>
              <a:t>Loose Coupling</a:t>
            </a:r>
          </a:p>
        </p:txBody>
      </p:sp>
      <p:pic>
        <p:nvPicPr>
          <p:cNvPr id="6041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69" y="1638300"/>
            <a:ext cx="9261565" cy="506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482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US" sz="5400" b="1" dirty="0" smtClean="0"/>
              <a:t>levels of coupling</a:t>
            </a:r>
            <a:endParaRPr lang="en-US" sz="5400" b="1" dirty="0"/>
          </a:p>
        </p:txBody>
      </p:sp>
      <p:sp>
        <p:nvSpPr>
          <p:cNvPr id="3" name="Content Placeholder 2"/>
          <p:cNvSpPr>
            <a:spLocks noGrp="1"/>
          </p:cNvSpPr>
          <p:nvPr>
            <p:ph idx="1"/>
          </p:nvPr>
        </p:nvSpPr>
        <p:spPr>
          <a:xfrm>
            <a:off x="838199" y="1254034"/>
            <a:ext cx="10735491" cy="5094515"/>
          </a:xfrm>
        </p:spPr>
        <p:txBody>
          <a:bodyPr>
            <a:normAutofit/>
          </a:bodyPr>
          <a:lstStyle/>
          <a:p>
            <a:pPr marL="0" indent="0">
              <a:buNone/>
            </a:pPr>
            <a:r>
              <a:rPr lang="en-US" sz="3600" b="1" dirty="0" smtClean="0"/>
              <a:t>1. Content coupling – </a:t>
            </a:r>
            <a:r>
              <a:rPr lang="en-US" sz="3600" dirty="0" smtClean="0"/>
              <a:t>Occurs when a module can directly access or modify or refer to the content of another module.</a:t>
            </a:r>
          </a:p>
          <a:p>
            <a:pPr marL="0" indent="0">
              <a:buNone/>
            </a:pPr>
            <a:r>
              <a:rPr lang="en-US" sz="3600" dirty="0" smtClean="0"/>
              <a:t>2. </a:t>
            </a:r>
            <a:r>
              <a:rPr lang="en-US" sz="3600" b="1" dirty="0" smtClean="0"/>
              <a:t>Common coupling- </a:t>
            </a:r>
            <a:r>
              <a:rPr lang="en-US" sz="3600" dirty="0" smtClean="0"/>
              <a:t>Occurs w</a:t>
            </a:r>
            <a:r>
              <a:rPr lang="en-US" sz="3600" dirty="0" smtClean="0"/>
              <a:t>hen multiple modules have read and write access to some global/common data.</a:t>
            </a:r>
          </a:p>
          <a:p>
            <a:pPr marL="0" indent="0">
              <a:buNone/>
            </a:pPr>
            <a:r>
              <a:rPr lang="en-US" sz="3600" b="1" dirty="0" smtClean="0"/>
              <a:t>3. Control coupling- </a:t>
            </a:r>
            <a:r>
              <a:rPr lang="en-US" sz="3600" dirty="0" smtClean="0"/>
              <a:t>Two modules are called control-coupled if one of them decides the function of the other module or changes its flow of execution.</a:t>
            </a:r>
            <a:endParaRPr lang="en-US" sz="3600" dirty="0"/>
          </a:p>
        </p:txBody>
      </p:sp>
    </p:spTree>
    <p:extLst>
      <p:ext uri="{BB962C8B-B14F-4D97-AF65-F5344CB8AC3E}">
        <p14:creationId xmlns:p14="http://schemas.microsoft.com/office/powerpoint/2010/main" val="571026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954"/>
            <a:ext cx="10515600" cy="5563009"/>
          </a:xfrm>
        </p:spPr>
        <p:txBody>
          <a:bodyPr>
            <a:normAutofit/>
          </a:bodyPr>
          <a:lstStyle/>
          <a:p>
            <a:pPr marL="0" indent="0">
              <a:buNone/>
            </a:pPr>
            <a:r>
              <a:rPr lang="en-US" sz="4000" b="1" dirty="0" smtClean="0"/>
              <a:t>4. Stamp coupling- </a:t>
            </a:r>
            <a:r>
              <a:rPr lang="en-US" sz="4000" dirty="0" smtClean="0"/>
              <a:t>Occurs when multiple modules share common data structure and work on different part of it.</a:t>
            </a:r>
          </a:p>
          <a:p>
            <a:pPr marL="0" indent="0">
              <a:buNone/>
            </a:pPr>
            <a:r>
              <a:rPr lang="en-US" sz="4000" b="1" dirty="0" smtClean="0"/>
              <a:t>5. Data coupling- </a:t>
            </a:r>
            <a:r>
              <a:rPr lang="en-US" sz="4000" dirty="0" smtClean="0"/>
              <a:t>Data coupling occurs when two modules interact with each other by means of passing data (as parameter).</a:t>
            </a:r>
            <a:endParaRPr lang="en-US" sz="4000" dirty="0"/>
          </a:p>
        </p:txBody>
      </p:sp>
    </p:spTree>
    <p:extLst>
      <p:ext uri="{BB962C8B-B14F-4D97-AF65-F5344CB8AC3E}">
        <p14:creationId xmlns:p14="http://schemas.microsoft.com/office/powerpoint/2010/main" val="124666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365126"/>
            <a:ext cx="10515600" cy="928098"/>
          </a:xfrm>
        </p:spPr>
        <p:txBody>
          <a:bodyPr>
            <a:normAutofit/>
          </a:bodyPr>
          <a:lstStyle/>
          <a:p>
            <a:r>
              <a:rPr lang="en-GB" altLang="en-US" sz="5400" b="1" dirty="0"/>
              <a:t>Five Criteria for Design Methods</a:t>
            </a:r>
          </a:p>
        </p:txBody>
      </p:sp>
      <p:sp>
        <p:nvSpPr>
          <p:cNvPr id="41987" name="Rectangle 3"/>
          <p:cNvSpPr>
            <a:spLocks noGrp="1" noChangeArrowheads="1"/>
          </p:cNvSpPr>
          <p:nvPr>
            <p:ph type="body" idx="1"/>
          </p:nvPr>
        </p:nvSpPr>
        <p:spPr>
          <a:xfrm>
            <a:off x="731520" y="1384663"/>
            <a:ext cx="10622280" cy="4792300"/>
          </a:xfrm>
        </p:spPr>
        <p:txBody>
          <a:bodyPr>
            <a:normAutofit/>
          </a:bodyPr>
          <a:lstStyle/>
          <a:p>
            <a:r>
              <a:rPr lang="en-GB" altLang="en-US" sz="4800" b="1" dirty="0"/>
              <a:t>We can identify five criteria to help evaluate modular design methods:</a:t>
            </a:r>
          </a:p>
          <a:p>
            <a:pPr marL="1200150" lvl="1" indent="-742950">
              <a:buFont typeface="+mj-lt"/>
              <a:buAutoNum type="arabicPeriod"/>
            </a:pPr>
            <a:r>
              <a:rPr lang="en-GB" altLang="en-US" sz="4400" b="1" dirty="0"/>
              <a:t>Modular decomposability;</a:t>
            </a:r>
          </a:p>
          <a:p>
            <a:pPr marL="1200150" lvl="1" indent="-742950">
              <a:buFont typeface="+mj-lt"/>
              <a:buAutoNum type="arabicPeriod"/>
            </a:pPr>
            <a:r>
              <a:rPr lang="en-GB" altLang="en-US" sz="4400" b="1" dirty="0"/>
              <a:t>Modular composability;</a:t>
            </a:r>
          </a:p>
          <a:p>
            <a:pPr marL="1200150" lvl="1" indent="-742950">
              <a:buFont typeface="+mj-lt"/>
              <a:buAutoNum type="arabicPeriod"/>
            </a:pPr>
            <a:r>
              <a:rPr lang="en-GB" altLang="en-US" sz="4400" b="1" dirty="0"/>
              <a:t>Modular </a:t>
            </a:r>
            <a:r>
              <a:rPr lang="en-GB" altLang="en-US" sz="4400" b="1" dirty="0" err="1"/>
              <a:t>understandability</a:t>
            </a:r>
            <a:r>
              <a:rPr lang="en-GB" altLang="en-US" sz="4400" b="1" dirty="0"/>
              <a:t>;</a:t>
            </a:r>
          </a:p>
          <a:p>
            <a:pPr marL="1200150" lvl="1" indent="-742950">
              <a:buFont typeface="+mj-lt"/>
              <a:buAutoNum type="arabicPeriod"/>
            </a:pPr>
            <a:r>
              <a:rPr lang="en-GB" altLang="en-US" sz="4400" b="1" dirty="0"/>
              <a:t>Modular continuity;</a:t>
            </a:r>
          </a:p>
          <a:p>
            <a:pPr marL="1200150" lvl="1" indent="-742950">
              <a:buFont typeface="+mj-lt"/>
              <a:buAutoNum type="arabicPeriod"/>
            </a:pPr>
            <a:r>
              <a:rPr lang="en-GB" altLang="en-US" sz="4400" b="1" dirty="0"/>
              <a:t>Modular protection.</a:t>
            </a:r>
          </a:p>
        </p:txBody>
      </p:sp>
    </p:spTree>
    <p:extLst>
      <p:ext uri="{BB962C8B-B14F-4D97-AF65-F5344CB8AC3E}">
        <p14:creationId xmlns:p14="http://schemas.microsoft.com/office/powerpoint/2010/main" val="249286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365126"/>
            <a:ext cx="10515600" cy="1084852"/>
          </a:xfrm>
        </p:spPr>
        <p:txBody>
          <a:bodyPr/>
          <a:lstStyle/>
          <a:p>
            <a:r>
              <a:rPr lang="en-GB" altLang="en-US" b="1" dirty="0" smtClean="0"/>
              <a:t>1. Modular </a:t>
            </a:r>
            <a:r>
              <a:rPr lang="en-GB" altLang="en-US" b="1" dirty="0"/>
              <a:t>Decomposability</a:t>
            </a:r>
          </a:p>
        </p:txBody>
      </p:sp>
      <p:sp>
        <p:nvSpPr>
          <p:cNvPr id="43011" name="Rectangle 3"/>
          <p:cNvSpPr>
            <a:spLocks noGrp="1" noChangeArrowheads="1"/>
          </p:cNvSpPr>
          <p:nvPr>
            <p:ph type="body" idx="1"/>
          </p:nvPr>
        </p:nvSpPr>
        <p:spPr>
          <a:xfrm>
            <a:off x="838199" y="1358537"/>
            <a:ext cx="10853057" cy="5251269"/>
          </a:xfrm>
        </p:spPr>
        <p:txBody>
          <a:bodyPr>
            <a:noAutofit/>
          </a:bodyPr>
          <a:lstStyle/>
          <a:p>
            <a:pPr>
              <a:lnSpc>
                <a:spcPct val="90000"/>
              </a:lnSpc>
            </a:pPr>
            <a:r>
              <a:rPr lang="en-GB" altLang="en-US" sz="4000" dirty="0"/>
              <a:t>This criterion is met by a design method if the method supports the decomposition of a problem into smaller sub-problems, which can be solved independently.</a:t>
            </a:r>
          </a:p>
          <a:p>
            <a:pPr>
              <a:lnSpc>
                <a:spcPct val="90000"/>
              </a:lnSpc>
            </a:pPr>
            <a:r>
              <a:rPr lang="en-GB" altLang="en-US" sz="4000" b="1" dirty="0"/>
              <a:t>In general method will be repetitive</a:t>
            </a:r>
            <a:r>
              <a:rPr lang="en-GB" altLang="en-US" sz="4000" dirty="0"/>
              <a:t>: sub-problems will be divided still further</a:t>
            </a:r>
          </a:p>
          <a:p>
            <a:pPr>
              <a:lnSpc>
                <a:spcPct val="90000"/>
              </a:lnSpc>
            </a:pPr>
            <a:r>
              <a:rPr lang="en-GB" altLang="en-US" sz="4000" b="1" dirty="0"/>
              <a:t>Top-down design methods</a:t>
            </a:r>
            <a:r>
              <a:rPr lang="en-GB" altLang="en-US" sz="4000" dirty="0"/>
              <a:t> fulfil this criterion; stepwise refinement is an example of such method     </a:t>
            </a:r>
          </a:p>
        </p:txBody>
      </p:sp>
    </p:spTree>
    <p:extLst>
      <p:ext uri="{BB962C8B-B14F-4D97-AF65-F5344CB8AC3E}">
        <p14:creationId xmlns:p14="http://schemas.microsoft.com/office/powerpoint/2010/main" val="99401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365126"/>
            <a:ext cx="10515600" cy="1019538"/>
          </a:xfrm>
        </p:spPr>
        <p:txBody>
          <a:bodyPr>
            <a:normAutofit/>
          </a:bodyPr>
          <a:lstStyle/>
          <a:p>
            <a:r>
              <a:rPr lang="en-US" altLang="en-US" sz="5400" b="1" dirty="0"/>
              <a:t>Hierarchical Design Structure</a:t>
            </a:r>
            <a:endParaRPr lang="en-GB" altLang="en-US" sz="5400" b="1" dirty="0"/>
          </a:p>
        </p:txBody>
      </p:sp>
      <p:pic>
        <p:nvPicPr>
          <p:cNvPr id="4403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006600"/>
            <a:ext cx="85725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761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365125"/>
            <a:ext cx="10515600" cy="849721"/>
          </a:xfrm>
        </p:spPr>
        <p:txBody>
          <a:bodyPr>
            <a:normAutofit/>
          </a:bodyPr>
          <a:lstStyle/>
          <a:p>
            <a:r>
              <a:rPr lang="en-US" altLang="en-US" sz="5400" b="1" dirty="0"/>
              <a:t>Top-down Design</a:t>
            </a:r>
            <a:endParaRPr lang="en-GB" altLang="en-US" sz="5400" b="1" dirty="0"/>
          </a:p>
        </p:txBody>
      </p:sp>
      <p:sp>
        <p:nvSpPr>
          <p:cNvPr id="45059" name="Rectangle 3"/>
          <p:cNvSpPr>
            <a:spLocks noChangeArrowheads="1"/>
          </p:cNvSpPr>
          <p:nvPr/>
        </p:nvSpPr>
        <p:spPr bwMode="auto">
          <a:xfrm>
            <a:off x="979714" y="1214845"/>
            <a:ext cx="10607040" cy="52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20000"/>
              </a:spcBef>
            </a:pPr>
            <a:r>
              <a:rPr lang="en-US" altLang="en-US" sz="4000" dirty="0"/>
              <a:t>In principle, top-down design involves starting </a:t>
            </a:r>
            <a:br>
              <a:rPr lang="en-US" altLang="en-US" sz="4000" dirty="0"/>
            </a:br>
            <a:r>
              <a:rPr lang="en-US" altLang="en-US" sz="4000" dirty="0"/>
              <a:t>at the uppermost components in the hierarchy </a:t>
            </a:r>
            <a:br>
              <a:rPr lang="en-US" altLang="en-US" sz="4000" dirty="0"/>
            </a:br>
            <a:r>
              <a:rPr lang="en-US" altLang="en-US" sz="4000" dirty="0"/>
              <a:t>and working down the hierarchy level by level.</a:t>
            </a:r>
          </a:p>
          <a:p>
            <a:pPr>
              <a:lnSpc>
                <a:spcPct val="100000"/>
              </a:lnSpc>
              <a:spcBef>
                <a:spcPct val="20000"/>
              </a:spcBef>
            </a:pPr>
            <a:r>
              <a:rPr lang="en-US" altLang="en-US" sz="4000" dirty="0"/>
              <a:t>In practice, large systems design is never </a:t>
            </a:r>
            <a:br>
              <a:rPr lang="en-US" altLang="en-US" sz="4000" dirty="0"/>
            </a:br>
            <a:r>
              <a:rPr lang="en-US" altLang="en-US" sz="4000" dirty="0"/>
              <a:t>truly top-down. Some branches are designed before others. Designers reuse experience (and </a:t>
            </a:r>
            <a:br>
              <a:rPr lang="en-US" altLang="en-US" sz="4000" dirty="0"/>
            </a:br>
            <a:r>
              <a:rPr lang="en-US" altLang="en-US" sz="4000" dirty="0"/>
              <a:t>sometimes components) during the design </a:t>
            </a:r>
            <a:br>
              <a:rPr lang="en-US" altLang="en-US" sz="4000" dirty="0"/>
            </a:br>
            <a:r>
              <a:rPr lang="en-US" altLang="en-US" sz="4000" dirty="0"/>
              <a:t>process.</a:t>
            </a:r>
          </a:p>
        </p:txBody>
      </p:sp>
    </p:spTree>
    <p:extLst>
      <p:ext uri="{BB962C8B-B14F-4D97-AF65-F5344CB8AC3E}">
        <p14:creationId xmlns:p14="http://schemas.microsoft.com/office/powerpoint/2010/main" val="2306727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365126"/>
            <a:ext cx="10515600" cy="1084852"/>
          </a:xfrm>
        </p:spPr>
        <p:txBody>
          <a:bodyPr/>
          <a:lstStyle/>
          <a:p>
            <a:r>
              <a:rPr lang="en-GB" altLang="en-US" b="1" dirty="0" smtClean="0"/>
              <a:t>2. Modular </a:t>
            </a:r>
            <a:r>
              <a:rPr lang="en-GB" altLang="en-US" b="1" dirty="0"/>
              <a:t>Composability</a:t>
            </a:r>
          </a:p>
        </p:txBody>
      </p:sp>
      <p:sp>
        <p:nvSpPr>
          <p:cNvPr id="46083" name="Rectangle 3"/>
          <p:cNvSpPr>
            <a:spLocks noGrp="1" noChangeArrowheads="1"/>
          </p:cNvSpPr>
          <p:nvPr>
            <p:ph type="body" idx="1"/>
          </p:nvPr>
        </p:nvSpPr>
        <p:spPr>
          <a:xfrm>
            <a:off x="838199" y="1345474"/>
            <a:ext cx="10787743" cy="5172892"/>
          </a:xfrm>
        </p:spPr>
        <p:txBody>
          <a:bodyPr>
            <a:noAutofit/>
          </a:bodyPr>
          <a:lstStyle/>
          <a:p>
            <a:pPr>
              <a:lnSpc>
                <a:spcPct val="90000"/>
              </a:lnSpc>
            </a:pPr>
            <a:r>
              <a:rPr lang="en-GB" altLang="en-US" sz="3300" dirty="0"/>
              <a:t>A method satisfies this criterion if it leads to the production of modules that may be freely combined to produce new systems.</a:t>
            </a:r>
          </a:p>
          <a:p>
            <a:pPr>
              <a:lnSpc>
                <a:spcPct val="90000"/>
              </a:lnSpc>
            </a:pPr>
            <a:r>
              <a:rPr lang="en-GB" altLang="en-US" sz="3300" dirty="0"/>
              <a:t>Composability is directly related to the issue of reusability </a:t>
            </a:r>
          </a:p>
          <a:p>
            <a:pPr>
              <a:lnSpc>
                <a:spcPct val="90000"/>
              </a:lnSpc>
            </a:pPr>
            <a:r>
              <a:rPr lang="en-GB" altLang="en-US" sz="3300" dirty="0"/>
              <a:t>Note that composability is often at odds with decomposability; top-down design, </a:t>
            </a:r>
          </a:p>
          <a:p>
            <a:pPr lvl="1">
              <a:lnSpc>
                <a:spcPct val="90000"/>
              </a:lnSpc>
            </a:pPr>
            <a:r>
              <a:rPr lang="en-GB" altLang="en-US" sz="3300" dirty="0"/>
              <a:t>for example, tends to produce modules that may not be composed in the way desired</a:t>
            </a:r>
          </a:p>
          <a:p>
            <a:pPr>
              <a:lnSpc>
                <a:spcPct val="90000"/>
              </a:lnSpc>
            </a:pPr>
            <a:r>
              <a:rPr lang="en-GB" altLang="en-US" sz="3300" dirty="0"/>
              <a:t>This is because top-down design leads to modules which fulfil a specific function, rather than a general one </a:t>
            </a:r>
          </a:p>
        </p:txBody>
      </p:sp>
    </p:spTree>
    <p:extLst>
      <p:ext uri="{BB962C8B-B14F-4D97-AF65-F5344CB8AC3E}">
        <p14:creationId xmlns:p14="http://schemas.microsoft.com/office/powerpoint/2010/main" val="240612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365126"/>
            <a:ext cx="10515600" cy="993412"/>
          </a:xfrm>
        </p:spPr>
        <p:txBody>
          <a:bodyPr>
            <a:normAutofit/>
          </a:bodyPr>
          <a:lstStyle/>
          <a:p>
            <a:r>
              <a:rPr lang="en-GB" altLang="en-US" sz="5400" b="1" dirty="0" smtClean="0"/>
              <a:t>Purpose of Software </a:t>
            </a:r>
            <a:r>
              <a:rPr lang="en-GB" altLang="en-US" sz="5400" b="1" dirty="0"/>
              <a:t>Design </a:t>
            </a:r>
          </a:p>
        </p:txBody>
      </p:sp>
      <p:sp>
        <p:nvSpPr>
          <p:cNvPr id="32771" name="Rectangle 3"/>
          <p:cNvSpPr>
            <a:spLocks noGrp="1" noChangeArrowheads="1"/>
          </p:cNvSpPr>
          <p:nvPr>
            <p:ph type="body" idx="1"/>
          </p:nvPr>
        </p:nvSpPr>
        <p:spPr>
          <a:xfrm>
            <a:off x="1227909" y="1645920"/>
            <a:ext cx="9614262" cy="3775166"/>
          </a:xfrm>
        </p:spPr>
        <p:txBody>
          <a:bodyPr/>
          <a:lstStyle/>
          <a:p>
            <a:pPr algn="ctr">
              <a:buFontTx/>
              <a:buNone/>
            </a:pPr>
            <a:r>
              <a:rPr lang="en-US" altLang="en-US" sz="4800" dirty="0" smtClean="0"/>
              <a:t>The main purpose of software design is to derive </a:t>
            </a:r>
            <a:r>
              <a:rPr lang="en-US" altLang="en-US" sz="4800" dirty="0"/>
              <a:t>a solution which satisfies software requirements</a:t>
            </a:r>
            <a:endParaRPr lang="en-GB" altLang="en-US" sz="4800" dirty="0"/>
          </a:p>
        </p:txBody>
      </p:sp>
    </p:spTree>
    <p:extLst>
      <p:ext uri="{BB962C8B-B14F-4D97-AF65-F5344CB8AC3E}">
        <p14:creationId xmlns:p14="http://schemas.microsoft.com/office/powerpoint/2010/main" val="3726129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365126"/>
            <a:ext cx="10515600" cy="954224"/>
          </a:xfrm>
        </p:spPr>
        <p:txBody>
          <a:bodyPr/>
          <a:lstStyle/>
          <a:p>
            <a:r>
              <a:rPr lang="en-GB" altLang="en-US" b="1" dirty="0"/>
              <a:t>Examples</a:t>
            </a:r>
          </a:p>
        </p:txBody>
      </p:sp>
      <p:sp>
        <p:nvSpPr>
          <p:cNvPr id="47107" name="Rectangle 3"/>
          <p:cNvSpPr>
            <a:spLocks noGrp="1" noChangeArrowheads="1"/>
          </p:cNvSpPr>
          <p:nvPr>
            <p:ph type="body" idx="1"/>
          </p:nvPr>
        </p:nvSpPr>
        <p:spPr>
          <a:xfrm>
            <a:off x="838199" y="1690687"/>
            <a:ext cx="10421983" cy="4697049"/>
          </a:xfrm>
        </p:spPr>
        <p:txBody>
          <a:bodyPr>
            <a:normAutofit/>
          </a:bodyPr>
          <a:lstStyle/>
          <a:p>
            <a:pPr>
              <a:lnSpc>
                <a:spcPct val="90000"/>
              </a:lnSpc>
            </a:pPr>
            <a:r>
              <a:rPr lang="en-GB" altLang="en-US" sz="4000" dirty="0" smtClean="0"/>
              <a:t>The </a:t>
            </a:r>
            <a:r>
              <a:rPr lang="en-GB" altLang="en-US" sz="4000" dirty="0"/>
              <a:t>Unix shell provides a facility called a </a:t>
            </a:r>
            <a:r>
              <a:rPr lang="en-GB" altLang="en-US" sz="4000" b="1" dirty="0"/>
              <a:t>pipe</a:t>
            </a:r>
            <a:r>
              <a:rPr lang="en-GB" altLang="en-US" sz="4000" dirty="0"/>
              <a:t>, written “</a:t>
            </a:r>
            <a:r>
              <a:rPr lang="en-GB" altLang="en-US" sz="4000" dirty="0">
                <a:sym typeface="Symbol" panose="05050102010706020507" pitchFamily="18" charset="2"/>
              </a:rPr>
              <a:t></a:t>
            </a:r>
            <a:r>
              <a:rPr lang="en-GB" altLang="en-US" sz="4000" dirty="0"/>
              <a:t>”, whereby </a:t>
            </a:r>
          </a:p>
          <a:p>
            <a:pPr lvl="1">
              <a:lnSpc>
                <a:spcPct val="90000"/>
              </a:lnSpc>
            </a:pPr>
            <a:r>
              <a:rPr lang="en-GB" altLang="en-US" sz="3600" dirty="0"/>
              <a:t>the standard output of one program may be redirected to the standard input of another; this convention favours composability.</a:t>
            </a:r>
          </a:p>
        </p:txBody>
      </p:sp>
    </p:spTree>
    <p:extLst>
      <p:ext uri="{BB962C8B-B14F-4D97-AF65-F5344CB8AC3E}">
        <p14:creationId xmlns:p14="http://schemas.microsoft.com/office/powerpoint/2010/main" val="573210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365125"/>
            <a:ext cx="10515600" cy="1071789"/>
          </a:xfrm>
        </p:spPr>
        <p:txBody>
          <a:bodyPr>
            <a:normAutofit/>
          </a:bodyPr>
          <a:lstStyle/>
          <a:p>
            <a:r>
              <a:rPr lang="en-GB" altLang="en-US" sz="4800" b="1" dirty="0" smtClean="0"/>
              <a:t>3. Modular </a:t>
            </a:r>
            <a:r>
              <a:rPr lang="en-GB" altLang="en-US" sz="4800" b="1" dirty="0" err="1"/>
              <a:t>Understandability</a:t>
            </a:r>
            <a:r>
              <a:rPr lang="en-GB" altLang="en-US" sz="4800" b="1" dirty="0"/>
              <a:t> </a:t>
            </a:r>
          </a:p>
        </p:txBody>
      </p:sp>
      <p:sp>
        <p:nvSpPr>
          <p:cNvPr id="48131" name="Rectangle 3"/>
          <p:cNvSpPr>
            <a:spLocks noGrp="1" noChangeArrowheads="1"/>
          </p:cNvSpPr>
          <p:nvPr>
            <p:ph type="body" idx="1"/>
          </p:nvPr>
        </p:nvSpPr>
        <p:spPr>
          <a:xfrm>
            <a:off x="838200" y="1436913"/>
            <a:ext cx="10617926" cy="5003075"/>
          </a:xfrm>
        </p:spPr>
        <p:txBody>
          <a:bodyPr>
            <a:normAutofit/>
          </a:bodyPr>
          <a:lstStyle/>
          <a:p>
            <a:r>
              <a:rPr lang="en-GB" altLang="en-US" sz="3600" dirty="0"/>
              <a:t>A design method satisfies this criterion if it encourages the development of modules which are easily understandable.</a:t>
            </a:r>
          </a:p>
          <a:p>
            <a:endParaRPr lang="en-GB" altLang="en-US" sz="3200" dirty="0"/>
          </a:p>
          <a:p>
            <a:r>
              <a:rPr lang="en-GB" altLang="en-US" sz="3200" dirty="0"/>
              <a:t>COUNTER EXAMPLE 1. Take a thousand lines program, containing no procedures; it’s just a long list of sequential statements. Divide it into twenty blocks, each fifty statements long; make each block a method.</a:t>
            </a:r>
          </a:p>
          <a:p>
            <a:r>
              <a:rPr lang="en-GB" altLang="en-US" sz="3200" dirty="0"/>
              <a:t>COUNTER EXAMPLE 2. “Go to” statements.</a:t>
            </a:r>
          </a:p>
        </p:txBody>
      </p:sp>
    </p:spTree>
    <p:extLst>
      <p:ext uri="{BB962C8B-B14F-4D97-AF65-F5344CB8AC3E}">
        <p14:creationId xmlns:p14="http://schemas.microsoft.com/office/powerpoint/2010/main" val="1412116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365125"/>
            <a:ext cx="10515600" cy="849721"/>
          </a:xfrm>
        </p:spPr>
        <p:txBody>
          <a:bodyPr/>
          <a:lstStyle/>
          <a:p>
            <a:r>
              <a:rPr lang="en-US" altLang="en-US" b="1" dirty="0" smtClean="0"/>
              <a:t>4. Understandability</a:t>
            </a:r>
            <a:endParaRPr lang="en-GB" altLang="en-US" b="1" dirty="0"/>
          </a:p>
        </p:txBody>
      </p:sp>
      <p:sp>
        <p:nvSpPr>
          <p:cNvPr id="49155" name="Rectangle 3"/>
          <p:cNvSpPr>
            <a:spLocks noChangeArrowheads="1"/>
          </p:cNvSpPr>
          <p:nvPr/>
        </p:nvSpPr>
        <p:spPr bwMode="auto">
          <a:xfrm>
            <a:off x="718457" y="1214845"/>
            <a:ext cx="10959737" cy="522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20000"/>
              </a:spcBef>
            </a:pPr>
            <a:r>
              <a:rPr lang="en-US" altLang="en-US" sz="4000" dirty="0"/>
              <a:t>Related to several component characteristics</a:t>
            </a:r>
          </a:p>
          <a:p>
            <a:pPr lvl="1">
              <a:lnSpc>
                <a:spcPct val="100000"/>
              </a:lnSpc>
              <a:spcBef>
                <a:spcPct val="20000"/>
              </a:spcBef>
              <a:buFontTx/>
              <a:buChar char="–"/>
            </a:pPr>
            <a:r>
              <a:rPr lang="en-US" altLang="en-US" sz="3600" dirty="0"/>
              <a:t>Can the component be understood on its own?</a:t>
            </a:r>
          </a:p>
          <a:p>
            <a:pPr lvl="1">
              <a:lnSpc>
                <a:spcPct val="100000"/>
              </a:lnSpc>
              <a:spcBef>
                <a:spcPct val="20000"/>
              </a:spcBef>
              <a:buFontTx/>
              <a:buChar char="–"/>
            </a:pPr>
            <a:r>
              <a:rPr lang="en-US" altLang="en-US" sz="3600" dirty="0"/>
              <a:t>Are meaningful names used?</a:t>
            </a:r>
          </a:p>
          <a:p>
            <a:pPr lvl="1">
              <a:lnSpc>
                <a:spcPct val="100000"/>
              </a:lnSpc>
              <a:spcBef>
                <a:spcPct val="20000"/>
              </a:spcBef>
              <a:buFontTx/>
              <a:buChar char="–"/>
            </a:pPr>
            <a:r>
              <a:rPr lang="en-US" altLang="en-US" sz="3600" dirty="0"/>
              <a:t>Is the design well-documented?</a:t>
            </a:r>
          </a:p>
          <a:p>
            <a:pPr lvl="1">
              <a:lnSpc>
                <a:spcPct val="100000"/>
              </a:lnSpc>
              <a:spcBef>
                <a:spcPct val="20000"/>
              </a:spcBef>
              <a:buFontTx/>
              <a:buChar char="–"/>
            </a:pPr>
            <a:r>
              <a:rPr lang="en-US" altLang="en-US" sz="3600" dirty="0"/>
              <a:t>Are complex algorithms used?</a:t>
            </a:r>
          </a:p>
          <a:p>
            <a:pPr>
              <a:lnSpc>
                <a:spcPct val="100000"/>
              </a:lnSpc>
              <a:spcBef>
                <a:spcPct val="20000"/>
              </a:spcBef>
            </a:pPr>
            <a:r>
              <a:rPr lang="en-US" altLang="en-US" sz="4000" dirty="0"/>
              <a:t>Informally, high complexity means many </a:t>
            </a:r>
            <a:br>
              <a:rPr lang="en-US" altLang="en-US" sz="4000" dirty="0"/>
            </a:br>
            <a:r>
              <a:rPr lang="en-US" altLang="en-US" sz="4000" dirty="0"/>
              <a:t>relationships between different parts of the </a:t>
            </a:r>
            <a:br>
              <a:rPr lang="en-US" altLang="en-US" sz="4000" dirty="0"/>
            </a:br>
            <a:r>
              <a:rPr lang="en-US" altLang="en-US" sz="4000" dirty="0"/>
              <a:t>design.</a:t>
            </a:r>
          </a:p>
        </p:txBody>
      </p:sp>
    </p:spTree>
    <p:extLst>
      <p:ext uri="{BB962C8B-B14F-4D97-AF65-F5344CB8AC3E}">
        <p14:creationId xmlns:p14="http://schemas.microsoft.com/office/powerpoint/2010/main" val="1431959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365126"/>
            <a:ext cx="10515600" cy="1019538"/>
          </a:xfrm>
        </p:spPr>
        <p:txBody>
          <a:bodyPr>
            <a:normAutofit/>
          </a:bodyPr>
          <a:lstStyle/>
          <a:p>
            <a:r>
              <a:rPr lang="en-GB" altLang="en-US" sz="5400" b="1" dirty="0" smtClean="0"/>
              <a:t>5. Modular </a:t>
            </a:r>
            <a:r>
              <a:rPr lang="en-GB" altLang="en-US" sz="5400" b="1" dirty="0"/>
              <a:t>Continuity</a:t>
            </a:r>
          </a:p>
        </p:txBody>
      </p:sp>
      <p:sp>
        <p:nvSpPr>
          <p:cNvPr id="50179" name="Rectangle 3"/>
          <p:cNvSpPr>
            <a:spLocks noGrp="1" noChangeArrowheads="1"/>
          </p:cNvSpPr>
          <p:nvPr>
            <p:ph type="body" idx="1"/>
          </p:nvPr>
        </p:nvSpPr>
        <p:spPr>
          <a:xfrm>
            <a:off x="838199" y="1384663"/>
            <a:ext cx="10826931" cy="5094513"/>
          </a:xfrm>
        </p:spPr>
        <p:txBody>
          <a:bodyPr>
            <a:noAutofit/>
          </a:bodyPr>
          <a:lstStyle/>
          <a:p>
            <a:r>
              <a:rPr lang="en-GB" altLang="en-US" sz="3600"/>
              <a:t>A method satisfies this criterion if it leads to the production of software such that a small change in the problem specification leads to a change in just one (or a small number of ) modules.</a:t>
            </a:r>
          </a:p>
          <a:p>
            <a:r>
              <a:rPr lang="en-GB" altLang="en-US" sz="3600"/>
              <a:t>EXAMPLE. Some projects enforce the rule that no numerical or textual literal should be used in programs: only symbolic constants should be used</a:t>
            </a:r>
          </a:p>
          <a:p>
            <a:r>
              <a:rPr lang="en-GB" altLang="en-US" sz="3600"/>
              <a:t>COUNTER EXAMPLE. Static arrays (as opposed to open arrays) make this criterion harder to satisfy.</a:t>
            </a:r>
          </a:p>
        </p:txBody>
      </p:sp>
      <p:sp>
        <p:nvSpPr>
          <p:cNvPr id="50180" name="Oval 4"/>
          <p:cNvSpPr>
            <a:spLocks noChangeArrowheads="1"/>
          </p:cNvSpPr>
          <p:nvPr/>
        </p:nvSpPr>
        <p:spPr bwMode="auto">
          <a:xfrm>
            <a:off x="10439400" y="2057400"/>
            <a:ext cx="152400" cy="1295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1" name="Oval 5"/>
          <p:cNvSpPr>
            <a:spLocks noChangeArrowheads="1"/>
          </p:cNvSpPr>
          <p:nvPr/>
        </p:nvSpPr>
        <p:spPr bwMode="auto">
          <a:xfrm>
            <a:off x="10439400" y="3581400"/>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75637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365125"/>
            <a:ext cx="10515600" cy="888909"/>
          </a:xfrm>
        </p:spPr>
        <p:txBody>
          <a:bodyPr>
            <a:normAutofit/>
          </a:bodyPr>
          <a:lstStyle/>
          <a:p>
            <a:r>
              <a:rPr lang="en-GB" altLang="en-US" sz="5400" b="1" dirty="0" smtClean="0"/>
              <a:t>6. Modular </a:t>
            </a:r>
            <a:r>
              <a:rPr lang="en-GB" altLang="en-US" sz="5400" b="1" dirty="0"/>
              <a:t>Protection</a:t>
            </a:r>
          </a:p>
        </p:txBody>
      </p:sp>
      <p:sp>
        <p:nvSpPr>
          <p:cNvPr id="51203" name="Rectangle 3"/>
          <p:cNvSpPr>
            <a:spLocks noGrp="1" noChangeArrowheads="1"/>
          </p:cNvSpPr>
          <p:nvPr>
            <p:ph type="body" idx="1"/>
          </p:nvPr>
        </p:nvSpPr>
        <p:spPr>
          <a:xfrm>
            <a:off x="838199" y="1254034"/>
            <a:ext cx="10826931" cy="5329646"/>
          </a:xfrm>
        </p:spPr>
        <p:txBody>
          <a:bodyPr>
            <a:normAutofit/>
          </a:bodyPr>
          <a:lstStyle/>
          <a:p>
            <a:r>
              <a:rPr lang="en-GB" altLang="en-US" sz="4000" dirty="0"/>
              <a:t>A method satisfied this criterion if it yields architectures in which the effect of an abnormal condition at run-time only effects one (or very few) modules</a:t>
            </a:r>
          </a:p>
          <a:p>
            <a:r>
              <a:rPr lang="en-GB" altLang="en-US" sz="4000" dirty="0"/>
              <a:t>EXAMPLE. </a:t>
            </a:r>
            <a:r>
              <a:rPr lang="en-GB" altLang="en-US" sz="4000" dirty="0">
                <a:solidFill>
                  <a:schemeClr val="accent2"/>
                </a:solidFill>
              </a:rPr>
              <a:t>Validating input at source prevents errors from propagating throughout the program.</a:t>
            </a:r>
          </a:p>
          <a:p>
            <a:r>
              <a:rPr lang="en-GB" altLang="en-US" sz="4000" dirty="0"/>
              <a:t>COUNTER EXAMPLE.</a:t>
            </a:r>
            <a:r>
              <a:rPr lang="en-GB" altLang="en-US" sz="4000" dirty="0">
                <a:solidFill>
                  <a:schemeClr val="accent2"/>
                </a:solidFill>
              </a:rPr>
              <a:t> Using </a:t>
            </a:r>
            <a:r>
              <a:rPr lang="en-GB" altLang="en-US" sz="4000" b="1" dirty="0" err="1">
                <a:solidFill>
                  <a:srgbClr val="FF0000"/>
                </a:solidFill>
                <a:latin typeface="Comic Sans MS" panose="030F0702030302020204" pitchFamily="66" charset="0"/>
              </a:rPr>
              <a:t>int</a:t>
            </a:r>
            <a:r>
              <a:rPr lang="en-GB" altLang="en-US" sz="4000" dirty="0">
                <a:solidFill>
                  <a:schemeClr val="accent2"/>
                </a:solidFill>
              </a:rPr>
              <a:t> types where subrange or </a:t>
            </a:r>
            <a:r>
              <a:rPr lang="en-GB" altLang="en-US" sz="4000" b="1" dirty="0">
                <a:solidFill>
                  <a:srgbClr val="FF0000"/>
                </a:solidFill>
                <a:latin typeface="Comic Sans MS" panose="030F0702030302020204" pitchFamily="66" charset="0"/>
              </a:rPr>
              <a:t>short</a:t>
            </a:r>
            <a:r>
              <a:rPr lang="en-GB" altLang="en-US" sz="4000" dirty="0">
                <a:solidFill>
                  <a:schemeClr val="accent2"/>
                </a:solidFill>
              </a:rPr>
              <a:t> types are appropriate.  </a:t>
            </a:r>
          </a:p>
        </p:txBody>
      </p:sp>
    </p:spTree>
    <p:extLst>
      <p:ext uri="{BB962C8B-B14F-4D97-AF65-F5344CB8AC3E}">
        <p14:creationId xmlns:p14="http://schemas.microsoft.com/office/powerpoint/2010/main" val="7046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65125"/>
            <a:ext cx="10515600" cy="797469"/>
          </a:xfrm>
        </p:spPr>
        <p:txBody>
          <a:bodyPr>
            <a:noAutofit/>
          </a:bodyPr>
          <a:lstStyle/>
          <a:p>
            <a:r>
              <a:rPr lang="en-GB" altLang="en-US" sz="6600" b="1" dirty="0"/>
              <a:t>Design</a:t>
            </a:r>
          </a:p>
        </p:txBody>
      </p:sp>
      <p:sp>
        <p:nvSpPr>
          <p:cNvPr id="37891" name="Rectangle 3"/>
          <p:cNvSpPr>
            <a:spLocks noGrp="1" noChangeArrowheads="1"/>
          </p:cNvSpPr>
          <p:nvPr>
            <p:ph type="body" idx="1"/>
          </p:nvPr>
        </p:nvSpPr>
        <p:spPr>
          <a:xfrm>
            <a:off x="365760" y="1828799"/>
            <a:ext cx="11312434" cy="4467497"/>
          </a:xfrm>
        </p:spPr>
        <p:txBody>
          <a:bodyPr>
            <a:noAutofit/>
          </a:bodyPr>
          <a:lstStyle/>
          <a:p>
            <a:r>
              <a:rPr lang="en-GB" altLang="en-US" sz="3600" dirty="0"/>
              <a:t>Computer systems are not monolithic: they are usually composed of multiple, interacting modules.</a:t>
            </a:r>
          </a:p>
          <a:p>
            <a:r>
              <a:rPr lang="en-GB" altLang="en-US" sz="3600" dirty="0"/>
              <a:t>Modularity has long been seen as a key to cheap, high quality software.</a:t>
            </a:r>
          </a:p>
          <a:p>
            <a:r>
              <a:rPr lang="en-GB" altLang="en-US" sz="3600" dirty="0"/>
              <a:t>The goal of system design is to decode:</a:t>
            </a:r>
          </a:p>
          <a:p>
            <a:pPr lvl="1"/>
            <a:r>
              <a:rPr lang="en-GB" altLang="en-US" sz="3200" dirty="0"/>
              <a:t>What the modules are;</a:t>
            </a:r>
          </a:p>
          <a:p>
            <a:pPr lvl="1"/>
            <a:r>
              <a:rPr lang="en-GB" altLang="en-US" sz="3200" dirty="0"/>
              <a:t>What the modules should be;</a:t>
            </a:r>
          </a:p>
          <a:p>
            <a:pPr lvl="1"/>
            <a:r>
              <a:rPr lang="en-GB" altLang="en-US" sz="3200" dirty="0"/>
              <a:t>How the modules interact with one-another</a:t>
            </a:r>
          </a:p>
        </p:txBody>
      </p:sp>
    </p:spTree>
    <p:extLst>
      <p:ext uri="{BB962C8B-B14F-4D97-AF65-F5344CB8AC3E}">
        <p14:creationId xmlns:p14="http://schemas.microsoft.com/office/powerpoint/2010/main" val="80895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365126"/>
            <a:ext cx="10515600" cy="679904"/>
          </a:xfrm>
        </p:spPr>
        <p:txBody>
          <a:bodyPr>
            <a:normAutofit fontScale="90000"/>
          </a:bodyPr>
          <a:lstStyle/>
          <a:p>
            <a:r>
              <a:rPr lang="en-US" altLang="en-US" sz="6000" b="1" dirty="0"/>
              <a:t>Stages of Design</a:t>
            </a:r>
            <a:endParaRPr lang="en-GB" altLang="en-US" sz="6000" b="1" dirty="0"/>
          </a:p>
        </p:txBody>
      </p:sp>
      <p:sp>
        <p:nvSpPr>
          <p:cNvPr id="33796" name="Rectangle 4"/>
          <p:cNvSpPr>
            <a:spLocks noGrp="1" noChangeArrowheads="1"/>
          </p:cNvSpPr>
          <p:nvPr>
            <p:ph type="body" idx="1"/>
          </p:nvPr>
        </p:nvSpPr>
        <p:spPr>
          <a:xfrm>
            <a:off x="940526" y="1045030"/>
            <a:ext cx="10881360" cy="5251267"/>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marL="514350" indent="-514350">
              <a:lnSpc>
                <a:spcPct val="90000"/>
              </a:lnSpc>
              <a:buFont typeface="+mj-lt"/>
              <a:buAutoNum type="arabicPeriod"/>
            </a:pPr>
            <a:r>
              <a:rPr lang="en-US" altLang="en-US" sz="3200" dirty="0">
                <a:solidFill>
                  <a:srgbClr val="FF0000"/>
                </a:solidFill>
              </a:rPr>
              <a:t>Problem understanding</a:t>
            </a:r>
          </a:p>
          <a:p>
            <a:pPr marL="971550" lvl="1" indent="-514350">
              <a:lnSpc>
                <a:spcPct val="90000"/>
              </a:lnSpc>
              <a:buFont typeface="+mj-lt"/>
              <a:buAutoNum type="arabicPeriod"/>
            </a:pPr>
            <a:r>
              <a:rPr lang="en-US" altLang="en-US" sz="2800" dirty="0"/>
              <a:t>Look at the problem from different angles to discover the </a:t>
            </a:r>
            <a:br>
              <a:rPr lang="en-US" altLang="en-US" sz="2800" dirty="0"/>
            </a:br>
            <a:r>
              <a:rPr lang="en-US" altLang="en-US" sz="2800" dirty="0"/>
              <a:t>design requirements.</a:t>
            </a:r>
          </a:p>
          <a:p>
            <a:pPr marL="514350" indent="-514350">
              <a:lnSpc>
                <a:spcPct val="90000"/>
              </a:lnSpc>
              <a:buFont typeface="+mj-lt"/>
              <a:buAutoNum type="arabicPeriod"/>
            </a:pPr>
            <a:r>
              <a:rPr lang="en-US" altLang="en-US" sz="3200" dirty="0">
                <a:solidFill>
                  <a:srgbClr val="FF0000"/>
                </a:solidFill>
              </a:rPr>
              <a:t>Identify one or more solutions</a:t>
            </a:r>
          </a:p>
          <a:p>
            <a:pPr marL="971550" lvl="1" indent="-514350">
              <a:lnSpc>
                <a:spcPct val="90000"/>
              </a:lnSpc>
              <a:buFont typeface="+mj-lt"/>
              <a:buAutoNum type="arabicPeriod"/>
            </a:pPr>
            <a:r>
              <a:rPr lang="en-US" altLang="en-US" sz="2800" dirty="0"/>
              <a:t>Evaluate possible solutions and choose the most appropriate depending on the designer's experience and available resources.</a:t>
            </a:r>
          </a:p>
          <a:p>
            <a:pPr marL="514350" indent="-514350">
              <a:lnSpc>
                <a:spcPct val="90000"/>
              </a:lnSpc>
              <a:buFont typeface="+mj-lt"/>
              <a:buAutoNum type="arabicPeriod"/>
            </a:pPr>
            <a:r>
              <a:rPr lang="en-US" altLang="en-US" sz="3200" dirty="0">
                <a:solidFill>
                  <a:srgbClr val="FF0000"/>
                </a:solidFill>
              </a:rPr>
              <a:t>Describe solution abstractions</a:t>
            </a:r>
          </a:p>
          <a:p>
            <a:pPr marL="971550" lvl="1" indent="-514350">
              <a:lnSpc>
                <a:spcPct val="90000"/>
              </a:lnSpc>
              <a:buFont typeface="+mj-lt"/>
              <a:buAutoNum type="arabicPeriod"/>
            </a:pPr>
            <a:r>
              <a:rPr lang="en-US" altLang="en-US" sz="2800" dirty="0"/>
              <a:t>Use graphical, formal or other descriptive notations to </a:t>
            </a:r>
            <a:br>
              <a:rPr lang="en-US" altLang="en-US" sz="2800" dirty="0"/>
            </a:br>
            <a:r>
              <a:rPr lang="en-US" altLang="en-US" sz="2800" dirty="0"/>
              <a:t>describe the components of the design.</a:t>
            </a:r>
          </a:p>
          <a:p>
            <a:pPr marL="514350" indent="-514350">
              <a:lnSpc>
                <a:spcPct val="90000"/>
              </a:lnSpc>
              <a:buFont typeface="+mj-lt"/>
              <a:buAutoNum type="arabicPeriod"/>
            </a:pPr>
            <a:r>
              <a:rPr lang="en-US" altLang="en-US" sz="3200" dirty="0">
                <a:solidFill>
                  <a:srgbClr val="FF0000"/>
                </a:solidFill>
              </a:rPr>
              <a:t>Repeat process for each identified abstraction</a:t>
            </a:r>
            <a:r>
              <a:rPr lang="en-US" altLang="en-US" sz="3200" dirty="0"/>
              <a:t> </a:t>
            </a:r>
            <a:br>
              <a:rPr lang="en-US" altLang="en-US" sz="3200" dirty="0"/>
            </a:br>
            <a:r>
              <a:rPr lang="en-US" altLang="en-US" sz="3200" dirty="0"/>
              <a:t>until the design is expressed in primitive terms.</a:t>
            </a:r>
          </a:p>
        </p:txBody>
      </p:sp>
    </p:spTree>
    <p:extLst>
      <p:ext uri="{BB962C8B-B14F-4D97-AF65-F5344CB8AC3E}">
        <p14:creationId xmlns:p14="http://schemas.microsoft.com/office/powerpoint/2010/main" val="12885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365126"/>
            <a:ext cx="10515600" cy="771344"/>
          </a:xfrm>
        </p:spPr>
        <p:txBody>
          <a:bodyPr>
            <a:noAutofit/>
          </a:bodyPr>
          <a:lstStyle/>
          <a:p>
            <a:r>
              <a:rPr lang="en-GB" altLang="en-US" sz="6000" b="1" dirty="0"/>
              <a:t>Five principles for Good Design</a:t>
            </a:r>
          </a:p>
        </p:txBody>
      </p:sp>
      <p:sp>
        <p:nvSpPr>
          <p:cNvPr id="52227" name="Rectangle 3"/>
          <p:cNvSpPr>
            <a:spLocks noGrp="1" noChangeArrowheads="1"/>
          </p:cNvSpPr>
          <p:nvPr>
            <p:ph type="body" idx="1"/>
          </p:nvPr>
        </p:nvSpPr>
        <p:spPr>
          <a:xfrm>
            <a:off x="838200" y="1345474"/>
            <a:ext cx="10800806" cy="5290457"/>
          </a:xfrm>
        </p:spPr>
        <p:txBody>
          <a:bodyPr>
            <a:noAutofit/>
          </a:bodyPr>
          <a:lstStyle/>
          <a:p>
            <a:r>
              <a:rPr lang="en-GB" altLang="en-US" sz="4800" dirty="0"/>
              <a:t>From the discussion above, we can distil five principles that should be adhered to:</a:t>
            </a:r>
          </a:p>
          <a:p>
            <a:pPr marL="1200150" lvl="1" indent="-742950">
              <a:buFont typeface="+mj-lt"/>
              <a:buAutoNum type="arabicPeriod"/>
            </a:pPr>
            <a:r>
              <a:rPr lang="en-GB" altLang="en-US" sz="4400" dirty="0">
                <a:solidFill>
                  <a:srgbClr val="FF0000"/>
                </a:solidFill>
              </a:rPr>
              <a:t>Linguistic modular units;</a:t>
            </a:r>
          </a:p>
          <a:p>
            <a:pPr marL="1200150" lvl="1" indent="-742950">
              <a:buFont typeface="+mj-lt"/>
              <a:buAutoNum type="arabicPeriod"/>
            </a:pPr>
            <a:r>
              <a:rPr lang="en-GB" altLang="en-US" sz="4400" dirty="0">
                <a:solidFill>
                  <a:srgbClr val="FF0000"/>
                </a:solidFill>
              </a:rPr>
              <a:t>Few interfaces;</a:t>
            </a:r>
          </a:p>
          <a:p>
            <a:pPr marL="1200150" lvl="1" indent="-742950">
              <a:buFont typeface="+mj-lt"/>
              <a:buAutoNum type="arabicPeriod"/>
            </a:pPr>
            <a:r>
              <a:rPr lang="en-GB" altLang="en-US" sz="4400" dirty="0">
                <a:solidFill>
                  <a:srgbClr val="FF0000"/>
                </a:solidFill>
              </a:rPr>
              <a:t>Small interfaces</a:t>
            </a:r>
          </a:p>
          <a:p>
            <a:pPr marL="1200150" lvl="1" indent="-742950">
              <a:buFont typeface="+mj-lt"/>
              <a:buAutoNum type="arabicPeriod"/>
            </a:pPr>
            <a:r>
              <a:rPr lang="en-GB" altLang="en-US" sz="4400" dirty="0">
                <a:solidFill>
                  <a:srgbClr val="FF0000"/>
                </a:solidFill>
              </a:rPr>
              <a:t>Explicit interfaces;</a:t>
            </a:r>
          </a:p>
          <a:p>
            <a:pPr marL="1200150" lvl="1" indent="-742950">
              <a:buFont typeface="+mj-lt"/>
              <a:buAutoNum type="arabicPeriod"/>
            </a:pPr>
            <a:r>
              <a:rPr lang="en-GB" altLang="en-US" sz="4400" dirty="0">
                <a:solidFill>
                  <a:srgbClr val="FF0000"/>
                </a:solidFill>
              </a:rPr>
              <a:t>Information hiding.</a:t>
            </a:r>
          </a:p>
        </p:txBody>
      </p:sp>
    </p:spTree>
    <p:extLst>
      <p:ext uri="{BB962C8B-B14F-4D97-AF65-F5344CB8AC3E}">
        <p14:creationId xmlns:p14="http://schemas.microsoft.com/office/powerpoint/2010/main" val="118919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365126"/>
            <a:ext cx="10515600" cy="1058726"/>
          </a:xfrm>
        </p:spPr>
        <p:txBody>
          <a:bodyPr>
            <a:normAutofit/>
          </a:bodyPr>
          <a:lstStyle/>
          <a:p>
            <a:r>
              <a:rPr lang="en-GB" altLang="en-US" sz="5400" b="1" dirty="0" smtClean="0"/>
              <a:t>1. Linguistic </a:t>
            </a:r>
            <a:r>
              <a:rPr lang="en-GB" altLang="en-US" sz="5400" b="1" dirty="0"/>
              <a:t>Modular Units</a:t>
            </a:r>
          </a:p>
        </p:txBody>
      </p:sp>
      <p:sp>
        <p:nvSpPr>
          <p:cNvPr id="53251" name="Rectangle 3"/>
          <p:cNvSpPr>
            <a:spLocks noGrp="1" noChangeArrowheads="1"/>
          </p:cNvSpPr>
          <p:nvPr>
            <p:ph type="body" idx="1"/>
          </p:nvPr>
        </p:nvSpPr>
        <p:spPr>
          <a:xfrm>
            <a:off x="548640" y="1423853"/>
            <a:ext cx="11038113" cy="4963884"/>
          </a:xfrm>
        </p:spPr>
        <p:txBody>
          <a:bodyPr>
            <a:noAutofit/>
          </a:bodyPr>
          <a:lstStyle/>
          <a:p>
            <a:r>
              <a:rPr lang="en-GB" altLang="en-US" sz="3200" dirty="0"/>
              <a:t>A programming language (or design language) should support the principle of linguistic modular units:</a:t>
            </a:r>
          </a:p>
          <a:p>
            <a:pPr lvl="1"/>
            <a:r>
              <a:rPr lang="en-GB" altLang="en-US" sz="2800" dirty="0">
                <a:solidFill>
                  <a:schemeClr val="accent2"/>
                </a:solidFill>
              </a:rPr>
              <a:t>Modules must correspond to linguistic units in the language used</a:t>
            </a:r>
          </a:p>
          <a:p>
            <a:endParaRPr lang="en-GB" altLang="en-US" sz="3200" dirty="0">
              <a:solidFill>
                <a:schemeClr val="accent2"/>
              </a:solidFill>
            </a:endParaRPr>
          </a:p>
          <a:p>
            <a:r>
              <a:rPr lang="en-GB" altLang="en-US" sz="3200" dirty="0">
                <a:solidFill>
                  <a:schemeClr val="accent2"/>
                </a:solidFill>
              </a:rPr>
              <a:t>EXAMPLE.</a:t>
            </a:r>
            <a:r>
              <a:rPr lang="en-GB" altLang="en-US" sz="3200" dirty="0"/>
              <a:t> Java methods and classes</a:t>
            </a:r>
          </a:p>
          <a:p>
            <a:r>
              <a:rPr lang="en-GB" altLang="en-US" sz="3200" dirty="0">
                <a:solidFill>
                  <a:srgbClr val="FF0000"/>
                </a:solidFill>
              </a:rPr>
              <a:t>COUNTER EXAMPLE.</a:t>
            </a:r>
            <a:r>
              <a:rPr lang="en-GB" altLang="en-US" sz="3200" dirty="0"/>
              <a:t> Subroutines in BASIC are called by giving a </a:t>
            </a:r>
            <a:r>
              <a:rPr lang="en-GB" altLang="en-US" sz="3200" b="1" i="1" dirty="0"/>
              <a:t>line number</a:t>
            </a:r>
            <a:r>
              <a:rPr lang="en-GB" altLang="en-US" sz="3200" dirty="0"/>
              <a:t> where execution is to proceed from; there is no way of telling, just by looking at a section of code, that it is a subroutine.</a:t>
            </a:r>
          </a:p>
          <a:p>
            <a:endParaRPr lang="en-GB" altLang="en-US" sz="3200" dirty="0"/>
          </a:p>
        </p:txBody>
      </p:sp>
      <p:sp>
        <p:nvSpPr>
          <p:cNvPr id="53252" name="Line 4"/>
          <p:cNvSpPr>
            <a:spLocks noChangeShapeType="1"/>
          </p:cNvSpPr>
          <p:nvPr/>
        </p:nvSpPr>
        <p:spPr bwMode="auto">
          <a:xfrm>
            <a:off x="2362200" y="3429000"/>
            <a:ext cx="7620000" cy="0"/>
          </a:xfrm>
          <a:prstGeom prst="line">
            <a:avLst/>
          </a:prstGeom>
          <a:noFill/>
          <a:ln w="57150">
            <a:solidFill>
              <a:srgbClr val="99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3082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65126"/>
            <a:ext cx="10515600" cy="1073710"/>
          </a:xfrm>
        </p:spPr>
        <p:txBody>
          <a:bodyPr/>
          <a:lstStyle/>
          <a:p>
            <a:r>
              <a:rPr lang="en-GB" altLang="en-US" b="1" dirty="0" smtClean="0"/>
              <a:t>2. Few </a:t>
            </a:r>
            <a:r>
              <a:rPr lang="en-GB" altLang="en-US" b="1" dirty="0"/>
              <a:t>Interfaces</a:t>
            </a:r>
          </a:p>
        </p:txBody>
      </p:sp>
      <p:sp>
        <p:nvSpPr>
          <p:cNvPr id="54275" name="Rectangle 3"/>
          <p:cNvSpPr>
            <a:spLocks noGrp="1" noChangeArrowheads="1"/>
          </p:cNvSpPr>
          <p:nvPr>
            <p:ph type="body" idx="1"/>
          </p:nvPr>
        </p:nvSpPr>
        <p:spPr>
          <a:xfrm>
            <a:off x="838199" y="1438836"/>
            <a:ext cx="10981765" cy="4961963"/>
          </a:xfrm>
        </p:spPr>
        <p:txBody>
          <a:bodyPr>
            <a:normAutofit/>
          </a:bodyPr>
          <a:lstStyle/>
          <a:p>
            <a:r>
              <a:rPr lang="en-GB" altLang="en-US" sz="4000" dirty="0"/>
              <a:t>This principle states that the overall number of communication channels between modules should be as small as possible:</a:t>
            </a:r>
          </a:p>
          <a:p>
            <a:pPr lvl="1"/>
            <a:r>
              <a:rPr lang="en-GB" altLang="en-US" sz="3600" dirty="0"/>
              <a:t>Every module should communicate with as few others as possible.</a:t>
            </a:r>
          </a:p>
          <a:p>
            <a:r>
              <a:rPr lang="en-GB" altLang="en-US" sz="4000" dirty="0"/>
              <a:t>So, in the system with n modules, there may be a minimum of </a:t>
            </a:r>
            <a:r>
              <a:rPr lang="en-GB" altLang="en-US" sz="4000" i="1" dirty="0">
                <a:solidFill>
                  <a:schemeClr val="accent2"/>
                </a:solidFill>
              </a:rPr>
              <a:t>n-1</a:t>
            </a:r>
            <a:r>
              <a:rPr lang="en-GB" altLang="en-US" sz="4000" dirty="0"/>
              <a:t> and a maximum of        	links; your system should stay closer to the minimum</a:t>
            </a:r>
          </a:p>
        </p:txBody>
      </p:sp>
      <p:sp>
        <p:nvSpPr>
          <p:cNvPr id="54278" name="Rectangle 6"/>
          <p:cNvSpPr>
            <a:spLocks noChangeArrowheads="1"/>
          </p:cNvSpPr>
          <p:nvPr/>
        </p:nvSpPr>
        <p:spPr bwMode="auto">
          <a:xfrm>
            <a:off x="5834063" y="3233738"/>
            <a:ext cx="990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4277" name="Object 5"/>
          <p:cNvGraphicFramePr>
            <a:graphicFrameLocks noChangeAspect="1"/>
          </p:cNvGraphicFramePr>
          <p:nvPr>
            <p:extLst>
              <p:ext uri="{D42A27DB-BD31-4B8C-83A1-F6EECF244321}">
                <p14:modId xmlns:p14="http://schemas.microsoft.com/office/powerpoint/2010/main" val="4021795068"/>
              </p:ext>
            </p:extLst>
          </p:nvPr>
        </p:nvGraphicFramePr>
        <p:xfrm>
          <a:off x="8498541" y="4875690"/>
          <a:ext cx="762000" cy="568325"/>
        </p:xfrm>
        <a:graphic>
          <a:graphicData uri="http://schemas.openxmlformats.org/presentationml/2006/ole">
            <mc:AlternateContent xmlns:mc="http://schemas.openxmlformats.org/markup-compatibility/2006">
              <mc:Choice xmlns:v="urn:schemas-microsoft-com:vml" Requires="v">
                <p:oleObj spid="_x0000_s3075" r:id="rId3" imgW="520474" imgH="393529" progId="Equation.3">
                  <p:embed/>
                </p:oleObj>
              </mc:Choice>
              <mc:Fallback>
                <p:oleObj r:id="rId3" imgW="520474" imgH="393529" progId="Equation.3">
                  <p:embed/>
                  <p:pic>
                    <p:nvPicPr>
                      <p:cNvPr id="542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8541" y="4875690"/>
                        <a:ext cx="762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868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365125"/>
            <a:ext cx="10515600" cy="854075"/>
          </a:xfrm>
        </p:spPr>
        <p:txBody>
          <a:bodyPr>
            <a:normAutofit/>
          </a:bodyPr>
          <a:lstStyle/>
          <a:p>
            <a:r>
              <a:rPr lang="en-GB" altLang="en-US" sz="5400" b="1" dirty="0" smtClean="0"/>
              <a:t>3. Few </a:t>
            </a:r>
            <a:r>
              <a:rPr lang="en-GB" altLang="en-US" sz="5400" b="1" dirty="0"/>
              <a:t>Interfaces</a:t>
            </a:r>
          </a:p>
        </p:txBody>
      </p:sp>
      <p:grpSp>
        <p:nvGrpSpPr>
          <p:cNvPr id="55317" name="Group 21"/>
          <p:cNvGrpSpPr>
            <a:grpSpLocks/>
          </p:cNvGrpSpPr>
          <p:nvPr/>
        </p:nvGrpSpPr>
        <p:grpSpPr bwMode="auto">
          <a:xfrm>
            <a:off x="6400800" y="2057400"/>
            <a:ext cx="4191000" cy="3581400"/>
            <a:chOff x="816" y="1152"/>
            <a:chExt cx="2640" cy="2256"/>
          </a:xfrm>
        </p:grpSpPr>
        <p:sp>
          <p:nvSpPr>
            <p:cNvPr id="55300" name="Oval 4"/>
            <p:cNvSpPr>
              <a:spLocks noChangeArrowheads="1"/>
            </p:cNvSpPr>
            <p:nvPr/>
          </p:nvSpPr>
          <p:spPr bwMode="auto">
            <a:xfrm>
              <a:off x="816" y="1728"/>
              <a:ext cx="480" cy="48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Oval 5"/>
            <p:cNvSpPr>
              <a:spLocks noChangeArrowheads="1"/>
            </p:cNvSpPr>
            <p:nvPr/>
          </p:nvSpPr>
          <p:spPr bwMode="auto">
            <a:xfrm>
              <a:off x="1152" y="2832"/>
              <a:ext cx="480" cy="48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 name="Oval 6"/>
            <p:cNvSpPr>
              <a:spLocks noChangeArrowheads="1"/>
            </p:cNvSpPr>
            <p:nvPr/>
          </p:nvSpPr>
          <p:spPr bwMode="auto">
            <a:xfrm>
              <a:off x="1968" y="1152"/>
              <a:ext cx="480" cy="48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Oval 7"/>
            <p:cNvSpPr>
              <a:spLocks noChangeArrowheads="1"/>
            </p:cNvSpPr>
            <p:nvPr/>
          </p:nvSpPr>
          <p:spPr bwMode="auto">
            <a:xfrm>
              <a:off x="2976" y="1824"/>
              <a:ext cx="480" cy="48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Oval 8"/>
            <p:cNvSpPr>
              <a:spLocks noChangeArrowheads="1"/>
            </p:cNvSpPr>
            <p:nvPr/>
          </p:nvSpPr>
          <p:spPr bwMode="auto">
            <a:xfrm>
              <a:off x="2496" y="2928"/>
              <a:ext cx="480" cy="48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Line 9"/>
            <p:cNvSpPr>
              <a:spLocks noChangeShapeType="1"/>
            </p:cNvSpPr>
            <p:nvPr/>
          </p:nvSpPr>
          <p:spPr bwMode="auto">
            <a:xfrm>
              <a:off x="1104" y="2208"/>
              <a:ext cx="192" cy="672"/>
            </a:xfrm>
            <a:prstGeom prst="line">
              <a:avLst/>
            </a:prstGeom>
            <a:noFill/>
            <a:ln w="9525">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p:cNvSpPr>
              <a:spLocks noChangeShapeType="1"/>
            </p:cNvSpPr>
            <p:nvPr/>
          </p:nvSpPr>
          <p:spPr bwMode="auto">
            <a:xfrm>
              <a:off x="1632" y="3120"/>
              <a:ext cx="864" cy="96"/>
            </a:xfrm>
            <a:prstGeom prst="line">
              <a:avLst/>
            </a:prstGeom>
            <a:noFill/>
            <a:ln w="9525">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1"/>
            <p:cNvSpPr>
              <a:spLocks noChangeShapeType="1"/>
            </p:cNvSpPr>
            <p:nvPr/>
          </p:nvSpPr>
          <p:spPr bwMode="auto">
            <a:xfrm flipV="1">
              <a:off x="2880" y="2304"/>
              <a:ext cx="288" cy="672"/>
            </a:xfrm>
            <a:prstGeom prst="line">
              <a:avLst/>
            </a:prstGeom>
            <a:noFill/>
            <a:ln w="9525">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Line 12"/>
            <p:cNvSpPr>
              <a:spLocks noChangeShapeType="1"/>
            </p:cNvSpPr>
            <p:nvPr/>
          </p:nvSpPr>
          <p:spPr bwMode="auto">
            <a:xfrm flipV="1">
              <a:off x="1200" y="1392"/>
              <a:ext cx="768" cy="384"/>
            </a:xfrm>
            <a:prstGeom prst="line">
              <a:avLst/>
            </a:prstGeom>
            <a:noFill/>
            <a:ln w="9525">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Line 13"/>
            <p:cNvSpPr>
              <a:spLocks noChangeShapeType="1"/>
            </p:cNvSpPr>
            <p:nvPr/>
          </p:nvSpPr>
          <p:spPr bwMode="auto">
            <a:xfrm>
              <a:off x="2448" y="1440"/>
              <a:ext cx="624" cy="432"/>
            </a:xfrm>
            <a:prstGeom prst="line">
              <a:avLst/>
            </a:prstGeom>
            <a:noFill/>
            <a:ln w="9525">
              <a:solidFill>
                <a:srgbClr val="9933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Line 16"/>
            <p:cNvSpPr>
              <a:spLocks noChangeShapeType="1"/>
            </p:cNvSpPr>
            <p:nvPr/>
          </p:nvSpPr>
          <p:spPr bwMode="auto">
            <a:xfrm>
              <a:off x="1296" y="2016"/>
              <a:ext cx="1680" cy="96"/>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Line 17"/>
            <p:cNvSpPr>
              <a:spLocks noChangeShapeType="1"/>
            </p:cNvSpPr>
            <p:nvPr/>
          </p:nvSpPr>
          <p:spPr bwMode="auto">
            <a:xfrm>
              <a:off x="1200" y="2112"/>
              <a:ext cx="1392" cy="864"/>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Line 18"/>
            <p:cNvSpPr>
              <a:spLocks noChangeShapeType="1"/>
            </p:cNvSpPr>
            <p:nvPr/>
          </p:nvSpPr>
          <p:spPr bwMode="auto">
            <a:xfrm flipH="1">
              <a:off x="1488" y="1632"/>
              <a:ext cx="624" cy="12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5" name="Line 19"/>
            <p:cNvSpPr>
              <a:spLocks noChangeShapeType="1"/>
            </p:cNvSpPr>
            <p:nvPr/>
          </p:nvSpPr>
          <p:spPr bwMode="auto">
            <a:xfrm>
              <a:off x="2256" y="1632"/>
              <a:ext cx="432" cy="1344"/>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6" name="Line 20"/>
            <p:cNvSpPr>
              <a:spLocks noChangeShapeType="1"/>
            </p:cNvSpPr>
            <p:nvPr/>
          </p:nvSpPr>
          <p:spPr bwMode="auto">
            <a:xfrm flipV="1">
              <a:off x="1584" y="2208"/>
              <a:ext cx="1440" cy="768"/>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320" name="Oval 24"/>
          <p:cNvSpPr>
            <a:spLocks noChangeArrowheads="1"/>
          </p:cNvSpPr>
          <p:nvPr/>
        </p:nvSpPr>
        <p:spPr bwMode="auto">
          <a:xfrm>
            <a:off x="1600200" y="2971800"/>
            <a:ext cx="762000" cy="76200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Oval 25"/>
          <p:cNvSpPr>
            <a:spLocks noChangeArrowheads="1"/>
          </p:cNvSpPr>
          <p:nvPr/>
        </p:nvSpPr>
        <p:spPr bwMode="auto">
          <a:xfrm>
            <a:off x="2133600" y="4724400"/>
            <a:ext cx="762000" cy="76200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Oval 26"/>
          <p:cNvSpPr>
            <a:spLocks noChangeArrowheads="1"/>
          </p:cNvSpPr>
          <p:nvPr/>
        </p:nvSpPr>
        <p:spPr bwMode="auto">
          <a:xfrm>
            <a:off x="3429000" y="2057400"/>
            <a:ext cx="762000" cy="76200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Oval 27"/>
          <p:cNvSpPr>
            <a:spLocks noChangeArrowheads="1"/>
          </p:cNvSpPr>
          <p:nvPr/>
        </p:nvSpPr>
        <p:spPr bwMode="auto">
          <a:xfrm>
            <a:off x="5029200" y="3124200"/>
            <a:ext cx="762000" cy="76200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Oval 28"/>
          <p:cNvSpPr>
            <a:spLocks noChangeArrowheads="1"/>
          </p:cNvSpPr>
          <p:nvPr/>
        </p:nvSpPr>
        <p:spPr bwMode="auto">
          <a:xfrm>
            <a:off x="4267200" y="4876800"/>
            <a:ext cx="762000" cy="762000"/>
          </a:xfrm>
          <a:prstGeom prst="ellipse">
            <a:avLst/>
          </a:prstGeom>
          <a:solidFill>
            <a:srgbClr val="CC99FF"/>
          </a:solidFill>
          <a:ln w="9525">
            <a:solidFill>
              <a:srgbClr val="99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Line 29"/>
          <p:cNvSpPr>
            <a:spLocks noChangeShapeType="1"/>
          </p:cNvSpPr>
          <p:nvPr/>
        </p:nvSpPr>
        <p:spPr bwMode="auto">
          <a:xfrm flipH="1">
            <a:off x="2895600" y="3657600"/>
            <a:ext cx="2133600" cy="1447800"/>
          </a:xfrm>
          <a:prstGeom prst="line">
            <a:avLst/>
          </a:prstGeom>
          <a:noFill/>
          <a:ln w="9525">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6" name="Line 30"/>
          <p:cNvSpPr>
            <a:spLocks noChangeShapeType="1"/>
          </p:cNvSpPr>
          <p:nvPr/>
        </p:nvSpPr>
        <p:spPr bwMode="auto">
          <a:xfrm flipV="1">
            <a:off x="2819400" y="2743200"/>
            <a:ext cx="990600" cy="2057400"/>
          </a:xfrm>
          <a:prstGeom prst="line">
            <a:avLst/>
          </a:prstGeom>
          <a:noFill/>
          <a:ln w="9525">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7" name="Line 31"/>
          <p:cNvSpPr>
            <a:spLocks noChangeShapeType="1"/>
          </p:cNvSpPr>
          <p:nvPr/>
        </p:nvSpPr>
        <p:spPr bwMode="auto">
          <a:xfrm flipV="1">
            <a:off x="4876800" y="3886200"/>
            <a:ext cx="457200" cy="1066800"/>
          </a:xfrm>
          <a:prstGeom prst="line">
            <a:avLst/>
          </a:prstGeom>
          <a:noFill/>
          <a:ln w="9525">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8" name="Line 32"/>
          <p:cNvSpPr>
            <a:spLocks noChangeShapeType="1"/>
          </p:cNvSpPr>
          <p:nvPr/>
        </p:nvSpPr>
        <p:spPr bwMode="auto">
          <a:xfrm flipV="1">
            <a:off x="2209800" y="2438400"/>
            <a:ext cx="1219200" cy="609600"/>
          </a:xfrm>
          <a:prstGeom prst="line">
            <a:avLst/>
          </a:prstGeom>
          <a:noFill/>
          <a:ln w="9525">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9" name="Line 33"/>
          <p:cNvSpPr>
            <a:spLocks noChangeShapeType="1"/>
          </p:cNvSpPr>
          <p:nvPr/>
        </p:nvSpPr>
        <p:spPr bwMode="auto">
          <a:xfrm>
            <a:off x="3962400" y="2743200"/>
            <a:ext cx="533400" cy="2133600"/>
          </a:xfrm>
          <a:prstGeom prst="line">
            <a:avLst/>
          </a:prstGeom>
          <a:noFill/>
          <a:ln w="9525">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59566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317"/>
                                        </p:tgtEl>
                                        <p:attrNameLst>
                                          <p:attrName>style.visibility</p:attrName>
                                        </p:attrNameLst>
                                      </p:cBhvr>
                                      <p:to>
                                        <p:strVal val="visible"/>
                                      </p:to>
                                    </p:set>
                                    <p:animEffect transition="in" filter="dissolve">
                                      <p:cBhvr>
                                        <p:cTn id="7" dur="500"/>
                                        <p:tgtEl>
                                          <p:spTgt spid="5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1541</Words>
  <Application>Microsoft Office PowerPoint</Application>
  <PresentationFormat>Widescreen</PresentationFormat>
  <Paragraphs>138</Paragraphs>
  <Slides>34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Calibri Light</vt:lpstr>
      <vt:lpstr>Comic Sans MS</vt:lpstr>
      <vt:lpstr>Symbol</vt:lpstr>
      <vt:lpstr>Times New Roman</vt:lpstr>
      <vt:lpstr>Office Theme</vt:lpstr>
      <vt:lpstr>Microsoft Equation 3.0</vt:lpstr>
      <vt:lpstr>Software Design Basics </vt:lpstr>
      <vt:lpstr>Introduction</vt:lpstr>
      <vt:lpstr>Purpose of Software Design </vt:lpstr>
      <vt:lpstr>Design</vt:lpstr>
      <vt:lpstr>Stages of Design</vt:lpstr>
      <vt:lpstr>Five principles for Good Design</vt:lpstr>
      <vt:lpstr>1. Linguistic Modular Units</vt:lpstr>
      <vt:lpstr>2. Few Interfaces</vt:lpstr>
      <vt:lpstr>3. Few Interfaces</vt:lpstr>
      <vt:lpstr>4. Small Interfaces (Loose Coupling)</vt:lpstr>
      <vt:lpstr>Phases in the Design Process</vt:lpstr>
      <vt:lpstr>Brief explanation on the Design Phases</vt:lpstr>
      <vt:lpstr>Modularization </vt:lpstr>
      <vt:lpstr>Advantage of modularization:</vt:lpstr>
      <vt:lpstr> Concurrency </vt:lpstr>
      <vt:lpstr> Coupling and Cohesion </vt:lpstr>
      <vt:lpstr>Types of cohesion</vt:lpstr>
      <vt:lpstr>PowerPoint Presentation</vt:lpstr>
      <vt:lpstr>Coupling  </vt:lpstr>
      <vt:lpstr>PowerPoint Presentation</vt:lpstr>
      <vt:lpstr>PowerPoint Presentation</vt:lpstr>
      <vt:lpstr>PowerPoint Presentation</vt:lpstr>
      <vt:lpstr>levels of coupling</vt:lpstr>
      <vt:lpstr>PowerPoint Presentation</vt:lpstr>
      <vt:lpstr>Five Criteria for Design Methods</vt:lpstr>
      <vt:lpstr>1. Modular Decomposability</vt:lpstr>
      <vt:lpstr>Hierarchical Design Structure</vt:lpstr>
      <vt:lpstr>Top-down Design</vt:lpstr>
      <vt:lpstr>2. Modular Composability</vt:lpstr>
      <vt:lpstr>Examples</vt:lpstr>
      <vt:lpstr>3. Modular Understandability </vt:lpstr>
      <vt:lpstr>4. Understandability</vt:lpstr>
      <vt:lpstr>5. Modular Continuity</vt:lpstr>
      <vt:lpstr>6. Modular Protection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Basics</dc:title>
  <dc:creator>USER</dc:creator>
  <cp:lastModifiedBy>USER</cp:lastModifiedBy>
  <cp:revision>10</cp:revision>
  <dcterms:created xsi:type="dcterms:W3CDTF">2019-10-15T13:32:12Z</dcterms:created>
  <dcterms:modified xsi:type="dcterms:W3CDTF">2019-10-15T15:28:08Z</dcterms:modified>
</cp:coreProperties>
</file>