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59" r:id="rId1"/>
  </p:sldMasterIdLst>
  <p:sldIdLst>
    <p:sldId id="256" r:id="rId2"/>
    <p:sldId id="257" r:id="rId3"/>
    <p:sldId id="276" r:id="rId4"/>
    <p:sldId id="277" r:id="rId5"/>
    <p:sldId id="258" r:id="rId6"/>
    <p:sldId id="260" r:id="rId7"/>
    <p:sldId id="267" r:id="rId8"/>
    <p:sldId id="259" r:id="rId9"/>
    <p:sldId id="278" r:id="rId10"/>
    <p:sldId id="275" r:id="rId11"/>
    <p:sldId id="266" r:id="rId12"/>
    <p:sldId id="261" r:id="rId13"/>
    <p:sldId id="262" r:id="rId14"/>
    <p:sldId id="263" r:id="rId15"/>
    <p:sldId id="268" r:id="rId16"/>
    <p:sldId id="264" r:id="rId17"/>
    <p:sldId id="265" r:id="rId18"/>
    <p:sldId id="269" r:id="rId19"/>
    <p:sldId id="280" r:id="rId20"/>
    <p:sldId id="270" r:id="rId21"/>
    <p:sldId id="271" r:id="rId22"/>
    <p:sldId id="272" r:id="rId23"/>
    <p:sldId id="281" r:id="rId24"/>
    <p:sldId id="273" r:id="rId25"/>
    <p:sldId id="279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2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96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52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315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4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536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282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6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75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68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abdk.consul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abdk.consul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Secure Token Development and Deployment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</a:t>
            </a:r>
            <a:r>
              <a:rPr lang="en-US" dirty="0" err="1" smtClean="0"/>
              <a:t>Khovratovich</a:t>
            </a:r>
            <a:r>
              <a:rPr lang="en-US" dirty="0" smtClean="0"/>
              <a:t> and Mikhail </a:t>
            </a:r>
            <a:r>
              <a:rPr lang="en-US" dirty="0" err="1" smtClean="0"/>
              <a:t>Vladimirov</a:t>
            </a:r>
            <a:r>
              <a:rPr lang="en-US" dirty="0" smtClean="0"/>
              <a:t>, </a:t>
            </a:r>
          </a:p>
          <a:p>
            <a:r>
              <a:rPr lang="en-US" dirty="0" smtClean="0">
                <a:hlinkClick r:id="rId2" action="ppaction://hlinkfile"/>
              </a:rPr>
              <a:t>University of Luxembourg and ABDK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7216" y="2172833"/>
            <a:ext cx="8897112" cy="25460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Relying on future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240" y="1928279"/>
            <a:ext cx="9613861" cy="47314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(address _from, address _to,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_value) returns (bool success) {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_allowance = allowed[_from][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balances[_to] =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safeAdd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(balances[_to], _value);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balances[_from] =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(balances[_from], _value);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allowed[_from][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(_allowance, _value);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Transfer(_from, _to, _value);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return true;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_to balance is always increased.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 order to revert the operation, the allowance decrease MUST throw exception.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23067" y="312420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23067" y="3725333"/>
            <a:ext cx="3979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523067" y="3124200"/>
            <a:ext cx="0" cy="6011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8139" y="2189748"/>
            <a:ext cx="7882128" cy="19568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Overflows in </a:t>
            </a:r>
            <a:r>
              <a:rPr lang="en-US" dirty="0" err="1" smtClean="0"/>
              <a:t>SafeMath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39" y="2096516"/>
            <a:ext cx="9613861" cy="438404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safeMul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internal returns 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a * b;</a:t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assert(a == 0 || c / a == b);</a:t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return c;</a:t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Code relies on the (undocumented) behavior of overflow in Solidity.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First creates overflow, then tries to detect it.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The overflow might be treated differently in the future, so potential compatibility loss.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Same with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safeAdd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59141" y="3445844"/>
            <a:ext cx="2011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Insecurity: the Approve()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 on the ERC-20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1" y="2628498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approve(address _spender, uint256 _value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 </a:t>
            </a:r>
            <a:r>
              <a:rPr lang="en-US" dirty="0" smtClean="0"/>
              <a:t>_</a:t>
            </a:r>
            <a:r>
              <a:rPr lang="en-US" dirty="0"/>
              <a:t>spender can withdraw from your account up to _value tokens.</a:t>
            </a:r>
            <a:endParaRPr lang="en-US" sz="1800" i="1" dirty="0" smtClean="0"/>
          </a:p>
          <a:p>
            <a:r>
              <a:rPr lang="en-US" sz="2000" dirty="0" smtClean="0"/>
              <a:t>Subsequent </a:t>
            </a:r>
            <a:r>
              <a:rPr lang="en-US" sz="2000" dirty="0"/>
              <a:t>approve() </a:t>
            </a:r>
            <a:r>
              <a:rPr lang="en-US" sz="2000" i="1" dirty="0" smtClean="0"/>
              <a:t>overrides</a:t>
            </a:r>
            <a:r>
              <a:rPr lang="en-US" sz="2000" dirty="0" smtClean="0"/>
              <a:t> the previous one.</a:t>
            </a:r>
            <a:endParaRPr lang="en-US" sz="2000" dirty="0"/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(address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_from, address _to,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uint256 _value)</a:t>
            </a:r>
          </a:p>
          <a:p>
            <a:pPr marL="457200" lvl="1" indent="0">
              <a:buNone/>
            </a:pPr>
            <a:r>
              <a:rPr lang="en-US" dirty="0" smtClean="0"/>
              <a:t>spender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withdraws _value tokens from _from and sends them to _to.</a:t>
            </a:r>
            <a:endParaRPr lang="en-US" dirty="0"/>
          </a:p>
          <a:p>
            <a:r>
              <a:rPr lang="en-US" sz="2000" dirty="0" err="1" smtClean="0"/>
              <a:t>transferFrom</a:t>
            </a:r>
            <a:r>
              <a:rPr lang="en-US" sz="2000" dirty="0" smtClean="0"/>
              <a:t> logs a </a:t>
            </a:r>
            <a:r>
              <a:rPr lang="en-US" sz="2000" dirty="0"/>
              <a:t>Transfer event where the spender is not </a:t>
            </a:r>
            <a:r>
              <a:rPr lang="en-US" sz="2000" dirty="0" smtClean="0"/>
              <a:t>listed(!).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1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95425"/>
            <a:ext cx="10018713" cy="1752599"/>
          </a:xfrm>
        </p:spPr>
        <p:txBody>
          <a:bodyPr/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63" y="2057740"/>
            <a:ext cx="9613861" cy="439920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Alice approves Bob with N tokens;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Alice decides to change Bob’s allowance and approves him with M tokens;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Bob notices the last transaction before it is mined and withdraws N tokens from Alice sending them to Carol.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Alice’s transaction is mined, Bob withdraws M more tokens from Alice sending them to Carol, thus taking M+N in total.</a:t>
            </a:r>
          </a:p>
          <a:p>
            <a:r>
              <a:rPr lang="en-US" dirty="0" smtClean="0"/>
              <a:t>Bob’s actions are not properly logged: the Transfer event gives the addresses of Alice and Carol, not Bob. </a:t>
            </a:r>
          </a:p>
          <a:p>
            <a:r>
              <a:rPr lang="en-US" dirty="0" smtClean="0"/>
              <a:t>Even more confusion if Carol has allowance from Alice as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489" y="291472"/>
            <a:ext cx="2620525" cy="21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suggestion: atomic approval and new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63" y="2375374"/>
            <a:ext cx="9613861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1)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approve(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_spender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uint256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uint256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success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If current allowance for _spender is equal to _</a:t>
            </a:r>
            <a:r>
              <a:rPr lang="en-US" dirty="0" err="1"/>
              <a:t>currentValue</a:t>
            </a:r>
            <a:r>
              <a:rPr lang="en-US" dirty="0"/>
              <a:t>, then overwrite it with _value and return true, otherwise return false.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_spender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uint256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Approval(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_owner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_spender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uint256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uint256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_value)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requirements and behavior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functional requirements for the token contract and API;</a:t>
            </a:r>
          </a:p>
          <a:p>
            <a:r>
              <a:rPr lang="en-US" dirty="0" smtClean="0"/>
              <a:t>Describe all use cases;</a:t>
            </a:r>
          </a:p>
          <a:p>
            <a:r>
              <a:rPr lang="en-US" dirty="0" smtClean="0"/>
              <a:t>State security claims explicitly.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 smtClean="0"/>
              <a:t>Detailed use cases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332" y="1141975"/>
            <a:ext cx="7018867" cy="52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3134"/>
            <a:ext cx="10018713" cy="1752599"/>
          </a:xfrm>
        </p:spPr>
        <p:txBody>
          <a:bodyPr/>
          <a:lstStyle/>
          <a:p>
            <a:r>
              <a:rPr lang="en-US" dirty="0" smtClean="0"/>
              <a:t>Elaborate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17" y="1219199"/>
            <a:ext cx="8696028" cy="50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ERC-20 tokens and 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001" y="1848050"/>
            <a:ext cx="10261999" cy="3748734"/>
          </a:xfrm>
        </p:spPr>
        <p:txBody>
          <a:bodyPr>
            <a:normAutofit/>
          </a:bodyPr>
          <a:lstStyle/>
          <a:p>
            <a:r>
              <a:rPr lang="en-US" dirty="0" smtClean="0"/>
              <a:t>ERC-20 standard: developed in late 2015, de-facto standard for fungible assets.</a:t>
            </a:r>
          </a:p>
          <a:p>
            <a:r>
              <a:rPr lang="en-US" dirty="0" smtClean="0"/>
              <a:t>Many enterprises decided to raise funds via Initial Coin Offering (ICO):</a:t>
            </a:r>
          </a:p>
          <a:p>
            <a:pPr lvl="1"/>
            <a:r>
              <a:rPr lang="en-US" dirty="0" smtClean="0"/>
              <a:t>Users deposit money to a dedicated web-service or Ether to a </a:t>
            </a:r>
            <a:r>
              <a:rPr lang="en-US" dirty="0" err="1" smtClean="0"/>
              <a:t>bookbuilding</a:t>
            </a:r>
            <a:r>
              <a:rPr lang="en-US" dirty="0" smtClean="0"/>
              <a:t> contract;</a:t>
            </a:r>
          </a:p>
          <a:p>
            <a:pPr lvl="1"/>
            <a:r>
              <a:rPr lang="en-US" dirty="0" smtClean="0"/>
              <a:t>The total investment is converted to a fixed number of tokens;</a:t>
            </a:r>
          </a:p>
          <a:p>
            <a:pPr lvl="1"/>
            <a:r>
              <a:rPr lang="en-US" dirty="0" smtClean="0"/>
              <a:t>A smart contract is issued, where each user gets tokens according to his investment share.</a:t>
            </a:r>
          </a:p>
          <a:p>
            <a:r>
              <a:rPr lang="en-US" dirty="0" smtClean="0"/>
              <a:t>In 2016, 64 ICOs gathered over $103 </a:t>
            </a:r>
            <a:r>
              <a:rPr lang="en-US" dirty="0" err="1" smtClean="0"/>
              <a:t>mln</a:t>
            </a:r>
            <a:r>
              <a:rPr lang="en-US" dirty="0" smtClean="0"/>
              <a:t>. (</a:t>
            </a:r>
            <a:r>
              <a:rPr lang="en-US" i="1" dirty="0" err="1" smtClean="0"/>
              <a:t>CoinDesk</a:t>
            </a:r>
            <a:r>
              <a:rPr lang="en-US" dirty="0" smtClean="0"/>
              <a:t>)</a:t>
            </a:r>
          </a:p>
        </p:txBody>
      </p:sp>
      <p:pic>
        <p:nvPicPr>
          <p:cNvPr id="1026" name="Picture 2" descr="Image result for first blood 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29" y="5589546"/>
            <a:ext cx="1268454" cy="126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eemit-production-imageproxy-thumbnail.s3.amazonaws.com/U5ds7FddjtVq16XSccbDbkRNwwamcc9_1680x8400?AWSAccessKeyId=ASIAINZQWPUWC6HV3JCA&amp;Expires=1487322444&amp;Signature=ZgwLg60C9JREMtJe2%2BDcxUqwd2I%3D&amp;x-amz-security-token=FQoDYXdzEDwaDHtRH%2BjMDkrpYPj1YyK3A%2BYbnAT%2FZnTfdMU2pPzCM7Lb4lh8aOtjuxwRlXX2RZ2xxDJdY6E1TUn9mfSDNwandjRLLZOdkdsIiAke3Ndzn2hiGSrFlV68q0aWtXxw4cf9iA4uG9XxcWTS0u269TEfmEW1fuxhtG3A3wQuQWu9TN0oKz9TOkewgRYTWi66049tyoFHqa2EVnlo%2Bg7jl0ox%2B2%2BfSJqIehB1ANvg1ptlOC5b2ui0Fb6L2rcnL0S55SCRoGetTTzfTulJgTKiqXulS8sfUWRIlmhcVNH%2BE7cxjWgRfwv32AyW4FBns2u58O7tXeLfCQWNlDCPFjQbqh11EhhiMYgiY9Kj7Bhn6coAGZf8nRIhIWI6oSjo97xPF%2BXPjd4L81symzqZ6XDibB5GIoHAWJ7z8WYotnphVxrr2M1jEZB6QicZWeK6ysul03x2q3YHC6jVmOf3MB5eniSZ0L%2FVZzDKWTviDo%2ByWsXmzMrxNMqN9%2BK8QIsuEli9CfiE4Hn%2Faojjw%2BSkqDuQRFXlhkkOjVtVqsG9F6FpMY8I5bsSZpx%2B3YCsVa3JOmUQ5BN5vZBR1KKnCOW8EwFA27QreZz6W%2FynmcYo9M6ZxQU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03" y="5589546"/>
            <a:ext cx="1938064" cy="101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9121" y="2539004"/>
            <a:ext cx="6330079" cy="38714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compliance to ERC-20 and predictable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121" y="2539004"/>
            <a:ext cx="9613861" cy="3871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(address _from, address _to, uint256 _value)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returns (bool success)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(allowances [_from][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_value) return false;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(accounts [_from] &lt; _value) return false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allowances [_from][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 smtClean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(allowances [_from][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_value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dirty="0">
              <a:solidFill>
                <a:schemeClr val="tx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(_value &gt; 0 &amp;&amp; _from != _to)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accounts [_from] =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(accounts [_from], _value);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accounts [_to] =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safeAdd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(accounts [_to], _value);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Transfer (_from, _to, _value);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solidFill>
                <a:schemeClr val="tx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Administration: Dedicated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for smart contract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777" y="20827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Smooth user experience is crucial for security</a:t>
            </a:r>
          </a:p>
          <a:p>
            <a:r>
              <a:rPr lang="en-US" dirty="0" smtClean="0"/>
              <a:t>Runs in browser, Mist is not necessary;</a:t>
            </a:r>
          </a:p>
          <a:p>
            <a:r>
              <a:rPr lang="en-US" dirty="0" smtClean="0"/>
              <a:t>Connects to local or remote node;</a:t>
            </a:r>
          </a:p>
          <a:p>
            <a:r>
              <a:rPr lang="en-US" dirty="0" smtClean="0"/>
              <a:t>Accounts and/or passwords synced across devices;</a:t>
            </a:r>
          </a:p>
          <a:p>
            <a:r>
              <a:rPr lang="en-US" dirty="0" smtClean="0"/>
              <a:t>Plugin support to create administrator consoles.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2" y="685800"/>
            <a:ext cx="8480345" cy="5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Smart Token Wallet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687" y="2438399"/>
            <a:ext cx="8923452" cy="4191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Connects to a remote node (Amazon EC2);</a:t>
            </a:r>
          </a:p>
          <a:p>
            <a:r>
              <a:rPr lang="en-US" dirty="0" smtClean="0"/>
              <a:t>Static file, works in any browser/OS locally.</a:t>
            </a:r>
          </a:p>
          <a:p>
            <a:r>
              <a:rPr lang="en-US" dirty="0" smtClean="0"/>
              <a:t>For users:</a:t>
            </a:r>
          </a:p>
          <a:p>
            <a:pPr lvl="1"/>
            <a:r>
              <a:rPr lang="en-US" dirty="0" smtClean="0"/>
              <a:t>Balance and exchange rates for tokens alone and combined;</a:t>
            </a:r>
          </a:p>
          <a:p>
            <a:pPr lvl="1"/>
            <a:r>
              <a:rPr lang="en-US" dirty="0" smtClean="0"/>
              <a:t>Approve and allowance functionality;</a:t>
            </a:r>
          </a:p>
          <a:p>
            <a:r>
              <a:rPr lang="en-US" dirty="0" smtClean="0"/>
              <a:t>For token administrators:</a:t>
            </a:r>
          </a:p>
          <a:p>
            <a:pPr lvl="1"/>
            <a:r>
              <a:rPr lang="en-US" dirty="0" smtClean="0"/>
              <a:t>Fool-proof token resupply;</a:t>
            </a:r>
          </a:p>
          <a:p>
            <a:pPr lvl="1"/>
            <a:r>
              <a:rPr lang="en-US" dirty="0" smtClean="0"/>
              <a:t>Freezing transfers;</a:t>
            </a:r>
          </a:p>
          <a:p>
            <a:pPr lvl="1"/>
            <a:r>
              <a:rPr lang="en-US" dirty="0" err="1" smtClean="0"/>
              <a:t>Multisig</a:t>
            </a:r>
            <a:r>
              <a:rPr lang="en-US" dirty="0" smtClean="0"/>
              <a:t> administration.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834186"/>
            <a:ext cx="10458979" cy="51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code, smart 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216667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hlinkClick r:id="rId2"/>
              </a:rPr>
              <a:t>www.abdk.consulting</a:t>
            </a:r>
            <a:endParaRPr lang="en-US" sz="4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19" y="2260767"/>
            <a:ext cx="2778493" cy="24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685" y="79408"/>
            <a:ext cx="10018713" cy="1752599"/>
          </a:xfrm>
        </p:spPr>
        <p:txBody>
          <a:bodyPr/>
          <a:lstStyle/>
          <a:p>
            <a:r>
              <a:rPr lang="en-US" dirty="0" smtClean="0"/>
              <a:t>ERC-20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13466"/>
              </p:ext>
            </p:extLst>
          </p:nvPr>
        </p:nvGraphicFramePr>
        <p:xfrm>
          <a:off x="4945544" y="2221206"/>
          <a:ext cx="7025374" cy="316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86"/>
                <a:gridCol w="5104488"/>
              </a:tblGrid>
              <a:tr h="452706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527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totalSupply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number of tokens in circulation</a:t>
                      </a:r>
                      <a:endParaRPr lang="en-US" dirty="0" smtClean="0"/>
                    </a:p>
                  </a:txBody>
                  <a:tcPr/>
                </a:tc>
              </a:tr>
              <a:tr h="452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balanceOf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tokens belonging to A</a:t>
                      </a:r>
                    </a:p>
                  </a:txBody>
                  <a:tcPr/>
                </a:tc>
              </a:tr>
              <a:tr h="4527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transfer(</a:t>
                      </a:r>
                      <a:r>
                        <a:rPr lang="en-US" dirty="0" err="1" smtClean="0"/>
                        <a:t>A,x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Send x tokens to A</a:t>
                      </a:r>
                    </a:p>
                  </a:txBody>
                  <a:tcPr/>
                </a:tc>
              </a:tr>
              <a:tr h="4527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transferFrom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A,x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Withdraw</a:t>
                      </a:r>
                      <a:r>
                        <a:rPr lang="en-US" baseline="0" dirty="0" smtClean="0"/>
                        <a:t> x tokens from A</a:t>
                      </a:r>
                      <a:endParaRPr lang="en-US" dirty="0" smtClean="0"/>
                    </a:p>
                  </a:txBody>
                  <a:tcPr/>
                </a:tc>
              </a:tr>
              <a:tr h="4527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approve(</a:t>
                      </a:r>
                      <a:r>
                        <a:rPr lang="en-US" dirty="0" err="1" smtClean="0"/>
                        <a:t>A,x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Approve A</a:t>
                      </a:r>
                      <a:r>
                        <a:rPr lang="en-US" baseline="0" dirty="0" smtClean="0"/>
                        <a:t> to withdraw tokens from me</a:t>
                      </a:r>
                      <a:endParaRPr lang="en-US" dirty="0" smtClean="0"/>
                    </a:p>
                  </a:txBody>
                  <a:tcPr/>
                </a:tc>
              </a:tr>
              <a:tr h="452706">
                <a:tc>
                  <a:txBody>
                    <a:bodyPr/>
                    <a:lstStyle/>
                    <a:p>
                      <a:r>
                        <a:rPr lang="en-US" dirty="0" smtClean="0"/>
                        <a:t>allowance(A,B)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How much B can withdraw from 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32" y="2348565"/>
            <a:ext cx="3496427" cy="28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536" y="2307996"/>
            <a:ext cx="6061304" cy="4246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Security of the ICO process and contract maintenance is a vital issue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Threats:</a:t>
            </a:r>
          </a:p>
          <a:p>
            <a:pPr lvl="1"/>
            <a:r>
              <a:rPr lang="en-US" dirty="0" smtClean="0"/>
              <a:t>Token loss due to contract misbehavior;</a:t>
            </a:r>
          </a:p>
          <a:p>
            <a:pPr lvl="1"/>
            <a:r>
              <a:rPr lang="en-US" dirty="0" smtClean="0"/>
              <a:t>Availability loss: external contracts (say, exchanges) can not interact with the token contract due to its errors.</a:t>
            </a:r>
          </a:p>
          <a:p>
            <a:r>
              <a:rPr lang="en-US" dirty="0" smtClean="0"/>
              <a:t>Vulnerabilities:</a:t>
            </a:r>
          </a:p>
          <a:p>
            <a:pPr lvl="1"/>
            <a:r>
              <a:rPr lang="en-US" dirty="0" smtClean="0"/>
              <a:t>Insecure code;</a:t>
            </a:r>
          </a:p>
          <a:p>
            <a:pPr lvl="1"/>
            <a:r>
              <a:rPr lang="en-US" dirty="0" smtClean="0"/>
              <a:t>Error-prone interface.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dao 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026" y="3108959"/>
            <a:ext cx="3038998" cy="170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ERC-20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63" y="1990363"/>
            <a:ext cx="9613861" cy="444797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transfer(address _to, uint256 _value) returns (bool success)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</a:p>
          <a:p>
            <a:pPr lvl="1"/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_value amount of tokens to address _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_owner) constant returns (uint256 balance)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of tokens belonging to address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constant returns (uint256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number of tokens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approve(address _spender, uint256 _value) returns (bool success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approve the spender to withdraw tokens from my account, multiple times;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allowance(address _owner, address _spender) constant returns (uint256 remaining)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how much the spender can withdraw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(address _from, address _to, uint256 _value) returns (bool success)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transfer tokens from 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Insecurity: Implementations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53" y="77904"/>
            <a:ext cx="10018713" cy="1752599"/>
          </a:xfrm>
        </p:spPr>
        <p:txBody>
          <a:bodyPr/>
          <a:lstStyle/>
          <a:p>
            <a:r>
              <a:rPr lang="en-US" dirty="0" smtClean="0"/>
              <a:t>Exceptions in 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561" y="4513552"/>
            <a:ext cx="9613861" cy="2173151"/>
          </a:xfrm>
        </p:spPr>
        <p:txBody>
          <a:bodyPr>
            <a:normAutofit/>
          </a:bodyPr>
          <a:lstStyle/>
          <a:p>
            <a:r>
              <a:rPr lang="en-US" dirty="0" smtClean="0"/>
              <a:t>C1.F() can not catch exceptions;</a:t>
            </a:r>
          </a:p>
          <a:p>
            <a:r>
              <a:rPr lang="en-US" dirty="0" smtClean="0"/>
              <a:t>C1.call() can not get returned values.</a:t>
            </a:r>
          </a:p>
          <a:p>
            <a:r>
              <a:rPr lang="en-US" dirty="0" smtClean="0"/>
              <a:t>Exceptions must be for exceptional events!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9561" y="1278467"/>
            <a:ext cx="7463771" cy="2879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6898065" y="1920874"/>
            <a:ext cx="3092601" cy="2142089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smtClean="0">
                <a:solidFill>
                  <a:schemeClr val="tx1"/>
                </a:solidFill>
              </a:rPr>
              <a:t>F(</a:t>
            </a:r>
            <a:r>
              <a:rPr lang="en-US" sz="2400" dirty="0" err="1" smtClean="0">
                <a:solidFill>
                  <a:schemeClr val="tx1"/>
                </a:solidFill>
              </a:rPr>
              <a:t>uint</a:t>
            </a:r>
            <a:r>
              <a:rPr lang="en-US" sz="2400" dirty="0" smtClean="0">
                <a:solidFill>
                  <a:schemeClr val="tx1"/>
                </a:solidFill>
              </a:rPr>
              <a:t> x)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returns </a:t>
            </a:r>
            <a:r>
              <a:rPr lang="en-US" sz="2400" dirty="0" err="1">
                <a:solidFill>
                  <a:schemeClr val="tx1"/>
                </a:solidFill>
              </a:rPr>
              <a:t>uint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If(x&gt;42) throw;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lse return 3}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623733" y="1920874"/>
            <a:ext cx="2422925" cy="215613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X=C1.F(10);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 = C1.call(…”F”…)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6506" y="136883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C2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22194" y="1416502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C1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46658" y="3353620"/>
            <a:ext cx="657352" cy="9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718" y="2795035"/>
            <a:ext cx="9480082" cy="32840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instead of value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718" y="1819727"/>
            <a:ext cx="9613861" cy="4731439"/>
          </a:xfrm>
        </p:spPr>
        <p:txBody>
          <a:bodyPr>
            <a:normAutofit fontScale="92500" lnSpcReduction="10000"/>
          </a:bodyPr>
          <a:lstStyle/>
          <a:p>
            <a:endParaRPr lang="en-US" sz="18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Code example: 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(address _from, address _to, 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_value) returns (bool success) {</a:t>
            </a:r>
            <a:b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_allowance = allowed[_from][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balances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[_to] = 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safeAdd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(balances[_to], _value);</a:t>
            </a:r>
            <a:b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balances[_from] = 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(balances[_from], _value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1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allowed[_from][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(_allowance, _value);</a:t>
            </a:r>
            <a:b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Transfer(_from, _to, _value);</a:t>
            </a:r>
            <a:b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return true;</a:t>
            </a:r>
            <a:b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b) internal returns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  assert(b &lt;= a);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  return a - b;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718" y="2795035"/>
            <a:ext cx="8897112" cy="25460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instead of value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718" y="1819727"/>
            <a:ext cx="9613861" cy="4731439"/>
          </a:xfrm>
        </p:spPr>
        <p:txBody>
          <a:bodyPr>
            <a:normAutofit lnSpcReduction="10000"/>
          </a:bodyPr>
          <a:lstStyle/>
          <a:p>
            <a:endParaRPr lang="en-US" sz="18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Code example: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(address _from, address _to,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_value) returns (bool success) {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_allowance = allowed[_from][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[_to] =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safeAdd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(balances[_to], _value);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balances[_from] =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(balances[_from], _value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allowed[_from][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safeSub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(_allowance, _value);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Transfer(_from, _to, _value);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return true;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the _from balance is insufficient, or allowance is too low, exception is thrown</a:t>
            </a:r>
            <a:r>
              <a:rPr lang="ru-RU" dirty="0" smtClean="0">
                <a:cs typeface="Courier New" panose="02070309020205020404" pitchFamily="49" charset="0"/>
              </a:rPr>
              <a:t> (</a:t>
            </a:r>
            <a:r>
              <a:rPr lang="en-US" dirty="0" smtClean="0">
                <a:cs typeface="Courier New" panose="02070309020205020404" pitchFamily="49" charset="0"/>
              </a:rPr>
              <a:t>must return false by the standard).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0133" y="4301067"/>
            <a:ext cx="7467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77066" y="4563533"/>
            <a:ext cx="7738534" cy="84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1766</TotalTime>
  <Words>888</Words>
  <Application>Microsoft Office PowerPoint</Application>
  <PresentationFormat>Widescreen</PresentationFormat>
  <Paragraphs>141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Corbel</vt:lpstr>
      <vt:lpstr>Courier New</vt:lpstr>
      <vt:lpstr>Parallax</vt:lpstr>
      <vt:lpstr>Secure Token Development and Deployment</vt:lpstr>
      <vt:lpstr>ERC-20 tokens and ICO</vt:lpstr>
      <vt:lpstr>ERC-20 functions</vt:lpstr>
      <vt:lpstr>Security</vt:lpstr>
      <vt:lpstr>ERC-20 functions</vt:lpstr>
      <vt:lpstr>Current Insecurity: Implementations</vt:lpstr>
      <vt:lpstr>Exceptions in Solidity</vt:lpstr>
      <vt:lpstr>Exceptions instead of value return</vt:lpstr>
      <vt:lpstr>Exceptions instead of value return</vt:lpstr>
      <vt:lpstr>Relying on future exceptions</vt:lpstr>
      <vt:lpstr>Overflows in SafeMath</vt:lpstr>
      <vt:lpstr>Current Insecurity: the Approve() function</vt:lpstr>
      <vt:lpstr>Approve</vt:lpstr>
      <vt:lpstr>Attack</vt:lpstr>
      <vt:lpstr>Our suggestion: atomic approval and new events</vt:lpstr>
      <vt:lpstr>Our approach</vt:lpstr>
      <vt:lpstr>Clear requirements and behavior</vt:lpstr>
      <vt:lpstr>Detailed use cases</vt:lpstr>
      <vt:lpstr>Elaborate tests</vt:lpstr>
      <vt:lpstr>Full compliance to ERC-20 and predictable behavior</vt:lpstr>
      <vt:lpstr>Deployment and Administration: Dedicated UI</vt:lpstr>
      <vt:lpstr>UI for smart contract interaction</vt:lpstr>
      <vt:lpstr>PowerPoint Presentation</vt:lpstr>
      <vt:lpstr>Example: Smart Token Wallet</vt:lpstr>
      <vt:lpstr>PowerPoint Presentation</vt:lpstr>
      <vt:lpstr>Secure code, smart UI?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Token Development and Deployment</dc:title>
  <dc:creator>Dmitry KHOVRATOVICH</dc:creator>
  <cp:lastModifiedBy>Dmitry KHOVRATOVICH</cp:lastModifiedBy>
  <cp:revision>39</cp:revision>
  <dcterms:created xsi:type="dcterms:W3CDTF">2017-02-12T11:24:10Z</dcterms:created>
  <dcterms:modified xsi:type="dcterms:W3CDTF">2017-02-18T11:31:01Z</dcterms:modified>
</cp:coreProperties>
</file>