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3"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Lst>
  <p:sldSz cy="5143500" cx="9144000"/>
  <p:notesSz cx="6858000" cy="9144000"/>
  <p:embeddedFontLst>
    <p:embeddedFont>
      <p:font typeface="Roboto"/>
      <p:regular r:id="rId24"/>
      <p:bold r:id="rId25"/>
      <p:italic r:id="rId26"/>
      <p:boldItalic r:id="rId27"/>
    </p:embeddedFont>
    <p:embeddedFont>
      <p:font typeface="Montserrat"/>
      <p:regular r:id="rId28"/>
      <p:bold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font" Target="fonts/Roboto-regular.fntdata"/><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Roboto-italic.fntdata"/><Relationship Id="rId25" Type="http://schemas.openxmlformats.org/officeDocument/2006/relationships/font" Target="fonts/Roboto-bold.fntdata"/><Relationship Id="rId28" Type="http://schemas.openxmlformats.org/officeDocument/2006/relationships/font" Target="fonts/Montserrat-regular.fntdata"/><Relationship Id="rId27" Type="http://schemas.openxmlformats.org/officeDocument/2006/relationships/font" Target="fonts/Roboto-boldItalic.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Montserrat-bold.fntdata"/><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0" name="Shape 40"/>
        <p:cNvGrpSpPr/>
        <p:nvPr/>
      </p:nvGrpSpPr>
      <p:grpSpPr>
        <a:xfrm>
          <a:off x="0" y="0"/>
          <a:ext cx="0" cy="0"/>
          <a:chOff x="0" y="0"/>
          <a:chExt cx="0" cy="0"/>
        </a:xfrm>
      </p:grpSpPr>
      <p:sp>
        <p:nvSpPr>
          <p:cNvPr id="41" name="Shape 4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2" name="Shape 4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4" name="Shape 124"/>
        <p:cNvGrpSpPr/>
        <p:nvPr/>
      </p:nvGrpSpPr>
      <p:grpSpPr>
        <a:xfrm>
          <a:off x="0" y="0"/>
          <a:ext cx="0" cy="0"/>
          <a:chOff x="0" y="0"/>
          <a:chExt cx="0" cy="0"/>
        </a:xfrm>
      </p:grpSpPr>
      <p:sp>
        <p:nvSpPr>
          <p:cNvPr id="125" name="Shape 12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6" name="Shape 12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0" name="Shape 130"/>
        <p:cNvGrpSpPr/>
        <p:nvPr/>
      </p:nvGrpSpPr>
      <p:grpSpPr>
        <a:xfrm>
          <a:off x="0" y="0"/>
          <a:ext cx="0" cy="0"/>
          <a:chOff x="0" y="0"/>
          <a:chExt cx="0" cy="0"/>
        </a:xfrm>
      </p:grpSpPr>
      <p:sp>
        <p:nvSpPr>
          <p:cNvPr id="131" name="Shape 13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2" name="Shape 13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6" name="Shape 136"/>
        <p:cNvGrpSpPr/>
        <p:nvPr/>
      </p:nvGrpSpPr>
      <p:grpSpPr>
        <a:xfrm>
          <a:off x="0" y="0"/>
          <a:ext cx="0" cy="0"/>
          <a:chOff x="0" y="0"/>
          <a:chExt cx="0" cy="0"/>
        </a:xfrm>
      </p:grpSpPr>
      <p:sp>
        <p:nvSpPr>
          <p:cNvPr id="137" name="Shape 13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8" name="Shape 13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2" name="Shape 142"/>
        <p:cNvGrpSpPr/>
        <p:nvPr/>
      </p:nvGrpSpPr>
      <p:grpSpPr>
        <a:xfrm>
          <a:off x="0" y="0"/>
          <a:ext cx="0" cy="0"/>
          <a:chOff x="0" y="0"/>
          <a:chExt cx="0" cy="0"/>
        </a:xfrm>
      </p:grpSpPr>
      <p:sp>
        <p:nvSpPr>
          <p:cNvPr id="143" name="Shape 14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4" name="Shape 14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8" name="Shape 148"/>
        <p:cNvGrpSpPr/>
        <p:nvPr/>
      </p:nvGrpSpPr>
      <p:grpSpPr>
        <a:xfrm>
          <a:off x="0" y="0"/>
          <a:ext cx="0" cy="0"/>
          <a:chOff x="0" y="0"/>
          <a:chExt cx="0" cy="0"/>
        </a:xfrm>
      </p:grpSpPr>
      <p:sp>
        <p:nvSpPr>
          <p:cNvPr id="149" name="Shape 14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0" name="Shape 15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6" name="Shape 156"/>
        <p:cNvGrpSpPr/>
        <p:nvPr/>
      </p:nvGrpSpPr>
      <p:grpSpPr>
        <a:xfrm>
          <a:off x="0" y="0"/>
          <a:ext cx="0" cy="0"/>
          <a:chOff x="0" y="0"/>
          <a:chExt cx="0" cy="0"/>
        </a:xfrm>
      </p:grpSpPr>
      <p:sp>
        <p:nvSpPr>
          <p:cNvPr id="157" name="Shape 1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8" name="Shape 15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2" name="Shape 162"/>
        <p:cNvGrpSpPr/>
        <p:nvPr/>
      </p:nvGrpSpPr>
      <p:grpSpPr>
        <a:xfrm>
          <a:off x="0" y="0"/>
          <a:ext cx="0" cy="0"/>
          <a:chOff x="0" y="0"/>
          <a:chExt cx="0" cy="0"/>
        </a:xfrm>
      </p:grpSpPr>
      <p:sp>
        <p:nvSpPr>
          <p:cNvPr id="163" name="Shape 16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4" name="Shape 16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8" name="Shape 168"/>
        <p:cNvGrpSpPr/>
        <p:nvPr/>
      </p:nvGrpSpPr>
      <p:grpSpPr>
        <a:xfrm>
          <a:off x="0" y="0"/>
          <a:ext cx="0" cy="0"/>
          <a:chOff x="0" y="0"/>
          <a:chExt cx="0" cy="0"/>
        </a:xfrm>
      </p:grpSpPr>
      <p:sp>
        <p:nvSpPr>
          <p:cNvPr id="169" name="Shape 1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0" name="Shape 17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3" name="Shape 173"/>
        <p:cNvGrpSpPr/>
        <p:nvPr/>
      </p:nvGrpSpPr>
      <p:grpSpPr>
        <a:xfrm>
          <a:off x="0" y="0"/>
          <a:ext cx="0" cy="0"/>
          <a:chOff x="0" y="0"/>
          <a:chExt cx="0" cy="0"/>
        </a:xfrm>
      </p:grpSpPr>
      <p:sp>
        <p:nvSpPr>
          <p:cNvPr id="174" name="Shape 17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5" name="Shape 17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9" name="Shape 179"/>
        <p:cNvGrpSpPr/>
        <p:nvPr/>
      </p:nvGrpSpPr>
      <p:grpSpPr>
        <a:xfrm>
          <a:off x="0" y="0"/>
          <a:ext cx="0" cy="0"/>
          <a:chOff x="0" y="0"/>
          <a:chExt cx="0" cy="0"/>
        </a:xfrm>
      </p:grpSpPr>
      <p:sp>
        <p:nvSpPr>
          <p:cNvPr id="180" name="Shape 18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1" name="Shape 18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4" name="Shape 64"/>
        <p:cNvGrpSpPr/>
        <p:nvPr/>
      </p:nvGrpSpPr>
      <p:grpSpPr>
        <a:xfrm>
          <a:off x="0" y="0"/>
          <a:ext cx="0" cy="0"/>
          <a:chOff x="0" y="0"/>
          <a:chExt cx="0" cy="0"/>
        </a:xfrm>
      </p:grpSpPr>
      <p:sp>
        <p:nvSpPr>
          <p:cNvPr id="65" name="Shape 6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6" name="Shape 6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0" name="Shape 70"/>
        <p:cNvGrpSpPr/>
        <p:nvPr/>
      </p:nvGrpSpPr>
      <p:grpSpPr>
        <a:xfrm>
          <a:off x="0" y="0"/>
          <a:ext cx="0" cy="0"/>
          <a:chOff x="0" y="0"/>
          <a:chExt cx="0" cy="0"/>
        </a:xfrm>
      </p:grpSpPr>
      <p:sp>
        <p:nvSpPr>
          <p:cNvPr id="71" name="Shape 7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2" name="Shape 7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7" name="Shape 77"/>
        <p:cNvGrpSpPr/>
        <p:nvPr/>
      </p:nvGrpSpPr>
      <p:grpSpPr>
        <a:xfrm>
          <a:off x="0" y="0"/>
          <a:ext cx="0" cy="0"/>
          <a:chOff x="0" y="0"/>
          <a:chExt cx="0" cy="0"/>
        </a:xfrm>
      </p:grpSpPr>
      <p:sp>
        <p:nvSpPr>
          <p:cNvPr id="78" name="Shape 7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9" name="Shape 7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6" name="Shape 86"/>
        <p:cNvGrpSpPr/>
        <p:nvPr/>
      </p:nvGrpSpPr>
      <p:grpSpPr>
        <a:xfrm>
          <a:off x="0" y="0"/>
          <a:ext cx="0" cy="0"/>
          <a:chOff x="0" y="0"/>
          <a:chExt cx="0" cy="0"/>
        </a:xfrm>
      </p:grpSpPr>
      <p:sp>
        <p:nvSpPr>
          <p:cNvPr id="87" name="Shape 8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8" name="Shape 8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2" name="Shape 92"/>
        <p:cNvGrpSpPr/>
        <p:nvPr/>
      </p:nvGrpSpPr>
      <p:grpSpPr>
        <a:xfrm>
          <a:off x="0" y="0"/>
          <a:ext cx="0" cy="0"/>
          <a:chOff x="0" y="0"/>
          <a:chExt cx="0" cy="0"/>
        </a:xfrm>
      </p:grpSpPr>
      <p:sp>
        <p:nvSpPr>
          <p:cNvPr id="93" name="Shape 9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4" name="Shape 9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8" name="Shape 98"/>
        <p:cNvGrpSpPr/>
        <p:nvPr/>
      </p:nvGrpSpPr>
      <p:grpSpPr>
        <a:xfrm>
          <a:off x="0" y="0"/>
          <a:ext cx="0" cy="0"/>
          <a:chOff x="0" y="0"/>
          <a:chExt cx="0" cy="0"/>
        </a:xfrm>
      </p:grpSpPr>
      <p:sp>
        <p:nvSpPr>
          <p:cNvPr id="99" name="Shape 9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0" name="Shape 10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2" name="Shape 112"/>
        <p:cNvGrpSpPr/>
        <p:nvPr/>
      </p:nvGrpSpPr>
      <p:grpSpPr>
        <a:xfrm>
          <a:off x="0" y="0"/>
          <a:ext cx="0" cy="0"/>
          <a:chOff x="0" y="0"/>
          <a:chExt cx="0" cy="0"/>
        </a:xfrm>
      </p:grpSpPr>
      <p:sp>
        <p:nvSpPr>
          <p:cNvPr id="113" name="Shape 11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4" name="Shape 11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8" name="Shape 118"/>
        <p:cNvGrpSpPr/>
        <p:nvPr/>
      </p:nvGrpSpPr>
      <p:grpSpPr>
        <a:xfrm>
          <a:off x="0" y="0"/>
          <a:ext cx="0" cy="0"/>
          <a:chOff x="0" y="0"/>
          <a:chExt cx="0" cy="0"/>
        </a:xfrm>
      </p:grpSpPr>
      <p:sp>
        <p:nvSpPr>
          <p:cNvPr id="119" name="Shape 11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0" name="Shape 12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1.png"/><Relationship Id="rId3" Type="http://schemas.openxmlformats.org/officeDocument/2006/relationships/image" Target="../media/image00.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1.png"/><Relationship Id="rId3" Type="http://schemas.openxmlformats.org/officeDocument/2006/relationships/image" Target="../media/image00.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2.png"/><Relationship Id="rId3" Type="http://schemas.openxmlformats.org/officeDocument/2006/relationships/image" Target="../media/image04.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ustom Layout 1">
    <p:spTree>
      <p:nvGrpSpPr>
        <p:cNvPr id="7" name="Shape 7"/>
        <p:cNvGrpSpPr/>
        <p:nvPr/>
      </p:nvGrpSpPr>
      <p:grpSpPr>
        <a:xfrm>
          <a:off x="0" y="0"/>
          <a:ext cx="0" cy="0"/>
          <a:chOff x="0" y="0"/>
          <a:chExt cx="0" cy="0"/>
        </a:xfrm>
      </p:grpSpPr>
      <p:pic>
        <p:nvPicPr>
          <p:cNvPr id="8" name="Shape 8"/>
          <p:cNvPicPr preferRelativeResize="0"/>
          <p:nvPr/>
        </p:nvPicPr>
        <p:blipFill rotWithShape="1">
          <a:blip r:embed="rId2">
            <a:alphaModFix/>
          </a:blip>
          <a:srcRect b="0" l="0" r="0" t="0"/>
          <a:stretch/>
        </p:blipFill>
        <p:spPr>
          <a:xfrm>
            <a:off x="0" y="0"/>
            <a:ext cx="9144000" cy="5143500"/>
          </a:xfrm>
          <a:prstGeom prst="rect">
            <a:avLst/>
          </a:prstGeom>
          <a:noFill/>
          <a:ln>
            <a:noFill/>
          </a:ln>
        </p:spPr>
      </p:pic>
      <p:sp>
        <p:nvSpPr>
          <p:cNvPr id="9" name="Shape 9"/>
          <p:cNvSpPr/>
          <p:nvPr/>
        </p:nvSpPr>
        <p:spPr>
          <a:xfrm>
            <a:off x="0" y="0"/>
            <a:ext cx="9144000" cy="5143500"/>
          </a:xfrm>
          <a:prstGeom prst="rect">
            <a:avLst/>
          </a:prstGeom>
          <a:solidFill>
            <a:srgbClr val="FFFFFF">
              <a:alpha val="80000"/>
            </a:srgbClr>
          </a:solid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pic>
        <p:nvPicPr>
          <p:cNvPr descr="logo-full-h-white.png" id="10" name="Shape 10"/>
          <p:cNvPicPr preferRelativeResize="0"/>
          <p:nvPr/>
        </p:nvPicPr>
        <p:blipFill rotWithShape="1">
          <a:blip r:embed="rId3">
            <a:alphaModFix/>
          </a:blip>
          <a:srcRect b="0" l="0" r="0" t="0"/>
          <a:stretch/>
        </p:blipFill>
        <p:spPr>
          <a:xfrm>
            <a:off x="8301615" y="257227"/>
            <a:ext cx="655800" cy="530100"/>
          </a:xfrm>
          <a:prstGeom prst="rect">
            <a:avLst/>
          </a:prstGeom>
          <a:noFill/>
          <a:ln>
            <a:noFill/>
          </a:ln>
        </p:spPr>
      </p:pic>
      <p:sp>
        <p:nvSpPr>
          <p:cNvPr id="11" name="Shape 11"/>
          <p:cNvSpPr txBox="1"/>
          <p:nvPr>
            <p:ph idx="1" type="subTitle"/>
          </p:nvPr>
        </p:nvSpPr>
        <p:spPr>
          <a:xfrm>
            <a:off x="173737" y="598931"/>
            <a:ext cx="8013000" cy="464700"/>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rgbClr val="3F3F3F"/>
              </a:buClr>
              <a:buFont typeface="Montserrat"/>
              <a:buNone/>
              <a:defRPr b="0" i="0" sz="1200" u="none" cap="none" strike="noStrike">
                <a:solidFill>
                  <a:srgbClr val="3F3F3F"/>
                </a:solidFill>
                <a:latin typeface="Montserrat"/>
                <a:ea typeface="Montserrat"/>
                <a:cs typeface="Montserrat"/>
                <a:sym typeface="Montserrat"/>
              </a:defRPr>
            </a:lvl1pPr>
            <a:lvl2pPr indent="0" lvl="1" marL="342900" marR="0" rtl="0" algn="l">
              <a:lnSpc>
                <a:spcPct val="100000"/>
              </a:lnSpc>
              <a:spcBef>
                <a:spcPts val="0"/>
              </a:spcBef>
              <a:spcAft>
                <a:spcPts val="0"/>
              </a:spcAft>
              <a:buClr>
                <a:srgbClr val="3F3F3F"/>
              </a:buClr>
              <a:buFont typeface="Arial"/>
              <a:buNone/>
              <a:defRPr b="0" i="0" sz="1100" u="none" cap="none" strike="noStrike">
                <a:solidFill>
                  <a:srgbClr val="3F3F3F"/>
                </a:solidFill>
                <a:latin typeface="Arial"/>
                <a:ea typeface="Arial"/>
                <a:cs typeface="Arial"/>
                <a:sym typeface="Arial"/>
              </a:defRPr>
            </a:lvl2pPr>
            <a:lvl3pPr indent="0" lvl="2" marL="685800" marR="0" rtl="0" algn="l">
              <a:lnSpc>
                <a:spcPct val="100000"/>
              </a:lnSpc>
              <a:spcBef>
                <a:spcPts val="0"/>
              </a:spcBef>
              <a:spcAft>
                <a:spcPts val="0"/>
              </a:spcAft>
              <a:buClr>
                <a:srgbClr val="3F3F3F"/>
              </a:buClr>
              <a:buFont typeface="Arial"/>
              <a:buNone/>
              <a:defRPr b="0" i="0" sz="1100" u="none" cap="none" strike="noStrike">
                <a:solidFill>
                  <a:srgbClr val="3F3F3F"/>
                </a:solidFill>
                <a:latin typeface="Arial"/>
                <a:ea typeface="Arial"/>
                <a:cs typeface="Arial"/>
                <a:sym typeface="Arial"/>
              </a:defRPr>
            </a:lvl3pPr>
            <a:lvl4pPr indent="0" lvl="3" marL="1028700" marR="0" rtl="0" algn="l">
              <a:lnSpc>
                <a:spcPct val="100000"/>
              </a:lnSpc>
              <a:spcBef>
                <a:spcPts val="0"/>
              </a:spcBef>
              <a:spcAft>
                <a:spcPts val="0"/>
              </a:spcAft>
              <a:buClr>
                <a:srgbClr val="3F3F3F"/>
              </a:buClr>
              <a:buFont typeface="Arial"/>
              <a:buNone/>
              <a:defRPr b="0" i="0" sz="1100" u="none" cap="none" strike="noStrike">
                <a:solidFill>
                  <a:srgbClr val="3F3F3F"/>
                </a:solidFill>
                <a:latin typeface="Arial"/>
                <a:ea typeface="Arial"/>
                <a:cs typeface="Arial"/>
                <a:sym typeface="Arial"/>
              </a:defRPr>
            </a:lvl4pPr>
            <a:lvl5pPr indent="0" lvl="4" marL="1371600" marR="0" rtl="0" algn="l">
              <a:lnSpc>
                <a:spcPct val="100000"/>
              </a:lnSpc>
              <a:spcBef>
                <a:spcPts val="0"/>
              </a:spcBef>
              <a:spcAft>
                <a:spcPts val="0"/>
              </a:spcAft>
              <a:buClr>
                <a:srgbClr val="3F3F3F"/>
              </a:buClr>
              <a:buFont typeface="Arial"/>
              <a:buNone/>
              <a:defRPr b="0" i="0" sz="1100" u="none" cap="none" strike="noStrike">
                <a:solidFill>
                  <a:srgbClr val="3F3F3F"/>
                </a:solidFill>
                <a:latin typeface="Arial"/>
                <a:ea typeface="Arial"/>
                <a:cs typeface="Arial"/>
                <a:sym typeface="Arial"/>
              </a:defRPr>
            </a:lvl5pPr>
            <a:lvl6pPr indent="0" lvl="5" marL="1714500" marR="0" rtl="0" algn="l">
              <a:lnSpc>
                <a:spcPct val="100000"/>
              </a:lnSpc>
              <a:spcBef>
                <a:spcPts val="0"/>
              </a:spcBef>
              <a:spcAft>
                <a:spcPts val="0"/>
              </a:spcAft>
              <a:buClr>
                <a:srgbClr val="3F3F3F"/>
              </a:buClr>
              <a:buFont typeface="Arial"/>
              <a:buNone/>
              <a:defRPr b="0" i="0" sz="1100" u="none" cap="none" strike="noStrike">
                <a:solidFill>
                  <a:srgbClr val="3F3F3F"/>
                </a:solidFill>
                <a:latin typeface="Arial"/>
                <a:ea typeface="Arial"/>
                <a:cs typeface="Arial"/>
                <a:sym typeface="Arial"/>
              </a:defRPr>
            </a:lvl6pPr>
            <a:lvl7pPr indent="0" lvl="6" marL="2057400" marR="0" rtl="0" algn="l">
              <a:lnSpc>
                <a:spcPct val="100000"/>
              </a:lnSpc>
              <a:spcBef>
                <a:spcPts val="0"/>
              </a:spcBef>
              <a:spcAft>
                <a:spcPts val="0"/>
              </a:spcAft>
              <a:buClr>
                <a:srgbClr val="3F3F3F"/>
              </a:buClr>
              <a:buFont typeface="Arial"/>
              <a:buNone/>
              <a:defRPr b="0" i="0" sz="1100" u="none" cap="none" strike="noStrike">
                <a:solidFill>
                  <a:srgbClr val="3F3F3F"/>
                </a:solidFill>
                <a:latin typeface="Arial"/>
                <a:ea typeface="Arial"/>
                <a:cs typeface="Arial"/>
                <a:sym typeface="Arial"/>
              </a:defRPr>
            </a:lvl7pPr>
            <a:lvl8pPr indent="0" lvl="7" marL="2400300" marR="0" rtl="0" algn="l">
              <a:lnSpc>
                <a:spcPct val="100000"/>
              </a:lnSpc>
              <a:spcBef>
                <a:spcPts val="0"/>
              </a:spcBef>
              <a:spcAft>
                <a:spcPts val="0"/>
              </a:spcAft>
              <a:buClr>
                <a:srgbClr val="3F3F3F"/>
              </a:buClr>
              <a:buFont typeface="Arial"/>
              <a:buNone/>
              <a:defRPr b="0" i="0" sz="1100" u="none" cap="none" strike="noStrike">
                <a:solidFill>
                  <a:srgbClr val="3F3F3F"/>
                </a:solidFill>
                <a:latin typeface="Arial"/>
                <a:ea typeface="Arial"/>
                <a:cs typeface="Arial"/>
                <a:sym typeface="Arial"/>
              </a:defRPr>
            </a:lvl8pPr>
            <a:lvl9pPr indent="0" lvl="8" marL="2743200" marR="0" rtl="0" algn="l">
              <a:lnSpc>
                <a:spcPct val="100000"/>
              </a:lnSpc>
              <a:spcBef>
                <a:spcPts val="0"/>
              </a:spcBef>
              <a:spcAft>
                <a:spcPts val="0"/>
              </a:spcAft>
              <a:buClr>
                <a:srgbClr val="3F3F3F"/>
              </a:buClr>
              <a:buFont typeface="Arial"/>
              <a:buNone/>
              <a:defRPr b="0" i="0" sz="1100" u="none" cap="none" strike="noStrike">
                <a:solidFill>
                  <a:srgbClr val="3F3F3F"/>
                </a:solidFill>
                <a:latin typeface="Arial"/>
                <a:ea typeface="Arial"/>
                <a:cs typeface="Arial"/>
                <a:sym typeface="Arial"/>
              </a:defRPr>
            </a:lvl9pPr>
          </a:lstStyle>
          <a:p/>
        </p:txBody>
      </p:sp>
      <p:sp>
        <p:nvSpPr>
          <p:cNvPr id="12" name="Shape 12"/>
          <p:cNvSpPr txBox="1"/>
          <p:nvPr>
            <p:ph type="title"/>
          </p:nvPr>
        </p:nvSpPr>
        <p:spPr>
          <a:xfrm>
            <a:off x="171450" y="152700"/>
            <a:ext cx="8013000" cy="367500"/>
          </a:xfrm>
          <a:prstGeom prst="rect">
            <a:avLst/>
          </a:prstGeom>
          <a:noFill/>
          <a:ln>
            <a:noFill/>
          </a:ln>
        </p:spPr>
        <p:txBody>
          <a:bodyPr anchorCtr="0" anchor="ctr" bIns="91425" lIns="91425" rIns="91425" tIns="91425"/>
          <a:lstStyle>
            <a:lvl1pPr indent="0" lvl="0" marL="0" marR="0" rtl="0" algn="l">
              <a:lnSpc>
                <a:spcPct val="90000"/>
              </a:lnSpc>
              <a:spcBef>
                <a:spcPts val="0"/>
              </a:spcBef>
              <a:spcAft>
                <a:spcPts val="0"/>
              </a:spcAft>
              <a:buClr>
                <a:srgbClr val="3F3F3F"/>
              </a:buClr>
              <a:buFont typeface="Montserrat"/>
              <a:buNone/>
              <a:defRPr b="1" i="0" sz="1800" u="none" cap="none" strike="noStrike">
                <a:solidFill>
                  <a:srgbClr val="3F3F3F"/>
                </a:solidFill>
                <a:latin typeface="Montserrat"/>
                <a:ea typeface="Montserrat"/>
                <a:cs typeface="Montserrat"/>
                <a:sym typeface="Montserrat"/>
              </a:defRPr>
            </a:lvl1pPr>
            <a:lvl2pPr indent="0" lvl="1" rtl="0">
              <a:spcBef>
                <a:spcPts val="0"/>
              </a:spcBef>
              <a:buFont typeface="Roboto"/>
              <a:buNone/>
              <a:defRPr sz="1400">
                <a:latin typeface="Roboto"/>
                <a:ea typeface="Roboto"/>
                <a:cs typeface="Roboto"/>
                <a:sym typeface="Roboto"/>
              </a:defRPr>
            </a:lvl2pPr>
            <a:lvl3pPr indent="0" lvl="2" rtl="0">
              <a:spcBef>
                <a:spcPts val="0"/>
              </a:spcBef>
              <a:buFont typeface="Roboto"/>
              <a:buNone/>
              <a:defRPr sz="1400">
                <a:latin typeface="Roboto"/>
                <a:ea typeface="Roboto"/>
                <a:cs typeface="Roboto"/>
                <a:sym typeface="Roboto"/>
              </a:defRPr>
            </a:lvl3pPr>
            <a:lvl4pPr indent="0" lvl="3" rtl="0">
              <a:spcBef>
                <a:spcPts val="0"/>
              </a:spcBef>
              <a:buFont typeface="Roboto"/>
              <a:buNone/>
              <a:defRPr sz="1400">
                <a:latin typeface="Roboto"/>
                <a:ea typeface="Roboto"/>
                <a:cs typeface="Roboto"/>
                <a:sym typeface="Roboto"/>
              </a:defRPr>
            </a:lvl4pPr>
            <a:lvl5pPr indent="0" lvl="4" rtl="0">
              <a:spcBef>
                <a:spcPts val="0"/>
              </a:spcBef>
              <a:buFont typeface="Roboto"/>
              <a:buNone/>
              <a:defRPr sz="1400">
                <a:latin typeface="Roboto"/>
                <a:ea typeface="Roboto"/>
                <a:cs typeface="Roboto"/>
                <a:sym typeface="Roboto"/>
              </a:defRPr>
            </a:lvl5pPr>
            <a:lvl6pPr indent="0" lvl="5" rtl="0">
              <a:spcBef>
                <a:spcPts val="0"/>
              </a:spcBef>
              <a:buFont typeface="Roboto"/>
              <a:buNone/>
              <a:defRPr sz="1400">
                <a:latin typeface="Roboto"/>
                <a:ea typeface="Roboto"/>
                <a:cs typeface="Roboto"/>
                <a:sym typeface="Roboto"/>
              </a:defRPr>
            </a:lvl6pPr>
            <a:lvl7pPr indent="0" lvl="6" rtl="0">
              <a:spcBef>
                <a:spcPts val="0"/>
              </a:spcBef>
              <a:buFont typeface="Roboto"/>
              <a:buNone/>
              <a:defRPr sz="1400">
                <a:latin typeface="Roboto"/>
                <a:ea typeface="Roboto"/>
                <a:cs typeface="Roboto"/>
                <a:sym typeface="Roboto"/>
              </a:defRPr>
            </a:lvl7pPr>
            <a:lvl8pPr indent="0" lvl="7" rtl="0">
              <a:spcBef>
                <a:spcPts val="0"/>
              </a:spcBef>
              <a:buFont typeface="Roboto"/>
              <a:buNone/>
              <a:defRPr sz="1400">
                <a:latin typeface="Roboto"/>
                <a:ea typeface="Roboto"/>
                <a:cs typeface="Roboto"/>
                <a:sym typeface="Roboto"/>
              </a:defRPr>
            </a:lvl8pPr>
            <a:lvl9pPr indent="0" lvl="8" rtl="0">
              <a:spcBef>
                <a:spcPts val="0"/>
              </a:spcBef>
              <a:buFont typeface="Roboto"/>
              <a:buNone/>
              <a:defRPr sz="1400">
                <a:latin typeface="Roboto"/>
                <a:ea typeface="Roboto"/>
                <a:cs typeface="Roboto"/>
                <a:sym typeface="Roboto"/>
              </a:defRPr>
            </a:lvl9pPr>
          </a:lstStyle>
          <a:p/>
        </p:txBody>
      </p:sp>
      <p:cxnSp>
        <p:nvCxnSpPr>
          <p:cNvPr id="13" name="Shape 13"/>
          <p:cNvCxnSpPr/>
          <p:nvPr/>
        </p:nvCxnSpPr>
        <p:spPr>
          <a:xfrm flipH="1" rot="10800000">
            <a:off x="80962" y="1149191"/>
            <a:ext cx="8982000" cy="12300"/>
          </a:xfrm>
          <a:prstGeom prst="straightConnector1">
            <a:avLst/>
          </a:prstGeom>
          <a:noFill/>
          <a:ln cap="flat" cmpd="sng" w="38100">
            <a:solidFill>
              <a:srgbClr val="3152D9"/>
            </a:solidFill>
            <a:prstDash val="solid"/>
            <a:round/>
            <a:headEnd len="med" w="med" type="none"/>
            <a:tailEnd len="med" w="med" type="none"/>
          </a:ln>
        </p:spPr>
      </p:cxnSp>
      <p:sp>
        <p:nvSpPr>
          <p:cNvPr id="14" name="Shape 14"/>
          <p:cNvSpPr txBox="1"/>
          <p:nvPr>
            <p:ph idx="2" type="body"/>
          </p:nvPr>
        </p:nvSpPr>
        <p:spPr>
          <a:xfrm>
            <a:off x="171450" y="1300654"/>
            <a:ext cx="8801100" cy="3393900"/>
          </a:xfrm>
          <a:prstGeom prst="rect">
            <a:avLst/>
          </a:prstGeom>
          <a:noFill/>
          <a:ln>
            <a:noFill/>
          </a:ln>
        </p:spPr>
        <p:txBody>
          <a:bodyPr anchorCtr="0" anchor="t" bIns="91425" lIns="91425" rIns="91425" tIns="91425"/>
          <a:lstStyle>
            <a:lvl1pPr indent="-63500" lvl="0" marL="368300" marR="0" rtl="0" algn="l">
              <a:lnSpc>
                <a:spcPct val="150000"/>
              </a:lnSpc>
              <a:spcBef>
                <a:spcPts val="800"/>
              </a:spcBef>
              <a:spcAft>
                <a:spcPts val="0"/>
              </a:spcAft>
              <a:buClr>
                <a:srgbClr val="3F3F3F"/>
              </a:buClr>
              <a:buSzPct val="100000"/>
              <a:buFont typeface="Montserrat"/>
              <a:buChar char="•"/>
              <a:defRPr b="0" i="0" sz="1200" u="none" cap="none" strike="noStrike">
                <a:solidFill>
                  <a:srgbClr val="3F3F3F"/>
                </a:solidFill>
                <a:latin typeface="Montserrat"/>
                <a:ea typeface="Montserrat"/>
                <a:cs typeface="Montserrat"/>
                <a:sym typeface="Montserrat"/>
              </a:defRPr>
            </a:lvl1pPr>
            <a:lvl2pPr indent="114300" lvl="1" marL="520700" marR="0" rtl="0" algn="l">
              <a:lnSpc>
                <a:spcPct val="90000"/>
              </a:lnSpc>
              <a:spcBef>
                <a:spcPts val="400"/>
              </a:spcBef>
              <a:spcAft>
                <a:spcPts val="0"/>
              </a:spcAft>
              <a:buClr>
                <a:srgbClr val="3F3F3F"/>
              </a:buClr>
              <a:buSzPct val="100000"/>
              <a:buFont typeface="Montserrat"/>
              <a:buChar char="•"/>
              <a:defRPr b="0" i="0" sz="1200" u="none" cap="none" strike="noStrike">
                <a:solidFill>
                  <a:srgbClr val="3F3F3F"/>
                </a:solidFill>
                <a:latin typeface="Montserrat"/>
                <a:ea typeface="Montserrat"/>
                <a:cs typeface="Montserrat"/>
                <a:sym typeface="Montserrat"/>
              </a:defRPr>
            </a:lvl2pPr>
            <a:lvl3pPr indent="114300" lvl="2" marL="863600" marR="0" rtl="0" algn="l">
              <a:lnSpc>
                <a:spcPct val="90000"/>
              </a:lnSpc>
              <a:spcBef>
                <a:spcPts val="400"/>
              </a:spcBef>
              <a:spcAft>
                <a:spcPts val="0"/>
              </a:spcAft>
              <a:buClr>
                <a:srgbClr val="3F3F3F"/>
              </a:buClr>
              <a:buSzPct val="100000"/>
              <a:buFont typeface="Montserrat"/>
              <a:buChar char="•"/>
              <a:defRPr b="0" i="0" sz="1200" u="none" cap="none" strike="noStrike">
                <a:solidFill>
                  <a:srgbClr val="3F3F3F"/>
                </a:solidFill>
                <a:latin typeface="Montserrat"/>
                <a:ea typeface="Montserrat"/>
                <a:cs typeface="Montserrat"/>
                <a:sym typeface="Montserrat"/>
              </a:defRPr>
            </a:lvl3pPr>
            <a:lvl4pPr indent="101600" lvl="3" marL="1206500" marR="0" rtl="0" algn="l">
              <a:lnSpc>
                <a:spcPct val="90000"/>
              </a:lnSpc>
              <a:spcBef>
                <a:spcPts val="400"/>
              </a:spcBef>
              <a:spcAft>
                <a:spcPts val="0"/>
              </a:spcAft>
              <a:buClr>
                <a:srgbClr val="3F3F3F"/>
              </a:buClr>
              <a:buSzPct val="100000"/>
              <a:buFont typeface="Montserrat"/>
              <a:buChar char="•"/>
              <a:defRPr b="0" i="0" sz="1200" u="none" cap="none" strike="noStrike">
                <a:solidFill>
                  <a:srgbClr val="3F3F3F"/>
                </a:solidFill>
                <a:latin typeface="Montserrat"/>
                <a:ea typeface="Montserrat"/>
                <a:cs typeface="Montserrat"/>
                <a:sym typeface="Montserrat"/>
              </a:defRPr>
            </a:lvl4pPr>
            <a:lvl5pPr indent="101600" lvl="4" marL="1549400" marR="0" rtl="0" algn="l">
              <a:lnSpc>
                <a:spcPct val="90000"/>
              </a:lnSpc>
              <a:spcBef>
                <a:spcPts val="400"/>
              </a:spcBef>
              <a:spcAft>
                <a:spcPts val="0"/>
              </a:spcAft>
              <a:buClr>
                <a:srgbClr val="3F3F3F"/>
              </a:buClr>
              <a:buSzPct val="100000"/>
              <a:buFont typeface="Montserrat"/>
              <a:buChar char="•"/>
              <a:defRPr b="0" i="0" sz="1200" u="none" cap="none" strike="noStrike">
                <a:solidFill>
                  <a:srgbClr val="3F3F3F"/>
                </a:solidFill>
                <a:latin typeface="Montserrat"/>
                <a:ea typeface="Montserrat"/>
                <a:cs typeface="Montserrat"/>
                <a:sym typeface="Montserrat"/>
              </a:defRPr>
            </a:lvl5pPr>
            <a:lvl6pPr indent="139700" lvl="5" marL="1892300" marR="0" rtl="0" algn="l">
              <a:lnSpc>
                <a:spcPct val="90000"/>
              </a:lnSpc>
              <a:spcBef>
                <a:spcPts val="400"/>
              </a:spcBef>
              <a:spcAft>
                <a:spcPts val="0"/>
              </a:spcAft>
              <a:buClr>
                <a:srgbClr val="3F3F3F"/>
              </a:buClr>
              <a:buSzPct val="100000"/>
              <a:buFont typeface="Montserrat"/>
              <a:buChar char="•"/>
              <a:defRPr b="0" i="0" sz="1200" u="none" cap="none" strike="noStrike">
                <a:solidFill>
                  <a:srgbClr val="3F3F3F"/>
                </a:solidFill>
                <a:latin typeface="Montserrat"/>
                <a:ea typeface="Montserrat"/>
                <a:cs typeface="Montserrat"/>
                <a:sym typeface="Montserrat"/>
              </a:defRPr>
            </a:lvl6pPr>
            <a:lvl7pPr indent="139700" lvl="6" marL="2235200" marR="0" rtl="0" algn="l">
              <a:lnSpc>
                <a:spcPct val="90000"/>
              </a:lnSpc>
              <a:spcBef>
                <a:spcPts val="400"/>
              </a:spcBef>
              <a:spcAft>
                <a:spcPts val="0"/>
              </a:spcAft>
              <a:buClr>
                <a:srgbClr val="3F3F3F"/>
              </a:buClr>
              <a:buSzPct val="100000"/>
              <a:buFont typeface="Montserrat"/>
              <a:buChar char="•"/>
              <a:defRPr b="0" i="0" sz="1200" u="none" cap="none" strike="noStrike">
                <a:solidFill>
                  <a:srgbClr val="3F3F3F"/>
                </a:solidFill>
                <a:latin typeface="Montserrat"/>
                <a:ea typeface="Montserrat"/>
                <a:cs typeface="Montserrat"/>
                <a:sym typeface="Montserrat"/>
              </a:defRPr>
            </a:lvl7pPr>
            <a:lvl8pPr indent="139700" lvl="7" marL="2578100" marR="0" rtl="0" algn="l">
              <a:lnSpc>
                <a:spcPct val="90000"/>
              </a:lnSpc>
              <a:spcBef>
                <a:spcPts val="400"/>
              </a:spcBef>
              <a:spcAft>
                <a:spcPts val="0"/>
              </a:spcAft>
              <a:buClr>
                <a:srgbClr val="3F3F3F"/>
              </a:buClr>
              <a:buSzPct val="100000"/>
              <a:buFont typeface="Montserrat"/>
              <a:buChar char="•"/>
              <a:defRPr b="0" i="0" sz="1200" u="none" cap="none" strike="noStrike">
                <a:solidFill>
                  <a:srgbClr val="3F3F3F"/>
                </a:solidFill>
                <a:latin typeface="Montserrat"/>
                <a:ea typeface="Montserrat"/>
                <a:cs typeface="Montserrat"/>
                <a:sym typeface="Montserrat"/>
              </a:defRPr>
            </a:lvl8pPr>
            <a:lvl9pPr indent="139700" lvl="8" marL="2921000" marR="0" rtl="0" algn="l">
              <a:lnSpc>
                <a:spcPct val="90000"/>
              </a:lnSpc>
              <a:spcBef>
                <a:spcPts val="400"/>
              </a:spcBef>
              <a:spcAft>
                <a:spcPts val="0"/>
              </a:spcAft>
              <a:buClr>
                <a:srgbClr val="3F3F3F"/>
              </a:buClr>
              <a:buSzPct val="100000"/>
              <a:buFont typeface="Montserrat"/>
              <a:buChar char="•"/>
              <a:defRPr b="0" i="0" sz="1200" u="none" cap="none" strike="noStrike">
                <a:solidFill>
                  <a:srgbClr val="3F3F3F"/>
                </a:solidFill>
                <a:latin typeface="Montserrat"/>
                <a:ea typeface="Montserrat"/>
                <a:cs typeface="Montserrat"/>
                <a:sym typeface="Montserrat"/>
              </a:defRPr>
            </a:lvl9pPr>
          </a:lstStyle>
          <a:p/>
        </p:txBody>
      </p:sp>
      <p:sp>
        <p:nvSpPr>
          <p:cNvPr id="15" name="Shape 15"/>
          <p:cNvSpPr txBox="1"/>
          <p:nvPr>
            <p:ph idx="12" type="sldNum"/>
          </p:nvPr>
        </p:nvSpPr>
        <p:spPr>
          <a:xfrm>
            <a:off x="7472932" y="4798785"/>
            <a:ext cx="1499700" cy="198900"/>
          </a:xfrm>
          <a:prstGeom prst="rect">
            <a:avLst/>
          </a:prstGeom>
          <a:noFill/>
          <a:ln>
            <a:noFill/>
          </a:ln>
        </p:spPr>
        <p:txBody>
          <a:bodyPr anchorCtr="0" anchor="b" bIns="34275" lIns="68575" rIns="68575" tIns="34275">
            <a:noAutofit/>
          </a:bodyPr>
          <a:lstStyle/>
          <a:p>
            <a:pPr indent="0" lvl="0" marL="0" marR="0" rtl="0" algn="r">
              <a:lnSpc>
                <a:spcPct val="100000"/>
              </a:lnSpc>
              <a:spcBef>
                <a:spcPts val="0"/>
              </a:spcBef>
              <a:spcAft>
                <a:spcPts val="0"/>
              </a:spcAft>
              <a:buClr>
                <a:srgbClr val="7F7F7F"/>
              </a:buClr>
              <a:buSzPct val="25000"/>
              <a:buFont typeface="Roboto"/>
              <a:buNone/>
            </a:pPr>
            <a:fld id="{00000000-1234-1234-1234-123412341234}" type="slidenum">
              <a:rPr b="0" i="0" lang="en" sz="800" u="none" cap="none" strike="noStrike">
                <a:solidFill>
                  <a:srgbClr val="7F7F7F"/>
                </a:solidFill>
                <a:latin typeface="Montserrat"/>
                <a:ea typeface="Montserrat"/>
                <a:cs typeface="Montserrat"/>
                <a:sym typeface="Montserrat"/>
              </a:rPr>
              <a:t>‹#›</a:t>
            </a:fld>
          </a:p>
        </p:txBody>
      </p:sp>
      <p:sp>
        <p:nvSpPr>
          <p:cNvPr id="16" name="Shape 16"/>
          <p:cNvSpPr/>
          <p:nvPr/>
        </p:nvSpPr>
        <p:spPr>
          <a:xfrm>
            <a:off x="2743200" y="4798785"/>
            <a:ext cx="3657600" cy="198900"/>
          </a:xfrm>
          <a:prstGeom prst="rect">
            <a:avLst/>
          </a:prstGeom>
          <a:noFill/>
          <a:ln>
            <a:noFill/>
          </a:ln>
        </p:spPr>
        <p:txBody>
          <a:bodyPr anchorCtr="0" anchor="ctr" bIns="34275" lIns="68575" rIns="68575" tIns="34275">
            <a:noAutofit/>
          </a:bodyPr>
          <a:lstStyle/>
          <a:p>
            <a:pPr indent="0" lvl="0" marL="0" marR="0" rtl="0" algn="ctr">
              <a:lnSpc>
                <a:spcPct val="100000"/>
              </a:lnSpc>
              <a:spcBef>
                <a:spcPts val="0"/>
              </a:spcBef>
              <a:spcAft>
                <a:spcPts val="0"/>
              </a:spcAft>
              <a:buClr>
                <a:srgbClr val="7F7F7F"/>
              </a:buClr>
              <a:buSzPct val="25000"/>
              <a:buFont typeface="Open Sans"/>
              <a:buNone/>
            </a:pPr>
            <a:r>
              <a:rPr b="0" i="0" lang="en" sz="800" u="none" cap="none" strike="noStrike">
                <a:solidFill>
                  <a:srgbClr val="7F7F7F"/>
                </a:solidFill>
                <a:latin typeface="Montserrat"/>
                <a:ea typeface="Montserrat"/>
                <a:cs typeface="Montserrat"/>
                <a:sym typeface="Montserrat"/>
              </a:rPr>
              <a:t>© 2016 consensys.net</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ustom Layout 1 1">
    <p:spTree>
      <p:nvGrpSpPr>
        <p:cNvPr id="17" name="Shape 17"/>
        <p:cNvGrpSpPr/>
        <p:nvPr/>
      </p:nvGrpSpPr>
      <p:grpSpPr>
        <a:xfrm>
          <a:off x="0" y="0"/>
          <a:ext cx="0" cy="0"/>
          <a:chOff x="0" y="0"/>
          <a:chExt cx="0" cy="0"/>
        </a:xfrm>
      </p:grpSpPr>
      <p:pic>
        <p:nvPicPr>
          <p:cNvPr id="18" name="Shape 18"/>
          <p:cNvPicPr preferRelativeResize="0"/>
          <p:nvPr/>
        </p:nvPicPr>
        <p:blipFill rotWithShape="1">
          <a:blip r:embed="rId2">
            <a:alphaModFix/>
          </a:blip>
          <a:srcRect b="0" l="0" r="0" t="0"/>
          <a:stretch/>
        </p:blipFill>
        <p:spPr>
          <a:xfrm>
            <a:off x="0" y="0"/>
            <a:ext cx="9144000" cy="5143500"/>
          </a:xfrm>
          <a:prstGeom prst="rect">
            <a:avLst/>
          </a:prstGeom>
          <a:noFill/>
          <a:ln>
            <a:noFill/>
          </a:ln>
        </p:spPr>
      </p:pic>
      <p:sp>
        <p:nvSpPr>
          <p:cNvPr id="19" name="Shape 19"/>
          <p:cNvSpPr/>
          <p:nvPr/>
        </p:nvSpPr>
        <p:spPr>
          <a:xfrm>
            <a:off x="0" y="0"/>
            <a:ext cx="9144000" cy="5143500"/>
          </a:xfrm>
          <a:prstGeom prst="rect">
            <a:avLst/>
          </a:prstGeom>
          <a:solidFill>
            <a:srgbClr val="FFFFFF">
              <a:alpha val="80000"/>
            </a:srgbClr>
          </a:solid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pic>
        <p:nvPicPr>
          <p:cNvPr descr="logo-full-h-white.png" id="20" name="Shape 20"/>
          <p:cNvPicPr preferRelativeResize="0"/>
          <p:nvPr/>
        </p:nvPicPr>
        <p:blipFill rotWithShape="1">
          <a:blip r:embed="rId3">
            <a:alphaModFix/>
          </a:blip>
          <a:srcRect b="0" l="0" r="0" t="0"/>
          <a:stretch/>
        </p:blipFill>
        <p:spPr>
          <a:xfrm>
            <a:off x="8301615" y="257227"/>
            <a:ext cx="655800" cy="530100"/>
          </a:xfrm>
          <a:prstGeom prst="rect">
            <a:avLst/>
          </a:prstGeom>
          <a:noFill/>
          <a:ln>
            <a:noFill/>
          </a:ln>
        </p:spPr>
      </p:pic>
      <p:sp>
        <p:nvSpPr>
          <p:cNvPr id="21" name="Shape 21"/>
          <p:cNvSpPr txBox="1"/>
          <p:nvPr>
            <p:ph type="title"/>
          </p:nvPr>
        </p:nvSpPr>
        <p:spPr>
          <a:xfrm>
            <a:off x="171450" y="152700"/>
            <a:ext cx="8013000" cy="367500"/>
          </a:xfrm>
          <a:prstGeom prst="rect">
            <a:avLst/>
          </a:prstGeom>
          <a:noFill/>
          <a:ln>
            <a:noFill/>
          </a:ln>
        </p:spPr>
        <p:txBody>
          <a:bodyPr anchorCtr="0" anchor="ctr" bIns="91425" lIns="91425" rIns="91425" tIns="91425"/>
          <a:lstStyle>
            <a:lvl1pPr indent="0" lvl="0" marL="0" marR="0" rtl="0" algn="l">
              <a:lnSpc>
                <a:spcPct val="90000"/>
              </a:lnSpc>
              <a:spcBef>
                <a:spcPts val="0"/>
              </a:spcBef>
              <a:spcAft>
                <a:spcPts val="0"/>
              </a:spcAft>
              <a:buClr>
                <a:srgbClr val="3F3F3F"/>
              </a:buClr>
              <a:buFont typeface="Montserrat"/>
              <a:buNone/>
              <a:defRPr b="1" i="0" sz="1800" u="none" cap="none" strike="noStrike">
                <a:solidFill>
                  <a:srgbClr val="3F3F3F"/>
                </a:solidFill>
                <a:latin typeface="Montserrat"/>
                <a:ea typeface="Montserrat"/>
                <a:cs typeface="Montserrat"/>
                <a:sym typeface="Montserrat"/>
              </a:defRPr>
            </a:lvl1pPr>
            <a:lvl2pPr indent="0" lvl="1" rtl="0">
              <a:spcBef>
                <a:spcPts val="0"/>
              </a:spcBef>
              <a:buFont typeface="Roboto"/>
              <a:buNone/>
              <a:defRPr sz="1400">
                <a:latin typeface="Roboto"/>
                <a:ea typeface="Roboto"/>
                <a:cs typeface="Roboto"/>
                <a:sym typeface="Roboto"/>
              </a:defRPr>
            </a:lvl2pPr>
            <a:lvl3pPr indent="0" lvl="2" rtl="0">
              <a:spcBef>
                <a:spcPts val="0"/>
              </a:spcBef>
              <a:buFont typeface="Roboto"/>
              <a:buNone/>
              <a:defRPr sz="1400">
                <a:latin typeface="Roboto"/>
                <a:ea typeface="Roboto"/>
                <a:cs typeface="Roboto"/>
                <a:sym typeface="Roboto"/>
              </a:defRPr>
            </a:lvl3pPr>
            <a:lvl4pPr indent="0" lvl="3" rtl="0">
              <a:spcBef>
                <a:spcPts val="0"/>
              </a:spcBef>
              <a:buFont typeface="Roboto"/>
              <a:buNone/>
              <a:defRPr sz="1400">
                <a:latin typeface="Roboto"/>
                <a:ea typeface="Roboto"/>
                <a:cs typeface="Roboto"/>
                <a:sym typeface="Roboto"/>
              </a:defRPr>
            </a:lvl4pPr>
            <a:lvl5pPr indent="0" lvl="4" rtl="0">
              <a:spcBef>
                <a:spcPts val="0"/>
              </a:spcBef>
              <a:buFont typeface="Roboto"/>
              <a:buNone/>
              <a:defRPr sz="1400">
                <a:latin typeface="Roboto"/>
                <a:ea typeface="Roboto"/>
                <a:cs typeface="Roboto"/>
                <a:sym typeface="Roboto"/>
              </a:defRPr>
            </a:lvl5pPr>
            <a:lvl6pPr indent="0" lvl="5" rtl="0">
              <a:spcBef>
                <a:spcPts val="0"/>
              </a:spcBef>
              <a:buFont typeface="Roboto"/>
              <a:buNone/>
              <a:defRPr sz="1400">
                <a:latin typeface="Roboto"/>
                <a:ea typeface="Roboto"/>
                <a:cs typeface="Roboto"/>
                <a:sym typeface="Roboto"/>
              </a:defRPr>
            </a:lvl6pPr>
            <a:lvl7pPr indent="0" lvl="6" rtl="0">
              <a:spcBef>
                <a:spcPts val="0"/>
              </a:spcBef>
              <a:buFont typeface="Roboto"/>
              <a:buNone/>
              <a:defRPr sz="1400">
                <a:latin typeface="Roboto"/>
                <a:ea typeface="Roboto"/>
                <a:cs typeface="Roboto"/>
                <a:sym typeface="Roboto"/>
              </a:defRPr>
            </a:lvl7pPr>
            <a:lvl8pPr indent="0" lvl="7" rtl="0">
              <a:spcBef>
                <a:spcPts val="0"/>
              </a:spcBef>
              <a:buFont typeface="Roboto"/>
              <a:buNone/>
              <a:defRPr sz="1400">
                <a:latin typeface="Roboto"/>
                <a:ea typeface="Roboto"/>
                <a:cs typeface="Roboto"/>
                <a:sym typeface="Roboto"/>
              </a:defRPr>
            </a:lvl8pPr>
            <a:lvl9pPr indent="0" lvl="8" rtl="0">
              <a:spcBef>
                <a:spcPts val="0"/>
              </a:spcBef>
              <a:buFont typeface="Roboto"/>
              <a:buNone/>
              <a:defRPr sz="1400">
                <a:latin typeface="Roboto"/>
                <a:ea typeface="Roboto"/>
                <a:cs typeface="Roboto"/>
                <a:sym typeface="Roboto"/>
              </a:defRPr>
            </a:lvl9pPr>
          </a:lstStyle>
          <a:p/>
        </p:txBody>
      </p:sp>
      <p:cxnSp>
        <p:nvCxnSpPr>
          <p:cNvPr id="22" name="Shape 22"/>
          <p:cNvCxnSpPr/>
          <p:nvPr/>
        </p:nvCxnSpPr>
        <p:spPr>
          <a:xfrm>
            <a:off x="80962" y="628091"/>
            <a:ext cx="8025000" cy="6300"/>
          </a:xfrm>
          <a:prstGeom prst="straightConnector1">
            <a:avLst/>
          </a:prstGeom>
          <a:noFill/>
          <a:ln cap="flat" cmpd="sng" w="38100">
            <a:solidFill>
              <a:srgbClr val="3152D9"/>
            </a:solidFill>
            <a:prstDash val="solid"/>
            <a:round/>
            <a:headEnd len="med" w="med" type="none"/>
            <a:tailEnd len="med" w="med" type="none"/>
          </a:ln>
        </p:spPr>
      </p:cxnSp>
      <p:sp>
        <p:nvSpPr>
          <p:cNvPr id="23" name="Shape 23"/>
          <p:cNvSpPr txBox="1"/>
          <p:nvPr>
            <p:ph idx="1" type="body"/>
          </p:nvPr>
        </p:nvSpPr>
        <p:spPr>
          <a:xfrm>
            <a:off x="171450" y="894811"/>
            <a:ext cx="8801100" cy="3799800"/>
          </a:xfrm>
          <a:prstGeom prst="rect">
            <a:avLst/>
          </a:prstGeom>
          <a:noFill/>
          <a:ln>
            <a:noFill/>
          </a:ln>
        </p:spPr>
        <p:txBody>
          <a:bodyPr anchorCtr="0" anchor="t" bIns="91425" lIns="91425" rIns="91425" tIns="91425"/>
          <a:lstStyle>
            <a:lvl1pPr indent="-63500" lvl="0" marL="368300" marR="0" rtl="0" algn="l">
              <a:lnSpc>
                <a:spcPct val="150000"/>
              </a:lnSpc>
              <a:spcBef>
                <a:spcPts val="800"/>
              </a:spcBef>
              <a:spcAft>
                <a:spcPts val="0"/>
              </a:spcAft>
              <a:buClr>
                <a:srgbClr val="3F3F3F"/>
              </a:buClr>
              <a:buSzPct val="100000"/>
              <a:buFont typeface="Montserrat"/>
              <a:buChar char="•"/>
              <a:defRPr b="0" i="0" sz="1200" u="none" cap="none" strike="noStrike">
                <a:solidFill>
                  <a:srgbClr val="3F3F3F"/>
                </a:solidFill>
                <a:latin typeface="Montserrat"/>
                <a:ea typeface="Montserrat"/>
                <a:cs typeface="Montserrat"/>
                <a:sym typeface="Montserrat"/>
              </a:defRPr>
            </a:lvl1pPr>
            <a:lvl2pPr indent="114300" lvl="1" marL="520700" marR="0" rtl="0" algn="l">
              <a:lnSpc>
                <a:spcPct val="150000"/>
              </a:lnSpc>
              <a:spcBef>
                <a:spcPts val="400"/>
              </a:spcBef>
              <a:spcAft>
                <a:spcPts val="0"/>
              </a:spcAft>
              <a:buClr>
                <a:srgbClr val="3F3F3F"/>
              </a:buClr>
              <a:buSzPct val="100000"/>
              <a:buFont typeface="Montserrat"/>
              <a:buChar char="•"/>
              <a:defRPr b="0" i="0" sz="1200" u="none" cap="none" strike="noStrike">
                <a:solidFill>
                  <a:srgbClr val="3F3F3F"/>
                </a:solidFill>
                <a:latin typeface="Montserrat"/>
                <a:ea typeface="Montserrat"/>
                <a:cs typeface="Montserrat"/>
                <a:sym typeface="Montserrat"/>
              </a:defRPr>
            </a:lvl2pPr>
            <a:lvl3pPr indent="114300" lvl="2" marL="863600" marR="0" rtl="0" algn="l">
              <a:lnSpc>
                <a:spcPct val="90000"/>
              </a:lnSpc>
              <a:spcBef>
                <a:spcPts val="400"/>
              </a:spcBef>
              <a:spcAft>
                <a:spcPts val="0"/>
              </a:spcAft>
              <a:buClr>
                <a:srgbClr val="3F3F3F"/>
              </a:buClr>
              <a:buSzPct val="100000"/>
              <a:buFont typeface="Montserrat"/>
              <a:buChar char="•"/>
              <a:defRPr b="0" i="0" sz="1200" u="none" cap="none" strike="noStrike">
                <a:solidFill>
                  <a:srgbClr val="3F3F3F"/>
                </a:solidFill>
                <a:latin typeface="Montserrat"/>
                <a:ea typeface="Montserrat"/>
                <a:cs typeface="Montserrat"/>
                <a:sym typeface="Montserrat"/>
              </a:defRPr>
            </a:lvl3pPr>
            <a:lvl4pPr indent="101600" lvl="3" marL="1206500" marR="0" rtl="0" algn="l">
              <a:lnSpc>
                <a:spcPct val="90000"/>
              </a:lnSpc>
              <a:spcBef>
                <a:spcPts val="400"/>
              </a:spcBef>
              <a:spcAft>
                <a:spcPts val="0"/>
              </a:spcAft>
              <a:buClr>
                <a:srgbClr val="3F3F3F"/>
              </a:buClr>
              <a:buSzPct val="100000"/>
              <a:buFont typeface="Montserrat"/>
              <a:buChar char="•"/>
              <a:defRPr b="0" i="0" sz="1200" u="none" cap="none" strike="noStrike">
                <a:solidFill>
                  <a:srgbClr val="3F3F3F"/>
                </a:solidFill>
                <a:latin typeface="Montserrat"/>
                <a:ea typeface="Montserrat"/>
                <a:cs typeface="Montserrat"/>
                <a:sym typeface="Montserrat"/>
              </a:defRPr>
            </a:lvl4pPr>
            <a:lvl5pPr indent="101600" lvl="4" marL="1549400" marR="0" rtl="0" algn="l">
              <a:lnSpc>
                <a:spcPct val="90000"/>
              </a:lnSpc>
              <a:spcBef>
                <a:spcPts val="400"/>
              </a:spcBef>
              <a:spcAft>
                <a:spcPts val="0"/>
              </a:spcAft>
              <a:buClr>
                <a:srgbClr val="3F3F3F"/>
              </a:buClr>
              <a:buSzPct val="100000"/>
              <a:buFont typeface="Montserrat"/>
              <a:buChar char="•"/>
              <a:defRPr b="0" i="0" sz="1200" u="none" cap="none" strike="noStrike">
                <a:solidFill>
                  <a:srgbClr val="3F3F3F"/>
                </a:solidFill>
                <a:latin typeface="Montserrat"/>
                <a:ea typeface="Montserrat"/>
                <a:cs typeface="Montserrat"/>
                <a:sym typeface="Montserrat"/>
              </a:defRPr>
            </a:lvl5pPr>
            <a:lvl6pPr indent="139700" lvl="5" marL="1892300" marR="0" rtl="0" algn="l">
              <a:lnSpc>
                <a:spcPct val="90000"/>
              </a:lnSpc>
              <a:spcBef>
                <a:spcPts val="400"/>
              </a:spcBef>
              <a:spcAft>
                <a:spcPts val="0"/>
              </a:spcAft>
              <a:buClr>
                <a:srgbClr val="3F3F3F"/>
              </a:buClr>
              <a:buSzPct val="100000"/>
              <a:buFont typeface="Montserrat"/>
              <a:buChar char="•"/>
              <a:defRPr b="0" i="0" sz="1200" u="none" cap="none" strike="noStrike">
                <a:solidFill>
                  <a:srgbClr val="3F3F3F"/>
                </a:solidFill>
                <a:latin typeface="Montserrat"/>
                <a:ea typeface="Montserrat"/>
                <a:cs typeface="Montserrat"/>
                <a:sym typeface="Montserrat"/>
              </a:defRPr>
            </a:lvl6pPr>
            <a:lvl7pPr indent="139700" lvl="6" marL="2235200" marR="0" rtl="0" algn="l">
              <a:lnSpc>
                <a:spcPct val="90000"/>
              </a:lnSpc>
              <a:spcBef>
                <a:spcPts val="400"/>
              </a:spcBef>
              <a:spcAft>
                <a:spcPts val="0"/>
              </a:spcAft>
              <a:buClr>
                <a:srgbClr val="3F3F3F"/>
              </a:buClr>
              <a:buSzPct val="100000"/>
              <a:buFont typeface="Montserrat"/>
              <a:buChar char="•"/>
              <a:defRPr b="0" i="0" sz="1200" u="none" cap="none" strike="noStrike">
                <a:solidFill>
                  <a:srgbClr val="3F3F3F"/>
                </a:solidFill>
                <a:latin typeface="Montserrat"/>
                <a:ea typeface="Montserrat"/>
                <a:cs typeface="Montserrat"/>
                <a:sym typeface="Montserrat"/>
              </a:defRPr>
            </a:lvl7pPr>
            <a:lvl8pPr indent="139700" lvl="7" marL="2578100" marR="0" rtl="0" algn="l">
              <a:lnSpc>
                <a:spcPct val="90000"/>
              </a:lnSpc>
              <a:spcBef>
                <a:spcPts val="400"/>
              </a:spcBef>
              <a:spcAft>
                <a:spcPts val="0"/>
              </a:spcAft>
              <a:buClr>
                <a:srgbClr val="3F3F3F"/>
              </a:buClr>
              <a:buSzPct val="100000"/>
              <a:buFont typeface="Montserrat"/>
              <a:buChar char="•"/>
              <a:defRPr b="0" i="0" sz="1200" u="none" cap="none" strike="noStrike">
                <a:solidFill>
                  <a:srgbClr val="3F3F3F"/>
                </a:solidFill>
                <a:latin typeface="Montserrat"/>
                <a:ea typeface="Montserrat"/>
                <a:cs typeface="Montserrat"/>
                <a:sym typeface="Montserrat"/>
              </a:defRPr>
            </a:lvl8pPr>
            <a:lvl9pPr indent="139700" lvl="8" marL="2921000" marR="0" rtl="0" algn="l">
              <a:lnSpc>
                <a:spcPct val="90000"/>
              </a:lnSpc>
              <a:spcBef>
                <a:spcPts val="400"/>
              </a:spcBef>
              <a:spcAft>
                <a:spcPts val="0"/>
              </a:spcAft>
              <a:buClr>
                <a:srgbClr val="3F3F3F"/>
              </a:buClr>
              <a:buSzPct val="100000"/>
              <a:buFont typeface="Montserrat"/>
              <a:buChar char="•"/>
              <a:defRPr b="0" i="0" sz="1200" u="none" cap="none" strike="noStrike">
                <a:solidFill>
                  <a:srgbClr val="3F3F3F"/>
                </a:solidFill>
                <a:latin typeface="Montserrat"/>
                <a:ea typeface="Montserrat"/>
                <a:cs typeface="Montserrat"/>
                <a:sym typeface="Montserrat"/>
              </a:defRPr>
            </a:lvl9pPr>
          </a:lstStyle>
          <a:p/>
        </p:txBody>
      </p:sp>
      <p:sp>
        <p:nvSpPr>
          <p:cNvPr id="24" name="Shape 24"/>
          <p:cNvSpPr txBox="1"/>
          <p:nvPr>
            <p:ph idx="12" type="sldNum"/>
          </p:nvPr>
        </p:nvSpPr>
        <p:spPr>
          <a:xfrm>
            <a:off x="7472932" y="4798785"/>
            <a:ext cx="1499700" cy="198900"/>
          </a:xfrm>
          <a:prstGeom prst="rect">
            <a:avLst/>
          </a:prstGeom>
          <a:noFill/>
          <a:ln>
            <a:noFill/>
          </a:ln>
        </p:spPr>
        <p:txBody>
          <a:bodyPr anchorCtr="0" anchor="b" bIns="34275" lIns="68575" rIns="68575" tIns="34275">
            <a:noAutofit/>
          </a:bodyPr>
          <a:lstStyle/>
          <a:p>
            <a:pPr indent="0" lvl="0" marL="0" marR="0" rtl="0" algn="r">
              <a:lnSpc>
                <a:spcPct val="100000"/>
              </a:lnSpc>
              <a:spcBef>
                <a:spcPts val="0"/>
              </a:spcBef>
              <a:spcAft>
                <a:spcPts val="0"/>
              </a:spcAft>
              <a:buClr>
                <a:srgbClr val="7F7F7F"/>
              </a:buClr>
              <a:buSzPct val="25000"/>
              <a:buFont typeface="Roboto"/>
              <a:buNone/>
            </a:pPr>
            <a:fld id="{00000000-1234-1234-1234-123412341234}" type="slidenum">
              <a:rPr b="0" i="0" lang="en" sz="800" u="none" cap="none" strike="noStrike">
                <a:solidFill>
                  <a:srgbClr val="7F7F7F"/>
                </a:solidFill>
                <a:latin typeface="Montserrat"/>
                <a:ea typeface="Montserrat"/>
                <a:cs typeface="Montserrat"/>
                <a:sym typeface="Montserrat"/>
              </a:rPr>
              <a:t>‹#›</a:t>
            </a:fld>
          </a:p>
        </p:txBody>
      </p:sp>
      <p:sp>
        <p:nvSpPr>
          <p:cNvPr id="25" name="Shape 25"/>
          <p:cNvSpPr/>
          <p:nvPr/>
        </p:nvSpPr>
        <p:spPr>
          <a:xfrm>
            <a:off x="2743200" y="4798785"/>
            <a:ext cx="3657600" cy="198900"/>
          </a:xfrm>
          <a:prstGeom prst="rect">
            <a:avLst/>
          </a:prstGeom>
          <a:noFill/>
          <a:ln>
            <a:noFill/>
          </a:ln>
        </p:spPr>
        <p:txBody>
          <a:bodyPr anchorCtr="0" anchor="ctr" bIns="34275" lIns="68575" rIns="68575" tIns="34275">
            <a:noAutofit/>
          </a:bodyPr>
          <a:lstStyle/>
          <a:p>
            <a:pPr indent="0" lvl="0" marL="0" marR="0" rtl="0" algn="ctr">
              <a:lnSpc>
                <a:spcPct val="100000"/>
              </a:lnSpc>
              <a:spcBef>
                <a:spcPts val="0"/>
              </a:spcBef>
              <a:spcAft>
                <a:spcPts val="0"/>
              </a:spcAft>
              <a:buClr>
                <a:srgbClr val="7F7F7F"/>
              </a:buClr>
              <a:buSzPct val="25000"/>
              <a:buFont typeface="Open Sans"/>
              <a:buNone/>
            </a:pPr>
            <a:r>
              <a:rPr b="0" i="0" lang="en" sz="800" u="none" cap="none" strike="noStrike">
                <a:solidFill>
                  <a:srgbClr val="7F7F7F"/>
                </a:solidFill>
                <a:latin typeface="Montserrat"/>
                <a:ea typeface="Montserrat"/>
                <a:cs typeface="Montserrat"/>
                <a:sym typeface="Montserrat"/>
              </a:rPr>
              <a:t>© 2016 consensys.net</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26" name="Shape 26"/>
        <p:cNvGrpSpPr/>
        <p:nvPr/>
      </p:nvGrpSpPr>
      <p:grpSpPr>
        <a:xfrm>
          <a:off x="0" y="0"/>
          <a:ext cx="0" cy="0"/>
          <a:chOff x="0" y="0"/>
          <a:chExt cx="0" cy="0"/>
        </a:xfrm>
      </p:grpSpPr>
      <p:pic>
        <p:nvPicPr>
          <p:cNvPr id="27" name="Shape 27"/>
          <p:cNvPicPr preferRelativeResize="0"/>
          <p:nvPr/>
        </p:nvPicPr>
        <p:blipFill rotWithShape="1">
          <a:blip r:embed="rId2">
            <a:alphaModFix/>
          </a:blip>
          <a:srcRect b="0" l="0" r="0" t="0"/>
          <a:stretch/>
        </p:blipFill>
        <p:spPr>
          <a:xfrm>
            <a:off x="0" y="0"/>
            <a:ext cx="9144000" cy="5143500"/>
          </a:xfrm>
          <a:prstGeom prst="rect">
            <a:avLst/>
          </a:prstGeom>
          <a:noFill/>
          <a:ln>
            <a:noFill/>
          </a:ln>
        </p:spPr>
      </p:pic>
      <p:sp>
        <p:nvSpPr>
          <p:cNvPr id="28" name="Shape 28"/>
          <p:cNvSpPr txBox="1"/>
          <p:nvPr>
            <p:ph type="ctrTitle"/>
          </p:nvPr>
        </p:nvSpPr>
        <p:spPr>
          <a:xfrm>
            <a:off x="685800" y="2713689"/>
            <a:ext cx="7772400" cy="1200000"/>
          </a:xfrm>
          <a:prstGeom prst="rect">
            <a:avLst/>
          </a:prstGeom>
          <a:noFill/>
          <a:ln>
            <a:noFill/>
          </a:ln>
        </p:spPr>
        <p:txBody>
          <a:bodyPr anchorCtr="0" anchor="ctr" bIns="91425" lIns="91425" rIns="91425" tIns="91425"/>
          <a:lstStyle>
            <a:lvl1pPr indent="0" lvl="0" marL="0" marR="0" rtl="0" algn="ctr">
              <a:lnSpc>
                <a:spcPct val="80000"/>
              </a:lnSpc>
              <a:spcBef>
                <a:spcPts val="0"/>
              </a:spcBef>
              <a:buClr>
                <a:srgbClr val="FFFFFF"/>
              </a:buClr>
              <a:buFont typeface="Montserrat"/>
              <a:buNone/>
              <a:defRPr b="1" i="0" sz="3600" u="none" cap="none" strike="noStrike">
                <a:solidFill>
                  <a:srgbClr val="FFFFFF"/>
                </a:solidFill>
                <a:latin typeface="Montserrat"/>
                <a:ea typeface="Montserrat"/>
                <a:cs typeface="Montserrat"/>
                <a:sym typeface="Montserrat"/>
              </a:defRPr>
            </a:lvl1pPr>
            <a:lvl2pPr indent="0" lvl="1" marL="0" marR="0" rtl="0" algn="l">
              <a:spcBef>
                <a:spcPts val="0"/>
              </a:spcBef>
              <a:buFont typeface="Montserrat"/>
              <a:defRPr>
                <a:latin typeface="Montserrat"/>
                <a:ea typeface="Montserrat"/>
                <a:cs typeface="Montserrat"/>
                <a:sym typeface="Montserrat"/>
              </a:defRPr>
            </a:lvl2pPr>
            <a:lvl3pPr indent="0" lvl="2" marL="0" marR="0" rtl="0" algn="l">
              <a:spcBef>
                <a:spcPts val="0"/>
              </a:spcBef>
              <a:buFont typeface="Montserrat"/>
              <a:defRPr>
                <a:latin typeface="Montserrat"/>
                <a:ea typeface="Montserrat"/>
                <a:cs typeface="Montserrat"/>
                <a:sym typeface="Montserrat"/>
              </a:defRPr>
            </a:lvl3pPr>
            <a:lvl4pPr indent="0" lvl="3" marL="0" marR="0" rtl="0" algn="l">
              <a:spcBef>
                <a:spcPts val="0"/>
              </a:spcBef>
              <a:buFont typeface="Montserrat"/>
              <a:defRPr>
                <a:latin typeface="Montserrat"/>
                <a:ea typeface="Montserrat"/>
                <a:cs typeface="Montserrat"/>
                <a:sym typeface="Montserrat"/>
              </a:defRPr>
            </a:lvl4pPr>
            <a:lvl5pPr indent="0" lvl="4" marL="0" marR="0" rtl="0" algn="l">
              <a:spcBef>
                <a:spcPts val="0"/>
              </a:spcBef>
              <a:buFont typeface="Montserrat"/>
              <a:defRPr>
                <a:latin typeface="Montserrat"/>
                <a:ea typeface="Montserrat"/>
                <a:cs typeface="Montserrat"/>
                <a:sym typeface="Montserrat"/>
              </a:defRPr>
            </a:lvl5pPr>
            <a:lvl6pPr indent="0" lvl="5" marL="0" marR="0" rtl="0" algn="l">
              <a:spcBef>
                <a:spcPts val="0"/>
              </a:spcBef>
              <a:buFont typeface="Montserrat"/>
              <a:defRPr>
                <a:latin typeface="Montserrat"/>
                <a:ea typeface="Montserrat"/>
                <a:cs typeface="Montserrat"/>
                <a:sym typeface="Montserrat"/>
              </a:defRPr>
            </a:lvl6pPr>
            <a:lvl7pPr indent="0" lvl="6" marL="0" marR="0" rtl="0" algn="l">
              <a:spcBef>
                <a:spcPts val="0"/>
              </a:spcBef>
              <a:buFont typeface="Montserrat"/>
              <a:defRPr>
                <a:latin typeface="Montserrat"/>
                <a:ea typeface="Montserrat"/>
                <a:cs typeface="Montserrat"/>
                <a:sym typeface="Montserrat"/>
              </a:defRPr>
            </a:lvl7pPr>
            <a:lvl8pPr indent="0" lvl="7" marL="0" marR="0" rtl="0" algn="l">
              <a:spcBef>
                <a:spcPts val="0"/>
              </a:spcBef>
              <a:buFont typeface="Montserrat"/>
              <a:defRPr>
                <a:latin typeface="Montserrat"/>
                <a:ea typeface="Montserrat"/>
                <a:cs typeface="Montserrat"/>
                <a:sym typeface="Montserrat"/>
              </a:defRPr>
            </a:lvl8pPr>
            <a:lvl9pPr indent="0" lvl="8" marL="0" marR="0" rtl="0" algn="l">
              <a:spcBef>
                <a:spcPts val="0"/>
              </a:spcBef>
              <a:buFont typeface="Montserrat"/>
              <a:defRPr>
                <a:latin typeface="Montserrat"/>
                <a:ea typeface="Montserrat"/>
                <a:cs typeface="Montserrat"/>
                <a:sym typeface="Montserrat"/>
              </a:defRPr>
            </a:lvl9pPr>
          </a:lstStyle>
          <a:p/>
        </p:txBody>
      </p:sp>
      <p:sp>
        <p:nvSpPr>
          <p:cNvPr id="29" name="Shape 29"/>
          <p:cNvSpPr txBox="1"/>
          <p:nvPr>
            <p:ph idx="1" type="subTitle"/>
          </p:nvPr>
        </p:nvSpPr>
        <p:spPr>
          <a:xfrm>
            <a:off x="1371600" y="3996062"/>
            <a:ext cx="6400800" cy="1008600"/>
          </a:xfrm>
          <a:prstGeom prst="rect">
            <a:avLst/>
          </a:prstGeom>
          <a:noFill/>
          <a:ln>
            <a:noFill/>
          </a:ln>
        </p:spPr>
        <p:txBody>
          <a:bodyPr anchorCtr="0" anchor="t" bIns="91425" lIns="91425" rIns="91425" tIns="91425"/>
          <a:lstStyle>
            <a:lvl1pPr indent="0" lvl="0" marL="0" marR="0" rtl="0" algn="ctr">
              <a:spcBef>
                <a:spcPts val="360"/>
              </a:spcBef>
              <a:buClr>
                <a:srgbClr val="FFFFFF"/>
              </a:buClr>
              <a:buFont typeface="Montserrat"/>
              <a:buNone/>
              <a:defRPr b="0" i="0" sz="1800" u="none" cap="none" strike="noStrike">
                <a:solidFill>
                  <a:srgbClr val="FFFFFF"/>
                </a:solidFill>
                <a:latin typeface="Montserrat"/>
                <a:ea typeface="Montserrat"/>
                <a:cs typeface="Montserrat"/>
                <a:sym typeface="Montserrat"/>
              </a:defRPr>
            </a:lvl1pPr>
            <a:lvl2pPr indent="0" lvl="1" marL="457200" marR="0" rtl="0" algn="ctr">
              <a:spcBef>
                <a:spcPts val="280"/>
              </a:spcBef>
              <a:buClr>
                <a:srgbClr val="888888"/>
              </a:buClr>
              <a:buFont typeface="Arial"/>
              <a:buNone/>
              <a:defRPr b="0" i="0" sz="1400" u="none" cap="none" strike="noStrike">
                <a:solidFill>
                  <a:srgbClr val="888888"/>
                </a:solidFill>
                <a:latin typeface="Arial"/>
                <a:ea typeface="Arial"/>
                <a:cs typeface="Arial"/>
                <a:sym typeface="Arial"/>
              </a:defRPr>
            </a:lvl2pPr>
            <a:lvl3pPr indent="0" lvl="2" marL="914400" marR="0" rtl="0" algn="ctr">
              <a:spcBef>
                <a:spcPts val="280"/>
              </a:spcBef>
              <a:buClr>
                <a:srgbClr val="888888"/>
              </a:buClr>
              <a:buFont typeface="Arial"/>
              <a:buNone/>
              <a:defRPr b="0" i="0" sz="1400" u="none" cap="none" strike="noStrike">
                <a:solidFill>
                  <a:srgbClr val="888888"/>
                </a:solidFill>
                <a:latin typeface="Arial"/>
                <a:ea typeface="Arial"/>
                <a:cs typeface="Arial"/>
                <a:sym typeface="Arial"/>
              </a:defRPr>
            </a:lvl3pPr>
            <a:lvl4pPr indent="0" lvl="3" marL="1371600" marR="0" rtl="0" algn="ctr">
              <a:spcBef>
                <a:spcPts val="280"/>
              </a:spcBef>
              <a:buClr>
                <a:srgbClr val="888888"/>
              </a:buClr>
              <a:buFont typeface="Arial"/>
              <a:buNone/>
              <a:defRPr b="0" i="0" sz="1400" u="none" cap="none" strike="noStrike">
                <a:solidFill>
                  <a:srgbClr val="888888"/>
                </a:solidFill>
                <a:latin typeface="Arial"/>
                <a:ea typeface="Arial"/>
                <a:cs typeface="Arial"/>
                <a:sym typeface="Arial"/>
              </a:defRPr>
            </a:lvl4pPr>
            <a:lvl5pPr indent="0" lvl="4" marL="1828800" marR="0" rtl="0" algn="ctr">
              <a:spcBef>
                <a:spcPts val="280"/>
              </a:spcBef>
              <a:buClr>
                <a:srgbClr val="888888"/>
              </a:buClr>
              <a:buFont typeface="Arial"/>
              <a:buNone/>
              <a:defRPr b="0" i="0" sz="1400" u="none" cap="none" strike="noStrike">
                <a:solidFill>
                  <a:srgbClr val="888888"/>
                </a:solidFill>
                <a:latin typeface="Arial"/>
                <a:ea typeface="Arial"/>
                <a:cs typeface="Arial"/>
                <a:sym typeface="Arial"/>
              </a:defRPr>
            </a:lvl5pPr>
            <a:lvl6pPr indent="0" lvl="5" marL="2286000" marR="0" rtl="0" algn="ctr">
              <a:spcBef>
                <a:spcPts val="400"/>
              </a:spcBef>
              <a:buClr>
                <a:srgbClr val="888888"/>
              </a:buClr>
              <a:buFont typeface="Arial"/>
              <a:buNone/>
              <a:defRPr b="0" i="0" sz="2000" u="none" cap="none" strike="noStrike">
                <a:solidFill>
                  <a:srgbClr val="888888"/>
                </a:solidFill>
                <a:latin typeface="Calibri"/>
                <a:ea typeface="Calibri"/>
                <a:cs typeface="Calibri"/>
                <a:sym typeface="Calibri"/>
              </a:defRPr>
            </a:lvl6pPr>
            <a:lvl7pPr indent="0" lvl="6" marL="2743200" marR="0" rtl="0" algn="ctr">
              <a:spcBef>
                <a:spcPts val="400"/>
              </a:spcBef>
              <a:buClr>
                <a:srgbClr val="888888"/>
              </a:buClr>
              <a:buFont typeface="Arial"/>
              <a:buNone/>
              <a:defRPr b="0" i="0" sz="2000" u="none" cap="none" strike="noStrike">
                <a:solidFill>
                  <a:srgbClr val="888888"/>
                </a:solidFill>
                <a:latin typeface="Calibri"/>
                <a:ea typeface="Calibri"/>
                <a:cs typeface="Calibri"/>
                <a:sym typeface="Calibri"/>
              </a:defRPr>
            </a:lvl7pPr>
            <a:lvl8pPr indent="0" lvl="7" marL="3200400" marR="0" rtl="0" algn="ctr">
              <a:spcBef>
                <a:spcPts val="400"/>
              </a:spcBef>
              <a:buClr>
                <a:srgbClr val="888888"/>
              </a:buClr>
              <a:buFont typeface="Arial"/>
              <a:buNone/>
              <a:defRPr b="0" i="0" sz="2000" u="none" cap="none" strike="noStrike">
                <a:solidFill>
                  <a:srgbClr val="888888"/>
                </a:solidFill>
                <a:latin typeface="Calibri"/>
                <a:ea typeface="Calibri"/>
                <a:cs typeface="Calibri"/>
                <a:sym typeface="Calibri"/>
              </a:defRPr>
            </a:lvl8pPr>
            <a:lvl9pPr indent="0" lvl="8" marL="3657600" marR="0" rtl="0" algn="ctr">
              <a:spcBef>
                <a:spcPts val="400"/>
              </a:spcBef>
              <a:buClr>
                <a:srgbClr val="888888"/>
              </a:buClr>
              <a:buFont typeface="Arial"/>
              <a:buNone/>
              <a:defRPr b="0" i="0" sz="2000" u="none" cap="none" strike="noStrike">
                <a:solidFill>
                  <a:srgbClr val="888888"/>
                </a:solidFill>
                <a:latin typeface="Calibri"/>
                <a:ea typeface="Calibri"/>
                <a:cs typeface="Calibri"/>
                <a:sym typeface="Calibri"/>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30" name="Shape 30"/>
        <p:cNvGrpSpPr/>
        <p:nvPr/>
      </p:nvGrpSpPr>
      <p:grpSpPr>
        <a:xfrm>
          <a:off x="0" y="0"/>
          <a:ext cx="0" cy="0"/>
          <a:chOff x="0" y="0"/>
          <a:chExt cx="0" cy="0"/>
        </a:xfrm>
      </p:grpSpPr>
      <p:pic>
        <p:nvPicPr>
          <p:cNvPr id="31" name="Shape 31"/>
          <p:cNvPicPr preferRelativeResize="0"/>
          <p:nvPr/>
        </p:nvPicPr>
        <p:blipFill rotWithShape="1">
          <a:blip r:embed="rId2">
            <a:alphaModFix/>
          </a:blip>
          <a:srcRect b="0" l="0" r="0" t="0"/>
          <a:stretch/>
        </p:blipFill>
        <p:spPr>
          <a:xfrm>
            <a:off x="0" y="0"/>
            <a:ext cx="9144000" cy="5143500"/>
          </a:xfrm>
          <a:prstGeom prst="rect">
            <a:avLst/>
          </a:prstGeom>
          <a:noFill/>
          <a:ln>
            <a:noFill/>
          </a:ln>
        </p:spPr>
      </p:pic>
      <p:sp>
        <p:nvSpPr>
          <p:cNvPr id="32" name="Shape 32"/>
          <p:cNvSpPr txBox="1"/>
          <p:nvPr>
            <p:ph type="title"/>
          </p:nvPr>
        </p:nvSpPr>
        <p:spPr>
          <a:xfrm>
            <a:off x="722312" y="3797319"/>
            <a:ext cx="7772400" cy="510600"/>
          </a:xfrm>
          <a:prstGeom prst="rect">
            <a:avLst/>
          </a:prstGeom>
          <a:noFill/>
          <a:ln>
            <a:noFill/>
          </a:ln>
        </p:spPr>
        <p:txBody>
          <a:bodyPr anchorCtr="0" anchor="t" bIns="91425" lIns="91425" rIns="91425" tIns="91425"/>
          <a:lstStyle>
            <a:lvl1pPr lvl="0" rtl="0" algn="l">
              <a:lnSpc>
                <a:spcPct val="80000"/>
              </a:lnSpc>
              <a:spcBef>
                <a:spcPts val="0"/>
              </a:spcBef>
              <a:buFont typeface="Montserrat"/>
              <a:defRPr b="1" sz="3200" cap="none">
                <a:solidFill>
                  <a:srgbClr val="FFFFFF"/>
                </a:solidFill>
                <a:latin typeface="Montserrat"/>
                <a:ea typeface="Montserrat"/>
                <a:cs typeface="Montserrat"/>
                <a:sym typeface="Montserrat"/>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33" name="Shape 33"/>
          <p:cNvSpPr txBox="1"/>
          <p:nvPr>
            <p:ph idx="1" type="body"/>
          </p:nvPr>
        </p:nvSpPr>
        <p:spPr>
          <a:xfrm>
            <a:off x="740991" y="2771418"/>
            <a:ext cx="7772400" cy="1125000"/>
          </a:xfrm>
          <a:prstGeom prst="rect">
            <a:avLst/>
          </a:prstGeom>
          <a:noFill/>
          <a:ln>
            <a:noFill/>
          </a:ln>
        </p:spPr>
        <p:txBody>
          <a:bodyPr anchorCtr="0" anchor="b" bIns="91425" lIns="91425" rIns="91425" tIns="91425"/>
          <a:lstStyle>
            <a:lvl1pPr indent="0" lvl="0" marL="0" rtl="0">
              <a:spcBef>
                <a:spcPts val="0"/>
              </a:spcBef>
              <a:buClr>
                <a:schemeClr val="lt1"/>
              </a:buClr>
              <a:buFont typeface="Montserrat"/>
              <a:buNone/>
              <a:defRPr sz="1400">
                <a:solidFill>
                  <a:schemeClr val="lt1"/>
                </a:solidFill>
                <a:latin typeface="Montserrat"/>
                <a:ea typeface="Montserrat"/>
                <a:cs typeface="Montserrat"/>
                <a:sym typeface="Montserrat"/>
              </a:defRPr>
            </a:lvl1pPr>
            <a:lvl2pPr indent="0" lvl="1" marL="457200" rtl="0">
              <a:spcBef>
                <a:spcPts val="0"/>
              </a:spcBef>
              <a:buClr>
                <a:srgbClr val="888888"/>
              </a:buClr>
              <a:buFont typeface="Montserrat"/>
              <a:buNone/>
              <a:defRPr sz="1800">
                <a:solidFill>
                  <a:srgbClr val="888888"/>
                </a:solidFill>
                <a:latin typeface="Montserrat"/>
                <a:ea typeface="Montserrat"/>
                <a:cs typeface="Montserrat"/>
                <a:sym typeface="Montserrat"/>
              </a:defRPr>
            </a:lvl2pPr>
            <a:lvl3pPr indent="0" lvl="2" marL="914400" rtl="0">
              <a:spcBef>
                <a:spcPts val="0"/>
              </a:spcBef>
              <a:buClr>
                <a:srgbClr val="888888"/>
              </a:buClr>
              <a:buFont typeface="Montserrat"/>
              <a:buNone/>
              <a:defRPr sz="1600">
                <a:solidFill>
                  <a:srgbClr val="888888"/>
                </a:solidFill>
                <a:latin typeface="Montserrat"/>
                <a:ea typeface="Montserrat"/>
                <a:cs typeface="Montserrat"/>
                <a:sym typeface="Montserrat"/>
              </a:defRPr>
            </a:lvl3pPr>
            <a:lvl4pPr indent="0" lvl="3" marL="1371600" rtl="0">
              <a:spcBef>
                <a:spcPts val="0"/>
              </a:spcBef>
              <a:buClr>
                <a:srgbClr val="888888"/>
              </a:buClr>
              <a:buFont typeface="Montserrat"/>
              <a:buNone/>
              <a:defRPr sz="1400">
                <a:solidFill>
                  <a:srgbClr val="888888"/>
                </a:solidFill>
                <a:latin typeface="Montserrat"/>
                <a:ea typeface="Montserrat"/>
                <a:cs typeface="Montserrat"/>
                <a:sym typeface="Montserrat"/>
              </a:defRPr>
            </a:lvl4pPr>
            <a:lvl5pPr indent="0" lvl="4" marL="1828800" rtl="0">
              <a:spcBef>
                <a:spcPts val="0"/>
              </a:spcBef>
              <a:buClr>
                <a:srgbClr val="888888"/>
              </a:buClr>
              <a:buFont typeface="Montserrat"/>
              <a:buNone/>
              <a:defRPr sz="1400">
                <a:solidFill>
                  <a:srgbClr val="888888"/>
                </a:solidFill>
                <a:latin typeface="Montserrat"/>
                <a:ea typeface="Montserrat"/>
                <a:cs typeface="Montserrat"/>
                <a:sym typeface="Montserrat"/>
              </a:defRPr>
            </a:lvl5pPr>
            <a:lvl6pPr indent="0" lvl="5" marL="2286000" rtl="0">
              <a:spcBef>
                <a:spcPts val="0"/>
              </a:spcBef>
              <a:buClr>
                <a:srgbClr val="888888"/>
              </a:buClr>
              <a:buFont typeface="Montserrat"/>
              <a:buNone/>
              <a:defRPr sz="1400">
                <a:solidFill>
                  <a:srgbClr val="888888"/>
                </a:solidFill>
                <a:latin typeface="Montserrat"/>
                <a:ea typeface="Montserrat"/>
                <a:cs typeface="Montserrat"/>
                <a:sym typeface="Montserrat"/>
              </a:defRPr>
            </a:lvl6pPr>
            <a:lvl7pPr indent="0" lvl="6" marL="2743200" rtl="0">
              <a:spcBef>
                <a:spcPts val="0"/>
              </a:spcBef>
              <a:buClr>
                <a:srgbClr val="888888"/>
              </a:buClr>
              <a:buFont typeface="Montserrat"/>
              <a:buNone/>
              <a:defRPr sz="1400">
                <a:solidFill>
                  <a:srgbClr val="888888"/>
                </a:solidFill>
                <a:latin typeface="Montserrat"/>
                <a:ea typeface="Montserrat"/>
                <a:cs typeface="Montserrat"/>
                <a:sym typeface="Montserrat"/>
              </a:defRPr>
            </a:lvl7pPr>
            <a:lvl8pPr indent="0" lvl="7" marL="3200400" rtl="0">
              <a:spcBef>
                <a:spcPts val="0"/>
              </a:spcBef>
              <a:buClr>
                <a:srgbClr val="888888"/>
              </a:buClr>
              <a:buFont typeface="Montserrat"/>
              <a:buNone/>
              <a:defRPr sz="1400">
                <a:solidFill>
                  <a:srgbClr val="888888"/>
                </a:solidFill>
                <a:latin typeface="Montserrat"/>
                <a:ea typeface="Montserrat"/>
                <a:cs typeface="Montserrat"/>
                <a:sym typeface="Montserrat"/>
              </a:defRPr>
            </a:lvl8pPr>
            <a:lvl9pPr indent="0" lvl="8" marL="3657600" rtl="0">
              <a:spcBef>
                <a:spcPts val="0"/>
              </a:spcBef>
              <a:buClr>
                <a:srgbClr val="888888"/>
              </a:buClr>
              <a:buFont typeface="Montserrat"/>
              <a:buNone/>
              <a:defRPr sz="1400">
                <a:solidFill>
                  <a:srgbClr val="888888"/>
                </a:solidFill>
                <a:latin typeface="Montserrat"/>
                <a:ea typeface="Montserrat"/>
                <a:cs typeface="Montserrat"/>
                <a:sym typeface="Montserrat"/>
              </a:defRPr>
            </a:lvl9pPr>
          </a:lstStyle>
          <a:p/>
        </p:txBody>
      </p:sp>
      <p:sp>
        <p:nvSpPr>
          <p:cNvPr id="34" name="Shape 34"/>
          <p:cNvSpPr txBox="1"/>
          <p:nvPr>
            <p:ph idx="12" type="sldNum"/>
          </p:nvPr>
        </p:nvSpPr>
        <p:spPr>
          <a:xfrm>
            <a:off x="8556783" y="4749850"/>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ustom Layout 2">
    <p:spTree>
      <p:nvGrpSpPr>
        <p:cNvPr id="35" name="Shape 35"/>
        <p:cNvGrpSpPr/>
        <p:nvPr/>
      </p:nvGrpSpPr>
      <p:grpSpPr>
        <a:xfrm>
          <a:off x="0" y="0"/>
          <a:ext cx="0" cy="0"/>
          <a:chOff x="0" y="0"/>
          <a:chExt cx="0" cy="0"/>
        </a:xfrm>
      </p:grpSpPr>
      <p:pic>
        <p:nvPicPr>
          <p:cNvPr id="36" name="Shape 36"/>
          <p:cNvPicPr preferRelativeResize="0"/>
          <p:nvPr/>
        </p:nvPicPr>
        <p:blipFill rotWithShape="1">
          <a:blip r:embed="rId2">
            <a:alphaModFix/>
          </a:blip>
          <a:srcRect b="0" l="0" r="0" t="0"/>
          <a:stretch/>
        </p:blipFill>
        <p:spPr>
          <a:xfrm>
            <a:off x="0" y="0"/>
            <a:ext cx="9144000" cy="5143500"/>
          </a:xfrm>
          <a:prstGeom prst="rect">
            <a:avLst/>
          </a:prstGeom>
          <a:noFill/>
          <a:ln>
            <a:noFill/>
          </a:ln>
        </p:spPr>
      </p:pic>
      <p:sp>
        <p:nvSpPr>
          <p:cNvPr id="37" name="Shape 37"/>
          <p:cNvSpPr/>
          <p:nvPr/>
        </p:nvSpPr>
        <p:spPr>
          <a:xfrm>
            <a:off x="0" y="0"/>
            <a:ext cx="9144000" cy="5143500"/>
          </a:xfrm>
          <a:prstGeom prst="rect">
            <a:avLst/>
          </a:prstGeom>
          <a:solidFill>
            <a:srgbClr val="FFFFFF">
              <a:alpha val="80380"/>
            </a:srgbClr>
          </a:solidFill>
          <a:ln>
            <a:noFill/>
          </a:ln>
        </p:spPr>
        <p:txBody>
          <a:bodyPr anchorCtr="0" anchor="ctr" bIns="91425" lIns="91425" rIns="91425" tIns="91425">
            <a:noAutofit/>
          </a:bodyPr>
          <a:lstStyle/>
          <a:p>
            <a:pPr lvl="0">
              <a:spcBef>
                <a:spcPts val="0"/>
              </a:spcBef>
              <a:buNone/>
            </a:pPr>
            <a:r>
              <a:t/>
            </a:r>
            <a:endParaRPr/>
          </a:p>
        </p:txBody>
      </p:sp>
      <p:pic>
        <p:nvPicPr>
          <p:cNvPr descr="logo-full-h.png" id="38" name="Shape 38"/>
          <p:cNvPicPr preferRelativeResize="0"/>
          <p:nvPr/>
        </p:nvPicPr>
        <p:blipFill>
          <a:blip r:embed="rId3">
            <a:alphaModFix/>
          </a:blip>
          <a:stretch>
            <a:fillRect/>
          </a:stretch>
        </p:blipFill>
        <p:spPr>
          <a:xfrm>
            <a:off x="3086100" y="1352550"/>
            <a:ext cx="2971799" cy="2438399"/>
          </a:xfrm>
          <a:prstGeom prst="rect">
            <a:avLst/>
          </a:prstGeom>
          <a:noFill/>
          <a:ln>
            <a:noFill/>
          </a:ln>
        </p:spPr>
      </p:pic>
      <p:sp>
        <p:nvSpPr>
          <p:cNvPr id="39" name="Shape 39"/>
          <p:cNvSpPr/>
          <p:nvPr/>
        </p:nvSpPr>
        <p:spPr>
          <a:xfrm>
            <a:off x="2743200" y="4798786"/>
            <a:ext cx="3657600" cy="198900"/>
          </a:xfrm>
          <a:prstGeom prst="rect">
            <a:avLst/>
          </a:prstGeom>
          <a:noFill/>
          <a:ln>
            <a:noFill/>
          </a:ln>
        </p:spPr>
        <p:txBody>
          <a:bodyPr anchorCtr="0" anchor="ctr" bIns="34275" lIns="68575" rIns="68575" tIns="34275">
            <a:noAutofit/>
          </a:bodyPr>
          <a:lstStyle/>
          <a:p>
            <a:pPr indent="0" lvl="0" marL="0" marR="0" rtl="0" algn="ctr">
              <a:lnSpc>
                <a:spcPct val="100000"/>
              </a:lnSpc>
              <a:spcBef>
                <a:spcPts val="0"/>
              </a:spcBef>
              <a:spcAft>
                <a:spcPts val="0"/>
              </a:spcAft>
              <a:buClr>
                <a:srgbClr val="7F7F7F"/>
              </a:buClr>
              <a:buSzPct val="25000"/>
              <a:buFont typeface="Open Sans"/>
              <a:buNone/>
            </a:pPr>
            <a:r>
              <a:rPr b="0" i="0" lang="en" sz="800" u="none" cap="none" strike="noStrike">
                <a:solidFill>
                  <a:srgbClr val="7F7F7F"/>
                </a:solidFill>
                <a:latin typeface="Montserrat"/>
                <a:ea typeface="Montserrat"/>
                <a:cs typeface="Montserrat"/>
                <a:sym typeface="Montserrat"/>
              </a:rPr>
              <a:t>© 2016 consensys.net</a:t>
            </a: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idx="12" type="sldNum"/>
          </p:nvPr>
        </p:nvSpPr>
        <p:spPr>
          <a:xfrm>
            <a:off x="8556782" y="4749850"/>
            <a:ext cx="548700" cy="393600"/>
          </a:xfrm>
          <a:prstGeom prst="rect">
            <a:avLst/>
          </a:prstGeom>
          <a:noFill/>
          <a:ln>
            <a:noFill/>
          </a:ln>
        </p:spPr>
        <p:txBody>
          <a:bodyPr anchorCtr="0" anchor="ctr" bIns="91425" lIns="91425" rIns="91425" tIns="91425">
            <a:noAutofit/>
          </a:bodyPr>
          <a:lstStyle/>
          <a:p>
            <a:pPr indent="0" lvl="0" marL="0" marR="0" rtl="0" algn="r">
              <a:lnSpc>
                <a:spcPct val="100000"/>
              </a:lnSpc>
              <a:spcBef>
                <a:spcPts val="0"/>
              </a:spcBef>
              <a:spcAft>
                <a:spcPts val="0"/>
              </a:spcAft>
              <a:buClr>
                <a:schemeClr val="dk1"/>
              </a:buClr>
              <a:buSzPct val="25000"/>
              <a:buFont typeface="Arial"/>
              <a:buNone/>
            </a:pPr>
            <a:fld id="{00000000-1234-1234-1234-123412341234}" type="slidenum">
              <a:rPr b="0" i="0" lang="en" sz="1300" u="none" cap="none" strike="noStrike">
                <a:solidFill>
                  <a:schemeClr val="dk1"/>
                </a:solidFill>
                <a:latin typeface="Arial"/>
                <a:ea typeface="Arial"/>
                <a:cs typeface="Arial"/>
                <a:sym typeface="Aria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 Id="rId3" Type="http://schemas.openxmlformats.org/officeDocument/2006/relationships/image" Target="../media/image09.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hyperlink" Target="https://github.com/ethereum/solidity/pull/710"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hyperlink" Target="https://github.com/ConsenSys/smart-contract-best-practices" TargetMode="External"/><Relationship Id="rId4" Type="http://schemas.openxmlformats.org/officeDocument/2006/relationships/hyperlink" Target="https://github.com/ethereum/wiki/wiki/Safety"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hyperlink" Target="https://github.com/ConsenSys/smart-contract-best-practices" TargetMode="External"/><Relationship Id="rId4" Type="http://schemas.openxmlformats.org/officeDocument/2006/relationships/hyperlink" Target="https://github.com/ethereum/wiki/wiki/Safety"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hyperlink" Target="http://www.apache.org/licenses/LICENSE-2.0"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0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hyperlink" Target="https://github.com/ConsenSys/smart-contract-best-practices" TargetMode="External"/><Relationship Id="rId4" Type="http://schemas.openxmlformats.org/officeDocument/2006/relationships/image" Target="../media/image07.png"/><Relationship Id="rId5" Type="http://schemas.openxmlformats.org/officeDocument/2006/relationships/image" Target="../media/image05.png"/><Relationship Id="rId6" Type="http://schemas.openxmlformats.org/officeDocument/2006/relationships/image" Target="../media/image0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hyperlink" Target="https://github.com/ConsenSys/smart-contract-best-practices" TargetMode="External"/><Relationship Id="rId4" Type="http://schemas.openxmlformats.org/officeDocument/2006/relationships/hyperlink" Target="https://github.com/ethereum/wiki/wiki/Safety"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3" name="Shape 43"/>
        <p:cNvGrpSpPr/>
        <p:nvPr/>
      </p:nvGrpSpPr>
      <p:grpSpPr>
        <a:xfrm>
          <a:off x="0" y="0"/>
          <a:ext cx="0" cy="0"/>
          <a:chOff x="0" y="0"/>
          <a:chExt cx="0" cy="0"/>
        </a:xfrm>
      </p:grpSpPr>
      <p:sp>
        <p:nvSpPr>
          <p:cNvPr id="44" name="Shape 44"/>
          <p:cNvSpPr txBox="1"/>
          <p:nvPr>
            <p:ph type="ctrTitle"/>
          </p:nvPr>
        </p:nvSpPr>
        <p:spPr>
          <a:xfrm>
            <a:off x="685800" y="2713689"/>
            <a:ext cx="7772400" cy="1200000"/>
          </a:xfrm>
          <a:prstGeom prst="rect">
            <a:avLst/>
          </a:prstGeom>
        </p:spPr>
        <p:txBody>
          <a:bodyPr anchorCtr="0" anchor="ctr" bIns="91425" lIns="91425" rIns="91425" tIns="91425">
            <a:noAutofit/>
          </a:bodyPr>
          <a:lstStyle/>
          <a:p>
            <a:pPr lvl="0">
              <a:spcBef>
                <a:spcPts val="0"/>
              </a:spcBef>
              <a:buNone/>
            </a:pPr>
            <a:r>
              <a:rPr lang="en"/>
              <a:t>Smart Contract Security Tips</a:t>
            </a:r>
          </a:p>
        </p:txBody>
      </p:sp>
      <p:sp>
        <p:nvSpPr>
          <p:cNvPr id="45" name="Shape 45"/>
          <p:cNvSpPr txBox="1"/>
          <p:nvPr>
            <p:ph idx="1" type="subTitle"/>
          </p:nvPr>
        </p:nvSpPr>
        <p:spPr>
          <a:xfrm>
            <a:off x="1371600" y="3996062"/>
            <a:ext cx="6400800" cy="1008600"/>
          </a:xfrm>
          <a:prstGeom prst="rect">
            <a:avLst/>
          </a:prstGeom>
        </p:spPr>
        <p:txBody>
          <a:bodyPr anchorCtr="0" anchor="t" bIns="91425" lIns="91425" rIns="91425" tIns="91425">
            <a:noAutofit/>
          </a:bodyPr>
          <a:lstStyle/>
          <a:p>
            <a:pPr lvl="0">
              <a:spcBef>
                <a:spcPts val="0"/>
              </a:spcBef>
              <a:buNone/>
            </a:pPr>
            <a:r>
              <a:rPr lang="en"/>
              <a:t>SV Ethereum Meetup July 31 2016 - Joseph Chow</a:t>
            </a:r>
          </a:p>
        </p:txBody>
      </p:sp>
      <p:pic>
        <p:nvPicPr>
          <p:cNvPr descr="logo-full-h-white.png" id="46" name="Shape 46"/>
          <p:cNvPicPr preferRelativeResize="0"/>
          <p:nvPr/>
        </p:nvPicPr>
        <p:blipFill rotWithShape="1">
          <a:blip r:embed="rId3">
            <a:alphaModFix/>
          </a:blip>
          <a:srcRect b="0" l="0" r="0" t="0"/>
          <a:stretch/>
        </p:blipFill>
        <p:spPr>
          <a:xfrm>
            <a:off x="3425098" y="777344"/>
            <a:ext cx="2293800" cy="1854000"/>
          </a:xfrm>
          <a:prstGeom prst="rect">
            <a:avLst/>
          </a:prstGeom>
          <a:noFill/>
          <a:ln>
            <a:noFill/>
          </a:ln>
        </p:spPr>
      </p:pic>
      <p:sp>
        <p:nvSpPr>
          <p:cNvPr id="47" name="Shape 47"/>
          <p:cNvSpPr/>
          <p:nvPr/>
        </p:nvSpPr>
        <p:spPr>
          <a:xfrm>
            <a:off x="-2713987" y="484275"/>
            <a:ext cx="838200" cy="576300"/>
          </a:xfrm>
          <a:prstGeom prst="rect">
            <a:avLst/>
          </a:prstGeom>
          <a:solidFill>
            <a:srgbClr val="3152D9"/>
          </a:solidFill>
          <a:ln>
            <a:noFill/>
          </a:ln>
        </p:spPr>
        <p:txBody>
          <a:bodyPr anchorCtr="0" anchor="ctr" bIns="68575" lIns="68575" rIns="68575" tIns="68575">
            <a:noAutofit/>
          </a:bodyPr>
          <a:lstStyle/>
          <a:p>
            <a:pPr lvl="0">
              <a:spcBef>
                <a:spcPts val="0"/>
              </a:spcBef>
              <a:buNone/>
            </a:pPr>
            <a:r>
              <a:t/>
            </a:r>
            <a:endParaRPr/>
          </a:p>
        </p:txBody>
      </p:sp>
      <p:sp>
        <p:nvSpPr>
          <p:cNvPr id="48" name="Shape 48"/>
          <p:cNvSpPr/>
          <p:nvPr/>
        </p:nvSpPr>
        <p:spPr>
          <a:xfrm>
            <a:off x="-1875637" y="484275"/>
            <a:ext cx="838200" cy="576300"/>
          </a:xfrm>
          <a:prstGeom prst="rect">
            <a:avLst/>
          </a:prstGeom>
          <a:solidFill>
            <a:srgbClr val="1FABD2"/>
          </a:solidFill>
          <a:ln>
            <a:noFill/>
          </a:ln>
        </p:spPr>
        <p:txBody>
          <a:bodyPr anchorCtr="0" anchor="ctr" bIns="68575" lIns="68575" rIns="68575" tIns="68575">
            <a:noAutofit/>
          </a:bodyPr>
          <a:lstStyle/>
          <a:p>
            <a:pPr lvl="0">
              <a:spcBef>
                <a:spcPts val="0"/>
              </a:spcBef>
              <a:buNone/>
            </a:pPr>
            <a:r>
              <a:t/>
            </a:r>
            <a:endParaRPr/>
          </a:p>
        </p:txBody>
      </p:sp>
      <p:sp>
        <p:nvSpPr>
          <p:cNvPr id="49" name="Shape 49"/>
          <p:cNvSpPr/>
          <p:nvPr/>
        </p:nvSpPr>
        <p:spPr>
          <a:xfrm>
            <a:off x="-1037287" y="484275"/>
            <a:ext cx="838200" cy="576300"/>
          </a:xfrm>
          <a:prstGeom prst="rect">
            <a:avLst/>
          </a:prstGeom>
          <a:solidFill>
            <a:srgbClr val="642ED9"/>
          </a:solidFill>
          <a:ln>
            <a:noFill/>
          </a:ln>
        </p:spPr>
        <p:txBody>
          <a:bodyPr anchorCtr="0" anchor="ctr" bIns="68575" lIns="68575" rIns="68575" tIns="68575">
            <a:noAutofit/>
          </a:bodyPr>
          <a:lstStyle/>
          <a:p>
            <a:pPr lvl="0">
              <a:spcBef>
                <a:spcPts val="0"/>
              </a:spcBef>
              <a:buNone/>
            </a:pPr>
            <a:r>
              <a:t/>
            </a:r>
            <a:endParaRPr/>
          </a:p>
        </p:txBody>
      </p:sp>
      <p:sp>
        <p:nvSpPr>
          <p:cNvPr id="50" name="Shape 50"/>
          <p:cNvSpPr/>
          <p:nvPr/>
        </p:nvSpPr>
        <p:spPr>
          <a:xfrm>
            <a:off x="-2713987" y="1641637"/>
            <a:ext cx="838200" cy="576300"/>
          </a:xfrm>
          <a:prstGeom prst="rect">
            <a:avLst/>
          </a:prstGeom>
          <a:solidFill>
            <a:srgbClr val="7C91E8"/>
          </a:solidFill>
          <a:ln>
            <a:noFill/>
          </a:ln>
        </p:spPr>
        <p:txBody>
          <a:bodyPr anchorCtr="0" anchor="ctr" bIns="68575" lIns="68575" rIns="68575" tIns="68575">
            <a:noAutofit/>
          </a:bodyPr>
          <a:lstStyle/>
          <a:p>
            <a:pPr lvl="0">
              <a:spcBef>
                <a:spcPts val="0"/>
              </a:spcBef>
              <a:buNone/>
            </a:pPr>
            <a:r>
              <a:t/>
            </a:r>
            <a:endParaRPr/>
          </a:p>
        </p:txBody>
      </p:sp>
      <p:sp>
        <p:nvSpPr>
          <p:cNvPr id="51" name="Shape 51"/>
          <p:cNvSpPr/>
          <p:nvPr/>
        </p:nvSpPr>
        <p:spPr>
          <a:xfrm>
            <a:off x="-2713987" y="2218087"/>
            <a:ext cx="838200" cy="576300"/>
          </a:xfrm>
          <a:prstGeom prst="rect">
            <a:avLst/>
          </a:prstGeom>
          <a:solidFill>
            <a:srgbClr val="546FE0"/>
          </a:solidFill>
          <a:ln>
            <a:noFill/>
          </a:ln>
        </p:spPr>
        <p:txBody>
          <a:bodyPr anchorCtr="0" anchor="ctr" bIns="68575" lIns="68575" rIns="68575" tIns="68575">
            <a:noAutofit/>
          </a:bodyPr>
          <a:lstStyle/>
          <a:p>
            <a:pPr lvl="0">
              <a:spcBef>
                <a:spcPts val="0"/>
              </a:spcBef>
              <a:buNone/>
            </a:pPr>
            <a:r>
              <a:t/>
            </a:r>
            <a:endParaRPr/>
          </a:p>
        </p:txBody>
      </p:sp>
      <p:sp>
        <p:nvSpPr>
          <p:cNvPr id="52" name="Shape 52"/>
          <p:cNvSpPr/>
          <p:nvPr/>
        </p:nvSpPr>
        <p:spPr>
          <a:xfrm>
            <a:off x="-2713987" y="2794537"/>
            <a:ext cx="838200" cy="576300"/>
          </a:xfrm>
          <a:prstGeom prst="rect">
            <a:avLst/>
          </a:prstGeom>
          <a:solidFill>
            <a:srgbClr val="1238D2"/>
          </a:solidFill>
          <a:ln>
            <a:noFill/>
          </a:ln>
        </p:spPr>
        <p:txBody>
          <a:bodyPr anchorCtr="0" anchor="ctr" bIns="68575" lIns="68575" rIns="68575" tIns="68575">
            <a:noAutofit/>
          </a:bodyPr>
          <a:lstStyle/>
          <a:p>
            <a:pPr lvl="0">
              <a:spcBef>
                <a:spcPts val="0"/>
              </a:spcBef>
              <a:buNone/>
            </a:pPr>
            <a:r>
              <a:t/>
            </a:r>
            <a:endParaRPr/>
          </a:p>
        </p:txBody>
      </p:sp>
      <p:sp>
        <p:nvSpPr>
          <p:cNvPr id="53" name="Shape 53"/>
          <p:cNvSpPr/>
          <p:nvPr/>
        </p:nvSpPr>
        <p:spPr>
          <a:xfrm>
            <a:off x="-2713987" y="3370987"/>
            <a:ext cx="838200" cy="576300"/>
          </a:xfrm>
          <a:prstGeom prst="rect">
            <a:avLst/>
          </a:prstGeom>
          <a:solidFill>
            <a:srgbClr val="0C289A"/>
          </a:solidFill>
          <a:ln>
            <a:noFill/>
          </a:ln>
        </p:spPr>
        <p:txBody>
          <a:bodyPr anchorCtr="0" anchor="ctr" bIns="68575" lIns="68575" rIns="68575" tIns="68575">
            <a:noAutofit/>
          </a:bodyPr>
          <a:lstStyle/>
          <a:p>
            <a:pPr lvl="0">
              <a:spcBef>
                <a:spcPts val="0"/>
              </a:spcBef>
              <a:buNone/>
            </a:pPr>
            <a:r>
              <a:t/>
            </a:r>
            <a:endParaRPr/>
          </a:p>
        </p:txBody>
      </p:sp>
      <p:sp>
        <p:nvSpPr>
          <p:cNvPr id="54" name="Shape 54"/>
          <p:cNvSpPr/>
          <p:nvPr/>
        </p:nvSpPr>
        <p:spPr>
          <a:xfrm>
            <a:off x="-1875637" y="1641637"/>
            <a:ext cx="838200" cy="576300"/>
          </a:xfrm>
          <a:prstGeom prst="rect">
            <a:avLst/>
          </a:prstGeom>
          <a:solidFill>
            <a:srgbClr val="6FCAE4"/>
          </a:solidFill>
          <a:ln>
            <a:noFill/>
          </a:ln>
        </p:spPr>
        <p:txBody>
          <a:bodyPr anchorCtr="0" anchor="ctr" bIns="68575" lIns="68575" rIns="68575" tIns="68575">
            <a:noAutofit/>
          </a:bodyPr>
          <a:lstStyle/>
          <a:p>
            <a:pPr lvl="0">
              <a:spcBef>
                <a:spcPts val="0"/>
              </a:spcBef>
              <a:buNone/>
            </a:pPr>
            <a:r>
              <a:t/>
            </a:r>
            <a:endParaRPr/>
          </a:p>
        </p:txBody>
      </p:sp>
      <p:sp>
        <p:nvSpPr>
          <p:cNvPr id="55" name="Shape 55"/>
          <p:cNvSpPr/>
          <p:nvPr/>
        </p:nvSpPr>
        <p:spPr>
          <a:xfrm>
            <a:off x="-1875637" y="2218087"/>
            <a:ext cx="838200" cy="576300"/>
          </a:xfrm>
          <a:prstGeom prst="rect">
            <a:avLst/>
          </a:prstGeom>
          <a:solidFill>
            <a:srgbClr val="44B9DA"/>
          </a:solidFill>
          <a:ln>
            <a:noFill/>
          </a:ln>
        </p:spPr>
        <p:txBody>
          <a:bodyPr anchorCtr="0" anchor="ctr" bIns="68575" lIns="68575" rIns="68575" tIns="68575">
            <a:noAutofit/>
          </a:bodyPr>
          <a:lstStyle/>
          <a:p>
            <a:pPr lvl="0">
              <a:spcBef>
                <a:spcPts val="0"/>
              </a:spcBef>
              <a:buNone/>
            </a:pPr>
            <a:r>
              <a:t/>
            </a:r>
            <a:endParaRPr/>
          </a:p>
        </p:txBody>
      </p:sp>
      <p:sp>
        <p:nvSpPr>
          <p:cNvPr id="56" name="Shape 56"/>
          <p:cNvSpPr/>
          <p:nvPr/>
        </p:nvSpPr>
        <p:spPr>
          <a:xfrm>
            <a:off x="-1875637" y="2794537"/>
            <a:ext cx="838200" cy="576300"/>
          </a:xfrm>
          <a:prstGeom prst="rect">
            <a:avLst/>
          </a:prstGeom>
          <a:solidFill>
            <a:srgbClr val="059FCA"/>
          </a:solidFill>
          <a:ln>
            <a:noFill/>
          </a:ln>
        </p:spPr>
        <p:txBody>
          <a:bodyPr anchorCtr="0" anchor="ctr" bIns="68575" lIns="68575" rIns="68575" tIns="68575">
            <a:noAutofit/>
          </a:bodyPr>
          <a:lstStyle/>
          <a:p>
            <a:pPr lvl="0">
              <a:spcBef>
                <a:spcPts val="0"/>
              </a:spcBef>
              <a:buNone/>
            </a:pPr>
            <a:r>
              <a:t/>
            </a:r>
            <a:endParaRPr/>
          </a:p>
        </p:txBody>
      </p:sp>
      <p:sp>
        <p:nvSpPr>
          <p:cNvPr id="57" name="Shape 57"/>
          <p:cNvSpPr/>
          <p:nvPr/>
        </p:nvSpPr>
        <p:spPr>
          <a:xfrm>
            <a:off x="-1875637" y="3370987"/>
            <a:ext cx="838200" cy="576300"/>
          </a:xfrm>
          <a:prstGeom prst="rect">
            <a:avLst/>
          </a:prstGeom>
          <a:solidFill>
            <a:srgbClr val="036E8C"/>
          </a:solidFill>
          <a:ln>
            <a:noFill/>
          </a:ln>
        </p:spPr>
        <p:txBody>
          <a:bodyPr anchorCtr="0" anchor="ctr" bIns="68575" lIns="68575" rIns="68575" tIns="68575">
            <a:noAutofit/>
          </a:bodyPr>
          <a:lstStyle/>
          <a:p>
            <a:pPr lvl="0">
              <a:spcBef>
                <a:spcPts val="0"/>
              </a:spcBef>
              <a:buNone/>
            </a:pPr>
            <a:r>
              <a:t/>
            </a:r>
            <a:endParaRPr/>
          </a:p>
        </p:txBody>
      </p:sp>
      <p:sp>
        <p:nvSpPr>
          <p:cNvPr id="58" name="Shape 58"/>
          <p:cNvSpPr/>
          <p:nvPr/>
        </p:nvSpPr>
        <p:spPr>
          <a:xfrm>
            <a:off x="-1037287" y="1641637"/>
            <a:ext cx="838200" cy="576300"/>
          </a:xfrm>
          <a:prstGeom prst="rect">
            <a:avLst/>
          </a:prstGeom>
          <a:solidFill>
            <a:srgbClr val="9C79E8"/>
          </a:solidFill>
          <a:ln>
            <a:noFill/>
          </a:ln>
        </p:spPr>
        <p:txBody>
          <a:bodyPr anchorCtr="0" anchor="ctr" bIns="68575" lIns="68575" rIns="68575" tIns="68575">
            <a:noAutofit/>
          </a:bodyPr>
          <a:lstStyle/>
          <a:p>
            <a:pPr lvl="0">
              <a:spcBef>
                <a:spcPts val="0"/>
              </a:spcBef>
              <a:buNone/>
            </a:pPr>
            <a:r>
              <a:t/>
            </a:r>
            <a:endParaRPr/>
          </a:p>
        </p:txBody>
      </p:sp>
      <p:sp>
        <p:nvSpPr>
          <p:cNvPr id="59" name="Shape 59"/>
          <p:cNvSpPr/>
          <p:nvPr/>
        </p:nvSpPr>
        <p:spPr>
          <a:xfrm>
            <a:off x="-1037287" y="2218087"/>
            <a:ext cx="838200" cy="576300"/>
          </a:xfrm>
          <a:prstGeom prst="rect">
            <a:avLst/>
          </a:prstGeom>
          <a:solidFill>
            <a:srgbClr val="7E51E0"/>
          </a:solidFill>
          <a:ln>
            <a:noFill/>
          </a:ln>
        </p:spPr>
        <p:txBody>
          <a:bodyPr anchorCtr="0" anchor="ctr" bIns="68575" lIns="68575" rIns="68575" tIns="68575">
            <a:noAutofit/>
          </a:bodyPr>
          <a:lstStyle/>
          <a:p>
            <a:pPr lvl="0">
              <a:spcBef>
                <a:spcPts val="0"/>
              </a:spcBef>
              <a:buNone/>
            </a:pPr>
            <a:r>
              <a:t/>
            </a:r>
            <a:endParaRPr/>
          </a:p>
        </p:txBody>
      </p:sp>
      <p:sp>
        <p:nvSpPr>
          <p:cNvPr id="60" name="Shape 60"/>
          <p:cNvSpPr/>
          <p:nvPr/>
        </p:nvSpPr>
        <p:spPr>
          <a:xfrm>
            <a:off x="-1037287" y="2794537"/>
            <a:ext cx="838200" cy="576300"/>
          </a:xfrm>
          <a:prstGeom prst="rect">
            <a:avLst/>
          </a:prstGeom>
          <a:solidFill>
            <a:srgbClr val="4D0FD3"/>
          </a:solidFill>
          <a:ln>
            <a:noFill/>
          </a:ln>
        </p:spPr>
        <p:txBody>
          <a:bodyPr anchorCtr="0" anchor="ctr" bIns="68575" lIns="68575" rIns="68575" tIns="68575">
            <a:noAutofit/>
          </a:bodyPr>
          <a:lstStyle/>
          <a:p>
            <a:pPr lvl="0">
              <a:spcBef>
                <a:spcPts val="0"/>
              </a:spcBef>
              <a:buNone/>
            </a:pPr>
            <a:r>
              <a:t/>
            </a:r>
            <a:endParaRPr/>
          </a:p>
        </p:txBody>
      </p:sp>
      <p:sp>
        <p:nvSpPr>
          <p:cNvPr id="61" name="Shape 61"/>
          <p:cNvSpPr/>
          <p:nvPr/>
        </p:nvSpPr>
        <p:spPr>
          <a:xfrm>
            <a:off x="-1037287" y="3370987"/>
            <a:ext cx="838200" cy="576300"/>
          </a:xfrm>
          <a:prstGeom prst="rect">
            <a:avLst/>
          </a:prstGeom>
          <a:solidFill>
            <a:srgbClr val="380A9B"/>
          </a:solidFill>
          <a:ln>
            <a:noFill/>
          </a:ln>
        </p:spPr>
        <p:txBody>
          <a:bodyPr anchorCtr="0" anchor="ctr" bIns="68575" lIns="68575" rIns="68575" tIns="68575">
            <a:noAutofit/>
          </a:bodyPr>
          <a:lstStyle/>
          <a:p>
            <a:pPr lvl="0">
              <a:spcBef>
                <a:spcPts val="0"/>
              </a:spcBef>
              <a:buNone/>
            </a:pPr>
            <a:r>
              <a:t/>
            </a:r>
            <a:endParaRPr/>
          </a:p>
        </p:txBody>
      </p:sp>
      <p:sp>
        <p:nvSpPr>
          <p:cNvPr id="62" name="Shape 62"/>
          <p:cNvSpPr txBox="1"/>
          <p:nvPr/>
        </p:nvSpPr>
        <p:spPr>
          <a:xfrm>
            <a:off x="-2790487" y="23643"/>
            <a:ext cx="2625000" cy="425700"/>
          </a:xfrm>
          <a:prstGeom prst="rect">
            <a:avLst/>
          </a:prstGeom>
          <a:noFill/>
          <a:ln>
            <a:noFill/>
          </a:ln>
        </p:spPr>
        <p:txBody>
          <a:bodyPr anchorCtr="0" anchor="ctr" bIns="68575" lIns="68575" rIns="68575" tIns="68575">
            <a:noAutofit/>
          </a:bodyPr>
          <a:lstStyle/>
          <a:p>
            <a:pPr lvl="0" rtl="0" algn="ctr">
              <a:spcBef>
                <a:spcPts val="0"/>
              </a:spcBef>
              <a:buNone/>
            </a:pPr>
            <a:r>
              <a:rPr lang="en" sz="1100">
                <a:latin typeface="Roboto"/>
                <a:ea typeface="Roboto"/>
                <a:cs typeface="Roboto"/>
                <a:sym typeface="Roboto"/>
              </a:rPr>
              <a:t>ConsenSys Primary Colors</a:t>
            </a:r>
          </a:p>
        </p:txBody>
      </p:sp>
      <p:sp>
        <p:nvSpPr>
          <p:cNvPr id="63" name="Shape 63"/>
          <p:cNvSpPr txBox="1"/>
          <p:nvPr/>
        </p:nvSpPr>
        <p:spPr>
          <a:xfrm>
            <a:off x="-2768887" y="1138331"/>
            <a:ext cx="2625000" cy="425700"/>
          </a:xfrm>
          <a:prstGeom prst="rect">
            <a:avLst/>
          </a:prstGeom>
          <a:noFill/>
          <a:ln>
            <a:noFill/>
          </a:ln>
        </p:spPr>
        <p:txBody>
          <a:bodyPr anchorCtr="0" anchor="ctr" bIns="68575" lIns="68575" rIns="68575" tIns="68575">
            <a:noAutofit/>
          </a:bodyPr>
          <a:lstStyle/>
          <a:p>
            <a:pPr lvl="0" rtl="0" algn="ctr">
              <a:spcBef>
                <a:spcPts val="0"/>
              </a:spcBef>
              <a:buNone/>
            </a:pPr>
            <a:r>
              <a:rPr lang="en" sz="1100">
                <a:latin typeface="Roboto"/>
                <a:ea typeface="Roboto"/>
                <a:cs typeface="Roboto"/>
                <a:sym typeface="Roboto"/>
              </a:rPr>
              <a:t>ConsenSys Primary Color Shares</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7" name="Shape 127"/>
        <p:cNvGrpSpPr/>
        <p:nvPr/>
      </p:nvGrpSpPr>
      <p:grpSpPr>
        <a:xfrm>
          <a:off x="0" y="0"/>
          <a:ext cx="0" cy="0"/>
          <a:chOff x="0" y="0"/>
          <a:chExt cx="0" cy="0"/>
        </a:xfrm>
      </p:grpSpPr>
      <p:sp>
        <p:nvSpPr>
          <p:cNvPr id="128" name="Shape 128"/>
          <p:cNvSpPr txBox="1"/>
          <p:nvPr>
            <p:ph type="title"/>
          </p:nvPr>
        </p:nvSpPr>
        <p:spPr>
          <a:xfrm>
            <a:off x="171450" y="152700"/>
            <a:ext cx="8013000" cy="367500"/>
          </a:xfrm>
          <a:prstGeom prst="rect">
            <a:avLst/>
          </a:prstGeom>
        </p:spPr>
        <p:txBody>
          <a:bodyPr anchorCtr="0" anchor="ctr" bIns="91425" lIns="91425" rIns="91425" tIns="91425">
            <a:noAutofit/>
          </a:bodyPr>
          <a:lstStyle/>
          <a:p>
            <a:pPr lvl="0" rtl="0">
              <a:spcBef>
                <a:spcPts val="0"/>
              </a:spcBef>
              <a:buNone/>
            </a:pPr>
            <a:r>
              <a:rPr lang="en"/>
              <a:t>Control flow after external calls</a:t>
            </a:r>
          </a:p>
        </p:txBody>
      </p:sp>
      <p:sp>
        <p:nvSpPr>
          <p:cNvPr id="129" name="Shape 129"/>
          <p:cNvSpPr txBox="1"/>
          <p:nvPr>
            <p:ph idx="1" type="body"/>
          </p:nvPr>
        </p:nvSpPr>
        <p:spPr>
          <a:xfrm>
            <a:off x="171450" y="894811"/>
            <a:ext cx="8801100" cy="3799800"/>
          </a:xfrm>
          <a:prstGeom prst="rect">
            <a:avLst/>
          </a:prstGeom>
        </p:spPr>
        <p:txBody>
          <a:bodyPr anchorCtr="0" anchor="t" bIns="91425" lIns="91425" rIns="91425" tIns="91425">
            <a:noAutofit/>
          </a:bodyPr>
          <a:lstStyle/>
          <a:p>
            <a:pPr indent="-228600" lvl="0" marL="457200">
              <a:spcBef>
                <a:spcPts val="0"/>
              </a:spcBef>
            </a:pPr>
            <a:r>
              <a:rPr lang="en"/>
              <a:t>Assume any untrusted contract will call malicious code</a:t>
            </a:r>
          </a:p>
          <a:p>
            <a:pPr indent="-228600" lvl="0" marL="457200">
              <a:spcBef>
                <a:spcPts val="0"/>
              </a:spcBef>
            </a:pPr>
            <a:r>
              <a:rPr lang="en"/>
              <a:t>// INSECURE</a:t>
            </a:r>
          </a:p>
          <a:p>
            <a:pPr lvl="0">
              <a:spcBef>
                <a:spcPts val="0"/>
              </a:spcBef>
              <a:buClr>
                <a:schemeClr val="dk1"/>
              </a:buClr>
              <a:buSzPct val="91666"/>
              <a:buFont typeface="Arial"/>
              <a:buNone/>
            </a:pPr>
            <a:r>
              <a:rPr lang="en"/>
              <a:t>mapping (address =&gt; uint) private userBalances;</a:t>
            </a:r>
          </a:p>
          <a:p>
            <a:pPr lvl="0">
              <a:spcBef>
                <a:spcPts val="0"/>
              </a:spcBef>
              <a:buClr>
                <a:schemeClr val="dk1"/>
              </a:buClr>
              <a:buSzPct val="91666"/>
              <a:buFont typeface="Arial"/>
              <a:buNone/>
            </a:pPr>
            <a:r>
              <a:rPr lang="en"/>
              <a:t>function withdrawBalance() public {</a:t>
            </a:r>
          </a:p>
          <a:p>
            <a:pPr lvl="0">
              <a:spcBef>
                <a:spcPts val="0"/>
              </a:spcBef>
              <a:buClr>
                <a:schemeClr val="dk1"/>
              </a:buClr>
              <a:buSzPct val="91666"/>
              <a:buFont typeface="Arial"/>
              <a:buNone/>
            </a:pPr>
            <a:r>
              <a:rPr lang="en"/>
              <a:t>	uint amountToWithdraw = userBalances[msg.sender];</a:t>
            </a:r>
          </a:p>
          <a:p>
            <a:pPr lvl="0">
              <a:spcBef>
                <a:spcPts val="0"/>
              </a:spcBef>
              <a:buClr>
                <a:schemeClr val="dk1"/>
              </a:buClr>
              <a:buSzPct val="91666"/>
              <a:buFont typeface="Arial"/>
              <a:buNone/>
            </a:pPr>
            <a:r>
              <a:rPr lang="en"/>
              <a:t>	if (!(msg.sender.call.value(amountToWithdraw)())) { // </a:t>
            </a:r>
            <a:r>
              <a:rPr b="1" lang="en"/>
              <a:t>attacker can call withdrawBalance again here</a:t>
            </a:r>
          </a:p>
          <a:p>
            <a:pPr lvl="0">
              <a:spcBef>
                <a:spcPts val="0"/>
              </a:spcBef>
              <a:buClr>
                <a:schemeClr val="dk1"/>
              </a:buClr>
              <a:buSzPct val="91666"/>
              <a:buFont typeface="Arial"/>
              <a:buNone/>
            </a:pPr>
            <a:r>
              <a:rPr lang="en"/>
              <a:t>    throw;</a:t>
            </a:r>
          </a:p>
          <a:p>
            <a:pPr lvl="0">
              <a:spcBef>
                <a:spcPts val="0"/>
              </a:spcBef>
              <a:buClr>
                <a:schemeClr val="dk1"/>
              </a:buClr>
              <a:buSzPct val="91666"/>
              <a:buFont typeface="Arial"/>
              <a:buNone/>
            </a:pPr>
            <a:r>
              <a:rPr lang="en"/>
              <a:t>  }</a:t>
            </a:r>
          </a:p>
          <a:p>
            <a:pPr lvl="0">
              <a:spcBef>
                <a:spcPts val="0"/>
              </a:spcBef>
              <a:buClr>
                <a:schemeClr val="dk1"/>
              </a:buClr>
              <a:buSzPct val="91666"/>
              <a:buFont typeface="Arial"/>
              <a:buNone/>
            </a:pPr>
            <a:r>
              <a:rPr lang="en"/>
              <a:t>	userBalances[msg.sender] = 0;</a:t>
            </a:r>
          </a:p>
          <a:p>
            <a:pPr lvl="0" rtl="0">
              <a:spcBef>
                <a:spcPts val="0"/>
              </a:spcBef>
              <a:buNone/>
            </a:pPr>
            <a:r>
              <a:rPr lang="en"/>
              <a:t>}</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3" name="Shape 133"/>
        <p:cNvGrpSpPr/>
        <p:nvPr/>
      </p:nvGrpSpPr>
      <p:grpSpPr>
        <a:xfrm>
          <a:off x="0" y="0"/>
          <a:ext cx="0" cy="0"/>
          <a:chOff x="0" y="0"/>
          <a:chExt cx="0" cy="0"/>
        </a:xfrm>
      </p:grpSpPr>
      <p:sp>
        <p:nvSpPr>
          <p:cNvPr id="134" name="Shape 134"/>
          <p:cNvSpPr txBox="1"/>
          <p:nvPr>
            <p:ph type="title"/>
          </p:nvPr>
        </p:nvSpPr>
        <p:spPr>
          <a:xfrm>
            <a:off x="171450" y="152700"/>
            <a:ext cx="8013000" cy="367500"/>
          </a:xfrm>
          <a:prstGeom prst="rect">
            <a:avLst/>
          </a:prstGeom>
        </p:spPr>
        <p:txBody>
          <a:bodyPr anchorCtr="0" anchor="ctr" bIns="91425" lIns="91425" rIns="91425" tIns="91425">
            <a:noAutofit/>
          </a:bodyPr>
          <a:lstStyle/>
          <a:p>
            <a:pPr lvl="0" rtl="0">
              <a:spcBef>
                <a:spcPts val="0"/>
              </a:spcBef>
              <a:buNone/>
            </a:pPr>
            <a:r>
              <a:rPr lang="en"/>
              <a:t>Keep fallback functions simple</a:t>
            </a:r>
          </a:p>
        </p:txBody>
      </p:sp>
      <p:sp>
        <p:nvSpPr>
          <p:cNvPr id="135" name="Shape 135"/>
          <p:cNvSpPr txBox="1"/>
          <p:nvPr>
            <p:ph idx="1" type="body"/>
          </p:nvPr>
        </p:nvSpPr>
        <p:spPr>
          <a:xfrm>
            <a:off x="171450" y="894811"/>
            <a:ext cx="8801100" cy="3799800"/>
          </a:xfrm>
          <a:prstGeom prst="rect">
            <a:avLst/>
          </a:prstGeom>
        </p:spPr>
        <p:txBody>
          <a:bodyPr anchorCtr="0" anchor="t" bIns="91425" lIns="91425" rIns="91425" tIns="91425">
            <a:noAutofit/>
          </a:bodyPr>
          <a:lstStyle/>
          <a:p>
            <a:pPr indent="-228600" lvl="0" marL="457200">
              <a:spcBef>
                <a:spcPts val="0"/>
              </a:spcBef>
            </a:pPr>
            <a:r>
              <a:rPr lang="en"/>
              <a:t>Receiving Ether from a .send(), fallback function only gets 2,300 gas: can only log an event</a:t>
            </a:r>
          </a:p>
          <a:p>
            <a:pPr indent="-228600" lvl="1" marL="914400" rtl="0">
              <a:spcBef>
                <a:spcPts val="0"/>
              </a:spcBef>
            </a:pPr>
            <a:r>
              <a:rPr lang="en"/>
              <a:t>function() { LogDepositReceived(msg.sender); }</a:t>
            </a:r>
          </a:p>
          <a:p>
            <a:pPr indent="0" lvl="0" marL="0">
              <a:spcBef>
                <a:spcPts val="0"/>
              </a:spcBef>
              <a:buNone/>
            </a:pPr>
            <a:r>
              <a:t/>
            </a:r>
            <a:endParaRPr/>
          </a:p>
          <a:p>
            <a:pPr indent="-228600" lvl="0" marL="457200">
              <a:spcBef>
                <a:spcPts val="0"/>
              </a:spcBef>
            </a:pPr>
            <a:r>
              <a:rPr lang="en"/>
              <a:t>Use a proper function if more gas is required</a:t>
            </a:r>
          </a:p>
          <a:p>
            <a:pPr indent="-228600" lvl="1" marL="914400" rtl="0">
              <a:spcBef>
                <a:spcPts val="0"/>
              </a:spcBef>
            </a:pPr>
            <a:r>
              <a:rPr lang="en"/>
              <a:t>function deposit() external { balances[msg.sender] += msg.value; }</a:t>
            </a:r>
          </a:p>
          <a:p>
            <a:pPr indent="0" lvl="0" marL="457200">
              <a:spcBef>
                <a:spcPts val="0"/>
              </a:spcBef>
              <a:buNone/>
            </a:pPr>
            <a:r>
              <a:t/>
            </a:r>
            <a:endParaRPr/>
          </a:p>
          <a:p>
            <a:pPr indent="-228600" lvl="0" marL="457200">
              <a:spcBef>
                <a:spcPts val="0"/>
              </a:spcBef>
            </a:pPr>
            <a:r>
              <a:rPr lang="en"/>
              <a:t>// bad, uses more than 2,300 gas. Breaks senders that use send() instead of call.value()()</a:t>
            </a:r>
          </a:p>
          <a:p>
            <a:pPr lvl="0">
              <a:spcBef>
                <a:spcPts val="0"/>
              </a:spcBef>
              <a:buNone/>
            </a:pPr>
            <a:r>
              <a:rPr lang="en"/>
              <a:t>function() { balances[msg.sender] += msg.value; }</a:t>
            </a:r>
          </a:p>
          <a:p>
            <a:pPr lvl="0" rtl="0">
              <a:spcBef>
                <a:spcPts val="0"/>
              </a:spcBef>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9" name="Shape 139"/>
        <p:cNvGrpSpPr/>
        <p:nvPr/>
      </p:nvGrpSpPr>
      <p:grpSpPr>
        <a:xfrm>
          <a:off x="0" y="0"/>
          <a:ext cx="0" cy="0"/>
          <a:chOff x="0" y="0"/>
          <a:chExt cx="0" cy="0"/>
        </a:xfrm>
      </p:grpSpPr>
      <p:sp>
        <p:nvSpPr>
          <p:cNvPr id="140" name="Shape 140"/>
          <p:cNvSpPr txBox="1"/>
          <p:nvPr>
            <p:ph type="title"/>
          </p:nvPr>
        </p:nvSpPr>
        <p:spPr>
          <a:xfrm>
            <a:off x="171450" y="152700"/>
            <a:ext cx="8013000" cy="367500"/>
          </a:xfrm>
          <a:prstGeom prst="rect">
            <a:avLst/>
          </a:prstGeom>
        </p:spPr>
        <p:txBody>
          <a:bodyPr anchorCtr="0" anchor="ctr" bIns="91425" lIns="91425" rIns="91425" tIns="91425">
            <a:noAutofit/>
          </a:bodyPr>
          <a:lstStyle/>
          <a:p>
            <a:pPr lvl="0" rtl="0">
              <a:spcBef>
                <a:spcPts val="0"/>
              </a:spcBef>
              <a:buNone/>
            </a:pPr>
            <a:r>
              <a:rPr lang="en"/>
              <a:t>Call Depth Attack</a:t>
            </a:r>
          </a:p>
        </p:txBody>
      </p:sp>
      <p:sp>
        <p:nvSpPr>
          <p:cNvPr id="141" name="Shape 141"/>
          <p:cNvSpPr txBox="1"/>
          <p:nvPr>
            <p:ph idx="1" type="body"/>
          </p:nvPr>
        </p:nvSpPr>
        <p:spPr>
          <a:xfrm>
            <a:off x="171450" y="894811"/>
            <a:ext cx="8801100" cy="3799800"/>
          </a:xfrm>
          <a:prstGeom prst="rect">
            <a:avLst/>
          </a:prstGeom>
        </p:spPr>
        <p:txBody>
          <a:bodyPr anchorCtr="0" anchor="t" bIns="91425" lIns="91425" rIns="91425" tIns="91425">
            <a:noAutofit/>
          </a:bodyPr>
          <a:lstStyle/>
          <a:p>
            <a:pPr indent="-228600" lvl="0" marL="457200" rtl="0">
              <a:spcBef>
                <a:spcPts val="0"/>
              </a:spcBef>
            </a:pPr>
            <a:r>
              <a:rPr b="1" lang="en"/>
              <a:t>Any</a:t>
            </a:r>
            <a:r>
              <a:rPr lang="en"/>
              <a:t> call (even a fully trusted and correct one) can be made to fail</a:t>
            </a:r>
          </a:p>
          <a:p>
            <a:pPr indent="-228600" lvl="0" marL="457200" rtl="0">
              <a:spcBef>
                <a:spcPts val="0"/>
              </a:spcBef>
            </a:pPr>
            <a:r>
              <a:rPr lang="en"/>
              <a:t>The EVM “CALL (and CREATE) stack” has a maximum depth of 1024</a:t>
            </a:r>
          </a:p>
          <a:p>
            <a:pPr indent="-228600" lvl="0" marL="457200" rtl="0">
              <a:spcBef>
                <a:spcPts val="0"/>
              </a:spcBef>
            </a:pPr>
            <a:r>
              <a:rPr lang="en"/>
              <a:t>Attacker can make recursive calls to depth 1023, then call your function and all of its subcalls will fail</a:t>
            </a:r>
          </a:p>
          <a:p>
            <a:pPr indent="-228600" lvl="0" marL="457200" rtl="0">
              <a:spcBef>
                <a:spcPts val="0"/>
              </a:spcBef>
            </a:pPr>
            <a:r>
              <a:rPr lang="en"/>
              <a:t>// INSECURE</a:t>
            </a:r>
            <a:br>
              <a:rPr lang="en"/>
            </a:br>
            <a:r>
              <a:rPr lang="en"/>
              <a:t>    mapping(address =&gt; uint) refunds;</a:t>
            </a:r>
            <a:br>
              <a:rPr lang="en"/>
            </a:br>
            <a:r>
              <a:rPr lang="en"/>
              <a:t>    function withdrawRefund(address recipient) {</a:t>
            </a:r>
            <a:br>
              <a:rPr lang="en"/>
            </a:br>
            <a:r>
              <a:rPr lang="en"/>
              <a:t>      uint refund = refunds[recipient];</a:t>
            </a:r>
            <a:br>
              <a:rPr lang="en"/>
            </a:br>
            <a:r>
              <a:rPr lang="en"/>
              <a:t>      refunds[recipient] = 0;</a:t>
            </a:r>
            <a:br>
              <a:rPr lang="en"/>
            </a:br>
            <a:r>
              <a:rPr lang="en"/>
              <a:t>      recipient.send(refund); // this line is vulnerable to a call depth attack. Solution “if !send throw”.</a:t>
            </a:r>
            <a:br>
              <a:rPr lang="en"/>
            </a:br>
            <a:r>
              <a:rPr lang="en"/>
              <a:t>    }</a:t>
            </a:r>
          </a:p>
          <a:p>
            <a:pPr indent="-228600" lvl="0" marL="457200" rtl="0">
              <a:spcBef>
                <a:spcPts val="0"/>
              </a:spcBef>
            </a:pPr>
            <a:r>
              <a:rPr lang="en"/>
              <a:t>In Solidity, “internal” functions are implemented as JUMP, instead of CALL, so depth does not increase</a:t>
            </a:r>
          </a:p>
          <a:p>
            <a:pPr indent="-228600" lvl="0" marL="457200" rtl="0">
              <a:spcBef>
                <a:spcPts val="0"/>
              </a:spcBef>
            </a:pPr>
            <a:r>
              <a:rPr lang="en"/>
              <a:t>Contract creation will throw when </a:t>
            </a:r>
            <a:r>
              <a:rPr lang="en" u="sng">
                <a:solidFill>
                  <a:schemeClr val="hlink"/>
                </a:solidFill>
                <a:hlinkClick r:id="rId3"/>
              </a:rPr>
              <a:t>https://github.com/ethereum/solidity/pull/710</a:t>
            </a:r>
            <a:r>
              <a:rPr lang="en"/>
              <a:t> merged</a:t>
            </a:r>
          </a:p>
          <a:p>
            <a:pPr indent="-228600" lvl="0" marL="457200" rtl="0">
              <a:spcBef>
                <a:spcPts val="0"/>
              </a:spcBef>
            </a:pPr>
            <a:r>
              <a:rPr lang="en"/>
              <a:t>A solution is for msg.sender to “pull” their refund instead of a contract “push” to the recipient</a:t>
            </a: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5" name="Shape 145"/>
        <p:cNvGrpSpPr/>
        <p:nvPr/>
      </p:nvGrpSpPr>
      <p:grpSpPr>
        <a:xfrm>
          <a:off x="0" y="0"/>
          <a:ext cx="0" cy="0"/>
          <a:chOff x="0" y="0"/>
          <a:chExt cx="0" cy="0"/>
        </a:xfrm>
      </p:grpSpPr>
      <p:sp>
        <p:nvSpPr>
          <p:cNvPr id="146" name="Shape 146"/>
          <p:cNvSpPr txBox="1"/>
          <p:nvPr>
            <p:ph type="title"/>
          </p:nvPr>
        </p:nvSpPr>
        <p:spPr>
          <a:xfrm>
            <a:off x="171450" y="152700"/>
            <a:ext cx="8013000" cy="367500"/>
          </a:xfrm>
          <a:prstGeom prst="rect">
            <a:avLst/>
          </a:prstGeom>
        </p:spPr>
        <p:txBody>
          <a:bodyPr anchorCtr="0" anchor="ctr" bIns="91425" lIns="91425" rIns="91425" tIns="91425">
            <a:noAutofit/>
          </a:bodyPr>
          <a:lstStyle/>
          <a:p>
            <a:pPr lvl="0" rtl="0">
              <a:spcBef>
                <a:spcPts val="0"/>
              </a:spcBef>
              <a:buNone/>
            </a:pPr>
            <a:r>
              <a:rPr lang="en"/>
              <a:t>Denial of Service</a:t>
            </a:r>
          </a:p>
        </p:txBody>
      </p:sp>
      <p:sp>
        <p:nvSpPr>
          <p:cNvPr id="147" name="Shape 147"/>
          <p:cNvSpPr txBox="1"/>
          <p:nvPr>
            <p:ph idx="1" type="body"/>
          </p:nvPr>
        </p:nvSpPr>
        <p:spPr>
          <a:xfrm>
            <a:off x="171450" y="735899"/>
            <a:ext cx="8801100" cy="3958800"/>
          </a:xfrm>
          <a:prstGeom prst="rect">
            <a:avLst/>
          </a:prstGeom>
        </p:spPr>
        <p:txBody>
          <a:bodyPr anchorCtr="0" anchor="t" bIns="91425" lIns="91425" rIns="91425" tIns="91425">
            <a:noAutofit/>
          </a:bodyPr>
          <a:lstStyle/>
          <a:p>
            <a:pPr indent="-228600" lvl="0" marL="457200" rtl="0">
              <a:spcBef>
                <a:spcPts val="0"/>
              </a:spcBef>
            </a:pPr>
            <a:r>
              <a:rPr lang="en"/>
              <a:t>Unexpected throw; the block gas limit; unbounded arrays; misunderstanding gas refunds.</a:t>
            </a:r>
          </a:p>
          <a:p>
            <a:pPr indent="-228600" lvl="0" marL="457200" rtl="0">
              <a:spcBef>
                <a:spcPts val="0"/>
              </a:spcBef>
            </a:pPr>
            <a:r>
              <a:rPr lang="en"/>
              <a:t>// INSECURE</a:t>
            </a:r>
            <a:br>
              <a:rPr lang="en"/>
            </a:br>
            <a:r>
              <a:rPr lang="en"/>
              <a:t>contract Auction {</a:t>
            </a:r>
            <a:br>
              <a:rPr lang="en"/>
            </a:br>
            <a:r>
              <a:rPr lang="en"/>
              <a:t>    address currentLeader;</a:t>
            </a:r>
            <a:br>
              <a:rPr lang="en"/>
            </a:br>
            <a:r>
              <a:rPr lang="en"/>
              <a:t>    uint highestBid;</a:t>
            </a:r>
            <a:br>
              <a:rPr lang="en"/>
            </a:br>
            <a:r>
              <a:rPr lang="en"/>
              <a:t>    function bid() {</a:t>
            </a:r>
            <a:br>
              <a:rPr lang="en"/>
            </a:br>
            <a:r>
              <a:rPr lang="en"/>
              <a:t>        if (msg.value &lt;= highestBid) { throw; }</a:t>
            </a:r>
            <a:br>
              <a:rPr lang="en"/>
            </a:br>
            <a:r>
              <a:rPr lang="en"/>
              <a:t>        if (!currentLeader.send(highestBid)) { throw; } // Refund the old leader, and throw if it fails</a:t>
            </a:r>
            <a:br>
              <a:rPr lang="en"/>
            </a:br>
            <a:r>
              <a:rPr lang="en"/>
              <a:t>        currentLeader = msg.sender;</a:t>
            </a:r>
            <a:br>
              <a:rPr lang="en"/>
            </a:br>
            <a:r>
              <a:rPr lang="en"/>
              <a:t>        highestBid = msg.value;</a:t>
            </a:r>
            <a:br>
              <a:rPr lang="en"/>
            </a:br>
            <a:r>
              <a:rPr lang="en"/>
              <a:t>    }</a:t>
            </a:r>
            <a:br>
              <a:rPr lang="en"/>
            </a:br>
            <a:r>
              <a:rPr lang="en"/>
              <a:t>}</a:t>
            </a:r>
          </a:p>
          <a:p>
            <a:pPr indent="-228600" lvl="0" marL="457200" rtl="0">
              <a:spcBef>
                <a:spcPts val="0"/>
              </a:spcBef>
            </a:pPr>
            <a:r>
              <a:rPr lang="en"/>
              <a:t>A currentLeader that refuses payment will permanently be the leader.</a:t>
            </a:r>
          </a:p>
          <a:p>
            <a:pPr indent="-228600" lvl="0" marL="457200" rtl="0">
              <a:spcBef>
                <a:spcPts val="0"/>
              </a:spcBef>
            </a:pPr>
            <a:r>
              <a:rPr lang="en"/>
              <a:t>Throw can’t be removed otherwise Call Depth Attack.  Solution: favor “pull” over “push”</a:t>
            </a: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1" name="Shape 151"/>
        <p:cNvGrpSpPr/>
        <p:nvPr/>
      </p:nvGrpSpPr>
      <p:grpSpPr>
        <a:xfrm>
          <a:off x="0" y="0"/>
          <a:ext cx="0" cy="0"/>
          <a:chOff x="0" y="0"/>
          <a:chExt cx="0" cy="0"/>
        </a:xfrm>
      </p:grpSpPr>
      <p:sp>
        <p:nvSpPr>
          <p:cNvPr id="152" name="Shape 152"/>
          <p:cNvSpPr txBox="1"/>
          <p:nvPr>
            <p:ph type="title"/>
          </p:nvPr>
        </p:nvSpPr>
        <p:spPr>
          <a:xfrm>
            <a:off x="171450" y="152700"/>
            <a:ext cx="8013000" cy="367500"/>
          </a:xfrm>
          <a:prstGeom prst="rect">
            <a:avLst/>
          </a:prstGeom>
        </p:spPr>
        <p:txBody>
          <a:bodyPr anchorCtr="0" anchor="ctr" bIns="91425" lIns="91425" rIns="91425" tIns="91425">
            <a:noAutofit/>
          </a:bodyPr>
          <a:lstStyle/>
          <a:p>
            <a:pPr lvl="0" rtl="0">
              <a:spcBef>
                <a:spcPts val="0"/>
              </a:spcBef>
              <a:buNone/>
            </a:pPr>
            <a:r>
              <a:rPr lang="en"/>
              <a:t>Favor “pull” over “push” for external calls</a:t>
            </a:r>
          </a:p>
        </p:txBody>
      </p:sp>
      <p:sp>
        <p:nvSpPr>
          <p:cNvPr id="153" name="Shape 153"/>
          <p:cNvSpPr txBox="1"/>
          <p:nvPr>
            <p:ph idx="1" type="body"/>
          </p:nvPr>
        </p:nvSpPr>
        <p:spPr>
          <a:xfrm>
            <a:off x="171450" y="894811"/>
            <a:ext cx="8801100" cy="3799800"/>
          </a:xfrm>
          <a:prstGeom prst="rect">
            <a:avLst/>
          </a:prstGeom>
        </p:spPr>
        <p:txBody>
          <a:bodyPr anchorCtr="0" anchor="t" bIns="91425" lIns="91425" rIns="91425" tIns="91425">
            <a:noAutofit/>
          </a:bodyPr>
          <a:lstStyle/>
          <a:p>
            <a:pPr lvl="0" rtl="0">
              <a:spcBef>
                <a:spcPts val="0"/>
              </a:spcBef>
              <a:buNone/>
            </a:pPr>
            <a:r>
              <a:t/>
            </a:r>
            <a:endParaRPr/>
          </a:p>
        </p:txBody>
      </p:sp>
      <p:sp>
        <p:nvSpPr>
          <p:cNvPr id="154" name="Shape 154"/>
          <p:cNvSpPr txBox="1"/>
          <p:nvPr/>
        </p:nvSpPr>
        <p:spPr>
          <a:xfrm>
            <a:off x="352300" y="1041225"/>
            <a:ext cx="4243200" cy="3546300"/>
          </a:xfrm>
          <a:prstGeom prst="rect">
            <a:avLst/>
          </a:prstGeom>
          <a:noFill/>
          <a:ln>
            <a:noFill/>
          </a:ln>
        </p:spPr>
        <p:txBody>
          <a:bodyPr anchorCtr="0" anchor="t" bIns="91425" lIns="91425" rIns="91425" tIns="91425">
            <a:noAutofit/>
          </a:bodyPr>
          <a:lstStyle/>
          <a:p>
            <a:pPr lvl="0">
              <a:spcBef>
                <a:spcPts val="0"/>
              </a:spcBef>
              <a:buNone/>
            </a:pPr>
            <a:r>
              <a:rPr lang="en"/>
              <a:t>// good</a:t>
            </a:r>
            <a:br>
              <a:rPr lang="en"/>
            </a:br>
            <a:r>
              <a:rPr lang="en"/>
              <a:t>contract auction {</a:t>
            </a:r>
            <a:br>
              <a:rPr lang="en"/>
            </a:br>
            <a:r>
              <a:rPr lang="en"/>
              <a:t>    address highestBidder;</a:t>
            </a:r>
            <a:br>
              <a:rPr lang="en"/>
            </a:br>
            <a:r>
              <a:rPr lang="en"/>
              <a:t>    uint highestBid;</a:t>
            </a:r>
            <a:br>
              <a:rPr lang="en"/>
            </a:br>
            <a:r>
              <a:rPr lang="en"/>
              <a:t>    mapping(address =&gt; uint) refunds;</a:t>
            </a:r>
            <a:br>
              <a:rPr lang="en"/>
            </a:br>
            <a:br>
              <a:rPr lang="en"/>
            </a:br>
            <a:r>
              <a:rPr lang="en"/>
              <a:t>    function bid() external {</a:t>
            </a:r>
            <a:br>
              <a:rPr lang="en"/>
            </a:br>
            <a:r>
              <a:rPr lang="en"/>
              <a:t>        if (msg.value &lt; highestBid) throw;</a:t>
            </a:r>
            <a:br>
              <a:rPr lang="en"/>
            </a:br>
            <a:br>
              <a:rPr lang="en"/>
            </a:br>
            <a:r>
              <a:rPr lang="en"/>
              <a:t>        if (highestBidder != 0) {</a:t>
            </a:r>
            <a:br>
              <a:rPr lang="en"/>
            </a:br>
            <a:r>
              <a:rPr lang="en"/>
              <a:t>            refunds[highestBidder] += highestBid; </a:t>
            </a:r>
            <a:r>
              <a:rPr lang="en" sz="1000"/>
              <a:t>// record the refund that this user can claim</a:t>
            </a:r>
            <a:br>
              <a:rPr lang="en"/>
            </a:br>
            <a:r>
              <a:rPr lang="en"/>
              <a:t>        }</a:t>
            </a:r>
            <a:br>
              <a:rPr lang="en"/>
            </a:br>
            <a:br>
              <a:rPr lang="en"/>
            </a:br>
            <a:r>
              <a:rPr lang="en"/>
              <a:t>        highestBidder = msg.sender;</a:t>
            </a:r>
            <a:br>
              <a:rPr lang="en"/>
            </a:br>
            <a:r>
              <a:rPr lang="en"/>
              <a:t>        highestBid = msg.value;</a:t>
            </a:r>
            <a:br>
              <a:rPr lang="en"/>
            </a:br>
            <a:r>
              <a:rPr lang="en"/>
              <a:t>    }</a:t>
            </a:r>
          </a:p>
        </p:txBody>
      </p:sp>
      <p:sp>
        <p:nvSpPr>
          <p:cNvPr id="155" name="Shape 155"/>
          <p:cNvSpPr txBox="1"/>
          <p:nvPr/>
        </p:nvSpPr>
        <p:spPr>
          <a:xfrm>
            <a:off x="4352800" y="1252600"/>
            <a:ext cx="4524900" cy="3397800"/>
          </a:xfrm>
          <a:prstGeom prst="rect">
            <a:avLst/>
          </a:prstGeom>
          <a:noFill/>
          <a:ln>
            <a:noFill/>
          </a:ln>
        </p:spPr>
        <p:txBody>
          <a:bodyPr anchorCtr="0" anchor="t" bIns="91425" lIns="91425" rIns="91425" tIns="91425">
            <a:noAutofit/>
          </a:bodyPr>
          <a:lstStyle/>
          <a:p>
            <a:pPr lvl="0">
              <a:spcBef>
                <a:spcPts val="0"/>
              </a:spcBef>
              <a:buNone/>
            </a:pPr>
            <a:r>
              <a:rPr lang="en"/>
              <a:t>   function withdrawRefund() external {</a:t>
            </a:r>
            <a:br>
              <a:rPr lang="en"/>
            </a:br>
            <a:r>
              <a:rPr lang="en"/>
              <a:t>        uint refund = refunds[msg.sender];</a:t>
            </a:r>
            <a:br>
              <a:rPr lang="en"/>
            </a:br>
            <a:r>
              <a:rPr lang="en"/>
              <a:t>        refunds[msg.sender] = 0;</a:t>
            </a:r>
            <a:br>
              <a:rPr lang="en"/>
            </a:br>
            <a:r>
              <a:rPr lang="en"/>
              <a:t>        if (!msg.sender.send(refund)) {</a:t>
            </a:r>
            <a:br>
              <a:rPr lang="en"/>
            </a:br>
            <a:r>
              <a:rPr lang="en"/>
              <a:t>            refunds[msg.sender] = refund; </a:t>
            </a:r>
            <a:r>
              <a:rPr lang="en" sz="1000"/>
              <a:t>// reverting state because send failed</a:t>
            </a:r>
            <a:br>
              <a:rPr lang="en" sz="1000"/>
            </a:br>
            <a:r>
              <a:rPr lang="en"/>
              <a:t>        }</a:t>
            </a:r>
            <a:br>
              <a:rPr lang="en"/>
            </a:br>
            <a:r>
              <a:rPr lang="en"/>
              <a:t>    }</a:t>
            </a:r>
            <a:br>
              <a:rPr lang="en"/>
            </a:br>
            <a:r>
              <a:rPr lang="en"/>
              <a:t>}</a:t>
            </a: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9" name="Shape 159"/>
        <p:cNvGrpSpPr/>
        <p:nvPr/>
      </p:nvGrpSpPr>
      <p:grpSpPr>
        <a:xfrm>
          <a:off x="0" y="0"/>
          <a:ext cx="0" cy="0"/>
          <a:chOff x="0" y="0"/>
          <a:chExt cx="0" cy="0"/>
        </a:xfrm>
      </p:grpSpPr>
      <p:sp>
        <p:nvSpPr>
          <p:cNvPr id="160" name="Shape 160"/>
          <p:cNvSpPr txBox="1"/>
          <p:nvPr>
            <p:ph type="title"/>
          </p:nvPr>
        </p:nvSpPr>
        <p:spPr>
          <a:xfrm>
            <a:off x="171450" y="152700"/>
            <a:ext cx="8013000" cy="367500"/>
          </a:xfrm>
          <a:prstGeom prst="rect">
            <a:avLst/>
          </a:prstGeom>
        </p:spPr>
        <p:txBody>
          <a:bodyPr anchorCtr="0" anchor="ctr" bIns="91425" lIns="91425" rIns="91425" tIns="91425">
            <a:noAutofit/>
          </a:bodyPr>
          <a:lstStyle/>
          <a:p>
            <a:pPr lvl="0" rtl="0">
              <a:spcBef>
                <a:spcPts val="0"/>
              </a:spcBef>
              <a:buNone/>
            </a:pPr>
            <a:r>
              <a:rPr lang="en"/>
              <a:t>More information</a:t>
            </a:r>
          </a:p>
        </p:txBody>
      </p:sp>
      <p:sp>
        <p:nvSpPr>
          <p:cNvPr id="161" name="Shape 161"/>
          <p:cNvSpPr txBox="1"/>
          <p:nvPr>
            <p:ph idx="1" type="body"/>
          </p:nvPr>
        </p:nvSpPr>
        <p:spPr>
          <a:xfrm>
            <a:off x="171450" y="894811"/>
            <a:ext cx="8801100" cy="3799800"/>
          </a:xfrm>
          <a:prstGeom prst="rect">
            <a:avLst/>
          </a:prstGeom>
        </p:spPr>
        <p:txBody>
          <a:bodyPr anchorCtr="0" anchor="t" bIns="91425" lIns="91425" rIns="91425" tIns="91425">
            <a:noAutofit/>
          </a:bodyPr>
          <a:lstStyle/>
          <a:p>
            <a:pPr lvl="0">
              <a:spcBef>
                <a:spcPts val="0"/>
              </a:spcBef>
              <a:buClr>
                <a:schemeClr val="dk1"/>
              </a:buClr>
              <a:buSzPct val="91666"/>
              <a:buFont typeface="Arial"/>
              <a:buNone/>
            </a:pPr>
            <a:r>
              <a:rPr lang="en" u="sng">
                <a:solidFill>
                  <a:schemeClr val="hlink"/>
                </a:solidFill>
                <a:hlinkClick r:id="rId3"/>
              </a:rPr>
              <a:t>https://github.com/ConsenSys/smart-contract-best-practices</a:t>
            </a:r>
          </a:p>
          <a:p>
            <a:pPr lvl="0">
              <a:spcBef>
                <a:spcPts val="0"/>
              </a:spcBef>
              <a:buNone/>
            </a:pPr>
            <a:r>
              <a:rPr lang="en" u="sng">
                <a:solidFill>
                  <a:schemeClr val="hlink"/>
                </a:solidFill>
                <a:hlinkClick r:id="rId4"/>
              </a:rPr>
              <a:t>https://github.com/ethereum/wiki/wiki/Safety</a:t>
            </a:r>
          </a:p>
          <a:p>
            <a:pPr lvl="0">
              <a:spcBef>
                <a:spcPts val="0"/>
              </a:spcBef>
              <a:buNone/>
            </a:pPr>
            <a:r>
              <a:rPr lang="en"/>
              <a:t>Feel free to edit the wiki or submit a pull request</a:t>
            </a:r>
          </a:p>
          <a:p>
            <a:pPr indent="-228600" lvl="0" marL="914400" rtl="0">
              <a:spcBef>
                <a:spcPts val="0"/>
              </a:spcBef>
            </a:pPr>
            <a:r>
              <a:rPr lang="en"/>
              <a:t>Fix a typo, or example</a:t>
            </a:r>
          </a:p>
          <a:p>
            <a:pPr indent="-228600" lvl="0" marL="914400" rtl="0">
              <a:spcBef>
                <a:spcPts val="0"/>
              </a:spcBef>
            </a:pPr>
            <a:r>
              <a:rPr lang="en"/>
              <a:t>Add a link to a community blog post (even your own), or other related security info</a:t>
            </a:r>
          </a:p>
          <a:p>
            <a:pPr indent="-228600" lvl="0" marL="914400">
              <a:spcBef>
                <a:spcPts val="0"/>
              </a:spcBef>
            </a:pPr>
            <a:r>
              <a:rPr lang="en"/>
              <a:t>Write a new section</a:t>
            </a:r>
          </a:p>
          <a:p>
            <a:pPr lvl="0">
              <a:spcBef>
                <a:spcPts val="0"/>
              </a:spcBef>
              <a:buNone/>
            </a:pPr>
            <a:r>
              <a:t/>
            </a:r>
            <a:endParaRPr/>
          </a:p>
          <a:p>
            <a:pPr lvl="0">
              <a:spcBef>
                <a:spcPts val="0"/>
              </a:spcBef>
              <a:buClr>
                <a:schemeClr val="dk1"/>
              </a:buClr>
              <a:buSzPct val="91666"/>
              <a:buFont typeface="Arial"/>
              <a:buNone/>
            </a:pPr>
            <a:r>
              <a:rPr lang="en"/>
              <a:t>Reentrancy and Race Conditions</a:t>
            </a:r>
          </a:p>
          <a:p>
            <a:pPr lvl="0">
              <a:spcBef>
                <a:spcPts val="0"/>
              </a:spcBef>
              <a:buNone/>
            </a:pPr>
            <a:r>
              <a:rPr lang="en"/>
              <a:t>Timestamp Dependence</a:t>
            </a:r>
          </a:p>
          <a:p>
            <a:pPr lvl="0">
              <a:spcBef>
                <a:spcPts val="0"/>
              </a:spcBef>
              <a:buNone/>
            </a:pPr>
            <a:r>
              <a:rPr lang="en"/>
              <a:t>Transaction-Ordering Dependence</a:t>
            </a:r>
          </a:p>
          <a:p>
            <a:pPr lvl="0">
              <a:spcBef>
                <a:spcPts val="0"/>
              </a:spcBef>
              <a:buNone/>
            </a:pPr>
            <a:r>
              <a:rPr lang="en"/>
              <a:t>And others</a:t>
            </a:r>
          </a:p>
          <a:p>
            <a:pPr lvl="0" rtl="0">
              <a:spcBef>
                <a:spcPts val="0"/>
              </a:spcBef>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5" name="Shape 165"/>
        <p:cNvGrpSpPr/>
        <p:nvPr/>
      </p:nvGrpSpPr>
      <p:grpSpPr>
        <a:xfrm>
          <a:off x="0" y="0"/>
          <a:ext cx="0" cy="0"/>
          <a:chOff x="0" y="0"/>
          <a:chExt cx="0" cy="0"/>
        </a:xfrm>
      </p:grpSpPr>
      <p:sp>
        <p:nvSpPr>
          <p:cNvPr id="166" name="Shape 166"/>
          <p:cNvSpPr txBox="1"/>
          <p:nvPr>
            <p:ph type="title"/>
          </p:nvPr>
        </p:nvSpPr>
        <p:spPr>
          <a:xfrm>
            <a:off x="171450" y="152700"/>
            <a:ext cx="8013000" cy="367500"/>
          </a:xfrm>
          <a:prstGeom prst="rect">
            <a:avLst/>
          </a:prstGeom>
        </p:spPr>
        <p:txBody>
          <a:bodyPr anchorCtr="0" anchor="ctr" bIns="91425" lIns="91425" rIns="91425" tIns="91425">
            <a:noAutofit/>
          </a:bodyPr>
          <a:lstStyle/>
          <a:p>
            <a:pPr lvl="0" rtl="0">
              <a:spcBef>
                <a:spcPts val="0"/>
              </a:spcBef>
              <a:buNone/>
            </a:pPr>
            <a:r>
              <a:rPr lang="en"/>
              <a:t>Conclusion</a:t>
            </a:r>
          </a:p>
        </p:txBody>
      </p:sp>
      <p:sp>
        <p:nvSpPr>
          <p:cNvPr id="167" name="Shape 167"/>
          <p:cNvSpPr txBox="1"/>
          <p:nvPr>
            <p:ph idx="1" type="body"/>
          </p:nvPr>
        </p:nvSpPr>
        <p:spPr>
          <a:xfrm>
            <a:off x="171450" y="894811"/>
            <a:ext cx="8801100" cy="3799800"/>
          </a:xfrm>
          <a:prstGeom prst="rect">
            <a:avLst/>
          </a:prstGeom>
        </p:spPr>
        <p:txBody>
          <a:bodyPr anchorCtr="0" anchor="t" bIns="91425" lIns="91425" rIns="91425" tIns="91425">
            <a:noAutofit/>
          </a:bodyPr>
          <a:lstStyle/>
          <a:p>
            <a:pPr indent="-69850" lvl="0" marL="304800" rtl="0">
              <a:spcBef>
                <a:spcPts val="0"/>
              </a:spcBef>
              <a:buClr>
                <a:schemeClr val="dk1"/>
              </a:buClr>
              <a:buSzPct val="91666"/>
              <a:buFont typeface="Arial"/>
              <a:buNone/>
            </a:pPr>
            <a:r>
              <a:rPr lang="en"/>
              <a:t>Prepare for failure</a:t>
            </a:r>
          </a:p>
          <a:p>
            <a:pPr indent="-69850" lvl="0" marL="304800" rtl="0">
              <a:spcBef>
                <a:spcPts val="0"/>
              </a:spcBef>
              <a:buClr>
                <a:schemeClr val="dk1"/>
              </a:buClr>
              <a:buSzPct val="91666"/>
              <a:buFont typeface="Arial"/>
              <a:buNone/>
            </a:pPr>
            <a:r>
              <a:rPr lang="en"/>
              <a:t>Roll out carefully</a:t>
            </a:r>
          </a:p>
          <a:p>
            <a:pPr indent="-69850" lvl="0" marL="304800" rtl="0">
              <a:spcBef>
                <a:spcPts val="0"/>
              </a:spcBef>
              <a:buClr>
                <a:schemeClr val="dk1"/>
              </a:buClr>
              <a:buSzPct val="91666"/>
              <a:buFont typeface="Arial"/>
              <a:buNone/>
            </a:pPr>
            <a:r>
              <a:rPr lang="en"/>
              <a:t>Keep contracts simple</a:t>
            </a:r>
          </a:p>
          <a:p>
            <a:pPr lvl="0" rtl="0">
              <a:spcBef>
                <a:spcPts val="0"/>
              </a:spcBef>
              <a:buNone/>
            </a:pPr>
            <a:r>
              <a:rPr lang="en"/>
              <a:t>Calling untrusted code is always dangerous</a:t>
            </a:r>
          </a:p>
          <a:p>
            <a:pPr indent="0" lvl="0" marL="304800" rtl="0">
              <a:spcBef>
                <a:spcPts val="0"/>
              </a:spcBef>
              <a:buNone/>
            </a:pPr>
            <a:r>
              <a:t/>
            </a:r>
            <a:endParaRPr/>
          </a:p>
          <a:p>
            <a:pPr lvl="0" rtl="0">
              <a:spcBef>
                <a:spcPts val="0"/>
              </a:spcBef>
              <a:buNone/>
            </a:pPr>
            <a:r>
              <a:rPr lang="en" u="sng">
                <a:solidFill>
                  <a:schemeClr val="hlink"/>
                </a:solidFill>
                <a:hlinkClick r:id="rId3"/>
              </a:rPr>
              <a:t>https://github.com/ConsenSys/smart-contract-best-practices</a:t>
            </a:r>
          </a:p>
          <a:p>
            <a:pPr lvl="0" rtl="0">
              <a:spcBef>
                <a:spcPts val="0"/>
              </a:spcBef>
              <a:buNone/>
            </a:pPr>
            <a:r>
              <a:rPr lang="en" u="sng">
                <a:solidFill>
                  <a:schemeClr val="hlink"/>
                </a:solidFill>
                <a:hlinkClick r:id="rId4"/>
              </a:rPr>
              <a:t>https://github.com/ethereum/wiki/wiki/Safety</a:t>
            </a:r>
          </a:p>
          <a:p>
            <a:pPr lvl="0" rtl="0">
              <a:spcBef>
                <a:spcPts val="0"/>
              </a:spcBef>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1" name="Shape 171"/>
        <p:cNvGrpSpPr/>
        <p:nvPr/>
      </p:nvGrpSpPr>
      <p:grpSpPr>
        <a:xfrm>
          <a:off x="0" y="0"/>
          <a:ext cx="0" cy="0"/>
          <a:chOff x="0" y="0"/>
          <a:chExt cx="0" cy="0"/>
        </a:xfrm>
      </p:grpSpPr>
      <p:sp>
        <p:nvSpPr>
          <p:cNvPr id="172" name="Shape 172"/>
          <p:cNvSpPr txBox="1"/>
          <p:nvPr/>
        </p:nvSpPr>
        <p:spPr>
          <a:xfrm>
            <a:off x="2931175" y="4082500"/>
            <a:ext cx="3758100" cy="597300"/>
          </a:xfrm>
          <a:prstGeom prst="rect">
            <a:avLst/>
          </a:prstGeom>
          <a:noFill/>
          <a:ln>
            <a:noFill/>
          </a:ln>
        </p:spPr>
        <p:txBody>
          <a:bodyPr anchorCtr="0" anchor="t" bIns="91425" lIns="91425" rIns="91425" tIns="91425">
            <a:noAutofit/>
          </a:bodyPr>
          <a:lstStyle/>
          <a:p>
            <a:pPr lvl="0">
              <a:spcBef>
                <a:spcPts val="0"/>
              </a:spcBef>
              <a:buNone/>
            </a:pPr>
            <a:r>
              <a:rPr lang="en"/>
              <a:t>License: Apache 2.0</a:t>
            </a:r>
          </a:p>
          <a:p>
            <a:pPr lvl="0">
              <a:spcBef>
                <a:spcPts val="0"/>
              </a:spcBef>
              <a:buNone/>
            </a:pPr>
            <a:r>
              <a:rPr lang="en" u="sng">
                <a:solidFill>
                  <a:schemeClr val="hlink"/>
                </a:solidFill>
                <a:hlinkClick r:id="rId3"/>
              </a:rPr>
              <a:t>http://www.apache.org/licenses/LICENSE-2.0</a:t>
            </a:r>
            <a:r>
              <a:rPr lang="en"/>
              <a:t> </a:t>
            </a: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6" name="Shape 176"/>
        <p:cNvGrpSpPr/>
        <p:nvPr/>
      </p:nvGrpSpPr>
      <p:grpSpPr>
        <a:xfrm>
          <a:off x="0" y="0"/>
          <a:ext cx="0" cy="0"/>
          <a:chOff x="0" y="0"/>
          <a:chExt cx="0" cy="0"/>
        </a:xfrm>
      </p:grpSpPr>
      <p:sp>
        <p:nvSpPr>
          <p:cNvPr id="177" name="Shape 177"/>
          <p:cNvSpPr txBox="1"/>
          <p:nvPr>
            <p:ph type="title"/>
          </p:nvPr>
        </p:nvSpPr>
        <p:spPr>
          <a:xfrm>
            <a:off x="171450" y="152700"/>
            <a:ext cx="8013000" cy="367500"/>
          </a:xfrm>
          <a:prstGeom prst="rect">
            <a:avLst/>
          </a:prstGeom>
        </p:spPr>
        <p:txBody>
          <a:bodyPr anchorCtr="0" anchor="ctr" bIns="91425" lIns="91425" rIns="91425" tIns="91425">
            <a:noAutofit/>
          </a:bodyPr>
          <a:lstStyle/>
          <a:p>
            <a:pPr lvl="0" rtl="0">
              <a:spcBef>
                <a:spcPts val="0"/>
              </a:spcBef>
              <a:buNone/>
            </a:pPr>
            <a:r>
              <a:rPr lang="en"/>
              <a:t>Appendix: TheDAO heist</a:t>
            </a:r>
          </a:p>
        </p:txBody>
      </p:sp>
      <p:sp>
        <p:nvSpPr>
          <p:cNvPr id="178" name="Shape 178"/>
          <p:cNvSpPr txBox="1"/>
          <p:nvPr>
            <p:ph idx="1" type="body"/>
          </p:nvPr>
        </p:nvSpPr>
        <p:spPr>
          <a:xfrm>
            <a:off x="171450" y="894811"/>
            <a:ext cx="8801100" cy="3799800"/>
          </a:xfrm>
          <a:prstGeom prst="rect">
            <a:avLst/>
          </a:prstGeom>
        </p:spPr>
        <p:txBody>
          <a:bodyPr anchorCtr="0" anchor="t" bIns="91425" lIns="91425" rIns="91425" tIns="91425">
            <a:noAutofit/>
          </a:bodyPr>
          <a:lstStyle/>
          <a:p>
            <a:pPr lvl="0">
              <a:spcBef>
                <a:spcPts val="0"/>
              </a:spcBef>
              <a:buNone/>
            </a:pPr>
            <a:r>
              <a:rPr lang="en"/>
              <a:t>  function splitDAO(...</a:t>
            </a:r>
            <a:br>
              <a:rPr lang="en"/>
            </a:br>
            <a:r>
              <a:rPr lang="en"/>
              <a:t>       ... </a:t>
            </a:r>
            <a:br>
              <a:rPr lang="en"/>
            </a:br>
            <a:r>
              <a:rPr lang="en"/>
              <a:t>       withdrawRewardFor(msg.sender); // be nice, and get his rewards</a:t>
            </a:r>
            <a:br>
              <a:rPr lang="en"/>
            </a:br>
            <a:r>
              <a:rPr lang="en"/>
              <a:t>       totalSupply -= balances[msg.sender];</a:t>
            </a:r>
            <a:br>
              <a:rPr lang="en"/>
            </a:br>
            <a:r>
              <a:rPr lang="en"/>
              <a:t>       balances[msg.sender] = 0;</a:t>
            </a:r>
            <a:br>
              <a:rPr lang="en"/>
            </a:br>
            <a:r>
              <a:rPr lang="en"/>
              <a:t>       paidOut[msg.sender] = 0;</a:t>
            </a:r>
            <a:br>
              <a:rPr lang="en"/>
            </a:br>
            <a:r>
              <a:rPr lang="en"/>
              <a:t>       return true;</a:t>
            </a:r>
            <a:br>
              <a:rPr lang="en"/>
            </a:br>
            <a:r>
              <a:rPr lang="en"/>
              <a:t>   }</a:t>
            </a:r>
          </a:p>
          <a:p>
            <a:pPr lvl="0">
              <a:spcBef>
                <a:spcPts val="0"/>
              </a:spcBef>
              <a:buNone/>
            </a:pPr>
            <a:r>
              <a:t/>
            </a:r>
            <a:endParaRPr/>
          </a:p>
          <a:p>
            <a:pPr lvl="0" rtl="0">
              <a:spcBef>
                <a:spcPts val="0"/>
              </a:spcBef>
              <a:buNone/>
            </a:pPr>
            <a:r>
              <a:rPr lang="en"/>
              <a:t>Above snippet from a presentation given by Christoph Jentzsch</a:t>
            </a: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2" name="Shape 182"/>
        <p:cNvGrpSpPr/>
        <p:nvPr/>
      </p:nvGrpSpPr>
      <p:grpSpPr>
        <a:xfrm>
          <a:off x="0" y="0"/>
          <a:ext cx="0" cy="0"/>
          <a:chOff x="0" y="0"/>
          <a:chExt cx="0" cy="0"/>
        </a:xfrm>
      </p:grpSpPr>
      <p:sp>
        <p:nvSpPr>
          <p:cNvPr id="183" name="Shape 183"/>
          <p:cNvSpPr txBox="1"/>
          <p:nvPr>
            <p:ph type="title"/>
          </p:nvPr>
        </p:nvSpPr>
        <p:spPr>
          <a:xfrm>
            <a:off x="722312" y="3797319"/>
            <a:ext cx="7772400" cy="510600"/>
          </a:xfrm>
          <a:prstGeom prst="rect">
            <a:avLst/>
          </a:prstGeom>
        </p:spPr>
        <p:txBody>
          <a:bodyPr anchorCtr="0" anchor="t" bIns="91425" lIns="91425" rIns="91425" tIns="91425">
            <a:noAutofit/>
          </a:bodyPr>
          <a:lstStyle/>
          <a:p>
            <a:pPr lvl="0" rtl="0">
              <a:spcBef>
                <a:spcPts val="0"/>
              </a:spcBef>
              <a:buNone/>
            </a:pPr>
            <a:r>
              <a:rPr lang="en"/>
              <a:t>June 12 2016</a:t>
            </a:r>
          </a:p>
        </p:txBody>
      </p:sp>
      <p:sp>
        <p:nvSpPr>
          <p:cNvPr id="184" name="Shape 184"/>
          <p:cNvSpPr txBox="1"/>
          <p:nvPr>
            <p:ph idx="1" type="body"/>
          </p:nvPr>
        </p:nvSpPr>
        <p:spPr>
          <a:xfrm>
            <a:off x="740991" y="2771418"/>
            <a:ext cx="7772400" cy="1125000"/>
          </a:xfrm>
          <a:prstGeom prst="rect">
            <a:avLst/>
          </a:prstGeom>
        </p:spPr>
        <p:txBody>
          <a:bodyPr anchorCtr="0" anchor="b" bIns="91425" lIns="91425" rIns="91425" tIns="91425">
            <a:noAutofit/>
          </a:bodyPr>
          <a:lstStyle/>
          <a:p>
            <a:pPr lvl="0" rtl="0">
              <a:spcBef>
                <a:spcPts val="0"/>
              </a:spcBef>
              <a:buNone/>
            </a:pPr>
            <a:r>
              <a:rPr i="1" lang="en" sz="1800"/>
              <a:t>Around 12 hours ago user Eththrowa on the DAOHub Forum spotted that while we had identified the vulnerability in one aspect of the DAO Framework, the existing (and deployed) DAO reward account mechanism was affected. His message and our prompt confirmation can be found here.</a:t>
            </a:r>
            <a:br>
              <a:rPr i="1" lang="en" sz="1800"/>
            </a:br>
            <a:br>
              <a:rPr i="1" lang="en" sz="1800"/>
            </a:br>
            <a:r>
              <a:rPr i="1" lang="en" sz="1800"/>
              <a:t>We issued a fix immediately as part of the DAO Framework 1.1 milestone.</a:t>
            </a:r>
          </a:p>
          <a:p>
            <a:pPr lvl="0" rtl="0">
              <a:spcBef>
                <a:spcPts val="0"/>
              </a:spcBef>
              <a:buNone/>
            </a:pPr>
            <a:r>
              <a:t/>
            </a:r>
            <a:endParaRPr/>
          </a:p>
          <a:p>
            <a:pPr lvl="0" rtl="0">
              <a:spcBef>
                <a:spcPts val="0"/>
              </a:spcBef>
              <a:buNone/>
            </a:pPr>
            <a:r>
              <a:rPr lang="en" sz="900"/>
              <a:t>https://blog.slock.it/no-dao-funds-at-risk-following-the-ethereum-smart-contract-recursive-call-bug-discovery-29f482d348b</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7" name="Shape 67"/>
        <p:cNvGrpSpPr/>
        <p:nvPr/>
      </p:nvGrpSpPr>
      <p:grpSpPr>
        <a:xfrm>
          <a:off x="0" y="0"/>
          <a:ext cx="0" cy="0"/>
          <a:chOff x="0" y="0"/>
          <a:chExt cx="0" cy="0"/>
        </a:xfrm>
      </p:grpSpPr>
      <p:sp>
        <p:nvSpPr>
          <p:cNvPr id="68" name="Shape 68"/>
          <p:cNvSpPr txBox="1"/>
          <p:nvPr>
            <p:ph type="title"/>
          </p:nvPr>
        </p:nvSpPr>
        <p:spPr>
          <a:xfrm>
            <a:off x="722312" y="3797319"/>
            <a:ext cx="7772400" cy="510600"/>
          </a:xfrm>
          <a:prstGeom prst="rect">
            <a:avLst/>
          </a:prstGeom>
        </p:spPr>
        <p:txBody>
          <a:bodyPr anchorCtr="0" anchor="t" bIns="91425" lIns="91425" rIns="91425" tIns="91425">
            <a:noAutofit/>
          </a:bodyPr>
          <a:lstStyle/>
          <a:p>
            <a:pPr lvl="0" rtl="0">
              <a:spcBef>
                <a:spcPts val="0"/>
              </a:spcBef>
              <a:buNone/>
            </a:pPr>
            <a:r>
              <a:rPr lang="en"/>
              <a:t>June 12 2016</a:t>
            </a:r>
          </a:p>
        </p:txBody>
      </p:sp>
      <p:sp>
        <p:nvSpPr>
          <p:cNvPr id="69" name="Shape 69"/>
          <p:cNvSpPr txBox="1"/>
          <p:nvPr>
            <p:ph idx="1" type="body"/>
          </p:nvPr>
        </p:nvSpPr>
        <p:spPr>
          <a:xfrm>
            <a:off x="740991" y="2771418"/>
            <a:ext cx="7772400" cy="1125000"/>
          </a:xfrm>
          <a:prstGeom prst="rect">
            <a:avLst/>
          </a:prstGeom>
        </p:spPr>
        <p:txBody>
          <a:bodyPr anchorCtr="0" anchor="b" bIns="91425" lIns="91425" rIns="91425" tIns="91425">
            <a:noAutofit/>
          </a:bodyPr>
          <a:lstStyle/>
          <a:p>
            <a:pPr lvl="0" rtl="0">
              <a:spcBef>
                <a:spcPts val="0"/>
              </a:spcBef>
              <a:buNone/>
            </a:pPr>
            <a:r>
              <a:rPr i="1" lang="en" sz="1800"/>
              <a:t>One line of code spurred a series of momentous events in blockchain history</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3" name="Shape 73"/>
        <p:cNvGrpSpPr/>
        <p:nvPr/>
      </p:nvGrpSpPr>
      <p:grpSpPr>
        <a:xfrm>
          <a:off x="0" y="0"/>
          <a:ext cx="0" cy="0"/>
          <a:chOff x="0" y="0"/>
          <a:chExt cx="0" cy="0"/>
        </a:xfrm>
      </p:grpSpPr>
      <p:sp>
        <p:nvSpPr>
          <p:cNvPr id="74" name="Shape 74"/>
          <p:cNvSpPr txBox="1"/>
          <p:nvPr>
            <p:ph type="title"/>
          </p:nvPr>
        </p:nvSpPr>
        <p:spPr>
          <a:xfrm>
            <a:off x="722312" y="3797319"/>
            <a:ext cx="7772400" cy="510600"/>
          </a:xfrm>
          <a:prstGeom prst="rect">
            <a:avLst/>
          </a:prstGeom>
        </p:spPr>
        <p:txBody>
          <a:bodyPr anchorCtr="0" anchor="t" bIns="91425" lIns="91425" rIns="91425" tIns="91425">
            <a:noAutofit/>
          </a:bodyPr>
          <a:lstStyle/>
          <a:p>
            <a:pPr lvl="0" rtl="0">
              <a:spcBef>
                <a:spcPts val="0"/>
              </a:spcBef>
              <a:buNone/>
            </a:pPr>
            <a:r>
              <a:t/>
            </a:r>
            <a:endParaRPr/>
          </a:p>
        </p:txBody>
      </p:sp>
      <p:sp>
        <p:nvSpPr>
          <p:cNvPr id="75" name="Shape 75"/>
          <p:cNvSpPr txBox="1"/>
          <p:nvPr>
            <p:ph idx="1" type="body"/>
          </p:nvPr>
        </p:nvSpPr>
        <p:spPr>
          <a:xfrm>
            <a:off x="740991" y="2771418"/>
            <a:ext cx="7772400" cy="1125000"/>
          </a:xfrm>
          <a:prstGeom prst="rect">
            <a:avLst/>
          </a:prstGeom>
        </p:spPr>
        <p:txBody>
          <a:bodyPr anchorCtr="0" anchor="b" bIns="91425" lIns="91425" rIns="91425" tIns="91425">
            <a:noAutofit/>
          </a:bodyPr>
          <a:lstStyle/>
          <a:p>
            <a:pPr lvl="0" rtl="0">
              <a:spcBef>
                <a:spcPts val="0"/>
              </a:spcBef>
              <a:buNone/>
            </a:pPr>
            <a:r>
              <a:t/>
            </a:r>
            <a:endParaRPr/>
          </a:p>
        </p:txBody>
      </p:sp>
      <p:pic>
        <p:nvPicPr>
          <p:cNvPr descr="daoGithub.png" id="76" name="Shape 76"/>
          <p:cNvPicPr preferRelativeResize="0"/>
          <p:nvPr/>
        </p:nvPicPr>
        <p:blipFill>
          <a:blip r:embed="rId3">
            <a:alphaModFix/>
          </a:blip>
          <a:stretch>
            <a:fillRect/>
          </a:stretch>
        </p:blipFill>
        <p:spPr>
          <a:xfrm>
            <a:off x="196519" y="0"/>
            <a:ext cx="8750959" cy="514349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0" name="Shape 80"/>
        <p:cNvGrpSpPr/>
        <p:nvPr/>
      </p:nvGrpSpPr>
      <p:grpSpPr>
        <a:xfrm>
          <a:off x="0" y="0"/>
          <a:ext cx="0" cy="0"/>
          <a:chOff x="0" y="0"/>
          <a:chExt cx="0" cy="0"/>
        </a:xfrm>
      </p:grpSpPr>
      <p:sp>
        <p:nvSpPr>
          <p:cNvPr id="81" name="Shape 81"/>
          <p:cNvSpPr txBox="1"/>
          <p:nvPr>
            <p:ph type="title"/>
          </p:nvPr>
        </p:nvSpPr>
        <p:spPr>
          <a:xfrm>
            <a:off x="171450" y="152700"/>
            <a:ext cx="8013000" cy="367500"/>
          </a:xfrm>
          <a:prstGeom prst="rect">
            <a:avLst/>
          </a:prstGeom>
        </p:spPr>
        <p:txBody>
          <a:bodyPr anchorCtr="0" anchor="ctr" bIns="91425" lIns="91425" rIns="91425" tIns="91425">
            <a:noAutofit/>
          </a:bodyPr>
          <a:lstStyle/>
          <a:p>
            <a:pPr lvl="0" rtl="0">
              <a:spcBef>
                <a:spcPts val="0"/>
              </a:spcBef>
              <a:buNone/>
            </a:pPr>
            <a:r>
              <a:rPr lang="en"/>
              <a:t>Motivation</a:t>
            </a:r>
          </a:p>
        </p:txBody>
      </p:sp>
      <p:sp>
        <p:nvSpPr>
          <p:cNvPr id="82" name="Shape 82"/>
          <p:cNvSpPr txBox="1"/>
          <p:nvPr>
            <p:ph idx="1" type="body"/>
          </p:nvPr>
        </p:nvSpPr>
        <p:spPr>
          <a:xfrm>
            <a:off x="171450" y="894811"/>
            <a:ext cx="8801100" cy="3799800"/>
          </a:xfrm>
          <a:prstGeom prst="rect">
            <a:avLst/>
          </a:prstGeom>
        </p:spPr>
        <p:txBody>
          <a:bodyPr anchorCtr="0" anchor="t" bIns="91425" lIns="91425" rIns="91425" tIns="91425">
            <a:noAutofit/>
          </a:bodyPr>
          <a:lstStyle/>
          <a:p>
            <a:pPr indent="-228600" lvl="0" marL="457200" rtl="0">
              <a:spcBef>
                <a:spcPts val="0"/>
              </a:spcBef>
            </a:pPr>
            <a:r>
              <a:rPr lang="en"/>
              <a:t>ConsenSys has a few crowdfunds coming up: SingularDTV, Gnosis.pm, WeiFund, Poker…</a:t>
            </a:r>
          </a:p>
          <a:p>
            <a:pPr indent="-228600" lvl="0" marL="457200" rtl="0">
              <a:spcBef>
                <a:spcPts val="0"/>
              </a:spcBef>
            </a:pPr>
            <a:r>
              <a:rPr lang="en"/>
              <a:t>Started writing </a:t>
            </a:r>
            <a:r>
              <a:rPr lang="en" u="sng">
                <a:solidFill>
                  <a:schemeClr val="hlink"/>
                </a:solidFill>
                <a:hlinkClick r:id="rId3"/>
              </a:rPr>
              <a:t>https://github.com/ConsenSys/smart-contract-best-practices</a:t>
            </a:r>
            <a:r>
              <a:rPr lang="en"/>
              <a:t> with colleagues</a:t>
            </a:r>
          </a:p>
          <a:p>
            <a:pPr indent="-228600" lvl="0" marL="457200" rtl="0">
              <a:spcBef>
                <a:spcPts val="0"/>
              </a:spcBef>
            </a:pPr>
            <a:r>
              <a:rPr lang="en"/>
              <a:t>Talk in 1 month on “Security Learnings from BTC Relay”</a:t>
            </a:r>
          </a:p>
        </p:txBody>
      </p:sp>
      <p:pic>
        <p:nvPicPr>
          <p:cNvPr descr="Gnosis-Logo_x2.png" id="83" name="Shape 83"/>
          <p:cNvPicPr preferRelativeResize="0"/>
          <p:nvPr/>
        </p:nvPicPr>
        <p:blipFill>
          <a:blip r:embed="rId4">
            <a:alphaModFix/>
          </a:blip>
          <a:stretch>
            <a:fillRect/>
          </a:stretch>
        </p:blipFill>
        <p:spPr>
          <a:xfrm>
            <a:off x="3438525" y="2581275"/>
            <a:ext cx="2266950" cy="1352550"/>
          </a:xfrm>
          <a:prstGeom prst="rect">
            <a:avLst/>
          </a:prstGeom>
          <a:noFill/>
          <a:ln>
            <a:noFill/>
          </a:ln>
        </p:spPr>
      </p:pic>
      <p:pic>
        <p:nvPicPr>
          <p:cNvPr descr="logo_singular_forum.png" id="84" name="Shape 84"/>
          <p:cNvPicPr preferRelativeResize="0"/>
          <p:nvPr/>
        </p:nvPicPr>
        <p:blipFill>
          <a:blip r:embed="rId5">
            <a:alphaModFix/>
          </a:blip>
          <a:stretch>
            <a:fillRect/>
          </a:stretch>
        </p:blipFill>
        <p:spPr>
          <a:xfrm>
            <a:off x="400050" y="2943225"/>
            <a:ext cx="2857500" cy="628650"/>
          </a:xfrm>
          <a:prstGeom prst="rect">
            <a:avLst/>
          </a:prstGeom>
          <a:noFill/>
          <a:ln>
            <a:noFill/>
          </a:ln>
        </p:spPr>
      </p:pic>
      <p:pic>
        <p:nvPicPr>
          <p:cNvPr descr="weifundblack.png" id="85" name="Shape 85"/>
          <p:cNvPicPr preferRelativeResize="0"/>
          <p:nvPr/>
        </p:nvPicPr>
        <p:blipFill>
          <a:blip r:embed="rId6">
            <a:alphaModFix/>
          </a:blip>
          <a:stretch>
            <a:fillRect/>
          </a:stretch>
        </p:blipFill>
        <p:spPr>
          <a:xfrm>
            <a:off x="6210300" y="2924175"/>
            <a:ext cx="1905000" cy="6667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9" name="Shape 89"/>
        <p:cNvGrpSpPr/>
        <p:nvPr/>
      </p:nvGrpSpPr>
      <p:grpSpPr>
        <a:xfrm>
          <a:off x="0" y="0"/>
          <a:ext cx="0" cy="0"/>
          <a:chOff x="0" y="0"/>
          <a:chExt cx="0" cy="0"/>
        </a:xfrm>
      </p:grpSpPr>
      <p:sp>
        <p:nvSpPr>
          <p:cNvPr id="90" name="Shape 90"/>
          <p:cNvSpPr txBox="1"/>
          <p:nvPr>
            <p:ph type="title"/>
          </p:nvPr>
        </p:nvSpPr>
        <p:spPr>
          <a:xfrm>
            <a:off x="171450" y="152700"/>
            <a:ext cx="8013000" cy="367500"/>
          </a:xfrm>
          <a:prstGeom prst="rect">
            <a:avLst/>
          </a:prstGeom>
        </p:spPr>
        <p:txBody>
          <a:bodyPr anchorCtr="0" anchor="ctr" bIns="91425" lIns="91425" rIns="91425" tIns="91425">
            <a:noAutofit/>
          </a:bodyPr>
          <a:lstStyle/>
          <a:p>
            <a:pPr lvl="0" rtl="0">
              <a:spcBef>
                <a:spcPts val="0"/>
              </a:spcBef>
              <a:buNone/>
            </a:pPr>
            <a:r>
              <a:rPr lang="en"/>
              <a:t>General Philosophy</a:t>
            </a:r>
          </a:p>
        </p:txBody>
      </p:sp>
      <p:sp>
        <p:nvSpPr>
          <p:cNvPr id="91" name="Shape 91"/>
          <p:cNvSpPr txBox="1"/>
          <p:nvPr>
            <p:ph idx="1" type="body"/>
          </p:nvPr>
        </p:nvSpPr>
        <p:spPr>
          <a:xfrm>
            <a:off x="171450" y="894811"/>
            <a:ext cx="8801100" cy="3799800"/>
          </a:xfrm>
          <a:prstGeom prst="rect">
            <a:avLst/>
          </a:prstGeom>
        </p:spPr>
        <p:txBody>
          <a:bodyPr anchorCtr="0" anchor="t" bIns="91425" lIns="91425" rIns="91425" tIns="91425">
            <a:noAutofit/>
          </a:bodyPr>
          <a:lstStyle/>
          <a:p>
            <a:pPr indent="-228600" lvl="0" marL="457200" rtl="0">
              <a:spcBef>
                <a:spcPts val="0"/>
              </a:spcBef>
            </a:pPr>
            <a:r>
              <a:rPr lang="en"/>
              <a:t>Prepare for failure</a:t>
            </a:r>
          </a:p>
          <a:p>
            <a:pPr indent="-228600" lvl="1" marL="914400" rtl="0">
              <a:spcBef>
                <a:spcPts val="0"/>
              </a:spcBef>
            </a:pPr>
            <a:r>
              <a:rPr lang="en"/>
              <a:t>This is not defeat, but admitting unknown unknowns</a:t>
            </a:r>
          </a:p>
          <a:p>
            <a:pPr indent="-228600" lvl="0" marL="457200" rtl="0">
              <a:spcBef>
                <a:spcPts val="0"/>
              </a:spcBef>
            </a:pPr>
            <a:r>
              <a:rPr lang="en"/>
              <a:t>Roll out carefully</a:t>
            </a:r>
          </a:p>
          <a:p>
            <a:pPr indent="-228600" lvl="1" marL="914400" rtl="0">
              <a:lnSpc>
                <a:spcPct val="150000"/>
              </a:lnSpc>
              <a:spcBef>
                <a:spcPts val="0"/>
              </a:spcBef>
            </a:pPr>
            <a:r>
              <a:rPr lang="en"/>
              <a:t>A production system needs baking time in production</a:t>
            </a:r>
          </a:p>
          <a:p>
            <a:pPr indent="-228600" lvl="1" marL="914400" rtl="0">
              <a:lnSpc>
                <a:spcPct val="150000"/>
              </a:lnSpc>
              <a:spcBef>
                <a:spcPts val="0"/>
              </a:spcBef>
            </a:pPr>
            <a:r>
              <a:rPr lang="en"/>
              <a:t>Testnets, beta on mainnet, then production mainnet</a:t>
            </a:r>
          </a:p>
          <a:p>
            <a:pPr indent="-228600" lvl="0" marL="457200" rtl="0">
              <a:spcBef>
                <a:spcPts val="0"/>
              </a:spcBef>
            </a:pPr>
            <a:r>
              <a:rPr lang="en"/>
              <a:t>Keep contracts simple</a:t>
            </a:r>
          </a:p>
          <a:p>
            <a:pPr indent="-228600" lvl="0" marL="457200" rtl="0">
              <a:spcBef>
                <a:spcPts val="0"/>
              </a:spcBef>
            </a:pPr>
            <a:r>
              <a:rPr lang="en"/>
              <a:t>Stay up to date</a:t>
            </a:r>
          </a:p>
          <a:p>
            <a:pPr indent="-228600" lvl="1" marL="914400" rtl="0">
              <a:spcBef>
                <a:spcPts val="0"/>
              </a:spcBef>
            </a:pPr>
            <a:r>
              <a:rPr lang="en"/>
              <a:t>Bibliography at </a:t>
            </a:r>
            <a:r>
              <a:rPr lang="en" u="sng">
                <a:solidFill>
                  <a:schemeClr val="hlink"/>
                </a:solidFill>
                <a:hlinkClick r:id="rId3"/>
              </a:rPr>
              <a:t>https://github.com/ConsenSys/smart-contract-best-practices</a:t>
            </a:r>
            <a:r>
              <a:rPr lang="en"/>
              <a:t> and </a:t>
            </a:r>
            <a:r>
              <a:rPr lang="en" u="sng">
                <a:solidFill>
                  <a:schemeClr val="hlink"/>
                </a:solidFill>
                <a:hlinkClick r:id="rId4"/>
              </a:rPr>
              <a:t>https://github.com/ethereum/wiki/wiki/Safety</a:t>
            </a:r>
          </a:p>
          <a:p>
            <a:pPr indent="-228600" lvl="1" marL="914400" rtl="0">
              <a:spcBef>
                <a:spcPts val="0"/>
              </a:spcBef>
            </a:pPr>
            <a:r>
              <a:rPr lang="en"/>
              <a:t>Includes community bloggers, Twitter, Reddit...</a:t>
            </a:r>
          </a:p>
          <a:p>
            <a:pPr indent="-228600" lvl="0" marL="457200" rtl="0">
              <a:spcBef>
                <a:spcPts val="0"/>
              </a:spcBef>
            </a:pPr>
            <a:r>
              <a:rPr lang="en"/>
              <a:t>Be aware of blockchain properties</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5" name="Shape 95"/>
        <p:cNvGrpSpPr/>
        <p:nvPr/>
      </p:nvGrpSpPr>
      <p:grpSpPr>
        <a:xfrm>
          <a:off x="0" y="0"/>
          <a:ext cx="0" cy="0"/>
          <a:chOff x="0" y="0"/>
          <a:chExt cx="0" cy="0"/>
        </a:xfrm>
      </p:grpSpPr>
      <p:sp>
        <p:nvSpPr>
          <p:cNvPr id="96" name="Shape 96"/>
          <p:cNvSpPr txBox="1"/>
          <p:nvPr>
            <p:ph type="title"/>
          </p:nvPr>
        </p:nvSpPr>
        <p:spPr>
          <a:xfrm>
            <a:off x="171450" y="152700"/>
            <a:ext cx="8013000" cy="367500"/>
          </a:xfrm>
          <a:prstGeom prst="rect">
            <a:avLst/>
          </a:prstGeom>
        </p:spPr>
        <p:txBody>
          <a:bodyPr anchorCtr="0" anchor="ctr" bIns="91425" lIns="91425" rIns="91425" tIns="91425">
            <a:noAutofit/>
          </a:bodyPr>
          <a:lstStyle/>
          <a:p>
            <a:pPr lvl="0">
              <a:spcBef>
                <a:spcPts val="0"/>
              </a:spcBef>
              <a:buClr>
                <a:schemeClr val="dk1"/>
              </a:buClr>
              <a:buSzPct val="61111"/>
              <a:buFont typeface="Arial"/>
              <a:buNone/>
            </a:pPr>
            <a:r>
              <a:rPr lang="en"/>
              <a:t>External Calls</a:t>
            </a:r>
          </a:p>
        </p:txBody>
      </p:sp>
      <p:sp>
        <p:nvSpPr>
          <p:cNvPr id="97" name="Shape 97"/>
          <p:cNvSpPr txBox="1"/>
          <p:nvPr>
            <p:ph idx="1" type="body"/>
          </p:nvPr>
        </p:nvSpPr>
        <p:spPr>
          <a:xfrm>
            <a:off x="171450" y="894811"/>
            <a:ext cx="8801100" cy="3799800"/>
          </a:xfrm>
          <a:prstGeom prst="rect">
            <a:avLst/>
          </a:prstGeom>
        </p:spPr>
        <p:txBody>
          <a:bodyPr anchorCtr="0" anchor="t" bIns="91425" lIns="91425" rIns="91425" tIns="91425">
            <a:noAutofit/>
          </a:bodyPr>
          <a:lstStyle/>
          <a:p>
            <a:pPr indent="-228600" lvl="0" marL="457200">
              <a:spcBef>
                <a:spcPts val="0"/>
              </a:spcBef>
            </a:pPr>
            <a:r>
              <a:rPr lang="en"/>
              <a:t>Avoid calls to untrusted contracts as much as you can</a:t>
            </a:r>
          </a:p>
          <a:p>
            <a:pPr indent="-228600" lvl="1" marL="914400" rtl="0">
              <a:spcBef>
                <a:spcPts val="0"/>
              </a:spcBef>
            </a:pPr>
            <a:r>
              <a:rPr lang="en"/>
              <a:t>Untrusted basically means a contract you’ve not writ</a:t>
            </a:r>
            <a:r>
              <a:rPr lang="en"/>
              <a:t>ten</a:t>
            </a:r>
            <a:br>
              <a:rPr lang="en"/>
            </a:br>
          </a:p>
          <a:p>
            <a:pPr indent="-228600" lvl="0" marL="457200" rtl="0">
              <a:spcBef>
                <a:spcPts val="0"/>
              </a:spcBef>
            </a:pPr>
            <a:r>
              <a:rPr lang="en"/>
              <a:t>Assume untrusted contracts are malicious</a:t>
            </a:r>
          </a:p>
          <a:p>
            <a:pPr indent="-228600" lvl="0" marL="457200" rtl="0">
              <a:spcBef>
                <a:spcPts val="0"/>
              </a:spcBef>
            </a:pPr>
            <a:r>
              <a:rPr lang="en"/>
              <a:t>Avoid untrustedContract.doSomething()</a:t>
            </a:r>
          </a:p>
          <a:p>
            <a:pPr indent="-228600" lvl="0" marL="457200" rtl="0">
              <a:spcBef>
                <a:spcPts val="0"/>
              </a:spcBef>
            </a:pPr>
            <a:r>
              <a:rPr lang="en"/>
              <a:t>Avoid address.call()</a:t>
            </a:r>
          </a:p>
          <a:p>
            <a:pPr indent="-228600" lvl="1" marL="914400">
              <a:spcBef>
                <a:spcPts val="0"/>
              </a:spcBef>
            </a:pPr>
            <a:r>
              <a:rPr lang="en"/>
              <a:t>Avoid address.delegatecall(), address.callcode()</a:t>
            </a:r>
          </a:p>
          <a:p>
            <a:pPr indent="-228600" lvl="0" marL="457200" rtl="0">
              <a:spcBef>
                <a:spcPts val="0"/>
              </a:spcBef>
            </a:pPr>
            <a:r>
              <a:rPr lang="en"/>
              <a:t>After any untrusted call, assume that the state of your contract has been manipulated</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1" name="Shape 101"/>
        <p:cNvGrpSpPr/>
        <p:nvPr/>
      </p:nvGrpSpPr>
      <p:grpSpPr>
        <a:xfrm>
          <a:off x="0" y="0"/>
          <a:ext cx="0" cy="0"/>
          <a:chOff x="0" y="0"/>
          <a:chExt cx="0" cy="0"/>
        </a:xfrm>
      </p:grpSpPr>
      <p:sp>
        <p:nvSpPr>
          <p:cNvPr id="102" name="Shape 102"/>
          <p:cNvSpPr txBox="1"/>
          <p:nvPr>
            <p:ph type="title"/>
          </p:nvPr>
        </p:nvSpPr>
        <p:spPr>
          <a:xfrm>
            <a:off x="171450" y="152700"/>
            <a:ext cx="8013000" cy="367500"/>
          </a:xfrm>
          <a:prstGeom prst="rect">
            <a:avLst/>
          </a:prstGeom>
        </p:spPr>
        <p:txBody>
          <a:bodyPr anchorCtr="0" anchor="ctr" bIns="91425" lIns="91425" rIns="91425" tIns="91425">
            <a:noAutofit/>
          </a:bodyPr>
          <a:lstStyle/>
          <a:p>
            <a:pPr lvl="0" rtl="0">
              <a:spcBef>
                <a:spcPts val="0"/>
              </a:spcBef>
              <a:buNone/>
            </a:pPr>
            <a:r>
              <a:rPr lang="en"/>
              <a:t>External Calls - Example</a:t>
            </a:r>
          </a:p>
        </p:txBody>
      </p:sp>
      <p:sp>
        <p:nvSpPr>
          <p:cNvPr id="103" name="Shape 103"/>
          <p:cNvSpPr txBox="1"/>
          <p:nvPr>
            <p:ph idx="1" type="body"/>
          </p:nvPr>
        </p:nvSpPr>
        <p:spPr>
          <a:xfrm>
            <a:off x="171450" y="894811"/>
            <a:ext cx="8801100" cy="3799800"/>
          </a:xfrm>
          <a:prstGeom prst="rect">
            <a:avLst/>
          </a:prstGeom>
        </p:spPr>
        <p:txBody>
          <a:bodyPr anchorCtr="0" anchor="t" bIns="91425" lIns="91425" rIns="91425" tIns="91425">
            <a:noAutofit/>
          </a:bodyPr>
          <a:lstStyle/>
          <a:p>
            <a:pPr lvl="0" rtl="0">
              <a:spcBef>
                <a:spcPts val="0"/>
              </a:spcBef>
              <a:buNone/>
            </a:pPr>
            <a:r>
              <a:t/>
            </a:r>
            <a:endParaRPr/>
          </a:p>
        </p:txBody>
      </p:sp>
      <p:sp>
        <p:nvSpPr>
          <p:cNvPr id="104" name="Shape 104"/>
          <p:cNvSpPr txBox="1"/>
          <p:nvPr/>
        </p:nvSpPr>
        <p:spPr>
          <a:xfrm>
            <a:off x="281850" y="894800"/>
            <a:ext cx="3867300" cy="3904200"/>
          </a:xfrm>
          <a:prstGeom prst="rect">
            <a:avLst/>
          </a:prstGeom>
          <a:noFill/>
          <a:ln cap="flat" cmpd="sng" w="9525">
            <a:solidFill>
              <a:srgbClr val="FF00FF"/>
            </a:solidFill>
            <a:prstDash val="solid"/>
            <a:round/>
            <a:headEnd len="med" w="med" type="none"/>
            <a:tailEnd len="med" w="med" type="none"/>
          </a:ln>
        </p:spPr>
        <p:txBody>
          <a:bodyPr anchorCtr="0" anchor="t" bIns="91425" lIns="91425" rIns="91425" tIns="91425">
            <a:noAutofit/>
          </a:bodyPr>
          <a:lstStyle/>
          <a:p>
            <a:pPr lvl="0">
              <a:spcBef>
                <a:spcPts val="0"/>
              </a:spcBef>
              <a:buNone/>
            </a:pPr>
            <a:r>
              <a:rPr lang="en">
                <a:latin typeface="Courier New"/>
                <a:ea typeface="Courier New"/>
                <a:cs typeface="Courier New"/>
                <a:sym typeface="Courier New"/>
              </a:rPr>
              <a:t>contract Victim {</a:t>
            </a:r>
          </a:p>
          <a:p>
            <a:pPr lvl="0">
              <a:spcBef>
                <a:spcPts val="0"/>
              </a:spcBef>
              <a:buNone/>
            </a:pPr>
            <a:r>
              <a:rPr lang="en">
                <a:latin typeface="Courier New"/>
                <a:ea typeface="Courier New"/>
                <a:cs typeface="Courier New"/>
                <a:sym typeface="Courier New"/>
              </a:rPr>
              <a:t>  // state</a:t>
            </a:r>
          </a:p>
          <a:p>
            <a:pPr lvl="0">
              <a:spcBef>
                <a:spcPts val="0"/>
              </a:spcBef>
              <a:buNone/>
            </a:pPr>
            <a:r>
              <a:rPr lang="en">
                <a:latin typeface="Courier New"/>
                <a:ea typeface="Courier New"/>
                <a:cs typeface="Courier New"/>
                <a:sym typeface="Courier New"/>
              </a:rPr>
              <a:t>  int x = 2;</a:t>
            </a:r>
          </a:p>
          <a:p>
            <a:pPr lvl="0">
              <a:spcBef>
                <a:spcPts val="0"/>
              </a:spcBef>
              <a:buNone/>
            </a:pPr>
            <a:r>
              <a:rPr lang="en">
                <a:latin typeface="Courier New"/>
                <a:ea typeface="Courier New"/>
                <a:cs typeface="Courier New"/>
                <a:sym typeface="Courier New"/>
              </a:rPr>
              <a:t>  uint private y = 1;</a:t>
            </a:r>
          </a:p>
          <a:p>
            <a:pPr lvl="0">
              <a:spcBef>
                <a:spcPts val="0"/>
              </a:spcBef>
              <a:buNone/>
            </a:pPr>
            <a:r>
              <a:t/>
            </a:r>
            <a:endParaRPr>
              <a:latin typeface="Courier New"/>
              <a:ea typeface="Courier New"/>
              <a:cs typeface="Courier New"/>
              <a:sym typeface="Courier New"/>
            </a:endParaRPr>
          </a:p>
          <a:p>
            <a:pPr lvl="0">
              <a:spcBef>
                <a:spcPts val="0"/>
              </a:spcBef>
              <a:buNone/>
            </a:pPr>
            <a:r>
              <a:rPr lang="en">
                <a:latin typeface="Courier New"/>
                <a:ea typeface="Courier New"/>
                <a:cs typeface="Courier New"/>
                <a:sym typeface="Courier New"/>
              </a:rPr>
              <a:t>  </a:t>
            </a:r>
            <a:r>
              <a:rPr lang="en">
                <a:latin typeface="Courier New"/>
                <a:ea typeface="Courier New"/>
                <a:cs typeface="Courier New"/>
                <a:sym typeface="Courier New"/>
              </a:rPr>
              <a:t>function foo() {</a:t>
            </a:r>
            <a:br>
              <a:rPr lang="en">
                <a:latin typeface="Courier New"/>
                <a:ea typeface="Courier New"/>
                <a:cs typeface="Courier New"/>
                <a:sym typeface="Courier New"/>
              </a:rPr>
            </a:br>
            <a:r>
              <a:rPr lang="en">
                <a:latin typeface="Courier New"/>
                <a:ea typeface="Courier New"/>
                <a:cs typeface="Courier New"/>
                <a:sym typeface="Courier New"/>
              </a:rPr>
              <a:t>    x--;</a:t>
            </a:r>
          </a:p>
          <a:p>
            <a:pPr lvl="0">
              <a:spcBef>
                <a:spcPts val="0"/>
              </a:spcBef>
              <a:buNone/>
            </a:pPr>
            <a:r>
              <a:rPr lang="en">
                <a:latin typeface="Courier New"/>
                <a:ea typeface="Courier New"/>
                <a:cs typeface="Courier New"/>
                <a:sym typeface="Courier New"/>
              </a:rPr>
              <a:t>    msg.sender.call.value(10)();</a:t>
            </a:r>
            <a:br>
              <a:rPr lang="en">
                <a:latin typeface="Courier New"/>
                <a:ea typeface="Courier New"/>
                <a:cs typeface="Courier New"/>
                <a:sym typeface="Courier New"/>
              </a:rPr>
            </a:br>
            <a:r>
              <a:rPr lang="en">
                <a:latin typeface="Courier New"/>
                <a:ea typeface="Courier New"/>
                <a:cs typeface="Courier New"/>
                <a:sym typeface="Courier New"/>
              </a:rPr>
              <a:t>    // x, y is now unknown</a:t>
            </a:r>
          </a:p>
          <a:p>
            <a:pPr lvl="0">
              <a:spcBef>
                <a:spcPts val="0"/>
              </a:spcBef>
              <a:buNone/>
            </a:pPr>
            <a:r>
              <a:rPr lang="en">
                <a:latin typeface="Courier New"/>
                <a:ea typeface="Courier New"/>
                <a:cs typeface="Courier New"/>
                <a:sym typeface="Courier New"/>
              </a:rPr>
              <a:t>  }</a:t>
            </a:r>
          </a:p>
          <a:p>
            <a:pPr lvl="0">
              <a:spcBef>
                <a:spcPts val="0"/>
              </a:spcBef>
              <a:buNone/>
            </a:pPr>
            <a:r>
              <a:rPr lang="en">
                <a:latin typeface="Courier New"/>
                <a:ea typeface="Courier New"/>
                <a:cs typeface="Courier New"/>
                <a:sym typeface="Courier New"/>
              </a:rPr>
              <a:t>  function m() { foo(); // x, y ?? </a:t>
            </a:r>
          </a:p>
          <a:p>
            <a:pPr lvl="0">
              <a:spcBef>
                <a:spcPts val="0"/>
              </a:spcBef>
              <a:buNone/>
            </a:pPr>
            <a:r>
              <a:rPr lang="en">
                <a:latin typeface="Courier New"/>
                <a:ea typeface="Courier New"/>
                <a:cs typeface="Courier New"/>
                <a:sym typeface="Courier New"/>
              </a:rPr>
              <a:t>  }</a:t>
            </a:r>
          </a:p>
          <a:p>
            <a:pPr lvl="0">
              <a:spcBef>
                <a:spcPts val="0"/>
              </a:spcBef>
              <a:buNone/>
            </a:pPr>
            <a:r>
              <a:rPr lang="en">
                <a:latin typeface="Courier New"/>
                <a:ea typeface="Courier New"/>
                <a:cs typeface="Courier New"/>
                <a:sym typeface="Courier New"/>
              </a:rPr>
              <a:t>  function g() { x++; }</a:t>
            </a:r>
          </a:p>
          <a:p>
            <a:pPr lvl="0">
              <a:spcBef>
                <a:spcPts val="0"/>
              </a:spcBef>
              <a:buNone/>
            </a:pPr>
            <a:r>
              <a:rPr lang="en">
                <a:latin typeface="Courier New"/>
                <a:ea typeface="Courier New"/>
                <a:cs typeface="Courier New"/>
                <a:sym typeface="Courier New"/>
              </a:rPr>
              <a:t>  function h() internal { y++; }</a:t>
            </a:r>
          </a:p>
          <a:p>
            <a:pPr lvl="0">
              <a:spcBef>
                <a:spcPts val="0"/>
              </a:spcBef>
              <a:buNone/>
            </a:pPr>
            <a:r>
              <a:rPr lang="en">
                <a:latin typeface="Courier New"/>
                <a:ea typeface="Courier New"/>
                <a:cs typeface="Courier New"/>
                <a:sym typeface="Courier New"/>
              </a:rPr>
              <a:t>  function bar() {</a:t>
            </a:r>
          </a:p>
          <a:p>
            <a:pPr lvl="0">
              <a:spcBef>
                <a:spcPts val="0"/>
              </a:spcBef>
              <a:buNone/>
            </a:pPr>
            <a:r>
              <a:rPr lang="en">
                <a:latin typeface="Courier New"/>
                <a:ea typeface="Courier New"/>
                <a:cs typeface="Courier New"/>
                <a:sym typeface="Courier New"/>
              </a:rPr>
              <a:t>    if (x%2 == 0) h();</a:t>
            </a:r>
          </a:p>
          <a:p>
            <a:pPr lvl="0">
              <a:spcBef>
                <a:spcPts val="0"/>
              </a:spcBef>
              <a:buNone/>
            </a:pPr>
            <a:r>
              <a:rPr lang="en">
                <a:latin typeface="Courier New"/>
                <a:ea typeface="Courier New"/>
                <a:cs typeface="Courier New"/>
                <a:sym typeface="Courier New"/>
              </a:rPr>
              <a:t>  }</a:t>
            </a:r>
          </a:p>
          <a:p>
            <a:pPr lvl="0">
              <a:spcBef>
                <a:spcPts val="0"/>
              </a:spcBef>
              <a:buNone/>
            </a:pPr>
            <a:r>
              <a:rPr lang="en">
                <a:latin typeface="Courier New"/>
                <a:ea typeface="Courier New"/>
                <a:cs typeface="Courier New"/>
                <a:sym typeface="Courier New"/>
              </a:rPr>
              <a:t>}</a:t>
            </a:r>
          </a:p>
        </p:txBody>
      </p:sp>
      <p:sp>
        <p:nvSpPr>
          <p:cNvPr id="105" name="Shape 105"/>
          <p:cNvSpPr txBox="1"/>
          <p:nvPr/>
        </p:nvSpPr>
        <p:spPr>
          <a:xfrm>
            <a:off x="5456650" y="1645250"/>
            <a:ext cx="2771400" cy="2864100"/>
          </a:xfrm>
          <a:prstGeom prst="rect">
            <a:avLst/>
          </a:prstGeom>
          <a:noFill/>
          <a:ln cap="flat" cmpd="sng" w="9525">
            <a:solidFill>
              <a:srgbClr val="FF0000"/>
            </a:solidFill>
            <a:prstDash val="solid"/>
            <a:round/>
            <a:headEnd len="med" w="med" type="none"/>
            <a:tailEnd len="med" w="med" type="none"/>
          </a:ln>
        </p:spPr>
        <p:txBody>
          <a:bodyPr anchorCtr="0" anchor="t" bIns="91425" lIns="91425" rIns="91425" tIns="91425">
            <a:noAutofit/>
          </a:bodyPr>
          <a:lstStyle/>
          <a:p>
            <a:pPr lvl="0">
              <a:spcBef>
                <a:spcPts val="0"/>
              </a:spcBef>
              <a:buNone/>
            </a:pPr>
            <a:r>
              <a:rPr lang="en"/>
              <a:t>contract Untrusted {</a:t>
            </a:r>
          </a:p>
          <a:p>
            <a:pPr lvl="0">
              <a:spcBef>
                <a:spcPts val="0"/>
              </a:spcBef>
              <a:buNone/>
            </a:pPr>
            <a:r>
              <a:rPr lang="en"/>
              <a:t>  function() {  // fallback function</a:t>
            </a:r>
          </a:p>
          <a:p>
            <a:pPr lvl="0">
              <a:spcBef>
                <a:spcPts val="0"/>
              </a:spcBef>
              <a:buNone/>
            </a:pPr>
            <a:r>
              <a:rPr lang="en"/>
              <a:t>    v = Victim(msg.sender);</a:t>
            </a:r>
          </a:p>
          <a:p>
            <a:pPr lvl="0">
              <a:spcBef>
                <a:spcPts val="0"/>
              </a:spcBef>
              <a:buNone/>
            </a:pPr>
            <a:r>
              <a:rPr lang="en"/>
              <a:t>    v.foo();</a:t>
            </a:r>
          </a:p>
          <a:p>
            <a:pPr lvl="0">
              <a:spcBef>
                <a:spcPts val="0"/>
              </a:spcBef>
              <a:buNone/>
            </a:pPr>
            <a:r>
              <a:rPr lang="en"/>
              <a:t>    v.g();</a:t>
            </a:r>
          </a:p>
          <a:p>
            <a:pPr lvl="0">
              <a:spcBef>
                <a:spcPts val="0"/>
              </a:spcBef>
              <a:buNone/>
            </a:pPr>
            <a:r>
              <a:rPr lang="en"/>
              <a:t>    v.bar();</a:t>
            </a:r>
          </a:p>
          <a:p>
            <a:pPr lvl="0">
              <a:spcBef>
                <a:spcPts val="0"/>
              </a:spcBef>
              <a:buNone/>
            </a:pPr>
            <a:r>
              <a:rPr lang="en"/>
              <a:t>  }</a:t>
            </a:r>
          </a:p>
          <a:p>
            <a:pPr lvl="0">
              <a:spcBef>
                <a:spcPts val="0"/>
              </a:spcBef>
              <a:buNone/>
            </a:pPr>
            <a:r>
              <a:rPr lang="en"/>
              <a:t>}</a:t>
            </a:r>
          </a:p>
        </p:txBody>
      </p:sp>
      <p:cxnSp>
        <p:nvCxnSpPr>
          <p:cNvPr id="106" name="Shape 106"/>
          <p:cNvCxnSpPr/>
          <p:nvPr/>
        </p:nvCxnSpPr>
        <p:spPr>
          <a:xfrm flipH="1" rot="10800000">
            <a:off x="3828300" y="2090225"/>
            <a:ext cx="1737900" cy="481800"/>
          </a:xfrm>
          <a:prstGeom prst="straightConnector1">
            <a:avLst/>
          </a:prstGeom>
          <a:noFill/>
          <a:ln cap="flat" cmpd="sng" w="38100">
            <a:solidFill>
              <a:srgbClr val="FF0000"/>
            </a:solidFill>
            <a:prstDash val="solid"/>
            <a:round/>
            <a:headEnd len="lg" w="lg" type="none"/>
            <a:tailEnd len="lg" w="lg" type="triangle"/>
          </a:ln>
        </p:spPr>
      </p:cxnSp>
      <p:cxnSp>
        <p:nvCxnSpPr>
          <p:cNvPr id="107" name="Shape 107"/>
          <p:cNvCxnSpPr/>
          <p:nvPr/>
        </p:nvCxnSpPr>
        <p:spPr>
          <a:xfrm rot="10800000">
            <a:off x="2536375" y="2129325"/>
            <a:ext cx="3147299" cy="383700"/>
          </a:xfrm>
          <a:prstGeom prst="straightConnector1">
            <a:avLst/>
          </a:prstGeom>
          <a:noFill/>
          <a:ln cap="flat" cmpd="sng" w="76200">
            <a:solidFill>
              <a:schemeClr val="dk2"/>
            </a:solidFill>
            <a:prstDash val="dash"/>
            <a:round/>
            <a:headEnd len="lg" w="lg" type="none"/>
            <a:tailEnd len="lg" w="lg" type="triangle"/>
          </a:ln>
        </p:spPr>
      </p:cxnSp>
      <p:cxnSp>
        <p:nvCxnSpPr>
          <p:cNvPr id="108" name="Shape 108"/>
          <p:cNvCxnSpPr/>
          <p:nvPr/>
        </p:nvCxnSpPr>
        <p:spPr>
          <a:xfrm flipH="1">
            <a:off x="3021775" y="3609050"/>
            <a:ext cx="2333100" cy="7800"/>
          </a:xfrm>
          <a:prstGeom prst="straightConnector1">
            <a:avLst/>
          </a:prstGeom>
          <a:noFill/>
          <a:ln cap="flat" cmpd="sng" w="76200">
            <a:solidFill>
              <a:schemeClr val="dk2"/>
            </a:solidFill>
            <a:prstDash val="dash"/>
            <a:round/>
            <a:headEnd len="lg" w="lg" type="none"/>
            <a:tailEnd len="lg" w="lg" type="triangle"/>
          </a:ln>
        </p:spPr>
      </p:cxnSp>
      <p:cxnSp>
        <p:nvCxnSpPr>
          <p:cNvPr id="109" name="Shape 109"/>
          <p:cNvCxnSpPr/>
          <p:nvPr/>
        </p:nvCxnSpPr>
        <p:spPr>
          <a:xfrm flipH="1">
            <a:off x="2426825" y="4023975"/>
            <a:ext cx="2912400" cy="15600"/>
          </a:xfrm>
          <a:prstGeom prst="straightConnector1">
            <a:avLst/>
          </a:prstGeom>
          <a:noFill/>
          <a:ln cap="flat" cmpd="sng" w="76200">
            <a:solidFill>
              <a:schemeClr val="dk2"/>
            </a:solidFill>
            <a:prstDash val="dash"/>
            <a:round/>
            <a:headEnd len="lg" w="lg" type="none"/>
            <a:tailEnd len="lg" w="lg" type="triangle"/>
          </a:ln>
        </p:spPr>
      </p:cxnSp>
      <p:sp>
        <p:nvSpPr>
          <p:cNvPr id="110" name="Shape 110"/>
          <p:cNvSpPr txBox="1"/>
          <p:nvPr/>
        </p:nvSpPr>
        <p:spPr>
          <a:xfrm>
            <a:off x="3172225" y="1745825"/>
            <a:ext cx="2113800" cy="281700"/>
          </a:xfrm>
          <a:prstGeom prst="rect">
            <a:avLst/>
          </a:prstGeom>
          <a:noFill/>
          <a:ln>
            <a:noFill/>
          </a:ln>
        </p:spPr>
        <p:txBody>
          <a:bodyPr anchorCtr="0" anchor="t" bIns="91425" lIns="91425" rIns="91425" tIns="91425">
            <a:noAutofit/>
          </a:bodyPr>
          <a:lstStyle/>
          <a:p>
            <a:pPr lvl="0">
              <a:spcBef>
                <a:spcPts val="0"/>
              </a:spcBef>
              <a:buNone/>
            </a:pPr>
            <a:r>
              <a:rPr lang="en"/>
              <a:t>“recursive” reentrancy</a:t>
            </a:r>
          </a:p>
        </p:txBody>
      </p:sp>
      <p:sp>
        <p:nvSpPr>
          <p:cNvPr id="111" name="Shape 111"/>
          <p:cNvSpPr txBox="1"/>
          <p:nvPr/>
        </p:nvSpPr>
        <p:spPr>
          <a:xfrm>
            <a:off x="4235300" y="3609049"/>
            <a:ext cx="1135200" cy="367800"/>
          </a:xfrm>
          <a:prstGeom prst="rect">
            <a:avLst/>
          </a:prstGeom>
          <a:noFill/>
          <a:ln>
            <a:noFill/>
          </a:ln>
        </p:spPr>
        <p:txBody>
          <a:bodyPr anchorCtr="0" anchor="t" bIns="91425" lIns="91425" rIns="91425" tIns="91425">
            <a:noAutofit/>
          </a:bodyPr>
          <a:lstStyle/>
          <a:p>
            <a:pPr lvl="0">
              <a:spcBef>
                <a:spcPts val="0"/>
              </a:spcBef>
              <a:buNone/>
            </a:pPr>
            <a:r>
              <a:rPr lang="en"/>
              <a:t>reentrancy</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5" name="Shape 115"/>
        <p:cNvGrpSpPr/>
        <p:nvPr/>
      </p:nvGrpSpPr>
      <p:grpSpPr>
        <a:xfrm>
          <a:off x="0" y="0"/>
          <a:ext cx="0" cy="0"/>
          <a:chOff x="0" y="0"/>
          <a:chExt cx="0" cy="0"/>
        </a:xfrm>
      </p:grpSpPr>
      <p:sp>
        <p:nvSpPr>
          <p:cNvPr id="116" name="Shape 116"/>
          <p:cNvSpPr txBox="1"/>
          <p:nvPr>
            <p:ph type="title"/>
          </p:nvPr>
        </p:nvSpPr>
        <p:spPr>
          <a:xfrm>
            <a:off x="171450" y="152700"/>
            <a:ext cx="8013000" cy="367500"/>
          </a:xfrm>
          <a:prstGeom prst="rect">
            <a:avLst/>
          </a:prstGeom>
        </p:spPr>
        <p:txBody>
          <a:bodyPr anchorCtr="0" anchor="ctr" bIns="91425" lIns="91425" rIns="91425" tIns="91425">
            <a:noAutofit/>
          </a:bodyPr>
          <a:lstStyle/>
          <a:p>
            <a:pPr lvl="0" rtl="0">
              <a:spcBef>
                <a:spcPts val="0"/>
              </a:spcBef>
              <a:buNone/>
            </a:pPr>
            <a:r>
              <a:rPr lang="en"/>
              <a:t>Use send(), avoid call.value()()</a:t>
            </a:r>
          </a:p>
        </p:txBody>
      </p:sp>
      <p:sp>
        <p:nvSpPr>
          <p:cNvPr id="117" name="Shape 117"/>
          <p:cNvSpPr txBox="1"/>
          <p:nvPr>
            <p:ph idx="1" type="body"/>
          </p:nvPr>
        </p:nvSpPr>
        <p:spPr>
          <a:xfrm>
            <a:off x="171450" y="894811"/>
            <a:ext cx="8801100" cy="3799800"/>
          </a:xfrm>
          <a:prstGeom prst="rect">
            <a:avLst/>
          </a:prstGeom>
        </p:spPr>
        <p:txBody>
          <a:bodyPr anchorCtr="0" anchor="t" bIns="91425" lIns="91425" rIns="91425" tIns="91425">
            <a:noAutofit/>
          </a:bodyPr>
          <a:lstStyle/>
          <a:p>
            <a:pPr indent="-228600" lvl="0" marL="457200">
              <a:spcBef>
                <a:spcPts val="0"/>
              </a:spcBef>
            </a:pPr>
            <a:r>
              <a:rPr lang="en"/>
              <a:t>// good</a:t>
            </a:r>
          </a:p>
          <a:p>
            <a:pPr lvl="0">
              <a:spcBef>
                <a:spcPts val="0"/>
              </a:spcBef>
              <a:buClr>
                <a:schemeClr val="dk1"/>
              </a:buClr>
              <a:buSzPct val="91666"/>
              <a:buFont typeface="Arial"/>
              <a:buNone/>
            </a:pPr>
            <a:r>
              <a:rPr lang="en"/>
              <a:t>if(!someAddress.send(100)) { ... // Some failure code }</a:t>
            </a:r>
          </a:p>
          <a:p>
            <a:pPr indent="-228600" lvl="0" marL="457200">
              <a:spcBef>
                <a:spcPts val="0"/>
              </a:spcBef>
            </a:pPr>
            <a:r>
              <a:rPr lang="en"/>
              <a:t>// bad</a:t>
            </a:r>
          </a:p>
          <a:p>
            <a:pPr lvl="0">
              <a:spcBef>
                <a:spcPts val="0"/>
              </a:spcBef>
              <a:buClr>
                <a:schemeClr val="dk1"/>
              </a:buClr>
              <a:buSzPct val="91666"/>
              <a:buFont typeface="Arial"/>
              <a:buNone/>
            </a:pPr>
            <a:r>
              <a:rPr lang="en"/>
              <a:t>if(!someAddress.call.value(100)()) { </a:t>
            </a:r>
            <a:r>
              <a:rPr lang="en"/>
              <a:t>...</a:t>
            </a:r>
            <a:r>
              <a:rPr lang="en"/>
              <a:t> // Some failure code }</a:t>
            </a:r>
          </a:p>
          <a:p>
            <a:pPr lvl="0">
              <a:spcBef>
                <a:spcPts val="0"/>
              </a:spcBef>
              <a:buClr>
                <a:schemeClr val="dk1"/>
              </a:buClr>
              <a:buSzPct val="91666"/>
              <a:buFont typeface="Arial"/>
              <a:buNone/>
            </a:pPr>
            <a:r>
              <a:t/>
            </a:r>
            <a:endParaRPr/>
          </a:p>
          <a:p>
            <a:pPr indent="-228600" lvl="0" marL="457200" rtl="0">
              <a:spcBef>
                <a:spcPts val="0"/>
              </a:spcBef>
            </a:pPr>
            <a:r>
              <a:rPr lang="en"/>
              <a:t>send() is safe because attacker only gets 2,300 gas: only enough to log an event</a:t>
            </a:r>
          </a:p>
          <a:p>
            <a:pPr indent="-228600" lvl="0" marL="457200">
              <a:spcBef>
                <a:spcPts val="0"/>
              </a:spcBef>
            </a:pPr>
            <a:r>
              <a:rPr lang="en"/>
              <a:t>call.value()() passes along virtually all gas to the attacker’s fallback function</a:t>
            </a:r>
          </a:p>
          <a:p>
            <a:pPr indent="0" lvl="0" marL="0" rtl="0">
              <a:spcBef>
                <a:spcPts val="0"/>
              </a:spcBef>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1" name="Shape 121"/>
        <p:cNvGrpSpPr/>
        <p:nvPr/>
      </p:nvGrpSpPr>
      <p:grpSpPr>
        <a:xfrm>
          <a:off x="0" y="0"/>
          <a:ext cx="0" cy="0"/>
          <a:chOff x="0" y="0"/>
          <a:chExt cx="0" cy="0"/>
        </a:xfrm>
      </p:grpSpPr>
      <p:sp>
        <p:nvSpPr>
          <p:cNvPr id="122" name="Shape 122"/>
          <p:cNvSpPr txBox="1"/>
          <p:nvPr>
            <p:ph type="title"/>
          </p:nvPr>
        </p:nvSpPr>
        <p:spPr>
          <a:xfrm>
            <a:off x="171450" y="152700"/>
            <a:ext cx="8013000" cy="367500"/>
          </a:xfrm>
          <a:prstGeom prst="rect">
            <a:avLst/>
          </a:prstGeom>
        </p:spPr>
        <p:txBody>
          <a:bodyPr anchorCtr="0" anchor="ctr" bIns="91425" lIns="91425" rIns="91425" tIns="91425">
            <a:noAutofit/>
          </a:bodyPr>
          <a:lstStyle/>
          <a:p>
            <a:pPr lvl="0" rtl="0">
              <a:spcBef>
                <a:spcPts val="0"/>
              </a:spcBef>
              <a:buNone/>
            </a:pPr>
            <a:r>
              <a:rPr lang="en"/>
              <a:t>Handle errors in raw calls</a:t>
            </a:r>
          </a:p>
        </p:txBody>
      </p:sp>
      <p:sp>
        <p:nvSpPr>
          <p:cNvPr id="123" name="Shape 123"/>
          <p:cNvSpPr txBox="1"/>
          <p:nvPr>
            <p:ph idx="1" type="body"/>
          </p:nvPr>
        </p:nvSpPr>
        <p:spPr>
          <a:xfrm>
            <a:off x="171450" y="894811"/>
            <a:ext cx="8801100" cy="3799800"/>
          </a:xfrm>
          <a:prstGeom prst="rect">
            <a:avLst/>
          </a:prstGeom>
        </p:spPr>
        <p:txBody>
          <a:bodyPr anchorCtr="0" anchor="t" bIns="91425" lIns="91425" rIns="91425" tIns="91425">
            <a:noAutofit/>
          </a:bodyPr>
          <a:lstStyle/>
          <a:p>
            <a:pPr indent="-228600" lvl="0" marL="457200" rtl="0">
              <a:spcBef>
                <a:spcPts val="0"/>
              </a:spcBef>
            </a:pPr>
            <a:r>
              <a:rPr lang="en"/>
              <a:t>Raw calls do not progagate exceptions</a:t>
            </a:r>
          </a:p>
          <a:p>
            <a:pPr indent="-228600" lvl="1" marL="914400" rtl="0">
              <a:spcBef>
                <a:spcPts val="0"/>
              </a:spcBef>
            </a:pPr>
            <a:r>
              <a:rPr lang="en"/>
              <a:t>address.send(), address.call(), (delegatecall and callcode) return false if they fail</a:t>
            </a:r>
          </a:p>
          <a:p>
            <a:pPr indent="0" lvl="0" marL="0" rtl="0">
              <a:spcBef>
                <a:spcPts val="0"/>
              </a:spcBef>
              <a:buNone/>
            </a:pPr>
            <a:r>
              <a:t/>
            </a:r>
            <a:endParaRPr/>
          </a:p>
          <a:p>
            <a:pPr indent="-228600" lvl="0" marL="457200" rtl="0">
              <a:spcBef>
                <a:spcPts val="0"/>
              </a:spcBef>
            </a:pPr>
            <a:r>
              <a:rPr lang="en"/>
              <a:t>Unlike ExternalContract(address).doSomething() which will throw if doSomething() throws</a:t>
            </a:r>
          </a:p>
          <a:p>
            <a:pPr indent="0" lvl="0" marL="0" rtl="0">
              <a:spcBef>
                <a:spcPts val="0"/>
              </a:spcBef>
              <a:buNone/>
            </a:pPr>
            <a:r>
              <a:t/>
            </a:r>
            <a:endParaRPr/>
          </a:p>
          <a:p>
            <a:pPr indent="-228600" lvl="0" marL="457200" rtl="0">
              <a:spcBef>
                <a:spcPts val="0"/>
              </a:spcBef>
            </a:pPr>
            <a:r>
              <a:rPr lang="en"/>
              <a:t>// good</a:t>
            </a:r>
          </a:p>
          <a:p>
            <a:pPr indent="0" lvl="0" marL="457200" rtl="0">
              <a:spcBef>
                <a:spcPts val="0"/>
              </a:spcBef>
              <a:buNone/>
            </a:pPr>
            <a:r>
              <a:rPr lang="en"/>
              <a:t>if(!someAddress.send(100)) { ... // Some failure code }</a:t>
            </a:r>
          </a:p>
          <a:p>
            <a:pPr indent="-228600" lvl="0" marL="457200" rtl="0">
              <a:spcBef>
                <a:spcPts val="0"/>
              </a:spcBef>
            </a:pPr>
            <a:r>
              <a:rPr lang="en"/>
              <a:t>// bad</a:t>
            </a:r>
          </a:p>
          <a:p>
            <a:pPr indent="457200" lvl="0" marL="0" rtl="0">
              <a:spcBef>
                <a:spcPts val="0"/>
              </a:spcBef>
              <a:buNone/>
            </a:pPr>
            <a:r>
              <a:rPr lang="en"/>
              <a:t>someAddress.send(100);  // an “unchecked send”</a:t>
            </a:r>
          </a:p>
        </p:txBody>
      </p:sp>
    </p:spTree>
  </p:cSld>
  <p:clrMapOvr>
    <a:masterClrMapping/>
  </p:clrMapOvr>
</p:sld>
</file>

<file path=ppt/theme/theme1.xml><?xml version="1.0" encoding="utf-8"?>
<a:theme xmlns:a="http://schemas.openxmlformats.org/drawingml/2006/main" xmlns:r="http://schemas.openxmlformats.org/officeDocument/2006/relationships" name="ConsenSys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