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261" r:id="rId3"/>
    <p:sldId id="258" r:id="rId4"/>
    <p:sldId id="294" r:id="rId5"/>
    <p:sldId id="275" r:id="rId6"/>
    <p:sldId id="276" r:id="rId7"/>
    <p:sldId id="267" r:id="rId8"/>
    <p:sldId id="268" r:id="rId9"/>
    <p:sldId id="270" r:id="rId10"/>
    <p:sldId id="271" r:id="rId11"/>
    <p:sldId id="272" r:id="rId12"/>
    <p:sldId id="274" r:id="rId13"/>
    <p:sldId id="273" r:id="rId14"/>
    <p:sldId id="266" r:id="rId15"/>
    <p:sldId id="286" r:id="rId16"/>
    <p:sldId id="287" r:id="rId17"/>
    <p:sldId id="284" r:id="rId18"/>
    <p:sldId id="263" r:id="rId19"/>
    <p:sldId id="288" r:id="rId20"/>
    <p:sldId id="285" r:id="rId21"/>
    <p:sldId id="290" r:id="rId22"/>
    <p:sldId id="289" r:id="rId23"/>
    <p:sldId id="295" r:id="rId24"/>
    <p:sldId id="291" r:id="rId25"/>
    <p:sldId id="292" r:id="rId26"/>
    <p:sldId id="293" r:id="rId27"/>
    <p:sldId id="296" r:id="rId28"/>
    <p:sldId id="297" r:id="rId29"/>
    <p:sldId id="279" r:id="rId30"/>
    <p:sldId id="280" r:id="rId31"/>
    <p:sldId id="298" r:id="rId32"/>
    <p:sldId id="299" r:id="rId33"/>
    <p:sldId id="300" r:id="rId34"/>
    <p:sldId id="301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CA7B5-CE9D-AA47-8E65-1ED36CD53F56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A9DAC-38CF-E948-82A5-66ED1D96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31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49AFE-DC4F-40BB-B5EC-0997115243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4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/>
          <p:cNvSpPr/>
          <p:nvPr userDrawn="1"/>
        </p:nvSpPr>
        <p:spPr bwMode="auto">
          <a:xfrm>
            <a:off x="0" y="-3175"/>
            <a:ext cx="9146382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duotone>
                <a:srgbClr val="900000">
                  <a:tint val="98000"/>
                  <a:lumMod val="102000"/>
                </a:srgbClr>
                <a:srgbClr val="900000"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 w="9525" cap="rnd" cmpd="sng" algn="ctr">
            <a:solidFill>
              <a:srgbClr val="900000"/>
            </a:solidFill>
            <a:prstDash val="solid"/>
          </a:ln>
          <a:effectLst/>
          <a:extLst/>
        </p:spPr>
      </p: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07661" y="1449152"/>
            <a:ext cx="7931065" cy="297105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07661" y="5280847"/>
            <a:ext cx="7931065" cy="434974"/>
          </a:xfrm>
          <a:prstGeom prst="rect">
            <a:avLst/>
          </a:prstGeom>
          <a:effectLst/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subtitle style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724" y="6041367"/>
            <a:ext cx="6484929" cy="365125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61" y="6124074"/>
            <a:ext cx="1501333" cy="5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/>
          <p:cNvSpPr/>
          <p:nvPr userDrawn="1"/>
        </p:nvSpPr>
        <p:spPr bwMode="auto">
          <a:xfrm>
            <a:off x="0" y="-3175"/>
            <a:ext cx="9146382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duotone>
                <a:srgbClr val="900000">
                  <a:tint val="98000"/>
                  <a:lumMod val="102000"/>
                </a:srgbClr>
                <a:srgbClr val="900000"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 w="9525" cap="rnd" cmpd="sng" algn="ctr">
            <a:solidFill>
              <a:srgbClr val="900000"/>
            </a:solidFill>
            <a:prstDash val="solid"/>
          </a:ln>
          <a:effectLst/>
          <a:extLst/>
        </p:spPr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07661" y="5280847"/>
            <a:ext cx="7931065" cy="434974"/>
          </a:xfrm>
          <a:prstGeom prst="rect">
            <a:avLst/>
          </a:prstGeom>
          <a:effectLst/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subtitle style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724" y="6041367"/>
            <a:ext cx="6484929" cy="365125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61" y="6124074"/>
            <a:ext cx="1501333" cy="55545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27777" y="914401"/>
            <a:ext cx="7086600" cy="71508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Click to add Title</a:t>
            </a:r>
            <a:endParaRPr lang="en-US" sz="3600" i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7661" y="1449152"/>
            <a:ext cx="7931065" cy="2971051"/>
          </a:xfrm>
          <a:prstGeom prst="rect">
            <a:avLst/>
          </a:prstGeom>
        </p:spPr>
        <p:txBody>
          <a:bodyPr anchor="ctr"/>
          <a:lstStyle>
            <a:lvl1pPr>
              <a:defRPr sz="5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1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/>
          <p:nvPr userDrawn="1"/>
        </p:nvSpPr>
        <p:spPr bwMode="auto">
          <a:xfrm>
            <a:off x="5956" y="0"/>
            <a:ext cx="9146382" cy="176049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duotone>
                <a:srgbClr val="900000">
                  <a:tint val="98000"/>
                  <a:lumMod val="102000"/>
                </a:srgbClr>
                <a:srgbClr val="900000"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 w="9525" cap="rnd" cmpd="sng" algn="ctr">
            <a:solidFill>
              <a:srgbClr val="900000"/>
            </a:solidFill>
            <a:prstDash val="solid"/>
          </a:ln>
          <a:effectLst/>
          <a:extLst/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4043" y="0"/>
            <a:ext cx="7931064" cy="1905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115" y="2222287"/>
            <a:ext cx="7917992" cy="3636511"/>
          </a:xfrm>
          <a:prstGeom prst="rect">
            <a:avLst/>
          </a:prstGeom>
          <a:effectLst/>
        </p:spPr>
        <p:txBody>
          <a:bodyPr anchor="ctr"/>
          <a:lstStyle>
            <a:lvl1pPr marL="342900" indent="-342900"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982549" y="6041367"/>
            <a:ext cx="1008042" cy="365125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fld id="{C92D1819-8518-4024-BA0A-DFFD15432099}" type="datetimeFigureOut">
              <a:rPr lang="en-US" kern="0">
                <a:solidFill>
                  <a:sysClr val="windowText" lastClr="000000"/>
                </a:solidFill>
                <a:latin typeface="Calibri"/>
              </a:rPr>
              <a:pPr defTabSz="914400">
                <a:defRPr/>
              </a:pPr>
              <a:t>27/07/15</a:t>
            </a:fld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480" y="6041367"/>
            <a:ext cx="6484929" cy="365125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7" y="675252"/>
            <a:ext cx="1633813" cy="725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4/oops-concepts/" TargetMode="External"/><Relationship Id="rId4" Type="http://schemas.openxmlformats.org/officeDocument/2006/relationships/hyperlink" Target="http://www.tutorialspoint.com/java/index.htm" TargetMode="External"/><Relationship Id="rId5" Type="http://schemas.openxmlformats.org/officeDocument/2006/relationships/hyperlink" Target="http://jeffcardillo.com/blog/2015/01/22/sparsearray-vs-hashma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oracle.com/javase/tutorial/collections/intro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7/docs/api/java/util/ArrayLis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1" y="1981200"/>
            <a:ext cx="7277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6600" b="1" kern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/>
                <a:cs typeface="Arial" pitchFamily="34" charset="0"/>
              </a:rPr>
              <a:t>Android Training: Day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59" y="5257803"/>
            <a:ext cx="7931065" cy="66275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Basics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1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Debugging Confirmation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777"/>
            <a:ext cx="9144000" cy="39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39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Debug Window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39" y="1494976"/>
            <a:ext cx="9169684" cy="53630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2212" y="1494976"/>
            <a:ext cx="1270112" cy="41002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34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Debug Window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39" y="1430677"/>
            <a:ext cx="9169684" cy="54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4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Debug Window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39" y="1430676"/>
            <a:ext cx="9169684" cy="54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>
                <a:solidFill>
                  <a:prstClr val="black"/>
                </a:solidFill>
              </a:rPr>
              <a:t>The class </a:t>
            </a:r>
            <a:r>
              <a:rPr lang="en-US" sz="2000" dirty="0" err="1">
                <a:solidFill>
                  <a:srgbClr val="FF0000"/>
                </a:solidFill>
              </a:rPr>
              <a:t>java.util.ArrayList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provides resizable-array, which means that items can be added and removed from the list. It implements the List interface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A major question related to </a:t>
            </a:r>
            <a:r>
              <a:rPr lang="en-US" sz="2000" b="1" dirty="0" err="1">
                <a:solidFill>
                  <a:prstClr val="black"/>
                </a:solidFill>
              </a:rPr>
              <a:t>arraylists</a:t>
            </a:r>
            <a:r>
              <a:rPr lang="en-US" sz="2000" b="1" dirty="0">
                <a:solidFill>
                  <a:prstClr val="black"/>
                </a:solidFill>
              </a:rPr>
              <a:t> is about when to use </a:t>
            </a:r>
            <a:r>
              <a:rPr lang="en-US" sz="2000" b="1" dirty="0" err="1">
                <a:solidFill>
                  <a:prstClr val="black"/>
                </a:solidFill>
              </a:rPr>
              <a:t>arraylists</a:t>
            </a:r>
            <a:r>
              <a:rPr lang="en-US" sz="2000" b="1" dirty="0">
                <a:solidFill>
                  <a:prstClr val="black"/>
                </a:solidFill>
              </a:rPr>
              <a:t> instead of arrays and vice versa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 defTabSz="914400">
              <a:buFont typeface="Wingdings" charset="2"/>
              <a:buChar char="ü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An ArrayList is a dynamic data structure so it can be used when there is no upper bound on the number of elements.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Wingdings" charset="2"/>
              <a:buChar char="ü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From </a:t>
            </a:r>
            <a:r>
              <a:rPr lang="en-US" sz="2000" dirty="0">
                <a:solidFill>
                  <a:prstClr val="black"/>
                </a:solidFill>
              </a:rPr>
              <a:t>the other side, a simple Array in java is a static data structure, because the initial size of array cannot be changed, so it can be used only when the data has a known number of elements</a:t>
            </a:r>
            <a:r>
              <a:rPr lang="en-US" sz="2000" b="1" dirty="0" smtClean="0">
                <a:solidFill>
                  <a:prstClr val="black"/>
                </a:solidFill>
              </a:rPr>
              <a:t>.</a:t>
            </a:r>
          </a:p>
          <a:p>
            <a:pPr defTabSz="914400"/>
            <a:endParaRPr lang="en-US" sz="2000" b="1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Most of the developers </a:t>
            </a:r>
            <a:r>
              <a:rPr lang="en-US" sz="2000" b="1" dirty="0" smtClean="0"/>
              <a:t>choose </a:t>
            </a:r>
            <a:r>
              <a:rPr lang="en-US" sz="2000" b="1" dirty="0" err="1" smtClean="0"/>
              <a:t>Arraylist</a:t>
            </a:r>
            <a:r>
              <a:rPr lang="en-US" sz="2000" b="1" dirty="0" smtClean="0"/>
              <a:t> over Array</a:t>
            </a:r>
            <a:r>
              <a:rPr lang="en-US" sz="2000" dirty="0" smtClean="0"/>
              <a:t> as it’s a very good alternative of traditional java arrays.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Apart from these benefits ArrayList class enables us to use predefined methods of it which makes our task easy.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2#ArrayList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78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3#LinkedList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0" y="1513780"/>
            <a:ext cx="6828081" cy="5285094"/>
          </a:xfrm>
          <a:prstGeom prst="rect">
            <a:avLst/>
          </a:prstGeom>
        </p:spPr>
      </p:pic>
      <p:pic>
        <p:nvPicPr>
          <p:cNvPr id="4" name="Picture 3" descr="Screen Shot 2015-05-16 at 22.25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03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3#LinkedList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0" y="1513780"/>
            <a:ext cx="6828081" cy="5285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7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Linked Lists are an alternative to </a:t>
            </a:r>
            <a:r>
              <a:rPr lang="en-US" sz="2000" dirty="0" err="1" smtClean="0"/>
              <a:t>ArrayLists</a:t>
            </a:r>
            <a:r>
              <a:rPr lang="en-US" sz="2000" dirty="0" smtClean="0"/>
              <a:t> that Computer Scientists have come up with.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While an ArrayList uses an array internally to store the data, a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 uses nodes to hold the elements.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These nodes then point to each other, thus leading to the name "Linked" List. There are three types of Linked Lists: singly-linked lists, doubly-linked lists and circularly-linked lists.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Key methods from the List interface including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add(</a:t>
            </a:r>
            <a:r>
              <a:rPr lang="en-US" sz="2000" dirty="0" err="1" smtClean="0"/>
              <a:t>elem</a:t>
            </a:r>
            <a:r>
              <a:rPr lang="en-US" sz="2000" dirty="0" smtClean="0"/>
              <a:t>),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add(index, </a:t>
            </a:r>
            <a:r>
              <a:rPr lang="en-US" sz="2000" dirty="0" err="1" smtClean="0"/>
              <a:t>elem</a:t>
            </a:r>
            <a:r>
              <a:rPr lang="en-US" sz="2000" dirty="0" smtClean="0"/>
              <a:t>),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set(index, </a:t>
            </a:r>
            <a:r>
              <a:rPr lang="en-US" sz="2000" dirty="0" err="1" smtClean="0"/>
              <a:t>elem</a:t>
            </a:r>
            <a:r>
              <a:rPr lang="en-US" sz="2000" dirty="0" smtClean="0"/>
              <a:t>),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get(index),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get(</a:t>
            </a:r>
            <a:r>
              <a:rPr lang="en-US" sz="2000" dirty="0" err="1" smtClean="0"/>
              <a:t>elem</a:t>
            </a:r>
            <a:r>
              <a:rPr lang="en-US" sz="2000" dirty="0" smtClean="0"/>
              <a:t>),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remove(index),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remove(</a:t>
            </a:r>
            <a:r>
              <a:rPr lang="en-US" sz="2000" dirty="0" err="1" smtClean="0"/>
              <a:t>elem</a:t>
            </a:r>
            <a:r>
              <a:rPr lang="en-US" sz="2000" dirty="0" smtClean="0"/>
              <a:t>), and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err="1" smtClean="0"/>
              <a:t>indexOf</a:t>
            </a:r>
            <a:r>
              <a:rPr lang="en-US" sz="2000" dirty="0" smtClean="0"/>
              <a:t>(</a:t>
            </a:r>
            <a:r>
              <a:rPr lang="en-US" sz="2000" dirty="0" err="1" smtClean="0"/>
              <a:t>elem</a:t>
            </a:r>
            <a:r>
              <a:rPr lang="en-US" sz="2000" dirty="0" smtClean="0"/>
              <a:t>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/>
              <a:t>3#LinkedList</a:t>
            </a:r>
          </a:p>
        </p:txBody>
      </p:sp>
    </p:spTree>
    <p:extLst>
      <p:ext uri="{BB962C8B-B14F-4D97-AF65-F5344CB8AC3E}">
        <p14:creationId xmlns:p14="http://schemas.microsoft.com/office/powerpoint/2010/main" val="11196191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3#LinkedList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0" y="1513780"/>
            <a:ext cx="6828081" cy="5285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68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614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3780"/>
            <a:ext cx="9143999" cy="50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509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126"/>
            <a:ext cx="9127145" cy="53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65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ArrayList vs </a:t>
            </a:r>
            <a:r>
              <a:rPr lang="en-US" dirty="0" err="1" smtClean="0"/>
              <a:t>LinkedList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62"/>
              </p:ext>
            </p:extLst>
          </p:nvPr>
        </p:nvGraphicFramePr>
        <p:xfrm>
          <a:off x="112540" y="1559274"/>
          <a:ext cx="9014604" cy="5298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302"/>
                <a:gridCol w="4507302"/>
              </a:tblGrid>
              <a:tr h="929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ArrayList 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LinkedList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4227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ArrayList internally uses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array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store the elements.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internally uses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doubly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linked list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store the elements.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40445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Manipulation with ArrayList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because it internally uses array. If any element is removed from the array, all the bits are shifted in memory.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Manipulation with </a:t>
                      </a:r>
                      <a:r>
                        <a:rPr lang="en-US" sz="1800" dirty="0" err="1">
                          <a:effectLst/>
                          <a:latin typeface="+mn-lt"/>
                          <a:ea typeface="ＭＳ 明朝"/>
                          <a:cs typeface="Verdana"/>
                        </a:rPr>
                        <a:t>LinkedList</a:t>
                      </a: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 is </a:t>
                      </a:r>
                      <a:r>
                        <a:rPr lang="en-US" sz="1800" b="1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faster</a:t>
                      </a: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 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than ArrayList because it uses doubly 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linked list so no bit shifting is required 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in memory.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03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ArrayList class can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 as a list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because it implements List only.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 can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 as a list and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both because it implements List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interfaces.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4227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ArrayList is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for storing and accessing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data.</a:t>
                      </a:r>
                      <a:r>
                        <a:rPr lang="en-GB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ＭＳ 明朝"/>
                          <a:cs typeface="Verdana"/>
                        </a:rPr>
                        <a:t>LinkedList</a:t>
                      </a: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 is </a:t>
                      </a:r>
                      <a:r>
                        <a:rPr lang="en-US" sz="1800" b="1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better for manipulating</a:t>
                      </a:r>
                      <a:r>
                        <a:rPr lang="en-US" sz="1800" dirty="0">
                          <a:effectLst/>
                          <a:latin typeface="+mn-lt"/>
                          <a:ea typeface="ＭＳ 明朝"/>
                          <a:cs typeface="Verdana"/>
                        </a:rPr>
                        <a:t> data.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379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A Map is an object that maps keys to values. A map cannot contain duplicate keys. There are three main implementations of Map interfaces: HashMap, </a:t>
            </a:r>
            <a:r>
              <a:rPr lang="en-US" sz="2000" dirty="0" err="1" smtClean="0"/>
              <a:t>TreeMap</a:t>
            </a:r>
            <a:r>
              <a:rPr lang="en-US" sz="2000" dirty="0" smtClean="0"/>
              <a:t>, and </a:t>
            </a:r>
            <a:r>
              <a:rPr lang="en-US" sz="2000" dirty="0" err="1" smtClean="0"/>
              <a:t>LinkedHashMap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 defTabSz="914400">
              <a:buFont typeface="+mj-ea"/>
              <a:buAutoNum type="circleNumDbPlain"/>
            </a:pPr>
            <a:r>
              <a:rPr lang="en-US" sz="2000" dirty="0" smtClean="0"/>
              <a:t>HashMap: it makes no guarantees concerning the order of iteration</a:t>
            </a:r>
          </a:p>
          <a:p>
            <a:pPr marL="457200" indent="-457200" defTabSz="914400">
              <a:buFont typeface="+mj-ea"/>
              <a:buAutoNum type="circleNumDbPlain"/>
            </a:pPr>
            <a:r>
              <a:rPr lang="en-US" sz="2000" dirty="0" err="1" smtClean="0"/>
              <a:t>TreeMap</a:t>
            </a:r>
            <a:r>
              <a:rPr lang="en-US" sz="2000" dirty="0" smtClean="0"/>
              <a:t>: It stores its elements in a red-black tree, orders its elements based on their values; it is substantially slower than HashMap.</a:t>
            </a:r>
          </a:p>
          <a:p>
            <a:pPr marL="457200" indent="-457200" defTabSz="914400">
              <a:buFont typeface="+mj-ea"/>
              <a:buAutoNum type="circleNumDbPlain"/>
            </a:pPr>
            <a:r>
              <a:rPr lang="en-US" sz="2000" dirty="0" err="1" smtClean="0"/>
              <a:t>LinkedHashMap</a:t>
            </a:r>
            <a:r>
              <a:rPr lang="en-US" sz="2000" dirty="0" smtClean="0"/>
              <a:t>: It orders its elements based on the order in which they were inserted into the set (insertion-order).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770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HashMap is a Map based collection class that is used for storing Key &amp; value pairs.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This class makes no guarantees as to the order of the map. It is similar to the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 class except that it is unsynchronized and permits nulls(null values and null key).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Key Methods: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void clear()</a:t>
            </a:r>
            <a:r>
              <a:rPr lang="en-US" sz="2000" dirty="0" smtClean="0"/>
              <a:t>: It removes all the key and value pairs from the specified Map. </a:t>
            </a:r>
            <a:r>
              <a:rPr lang="en-US" sz="2000" b="1" dirty="0" smtClean="0"/>
              <a:t>Object clone()</a:t>
            </a:r>
            <a:r>
              <a:rPr lang="en-US" sz="2000" dirty="0" smtClean="0"/>
              <a:t>: It returns a copy of all the mappings of a map and used for cloning them into another map.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/>
              <a:t>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containsKey</a:t>
            </a:r>
            <a:r>
              <a:rPr lang="en-US" sz="2000" b="1" dirty="0" smtClean="0"/>
              <a:t>(Object key)</a:t>
            </a:r>
            <a:r>
              <a:rPr lang="en-US" sz="2000" dirty="0" smtClean="0"/>
              <a:t>: It 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function which returns true or false based on whether the specified key is found in the map.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Value get(Object key)</a:t>
            </a:r>
            <a:r>
              <a:rPr lang="en-US" sz="2000" dirty="0" smtClean="0"/>
              <a:t>: It returns the value for the specified key.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isEmpty</a:t>
            </a:r>
            <a:r>
              <a:rPr lang="en-US" sz="2000" b="1" dirty="0" smtClean="0"/>
              <a:t>()</a:t>
            </a:r>
            <a:r>
              <a:rPr lang="en-US" sz="2000" dirty="0" smtClean="0"/>
              <a:t>: It checks whether the map is empty. If there are no key-value mapping present in the map then this function returns true else false.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value put(Key k, Value v)</a:t>
            </a:r>
            <a:r>
              <a:rPr lang="en-US" sz="2000" dirty="0" smtClean="0"/>
              <a:t>: Inserts key value mapping into the map. Used in the above example.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1#</a:t>
            </a:r>
            <a:r>
              <a:rPr lang="en-US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26957436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int size()</a:t>
            </a:r>
            <a:r>
              <a:rPr lang="en-US" sz="2000" dirty="0" smtClean="0"/>
              <a:t>: Returns the size of the map – Number of key-value mappings.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Collection values()</a:t>
            </a:r>
            <a:r>
              <a:rPr lang="en-US" sz="2000" dirty="0" smtClean="0"/>
              <a:t>: It returns a collection of values of map.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Value remove(Object key)</a:t>
            </a:r>
            <a:r>
              <a:rPr lang="en-US" sz="2000" dirty="0" smtClean="0"/>
              <a:t>: It removes the key-value pair for the specified key. Used in the above example. 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putAll</a:t>
            </a:r>
            <a:r>
              <a:rPr lang="en-US" sz="2000" b="1" dirty="0" smtClean="0"/>
              <a:t>(Map m)</a:t>
            </a:r>
            <a:r>
              <a:rPr lang="en-US" sz="2000" dirty="0" smtClean="0"/>
              <a:t>: Copies all the elements of a map to the another specified map.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1#</a:t>
            </a:r>
            <a:r>
              <a:rPr lang="en-US" dirty="0"/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11654138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3#LinkedList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0" y="1513780"/>
            <a:ext cx="6828081" cy="5285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64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" y="1513780"/>
            <a:ext cx="7621322" cy="53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01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ArrayList vs HashMap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54040"/>
              </p:ext>
            </p:extLst>
          </p:nvPr>
        </p:nvGraphicFramePr>
        <p:xfrm>
          <a:off x="0" y="1559274"/>
          <a:ext cx="9127144" cy="529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572"/>
                <a:gridCol w="4563572"/>
              </a:tblGrid>
              <a:tr h="6117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ArrayList 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HashMap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46498">
                <a:tc>
                  <a:txBody>
                    <a:bodyPr/>
                    <a:lstStyle/>
                    <a:p>
                      <a:r>
                        <a:rPr lang="en-US" dirty="0" smtClean="0"/>
                        <a:t>1) ArrayList stores the element’s value alone and internally maintains the indexes for each element.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HashMap stores key &amp; value pair. For each value there must be a key associated in HashMap. </a:t>
                      </a:r>
                      <a:r>
                        <a:rPr lang="en-US" b="1" dirty="0" smtClean="0"/>
                        <a:t>That clearly shows that memory consumption is high in HashMap compared to the ArrayList.</a:t>
                      </a:r>
                      <a:endParaRPr lang="en-US" b="1" dirty="0"/>
                    </a:p>
                  </a:txBody>
                  <a:tcPr/>
                </a:tc>
              </a:tr>
              <a:tr h="58131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en-US" dirty="0" smtClean="0"/>
                        <a:t>ArrayList maintains the insertion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HashMap doesn’t maintain</a:t>
                      </a:r>
                      <a:r>
                        <a:rPr lang="en-US" baseline="0" dirty="0" smtClean="0"/>
                        <a:t> insertion.</a:t>
                      </a:r>
                      <a:endParaRPr lang="en-GB" sz="18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789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dirty="0" smtClean="0"/>
                        <a:t>ArrayList allows duplicate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HashMap doesn’t allow duplicate keys </a:t>
                      </a:r>
                      <a:endParaRPr lang="en-US" dirty="0"/>
                    </a:p>
                  </a:txBody>
                  <a:tcPr/>
                </a:tc>
              </a:tr>
              <a:tr h="849600">
                <a:tc>
                  <a:txBody>
                    <a:bodyPr/>
                    <a:lstStyle/>
                    <a:p>
                      <a:r>
                        <a:rPr lang="en-US" dirty="0" smtClean="0"/>
                        <a:t>4). ArrayList can have any number of null elements.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HashMap allows one null key and any number of null values.</a:t>
                      </a:r>
                      <a:endParaRPr lang="en-US" dirty="0"/>
                    </a:p>
                  </a:txBody>
                  <a:tcPr/>
                </a:tc>
              </a:tr>
              <a:tr h="1101703">
                <a:tc>
                  <a:txBody>
                    <a:bodyPr/>
                    <a:lstStyle/>
                    <a:p>
                      <a:r>
                        <a:rPr lang="en-US" dirty="0" smtClean="0"/>
                        <a:t>5). In ArrayList we can </a:t>
                      </a:r>
                      <a:r>
                        <a:rPr lang="en-US" b="1" dirty="0" smtClean="0"/>
                        <a:t>get</a:t>
                      </a:r>
                      <a:r>
                        <a:rPr lang="en-US" dirty="0" smtClean="0"/>
                        <a:t> the element by specifying the index of 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HashMap the elements is being fetched by specifying the corresponding key.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0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err="1" smtClean="0"/>
              <a:t>SparseArrays</a:t>
            </a:r>
            <a:r>
              <a:rPr lang="en-US" sz="2000" dirty="0" smtClean="0"/>
              <a:t> map integers to Objects.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Unlike a normal array of Objects, there can be gaps in the indices.</a:t>
            </a:r>
          </a:p>
          <a:p>
            <a:pPr defTabSz="914400"/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 It is intended to be </a:t>
            </a:r>
            <a:r>
              <a:rPr lang="en-US" sz="2000" b="1" dirty="0" smtClean="0"/>
              <a:t>more memory efficient than using a HashMap</a:t>
            </a:r>
            <a:r>
              <a:rPr lang="en-US" sz="2000" dirty="0" smtClean="0"/>
              <a:t> to map Integers to Objects, both because it avoids auto-boxing keys and its data structure doesn't rely on an extra entry object for each mapping. </a:t>
            </a:r>
          </a:p>
          <a:p>
            <a:pPr defTabSz="914400"/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The SparseArray keeps its mappings in an array data structure and uses binary search to find keys. </a:t>
            </a:r>
          </a:p>
          <a:p>
            <a:pPr defTabSz="914400"/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The array data structure allows primitives to be stored as the indices, but unlike a normal array, gaps between the indices are allowed,</a:t>
            </a:r>
            <a:r>
              <a:rPr lang="en-US" sz="2000" dirty="0" smtClean="0">
                <a:effectLst/>
              </a:rPr>
              <a:t> hence the term “sparse” array.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Android: SparseArray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57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The main interest of the SparseArray is that it saves memory by using primitives instead of objects as the key.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 For instance the screenshot below (courtesy of </a:t>
            </a:r>
            <a:r>
              <a:rPr lang="en-US" sz="2000" dirty="0" err="1" smtClean="0"/>
              <a:t>visualVM</a:t>
            </a:r>
            <a:r>
              <a:rPr lang="en-US" sz="2000" dirty="0" smtClean="0"/>
              <a:t>), shows the memory used when storing 1,000,000 elements in an sparse array of &lt;int, String&gt; vs an HashMap of &lt;</a:t>
            </a:r>
            <a:r>
              <a:rPr lang="en-US" sz="2000" dirty="0" err="1" smtClean="0"/>
              <a:t>Integer,String</a:t>
            </a:r>
            <a:r>
              <a:rPr lang="en-US" sz="2000" dirty="0" smtClean="0"/>
              <a:t>&gt;</a:t>
            </a:r>
            <a:r>
              <a:rPr lang="en-US" sz="2000" dirty="0" smtClean="0">
                <a:effectLst/>
              </a:rPr>
              <a:t> 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Android: SparseArray</a:t>
            </a:r>
            <a:endParaRPr lang="en-US" dirty="0"/>
          </a:p>
        </p:txBody>
      </p:sp>
      <p:pic>
        <p:nvPicPr>
          <p:cNvPr id="2" name="Picture 1" descr="screen-shot-2013-05-01-at-21-16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3644900"/>
            <a:ext cx="7363432" cy="32131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022544" y="4902877"/>
            <a:ext cx="3553705" cy="305425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22544" y="5505378"/>
            <a:ext cx="3553705" cy="305425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33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Code Comparison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6291" y="1905000"/>
            <a:ext cx="2486340" cy="369332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Old code with HashMap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6855" y="2238001"/>
            <a:ext cx="9127145" cy="1815882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 </a:t>
            </a:r>
            <a:r>
              <a:rPr lang="en-US" sz="1600" b="1" i="1" dirty="0" smtClean="0"/>
              <a:t>Map&lt;Integer, Bitmap&gt; </a:t>
            </a:r>
            <a:r>
              <a:rPr lang="en-US" sz="1600" i="1" dirty="0" smtClean="0"/>
              <a:t>_</a:t>
            </a:r>
            <a:r>
              <a:rPr lang="en-US" sz="1600" i="1" dirty="0" err="1" smtClean="0"/>
              <a:t>bitmapCache</a:t>
            </a:r>
            <a:r>
              <a:rPr lang="en-US" sz="1600" i="1" dirty="0" smtClean="0"/>
              <a:t> = new HashMap&lt;Integer, Bitmap&gt;();</a:t>
            </a:r>
          </a:p>
          <a:p>
            <a:r>
              <a:rPr lang="en-US" sz="1600" i="1" dirty="0" smtClean="0"/>
              <a:t>   private void </a:t>
            </a:r>
            <a:r>
              <a:rPr lang="en-US" sz="1600" i="1" dirty="0" err="1" smtClean="0"/>
              <a:t>fillBitmapCache</a:t>
            </a:r>
            <a:r>
              <a:rPr lang="en-US" sz="1600" i="1" dirty="0" smtClean="0"/>
              <a:t>() {</a:t>
            </a:r>
          </a:p>
          <a:p>
            <a:r>
              <a:rPr lang="en-US" sz="1600" i="1" dirty="0" smtClean="0"/>
              <a:t>        _</a:t>
            </a:r>
            <a:r>
              <a:rPr lang="en-US" sz="1600" i="1" dirty="0" err="1" smtClean="0"/>
              <a:t>bitmapCache.put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BitmapFactory.decodeResource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getResources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));</a:t>
            </a:r>
          </a:p>
          <a:p>
            <a:r>
              <a:rPr lang="en-US" sz="1600" i="1" dirty="0" smtClean="0"/>
              <a:t>        _</a:t>
            </a:r>
            <a:r>
              <a:rPr lang="en-US" sz="1600" i="1" dirty="0" err="1" smtClean="0"/>
              <a:t>bitmapCache.put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R.drawable.abstrakt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BitmapFactory.decodeResource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getResources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R.drawable.abstrakt</a:t>
            </a:r>
            <a:r>
              <a:rPr lang="en-US" sz="1600" i="1" dirty="0" smtClean="0"/>
              <a:t>));</a:t>
            </a:r>
          </a:p>
          <a:p>
            <a:r>
              <a:rPr lang="en-US" sz="1600" i="1" dirty="0" smtClean="0"/>
              <a:t>}</a:t>
            </a:r>
          </a:p>
          <a:p>
            <a:r>
              <a:rPr lang="en-US" sz="1600" i="1" dirty="0" smtClean="0"/>
              <a:t>Bitmap </a:t>
            </a:r>
            <a:r>
              <a:rPr lang="en-US" sz="1600" i="1" dirty="0" err="1" smtClean="0"/>
              <a:t>bm</a:t>
            </a:r>
            <a:r>
              <a:rPr lang="en-US" sz="1600" i="1" dirty="0" smtClean="0"/>
              <a:t> = _</a:t>
            </a:r>
            <a:r>
              <a:rPr lang="en-US" sz="1600" i="1" dirty="0" err="1" smtClean="0"/>
              <a:t>bitmapCache.get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);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0" y="5042118"/>
            <a:ext cx="9110290" cy="1815882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SparseArray&lt;Bitmap&gt; </a:t>
            </a:r>
            <a:r>
              <a:rPr lang="en-US" sz="1600" i="1" dirty="0" smtClean="0"/>
              <a:t>_</a:t>
            </a:r>
            <a:r>
              <a:rPr lang="en-US" sz="1600" i="1" dirty="0" err="1" smtClean="0"/>
              <a:t>bitmapCache</a:t>
            </a:r>
            <a:r>
              <a:rPr lang="en-US" sz="1600" i="1" dirty="0" smtClean="0"/>
              <a:t> = new SparseArray&lt;Bitmap&gt;();</a:t>
            </a:r>
          </a:p>
          <a:p>
            <a:r>
              <a:rPr lang="en-US" sz="1600" i="1" dirty="0" smtClean="0"/>
              <a:t>   private void </a:t>
            </a:r>
            <a:r>
              <a:rPr lang="en-US" sz="1600" i="1" dirty="0" err="1" smtClean="0"/>
              <a:t>fillBitmapCache</a:t>
            </a:r>
            <a:r>
              <a:rPr lang="en-US" sz="1600" i="1" dirty="0" smtClean="0"/>
              <a:t>() {</a:t>
            </a:r>
          </a:p>
          <a:p>
            <a:r>
              <a:rPr lang="en-US" sz="1600" i="1" dirty="0" smtClean="0"/>
              <a:t>        _</a:t>
            </a:r>
            <a:r>
              <a:rPr lang="en-US" sz="1600" i="1" dirty="0" err="1" smtClean="0"/>
              <a:t>bitmapCache.put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BitmapFactory.decodeResource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getResources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));</a:t>
            </a:r>
          </a:p>
          <a:p>
            <a:r>
              <a:rPr lang="en-US" sz="1600" i="1" dirty="0" smtClean="0"/>
              <a:t>        _</a:t>
            </a:r>
            <a:r>
              <a:rPr lang="en-US" sz="1600" i="1" dirty="0" err="1" smtClean="0"/>
              <a:t>bitmapCache.put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R.drawable.abstrakt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BitmapFactory.decodeResource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getResources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R.drawable.abstrakt</a:t>
            </a:r>
            <a:r>
              <a:rPr lang="en-US" sz="1600" i="1" dirty="0" smtClean="0"/>
              <a:t>));</a:t>
            </a:r>
          </a:p>
          <a:p>
            <a:r>
              <a:rPr lang="en-US" sz="1600" i="1" dirty="0" smtClean="0"/>
              <a:t>   </a:t>
            </a:r>
          </a:p>
          <a:p>
            <a:r>
              <a:rPr lang="en-US" sz="1600" i="1" dirty="0" smtClean="0"/>
              <a:t>Bitmap </a:t>
            </a:r>
            <a:r>
              <a:rPr lang="en-US" sz="1600" i="1" dirty="0" err="1" smtClean="0"/>
              <a:t>bm</a:t>
            </a:r>
            <a:r>
              <a:rPr lang="en-US" sz="1600" i="1" dirty="0" smtClean="0"/>
              <a:t> = _</a:t>
            </a:r>
            <a:r>
              <a:rPr lang="en-US" sz="1600" i="1" dirty="0" err="1" smtClean="0"/>
              <a:t>bitmapCache.get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R.drawable.icon</a:t>
            </a:r>
            <a:r>
              <a:rPr lang="en-US" sz="1600" i="1" dirty="0" smtClean="0"/>
              <a:t>);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186291" y="4566593"/>
            <a:ext cx="2839351" cy="369332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New code with SparseArray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05777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2413341"/>
            <a:ext cx="8574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²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Understanding Java Collections Framework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85750" indent="-285750" defTabSz="914400">
              <a:buFont typeface="Wingdings" charset="2"/>
              <a:buChar char="²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Android: SparseArray</a:t>
            </a:r>
          </a:p>
          <a:p>
            <a:pPr marL="285750" indent="-285750" defTabSz="914400">
              <a:buFont typeface="Wingdings" charset="2"/>
              <a:buChar char="²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String, StringBuilder and StringBuffer</a:t>
            </a:r>
          </a:p>
          <a:p>
            <a:pPr marL="285750" indent="-285750" defTabSz="914400">
              <a:buFont typeface="Wingdings" charset="2"/>
              <a:buChar char="²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Interface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 descr="agen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1" y="2286000"/>
            <a:ext cx="1972189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02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String, StringBuffer and StringBuilder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5469" y="1876400"/>
            <a:ext cx="86013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String</a:t>
            </a:r>
            <a:endParaRPr lang="en-GB" sz="2000" b="1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String is </a:t>
            </a:r>
            <a:r>
              <a:rPr lang="en-US" i="1" dirty="0"/>
              <a:t>immutable</a:t>
            </a:r>
            <a:r>
              <a:rPr lang="en-US" dirty="0"/>
              <a:t>  (once created can not be changed) object  . 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The object created as a String is stored in the Constant String Pool  . 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Every immutable object in Java is thread safe, that implies String is also thread safe . 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String cannot be used by two threads simultaneously.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String once assigned cannot be changed.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i="1" dirty="0"/>
              <a:t>String  demo = " hello " ;</a:t>
            </a:r>
            <a:endParaRPr lang="en-GB" dirty="0"/>
          </a:p>
          <a:p>
            <a:r>
              <a:rPr lang="en-US" i="1" dirty="0"/>
              <a:t>// The above object is stored in constant string pool and its value can not be modified.</a:t>
            </a:r>
            <a:endParaRPr lang="en-GB" dirty="0"/>
          </a:p>
          <a:p>
            <a:r>
              <a:rPr lang="en-US" i="1" dirty="0"/>
              <a:t> </a:t>
            </a:r>
            <a:endParaRPr lang="en-GB" dirty="0"/>
          </a:p>
          <a:p>
            <a:r>
              <a:rPr lang="en-US" i="1" dirty="0"/>
              <a:t>demo="Bye" ;     //new "Bye" string is created in constant pool and referenced by the demo variable            </a:t>
            </a:r>
            <a:endParaRPr lang="en-GB" dirty="0"/>
          </a:p>
          <a:p>
            <a:r>
              <a:rPr lang="en-US" i="1" dirty="0"/>
              <a:t> // "hello" string still exists in string constant pool and its value is not </a:t>
            </a:r>
            <a:r>
              <a:rPr lang="en-US" i="1" dirty="0" err="1"/>
              <a:t>overrided</a:t>
            </a:r>
            <a:r>
              <a:rPr lang="en-US" i="1" dirty="0"/>
              <a:t> but we lost reference to the  "</a:t>
            </a:r>
            <a:r>
              <a:rPr lang="en-US" i="1" dirty="0" err="1"/>
              <a:t>hello"string</a:t>
            </a:r>
            <a:r>
              <a:rPr lang="en-US" i="1" dirty="0"/>
              <a:t>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9308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String, StringBuffer and StringBuilder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5469" y="1876400"/>
            <a:ext cx="86013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StringBuffer</a:t>
            </a:r>
            <a:r>
              <a:rPr lang="en-US" sz="2000" dirty="0"/>
              <a:t> </a:t>
            </a:r>
            <a:endParaRPr lang="en-GB" sz="2000" dirty="0"/>
          </a:p>
          <a:p>
            <a:pPr marL="342900" lvl="0" indent="-342900">
              <a:buFont typeface="Wingdings" charset="2"/>
              <a:buChar char="ü"/>
            </a:pPr>
            <a:r>
              <a:rPr lang="en-US" sz="2000" dirty="0"/>
              <a:t>StringBuffer is mutable means one can change the value of the object . </a:t>
            </a:r>
            <a:endParaRPr lang="en-GB" sz="2000" dirty="0"/>
          </a:p>
          <a:p>
            <a:pPr marL="342900" lvl="0" indent="-342900">
              <a:buFont typeface="Wingdings" charset="2"/>
              <a:buChar char="ü"/>
            </a:pPr>
            <a:r>
              <a:rPr lang="en-US" sz="2000" dirty="0"/>
              <a:t>The object created through StringBuffer is stored in the heap</a:t>
            </a:r>
            <a:endParaRPr lang="en-GB" sz="2000" dirty="0"/>
          </a:p>
          <a:p>
            <a:pPr marL="342900" lvl="0" indent="-342900">
              <a:buFont typeface="Wingdings" charset="2"/>
              <a:buChar char="ü"/>
            </a:pPr>
            <a:r>
              <a:rPr lang="en-US" sz="2000" dirty="0"/>
              <a:t>StringBuffer  has the same methods as the StringBuilder , but each method in StringBuffer is synchronized that is StringBuffer is thread safe . </a:t>
            </a:r>
            <a:endParaRPr lang="en-GB" sz="2000" dirty="0"/>
          </a:p>
          <a:p>
            <a:pPr marL="342900" lvl="0" indent="-342900">
              <a:buFont typeface="Wingdings" charset="2"/>
              <a:buChar char="ü"/>
            </a:pPr>
            <a:r>
              <a:rPr lang="en-US" sz="2000" dirty="0"/>
              <a:t>Due to this it does not allow two threads to simultaneously access the same method . </a:t>
            </a:r>
            <a:endParaRPr lang="en-US" sz="2000" dirty="0" smtClean="0"/>
          </a:p>
          <a:p>
            <a:pPr marL="342900" lvl="0" indent="-342900">
              <a:buFont typeface="Wingdings" charset="2"/>
              <a:buChar char="ü"/>
            </a:pPr>
            <a:r>
              <a:rPr lang="en-US" sz="2000" dirty="0" smtClean="0"/>
              <a:t>Each </a:t>
            </a:r>
            <a:r>
              <a:rPr lang="en-US" sz="2000" dirty="0"/>
              <a:t>method can be accessed by one thread at a time .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627624" y="4822951"/>
            <a:ext cx="73539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StringBuffer demo1 = new StringBuffer("Hello") ;</a:t>
            </a:r>
            <a:endParaRPr lang="en-GB" dirty="0"/>
          </a:p>
          <a:p>
            <a:r>
              <a:rPr lang="en-US" i="1" dirty="0"/>
              <a:t>// The above object stored in heap and its value can be changed .</a:t>
            </a:r>
            <a:endParaRPr lang="en-GB" dirty="0"/>
          </a:p>
          <a:p>
            <a:r>
              <a:rPr lang="en-US" i="1" dirty="0"/>
              <a:t> </a:t>
            </a:r>
            <a:endParaRPr lang="en-GB" dirty="0"/>
          </a:p>
          <a:p>
            <a:r>
              <a:rPr lang="en-US" i="1" dirty="0"/>
              <a:t>demo1=new StringBuffer("Bye");</a:t>
            </a:r>
            <a:endParaRPr lang="en-GB" dirty="0"/>
          </a:p>
          <a:p>
            <a:r>
              <a:rPr lang="en-US" i="1" dirty="0"/>
              <a:t>// Above statement is right as it modifies the value which is allowed in the StringBuffer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8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String, StringBuffer and StringBuilder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5469" y="1876400"/>
            <a:ext cx="86013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StringBuilder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StringBuilder  is same as the StringBuffer , that is it stores the object in heap and it can also be modified . 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The main difference between the StringBuffer and StringBuilder is that StringBuilder is also not thread safe. </a:t>
            </a:r>
            <a:endParaRPr lang="en-GB" dirty="0"/>
          </a:p>
          <a:p>
            <a:pPr marL="285750" lvl="0" indent="-285750">
              <a:buFont typeface="Wingdings" charset="2"/>
              <a:buChar char="ü"/>
            </a:pPr>
            <a:r>
              <a:rPr lang="en-US" dirty="0"/>
              <a:t>StringBuilder is fast as it is not thread safe.  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endParaRPr lang="en-US" i="1" dirty="0" smtClean="0"/>
          </a:p>
          <a:p>
            <a:r>
              <a:rPr lang="en-US" i="1" dirty="0" smtClean="0"/>
              <a:t>StringBuilder </a:t>
            </a:r>
            <a:r>
              <a:rPr lang="en-US" i="1" dirty="0"/>
              <a:t>demo2= new StringBuilder("Hello");</a:t>
            </a:r>
            <a:endParaRPr lang="en-GB" dirty="0"/>
          </a:p>
          <a:p>
            <a:r>
              <a:rPr lang="en-US" i="1" dirty="0"/>
              <a:t>// The above object too is stored in the heap and its value can be modified</a:t>
            </a:r>
            <a:endParaRPr lang="en-GB" dirty="0"/>
          </a:p>
          <a:p>
            <a:r>
              <a:rPr lang="en-US" i="1" dirty="0"/>
              <a:t>demo2=new StringBuilder("Bye"); </a:t>
            </a:r>
            <a:endParaRPr lang="en-GB" dirty="0"/>
          </a:p>
          <a:p>
            <a:r>
              <a:rPr lang="en-US" i="1" dirty="0"/>
              <a:t>// Above statement is right as it modifies the value which is allowed in the StringBuilder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8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String, StringBuffer and StringBuilder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9606" y="2321004"/>
            <a:ext cx="72736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----------------------------------------------------------------------------------</a:t>
            </a:r>
            <a:endParaRPr lang="en-GB" sz="2000" dirty="0"/>
          </a:p>
          <a:p>
            <a:r>
              <a:rPr lang="en-US" sz="2000" dirty="0"/>
              <a:t>                          </a:t>
            </a:r>
            <a:r>
              <a:rPr lang="en-US" sz="2000" i="1" dirty="0"/>
              <a:t> String   </a:t>
            </a:r>
            <a:r>
              <a:rPr lang="en-US" sz="2000" dirty="0"/>
              <a:t>                </a:t>
            </a:r>
            <a:r>
              <a:rPr lang="en-US" sz="2000" dirty="0" smtClean="0"/>
              <a:t>	</a:t>
            </a:r>
            <a:r>
              <a:rPr lang="en-US" sz="2000" i="1" dirty="0" smtClean="0"/>
              <a:t> </a:t>
            </a:r>
            <a:r>
              <a:rPr lang="en-US" sz="2000" i="1" dirty="0"/>
              <a:t>StringBuffer</a:t>
            </a:r>
            <a:r>
              <a:rPr lang="en-US" sz="2000" dirty="0"/>
              <a:t>        </a:t>
            </a:r>
            <a:r>
              <a:rPr lang="en-US" sz="2000" i="1" dirty="0"/>
              <a:t> StringBuilder</a:t>
            </a:r>
            <a:endParaRPr lang="en-GB" sz="2000" dirty="0"/>
          </a:p>
          <a:p>
            <a:r>
              <a:rPr lang="en-US" sz="2000" dirty="0"/>
              <a:t>----------------------------------------------------------------------------------                 </a:t>
            </a:r>
            <a:endParaRPr lang="en-GB" sz="2000" dirty="0"/>
          </a:p>
          <a:p>
            <a:r>
              <a:rPr lang="en-US" sz="2000" i="1" dirty="0"/>
              <a:t>Storage Area </a:t>
            </a:r>
            <a:r>
              <a:rPr lang="en-US" sz="2000" dirty="0"/>
              <a:t>| Constant String Pool       Heap                  Heap </a:t>
            </a:r>
            <a:endParaRPr lang="en-GB" sz="2000" dirty="0"/>
          </a:p>
          <a:p>
            <a:r>
              <a:rPr lang="en-US" sz="2000" i="1" dirty="0"/>
              <a:t>Modifiabl</a:t>
            </a:r>
            <a:r>
              <a:rPr lang="en-US" sz="2000" dirty="0"/>
              <a:t>e     | No (immutable)         </a:t>
            </a:r>
            <a:r>
              <a:rPr lang="en-US" sz="2000" dirty="0" smtClean="0"/>
              <a:t> Yes</a:t>
            </a:r>
            <a:r>
              <a:rPr lang="en-US" sz="2000" dirty="0"/>
              <a:t>( mutable)   Yes( mutable )</a:t>
            </a:r>
            <a:endParaRPr lang="en-GB" sz="2000" dirty="0"/>
          </a:p>
          <a:p>
            <a:r>
              <a:rPr lang="en-US" sz="2000" i="1" dirty="0"/>
              <a:t>Thread Safe   </a:t>
            </a:r>
            <a:r>
              <a:rPr lang="en-US" sz="2000" dirty="0"/>
              <a:t>| Yes                             </a:t>
            </a:r>
            <a:r>
              <a:rPr lang="en-US" sz="2000" dirty="0" smtClean="0"/>
              <a:t>        </a:t>
            </a:r>
            <a:r>
              <a:rPr lang="en-US" sz="2000" dirty="0"/>
              <a:t>Yes                        No</a:t>
            </a:r>
            <a:endParaRPr lang="en-GB" sz="2000" dirty="0"/>
          </a:p>
          <a:p>
            <a:r>
              <a:rPr lang="en-US" sz="2000" i="1" dirty="0"/>
              <a:t>Performance</a:t>
            </a:r>
            <a:r>
              <a:rPr lang="en-US" sz="2000" dirty="0"/>
              <a:t> | Fast                        </a:t>
            </a:r>
            <a:r>
              <a:rPr lang="en-US" sz="2000" dirty="0" smtClean="0"/>
              <a:t>     </a:t>
            </a:r>
            <a:r>
              <a:rPr lang="en-US" sz="2000" dirty="0"/>
              <a:t>Very slow                   Fast</a:t>
            </a:r>
            <a:endParaRPr lang="en-GB" sz="2000" dirty="0"/>
          </a:p>
          <a:p>
            <a:r>
              <a:rPr lang="en-US" sz="2000" dirty="0"/>
              <a:t>----------------------------------------------------------------------------------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581978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1907090"/>
            <a:ext cx="85747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Implementing an interface allows a class to become more formal about the behavior it promises to provide. 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Interfaces form a contract between the class and the outside world, and this contract is enforced at build time by the compiler.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 If your class claims to implement an interface, all methods defined by that interface must appear in its source code before the class will successfully compile.</a:t>
            </a:r>
            <a:endParaRPr lang="en-US" sz="2000" dirty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b="1" dirty="0" smtClean="0">
                <a:solidFill>
                  <a:prstClr val="black"/>
                </a:solidFill>
                <a:latin typeface="Calibri"/>
              </a:rPr>
              <a:t>Why we use it? </a:t>
            </a:r>
            <a:r>
              <a:rPr lang="en-US" sz="2000" dirty="0" smtClean="0"/>
              <a:t>Also, java programming language does not support multiple inheritance, using interfaces we can achieve this as a class can implement more than one interfaces, however it cannot extend more than one classes.</a:t>
            </a:r>
          </a:p>
          <a:p>
            <a:pPr marL="285750" indent="-285750" defTabSz="914400">
              <a:buFont typeface="Wingdings" charset="2"/>
              <a:buChar char="ü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9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9605" y="1908359"/>
            <a:ext cx="82382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http://beginnersbook.com/2013/04/oops-concepts/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http://www.tutorialspoint.com/java/index.htm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http://jeffcardillo.com/blog/2015/01/22/sparsearray-vs-hashmap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116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2075766"/>
            <a:ext cx="85747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 smtClean="0">
                <a:hlinkClick r:id="rId3"/>
              </a:rPr>
              <a:t>Java Collections Framework</a:t>
            </a:r>
            <a:r>
              <a:rPr lang="en-US" sz="2000" dirty="0" smtClean="0"/>
              <a:t> is a collection of interfaces and classes which helps in storing and processing the data efficiently. </a:t>
            </a:r>
          </a:p>
          <a:p>
            <a:pPr defTabSz="914400"/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This framework has several useful classes which have tons of useful functions which makes a programmer task super easy.</a:t>
            </a: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Common Types: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List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Set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Map</a:t>
            </a:r>
          </a:p>
          <a:p>
            <a:pPr marL="342900" indent="-342900" defTabSz="914400">
              <a:buFont typeface="Wingdings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Iterators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1553539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pic>
        <p:nvPicPr>
          <p:cNvPr id="2" name="Picture 1" descr="Java-collection-framework-hierarch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15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468" y="2413341"/>
            <a:ext cx="85747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>
                <a:solidFill>
                  <a:prstClr val="black"/>
                </a:solidFill>
              </a:rPr>
              <a:t>Collection of Similar objects</a:t>
            </a:r>
          </a:p>
          <a:p>
            <a:pPr marL="285750" indent="-285750" defTabSz="914400">
              <a:buFont typeface="Wingdings" charset="2"/>
              <a:buChar char="ü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First, we declare a string array with an initial size of 4 elements and then add 4 elements. </a:t>
            </a:r>
          </a:p>
          <a:p>
            <a:pPr marL="285750" indent="-285750" defTabSz="914400">
              <a:buFont typeface="Wingdings" charset="2"/>
              <a:buChar char="ü"/>
            </a:pPr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If you try to add one more element, you will have </a:t>
            </a:r>
            <a:r>
              <a:rPr lang="en-US" sz="2000" dirty="0" err="1" smtClean="0">
                <a:solidFill>
                  <a:srgbClr val="FF0000"/>
                </a:solidFill>
              </a:rPr>
              <a:t>java.lang.ArrayIndexOutOfBoundsException</a:t>
            </a:r>
            <a:r>
              <a:rPr lang="en-US" sz="2000" dirty="0" smtClean="0"/>
              <a:t>, as the capacity of the array is fixed and cannot be resized once created.</a:t>
            </a:r>
          </a:p>
          <a:p>
            <a:pPr marL="285750" indent="-285750" defTabSz="914400">
              <a:buFont typeface="Wingdings" charset="2"/>
              <a:buChar char="ü"/>
            </a:pPr>
            <a:endParaRPr lang="en-US" sz="2000" dirty="0" smtClean="0"/>
          </a:p>
          <a:p>
            <a:pPr marL="285750" indent="-285750" defTabSz="914400">
              <a:buFont typeface="Wingdings" charset="2"/>
              <a:buChar char="ü"/>
            </a:pPr>
            <a:r>
              <a:rPr lang="en-US" sz="2000" dirty="0" smtClean="0"/>
              <a:t> If you want a dynamically sized array where you can add and remove the objects and the size is adjusted accordingly, you should use an </a:t>
            </a:r>
            <a:r>
              <a:rPr lang="en-US" sz="2000" dirty="0" smtClean="0">
                <a:hlinkClick r:id="rId3"/>
              </a:rPr>
              <a:t>ArrayList</a:t>
            </a:r>
            <a:r>
              <a:rPr lang="en-US" sz="2000" dirty="0" smtClean="0"/>
              <a:t>.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1#</a:t>
            </a:r>
            <a:r>
              <a:rPr lang="en-US" dirty="0"/>
              <a:t>Java String Array</a:t>
            </a:r>
          </a:p>
        </p:txBody>
      </p:sp>
    </p:spTree>
    <p:extLst>
      <p:ext uri="{BB962C8B-B14F-4D97-AF65-F5344CB8AC3E}">
        <p14:creationId xmlns:p14="http://schemas.microsoft.com/office/powerpoint/2010/main" val="12316926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286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67560" y="522549"/>
            <a:ext cx="3980535" cy="3407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812150" y="3028506"/>
            <a:ext cx="1223588" cy="110922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27624" y="4870727"/>
            <a:ext cx="1184526" cy="578700"/>
          </a:xfrm>
          <a:prstGeom prst="wedgeRoundRectCallout">
            <a:avLst>
              <a:gd name="adj1" fmla="val -47979"/>
              <a:gd name="adj2" fmla="val -3364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Explorer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564670" y="4733777"/>
            <a:ext cx="1508861" cy="578700"/>
          </a:xfrm>
          <a:prstGeom prst="wedgeRoundRectCallout">
            <a:avLst>
              <a:gd name="adj1" fmla="val -138917"/>
              <a:gd name="adj2" fmla="val 2524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 /</a:t>
            </a:r>
            <a:r>
              <a:rPr lang="en-US" dirty="0" err="1" smtClean="0"/>
              <a:t>outputView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154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601"/>
            <a:ext cx="9127145" cy="52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28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627624" y="0"/>
            <a:ext cx="8499521" cy="1905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defRPr/>
            </a:pPr>
            <a:endParaRPr lang="en-US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عنوان 1"/>
          <p:cNvSpPr>
            <a:spLocks noGrp="1"/>
          </p:cNvSpPr>
          <p:nvPr>
            <p:ph type="title"/>
          </p:nvPr>
        </p:nvSpPr>
        <p:spPr>
          <a:xfrm>
            <a:off x="459606" y="228600"/>
            <a:ext cx="6116643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051"/>
            <a:ext cx="8746962" cy="534694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685856" y="3697251"/>
            <a:ext cx="1237080" cy="771600"/>
          </a:xfrm>
          <a:prstGeom prst="wedgeRoundRectCallout">
            <a:avLst>
              <a:gd name="adj1" fmla="val -220832"/>
              <a:gd name="adj2" fmla="val -895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click on sidebar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43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bounded Solution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1678</Words>
  <Application>Microsoft Macintosh PowerPoint</Application>
  <PresentationFormat>On-screen Show (4:3)</PresentationFormat>
  <Paragraphs>233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Unbounded Solution PPT Template 1</vt:lpstr>
      <vt:lpstr>PowerPoint Presentation</vt:lpstr>
      <vt:lpstr>PowerPoint Presentation</vt:lpstr>
      <vt:lpstr>Agenda</vt:lpstr>
      <vt:lpstr>Java Collections Framework</vt:lpstr>
      <vt:lpstr>Java Collections</vt:lpstr>
      <vt:lpstr>1#Java String Array</vt:lpstr>
      <vt:lpstr>Code</vt:lpstr>
      <vt:lpstr>Output</vt:lpstr>
      <vt:lpstr>Debugging</vt:lpstr>
      <vt:lpstr>Debugging Confirmation</vt:lpstr>
      <vt:lpstr>Debug Window</vt:lpstr>
      <vt:lpstr>Debug Window</vt:lpstr>
      <vt:lpstr>Debug Window</vt:lpstr>
      <vt:lpstr>2#ArrayList</vt:lpstr>
      <vt:lpstr>3#LinkedList</vt:lpstr>
      <vt:lpstr>3#LinkedList</vt:lpstr>
      <vt:lpstr>3#LinkedList</vt:lpstr>
      <vt:lpstr>3#LinkedList</vt:lpstr>
      <vt:lpstr>Output</vt:lpstr>
      <vt:lpstr>ArrayList vs LinkedList</vt:lpstr>
      <vt:lpstr>MAP</vt:lpstr>
      <vt:lpstr>1#HashMap</vt:lpstr>
      <vt:lpstr>1#HashMap</vt:lpstr>
      <vt:lpstr>3#LinkedList</vt:lpstr>
      <vt:lpstr>Output</vt:lpstr>
      <vt:lpstr>ArrayList vs HashMap</vt:lpstr>
      <vt:lpstr>Android: SparseArray</vt:lpstr>
      <vt:lpstr>Android: SparseArray</vt:lpstr>
      <vt:lpstr>Code Comparison</vt:lpstr>
      <vt:lpstr>String, StringBuffer and StringBuilder</vt:lpstr>
      <vt:lpstr>String, StringBuffer and StringBuilder</vt:lpstr>
      <vt:lpstr>String, StringBuffer and StringBuilder</vt:lpstr>
      <vt:lpstr>String, StringBuffer and StringBuilder</vt:lpstr>
      <vt:lpstr>Interface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Sevak</dc:creator>
  <cp:lastModifiedBy>Kalpesh Sevak</cp:lastModifiedBy>
  <cp:revision>68</cp:revision>
  <dcterms:created xsi:type="dcterms:W3CDTF">2015-05-16T17:06:02Z</dcterms:created>
  <dcterms:modified xsi:type="dcterms:W3CDTF">2015-07-27T04:31:30Z</dcterms:modified>
</cp:coreProperties>
</file>