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60" r:id="rId3"/>
  </p:sldMasterIdLst>
  <p:notesMasterIdLst>
    <p:notesMasterId r:id="rId131"/>
  </p:notesMasterIdLst>
  <p:handoutMasterIdLst>
    <p:handoutMasterId r:id="rId132"/>
  </p:handoutMasterIdLst>
  <p:sldIdLst>
    <p:sldId id="2045" r:id="rId4"/>
    <p:sldId id="1954" r:id="rId5"/>
    <p:sldId id="1905" r:id="rId6"/>
    <p:sldId id="1906" r:id="rId7"/>
    <p:sldId id="1913" r:id="rId8"/>
    <p:sldId id="1916" r:id="rId9"/>
    <p:sldId id="1917" r:id="rId10"/>
    <p:sldId id="1918" r:id="rId11"/>
    <p:sldId id="1907" r:id="rId12"/>
    <p:sldId id="1909" r:id="rId13"/>
    <p:sldId id="1914" r:id="rId14"/>
    <p:sldId id="1910" r:id="rId15"/>
    <p:sldId id="1919" r:id="rId16"/>
    <p:sldId id="1920" r:id="rId17"/>
    <p:sldId id="1921" r:id="rId18"/>
    <p:sldId id="1983" r:id="rId19"/>
    <p:sldId id="1922" r:id="rId20"/>
    <p:sldId id="1923" r:id="rId21"/>
    <p:sldId id="2023" r:id="rId22"/>
    <p:sldId id="2024" r:id="rId23"/>
    <p:sldId id="1927" r:id="rId24"/>
    <p:sldId id="1984" r:id="rId25"/>
    <p:sldId id="1985" r:id="rId26"/>
    <p:sldId id="1986" r:id="rId27"/>
    <p:sldId id="1987" r:id="rId28"/>
    <p:sldId id="1988" r:id="rId29"/>
    <p:sldId id="1990" r:id="rId30"/>
    <p:sldId id="1991" r:id="rId31"/>
    <p:sldId id="1992" r:id="rId32"/>
    <p:sldId id="1993" r:id="rId33"/>
    <p:sldId id="1994" r:id="rId34"/>
    <p:sldId id="1995" r:id="rId35"/>
    <p:sldId id="1996" r:id="rId36"/>
    <p:sldId id="1997" r:id="rId37"/>
    <p:sldId id="1998" r:id="rId38"/>
    <p:sldId id="1999" r:id="rId39"/>
    <p:sldId id="2000" r:id="rId40"/>
    <p:sldId id="2001" r:id="rId41"/>
    <p:sldId id="1982" r:id="rId42"/>
    <p:sldId id="1924" r:id="rId43"/>
    <p:sldId id="1925" r:id="rId44"/>
    <p:sldId id="1928" r:id="rId45"/>
    <p:sldId id="1926" r:id="rId46"/>
    <p:sldId id="1929" r:id="rId47"/>
    <p:sldId id="1959" r:id="rId48"/>
    <p:sldId id="1976" r:id="rId49"/>
    <p:sldId id="1977" r:id="rId50"/>
    <p:sldId id="1978" r:id="rId51"/>
    <p:sldId id="1979" r:id="rId52"/>
    <p:sldId id="1981" r:id="rId53"/>
    <p:sldId id="1980" r:id="rId54"/>
    <p:sldId id="1960" r:id="rId55"/>
    <p:sldId id="1961" r:id="rId56"/>
    <p:sldId id="1962" r:id="rId57"/>
    <p:sldId id="1963" r:id="rId58"/>
    <p:sldId id="1964" r:id="rId59"/>
    <p:sldId id="1965" r:id="rId60"/>
    <p:sldId id="1966" r:id="rId61"/>
    <p:sldId id="1967" r:id="rId62"/>
    <p:sldId id="1968" r:id="rId63"/>
    <p:sldId id="1969" r:id="rId64"/>
    <p:sldId id="1970" r:id="rId65"/>
    <p:sldId id="1972" r:id="rId66"/>
    <p:sldId id="1971" r:id="rId67"/>
    <p:sldId id="1973" r:id="rId68"/>
    <p:sldId id="1975" r:id="rId69"/>
    <p:sldId id="2025" r:id="rId70"/>
    <p:sldId id="2026" r:id="rId71"/>
    <p:sldId id="2028" r:id="rId72"/>
    <p:sldId id="2041" r:id="rId73"/>
    <p:sldId id="2042" r:id="rId74"/>
    <p:sldId id="2029" r:id="rId75"/>
    <p:sldId id="2044" r:id="rId76"/>
    <p:sldId id="2030" r:id="rId77"/>
    <p:sldId id="2031" r:id="rId78"/>
    <p:sldId id="2039" r:id="rId79"/>
    <p:sldId id="2033" r:id="rId80"/>
    <p:sldId id="2034" r:id="rId81"/>
    <p:sldId id="2035" r:id="rId82"/>
    <p:sldId id="2036" r:id="rId83"/>
    <p:sldId id="2037" r:id="rId84"/>
    <p:sldId id="2038" r:id="rId85"/>
    <p:sldId id="1945" r:id="rId86"/>
    <p:sldId id="1947" r:id="rId87"/>
    <p:sldId id="1948" r:id="rId88"/>
    <p:sldId id="1930" r:id="rId89"/>
    <p:sldId id="1931" r:id="rId90"/>
    <p:sldId id="1932" r:id="rId91"/>
    <p:sldId id="1933" r:id="rId92"/>
    <p:sldId id="1934" r:id="rId93"/>
    <p:sldId id="1935" r:id="rId94"/>
    <p:sldId id="1936" r:id="rId95"/>
    <p:sldId id="1938" r:id="rId96"/>
    <p:sldId id="2040" r:id="rId97"/>
    <p:sldId id="1950" r:id="rId98"/>
    <p:sldId id="1939" r:id="rId99"/>
    <p:sldId id="1937" r:id="rId100"/>
    <p:sldId id="1940" r:id="rId101"/>
    <p:sldId id="1941" r:id="rId102"/>
    <p:sldId id="1942" r:id="rId103"/>
    <p:sldId id="1943" r:id="rId104"/>
    <p:sldId id="1944" r:id="rId105"/>
    <p:sldId id="1951" r:id="rId106"/>
    <p:sldId id="1949" r:id="rId107"/>
    <p:sldId id="1952" r:id="rId108"/>
    <p:sldId id="2003" r:id="rId109"/>
    <p:sldId id="1956" r:id="rId110"/>
    <p:sldId id="2004" r:id="rId111"/>
    <p:sldId id="2005" r:id="rId112"/>
    <p:sldId id="2006" r:id="rId113"/>
    <p:sldId id="2007" r:id="rId114"/>
    <p:sldId id="2008" r:id="rId115"/>
    <p:sldId id="2010" r:id="rId116"/>
    <p:sldId id="2009" r:id="rId117"/>
    <p:sldId id="2011" r:id="rId118"/>
    <p:sldId id="2012" r:id="rId119"/>
    <p:sldId id="2013" r:id="rId120"/>
    <p:sldId id="2014" r:id="rId121"/>
    <p:sldId id="2015" r:id="rId122"/>
    <p:sldId id="2016" r:id="rId123"/>
    <p:sldId id="2017" r:id="rId124"/>
    <p:sldId id="2018" r:id="rId125"/>
    <p:sldId id="2019" r:id="rId126"/>
    <p:sldId id="2020" r:id="rId127"/>
    <p:sldId id="2021" r:id="rId128"/>
    <p:sldId id="2043" r:id="rId129"/>
    <p:sldId id="2022" r:id="rId1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yllabus" id="{153E0227-28CB-47FA-A017-C046B7442982}">
          <p14:sldIdLst>
            <p14:sldId id="2045"/>
            <p14:sldId id="1954"/>
            <p14:sldId id="1905"/>
            <p14:sldId id="1906"/>
            <p14:sldId id="1913"/>
            <p14:sldId id="1916"/>
            <p14:sldId id="1917"/>
            <p14:sldId id="1918"/>
            <p14:sldId id="1907"/>
            <p14:sldId id="1909"/>
            <p14:sldId id="1914"/>
            <p14:sldId id="1910"/>
            <p14:sldId id="1919"/>
            <p14:sldId id="1920"/>
            <p14:sldId id="1921"/>
            <p14:sldId id="1983"/>
            <p14:sldId id="1922"/>
            <p14:sldId id="1923"/>
            <p14:sldId id="2023"/>
            <p14:sldId id="2024"/>
            <p14:sldId id="1927"/>
            <p14:sldId id="1984"/>
            <p14:sldId id="1985"/>
            <p14:sldId id="1986"/>
            <p14:sldId id="1987"/>
            <p14:sldId id="1988"/>
            <p14:sldId id="1990"/>
            <p14:sldId id="1991"/>
            <p14:sldId id="1992"/>
            <p14:sldId id="1993"/>
            <p14:sldId id="1994"/>
            <p14:sldId id="1995"/>
            <p14:sldId id="1996"/>
            <p14:sldId id="1997"/>
            <p14:sldId id="1998"/>
            <p14:sldId id="1999"/>
            <p14:sldId id="2000"/>
            <p14:sldId id="2001"/>
            <p14:sldId id="1982"/>
            <p14:sldId id="1924"/>
            <p14:sldId id="1925"/>
            <p14:sldId id="1928"/>
            <p14:sldId id="1926"/>
            <p14:sldId id="1929"/>
            <p14:sldId id="1959"/>
            <p14:sldId id="1976"/>
            <p14:sldId id="1977"/>
            <p14:sldId id="1978"/>
            <p14:sldId id="1979"/>
            <p14:sldId id="1981"/>
            <p14:sldId id="1980"/>
            <p14:sldId id="1960"/>
            <p14:sldId id="1961"/>
            <p14:sldId id="1962"/>
            <p14:sldId id="1963"/>
            <p14:sldId id="1964"/>
            <p14:sldId id="1965"/>
            <p14:sldId id="1966"/>
            <p14:sldId id="1967"/>
            <p14:sldId id="1968"/>
            <p14:sldId id="1969"/>
            <p14:sldId id="1970"/>
            <p14:sldId id="1972"/>
            <p14:sldId id="1971"/>
            <p14:sldId id="1973"/>
            <p14:sldId id="1975"/>
            <p14:sldId id="2025"/>
            <p14:sldId id="2026"/>
            <p14:sldId id="2028"/>
            <p14:sldId id="2041"/>
            <p14:sldId id="2042"/>
            <p14:sldId id="2029"/>
            <p14:sldId id="2044"/>
            <p14:sldId id="2030"/>
            <p14:sldId id="2031"/>
            <p14:sldId id="2039"/>
            <p14:sldId id="2033"/>
            <p14:sldId id="2034"/>
            <p14:sldId id="2035"/>
            <p14:sldId id="2036"/>
            <p14:sldId id="2037"/>
            <p14:sldId id="2038"/>
            <p14:sldId id="1945"/>
            <p14:sldId id="1947"/>
            <p14:sldId id="1948"/>
            <p14:sldId id="1930"/>
            <p14:sldId id="1931"/>
            <p14:sldId id="1932"/>
            <p14:sldId id="1933"/>
            <p14:sldId id="1934"/>
            <p14:sldId id="1935"/>
            <p14:sldId id="1936"/>
            <p14:sldId id="1938"/>
            <p14:sldId id="2040"/>
            <p14:sldId id="1950"/>
            <p14:sldId id="1939"/>
            <p14:sldId id="1937"/>
            <p14:sldId id="1940"/>
            <p14:sldId id="1941"/>
            <p14:sldId id="1942"/>
            <p14:sldId id="1943"/>
            <p14:sldId id="1944"/>
            <p14:sldId id="1951"/>
            <p14:sldId id="1949"/>
            <p14:sldId id="1952"/>
            <p14:sldId id="2003"/>
            <p14:sldId id="1956"/>
            <p14:sldId id="2004"/>
            <p14:sldId id="2005"/>
            <p14:sldId id="2006"/>
            <p14:sldId id="2007"/>
            <p14:sldId id="2008"/>
            <p14:sldId id="2010"/>
            <p14:sldId id="2009"/>
            <p14:sldId id="2011"/>
            <p14:sldId id="2012"/>
            <p14:sldId id="2013"/>
            <p14:sldId id="2014"/>
            <p14:sldId id="2015"/>
            <p14:sldId id="2016"/>
            <p14:sldId id="2017"/>
            <p14:sldId id="2018"/>
            <p14:sldId id="2019"/>
            <p14:sldId id="2020"/>
            <p14:sldId id="2021"/>
            <p14:sldId id="2043"/>
            <p14:sldId id="202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0941" autoAdjust="0"/>
  </p:normalViewPr>
  <p:slideViewPr>
    <p:cSldViewPr>
      <p:cViewPr varScale="1">
        <p:scale>
          <a:sx n="82" d="100"/>
          <a:sy n="82" d="100"/>
        </p:scale>
        <p:origin x="-1496"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30" Type="http://schemas.openxmlformats.org/officeDocument/2006/relationships/slide" Target="slides/slide127.xml"/><Relationship Id="rId131" Type="http://schemas.openxmlformats.org/officeDocument/2006/relationships/notesMaster" Target="notesMasters/notesMaster1.xml"/><Relationship Id="rId132" Type="http://schemas.openxmlformats.org/officeDocument/2006/relationships/handoutMaster" Target="handoutMasters/handoutMaster1.xml"/><Relationship Id="rId133" Type="http://schemas.openxmlformats.org/officeDocument/2006/relationships/printerSettings" Target="printerSettings/printerSettings1.bin"/><Relationship Id="rId134" Type="http://schemas.openxmlformats.org/officeDocument/2006/relationships/presProps" Target="presProps.xml"/><Relationship Id="rId135" Type="http://schemas.openxmlformats.org/officeDocument/2006/relationships/viewProps" Target="viewProps.xml"/><Relationship Id="rId136" Type="http://schemas.openxmlformats.org/officeDocument/2006/relationships/theme" Target="theme/theme1.xml"/><Relationship Id="rId13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42F97-D5C8-B047-8E2C-3D54299ACDB2}"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8917D27F-0303-D047-A246-A39AFFAFFA8C}">
      <dgm:prSet phldrT="[Text]"/>
      <dgm:spPr>
        <a:solidFill>
          <a:srgbClr val="660066"/>
        </a:solidFill>
      </dgm:spPr>
      <dgm:t>
        <a:bodyPr/>
        <a:lstStyle/>
        <a:p>
          <a:r>
            <a:rPr lang="en-US" dirty="0" smtClean="0"/>
            <a:t>Intents</a:t>
          </a:r>
          <a:endParaRPr lang="en-US" dirty="0"/>
        </a:p>
      </dgm:t>
    </dgm:pt>
    <dgm:pt modelId="{94BE8E74-24C8-FA45-A035-8C09E432AA46}" type="parTrans" cxnId="{1541B9FE-5E47-234B-931F-07F80877C806}">
      <dgm:prSet/>
      <dgm:spPr/>
      <dgm:t>
        <a:bodyPr/>
        <a:lstStyle/>
        <a:p>
          <a:endParaRPr lang="en-US"/>
        </a:p>
      </dgm:t>
    </dgm:pt>
    <dgm:pt modelId="{DBEA0E5C-504D-644E-8BA5-602DF5E5D396}" type="sibTrans" cxnId="{1541B9FE-5E47-234B-931F-07F80877C806}">
      <dgm:prSet/>
      <dgm:spPr/>
      <dgm:t>
        <a:bodyPr/>
        <a:lstStyle/>
        <a:p>
          <a:endParaRPr lang="en-US"/>
        </a:p>
      </dgm:t>
    </dgm:pt>
    <dgm:pt modelId="{A2A3B1B8-A919-3447-BA67-213CD9E944AD}">
      <dgm:prSet phldrT="[Text]"/>
      <dgm:spPr>
        <a:solidFill>
          <a:schemeClr val="bg2">
            <a:lumMod val="60000"/>
            <a:lumOff val="40000"/>
          </a:schemeClr>
        </a:solidFill>
      </dgm:spPr>
      <dgm:t>
        <a:bodyPr/>
        <a:lstStyle/>
        <a:p>
          <a:r>
            <a:rPr lang="en-US" dirty="0" smtClean="0"/>
            <a:t>Activity</a:t>
          </a:r>
          <a:endParaRPr lang="en-US" dirty="0"/>
        </a:p>
      </dgm:t>
    </dgm:pt>
    <dgm:pt modelId="{96E026AA-3BF1-5746-B1F4-4A63DAB6086C}" type="parTrans" cxnId="{643C5FC1-241D-D347-B3B6-610AEED06D58}">
      <dgm:prSet/>
      <dgm:spPr/>
      <dgm:t>
        <a:bodyPr/>
        <a:lstStyle/>
        <a:p>
          <a:endParaRPr lang="en-US"/>
        </a:p>
      </dgm:t>
    </dgm:pt>
    <dgm:pt modelId="{C2CFFB07-023F-7A4E-B46F-B2CEA2E6984F}" type="sibTrans" cxnId="{643C5FC1-241D-D347-B3B6-610AEED06D58}">
      <dgm:prSet/>
      <dgm:spPr/>
      <dgm:t>
        <a:bodyPr/>
        <a:lstStyle/>
        <a:p>
          <a:endParaRPr lang="en-US"/>
        </a:p>
      </dgm:t>
    </dgm:pt>
    <dgm:pt modelId="{7F0556DA-3CC7-D744-BB38-E5D31F045036}">
      <dgm:prSet phldrT="[Text]"/>
      <dgm:spPr>
        <a:solidFill>
          <a:schemeClr val="accent3"/>
        </a:solidFill>
      </dgm:spPr>
      <dgm:t>
        <a:bodyPr/>
        <a:lstStyle/>
        <a:p>
          <a:r>
            <a:rPr lang="en-US" dirty="0" smtClean="0"/>
            <a:t>Services</a:t>
          </a:r>
          <a:endParaRPr lang="en-US" dirty="0"/>
        </a:p>
      </dgm:t>
    </dgm:pt>
    <dgm:pt modelId="{CF831C2A-FA99-3A4E-AD27-963CD1D6B7E7}" type="parTrans" cxnId="{BA1A6FA2-22E0-BB48-B89A-1D289EB892C6}">
      <dgm:prSet/>
      <dgm:spPr/>
      <dgm:t>
        <a:bodyPr/>
        <a:lstStyle/>
        <a:p>
          <a:endParaRPr lang="en-US"/>
        </a:p>
      </dgm:t>
    </dgm:pt>
    <dgm:pt modelId="{113C728A-0FC5-904E-979E-838B1A8887BD}" type="sibTrans" cxnId="{BA1A6FA2-22E0-BB48-B89A-1D289EB892C6}">
      <dgm:prSet/>
      <dgm:spPr/>
      <dgm:t>
        <a:bodyPr/>
        <a:lstStyle/>
        <a:p>
          <a:endParaRPr lang="en-US"/>
        </a:p>
      </dgm:t>
    </dgm:pt>
    <dgm:pt modelId="{5790BE89-A680-6740-B310-22B09926E394}">
      <dgm:prSet phldrT="[Text]"/>
      <dgm:spPr>
        <a:solidFill>
          <a:schemeClr val="accent2"/>
        </a:solidFill>
      </dgm:spPr>
      <dgm:t>
        <a:bodyPr/>
        <a:lstStyle/>
        <a:p>
          <a:r>
            <a:rPr lang="en-US" dirty="0" smtClean="0"/>
            <a:t>Broadcast Receivers</a:t>
          </a:r>
          <a:endParaRPr lang="en-US" dirty="0"/>
        </a:p>
      </dgm:t>
    </dgm:pt>
    <dgm:pt modelId="{2A469BB0-68CA-014F-9F61-175E17C3FB2E}" type="parTrans" cxnId="{18A8DA1E-5C6E-B149-A908-B27009C5CEC5}">
      <dgm:prSet/>
      <dgm:spPr/>
      <dgm:t>
        <a:bodyPr/>
        <a:lstStyle/>
        <a:p>
          <a:endParaRPr lang="en-US"/>
        </a:p>
      </dgm:t>
    </dgm:pt>
    <dgm:pt modelId="{791E731A-F221-3F4E-956E-F0EC94E521FF}" type="sibTrans" cxnId="{18A8DA1E-5C6E-B149-A908-B27009C5CEC5}">
      <dgm:prSet/>
      <dgm:spPr/>
      <dgm:t>
        <a:bodyPr/>
        <a:lstStyle/>
        <a:p>
          <a:endParaRPr lang="en-US"/>
        </a:p>
      </dgm:t>
    </dgm:pt>
    <dgm:pt modelId="{14903CD9-5874-C14C-8DF6-487ABBB91D13}" type="pres">
      <dgm:prSet presAssocID="{3B842F97-D5C8-B047-8E2C-3D54299ACDB2}" presName="cycle" presStyleCnt="0">
        <dgm:presLayoutVars>
          <dgm:chMax val="1"/>
          <dgm:dir/>
          <dgm:animLvl val="ctr"/>
          <dgm:resizeHandles val="exact"/>
        </dgm:presLayoutVars>
      </dgm:prSet>
      <dgm:spPr/>
      <dgm:t>
        <a:bodyPr/>
        <a:lstStyle/>
        <a:p>
          <a:endParaRPr lang="en-US"/>
        </a:p>
      </dgm:t>
    </dgm:pt>
    <dgm:pt modelId="{5228B8AE-0C64-CB4B-8118-4141D0C25C6D}" type="pres">
      <dgm:prSet presAssocID="{8917D27F-0303-D047-A246-A39AFFAFFA8C}" presName="centerShape" presStyleLbl="node0" presStyleIdx="0" presStyleCnt="1"/>
      <dgm:spPr/>
      <dgm:t>
        <a:bodyPr/>
        <a:lstStyle/>
        <a:p>
          <a:endParaRPr lang="en-US"/>
        </a:p>
      </dgm:t>
    </dgm:pt>
    <dgm:pt modelId="{0466429C-5037-8647-A324-BF53EC3D5DC1}" type="pres">
      <dgm:prSet presAssocID="{96E026AA-3BF1-5746-B1F4-4A63DAB6086C}" presName="parTrans" presStyleLbl="bgSibTrans2D1" presStyleIdx="0" presStyleCnt="3"/>
      <dgm:spPr/>
      <dgm:t>
        <a:bodyPr/>
        <a:lstStyle/>
        <a:p>
          <a:endParaRPr lang="en-US"/>
        </a:p>
      </dgm:t>
    </dgm:pt>
    <dgm:pt modelId="{36DBCFD6-8A6A-6144-818F-C8426FF2BFFD}" type="pres">
      <dgm:prSet presAssocID="{A2A3B1B8-A919-3447-BA67-213CD9E944AD}" presName="node" presStyleLbl="node1" presStyleIdx="0" presStyleCnt="3">
        <dgm:presLayoutVars>
          <dgm:bulletEnabled val="1"/>
        </dgm:presLayoutVars>
      </dgm:prSet>
      <dgm:spPr/>
      <dgm:t>
        <a:bodyPr/>
        <a:lstStyle/>
        <a:p>
          <a:endParaRPr lang="en-US"/>
        </a:p>
      </dgm:t>
    </dgm:pt>
    <dgm:pt modelId="{AC7D8009-9706-7841-8E7C-9D8E06BC872D}" type="pres">
      <dgm:prSet presAssocID="{CF831C2A-FA99-3A4E-AD27-963CD1D6B7E7}" presName="parTrans" presStyleLbl="bgSibTrans2D1" presStyleIdx="1" presStyleCnt="3"/>
      <dgm:spPr/>
      <dgm:t>
        <a:bodyPr/>
        <a:lstStyle/>
        <a:p>
          <a:endParaRPr lang="en-US"/>
        </a:p>
      </dgm:t>
    </dgm:pt>
    <dgm:pt modelId="{266168DC-79C8-A844-B538-FE572F77A133}" type="pres">
      <dgm:prSet presAssocID="{7F0556DA-3CC7-D744-BB38-E5D31F045036}" presName="node" presStyleLbl="node1" presStyleIdx="1" presStyleCnt="3">
        <dgm:presLayoutVars>
          <dgm:bulletEnabled val="1"/>
        </dgm:presLayoutVars>
      </dgm:prSet>
      <dgm:spPr/>
      <dgm:t>
        <a:bodyPr/>
        <a:lstStyle/>
        <a:p>
          <a:endParaRPr lang="en-US"/>
        </a:p>
      </dgm:t>
    </dgm:pt>
    <dgm:pt modelId="{DDEFB1DC-7C12-B74E-BFAB-9B2074418DC2}" type="pres">
      <dgm:prSet presAssocID="{2A469BB0-68CA-014F-9F61-175E17C3FB2E}" presName="parTrans" presStyleLbl="bgSibTrans2D1" presStyleIdx="2" presStyleCnt="3"/>
      <dgm:spPr/>
      <dgm:t>
        <a:bodyPr/>
        <a:lstStyle/>
        <a:p>
          <a:endParaRPr lang="en-US"/>
        </a:p>
      </dgm:t>
    </dgm:pt>
    <dgm:pt modelId="{79DA9BF8-885F-404E-803F-6CC83A9CECCC}" type="pres">
      <dgm:prSet presAssocID="{5790BE89-A680-6740-B310-22B09926E394}" presName="node" presStyleLbl="node1" presStyleIdx="2" presStyleCnt="3">
        <dgm:presLayoutVars>
          <dgm:bulletEnabled val="1"/>
        </dgm:presLayoutVars>
      </dgm:prSet>
      <dgm:spPr/>
      <dgm:t>
        <a:bodyPr/>
        <a:lstStyle/>
        <a:p>
          <a:endParaRPr lang="en-US"/>
        </a:p>
      </dgm:t>
    </dgm:pt>
  </dgm:ptLst>
  <dgm:cxnLst>
    <dgm:cxn modelId="{643C5FC1-241D-D347-B3B6-610AEED06D58}" srcId="{8917D27F-0303-D047-A246-A39AFFAFFA8C}" destId="{A2A3B1B8-A919-3447-BA67-213CD9E944AD}" srcOrd="0" destOrd="0" parTransId="{96E026AA-3BF1-5746-B1F4-4A63DAB6086C}" sibTransId="{C2CFFB07-023F-7A4E-B46F-B2CEA2E6984F}"/>
    <dgm:cxn modelId="{CDC82841-9528-CB48-A3D9-DEC03C375F1F}" type="presOf" srcId="{5790BE89-A680-6740-B310-22B09926E394}" destId="{79DA9BF8-885F-404E-803F-6CC83A9CECCC}" srcOrd="0" destOrd="0" presId="urn:microsoft.com/office/officeart/2005/8/layout/radial4"/>
    <dgm:cxn modelId="{B6CE8DBD-59A7-DF40-A617-B5ADCDB0A031}" type="presOf" srcId="{96E026AA-3BF1-5746-B1F4-4A63DAB6086C}" destId="{0466429C-5037-8647-A324-BF53EC3D5DC1}" srcOrd="0" destOrd="0" presId="urn:microsoft.com/office/officeart/2005/8/layout/radial4"/>
    <dgm:cxn modelId="{96C37796-9EB0-694A-B6B5-D47EACC2566A}" type="presOf" srcId="{A2A3B1B8-A919-3447-BA67-213CD9E944AD}" destId="{36DBCFD6-8A6A-6144-818F-C8426FF2BFFD}" srcOrd="0" destOrd="0" presId="urn:microsoft.com/office/officeart/2005/8/layout/radial4"/>
    <dgm:cxn modelId="{BA1A6FA2-22E0-BB48-B89A-1D289EB892C6}" srcId="{8917D27F-0303-D047-A246-A39AFFAFFA8C}" destId="{7F0556DA-3CC7-D744-BB38-E5D31F045036}" srcOrd="1" destOrd="0" parTransId="{CF831C2A-FA99-3A4E-AD27-963CD1D6B7E7}" sibTransId="{113C728A-0FC5-904E-979E-838B1A8887BD}"/>
    <dgm:cxn modelId="{1541B9FE-5E47-234B-931F-07F80877C806}" srcId="{3B842F97-D5C8-B047-8E2C-3D54299ACDB2}" destId="{8917D27F-0303-D047-A246-A39AFFAFFA8C}" srcOrd="0" destOrd="0" parTransId="{94BE8E74-24C8-FA45-A035-8C09E432AA46}" sibTransId="{DBEA0E5C-504D-644E-8BA5-602DF5E5D396}"/>
    <dgm:cxn modelId="{E5A00799-751D-6A45-85F6-5F4839E8288B}" type="presOf" srcId="{8917D27F-0303-D047-A246-A39AFFAFFA8C}" destId="{5228B8AE-0C64-CB4B-8118-4141D0C25C6D}" srcOrd="0" destOrd="0" presId="urn:microsoft.com/office/officeart/2005/8/layout/radial4"/>
    <dgm:cxn modelId="{396AEC39-6D56-2F43-9D12-A7D1931FA577}" type="presOf" srcId="{CF831C2A-FA99-3A4E-AD27-963CD1D6B7E7}" destId="{AC7D8009-9706-7841-8E7C-9D8E06BC872D}" srcOrd="0" destOrd="0" presId="urn:microsoft.com/office/officeart/2005/8/layout/radial4"/>
    <dgm:cxn modelId="{18A8DA1E-5C6E-B149-A908-B27009C5CEC5}" srcId="{8917D27F-0303-D047-A246-A39AFFAFFA8C}" destId="{5790BE89-A680-6740-B310-22B09926E394}" srcOrd="2" destOrd="0" parTransId="{2A469BB0-68CA-014F-9F61-175E17C3FB2E}" sibTransId="{791E731A-F221-3F4E-956E-F0EC94E521FF}"/>
    <dgm:cxn modelId="{78260AAC-2148-8040-AC0C-F4D6723F4C97}" type="presOf" srcId="{2A469BB0-68CA-014F-9F61-175E17C3FB2E}" destId="{DDEFB1DC-7C12-B74E-BFAB-9B2074418DC2}" srcOrd="0" destOrd="0" presId="urn:microsoft.com/office/officeart/2005/8/layout/radial4"/>
    <dgm:cxn modelId="{8D8F437F-17C9-934F-9FA7-5B18625E2477}" type="presOf" srcId="{3B842F97-D5C8-B047-8E2C-3D54299ACDB2}" destId="{14903CD9-5874-C14C-8DF6-487ABBB91D13}" srcOrd="0" destOrd="0" presId="urn:microsoft.com/office/officeart/2005/8/layout/radial4"/>
    <dgm:cxn modelId="{447EEC7A-071C-CE40-B321-4A4ADC694501}" type="presOf" srcId="{7F0556DA-3CC7-D744-BB38-E5D31F045036}" destId="{266168DC-79C8-A844-B538-FE572F77A133}" srcOrd="0" destOrd="0" presId="urn:microsoft.com/office/officeart/2005/8/layout/radial4"/>
    <dgm:cxn modelId="{68B053AB-FFA4-CF4C-BD61-9EFB5A4B52B5}" type="presParOf" srcId="{14903CD9-5874-C14C-8DF6-487ABBB91D13}" destId="{5228B8AE-0C64-CB4B-8118-4141D0C25C6D}" srcOrd="0" destOrd="0" presId="urn:microsoft.com/office/officeart/2005/8/layout/radial4"/>
    <dgm:cxn modelId="{8117678C-BD20-BA4A-9AB2-120141DED147}" type="presParOf" srcId="{14903CD9-5874-C14C-8DF6-487ABBB91D13}" destId="{0466429C-5037-8647-A324-BF53EC3D5DC1}" srcOrd="1" destOrd="0" presId="urn:microsoft.com/office/officeart/2005/8/layout/radial4"/>
    <dgm:cxn modelId="{16D38599-D3D8-A843-BC92-C68ABF26A709}" type="presParOf" srcId="{14903CD9-5874-C14C-8DF6-487ABBB91D13}" destId="{36DBCFD6-8A6A-6144-818F-C8426FF2BFFD}" srcOrd="2" destOrd="0" presId="urn:microsoft.com/office/officeart/2005/8/layout/radial4"/>
    <dgm:cxn modelId="{B088C666-575D-7F46-923F-FC663ED9FDB0}" type="presParOf" srcId="{14903CD9-5874-C14C-8DF6-487ABBB91D13}" destId="{AC7D8009-9706-7841-8E7C-9D8E06BC872D}" srcOrd="3" destOrd="0" presId="urn:microsoft.com/office/officeart/2005/8/layout/radial4"/>
    <dgm:cxn modelId="{29A34753-EDD7-5B4B-B289-A0014B0B64C7}" type="presParOf" srcId="{14903CD9-5874-C14C-8DF6-487ABBB91D13}" destId="{266168DC-79C8-A844-B538-FE572F77A133}" srcOrd="4" destOrd="0" presId="urn:microsoft.com/office/officeart/2005/8/layout/radial4"/>
    <dgm:cxn modelId="{D340DBC9-C214-654A-B0A3-07528F454955}" type="presParOf" srcId="{14903CD9-5874-C14C-8DF6-487ABBB91D13}" destId="{DDEFB1DC-7C12-B74E-BFAB-9B2074418DC2}" srcOrd="5" destOrd="0" presId="urn:microsoft.com/office/officeart/2005/8/layout/radial4"/>
    <dgm:cxn modelId="{A3B17E4A-F73F-9440-AD4C-73B47CD58704}" type="presParOf" srcId="{14903CD9-5874-C14C-8DF6-487ABBB91D13}" destId="{79DA9BF8-885F-404E-803F-6CC83A9CECCC}" srcOrd="6"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842F97-D5C8-B047-8E2C-3D54299ACDB2}"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8917D27F-0303-D047-A246-A39AFFAFFA8C}">
      <dgm:prSet phldrT="[Text]"/>
      <dgm:spPr>
        <a:solidFill>
          <a:srgbClr val="660066"/>
        </a:solidFill>
      </dgm:spPr>
      <dgm:t>
        <a:bodyPr/>
        <a:lstStyle/>
        <a:p>
          <a:r>
            <a:rPr lang="en-US" dirty="0" smtClean="0"/>
            <a:t>Intents</a:t>
          </a:r>
          <a:endParaRPr lang="en-US" dirty="0"/>
        </a:p>
      </dgm:t>
    </dgm:pt>
    <dgm:pt modelId="{94BE8E74-24C8-FA45-A035-8C09E432AA46}" type="parTrans" cxnId="{1541B9FE-5E47-234B-931F-07F80877C806}">
      <dgm:prSet/>
      <dgm:spPr/>
      <dgm:t>
        <a:bodyPr/>
        <a:lstStyle/>
        <a:p>
          <a:endParaRPr lang="en-US"/>
        </a:p>
      </dgm:t>
    </dgm:pt>
    <dgm:pt modelId="{DBEA0E5C-504D-644E-8BA5-602DF5E5D396}" type="sibTrans" cxnId="{1541B9FE-5E47-234B-931F-07F80877C806}">
      <dgm:prSet/>
      <dgm:spPr/>
      <dgm:t>
        <a:bodyPr/>
        <a:lstStyle/>
        <a:p>
          <a:endParaRPr lang="en-US"/>
        </a:p>
      </dgm:t>
    </dgm:pt>
    <dgm:pt modelId="{A2A3B1B8-A919-3447-BA67-213CD9E944AD}">
      <dgm:prSet phldrT="[Text]"/>
      <dgm:spPr>
        <a:solidFill>
          <a:schemeClr val="bg2">
            <a:lumMod val="60000"/>
            <a:lumOff val="40000"/>
          </a:schemeClr>
        </a:solidFill>
      </dgm:spPr>
      <dgm:t>
        <a:bodyPr/>
        <a:lstStyle/>
        <a:p>
          <a:r>
            <a:rPr lang="en-US" dirty="0" smtClean="0"/>
            <a:t>Activity</a:t>
          </a:r>
          <a:endParaRPr lang="en-US" dirty="0"/>
        </a:p>
      </dgm:t>
    </dgm:pt>
    <dgm:pt modelId="{96E026AA-3BF1-5746-B1F4-4A63DAB6086C}" type="parTrans" cxnId="{643C5FC1-241D-D347-B3B6-610AEED06D58}">
      <dgm:prSet/>
      <dgm:spPr/>
      <dgm:t>
        <a:bodyPr/>
        <a:lstStyle/>
        <a:p>
          <a:endParaRPr lang="en-US"/>
        </a:p>
      </dgm:t>
    </dgm:pt>
    <dgm:pt modelId="{C2CFFB07-023F-7A4E-B46F-B2CEA2E6984F}" type="sibTrans" cxnId="{643C5FC1-241D-D347-B3B6-610AEED06D58}">
      <dgm:prSet/>
      <dgm:spPr/>
      <dgm:t>
        <a:bodyPr/>
        <a:lstStyle/>
        <a:p>
          <a:endParaRPr lang="en-US"/>
        </a:p>
      </dgm:t>
    </dgm:pt>
    <dgm:pt modelId="{7F0556DA-3CC7-D744-BB38-E5D31F045036}">
      <dgm:prSet phldrT="[Text]"/>
      <dgm:spPr>
        <a:solidFill>
          <a:schemeClr val="accent3"/>
        </a:solidFill>
      </dgm:spPr>
      <dgm:t>
        <a:bodyPr/>
        <a:lstStyle/>
        <a:p>
          <a:r>
            <a:rPr lang="en-US" dirty="0" smtClean="0"/>
            <a:t>Services</a:t>
          </a:r>
          <a:endParaRPr lang="en-US" dirty="0"/>
        </a:p>
      </dgm:t>
    </dgm:pt>
    <dgm:pt modelId="{CF831C2A-FA99-3A4E-AD27-963CD1D6B7E7}" type="parTrans" cxnId="{BA1A6FA2-22E0-BB48-B89A-1D289EB892C6}">
      <dgm:prSet/>
      <dgm:spPr/>
      <dgm:t>
        <a:bodyPr/>
        <a:lstStyle/>
        <a:p>
          <a:endParaRPr lang="en-US"/>
        </a:p>
      </dgm:t>
    </dgm:pt>
    <dgm:pt modelId="{113C728A-0FC5-904E-979E-838B1A8887BD}" type="sibTrans" cxnId="{BA1A6FA2-22E0-BB48-B89A-1D289EB892C6}">
      <dgm:prSet/>
      <dgm:spPr/>
      <dgm:t>
        <a:bodyPr/>
        <a:lstStyle/>
        <a:p>
          <a:endParaRPr lang="en-US"/>
        </a:p>
      </dgm:t>
    </dgm:pt>
    <dgm:pt modelId="{5790BE89-A680-6740-B310-22B09926E394}">
      <dgm:prSet phldrT="[Text]"/>
      <dgm:spPr>
        <a:solidFill>
          <a:schemeClr val="accent2"/>
        </a:solidFill>
      </dgm:spPr>
      <dgm:t>
        <a:bodyPr/>
        <a:lstStyle/>
        <a:p>
          <a:r>
            <a:rPr lang="en-US" dirty="0" smtClean="0"/>
            <a:t>Broadcast Receivers</a:t>
          </a:r>
          <a:endParaRPr lang="en-US" dirty="0"/>
        </a:p>
      </dgm:t>
    </dgm:pt>
    <dgm:pt modelId="{2A469BB0-68CA-014F-9F61-175E17C3FB2E}" type="parTrans" cxnId="{18A8DA1E-5C6E-B149-A908-B27009C5CEC5}">
      <dgm:prSet/>
      <dgm:spPr/>
      <dgm:t>
        <a:bodyPr/>
        <a:lstStyle/>
        <a:p>
          <a:endParaRPr lang="en-US"/>
        </a:p>
      </dgm:t>
    </dgm:pt>
    <dgm:pt modelId="{791E731A-F221-3F4E-956E-F0EC94E521FF}" type="sibTrans" cxnId="{18A8DA1E-5C6E-B149-A908-B27009C5CEC5}">
      <dgm:prSet/>
      <dgm:spPr/>
      <dgm:t>
        <a:bodyPr/>
        <a:lstStyle/>
        <a:p>
          <a:endParaRPr lang="en-US"/>
        </a:p>
      </dgm:t>
    </dgm:pt>
    <dgm:pt modelId="{14903CD9-5874-C14C-8DF6-487ABBB91D13}" type="pres">
      <dgm:prSet presAssocID="{3B842F97-D5C8-B047-8E2C-3D54299ACDB2}" presName="cycle" presStyleCnt="0">
        <dgm:presLayoutVars>
          <dgm:chMax val="1"/>
          <dgm:dir/>
          <dgm:animLvl val="ctr"/>
          <dgm:resizeHandles val="exact"/>
        </dgm:presLayoutVars>
      </dgm:prSet>
      <dgm:spPr/>
      <dgm:t>
        <a:bodyPr/>
        <a:lstStyle/>
        <a:p>
          <a:endParaRPr lang="en-US"/>
        </a:p>
      </dgm:t>
    </dgm:pt>
    <dgm:pt modelId="{5228B8AE-0C64-CB4B-8118-4141D0C25C6D}" type="pres">
      <dgm:prSet presAssocID="{8917D27F-0303-D047-A246-A39AFFAFFA8C}" presName="centerShape" presStyleLbl="node0" presStyleIdx="0" presStyleCnt="1"/>
      <dgm:spPr/>
      <dgm:t>
        <a:bodyPr/>
        <a:lstStyle/>
        <a:p>
          <a:endParaRPr lang="en-US"/>
        </a:p>
      </dgm:t>
    </dgm:pt>
    <dgm:pt modelId="{0466429C-5037-8647-A324-BF53EC3D5DC1}" type="pres">
      <dgm:prSet presAssocID="{96E026AA-3BF1-5746-B1F4-4A63DAB6086C}" presName="parTrans" presStyleLbl="bgSibTrans2D1" presStyleIdx="0" presStyleCnt="3"/>
      <dgm:spPr/>
      <dgm:t>
        <a:bodyPr/>
        <a:lstStyle/>
        <a:p>
          <a:endParaRPr lang="en-US"/>
        </a:p>
      </dgm:t>
    </dgm:pt>
    <dgm:pt modelId="{36DBCFD6-8A6A-6144-818F-C8426FF2BFFD}" type="pres">
      <dgm:prSet presAssocID="{A2A3B1B8-A919-3447-BA67-213CD9E944AD}" presName="node" presStyleLbl="node1" presStyleIdx="0" presStyleCnt="3">
        <dgm:presLayoutVars>
          <dgm:bulletEnabled val="1"/>
        </dgm:presLayoutVars>
      </dgm:prSet>
      <dgm:spPr/>
      <dgm:t>
        <a:bodyPr/>
        <a:lstStyle/>
        <a:p>
          <a:endParaRPr lang="en-US"/>
        </a:p>
      </dgm:t>
    </dgm:pt>
    <dgm:pt modelId="{AC7D8009-9706-7841-8E7C-9D8E06BC872D}" type="pres">
      <dgm:prSet presAssocID="{CF831C2A-FA99-3A4E-AD27-963CD1D6B7E7}" presName="parTrans" presStyleLbl="bgSibTrans2D1" presStyleIdx="1" presStyleCnt="3"/>
      <dgm:spPr/>
      <dgm:t>
        <a:bodyPr/>
        <a:lstStyle/>
        <a:p>
          <a:endParaRPr lang="en-US"/>
        </a:p>
      </dgm:t>
    </dgm:pt>
    <dgm:pt modelId="{266168DC-79C8-A844-B538-FE572F77A133}" type="pres">
      <dgm:prSet presAssocID="{7F0556DA-3CC7-D744-BB38-E5D31F045036}" presName="node" presStyleLbl="node1" presStyleIdx="1" presStyleCnt="3">
        <dgm:presLayoutVars>
          <dgm:bulletEnabled val="1"/>
        </dgm:presLayoutVars>
      </dgm:prSet>
      <dgm:spPr/>
      <dgm:t>
        <a:bodyPr/>
        <a:lstStyle/>
        <a:p>
          <a:endParaRPr lang="en-US"/>
        </a:p>
      </dgm:t>
    </dgm:pt>
    <dgm:pt modelId="{DDEFB1DC-7C12-B74E-BFAB-9B2074418DC2}" type="pres">
      <dgm:prSet presAssocID="{2A469BB0-68CA-014F-9F61-175E17C3FB2E}" presName="parTrans" presStyleLbl="bgSibTrans2D1" presStyleIdx="2" presStyleCnt="3"/>
      <dgm:spPr/>
      <dgm:t>
        <a:bodyPr/>
        <a:lstStyle/>
        <a:p>
          <a:endParaRPr lang="en-US"/>
        </a:p>
      </dgm:t>
    </dgm:pt>
    <dgm:pt modelId="{79DA9BF8-885F-404E-803F-6CC83A9CECCC}" type="pres">
      <dgm:prSet presAssocID="{5790BE89-A680-6740-B310-22B09926E394}" presName="node" presStyleLbl="node1" presStyleIdx="2" presStyleCnt="3">
        <dgm:presLayoutVars>
          <dgm:bulletEnabled val="1"/>
        </dgm:presLayoutVars>
      </dgm:prSet>
      <dgm:spPr/>
      <dgm:t>
        <a:bodyPr/>
        <a:lstStyle/>
        <a:p>
          <a:endParaRPr lang="en-US"/>
        </a:p>
      </dgm:t>
    </dgm:pt>
  </dgm:ptLst>
  <dgm:cxnLst>
    <dgm:cxn modelId="{A28CEF70-04BE-F043-BC74-1E40FFCB865A}" type="presOf" srcId="{2A469BB0-68CA-014F-9F61-175E17C3FB2E}" destId="{DDEFB1DC-7C12-B74E-BFAB-9B2074418DC2}" srcOrd="0" destOrd="0" presId="urn:microsoft.com/office/officeart/2005/8/layout/radial4"/>
    <dgm:cxn modelId="{BA1A6FA2-22E0-BB48-B89A-1D289EB892C6}" srcId="{8917D27F-0303-D047-A246-A39AFFAFFA8C}" destId="{7F0556DA-3CC7-D744-BB38-E5D31F045036}" srcOrd="1" destOrd="0" parTransId="{CF831C2A-FA99-3A4E-AD27-963CD1D6B7E7}" sibTransId="{113C728A-0FC5-904E-979E-838B1A8887BD}"/>
    <dgm:cxn modelId="{724E0B9A-C1D9-3A47-83B3-600D44DA6ABA}" type="presOf" srcId="{A2A3B1B8-A919-3447-BA67-213CD9E944AD}" destId="{36DBCFD6-8A6A-6144-818F-C8426FF2BFFD}" srcOrd="0" destOrd="0" presId="urn:microsoft.com/office/officeart/2005/8/layout/radial4"/>
    <dgm:cxn modelId="{1541B9FE-5E47-234B-931F-07F80877C806}" srcId="{3B842F97-D5C8-B047-8E2C-3D54299ACDB2}" destId="{8917D27F-0303-D047-A246-A39AFFAFFA8C}" srcOrd="0" destOrd="0" parTransId="{94BE8E74-24C8-FA45-A035-8C09E432AA46}" sibTransId="{DBEA0E5C-504D-644E-8BA5-602DF5E5D396}"/>
    <dgm:cxn modelId="{38B6D449-A378-FC4A-A919-B44392532AD7}" type="presOf" srcId="{96E026AA-3BF1-5746-B1F4-4A63DAB6086C}" destId="{0466429C-5037-8647-A324-BF53EC3D5DC1}" srcOrd="0" destOrd="0" presId="urn:microsoft.com/office/officeart/2005/8/layout/radial4"/>
    <dgm:cxn modelId="{055C4A30-FE17-9846-AD0F-2C19FC38945D}" type="presOf" srcId="{5790BE89-A680-6740-B310-22B09926E394}" destId="{79DA9BF8-885F-404E-803F-6CC83A9CECCC}" srcOrd="0" destOrd="0" presId="urn:microsoft.com/office/officeart/2005/8/layout/radial4"/>
    <dgm:cxn modelId="{59266914-7C1A-4443-976D-F75F7B848941}" type="presOf" srcId="{CF831C2A-FA99-3A4E-AD27-963CD1D6B7E7}" destId="{AC7D8009-9706-7841-8E7C-9D8E06BC872D}" srcOrd="0" destOrd="0" presId="urn:microsoft.com/office/officeart/2005/8/layout/radial4"/>
    <dgm:cxn modelId="{0C4A5A99-9378-8841-977C-25584B4FAA37}" type="presOf" srcId="{3B842F97-D5C8-B047-8E2C-3D54299ACDB2}" destId="{14903CD9-5874-C14C-8DF6-487ABBB91D13}" srcOrd="0" destOrd="0" presId="urn:microsoft.com/office/officeart/2005/8/layout/radial4"/>
    <dgm:cxn modelId="{18A8DA1E-5C6E-B149-A908-B27009C5CEC5}" srcId="{8917D27F-0303-D047-A246-A39AFFAFFA8C}" destId="{5790BE89-A680-6740-B310-22B09926E394}" srcOrd="2" destOrd="0" parTransId="{2A469BB0-68CA-014F-9F61-175E17C3FB2E}" sibTransId="{791E731A-F221-3F4E-956E-F0EC94E521FF}"/>
    <dgm:cxn modelId="{55B49B35-EA45-0B4D-8F99-66995405FC87}" type="presOf" srcId="{8917D27F-0303-D047-A246-A39AFFAFFA8C}" destId="{5228B8AE-0C64-CB4B-8118-4141D0C25C6D}" srcOrd="0" destOrd="0" presId="urn:microsoft.com/office/officeart/2005/8/layout/radial4"/>
    <dgm:cxn modelId="{B0DAB535-2F19-0F49-845E-AF26DE8A4A30}" type="presOf" srcId="{7F0556DA-3CC7-D744-BB38-E5D31F045036}" destId="{266168DC-79C8-A844-B538-FE572F77A133}" srcOrd="0" destOrd="0" presId="urn:microsoft.com/office/officeart/2005/8/layout/radial4"/>
    <dgm:cxn modelId="{643C5FC1-241D-D347-B3B6-610AEED06D58}" srcId="{8917D27F-0303-D047-A246-A39AFFAFFA8C}" destId="{A2A3B1B8-A919-3447-BA67-213CD9E944AD}" srcOrd="0" destOrd="0" parTransId="{96E026AA-3BF1-5746-B1F4-4A63DAB6086C}" sibTransId="{C2CFFB07-023F-7A4E-B46F-B2CEA2E6984F}"/>
    <dgm:cxn modelId="{27B4ACF8-2B07-BA44-8260-B50FA41FFA78}" type="presParOf" srcId="{14903CD9-5874-C14C-8DF6-487ABBB91D13}" destId="{5228B8AE-0C64-CB4B-8118-4141D0C25C6D}" srcOrd="0" destOrd="0" presId="urn:microsoft.com/office/officeart/2005/8/layout/radial4"/>
    <dgm:cxn modelId="{991B9832-17ED-7E42-82DB-B305AA7A225B}" type="presParOf" srcId="{14903CD9-5874-C14C-8DF6-487ABBB91D13}" destId="{0466429C-5037-8647-A324-BF53EC3D5DC1}" srcOrd="1" destOrd="0" presId="urn:microsoft.com/office/officeart/2005/8/layout/radial4"/>
    <dgm:cxn modelId="{74E7EF0F-0002-3044-B739-3B81FB8FAC7E}" type="presParOf" srcId="{14903CD9-5874-C14C-8DF6-487ABBB91D13}" destId="{36DBCFD6-8A6A-6144-818F-C8426FF2BFFD}" srcOrd="2" destOrd="0" presId="urn:microsoft.com/office/officeart/2005/8/layout/radial4"/>
    <dgm:cxn modelId="{03A6DE47-BFC6-C44D-90F7-D7C2A59B72F6}" type="presParOf" srcId="{14903CD9-5874-C14C-8DF6-487ABBB91D13}" destId="{AC7D8009-9706-7841-8E7C-9D8E06BC872D}" srcOrd="3" destOrd="0" presId="urn:microsoft.com/office/officeart/2005/8/layout/radial4"/>
    <dgm:cxn modelId="{15FBF29F-4818-7941-B7BC-C8B8D6DA718D}" type="presParOf" srcId="{14903CD9-5874-C14C-8DF6-487ABBB91D13}" destId="{266168DC-79C8-A844-B538-FE572F77A133}" srcOrd="4" destOrd="0" presId="urn:microsoft.com/office/officeart/2005/8/layout/radial4"/>
    <dgm:cxn modelId="{54F2925C-979A-AE4A-BA3E-9C1CAB219F88}" type="presParOf" srcId="{14903CD9-5874-C14C-8DF6-487ABBB91D13}" destId="{DDEFB1DC-7C12-B74E-BFAB-9B2074418DC2}" srcOrd="5" destOrd="0" presId="urn:microsoft.com/office/officeart/2005/8/layout/radial4"/>
    <dgm:cxn modelId="{11E22235-F0CB-9A4E-859B-19C7FAE41F41}" type="presParOf" srcId="{14903CD9-5874-C14C-8DF6-487ABBB91D13}" destId="{79DA9BF8-885F-404E-803F-6CC83A9CECCC}" srcOrd="6"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8B8AE-0C64-CB4B-8118-4141D0C25C6D}">
      <dsp:nvSpPr>
        <dsp:cNvPr id="0" name=""/>
        <dsp:cNvSpPr/>
      </dsp:nvSpPr>
      <dsp:spPr>
        <a:xfrm>
          <a:off x="1863471" y="1871716"/>
          <a:ext cx="1378458" cy="1378458"/>
        </a:xfrm>
        <a:prstGeom prst="ellipse">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Intents</a:t>
          </a:r>
          <a:endParaRPr lang="en-US" sz="2600" kern="1200" dirty="0"/>
        </a:p>
      </dsp:txBody>
      <dsp:txXfrm>
        <a:off x="2065342" y="2073587"/>
        <a:ext cx="974716" cy="974716"/>
      </dsp:txXfrm>
    </dsp:sp>
    <dsp:sp modelId="{0466429C-5037-8647-A324-BF53EC3D5DC1}">
      <dsp:nvSpPr>
        <dsp:cNvPr id="0" name=""/>
        <dsp:cNvSpPr/>
      </dsp:nvSpPr>
      <dsp:spPr>
        <a:xfrm rot="12900000">
          <a:off x="769728" y="1561676"/>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6DBCFD6-8A6A-6144-818F-C8426FF2BFFD}">
      <dsp:nvSpPr>
        <dsp:cNvPr id="0" name=""/>
        <dsp:cNvSpPr/>
      </dsp:nvSpPr>
      <dsp:spPr>
        <a:xfrm>
          <a:off x="230052" y="869269"/>
          <a:ext cx="1309535" cy="1047628"/>
        </a:xfrm>
        <a:prstGeom prst="roundRect">
          <a:avLst>
            <a:gd name="adj" fmla="val 10000"/>
          </a:avLst>
        </a:prstGeom>
        <a:solidFill>
          <a:schemeClr val="bg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Activity</a:t>
          </a:r>
          <a:endParaRPr lang="en-US" sz="2200" kern="1200" dirty="0"/>
        </a:p>
      </dsp:txBody>
      <dsp:txXfrm>
        <a:off x="260736" y="899953"/>
        <a:ext cx="1248167" cy="986260"/>
      </dsp:txXfrm>
    </dsp:sp>
    <dsp:sp modelId="{AC7D8009-9706-7841-8E7C-9D8E06BC872D}">
      <dsp:nvSpPr>
        <dsp:cNvPr id="0" name=""/>
        <dsp:cNvSpPr/>
      </dsp:nvSpPr>
      <dsp:spPr>
        <a:xfrm rot="16200000">
          <a:off x="1916301" y="964808"/>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66168DC-79C8-A844-B538-FE572F77A133}">
      <dsp:nvSpPr>
        <dsp:cNvPr id="0" name=""/>
        <dsp:cNvSpPr/>
      </dsp:nvSpPr>
      <dsp:spPr>
        <a:xfrm>
          <a:off x="1897932" y="1025"/>
          <a:ext cx="1309535" cy="1047628"/>
        </a:xfrm>
        <a:prstGeom prst="roundRect">
          <a:avLst>
            <a:gd name="adj" fmla="val 1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Services</a:t>
          </a:r>
          <a:endParaRPr lang="en-US" sz="2200" kern="1200" dirty="0"/>
        </a:p>
      </dsp:txBody>
      <dsp:txXfrm>
        <a:off x="1928616" y="31709"/>
        <a:ext cx="1248167" cy="986260"/>
      </dsp:txXfrm>
    </dsp:sp>
    <dsp:sp modelId="{DDEFB1DC-7C12-B74E-BFAB-9B2074418DC2}">
      <dsp:nvSpPr>
        <dsp:cNvPr id="0" name=""/>
        <dsp:cNvSpPr/>
      </dsp:nvSpPr>
      <dsp:spPr>
        <a:xfrm rot="19500000">
          <a:off x="3062873" y="1561676"/>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9DA9BF8-885F-404E-803F-6CC83A9CECCC}">
      <dsp:nvSpPr>
        <dsp:cNvPr id="0" name=""/>
        <dsp:cNvSpPr/>
      </dsp:nvSpPr>
      <dsp:spPr>
        <a:xfrm>
          <a:off x="3565812" y="869269"/>
          <a:ext cx="1309535" cy="1047628"/>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Broadcast Receivers</a:t>
          </a:r>
          <a:endParaRPr lang="en-US" sz="2200" kern="1200" dirty="0"/>
        </a:p>
      </dsp:txBody>
      <dsp:txXfrm>
        <a:off x="3596496" y="899953"/>
        <a:ext cx="1248167" cy="986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8B8AE-0C64-CB4B-8118-4141D0C25C6D}">
      <dsp:nvSpPr>
        <dsp:cNvPr id="0" name=""/>
        <dsp:cNvSpPr/>
      </dsp:nvSpPr>
      <dsp:spPr>
        <a:xfrm>
          <a:off x="1863471" y="1871716"/>
          <a:ext cx="1378458" cy="1378458"/>
        </a:xfrm>
        <a:prstGeom prst="ellipse">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Intents</a:t>
          </a:r>
          <a:endParaRPr lang="en-US" sz="2600" kern="1200" dirty="0"/>
        </a:p>
      </dsp:txBody>
      <dsp:txXfrm>
        <a:off x="2065342" y="2073587"/>
        <a:ext cx="974716" cy="974716"/>
      </dsp:txXfrm>
    </dsp:sp>
    <dsp:sp modelId="{0466429C-5037-8647-A324-BF53EC3D5DC1}">
      <dsp:nvSpPr>
        <dsp:cNvPr id="0" name=""/>
        <dsp:cNvSpPr/>
      </dsp:nvSpPr>
      <dsp:spPr>
        <a:xfrm rot="12900000">
          <a:off x="769728" y="1561676"/>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6DBCFD6-8A6A-6144-818F-C8426FF2BFFD}">
      <dsp:nvSpPr>
        <dsp:cNvPr id="0" name=""/>
        <dsp:cNvSpPr/>
      </dsp:nvSpPr>
      <dsp:spPr>
        <a:xfrm>
          <a:off x="230052" y="869269"/>
          <a:ext cx="1309535" cy="1047628"/>
        </a:xfrm>
        <a:prstGeom prst="roundRect">
          <a:avLst>
            <a:gd name="adj" fmla="val 10000"/>
          </a:avLst>
        </a:prstGeom>
        <a:solidFill>
          <a:schemeClr val="bg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Activity</a:t>
          </a:r>
          <a:endParaRPr lang="en-US" sz="2200" kern="1200" dirty="0"/>
        </a:p>
      </dsp:txBody>
      <dsp:txXfrm>
        <a:off x="260736" y="899953"/>
        <a:ext cx="1248167" cy="986260"/>
      </dsp:txXfrm>
    </dsp:sp>
    <dsp:sp modelId="{AC7D8009-9706-7841-8E7C-9D8E06BC872D}">
      <dsp:nvSpPr>
        <dsp:cNvPr id="0" name=""/>
        <dsp:cNvSpPr/>
      </dsp:nvSpPr>
      <dsp:spPr>
        <a:xfrm rot="16200000">
          <a:off x="1916301" y="964808"/>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66168DC-79C8-A844-B538-FE572F77A133}">
      <dsp:nvSpPr>
        <dsp:cNvPr id="0" name=""/>
        <dsp:cNvSpPr/>
      </dsp:nvSpPr>
      <dsp:spPr>
        <a:xfrm>
          <a:off x="1897932" y="1025"/>
          <a:ext cx="1309535" cy="1047628"/>
        </a:xfrm>
        <a:prstGeom prst="roundRect">
          <a:avLst>
            <a:gd name="adj" fmla="val 1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Services</a:t>
          </a:r>
          <a:endParaRPr lang="en-US" sz="2200" kern="1200" dirty="0"/>
        </a:p>
      </dsp:txBody>
      <dsp:txXfrm>
        <a:off x="1928616" y="31709"/>
        <a:ext cx="1248167" cy="986260"/>
      </dsp:txXfrm>
    </dsp:sp>
    <dsp:sp modelId="{DDEFB1DC-7C12-B74E-BFAB-9B2074418DC2}">
      <dsp:nvSpPr>
        <dsp:cNvPr id="0" name=""/>
        <dsp:cNvSpPr/>
      </dsp:nvSpPr>
      <dsp:spPr>
        <a:xfrm rot="19500000">
          <a:off x="3062873" y="1561676"/>
          <a:ext cx="1272797" cy="39286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9DA9BF8-885F-404E-803F-6CC83A9CECCC}">
      <dsp:nvSpPr>
        <dsp:cNvPr id="0" name=""/>
        <dsp:cNvSpPr/>
      </dsp:nvSpPr>
      <dsp:spPr>
        <a:xfrm>
          <a:off x="3565812" y="869269"/>
          <a:ext cx="1309535" cy="1047628"/>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Broadcast Receivers</a:t>
          </a:r>
          <a:endParaRPr lang="en-US" sz="2200" kern="1200" dirty="0"/>
        </a:p>
      </dsp:txBody>
      <dsp:txXfrm>
        <a:off x="3596496" y="899953"/>
        <a:ext cx="1248167" cy="98626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5936A0FE-78A6-4C94-A477-5589354F84FC}" type="datetimeFigureOut">
              <a:rPr lang="en-US" smtClean="0"/>
              <a:t>19/05/15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9B2E56B-E9DA-4D9F-BE45-1726618D2C48}" type="slidenum">
              <a:rPr lang="en-US" smtClean="0"/>
              <a:t>‹#›</a:t>
            </a:fld>
            <a:endParaRPr lang="en-US"/>
          </a:p>
        </p:txBody>
      </p:sp>
    </p:spTree>
    <p:extLst>
      <p:ext uri="{BB962C8B-B14F-4D97-AF65-F5344CB8AC3E}">
        <p14:creationId xmlns:p14="http://schemas.microsoft.com/office/powerpoint/2010/main" val="11012045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DB22151-7E4A-4BA3-A16C-698F065919DB}" type="datetimeFigureOut">
              <a:rPr lang="en-US" smtClean="0"/>
              <a:t>19/05/15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EF49AFE-DC4F-40BB-B5EC-09971152433D}" type="slidenum">
              <a:rPr lang="en-US" smtClean="0"/>
              <a:t>‹#›</a:t>
            </a:fld>
            <a:endParaRPr lang="en-US"/>
          </a:p>
        </p:txBody>
      </p:sp>
    </p:spTree>
    <p:extLst>
      <p:ext uri="{BB962C8B-B14F-4D97-AF65-F5344CB8AC3E}">
        <p14:creationId xmlns:p14="http://schemas.microsoft.com/office/powerpoint/2010/main" val="324544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www.vogella.com/articles/AndroidIntent/article.html%23explicit_intentsbackover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xjaphx.wordpress.com/2011/07/09/create-and-use-a-compound-control/" TargetMode="External"/><Relationship Id="rId4" Type="http://schemas.openxmlformats.org/officeDocument/2006/relationships/hyperlink" Target="http://mobile.cs.fsu.edu/creating-a-simple-compound-component-in-android/"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49AFE-DC4F-40BB-B5EC-09971152433D}" type="slidenum">
              <a:rPr lang="en-US" smtClean="0"/>
              <a:t>1</a:t>
            </a:fld>
            <a:endParaRPr lang="en-US"/>
          </a:p>
        </p:txBody>
      </p:sp>
    </p:spTree>
    <p:extLst>
      <p:ext uri="{BB962C8B-B14F-4D97-AF65-F5344CB8AC3E}">
        <p14:creationId xmlns:p14="http://schemas.microsoft.com/office/powerpoint/2010/main" val="246131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105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108</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109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113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114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118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119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120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15</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http://www.vogella.com/articles/AndroidIntent/article.html#explicit_intentsbackoverview</a:t>
            </a:r>
            <a:endParaRPr lang="en-US" dirty="0"/>
          </a:p>
        </p:txBody>
      </p:sp>
      <p:sp>
        <p:nvSpPr>
          <p:cNvPr id="4" name="Slide Number Placeholder 3"/>
          <p:cNvSpPr>
            <a:spLocks noGrp="1"/>
          </p:cNvSpPr>
          <p:nvPr>
            <p:ph type="sldNum" sz="quarter" idx="10"/>
          </p:nvPr>
        </p:nvSpPr>
        <p:spPr/>
        <p:txBody>
          <a:bodyPr/>
          <a:lstStyle/>
          <a:p>
            <a:fld id="{FEF49AFE-DC4F-40BB-B5EC-09971152433D}" type="slidenum">
              <a:rPr lang="en-US" smtClean="0"/>
              <a:t>19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http://xjaphx.wordpress.com/2011/07/09/create-and-use-a-compound-control/</a:t>
            </a:r>
            <a:endParaRPr lang="en-US" dirty="0" smtClean="0"/>
          </a:p>
          <a:p>
            <a:r>
              <a:rPr lang="en-US" dirty="0" smtClean="0">
                <a:hlinkClick r:id="rId4"/>
              </a:rPr>
              <a:t>http://mobile.cs.fsu.edu/creating-a-simple-compound-component-in-android/</a:t>
            </a:r>
            <a:endParaRPr lang="en-US" dirty="0"/>
          </a:p>
        </p:txBody>
      </p:sp>
      <p:sp>
        <p:nvSpPr>
          <p:cNvPr id="4" name="Slide Number Placeholder 3"/>
          <p:cNvSpPr>
            <a:spLocks noGrp="1"/>
          </p:cNvSpPr>
          <p:nvPr>
            <p:ph type="sldNum" sz="quarter" idx="10"/>
          </p:nvPr>
        </p:nvSpPr>
        <p:spPr/>
        <p:txBody>
          <a:bodyPr/>
          <a:lstStyle/>
          <a:p>
            <a:fld id="{FEF49AFE-DC4F-40BB-B5EC-09971152433D}" type="slidenum">
              <a:rPr lang="en-US" smtClean="0"/>
              <a:t>20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25</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39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40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5</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42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43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68</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84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85</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88</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90</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93</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94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95</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98</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100</a:t>
            </a:fld>
            <a:endParaRPr lang="en-US"/>
          </a:p>
        </p:txBody>
      </p:sp>
    </p:spTree>
    <p:extLst>
      <p:ext uri="{BB962C8B-B14F-4D97-AF65-F5344CB8AC3E}">
        <p14:creationId xmlns:p14="http://schemas.microsoft.com/office/powerpoint/2010/main" val="2446487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2508786094"/>
      </p:ext>
    </p:extLst>
  </p:cSld>
  <p:clrMapOvr>
    <a:masterClrMapping/>
  </p:clrMapOvr>
  <p:transition xmlns:p14="http://schemas.microsoft.com/office/powerpoint/2010/mai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2547020499"/>
      </p:ext>
    </p:extLst>
  </p:cSld>
  <p:clrMapOvr>
    <a:masterClrMapping/>
  </p:clrMapOvr>
  <p:transition xmlns:p14="http://schemas.microsoft.com/office/powerpoint/2010/mai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2115101053"/>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bg bwMode="gray">
      <p:bgRef idx="1001">
        <a:schemeClr val="bg1"/>
      </p:bgRef>
    </p:bg>
    <p:spTree>
      <p:nvGrpSpPr>
        <p:cNvPr id="1" name=""/>
        <p:cNvGrpSpPr/>
        <p:nvPr/>
      </p:nvGrpSpPr>
      <p:grpSpPr>
        <a:xfrm>
          <a:off x="0" y="0"/>
          <a:ext cx="0" cy="0"/>
          <a:chOff x="0" y="0"/>
          <a:chExt cx="0" cy="0"/>
        </a:xfrm>
      </p:grpSpPr>
      <p:sp>
        <p:nvSpPr>
          <p:cNvPr id="54" name="Freeform 6"/>
          <p:cNvSpPr/>
          <p:nvPr userDrawn="1"/>
        </p:nvSpPr>
        <p:spPr bwMode="auto">
          <a:xfrm>
            <a:off x="0" y="-3175"/>
            <a:ext cx="9146382"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duotone>
                <a:srgbClr val="900000">
                  <a:tint val="98000"/>
                  <a:lumMod val="102000"/>
                </a:srgbClr>
                <a:srgbClr val="900000">
                  <a:shade val="98000"/>
                  <a:lumMod val="98000"/>
                </a:srgbClr>
              </a:duotone>
            </a:blip>
            <a:tile tx="0" ty="0" sx="100000" sy="100000" flip="none" algn="tl"/>
          </a:blipFill>
          <a:ln w="9525" cap="rnd" cmpd="sng" algn="ctr">
            <a:solidFill>
              <a:srgbClr val="900000"/>
            </a:solidFill>
            <a:prstDash val="solid"/>
          </a:ln>
          <a:effectLst/>
          <a:extLst/>
        </p:spPr>
      </p:sp>
      <p:sp>
        <p:nvSpPr>
          <p:cNvPr id="55" name="Title 1"/>
          <p:cNvSpPr>
            <a:spLocks noGrp="1"/>
          </p:cNvSpPr>
          <p:nvPr>
            <p:ph type="ctrTitle"/>
          </p:nvPr>
        </p:nvSpPr>
        <p:spPr>
          <a:xfrm>
            <a:off x="607672" y="1449174"/>
            <a:ext cx="7931065" cy="2971051"/>
          </a:xfrm>
          <a:prstGeom prst="rect">
            <a:avLst/>
          </a:prstGeom>
        </p:spPr>
        <p:txBody>
          <a:bodyPr anchor="ctr"/>
          <a:lstStyle>
            <a:lvl1pPr>
              <a:defRPr sz="540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54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Click to edit Master title style</a:t>
            </a:r>
            <a:endParaRPr kumimoji="0" lang="en-US" sz="5400" b="0"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56" name="Subtitle 2"/>
          <p:cNvSpPr>
            <a:spLocks noGrp="1"/>
          </p:cNvSpPr>
          <p:nvPr>
            <p:ph type="subTitle" idx="1"/>
          </p:nvPr>
        </p:nvSpPr>
        <p:spPr>
          <a:xfrm>
            <a:off x="607672" y="5280847"/>
            <a:ext cx="7931065" cy="434974"/>
          </a:xfrm>
          <a:prstGeom prst="rect">
            <a:avLst/>
          </a:prstGeom>
          <a:effectLst/>
        </p:spPr>
        <p:txBody>
          <a:bodyPr anchor="t"/>
          <a:lstStyle>
            <a:lvl1pPr marL="0" indent="0" algn="l">
              <a:buNone/>
              <a:defRPr>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Click to edit Master subtitle style</a:t>
            </a: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58" name="Footer Placeholder 4"/>
          <p:cNvSpPr>
            <a:spLocks noGrp="1"/>
          </p:cNvSpPr>
          <p:nvPr>
            <p:ph type="ftr" sz="quarter" idx="11"/>
          </p:nvPr>
        </p:nvSpPr>
        <p:spPr>
          <a:xfrm>
            <a:off x="338724" y="6041389"/>
            <a:ext cx="6484929" cy="365125"/>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9" name="Picture 5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6261" y="6124074"/>
            <a:ext cx="1501333" cy="555456"/>
          </a:xfrm>
          <a:prstGeom prst="rect">
            <a:avLst/>
          </a:prstGeom>
        </p:spPr>
      </p:pic>
    </p:spTree>
    <p:extLst>
      <p:ext uri="{BB962C8B-B14F-4D97-AF65-F5344CB8AC3E}">
        <p14:creationId xmlns:p14="http://schemas.microsoft.com/office/powerpoint/2010/main" val="387695855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76200"/>
            <a:ext cx="9220200" cy="6934200"/>
          </a:xfrm>
          <a:prstGeom prst="rect">
            <a:avLst/>
          </a:prstGeom>
          <a:solidFill>
            <a:schemeClr val="tx1"/>
          </a:solidFill>
          <a:ln>
            <a:noFill/>
          </a:ln>
          <a:extLst/>
        </p:spPr>
      </p:pic>
      <p:sp>
        <p:nvSpPr>
          <p:cNvPr id="8" name="Rectangle 7"/>
          <p:cNvSpPr/>
          <p:nvPr userDrawn="1"/>
        </p:nvSpPr>
        <p:spPr>
          <a:xfrm>
            <a:off x="-68501" y="6172200"/>
            <a:ext cx="9212501" cy="685800"/>
          </a:xfrm>
          <a:prstGeom prst="rect">
            <a:avLst/>
          </a:prstGeom>
          <a:solidFill>
            <a:srgbClr val="631D1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81400" y="6172200"/>
            <a:ext cx="2001256" cy="555456"/>
          </a:xfrm>
          <a:prstGeom prst="rect">
            <a:avLst/>
          </a:prstGeom>
        </p:spPr>
      </p:pic>
    </p:spTree>
    <p:extLst>
      <p:ext uri="{BB962C8B-B14F-4D97-AF65-F5344CB8AC3E}">
        <p14:creationId xmlns:p14="http://schemas.microsoft.com/office/powerpoint/2010/main" val="1480264707"/>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Freeform 6"/>
          <p:cNvSpPr/>
          <p:nvPr userDrawn="1"/>
        </p:nvSpPr>
        <p:spPr bwMode="auto">
          <a:xfrm>
            <a:off x="5956" y="0"/>
            <a:ext cx="9146382" cy="68580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duotone>
                <a:srgbClr val="900000">
                  <a:tint val="98000"/>
                  <a:lumMod val="102000"/>
                </a:srgbClr>
                <a:srgbClr val="900000">
                  <a:shade val="98000"/>
                  <a:lumMod val="98000"/>
                </a:srgbClr>
              </a:duotone>
            </a:blip>
            <a:tile tx="0" ty="0" sx="100000" sy="100000" flip="none" algn="tl"/>
          </a:blipFill>
          <a:ln w="9525" cap="rnd" cmpd="sng" algn="ctr">
            <a:solidFill>
              <a:srgbClr val="900000"/>
            </a:solidFill>
            <a:prstDash val="solid"/>
          </a:ln>
          <a:effectLst/>
          <a:extLst/>
        </p:spPr>
      </p:sp>
      <p:sp>
        <p:nvSpPr>
          <p:cNvPr id="10" name="Title 1"/>
          <p:cNvSpPr>
            <a:spLocks noGrp="1"/>
          </p:cNvSpPr>
          <p:nvPr>
            <p:ph type="title"/>
          </p:nvPr>
        </p:nvSpPr>
        <p:spPr>
          <a:xfrm>
            <a:off x="606468" y="0"/>
            <a:ext cx="7931064" cy="1219200"/>
          </a:xfrm>
          <a:prstGeom prst="rect">
            <a:avLst/>
          </a:prstGeom>
        </p:spPr>
        <p:txBody>
          <a:bodyPr anchor="ctr">
            <a:normAutofit/>
          </a:bodyPr>
          <a:lstStyle>
            <a:lvl1pPr marL="0" marR="0" indent="0" algn="l" defTabSz="914400" eaLnBrk="1" fontAlgn="auto" latinLnBrk="0" hangingPunct="1">
              <a:lnSpc>
                <a:spcPct val="100000"/>
              </a:lnSpc>
              <a:spcBef>
                <a:spcPts val="0"/>
              </a:spcBef>
              <a:spcAft>
                <a:spcPts val="0"/>
              </a:spcAft>
              <a:buClrTx/>
              <a:buSzTx/>
              <a:buFontTx/>
              <a:buNone/>
              <a:tabLst/>
              <a:defRPr sz="4000" b="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Click to edit Master title style</a:t>
            </a:r>
            <a:endParaRPr kumimoji="0" 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93950" y="2222287"/>
            <a:ext cx="7917992" cy="3636511"/>
          </a:xfrm>
          <a:prstGeom prst="rect">
            <a:avLst/>
          </a:prstGeom>
          <a:effectLst/>
        </p:spPr>
        <p:txBody>
          <a:bodyPr anchor="ctr"/>
          <a:lstStyle>
            <a:lvl1pPr marL="342900" indent="-342900">
              <a:buFontTx/>
              <a:buBlip>
                <a:blip r:embed="rId3"/>
              </a:buBlip>
              <a:defRPr>
                <a:solidFill>
                  <a:schemeClr val="bg1"/>
                </a:solidFill>
                <a:latin typeface="Arial" panose="020B0604020202020204" pitchFamily="34" charset="0"/>
                <a:cs typeface="Arial" panose="020B0604020202020204" pitchFamily="34" charset="0"/>
              </a:defRPr>
            </a:lvl1pPr>
            <a:lvl2pPr marL="742950" indent="-285750">
              <a:buFontTx/>
              <a:buBlip>
                <a:blip r:embed="rId3"/>
              </a:buBlip>
              <a:defRPr>
                <a:solidFill>
                  <a:schemeClr val="bg1"/>
                </a:solidFill>
                <a:latin typeface="Arial" panose="020B0604020202020204" pitchFamily="34" charset="0"/>
                <a:cs typeface="Arial" panose="020B0604020202020204" pitchFamily="34" charset="0"/>
              </a:defRPr>
            </a:lvl2pPr>
            <a:lvl3pPr marL="1143000" indent="-228600">
              <a:buFontTx/>
              <a:buBlip>
                <a:blip r:embed="rId3"/>
              </a:buBlip>
              <a:defRPr>
                <a:solidFill>
                  <a:schemeClr val="bg1"/>
                </a:solidFill>
                <a:latin typeface="Arial" panose="020B0604020202020204" pitchFamily="34" charset="0"/>
                <a:cs typeface="Arial" panose="020B0604020202020204" pitchFamily="34" charset="0"/>
              </a:defRPr>
            </a:lvl3pPr>
            <a:lvl4pPr marL="1600200" indent="-228600">
              <a:buFontTx/>
              <a:buBlip>
                <a:blip r:embed="rId3"/>
              </a:buBlip>
              <a:defRPr>
                <a:solidFill>
                  <a:schemeClr val="bg1"/>
                </a:solidFill>
                <a:latin typeface="Arial" panose="020B0604020202020204" pitchFamily="34" charset="0"/>
                <a:cs typeface="Arial" panose="020B0604020202020204" pitchFamily="34" charset="0"/>
              </a:defRPr>
            </a:lvl4pPr>
            <a:lvl5pPr marL="2057400" indent="-228600">
              <a:buFontTx/>
              <a:buBlip>
                <a:blip r:embed="rId3"/>
              </a:buBlip>
              <a:defRPr>
                <a:solidFill>
                  <a:schemeClr val="bg1"/>
                </a:solidFill>
                <a:latin typeface="Arial" panose="020B0604020202020204" pitchFamily="34" charset="0"/>
                <a:cs typeface="Arial" panose="020B0604020202020204" pitchFamily="34" charset="0"/>
              </a:defRPr>
            </a:lvl5pPr>
          </a:lstStyle>
          <a:p>
            <a:pPr marL="342900" marR="0" lvl="0" indent="-342900" defTabSz="914400" eaLnBrk="1" fontAlgn="auto" latinLnBrk="0" hangingPunct="1">
              <a:lnSpc>
                <a:spcPct val="100000"/>
              </a:lnSpc>
              <a:spcBef>
                <a:spcPts val="0"/>
              </a:spcBef>
              <a:spcAft>
                <a:spcPts val="0"/>
              </a:spcAft>
              <a:buClrTx/>
              <a:buSzTx/>
              <a:buFontTx/>
              <a:buBlip>
                <a:blip r:embed="rId3"/>
              </a:buBlip>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Click to edit Master text styles</a:t>
            </a:r>
          </a:p>
          <a:p>
            <a:pPr marL="742950" marR="0" lvl="1" indent="-285750" defTabSz="914400" eaLnBrk="1" fontAlgn="auto" latinLnBrk="0" hangingPunct="1">
              <a:lnSpc>
                <a:spcPct val="100000"/>
              </a:lnSpc>
              <a:spcBef>
                <a:spcPts val="0"/>
              </a:spcBef>
              <a:spcAft>
                <a:spcPts val="0"/>
              </a:spcAft>
              <a:buClrTx/>
              <a:buSzTx/>
              <a:buFontTx/>
              <a:buBlip>
                <a:blip r:embed="rId3"/>
              </a:buBlip>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Second level</a:t>
            </a:r>
          </a:p>
          <a:p>
            <a:pPr marL="1143000" marR="0" lvl="2" indent="-228600" defTabSz="914400" eaLnBrk="1" fontAlgn="auto" latinLnBrk="0" hangingPunct="1">
              <a:lnSpc>
                <a:spcPct val="100000"/>
              </a:lnSpc>
              <a:spcBef>
                <a:spcPts val="0"/>
              </a:spcBef>
              <a:spcAft>
                <a:spcPts val="0"/>
              </a:spcAft>
              <a:buClrTx/>
              <a:buSzTx/>
              <a:buFontTx/>
              <a:buBlip>
                <a:blip r:embed="rId3"/>
              </a:buBlip>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Third level</a:t>
            </a:r>
          </a:p>
          <a:p>
            <a:pPr marL="1600200" marR="0" lvl="3" indent="-228600" defTabSz="914400" eaLnBrk="1" fontAlgn="auto" latinLnBrk="0" hangingPunct="1">
              <a:lnSpc>
                <a:spcPct val="100000"/>
              </a:lnSpc>
              <a:spcBef>
                <a:spcPts val="0"/>
              </a:spcBef>
              <a:spcAft>
                <a:spcPts val="0"/>
              </a:spcAft>
              <a:buClrTx/>
              <a:buSzTx/>
              <a:buFontTx/>
              <a:buBlip>
                <a:blip r:embed="rId3"/>
              </a:buBlip>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Fourth level</a:t>
            </a:r>
          </a:p>
          <a:p>
            <a:pPr marL="2057400" marR="0" lvl="4" indent="-228600" defTabSz="914400" eaLnBrk="1" fontAlgn="auto" latinLnBrk="0" hangingPunct="1">
              <a:lnSpc>
                <a:spcPct val="100000"/>
              </a:lnSpc>
              <a:spcBef>
                <a:spcPts val="0"/>
              </a:spcBef>
              <a:spcAft>
                <a:spcPts val="0"/>
              </a:spcAft>
              <a:buClrTx/>
              <a:buSzTx/>
              <a:buFontTx/>
              <a:buBlip>
                <a:blip r:embed="rId3"/>
              </a:buBlip>
              <a:tabLst/>
              <a:defRPr/>
            </a:pPr>
            <a:r>
              <a:rPr kumimoji="0" lang="en-US" sz="1800" b="0" i="0" u="none" strike="noStrike" kern="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Fifth level</a:t>
            </a: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12" name="Date Placeholder 3"/>
          <p:cNvSpPr>
            <a:spLocks noGrp="1"/>
          </p:cNvSpPr>
          <p:nvPr>
            <p:ph type="dt" sz="half" idx="10"/>
          </p:nvPr>
        </p:nvSpPr>
        <p:spPr>
          <a:xfrm>
            <a:off x="6982549" y="6041389"/>
            <a:ext cx="1008042" cy="365125"/>
          </a:xfrm>
          <a:prstGeom prst="rect">
            <a:avLst/>
          </a:prstGeom>
        </p:spPr>
        <p:txBody>
          <a:bodyPr/>
          <a:lstStyle/>
          <a:p>
            <a:pPr>
              <a:defRPr/>
            </a:pPr>
            <a:fld id="{C92D1819-8518-4024-BA0A-DFFD15432099}" type="datetimeFigureOut">
              <a:rPr lang="en-US" kern="0" smtClean="0">
                <a:solidFill>
                  <a:sysClr val="windowText" lastClr="000000"/>
                </a:solidFill>
                <a:latin typeface="Calibri"/>
              </a:rPr>
              <a:pPr>
                <a:defRPr/>
              </a:pPr>
              <a:t>19/05/15</a:t>
            </a:fld>
            <a:endParaRPr lang="en-US" kern="0">
              <a:solidFill>
                <a:sysClr val="windowText" lastClr="000000"/>
              </a:solidFill>
              <a:latin typeface="Calibri"/>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01750" y="228600"/>
            <a:ext cx="1405153" cy="62435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6115795"/>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202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297638"/>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395141838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1392881101"/>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4121770433"/>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4068893375"/>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712210202"/>
      </p:ext>
    </p:extLst>
  </p:cSld>
  <p:clrMapOvr>
    <a:masterClrMapping/>
  </p:clrMapOvr>
  <p:transition xmlns:p14="http://schemas.microsoft.com/office/powerpoint/2010/mai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739221514"/>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3261132401"/>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42F38-8080-4330-A16E-7F1EBC86E9ED}" type="slidenum">
              <a:rPr lang="en-US" smtClean="0"/>
              <a:t>‹#›</a:t>
            </a:fld>
            <a:endParaRPr lang="en-US"/>
          </a:p>
        </p:txBody>
      </p:sp>
    </p:spTree>
    <p:extLst>
      <p:ext uri="{BB962C8B-B14F-4D97-AF65-F5344CB8AC3E}">
        <p14:creationId xmlns:p14="http://schemas.microsoft.com/office/powerpoint/2010/main" val="1820665918"/>
      </p:ext>
    </p:extLst>
  </p:cSld>
  <p:clrMapOvr>
    <a:masterClrMapping/>
  </p:clrMapOvr>
  <p:transition xmlns:p14="http://schemas.microsoft.com/office/powerpoint/2010/mai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2.png"/><Relationship Id="rId7"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42F38-8080-4330-A16E-7F1EBC86E9ED}" type="slidenum">
              <a:rPr lang="en-US" smtClean="0"/>
              <a:t>‹#›</a:t>
            </a:fld>
            <a:endParaRPr lang="en-US"/>
          </a:p>
        </p:txBody>
      </p:sp>
    </p:spTree>
    <p:extLst>
      <p:ext uri="{BB962C8B-B14F-4D97-AF65-F5344CB8AC3E}">
        <p14:creationId xmlns:p14="http://schemas.microsoft.com/office/powerpoint/2010/main" val="4088977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Lst>
  <p:transition xmlns:p14="http://schemas.microsoft.com/office/powerpoint/2010/main" spd="slow">
    <p:wip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2ABCB4A-7F20-4B37-83EB-C6072449E27D}" type="slidenum">
              <a:rPr lang="en-US">
                <a:solidFill>
                  <a:prstClr val="white">
                    <a:tint val="75000"/>
                  </a:prstClr>
                </a:solidFill>
              </a:rPr>
              <a:pPr>
                <a:defRPr/>
              </a:pPr>
              <a:t>‹#›</a:t>
            </a:fld>
            <a:endParaRPr lang="en-US">
              <a:solidFill>
                <a:prstClr val="white">
                  <a:tint val="75000"/>
                </a:prstClr>
              </a:solidFill>
            </a:endParaRPr>
          </a:p>
        </p:txBody>
      </p:sp>
      <p:pic>
        <p:nvPicPr>
          <p:cNvPr id="1031"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 y="-28575"/>
            <a:ext cx="92202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352800" y="762000"/>
            <a:ext cx="2001256" cy="555456"/>
          </a:xfrm>
          <a:prstGeom prst="rect">
            <a:avLst/>
          </a:prstGeom>
        </p:spPr>
      </p:pic>
      <p:sp>
        <p:nvSpPr>
          <p:cNvPr id="11" name="Freeform 6"/>
          <p:cNvSpPr/>
          <p:nvPr userDrawn="1"/>
        </p:nvSpPr>
        <p:spPr bwMode="auto">
          <a:xfrm>
            <a:off x="-36000" y="0"/>
            <a:ext cx="9180000" cy="686117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7">
              <a:duotone>
                <a:srgbClr val="900000">
                  <a:tint val="98000"/>
                  <a:lumMod val="102000"/>
                </a:srgbClr>
                <a:srgbClr val="900000">
                  <a:shade val="98000"/>
                  <a:lumMod val="98000"/>
                </a:srgbClr>
              </a:duotone>
            </a:blip>
            <a:tile tx="0" ty="0" sx="100000" sy="100000" flip="none" algn="tl"/>
          </a:blipFill>
          <a:ln w="9525" cap="rnd" cmpd="sng" algn="ctr">
            <a:solidFill>
              <a:srgbClr val="900000"/>
            </a:solidFill>
            <a:prstDash val="solid"/>
          </a:ln>
          <a:effectLst/>
          <a:extLst/>
        </p:spPr>
      </p:sp>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162800" y="34547"/>
            <a:ext cx="1981200" cy="733186"/>
          </a:xfrm>
          <a:prstGeom prst="rect">
            <a:avLst/>
          </a:prstGeom>
        </p:spPr>
      </p:pic>
      <p:sp>
        <p:nvSpPr>
          <p:cNvPr id="2" name="Rectangle 1"/>
          <p:cNvSpPr/>
          <p:nvPr userDrawn="1"/>
        </p:nvSpPr>
        <p:spPr>
          <a:xfrm>
            <a:off x="0" y="6477000"/>
            <a:ext cx="914400" cy="381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19197"/>
      </p:ext>
    </p:extLst>
  </p:cSld>
  <p:clrMap bg1="dk1" tx1="lt1" bg2="dk2" tx2="lt2" accent1="accent1" accent2="accent2" accent3="accent3" accent4="accent4" accent5="accent5" accent6="accent6" hlink="hlink" folHlink="folHlink"/>
  <p:sldLayoutIdLst>
    <p:sldLayoutId id="2147483666" r:id="rId1"/>
    <p:sldLayoutId id="2147483667" r:id="rId2"/>
  </p:sldLayoutIdLst>
  <p:transition xmlns:p14="http://schemas.microsoft.com/office/powerpoint/2010/main" spd="slow">
    <p:wip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2ABCB4A-7F20-4B37-83EB-C6072449E27D}" type="slidenum">
              <a:rPr lang="en-US">
                <a:solidFill>
                  <a:prstClr val="white">
                    <a:tint val="75000"/>
                  </a:prstClr>
                </a:solidFill>
              </a:rPr>
              <a:pPr>
                <a:defRPr/>
              </a:pPr>
              <a:t>‹#›</a:t>
            </a:fld>
            <a:endParaRPr lang="en-US">
              <a:solidFill>
                <a:prstClr val="white">
                  <a:tint val="75000"/>
                </a:prstClr>
              </a:solidFill>
            </a:endParaRPr>
          </a:p>
        </p:txBody>
      </p:sp>
      <p:pic>
        <p:nvPicPr>
          <p:cNvPr id="1031" name="Picture 6"/>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 y="-28575"/>
            <a:ext cx="92202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6"/>
          <p:cNvSpPr/>
          <p:nvPr userDrawn="1"/>
        </p:nvSpPr>
        <p:spPr bwMode="auto">
          <a:xfrm>
            <a:off x="-36000" y="0"/>
            <a:ext cx="9180000" cy="686117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5">
              <a:duotone>
                <a:srgbClr val="900000">
                  <a:tint val="98000"/>
                  <a:lumMod val="102000"/>
                </a:srgbClr>
                <a:srgbClr val="900000">
                  <a:shade val="98000"/>
                  <a:lumMod val="98000"/>
                </a:srgbClr>
              </a:duotone>
            </a:blip>
            <a:tile tx="0" ty="0" sx="100000" sy="100000" flip="none" algn="tl"/>
          </a:blipFill>
          <a:ln w="9525" cap="rnd" cmpd="sng" algn="ctr">
            <a:solidFill>
              <a:srgbClr val="900000"/>
            </a:solidFill>
            <a:prstDash val="solid"/>
          </a:ln>
          <a:effectLst/>
          <a:extLst/>
        </p:spPr>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140175" y="13179"/>
            <a:ext cx="1981200" cy="733186"/>
          </a:xfrm>
          <a:prstGeom prst="rect">
            <a:avLst/>
          </a:prstGeom>
        </p:spPr>
      </p:pic>
    </p:spTree>
    <p:extLst>
      <p:ext uri="{BB962C8B-B14F-4D97-AF65-F5344CB8AC3E}">
        <p14:creationId xmlns:p14="http://schemas.microsoft.com/office/powerpoint/2010/main" val="2968796666"/>
      </p:ext>
    </p:extLst>
  </p:cSld>
  <p:clrMap bg1="dk1" tx1="lt1" bg2="dk2" tx2="lt2" accent1="accent1" accent2="accent2" accent3="accent3" accent4="accent4" accent5="accent5" accent6="accent6" hlink="hlink" folHlink="folHlink"/>
  <p:sldLayoutIdLst>
    <p:sldLayoutId id="2147483661" r:id="rId1"/>
  </p:sldLayoutIdLst>
  <p:transition xmlns:p14="http://schemas.microsoft.com/office/powerpoint/2010/main" spd="slow">
    <p:wip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5.png"/><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9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0.xml"/><Relationship Id="rId3" Type="http://schemas.openxmlformats.org/officeDocument/2006/relationships/image" Target="../media/image8.png"/></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0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2.xml"/><Relationship Id="rId3" Type="http://schemas.openxmlformats.org/officeDocument/2006/relationships/image" Target="../media/image8.png"/></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03.xml"/></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3.jpg"/><Relationship Id="rId5" Type="http://schemas.openxmlformats.org/officeDocument/2006/relationships/image" Target="../media/image30.png"/><Relationship Id="rId1" Type="http://schemas.openxmlformats.org/officeDocument/2006/relationships/slideLayout" Target="../slideLayouts/slideLayout15.xml"/><Relationship Id="rId2" Type="http://schemas.openxmlformats.org/officeDocument/2006/relationships/notesSlide" Target="../notesSlides/notesSlide104.xml"/></Relationships>
</file>

<file path=ppt/slides/_rels/slide10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105.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06.xml"/></Relationships>
</file>

<file path=ppt/slides/_rels/slide10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0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8.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9.xml"/><Relationship Id="rId3"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0.xml"/><Relationship Id="rId3" Type="http://schemas.openxmlformats.org/officeDocument/2006/relationships/image" Target="../media/image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1.xml"/><Relationship Id="rId3"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12.xml"/></Relationships>
</file>

<file path=ppt/slides/_rels/slide1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4.xml"/><Relationship Id="rId3"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5.xml"/><Relationship Id="rId3" Type="http://schemas.openxmlformats.org/officeDocument/2006/relationships/image" Target="../media/image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6.xml"/><Relationship Id="rId3" Type="http://schemas.openxmlformats.org/officeDocument/2006/relationships/image" Target="../media/image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7.xml"/><Relationship Id="rId3" Type="http://schemas.openxmlformats.org/officeDocument/2006/relationships/image" Target="../media/image8.png"/></Relationships>
</file>

<file path=ppt/slides/_rels/slide1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19.xml"/></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4.jpg"/><Relationship Id="rId1" Type="http://schemas.openxmlformats.org/officeDocument/2006/relationships/slideLayout" Target="../slideLayouts/slideLayout15.xml"/><Relationship Id="rId2" Type="http://schemas.openxmlformats.org/officeDocument/2006/relationships/notesSlide" Target="../notesSlides/notesSlide120.xml"/></Relationships>
</file>

<file path=ppt/slides/_rels/slide1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5.jpg"/><Relationship Id="rId1" Type="http://schemas.openxmlformats.org/officeDocument/2006/relationships/slideLayout" Target="../slideLayouts/slideLayout15.xml"/><Relationship Id="rId2" Type="http://schemas.openxmlformats.org/officeDocument/2006/relationships/notesSlide" Target="../notesSlides/notesSlide121.xml"/></Relationships>
</file>

<file path=ppt/slides/_rels/slide1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6.jpg"/><Relationship Id="rId1" Type="http://schemas.openxmlformats.org/officeDocument/2006/relationships/slideLayout" Target="../slideLayouts/slideLayout15.xml"/><Relationship Id="rId2" Type="http://schemas.openxmlformats.org/officeDocument/2006/relationships/notesSlide" Target="../notesSlides/notesSlide122.xml"/></Relationships>
</file>

<file path=ppt/slides/_rels/slide1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7.jpg"/><Relationship Id="rId1" Type="http://schemas.openxmlformats.org/officeDocument/2006/relationships/slideLayout" Target="../slideLayouts/slideLayout15.xml"/><Relationship Id="rId2" Type="http://schemas.openxmlformats.org/officeDocument/2006/relationships/notesSlide" Target="../notesSlides/notesSlide123.xml"/></Relationships>
</file>

<file path=ppt/slides/_rels/slide1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7.jpg"/><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jp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jpeg"/><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chemas.android.com/apk/res/android" TargetMode="External"/><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3.png"/><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chemas.android.com/apk/res/android" TargetMode="External"/><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5.png"/><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jp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developer.android.com/reference/org/apache/http/protocol/HTTP.html%23PLAIN_TEXT_TYPE" TargetMode="External"/><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0.png"/><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3.png"/><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4.png"/><Relationship Id="rId1" Type="http://schemas.openxmlformats.org/officeDocument/2006/relationships/slideLayout" Target="../slideLayouts/slideLayout1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5.png"/><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6.png"/><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37.png"/><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3.jpg"/><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mkyong.com/java-best-practices/understand-the-serialversionuid/" TargetMode="External"/><Relationship Id="rId5" Type="http://schemas.openxmlformats.org/officeDocument/2006/relationships/hyperlink" Target="http://www.mkyong.com/java/how-to-generate-serialversionuid/" TargetMode="External"/><Relationship Id="rId6"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8.JPG"/><Relationship Id="rId1" Type="http://schemas.openxmlformats.org/officeDocument/2006/relationships/slideLayout" Target="../slideLayouts/slideLayout15.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 Id="rId3"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15.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9.png"/><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4.xml"/><Relationship Id="rId3"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0.jpg"/><Relationship Id="rId6" Type="http://schemas.openxmlformats.org/officeDocument/2006/relationships/image" Target="../media/image41.jpg"/><Relationship Id="rId7" Type="http://schemas.openxmlformats.org/officeDocument/2006/relationships/image" Target="../media/image42.jpg"/><Relationship Id="rId1" Type="http://schemas.openxmlformats.org/officeDocument/2006/relationships/slideLayout" Target="../slideLayouts/slideLayout1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4.jpg"/><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2.xml"/><Relationship Id="rId3" Type="http://schemas.openxmlformats.org/officeDocument/2006/relationships/image" Target="../media/image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3.xml"/><Relationship Id="rId3" Type="http://schemas.openxmlformats.org/officeDocument/2006/relationships/image" Target="../media/image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4.xml"/><Relationship Id="rId3" Type="http://schemas.openxmlformats.org/officeDocument/2006/relationships/image" Target="../media/image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5.xml"/><Relationship Id="rId3" Type="http://schemas.openxmlformats.org/officeDocument/2006/relationships/image" Target="../media/image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6.xml"/><Relationship Id="rId3" Type="http://schemas.openxmlformats.org/officeDocument/2006/relationships/image" Target="../media/image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7.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5.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4401" y="1981200"/>
            <a:ext cx="7277100" cy="212365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600" b="1" kern="0" dirty="0" smtClean="0">
                <a:ln>
                  <a:solidFill>
                    <a:schemeClr val="tx1"/>
                  </a:solidFill>
                </a:ln>
                <a:solidFill>
                  <a:schemeClr val="bg1"/>
                </a:solidFill>
                <a:latin typeface="Calibri"/>
                <a:cs typeface="Arial" pitchFamily="34" charset="0"/>
              </a:rPr>
              <a:t>Android Training: Day </a:t>
            </a:r>
            <a:r>
              <a:rPr lang="en-US" sz="6600" b="1" kern="0" dirty="0" smtClean="0">
                <a:ln>
                  <a:solidFill>
                    <a:schemeClr val="tx1"/>
                  </a:solidFill>
                </a:ln>
                <a:solidFill>
                  <a:schemeClr val="bg1"/>
                </a:solidFill>
                <a:latin typeface="Calibri"/>
                <a:cs typeface="Arial" pitchFamily="34" charset="0"/>
              </a:rPr>
              <a:t>2 </a:t>
            </a:r>
            <a:endParaRPr kumimoji="0" lang="en-US" sz="6600" b="1" i="0" u="none" strike="noStrike" kern="0" cap="none" spc="0" normalizeH="0" baseline="0" noProof="0" dirty="0" smtClean="0">
              <a:ln>
                <a:solidFill>
                  <a:schemeClr val="tx1"/>
                </a:solidFill>
              </a:ln>
              <a:solidFill>
                <a:schemeClr val="bg1"/>
              </a:solidFill>
              <a:effectLst/>
              <a:uLnTx/>
              <a:uFillTx/>
              <a:latin typeface="Calibri"/>
              <a:cs typeface="Arial" pitchFamily="34" charset="0"/>
            </a:endParaRPr>
          </a:p>
        </p:txBody>
      </p:sp>
      <p:sp>
        <p:nvSpPr>
          <p:cNvPr id="3" name="Subtitle 2"/>
          <p:cNvSpPr>
            <a:spLocks noGrp="1"/>
          </p:cNvSpPr>
          <p:nvPr>
            <p:ph type="subTitle" idx="1"/>
          </p:nvPr>
        </p:nvSpPr>
        <p:spPr>
          <a:xfrm>
            <a:off x="570469" y="5257823"/>
            <a:ext cx="7931065" cy="662753"/>
          </a:xfrm>
        </p:spPr>
        <p:txBody>
          <a:bodyPr/>
          <a:lstStyle/>
          <a:p>
            <a:endParaRPr lang="en-US" dirty="0">
              <a:solidFill>
                <a:schemeClr val="tx1"/>
              </a:solidFill>
            </a:endParaRPr>
          </a:p>
        </p:txBody>
      </p:sp>
    </p:spTree>
    <p:extLst>
      <p:ext uri="{BB962C8B-B14F-4D97-AF65-F5344CB8AC3E}">
        <p14:creationId xmlns:p14="http://schemas.microsoft.com/office/powerpoint/2010/main" val="33979461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i="1" dirty="0">
                <a:solidFill>
                  <a:srgbClr val="000000"/>
                </a:solidFill>
              </a:rPr>
              <a:t>The example below assumes that you are on the Photo Gallery Activity, and want to view a specific photo (which would open in its own activity). This is how the Intent associated with the click photo event is fired:</a:t>
            </a:r>
            <a:r>
              <a:rPr lang="en-US" sz="2400" dirty="0" smtClean="0">
                <a:solidFill>
                  <a:srgbClr val="000000"/>
                </a:solidFill>
                <a:latin typeface="Arial" pitchFamily="34" charset="0"/>
                <a:cs typeface="Arial" pitchFamily="34" charset="0"/>
              </a:rPr>
              <a:t>.</a:t>
            </a:r>
            <a:endParaRPr lang="en-US" sz="2400" dirty="0">
              <a:solidFill>
                <a:srgbClr val="000000"/>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EXAMPLE 2</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10</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5" name="Picture 4" descr="INTENT_EX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2971800"/>
            <a:ext cx="5638800" cy="3086743"/>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13096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A string containing additional information about </a:t>
            </a:r>
            <a:r>
              <a:rPr lang="en-US" sz="2400" dirty="0">
                <a:solidFill>
                  <a:srgbClr val="FF0000"/>
                </a:solidFill>
              </a:rPr>
              <a:t>the kind of component that should handle the intent</a:t>
            </a:r>
            <a:r>
              <a:rPr lang="en-US" sz="2400" dirty="0">
                <a:solidFill>
                  <a:srgbClr val="000000"/>
                </a:solidFill>
              </a:rPr>
              <a:t>.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Any </a:t>
            </a:r>
            <a:r>
              <a:rPr lang="en-US" sz="2400" dirty="0">
                <a:solidFill>
                  <a:srgbClr val="000000"/>
                </a:solidFill>
              </a:rPr>
              <a:t>number of category descriptions can be placed in an intent, but most intents do not require a category. Here are some common categories:</a:t>
            </a:r>
          </a:p>
          <a:p>
            <a:pPr marL="342900" indent="-342900">
              <a:spcBef>
                <a:spcPct val="20000"/>
              </a:spcBef>
              <a:spcAft>
                <a:spcPts val="600"/>
              </a:spcAft>
              <a:buBlip>
                <a:blip r:embed="rId4"/>
              </a:buBlip>
            </a:pPr>
            <a:r>
              <a:rPr lang="en-US" sz="2400" dirty="0" smtClean="0">
                <a:solidFill>
                  <a:srgbClr val="3366FF"/>
                </a:solidFill>
              </a:rPr>
              <a:t>CATEGORY_BROWSABLE </a:t>
            </a:r>
            <a:r>
              <a:rPr lang="en-US" sz="2400" dirty="0" smtClean="0">
                <a:solidFill>
                  <a:srgbClr val="000000"/>
                </a:solidFill>
              </a:rPr>
              <a:t>: The </a:t>
            </a:r>
            <a:r>
              <a:rPr lang="en-US" sz="2400" dirty="0">
                <a:solidFill>
                  <a:srgbClr val="000000"/>
                </a:solidFill>
              </a:rPr>
              <a:t>target activity allows itself to be started by a web browser to display data referenced by a link—such as an image or an e-mail message.</a:t>
            </a:r>
          </a:p>
          <a:p>
            <a:pPr marL="342900" indent="-342900">
              <a:spcBef>
                <a:spcPct val="20000"/>
              </a:spcBef>
              <a:spcAft>
                <a:spcPts val="600"/>
              </a:spcAft>
              <a:buBlip>
                <a:blip r:embed="rId4"/>
              </a:buBlip>
            </a:pPr>
            <a:r>
              <a:rPr lang="en-US" sz="2400" dirty="0" smtClean="0">
                <a:solidFill>
                  <a:srgbClr val="3366FF"/>
                </a:solidFill>
              </a:rPr>
              <a:t>CATEGORY_LAUNCHER </a:t>
            </a:r>
            <a:r>
              <a:rPr lang="en-US" sz="2400" dirty="0" smtClean="0">
                <a:solidFill>
                  <a:srgbClr val="000000"/>
                </a:solidFill>
              </a:rPr>
              <a:t>: The </a:t>
            </a:r>
            <a:r>
              <a:rPr lang="en-US" sz="2400" dirty="0">
                <a:solidFill>
                  <a:srgbClr val="000000"/>
                </a:solidFill>
              </a:rPr>
              <a:t>activity is the initial activity of a task and is listed in the system's application launcher.</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3 # </a:t>
            </a:r>
            <a:r>
              <a:rPr lang="en-US" sz="3200" b="1" dirty="0" smtClean="0">
                <a:solidFill>
                  <a:schemeClr val="bg1"/>
                </a:solidFill>
                <a:latin typeface="Arial"/>
                <a:cs typeface="Arial"/>
              </a:rPr>
              <a:t>Category</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3057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i="1" dirty="0">
                <a:solidFill>
                  <a:srgbClr val="000000"/>
                </a:solidFill>
              </a:rPr>
              <a:t>&lt;activity </a:t>
            </a:r>
            <a:r>
              <a:rPr lang="en-US" sz="2400" i="1" dirty="0" err="1">
                <a:solidFill>
                  <a:srgbClr val="000000"/>
                </a:solidFill>
              </a:rPr>
              <a:t>android:launchMode</a:t>
            </a:r>
            <a:r>
              <a:rPr lang="en-US" sz="2400" i="1" dirty="0">
                <a:solidFill>
                  <a:srgbClr val="000000"/>
                </a:solidFill>
              </a:rPr>
              <a:t>="</a:t>
            </a:r>
            <a:r>
              <a:rPr lang="en-US" sz="2400" i="1" dirty="0" err="1">
                <a:solidFill>
                  <a:srgbClr val="000000"/>
                </a:solidFill>
              </a:rPr>
              <a:t>singleTop</a:t>
            </a:r>
            <a:r>
              <a:rPr lang="en-US" sz="2400" i="1" dirty="0">
                <a:solidFill>
                  <a:srgbClr val="000000"/>
                </a:solidFill>
              </a:rPr>
              <a:t>"</a:t>
            </a:r>
          </a:p>
          <a:p>
            <a:r>
              <a:rPr lang="fi-FI" sz="2400" i="1" dirty="0" smtClean="0">
                <a:solidFill>
                  <a:srgbClr val="000000"/>
                </a:solidFill>
              </a:rPr>
              <a:t>            </a:t>
            </a:r>
            <a:r>
              <a:rPr lang="fi-FI" sz="2400" i="1" dirty="0" err="1" smtClean="0">
                <a:solidFill>
                  <a:srgbClr val="000000"/>
                </a:solidFill>
              </a:rPr>
              <a:t>android:name="com.sevakkalpesh.ChannelLive.MainActivity</a:t>
            </a:r>
            <a:r>
              <a:rPr lang="fi-FI" sz="2400" i="1" dirty="0" smtClean="0">
                <a:solidFill>
                  <a:srgbClr val="000000"/>
                </a:solidFill>
              </a:rPr>
              <a:t>"</a:t>
            </a:r>
          </a:p>
          <a:p>
            <a:r>
              <a:rPr lang="fr-FR" sz="2400" i="1" dirty="0" smtClean="0">
                <a:solidFill>
                  <a:srgbClr val="000000"/>
                </a:solidFill>
              </a:rPr>
              <a:t>            </a:t>
            </a:r>
            <a:r>
              <a:rPr lang="fr-FR" sz="2400" i="1" dirty="0" err="1" smtClean="0">
                <a:solidFill>
                  <a:srgbClr val="000000"/>
                </a:solidFill>
              </a:rPr>
              <a:t>android:label</a:t>
            </a:r>
            <a:r>
              <a:rPr lang="fr-FR" sz="2400" i="1" dirty="0" smtClean="0">
                <a:solidFill>
                  <a:srgbClr val="000000"/>
                </a:solidFill>
              </a:rPr>
              <a:t>="@string/</a:t>
            </a:r>
            <a:r>
              <a:rPr lang="fr-FR" sz="2400" i="1" dirty="0" err="1" smtClean="0">
                <a:solidFill>
                  <a:srgbClr val="000000"/>
                </a:solidFill>
              </a:rPr>
              <a:t>app_name</a:t>
            </a:r>
            <a:r>
              <a:rPr lang="fr-FR" sz="2400" i="1" dirty="0" smtClean="0">
                <a:solidFill>
                  <a:srgbClr val="000000"/>
                </a:solidFill>
              </a:rPr>
              <a:t>" &gt;</a:t>
            </a:r>
          </a:p>
          <a:p>
            <a:r>
              <a:rPr lang="en-US" sz="2400" i="1" dirty="0" smtClean="0">
                <a:solidFill>
                  <a:srgbClr val="000000"/>
                </a:solidFill>
              </a:rPr>
              <a:t>            &lt;intent-filter&gt;</a:t>
            </a:r>
          </a:p>
          <a:p>
            <a:r>
              <a:rPr lang="fr-FR" sz="2400" i="1" dirty="0" smtClean="0">
                <a:solidFill>
                  <a:srgbClr val="000000"/>
                </a:solidFill>
              </a:rPr>
              <a:t>                </a:t>
            </a:r>
            <a:r>
              <a:rPr lang="fr-FR" sz="2400" i="1" dirty="0" smtClean="0">
                <a:solidFill>
                  <a:schemeClr val="bg1"/>
                </a:solidFill>
              </a:rPr>
              <a:t>&lt;action </a:t>
            </a:r>
            <a:r>
              <a:rPr lang="fr-FR" sz="2400" i="1" dirty="0" err="1" smtClean="0">
                <a:solidFill>
                  <a:schemeClr val="bg1"/>
                </a:solidFill>
              </a:rPr>
              <a:t>android:name</a:t>
            </a:r>
            <a:r>
              <a:rPr lang="fr-FR" sz="2400" i="1" dirty="0" smtClean="0">
                <a:solidFill>
                  <a:schemeClr val="bg1"/>
                </a:solidFill>
              </a:rPr>
              <a:t>="</a:t>
            </a:r>
            <a:r>
              <a:rPr lang="fr-FR" sz="2400" i="1" dirty="0" err="1" smtClean="0">
                <a:solidFill>
                  <a:schemeClr val="bg1"/>
                </a:solidFill>
              </a:rPr>
              <a:t>android.intent.action.MAIN</a:t>
            </a:r>
            <a:r>
              <a:rPr lang="fr-FR" sz="2400" i="1" dirty="0" smtClean="0">
                <a:solidFill>
                  <a:schemeClr val="bg1"/>
                </a:solidFill>
              </a:rPr>
              <a:t>" /&gt;</a:t>
            </a:r>
          </a:p>
          <a:p>
            <a:endParaRPr lang="en-US" sz="2400" i="1" dirty="0" smtClean="0">
              <a:solidFill>
                <a:srgbClr val="000000"/>
              </a:solidFill>
            </a:endParaRPr>
          </a:p>
          <a:p>
            <a:r>
              <a:rPr lang="pl-PL" sz="2400" i="1" dirty="0" smtClean="0">
                <a:solidFill>
                  <a:srgbClr val="000000"/>
                </a:solidFill>
              </a:rPr>
              <a:t>               </a:t>
            </a:r>
            <a:r>
              <a:rPr lang="pl-PL" sz="2400" i="1" dirty="0" smtClean="0">
                <a:solidFill>
                  <a:srgbClr val="FF0000"/>
                </a:solidFill>
              </a:rPr>
              <a:t> &lt;</a:t>
            </a:r>
            <a:r>
              <a:rPr lang="pl-PL" sz="2400" i="1" dirty="0" err="1" smtClean="0">
                <a:solidFill>
                  <a:srgbClr val="FF0000"/>
                </a:solidFill>
              </a:rPr>
              <a:t>category</a:t>
            </a:r>
            <a:r>
              <a:rPr lang="pl-PL" sz="2400" i="1" dirty="0" smtClean="0">
                <a:solidFill>
                  <a:srgbClr val="FF0000"/>
                </a:solidFill>
              </a:rPr>
              <a:t> </a:t>
            </a:r>
            <a:r>
              <a:rPr lang="pl-PL" sz="2400" i="1" dirty="0" err="1" smtClean="0">
                <a:solidFill>
                  <a:srgbClr val="FF0000"/>
                </a:solidFill>
              </a:rPr>
              <a:t>android:name</a:t>
            </a:r>
            <a:r>
              <a:rPr lang="pl-PL" sz="2400" i="1" dirty="0" smtClean="0">
                <a:solidFill>
                  <a:srgbClr val="FF0000"/>
                </a:solidFill>
              </a:rPr>
              <a:t>="</a:t>
            </a:r>
            <a:r>
              <a:rPr lang="pl-PL" sz="2400" i="1" dirty="0" err="1" smtClean="0">
                <a:solidFill>
                  <a:srgbClr val="FF0000"/>
                </a:solidFill>
              </a:rPr>
              <a:t>android.intent.category.LAUNCHER</a:t>
            </a:r>
            <a:r>
              <a:rPr lang="pl-PL" sz="2400" i="1" dirty="0" smtClean="0">
                <a:solidFill>
                  <a:srgbClr val="FF0000"/>
                </a:solidFill>
              </a:rPr>
              <a:t>" /&gt;</a:t>
            </a:r>
          </a:p>
          <a:p>
            <a:r>
              <a:rPr lang="en-US" sz="2400" i="1" dirty="0" smtClean="0">
                <a:solidFill>
                  <a:srgbClr val="000000"/>
                </a:solidFill>
              </a:rPr>
              <a:t>            &lt;/intent-filter&gt;</a:t>
            </a:r>
            <a:endParaRPr lang="en-US" sz="2400" i="1"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3 # </a:t>
            </a:r>
            <a:r>
              <a:rPr lang="en-US" sz="3200" b="1" dirty="0" smtClean="0">
                <a:solidFill>
                  <a:schemeClr val="bg1"/>
                </a:solidFill>
                <a:latin typeface="Arial"/>
                <a:cs typeface="Arial"/>
              </a:rPr>
              <a:t>Category(refer </a:t>
            </a:r>
            <a:r>
              <a:rPr lang="en-US" sz="3200" b="1" dirty="0" err="1" smtClean="0">
                <a:solidFill>
                  <a:schemeClr val="bg1"/>
                </a:solidFill>
                <a:latin typeface="Arial"/>
                <a:cs typeface="Arial"/>
              </a:rPr>
              <a:t>pdf</a:t>
            </a:r>
            <a:r>
              <a:rPr lang="en-US" sz="3200" b="1" dirty="0" smtClean="0">
                <a:solidFill>
                  <a:schemeClr val="bg1"/>
                </a:solidFill>
                <a:latin typeface="Arial"/>
                <a:cs typeface="Arial"/>
              </a:rPr>
              <a:t>)</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101</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5974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Extras: This is the additional information that needs delivered to the component handling the intent</a:t>
            </a:r>
            <a:r>
              <a:rPr lang="en-US" sz="2400" dirty="0" smtClean="0">
                <a:solidFill>
                  <a:srgbClr val="000000"/>
                </a:solidFill>
              </a:rPr>
              <a:t>.</a:t>
            </a:r>
          </a:p>
          <a:p>
            <a:pPr marL="342900" indent="-342900">
              <a:spcBef>
                <a:spcPct val="20000"/>
              </a:spcBef>
              <a:spcAft>
                <a:spcPts val="600"/>
              </a:spcAft>
              <a:buBlip>
                <a:blip r:embed="rId4"/>
              </a:buBlip>
            </a:pPr>
            <a:endParaRPr lang="en-US" sz="2400" dirty="0">
              <a:solidFill>
                <a:srgbClr val="000000"/>
              </a:solidFill>
            </a:endParaRPr>
          </a:p>
          <a:p>
            <a:pPr marL="342900" indent="-342900">
              <a:spcBef>
                <a:spcPct val="20000"/>
              </a:spcBef>
              <a:spcAft>
                <a:spcPts val="600"/>
              </a:spcAft>
              <a:buBlip>
                <a:blip r:embed="rId4"/>
              </a:buBlip>
            </a:pPr>
            <a:r>
              <a:rPr lang="en-US" sz="2400" dirty="0">
                <a:solidFill>
                  <a:srgbClr val="000000"/>
                </a:solidFill>
              </a:rPr>
              <a:t>Flags:  Many flags can be a part of the information contained in Intent Object. For instance, flags can instruct the Android system to </a:t>
            </a:r>
            <a:r>
              <a:rPr lang="en-US" sz="2400" dirty="0">
                <a:solidFill>
                  <a:srgbClr val="FF0000"/>
                </a:solidFill>
              </a:rPr>
              <a:t>launch an activity in a specific manner </a:t>
            </a:r>
            <a:r>
              <a:rPr lang="en-US" sz="2400" dirty="0">
                <a:solidFill>
                  <a:srgbClr val="000000"/>
                </a:solidFill>
              </a:rPr>
              <a:t>(you can specify that the new activity be launched in a new window of the browser.)</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4 # </a:t>
            </a:r>
            <a:r>
              <a:rPr lang="en-US" sz="3200" b="1" dirty="0" smtClean="0">
                <a:solidFill>
                  <a:schemeClr val="bg1"/>
                </a:solidFill>
                <a:latin typeface="Arial"/>
                <a:cs typeface="Arial"/>
              </a:rPr>
              <a:t>Extras and Flags</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102</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6628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8773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pl-PL" sz="2400" i="1" dirty="0">
                <a:solidFill>
                  <a:srgbClr val="000000"/>
                </a:solidFill>
              </a:rPr>
              <a:t>&lt;</a:t>
            </a:r>
            <a:r>
              <a:rPr lang="pl-PL" sz="2400" i="1" dirty="0" err="1">
                <a:solidFill>
                  <a:srgbClr val="000000"/>
                </a:solidFill>
              </a:rPr>
              <a:t>intent-filter</a:t>
            </a:r>
            <a:r>
              <a:rPr lang="pl-PL" sz="2400" i="1" dirty="0" smtClean="0">
                <a:solidFill>
                  <a:srgbClr val="000000"/>
                </a:solidFill>
              </a:rPr>
              <a:t>&gt;</a:t>
            </a:r>
          </a:p>
          <a:p>
            <a:endParaRPr lang="pl-PL" sz="2400" i="1" dirty="0" smtClean="0">
              <a:solidFill>
                <a:srgbClr val="000000"/>
              </a:solidFill>
            </a:endParaRPr>
          </a:p>
          <a:p>
            <a:r>
              <a:rPr lang="pl-PL" sz="2400" i="1" dirty="0" smtClean="0">
                <a:solidFill>
                  <a:srgbClr val="000000"/>
                </a:solidFill>
              </a:rPr>
              <a:t>&lt;</a:t>
            </a:r>
            <a:r>
              <a:rPr lang="pl-PL" sz="2400" i="1" dirty="0" err="1" smtClean="0">
                <a:solidFill>
                  <a:srgbClr val="000000"/>
                </a:solidFill>
              </a:rPr>
              <a:t>category</a:t>
            </a:r>
            <a:r>
              <a:rPr lang="pl-PL" sz="2400" i="1" dirty="0" smtClean="0">
                <a:solidFill>
                  <a:srgbClr val="000000"/>
                </a:solidFill>
              </a:rPr>
              <a:t> </a:t>
            </a:r>
            <a:r>
              <a:rPr lang="pl-PL" sz="2400" i="1" dirty="0" err="1" smtClean="0">
                <a:solidFill>
                  <a:srgbClr val="000000"/>
                </a:solidFill>
              </a:rPr>
              <a:t>android:name</a:t>
            </a:r>
            <a:r>
              <a:rPr lang="pl-PL" sz="2400" i="1" dirty="0">
                <a:solidFill>
                  <a:srgbClr val="000000"/>
                </a:solidFill>
              </a:rPr>
              <a:t>="</a:t>
            </a:r>
            <a:r>
              <a:rPr lang="pl-PL" sz="2400" i="1" dirty="0" err="1">
                <a:solidFill>
                  <a:srgbClr val="000000"/>
                </a:solidFill>
              </a:rPr>
              <a:t>android.intent.category.DEFAULT</a:t>
            </a:r>
            <a:r>
              <a:rPr lang="pl-PL" sz="2400" i="1" dirty="0">
                <a:solidFill>
                  <a:srgbClr val="000000"/>
                </a:solidFill>
              </a:rPr>
              <a:t>" /&gt;</a:t>
            </a:r>
          </a:p>
          <a:p>
            <a:r>
              <a:rPr lang="pl-PL" sz="2400" i="1" dirty="0" smtClean="0">
                <a:solidFill>
                  <a:srgbClr val="000000"/>
                </a:solidFill>
              </a:rPr>
              <a:t>&lt;</a:t>
            </a:r>
            <a:r>
              <a:rPr lang="pl-PL" sz="2400" i="1" dirty="0" err="1">
                <a:solidFill>
                  <a:srgbClr val="000000"/>
                </a:solidFill>
              </a:rPr>
              <a:t>category</a:t>
            </a:r>
            <a:r>
              <a:rPr lang="pl-PL" sz="2400" i="1" dirty="0">
                <a:solidFill>
                  <a:srgbClr val="000000"/>
                </a:solidFill>
              </a:rPr>
              <a:t> </a:t>
            </a:r>
            <a:r>
              <a:rPr lang="pl-PL" sz="2400" i="1" dirty="0" err="1">
                <a:solidFill>
                  <a:srgbClr val="000000"/>
                </a:solidFill>
              </a:rPr>
              <a:t>android:name</a:t>
            </a:r>
            <a:r>
              <a:rPr lang="pl-PL" sz="2400" i="1" dirty="0">
                <a:solidFill>
                  <a:srgbClr val="000000"/>
                </a:solidFill>
              </a:rPr>
              <a:t>="</a:t>
            </a:r>
            <a:r>
              <a:rPr lang="pl-PL" sz="2400" i="1" dirty="0" err="1">
                <a:solidFill>
                  <a:srgbClr val="000000"/>
                </a:solidFill>
              </a:rPr>
              <a:t>android.intent.category.BROWSABLE</a:t>
            </a:r>
            <a:r>
              <a:rPr lang="pl-PL" sz="2400" i="1" dirty="0">
                <a:solidFill>
                  <a:srgbClr val="000000"/>
                </a:solidFill>
              </a:rPr>
              <a:t>" /&gt;</a:t>
            </a:r>
          </a:p>
          <a:p>
            <a:r>
              <a:rPr lang="pl-PL" sz="2000" i="1" dirty="0">
                <a:solidFill>
                  <a:srgbClr val="000000"/>
                </a:solidFill>
              </a:rPr>
              <a:t>    ..</a:t>
            </a:r>
            <a:r>
              <a:rPr lang="pl-PL" sz="2000" i="1" dirty="0" smtClean="0">
                <a:solidFill>
                  <a:srgbClr val="000000"/>
                </a:solidFill>
              </a:rPr>
              <a:t>.</a:t>
            </a:r>
          </a:p>
          <a:p>
            <a:endParaRPr lang="pl-PL" sz="2400" i="1" dirty="0">
              <a:solidFill>
                <a:srgbClr val="000000"/>
              </a:solidFill>
            </a:endParaRPr>
          </a:p>
          <a:p>
            <a:r>
              <a:rPr lang="pl-PL" sz="2400" i="1" dirty="0">
                <a:solidFill>
                  <a:srgbClr val="000000"/>
                </a:solidFill>
              </a:rPr>
              <a:t>&lt;/</a:t>
            </a:r>
            <a:r>
              <a:rPr lang="pl-PL" sz="2400" i="1" dirty="0" err="1">
                <a:solidFill>
                  <a:srgbClr val="000000"/>
                </a:solidFill>
              </a:rPr>
              <a:t>intent-filter</a:t>
            </a:r>
            <a:r>
              <a:rPr lang="pl-PL" sz="2400" i="1" dirty="0">
                <a:solidFill>
                  <a:srgbClr val="000000"/>
                </a:solidFill>
              </a:rPr>
              <a:t>&gt;</a:t>
            </a:r>
            <a:endParaRPr lang="en-US" sz="2000" i="1"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200" b="1" dirty="0" smtClean="0">
                <a:solidFill>
                  <a:schemeClr val="bg1"/>
                </a:solidFill>
                <a:latin typeface="Arial"/>
                <a:cs typeface="Arial"/>
              </a:rPr>
              <a:t>Category Code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32592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spcBef>
                <a:spcPct val="20000"/>
              </a:spcBef>
              <a:spcAft>
                <a:spcPts val="600"/>
              </a:spcAft>
            </a:pPr>
            <a:r>
              <a:rPr lang="en-US" sz="2400" dirty="0">
                <a:solidFill>
                  <a:srgbClr val="000000"/>
                </a:solidFill>
              </a:rPr>
              <a:t>When the system receives an implicit intent to start an activity, it searches for the best activity for the intent by comparing the intent to intent filters based on three aspects:</a:t>
            </a:r>
          </a:p>
          <a:p>
            <a:pPr marL="342900" indent="-342900">
              <a:spcBef>
                <a:spcPct val="20000"/>
              </a:spcBef>
              <a:spcAft>
                <a:spcPts val="600"/>
              </a:spcAft>
              <a:buBlip>
                <a:blip r:embed="rId4"/>
              </a:buBlip>
            </a:pPr>
            <a:r>
              <a:rPr lang="en-US" sz="2400" dirty="0">
                <a:solidFill>
                  <a:srgbClr val="000000"/>
                </a:solidFill>
              </a:rPr>
              <a:t>The intent action</a:t>
            </a:r>
          </a:p>
          <a:p>
            <a:pPr marL="342900" indent="-342900">
              <a:spcBef>
                <a:spcPct val="20000"/>
              </a:spcBef>
              <a:spcAft>
                <a:spcPts val="600"/>
              </a:spcAft>
              <a:buBlip>
                <a:blip r:embed="rId4"/>
              </a:buBlip>
            </a:pPr>
            <a:r>
              <a:rPr lang="en-US" sz="2400" dirty="0">
                <a:solidFill>
                  <a:srgbClr val="000000"/>
                </a:solidFill>
              </a:rPr>
              <a:t>The intent data (both URI and data type)</a:t>
            </a:r>
          </a:p>
          <a:p>
            <a:pPr marL="342900" indent="-342900">
              <a:spcBef>
                <a:spcPct val="20000"/>
              </a:spcBef>
              <a:spcAft>
                <a:spcPts val="600"/>
              </a:spcAft>
              <a:buBlip>
                <a:blip r:embed="rId4"/>
              </a:buBlip>
            </a:pPr>
            <a:r>
              <a:rPr lang="en-US" sz="2400" dirty="0">
                <a:solidFill>
                  <a:srgbClr val="000000"/>
                </a:solidFill>
              </a:rPr>
              <a:t>The intent category</a:t>
            </a:r>
          </a:p>
          <a:p>
            <a:pPr>
              <a:spcBef>
                <a:spcPct val="20000"/>
              </a:spcBef>
              <a:spcAft>
                <a:spcPts val="600"/>
              </a:spcAft>
            </a:pPr>
            <a:r>
              <a:rPr lang="en-US" sz="2400" dirty="0">
                <a:solidFill>
                  <a:srgbClr val="000000"/>
                </a:solidFill>
              </a:rPr>
              <a:t>The following sections describe how an intents are matched to the appropriate component(s) in terms of how the intent filter is declared in an app's manifest file.</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fr-FR" sz="3200" b="1" dirty="0" err="1">
                <a:solidFill>
                  <a:schemeClr val="bg1"/>
                </a:solidFill>
                <a:latin typeface="Arial"/>
                <a:cs typeface="Arial"/>
              </a:rPr>
              <a:t>Intent</a:t>
            </a:r>
            <a:r>
              <a:rPr lang="fr-FR" sz="3200" b="1" dirty="0">
                <a:solidFill>
                  <a:schemeClr val="bg1"/>
                </a:solidFill>
                <a:latin typeface="Arial"/>
                <a:cs typeface="Arial"/>
              </a:rPr>
              <a:t> </a:t>
            </a:r>
            <a:r>
              <a:rPr lang="fr-FR" sz="3200" b="1" dirty="0" err="1">
                <a:solidFill>
                  <a:schemeClr val="bg1"/>
                </a:solidFill>
                <a:latin typeface="Arial"/>
                <a:cs typeface="Arial"/>
              </a:rPr>
              <a:t>Resolution</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104</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1838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2800" b="1" dirty="0" smtClean="0">
                <a:solidFill>
                  <a:prstClr val="black"/>
                </a:solidFill>
                <a:latin typeface="Arial" pitchFamily="34" charset="0"/>
                <a:cs typeface="Arial" pitchFamily="34" charset="0"/>
              </a:rPr>
              <a:t>Intent-</a:t>
            </a:r>
            <a:r>
              <a:rPr lang="fr-FR" sz="2800" b="1" dirty="0" err="1" smtClean="0">
                <a:solidFill>
                  <a:schemeClr val="bg1"/>
                </a:solidFill>
                <a:latin typeface="Arial"/>
                <a:cs typeface="Arial"/>
              </a:rPr>
              <a:t>Resolution</a:t>
            </a:r>
            <a:endParaRPr lang="en-US" sz="2800" b="1" kern="0" dirty="0">
              <a:solidFill>
                <a:schemeClr val="bg1"/>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105</a:t>
            </a:fld>
            <a:endParaRPr lang="en-US" sz="1000" dirty="0">
              <a:solidFill>
                <a:prstClr val="white"/>
              </a:solidFill>
              <a:latin typeface="Arial" pitchFamily="34" charset="0"/>
              <a:cs typeface="Arial" pitchFamily="34" charset="0"/>
            </a:endParaRPr>
          </a:p>
        </p:txBody>
      </p:sp>
      <p:sp>
        <p:nvSpPr>
          <p:cNvPr id="6" name="Right Arrow 5"/>
          <p:cNvSpPr/>
          <p:nvPr/>
        </p:nvSpPr>
        <p:spPr>
          <a:xfrm>
            <a:off x="228600" y="1600200"/>
            <a:ext cx="1828800" cy="1219200"/>
          </a:xfrm>
          <a:prstGeom prst="rightArrow">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ACTION</a:t>
            </a:r>
            <a:endParaRPr lang="en-US" sz="2000" dirty="0"/>
          </a:p>
        </p:txBody>
      </p:sp>
      <p:sp>
        <p:nvSpPr>
          <p:cNvPr id="15" name="Right Arrow 14"/>
          <p:cNvSpPr/>
          <p:nvPr/>
        </p:nvSpPr>
        <p:spPr>
          <a:xfrm>
            <a:off x="228600" y="2362200"/>
            <a:ext cx="1828800" cy="1219200"/>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a:t>
            </a:r>
            <a:endParaRPr lang="en-US" sz="2000" dirty="0"/>
          </a:p>
        </p:txBody>
      </p:sp>
      <p:sp>
        <p:nvSpPr>
          <p:cNvPr id="16" name="Right Arrow 15"/>
          <p:cNvSpPr/>
          <p:nvPr/>
        </p:nvSpPr>
        <p:spPr>
          <a:xfrm>
            <a:off x="228600" y="3124200"/>
            <a:ext cx="1828800" cy="1219200"/>
          </a:xfrm>
          <a:prstGeom prst="rightArrow">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CATEGORY</a:t>
            </a:r>
            <a:endParaRPr lang="en-US" sz="2000" dirty="0"/>
          </a:p>
        </p:txBody>
      </p:sp>
      <p:sp>
        <p:nvSpPr>
          <p:cNvPr id="12" name="Rounded Rectangle 11"/>
          <p:cNvSpPr/>
          <p:nvPr/>
        </p:nvSpPr>
        <p:spPr>
          <a:xfrm>
            <a:off x="3429000" y="4724400"/>
            <a:ext cx="1676400" cy="838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2" name="Rounded Rectangle 21"/>
          <p:cNvSpPr/>
          <p:nvPr/>
        </p:nvSpPr>
        <p:spPr>
          <a:xfrm>
            <a:off x="3581400" y="4876800"/>
            <a:ext cx="16764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Rounded Rectangle 22"/>
          <p:cNvSpPr/>
          <p:nvPr/>
        </p:nvSpPr>
        <p:spPr>
          <a:xfrm>
            <a:off x="3733800" y="5029200"/>
            <a:ext cx="16764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Rounded Rectangle 23"/>
          <p:cNvSpPr/>
          <p:nvPr/>
        </p:nvSpPr>
        <p:spPr>
          <a:xfrm>
            <a:off x="3886200" y="5181600"/>
            <a:ext cx="1676400" cy="83820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Activities</a:t>
            </a:r>
            <a:endParaRPr lang="en-US" dirty="0"/>
          </a:p>
        </p:txBody>
      </p:sp>
      <p:sp>
        <p:nvSpPr>
          <p:cNvPr id="17" name="Regular Pentagon 16"/>
          <p:cNvSpPr/>
          <p:nvPr/>
        </p:nvSpPr>
        <p:spPr>
          <a:xfrm>
            <a:off x="5638800" y="4648200"/>
            <a:ext cx="1143000" cy="838200"/>
          </a:xfrm>
          <a:prstGeom prst="pentago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gular Pentagon 26"/>
          <p:cNvSpPr/>
          <p:nvPr/>
        </p:nvSpPr>
        <p:spPr>
          <a:xfrm>
            <a:off x="5791200" y="4800600"/>
            <a:ext cx="1143000" cy="838200"/>
          </a:xfrm>
          <a:prstGeom prst="pentagon">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gular Pentagon 27"/>
          <p:cNvSpPr/>
          <p:nvPr/>
        </p:nvSpPr>
        <p:spPr>
          <a:xfrm>
            <a:off x="5943600" y="4953000"/>
            <a:ext cx="1143000" cy="838200"/>
          </a:xfrm>
          <a:prstGeom prst="pentagon">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gular Pentagon 29"/>
          <p:cNvSpPr/>
          <p:nvPr/>
        </p:nvSpPr>
        <p:spPr>
          <a:xfrm>
            <a:off x="6096000" y="5105400"/>
            <a:ext cx="1524000" cy="838200"/>
          </a:xfrm>
          <a:prstGeom prst="pentagon">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Services</a:t>
            </a:r>
            <a:endParaRPr lang="en-US" dirty="0">
              <a:solidFill>
                <a:srgbClr val="000000"/>
              </a:solidFill>
            </a:endParaRPr>
          </a:p>
        </p:txBody>
      </p:sp>
      <p:pic>
        <p:nvPicPr>
          <p:cNvPr id="18" name="Picture 17" descr="manag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1828800"/>
            <a:ext cx="2286000" cy="2286000"/>
          </a:xfrm>
          <a:prstGeom prst="rect">
            <a:avLst/>
          </a:prstGeom>
        </p:spPr>
      </p:pic>
      <p:sp>
        <p:nvSpPr>
          <p:cNvPr id="25" name="Rectangular Callout 24"/>
          <p:cNvSpPr/>
          <p:nvPr/>
        </p:nvSpPr>
        <p:spPr>
          <a:xfrm>
            <a:off x="2971800" y="914400"/>
            <a:ext cx="2743200" cy="762000"/>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Package Manager: Info of all filters and components</a:t>
            </a:r>
            <a:endParaRPr lang="en-US" dirty="0"/>
          </a:p>
        </p:txBody>
      </p:sp>
      <p:cxnSp>
        <p:nvCxnSpPr>
          <p:cNvPr id="1024" name="Straight Arrow Connector 1023"/>
          <p:cNvCxnSpPr/>
          <p:nvPr/>
        </p:nvCxnSpPr>
        <p:spPr>
          <a:xfrm>
            <a:off x="4114800" y="4114800"/>
            <a:ext cx="457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953000" y="4114800"/>
            <a:ext cx="9144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26" name="Right Arrow 1025"/>
          <p:cNvSpPr/>
          <p:nvPr/>
        </p:nvSpPr>
        <p:spPr>
          <a:xfrm>
            <a:off x="4953000" y="2362200"/>
            <a:ext cx="1752600" cy="1219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descr="intent-choos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1" y="1447800"/>
            <a:ext cx="1905000" cy="2882900"/>
          </a:xfrm>
          <a:prstGeom prst="rect">
            <a:avLst/>
          </a:prstGeom>
        </p:spPr>
      </p:pic>
      <p:sp>
        <p:nvSpPr>
          <p:cNvPr id="31" name="Rectangle 30"/>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58047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Topic #4</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106</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err="1" smtClean="0">
                <a:solidFill>
                  <a:schemeClr val="accent1">
                    <a:lumMod val="75000"/>
                  </a:schemeClr>
                </a:solidFill>
                <a:latin typeface="+mj-lt"/>
                <a:ea typeface="+mj-ea"/>
                <a:cs typeface="+mj-cs"/>
              </a:rPr>
              <a:t>startResultForActivity</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98752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Sometimes there is a need to </a:t>
            </a:r>
            <a:r>
              <a:rPr lang="en-US" sz="2400" b="1" dirty="0">
                <a:solidFill>
                  <a:srgbClr val="000000"/>
                </a:solidFill>
              </a:rPr>
              <a:t>invoke Activity</a:t>
            </a:r>
            <a:r>
              <a:rPr lang="en-US" sz="2400" dirty="0">
                <a:solidFill>
                  <a:srgbClr val="000000"/>
                </a:solidFill>
              </a:rPr>
              <a:t>, </a:t>
            </a:r>
            <a:r>
              <a:rPr lang="en-US" sz="2400" b="1" dirty="0">
                <a:solidFill>
                  <a:srgbClr val="000000"/>
                </a:solidFill>
              </a:rPr>
              <a:t>complete</a:t>
            </a:r>
            <a:r>
              <a:rPr lang="en-US" sz="2400" dirty="0">
                <a:solidFill>
                  <a:srgbClr val="000000"/>
                </a:solidFill>
              </a:rPr>
              <a:t> some </a:t>
            </a:r>
            <a:r>
              <a:rPr lang="en-US" sz="2400" b="1" dirty="0">
                <a:solidFill>
                  <a:srgbClr val="000000"/>
                </a:solidFill>
              </a:rPr>
              <a:t>actions</a:t>
            </a:r>
            <a:r>
              <a:rPr lang="en-US" sz="2400" dirty="0">
                <a:solidFill>
                  <a:srgbClr val="000000"/>
                </a:solidFill>
              </a:rPr>
              <a:t> there and </a:t>
            </a:r>
            <a:r>
              <a:rPr lang="en-US" sz="2400" b="1" dirty="0">
                <a:solidFill>
                  <a:srgbClr val="000000"/>
                </a:solidFill>
              </a:rPr>
              <a:t>return</a:t>
            </a:r>
            <a:r>
              <a:rPr lang="en-US" sz="2400" dirty="0">
                <a:solidFill>
                  <a:srgbClr val="000000"/>
                </a:solidFill>
              </a:rPr>
              <a:t> with a </a:t>
            </a:r>
            <a:r>
              <a:rPr lang="en-US" sz="2400" b="1" dirty="0">
                <a:solidFill>
                  <a:srgbClr val="000000"/>
                </a:solidFill>
              </a:rPr>
              <a:t>result</a:t>
            </a:r>
            <a:r>
              <a:rPr lang="en-US" sz="2400" dirty="0">
                <a:solidFill>
                  <a:srgbClr val="000000"/>
                </a:solidFill>
              </a:rPr>
              <a:t>.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For </a:t>
            </a:r>
            <a:r>
              <a:rPr lang="en-US" sz="2400" dirty="0">
                <a:solidFill>
                  <a:srgbClr val="000000"/>
                </a:solidFill>
              </a:rPr>
              <a:t>example when creating an SMS.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You </a:t>
            </a:r>
            <a:r>
              <a:rPr lang="en-US" sz="2400" dirty="0">
                <a:solidFill>
                  <a:srgbClr val="000000"/>
                </a:solidFill>
              </a:rPr>
              <a:t>press the button "Add recipient", the system shows the screen with the list from your address book, you choose the recipient you need and return to the SMS creation </a:t>
            </a:r>
            <a:r>
              <a:rPr lang="en-US" sz="2400" dirty="0" smtClean="0">
                <a:solidFill>
                  <a:srgbClr val="000000"/>
                </a:solidFill>
              </a:rPr>
              <a:t>screen.</a:t>
            </a:r>
          </a:p>
          <a:p>
            <a:pPr marL="342900" indent="-342900">
              <a:spcBef>
                <a:spcPct val="20000"/>
              </a:spcBef>
              <a:spcAft>
                <a:spcPts val="600"/>
              </a:spcAft>
              <a:buBlip>
                <a:blip r:embed="rId4"/>
              </a:buBlip>
            </a:pPr>
            <a:r>
              <a:rPr lang="en-US" sz="2400" dirty="0" smtClean="0">
                <a:solidFill>
                  <a:srgbClr val="000000"/>
                </a:solidFill>
              </a:rPr>
              <a:t>That </a:t>
            </a:r>
            <a:r>
              <a:rPr lang="en-US" sz="2400" dirty="0">
                <a:solidFill>
                  <a:srgbClr val="000000"/>
                </a:solidFill>
              </a:rPr>
              <a:t>is, you’ve </a:t>
            </a:r>
            <a:r>
              <a:rPr lang="en-US" sz="2400" b="1" dirty="0">
                <a:solidFill>
                  <a:srgbClr val="000000"/>
                </a:solidFill>
              </a:rPr>
              <a:t>invoked the screen to choose</a:t>
            </a:r>
            <a:r>
              <a:rPr lang="en-US" sz="2400" dirty="0">
                <a:solidFill>
                  <a:srgbClr val="000000"/>
                </a:solidFill>
              </a:rPr>
              <a:t> a recipient and it </a:t>
            </a:r>
            <a:r>
              <a:rPr lang="en-US" sz="2400" b="1" dirty="0">
                <a:solidFill>
                  <a:srgbClr val="000000"/>
                </a:solidFill>
              </a:rPr>
              <a:t>returned</a:t>
            </a:r>
            <a:r>
              <a:rPr lang="en-US" sz="2400" dirty="0">
                <a:solidFill>
                  <a:srgbClr val="000000"/>
                </a:solidFill>
              </a:rPr>
              <a:t> a </a:t>
            </a:r>
            <a:r>
              <a:rPr lang="en-US" sz="2400" b="1" dirty="0">
                <a:solidFill>
                  <a:srgbClr val="000000"/>
                </a:solidFill>
              </a:rPr>
              <a:t>result</a:t>
            </a:r>
            <a:r>
              <a:rPr lang="en-US" sz="2400" dirty="0">
                <a:solidFill>
                  <a:srgbClr val="000000"/>
                </a:solidFill>
              </a:rPr>
              <a:t> to your screen.</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hu-HU" sz="3200" b="1" kern="0" dirty="0">
                <a:solidFill>
                  <a:srgbClr val="000000"/>
                </a:solidFill>
                <a:latin typeface="Arial"/>
                <a:cs typeface="Arial"/>
              </a:rPr>
              <a:t>startActivityForResult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107</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95494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Let’s observe this in practice. We will create an application with two screens. We will invoke the second screen from the first one, in the second screen we will enter data, press a button and return to the first screen with the data entered. For example, we will ask a name this </a:t>
            </a:r>
            <a:r>
              <a:rPr lang="en-US" sz="2400" dirty="0" smtClean="0">
                <a:solidFill>
                  <a:srgbClr val="000000"/>
                </a:solidFill>
              </a:rPr>
              <a:t>way.</a:t>
            </a:r>
          </a:p>
          <a:p>
            <a:pPr marL="342900" indent="-342900">
              <a:spcBef>
                <a:spcPct val="20000"/>
              </a:spcBef>
              <a:spcAft>
                <a:spcPts val="600"/>
              </a:spcAft>
              <a:buBlip>
                <a:blip r:embed="rId4"/>
              </a:buBlip>
            </a:pPr>
            <a:r>
              <a:rPr lang="en-US" sz="2400" dirty="0" smtClean="0">
                <a:solidFill>
                  <a:srgbClr val="000000"/>
                </a:solidFill>
              </a:rPr>
              <a:t>Let’s </a:t>
            </a:r>
            <a:r>
              <a:rPr lang="en-US" sz="2400" dirty="0">
                <a:solidFill>
                  <a:srgbClr val="000000"/>
                </a:solidFill>
              </a:rPr>
              <a:t>create a project:</a:t>
            </a:r>
          </a:p>
          <a:p>
            <a:pPr>
              <a:spcBef>
                <a:spcPct val="20000"/>
              </a:spcBef>
              <a:spcAft>
                <a:spcPts val="600"/>
              </a:spcAft>
            </a:pPr>
            <a:r>
              <a:rPr lang="en-US" sz="2400" dirty="0">
                <a:solidFill>
                  <a:srgbClr val="000000"/>
                </a:solidFill>
              </a:rPr>
              <a:t>Project name: </a:t>
            </a:r>
            <a:r>
              <a:rPr lang="en-US" sz="2400" dirty="0" err="1" smtClean="0">
                <a:solidFill>
                  <a:srgbClr val="000000"/>
                </a:solidFill>
              </a:rPr>
              <a:t>SimpleActivityResult</a:t>
            </a:r>
            <a:r>
              <a:rPr lang="en-US" sz="2400" dirty="0" smtClean="0">
                <a:solidFill>
                  <a:srgbClr val="000000"/>
                </a:solidFill>
              </a:rPr>
              <a:t> Build </a:t>
            </a:r>
            <a:r>
              <a:rPr lang="en-US" sz="2400" dirty="0">
                <a:solidFill>
                  <a:srgbClr val="000000"/>
                </a:solidFill>
              </a:rPr>
              <a:t>Target: Android </a:t>
            </a:r>
            <a:r>
              <a:rPr lang="en-US" sz="2400" dirty="0" smtClean="0">
                <a:solidFill>
                  <a:srgbClr val="000000"/>
                </a:solidFill>
              </a:rPr>
              <a:t>4.4</a:t>
            </a:r>
          </a:p>
          <a:p>
            <a:pPr>
              <a:spcBef>
                <a:spcPct val="20000"/>
              </a:spcBef>
              <a:spcAft>
                <a:spcPts val="600"/>
              </a:spcAft>
            </a:pPr>
            <a:r>
              <a:rPr lang="en-US" sz="2400" dirty="0" smtClean="0">
                <a:solidFill>
                  <a:srgbClr val="000000"/>
                </a:solidFill>
              </a:rPr>
              <a:t>Application </a:t>
            </a:r>
            <a:r>
              <a:rPr lang="en-US" sz="2400" dirty="0">
                <a:solidFill>
                  <a:srgbClr val="000000"/>
                </a:solidFill>
              </a:rPr>
              <a:t>name: </a:t>
            </a:r>
            <a:r>
              <a:rPr lang="en-US" sz="2400" dirty="0" err="1">
                <a:solidFill>
                  <a:srgbClr val="000000"/>
                </a:solidFill>
              </a:rPr>
              <a:t>SimpleActivityResult</a:t>
            </a:r>
            <a:r>
              <a:rPr lang="en-US" sz="2400" dirty="0">
                <a:solidFill>
                  <a:srgbClr val="000000"/>
                </a:solidFill>
              </a:rPr>
              <a:t> Package name: </a:t>
            </a:r>
            <a:r>
              <a:rPr lang="en-US" sz="2400" dirty="0" err="1" smtClean="0">
                <a:solidFill>
                  <a:srgbClr val="000000"/>
                </a:solidFill>
              </a:rPr>
              <a:t>com.example.startResultDemo</a:t>
            </a:r>
            <a:endParaRPr lang="en-US" sz="2400"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hu-HU" sz="3200" b="1" kern="0" dirty="0">
                <a:solidFill>
                  <a:srgbClr val="000000"/>
                </a:solidFill>
                <a:latin typeface="Arial"/>
                <a:cs typeface="Arial"/>
              </a:rPr>
              <a:t>startActivityForResult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108</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7085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dirty="0">
                <a:solidFill>
                  <a:srgbClr val="326D6C"/>
                </a:solidFill>
                <a:latin typeface="Monaco"/>
              </a:rPr>
              <a:t>&lt;</a:t>
            </a:r>
            <a:r>
              <a:rPr lang="en-US" sz="2000" dirty="0" err="1">
                <a:solidFill>
                  <a:srgbClr val="326D6C"/>
                </a:solidFill>
                <a:latin typeface="Monaco"/>
              </a:rPr>
              <a:t>LinearLayout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xmlns:android</a:t>
            </a:r>
            <a:r>
              <a:rPr lang="fr-FR" sz="2000" dirty="0">
                <a:solidFill>
                  <a:srgbClr val="262626"/>
                </a:solidFill>
                <a:latin typeface="Monaco"/>
              </a:rPr>
              <a:t>=</a:t>
            </a:r>
            <a:r>
              <a:rPr lang="fr-FR" sz="2000" dirty="0">
                <a:solidFill>
                  <a:srgbClr val="1D00FF"/>
                </a:solidFill>
                <a:latin typeface="Monaco"/>
              </a:rPr>
              <a:t>"http://</a:t>
            </a:r>
            <a:r>
              <a:rPr lang="fr-FR" sz="2000" dirty="0" err="1">
                <a:solidFill>
                  <a:srgbClr val="1D00FF"/>
                </a:solidFill>
                <a:latin typeface="Monaco"/>
              </a:rPr>
              <a:t>schemas.android.com</a:t>
            </a:r>
            <a:r>
              <a:rPr lang="fr-FR" sz="2000" dirty="0">
                <a:solidFill>
                  <a:srgbClr val="1D00FF"/>
                </a:solidFill>
                <a:latin typeface="Monaco"/>
              </a:rPr>
              <a:t>/</a:t>
            </a:r>
            <a:r>
              <a:rPr lang="fr-FR" sz="2000" dirty="0" err="1">
                <a:solidFill>
                  <a:srgbClr val="1D00FF"/>
                </a:solidFill>
                <a:latin typeface="Monaco"/>
              </a:rPr>
              <a:t>apk</a:t>
            </a:r>
            <a:r>
              <a:rPr lang="fr-FR" sz="2000" dirty="0">
                <a:solidFill>
                  <a:srgbClr val="1D00FF"/>
                </a:solidFill>
                <a:latin typeface="Monaco"/>
              </a:rPr>
              <a:t>/</a:t>
            </a:r>
            <a:r>
              <a:rPr lang="fr-FR" sz="2000" dirty="0" err="1">
                <a:solidFill>
                  <a:srgbClr val="1D00FF"/>
                </a:solidFill>
                <a:latin typeface="Monaco"/>
              </a:rPr>
              <a:t>res</a:t>
            </a:r>
            <a:r>
              <a:rPr lang="fr-FR" sz="2000" dirty="0">
                <a:solidFill>
                  <a:srgbClr val="1D00FF"/>
                </a:solidFill>
                <a:latin typeface="Monaco"/>
              </a:rPr>
              <a:t>/</a:t>
            </a:r>
            <a:r>
              <a:rPr lang="fr-FR" sz="2000" dirty="0" err="1">
                <a:solidFill>
                  <a:srgbClr val="1D00FF"/>
                </a:solidFill>
                <a:latin typeface="Monaco"/>
              </a:rPr>
              <a:t>android</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fill_parent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fill_parent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android:orientation</a:t>
            </a:r>
            <a:r>
              <a:rPr lang="fr-FR" sz="2000" dirty="0">
                <a:solidFill>
                  <a:srgbClr val="262626"/>
                </a:solidFill>
                <a:latin typeface="Monaco"/>
              </a:rPr>
              <a:t>=</a:t>
            </a:r>
            <a:r>
              <a:rPr lang="fr-FR" sz="2000" dirty="0">
                <a:solidFill>
                  <a:srgbClr val="1D00FF"/>
                </a:solidFill>
                <a:latin typeface="Monaco"/>
              </a:rPr>
              <a:t>"vertical"</a:t>
            </a:r>
            <a:r>
              <a:rPr lang="fr-FR" sz="2000" dirty="0">
                <a:solidFill>
                  <a:srgbClr val="326D6C"/>
                </a:solidFill>
                <a:latin typeface="Monaco"/>
              </a:rPr>
              <a:t>&gt;</a:t>
            </a:r>
            <a:endParaRPr lang="fr-FR" sz="2000" dirty="0">
              <a:solidFill>
                <a:srgbClr val="262626"/>
              </a:solidFill>
              <a:latin typeface="Monaco"/>
            </a:endParaRPr>
          </a:p>
          <a:p>
            <a:r>
              <a:rPr lang="it-IT" sz="2000" dirty="0">
                <a:solidFill>
                  <a:srgbClr val="326D6C"/>
                </a:solidFill>
                <a:latin typeface="Monaco"/>
              </a:rPr>
              <a:t>&lt;Button</a:t>
            </a:r>
            <a:endParaRPr lang="it-IT"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android:id</a:t>
            </a:r>
            <a:r>
              <a:rPr lang="fr-FR" sz="2000" dirty="0">
                <a:solidFill>
                  <a:srgbClr val="262626"/>
                </a:solidFill>
                <a:latin typeface="Monaco"/>
              </a:rPr>
              <a:t>=</a:t>
            </a:r>
            <a:r>
              <a:rPr lang="fr-FR" sz="2000" dirty="0">
                <a:solidFill>
                  <a:srgbClr val="1D00FF"/>
                </a:solidFill>
                <a:latin typeface="Monaco"/>
              </a:rPr>
              <a:t>"@+id/</a:t>
            </a:r>
            <a:r>
              <a:rPr lang="fr-FR" sz="2000" dirty="0" err="1">
                <a:solidFill>
                  <a:srgbClr val="1D00FF"/>
                </a:solidFill>
                <a:latin typeface="Monaco"/>
              </a:rPr>
              <a:t>btnName</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android:layout_gravity</a:t>
            </a:r>
            <a:r>
              <a:rPr lang="fr-FR" sz="2000" dirty="0">
                <a:solidFill>
                  <a:srgbClr val="262626"/>
                </a:solidFill>
                <a:latin typeface="Monaco"/>
              </a:rPr>
              <a:t>=</a:t>
            </a:r>
            <a:r>
              <a:rPr lang="fr-FR" sz="2000" dirty="0">
                <a:solidFill>
                  <a:srgbClr val="1D00FF"/>
                </a:solidFill>
                <a:latin typeface="Monaco"/>
              </a:rPr>
              <a:t>"</a:t>
            </a:r>
            <a:r>
              <a:rPr lang="fr-FR" sz="2000" dirty="0" err="1">
                <a:solidFill>
                  <a:srgbClr val="1D00FF"/>
                </a:solidFill>
                <a:latin typeface="Monaco"/>
              </a:rPr>
              <a:t>center_horizontal</a:t>
            </a:r>
            <a:r>
              <a:rPr lang="fr-FR" sz="2000" dirty="0">
                <a:solidFill>
                  <a:srgbClr val="1D00FF"/>
                </a:solidFill>
                <a:latin typeface="Monaco"/>
              </a:rPr>
              <a:t>"</a:t>
            </a:r>
            <a:endParaRPr lang="fr-FR"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android:layout_margin</a:t>
            </a:r>
            <a:r>
              <a:rPr lang="fr-FR" sz="2000" dirty="0">
                <a:solidFill>
                  <a:srgbClr val="262626"/>
                </a:solidFill>
                <a:latin typeface="Monaco"/>
              </a:rPr>
              <a:t>=</a:t>
            </a:r>
            <a:r>
              <a:rPr lang="fr-FR" sz="2000" dirty="0">
                <a:solidFill>
                  <a:srgbClr val="1D00FF"/>
                </a:solidFill>
                <a:latin typeface="Monaco"/>
              </a:rPr>
              <a:t>"20dp"</a:t>
            </a:r>
            <a:endParaRPr lang="fr-FR"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android:text</a:t>
            </a:r>
            <a:r>
              <a:rPr lang="fr-FR" sz="2000" dirty="0">
                <a:solidFill>
                  <a:srgbClr val="262626"/>
                </a:solidFill>
                <a:latin typeface="Monaco"/>
              </a:rPr>
              <a:t>=</a:t>
            </a:r>
            <a:r>
              <a:rPr lang="fr-FR" sz="2000" dirty="0">
                <a:solidFill>
                  <a:srgbClr val="1D00FF"/>
                </a:solidFill>
                <a:latin typeface="Monaco"/>
              </a:rPr>
              <a:t>"Input </a:t>
            </a:r>
            <a:r>
              <a:rPr lang="fr-FR" sz="2000" dirty="0" err="1">
                <a:solidFill>
                  <a:srgbClr val="1D00FF"/>
                </a:solidFill>
                <a:latin typeface="Monaco"/>
              </a:rPr>
              <a:t>name</a:t>
            </a:r>
            <a:r>
              <a:rPr lang="fr-FR" sz="2000" dirty="0">
                <a:solidFill>
                  <a:srgbClr val="1D00FF"/>
                </a:solidFill>
                <a:latin typeface="Monaco"/>
              </a:rPr>
              <a:t>"</a:t>
            </a:r>
            <a:r>
              <a:rPr lang="fr-FR" sz="2000" dirty="0">
                <a:solidFill>
                  <a:srgbClr val="326D6C"/>
                </a:solidFill>
                <a:latin typeface="Monaco"/>
              </a:rPr>
              <a:t>&gt;</a:t>
            </a:r>
            <a:endParaRPr lang="fr-FR" sz="2000" dirty="0">
              <a:solidFill>
                <a:srgbClr val="262626"/>
              </a:solidFill>
              <a:latin typeface="Monaco"/>
            </a:endParaRPr>
          </a:p>
          <a:p>
            <a:r>
              <a:rPr lang="it-IT" sz="2000" dirty="0">
                <a:solidFill>
                  <a:srgbClr val="326D6C"/>
                </a:solidFill>
                <a:latin typeface="Monaco"/>
              </a:rPr>
              <a:t>&lt;/Button</a:t>
            </a:r>
            <a:r>
              <a:rPr lang="it-IT" sz="2000" dirty="0" smtClean="0">
                <a:solidFill>
                  <a:srgbClr val="326D6C"/>
                </a:solidFill>
                <a:latin typeface="Monaco"/>
              </a:rPr>
              <a:t>&gt;</a:t>
            </a:r>
            <a:endParaRPr lang="it-IT" sz="2000" dirty="0">
              <a:solidFill>
                <a:srgbClr val="262626"/>
              </a:solidFill>
              <a:latin typeface="Monaco"/>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Main.xml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109</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39228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i="1" dirty="0">
                <a:solidFill>
                  <a:srgbClr val="000000"/>
                </a:solidFill>
              </a:rPr>
              <a:t>Let’s take another example of the Domino’s Pizza app. Let us suppose you are viewing the Menu Screen (Activity) of the application, and want to select a pizza. </a:t>
            </a:r>
          </a:p>
          <a:p>
            <a:pPr marL="342900" indent="-342900">
              <a:spcBef>
                <a:spcPct val="20000"/>
              </a:spcBef>
              <a:spcAft>
                <a:spcPts val="600"/>
              </a:spcAft>
              <a:buBlip>
                <a:blip r:embed="rId4"/>
              </a:buBlip>
            </a:pPr>
            <a:r>
              <a:rPr lang="en-US" sz="2400" i="1" dirty="0">
                <a:solidFill>
                  <a:srgbClr val="000000"/>
                </a:solidFill>
              </a:rPr>
              <a:t>When you select the Mexican Wave pizza, and click on Customize button, another screen (activity) pops up, where you can further specify the size of the pizza, type of crust you want etc. </a:t>
            </a:r>
          </a:p>
          <a:p>
            <a:pPr marL="342900" indent="-342900">
              <a:spcBef>
                <a:spcPct val="20000"/>
              </a:spcBef>
              <a:spcAft>
                <a:spcPts val="600"/>
              </a:spcAft>
              <a:buBlip>
                <a:blip r:embed="rId4"/>
              </a:buBlip>
            </a:pPr>
            <a:r>
              <a:rPr lang="en-US" sz="2400" i="1" dirty="0">
                <a:solidFill>
                  <a:srgbClr val="000000"/>
                </a:solidFill>
              </a:rPr>
              <a:t>Here, the Click Action (Select Pizza Intent) on the Menu communicated the message to open the new popup window (new activity).</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EXAMPLE 2</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220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pl-PL" sz="2000" dirty="0" smtClean="0">
                <a:solidFill>
                  <a:srgbClr val="326D6C"/>
                </a:solidFill>
                <a:latin typeface="Monaco"/>
              </a:rPr>
              <a:t>&lt;</a:t>
            </a:r>
            <a:r>
              <a:rPr lang="pl-PL" sz="2000" dirty="0" err="1">
                <a:solidFill>
                  <a:srgbClr val="326D6C"/>
                </a:solidFill>
                <a:latin typeface="Monaco"/>
              </a:rPr>
              <a:t>TextView</a:t>
            </a:r>
            <a:endParaRPr lang="pl-PL"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android:id</a:t>
            </a:r>
            <a:r>
              <a:rPr lang="fr-FR" sz="2000" dirty="0">
                <a:solidFill>
                  <a:srgbClr val="262626"/>
                </a:solidFill>
                <a:latin typeface="Monaco"/>
              </a:rPr>
              <a:t>=</a:t>
            </a:r>
            <a:r>
              <a:rPr lang="fr-FR" sz="2000" dirty="0">
                <a:solidFill>
                  <a:srgbClr val="1D00FF"/>
                </a:solidFill>
                <a:latin typeface="Monaco"/>
              </a:rPr>
              <a:t>"@+id/</a:t>
            </a:r>
            <a:r>
              <a:rPr lang="fr-FR" sz="2000" dirty="0" err="1">
                <a:solidFill>
                  <a:srgbClr val="1D00FF"/>
                </a:solidFill>
                <a:latin typeface="Monaco"/>
              </a:rPr>
              <a:t>tvName</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android:layout_gravity</a:t>
            </a:r>
            <a:r>
              <a:rPr lang="fr-FR" sz="2000" dirty="0">
                <a:solidFill>
                  <a:srgbClr val="262626"/>
                </a:solidFill>
                <a:latin typeface="Monaco"/>
              </a:rPr>
              <a:t>=</a:t>
            </a:r>
            <a:r>
              <a:rPr lang="fr-FR" sz="2000" dirty="0">
                <a:solidFill>
                  <a:srgbClr val="1D00FF"/>
                </a:solidFill>
                <a:latin typeface="Monaco"/>
              </a:rPr>
              <a:t>"</a:t>
            </a:r>
            <a:r>
              <a:rPr lang="fr-FR" sz="2000" dirty="0" err="1">
                <a:solidFill>
                  <a:srgbClr val="1D00FF"/>
                </a:solidFill>
                <a:latin typeface="Monaco"/>
              </a:rPr>
              <a:t>center_horizontal</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android:text</a:t>
            </a:r>
            <a:r>
              <a:rPr lang="en-US" sz="2000" dirty="0">
                <a:solidFill>
                  <a:srgbClr val="262626"/>
                </a:solidFill>
                <a:latin typeface="Monaco"/>
              </a:rPr>
              <a:t>=</a:t>
            </a:r>
            <a:r>
              <a:rPr lang="en-US" sz="2000" dirty="0">
                <a:solidFill>
                  <a:srgbClr val="1D00FF"/>
                </a:solidFill>
                <a:latin typeface="Monaco"/>
              </a:rPr>
              <a:t>"Your name is "</a:t>
            </a:r>
            <a:r>
              <a:rPr lang="en-US" sz="2000" dirty="0">
                <a:solidFill>
                  <a:srgbClr val="326D6C"/>
                </a:solidFill>
                <a:latin typeface="Monaco"/>
              </a:rPr>
              <a:t>&gt;</a:t>
            </a:r>
            <a:endParaRPr lang="en-US" sz="2000" dirty="0">
              <a:solidFill>
                <a:srgbClr val="262626"/>
              </a:solidFill>
              <a:latin typeface="Monaco"/>
            </a:endParaRPr>
          </a:p>
          <a:p>
            <a:r>
              <a:rPr lang="pl-PL" sz="2000" dirty="0">
                <a:solidFill>
                  <a:srgbClr val="326D6C"/>
                </a:solidFill>
                <a:latin typeface="Monaco"/>
              </a:rPr>
              <a:t>&lt;/</a:t>
            </a:r>
            <a:r>
              <a:rPr lang="pl-PL" sz="2000" dirty="0" err="1">
                <a:solidFill>
                  <a:srgbClr val="326D6C"/>
                </a:solidFill>
                <a:latin typeface="Monaco"/>
              </a:rPr>
              <a:t>TextView</a:t>
            </a:r>
            <a:r>
              <a:rPr lang="pl-PL" sz="2000" dirty="0" smtClean="0">
                <a:solidFill>
                  <a:srgbClr val="326D6C"/>
                </a:solidFill>
                <a:latin typeface="Monaco"/>
              </a:rPr>
              <a:t>&gt;</a:t>
            </a:r>
          </a:p>
          <a:p>
            <a:r>
              <a:rPr lang="en-US" sz="2000" dirty="0">
                <a:solidFill>
                  <a:srgbClr val="326D6C"/>
                </a:solidFill>
                <a:latin typeface="Monaco"/>
              </a:rPr>
              <a:t>&lt;/</a:t>
            </a:r>
            <a:r>
              <a:rPr lang="en-US" sz="2000" dirty="0" err="1">
                <a:solidFill>
                  <a:srgbClr val="326D6C"/>
                </a:solidFill>
                <a:latin typeface="Monaco"/>
              </a:rPr>
              <a:t>LinearLayout</a:t>
            </a:r>
            <a:r>
              <a:rPr lang="en-US" sz="2000" dirty="0" smtClean="0">
                <a:solidFill>
                  <a:srgbClr val="326D6C"/>
                </a:solidFill>
                <a:latin typeface="Monaco"/>
              </a:rPr>
              <a:t>&gt;</a:t>
            </a:r>
          </a:p>
          <a:p>
            <a:endParaRPr lang="en-US" sz="2000" dirty="0">
              <a:solidFill>
                <a:srgbClr val="326D6C"/>
              </a:solidFill>
              <a:latin typeface="Monaco"/>
              <a:cs typeface="Arial" pitchFamily="34" charset="0"/>
            </a:endParaRPr>
          </a:p>
          <a:p>
            <a:r>
              <a:rPr lang="en-US" sz="2000" dirty="0" smtClean="0">
                <a:solidFill>
                  <a:schemeClr val="bg1"/>
                </a:solidFill>
                <a:latin typeface="Arial" pitchFamily="34" charset="0"/>
                <a:cs typeface="Arial" pitchFamily="34" charset="0"/>
              </a:rPr>
              <a:t>There </a:t>
            </a:r>
            <a:r>
              <a:rPr lang="en-US" sz="2000" dirty="0">
                <a:solidFill>
                  <a:schemeClr val="bg1"/>
                </a:solidFill>
                <a:latin typeface="Arial" pitchFamily="34" charset="0"/>
                <a:cs typeface="Arial" pitchFamily="34" charset="0"/>
              </a:rPr>
              <a:t>is a </a:t>
            </a:r>
            <a:r>
              <a:rPr lang="en-US" sz="2000" dirty="0" err="1">
                <a:solidFill>
                  <a:schemeClr val="bg1"/>
                </a:solidFill>
                <a:latin typeface="Arial" pitchFamily="34" charset="0"/>
                <a:cs typeface="Arial" pitchFamily="34" charset="0"/>
              </a:rPr>
              <a:t>TextView</a:t>
            </a:r>
            <a:r>
              <a:rPr lang="en-US" sz="2000" dirty="0">
                <a:solidFill>
                  <a:schemeClr val="bg1"/>
                </a:solidFill>
                <a:latin typeface="Arial" pitchFamily="34" charset="0"/>
                <a:cs typeface="Arial" pitchFamily="34" charset="0"/>
              </a:rPr>
              <a:t> on the screen that will display name and a button that will invoke the screen for input.</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Main.xml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110</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7327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b="1" dirty="0">
                <a:solidFill>
                  <a:srgbClr val="6A0043"/>
                </a:solidFill>
                <a:latin typeface="Courier-Bold"/>
              </a:rPr>
              <a:t>public class </a:t>
            </a:r>
            <a:r>
              <a:rPr lang="en-US" sz="2000" dirty="0" err="1">
                <a:solidFill>
                  <a:prstClr val="black"/>
                </a:solidFill>
                <a:latin typeface="Courier"/>
              </a:rPr>
              <a:t>MainActivity</a:t>
            </a:r>
            <a:r>
              <a:rPr lang="en-US" sz="2000" dirty="0">
                <a:solidFill>
                  <a:prstClr val="black"/>
                </a:solidFill>
                <a:latin typeface="Courier"/>
              </a:rPr>
              <a:t> </a:t>
            </a:r>
            <a:r>
              <a:rPr lang="en-US" sz="2000" b="1" dirty="0">
                <a:solidFill>
                  <a:srgbClr val="6A0043"/>
                </a:solidFill>
                <a:latin typeface="Courier-Bold"/>
              </a:rPr>
              <a:t>extends </a:t>
            </a:r>
            <a:r>
              <a:rPr lang="en-US" sz="2000" dirty="0">
                <a:solidFill>
                  <a:prstClr val="black"/>
                </a:solidFill>
                <a:latin typeface="Courier"/>
              </a:rPr>
              <a:t>Activity </a:t>
            </a:r>
            <a:r>
              <a:rPr lang="en-US" sz="2000" b="1" dirty="0">
                <a:solidFill>
                  <a:srgbClr val="6A0043"/>
                </a:solidFill>
                <a:latin typeface="Courier-Bold"/>
              </a:rPr>
              <a:t>implements </a:t>
            </a:r>
            <a:r>
              <a:rPr lang="en-US" sz="2000" dirty="0" err="1">
                <a:solidFill>
                  <a:prstClr val="black"/>
                </a:solidFill>
                <a:latin typeface="Courier"/>
              </a:rPr>
              <a:t>OnClickListener</a:t>
            </a:r>
            <a:r>
              <a:rPr lang="en-US" sz="2000" dirty="0">
                <a:solidFill>
                  <a:prstClr val="black"/>
                </a:solidFill>
                <a:latin typeface="Courier"/>
              </a:rPr>
              <a:t> </a:t>
            </a:r>
            <a:r>
              <a:rPr lang="en-US" sz="2000" dirty="0" smtClean="0">
                <a:solidFill>
                  <a:prstClr val="black"/>
                </a:solidFill>
                <a:latin typeface="Courier"/>
              </a:rPr>
              <a:t>{</a:t>
            </a:r>
            <a:endParaRPr lang="en-US" sz="2000" dirty="0">
              <a:solidFill>
                <a:prstClr val="black"/>
              </a:solidFill>
              <a:latin typeface="Courier"/>
            </a:endParaRPr>
          </a:p>
          <a:p>
            <a:r>
              <a:rPr lang="en-US" sz="2000" dirty="0">
                <a:solidFill>
                  <a:prstClr val="black"/>
                </a:solidFill>
                <a:latin typeface="Courier"/>
              </a:rPr>
              <a:t>  </a:t>
            </a:r>
            <a:r>
              <a:rPr lang="en-US" sz="2000" dirty="0" err="1">
                <a:solidFill>
                  <a:prstClr val="black"/>
                </a:solidFill>
                <a:latin typeface="Courier"/>
              </a:rPr>
              <a:t>TextView</a:t>
            </a:r>
            <a:r>
              <a:rPr lang="en-US" sz="2000" dirty="0">
                <a:solidFill>
                  <a:prstClr val="black"/>
                </a:solidFill>
                <a:latin typeface="Courier"/>
              </a:rPr>
              <a:t> </a:t>
            </a:r>
            <a:r>
              <a:rPr lang="en-US" sz="2000" dirty="0" err="1">
                <a:solidFill>
                  <a:prstClr val="black"/>
                </a:solidFill>
                <a:latin typeface="Courier"/>
              </a:rPr>
              <a:t>tvName</a:t>
            </a:r>
            <a:r>
              <a:rPr lang="en-US" sz="2000" dirty="0">
                <a:solidFill>
                  <a:prstClr val="black"/>
                </a:solidFill>
                <a:latin typeface="Courier"/>
              </a:rPr>
              <a:t>;</a:t>
            </a:r>
          </a:p>
          <a:p>
            <a:r>
              <a:rPr lang="de-DE" sz="2000" dirty="0">
                <a:solidFill>
                  <a:prstClr val="black"/>
                </a:solidFill>
                <a:latin typeface="Courier"/>
              </a:rPr>
              <a:t>  Button </a:t>
            </a:r>
            <a:r>
              <a:rPr lang="de-DE" sz="2000" dirty="0" err="1" smtClean="0">
                <a:solidFill>
                  <a:prstClr val="black"/>
                </a:solidFill>
                <a:latin typeface="Courier"/>
              </a:rPr>
              <a:t>btnName</a:t>
            </a:r>
            <a:r>
              <a:rPr lang="de-DE" sz="2000" dirty="0">
                <a:solidFill>
                  <a:prstClr val="black"/>
                </a:solidFill>
                <a:latin typeface="Courier"/>
              </a:rPr>
              <a:t>;</a:t>
            </a:r>
            <a:endParaRPr lang="en-US" sz="2000" dirty="0">
              <a:solidFill>
                <a:prstClr val="black"/>
              </a:solidFill>
              <a:latin typeface="Courier"/>
            </a:endParaRPr>
          </a:p>
          <a:p>
            <a:r>
              <a:rPr lang="en-US" sz="2000" dirty="0">
                <a:solidFill>
                  <a:prstClr val="black"/>
                </a:solidFill>
                <a:latin typeface="Courier"/>
              </a:rPr>
              <a:t>    </a:t>
            </a:r>
            <a:r>
              <a:rPr lang="en-US" sz="2000" dirty="0">
                <a:solidFill>
                  <a:srgbClr val="3148B1"/>
                </a:solidFill>
                <a:latin typeface="Courier"/>
              </a:rPr>
              <a:t>/** Called when the activity is first created. */</a:t>
            </a:r>
          </a:p>
          <a:p>
            <a:r>
              <a:rPr lang="en-US" sz="2000" dirty="0">
                <a:solidFill>
                  <a:srgbClr val="3148B1"/>
                </a:solidFill>
                <a:latin typeface="Courier"/>
              </a:rPr>
              <a:t>    </a:t>
            </a:r>
            <a:r>
              <a:rPr lang="en-US" sz="2000" dirty="0">
                <a:solidFill>
                  <a:srgbClr val="515151"/>
                </a:solidFill>
                <a:latin typeface="Courier"/>
              </a:rPr>
              <a:t>@Override</a:t>
            </a:r>
          </a:p>
          <a:p>
            <a:r>
              <a:rPr lang="en-US" sz="2000" dirty="0">
                <a:solidFill>
                  <a:srgbClr val="515151"/>
                </a:solidFill>
                <a:latin typeface="Courier"/>
              </a:rPr>
              <a:t>    </a:t>
            </a:r>
            <a:r>
              <a:rPr lang="en-US" sz="2000" b="1" dirty="0">
                <a:solidFill>
                  <a:srgbClr val="6A0043"/>
                </a:solidFill>
                <a:latin typeface="Courier-Bold"/>
              </a:rPr>
              <a:t>public void </a:t>
            </a:r>
            <a:r>
              <a:rPr lang="en-US" sz="2000" dirty="0" err="1">
                <a:solidFill>
                  <a:prstClr val="black"/>
                </a:solidFill>
                <a:latin typeface="Courier"/>
              </a:rPr>
              <a:t>onCreate</a:t>
            </a:r>
            <a:r>
              <a:rPr lang="en-US" sz="2000" dirty="0">
                <a:solidFill>
                  <a:prstClr val="black"/>
                </a:solidFill>
                <a:latin typeface="Courier"/>
              </a:rPr>
              <a:t>(Bundle </a:t>
            </a:r>
            <a:r>
              <a:rPr lang="en-US" sz="2000" dirty="0" err="1">
                <a:solidFill>
                  <a:prstClr val="black"/>
                </a:solidFill>
                <a:latin typeface="Courier"/>
              </a:rPr>
              <a:t>savedInstanceState</a:t>
            </a:r>
            <a:r>
              <a:rPr lang="en-US" sz="2000" dirty="0">
                <a:solidFill>
                  <a:prstClr val="black"/>
                </a:solidFill>
                <a:latin typeface="Courier"/>
              </a:rPr>
              <a:t>) {</a:t>
            </a:r>
          </a:p>
          <a:p>
            <a:r>
              <a:rPr lang="en-US" sz="2000" dirty="0">
                <a:solidFill>
                  <a:prstClr val="black"/>
                </a:solidFill>
                <a:latin typeface="Courier"/>
              </a:rPr>
              <a:t>        </a:t>
            </a:r>
            <a:r>
              <a:rPr lang="en-US" sz="2000" b="1" dirty="0" err="1">
                <a:solidFill>
                  <a:srgbClr val="6A0043"/>
                </a:solidFill>
                <a:latin typeface="Courier-Bold"/>
              </a:rPr>
              <a:t>super</a:t>
            </a:r>
            <a:r>
              <a:rPr lang="en-US" sz="2000" dirty="0" err="1">
                <a:solidFill>
                  <a:prstClr val="black"/>
                </a:solidFill>
                <a:latin typeface="Courier"/>
              </a:rPr>
              <a:t>.onCreate</a:t>
            </a:r>
            <a:r>
              <a:rPr lang="en-US" sz="2000" dirty="0">
                <a:solidFill>
                  <a:prstClr val="black"/>
                </a:solidFill>
                <a:latin typeface="Courier"/>
              </a:rPr>
              <a:t>(</a:t>
            </a:r>
            <a:r>
              <a:rPr lang="en-US" sz="2000" dirty="0" err="1">
                <a:solidFill>
                  <a:prstClr val="black"/>
                </a:solidFill>
                <a:latin typeface="Courier"/>
              </a:rPr>
              <a:t>savedInstanceState</a:t>
            </a:r>
            <a:r>
              <a:rPr lang="en-US" sz="2000" dirty="0">
                <a:solidFill>
                  <a:prstClr val="black"/>
                </a:solidFill>
                <a:latin typeface="Courier"/>
              </a:rPr>
              <a:t>);</a:t>
            </a:r>
          </a:p>
          <a:p>
            <a:r>
              <a:rPr lang="en-US" sz="2000" dirty="0">
                <a:solidFill>
                  <a:prstClr val="black"/>
                </a:solidFill>
                <a:latin typeface="Courier"/>
              </a:rPr>
              <a:t>        </a:t>
            </a:r>
            <a:r>
              <a:rPr lang="en-US" sz="2000" dirty="0" err="1">
                <a:solidFill>
                  <a:prstClr val="black"/>
                </a:solidFill>
                <a:latin typeface="Courier"/>
              </a:rPr>
              <a:t>setContentView</a:t>
            </a:r>
            <a:r>
              <a:rPr lang="en-US" sz="2000" dirty="0">
                <a:solidFill>
                  <a:prstClr val="black"/>
                </a:solidFill>
                <a:latin typeface="Courier"/>
              </a:rPr>
              <a:t>(</a:t>
            </a:r>
            <a:r>
              <a:rPr lang="en-US" sz="2000" dirty="0" err="1">
                <a:solidFill>
                  <a:prstClr val="black"/>
                </a:solidFill>
                <a:latin typeface="Courier"/>
              </a:rPr>
              <a:t>R.layout.main</a:t>
            </a:r>
            <a:r>
              <a:rPr lang="en-US" sz="2000" dirty="0">
                <a:solidFill>
                  <a:prstClr val="black"/>
                </a:solidFill>
                <a:latin typeface="Courier"/>
              </a:rPr>
              <a:t>);</a:t>
            </a:r>
          </a:p>
          <a:p>
            <a:r>
              <a:rPr lang="en-US" sz="2000" dirty="0">
                <a:solidFill>
                  <a:prstClr val="black"/>
                </a:solidFill>
                <a:latin typeface="Courier"/>
              </a:rPr>
              <a:t>        </a:t>
            </a:r>
          </a:p>
          <a:p>
            <a:r>
              <a:rPr lang="de-DE" sz="2000" dirty="0">
                <a:solidFill>
                  <a:prstClr val="black"/>
                </a:solidFill>
                <a:latin typeface="Courier"/>
              </a:rPr>
              <a:t>  </a:t>
            </a:r>
            <a:r>
              <a:rPr lang="de-DE" sz="2000" dirty="0" err="1" smtClean="0">
                <a:solidFill>
                  <a:prstClr val="black"/>
                </a:solidFill>
                <a:latin typeface="Courier"/>
              </a:rPr>
              <a:t>tvName</a:t>
            </a:r>
            <a:r>
              <a:rPr lang="de-DE" sz="2000" dirty="0" smtClean="0">
                <a:solidFill>
                  <a:prstClr val="black"/>
                </a:solidFill>
                <a:latin typeface="Courier"/>
              </a:rPr>
              <a:t> </a:t>
            </a:r>
            <a:r>
              <a:rPr lang="de-DE" sz="2000" dirty="0">
                <a:solidFill>
                  <a:prstClr val="black"/>
                </a:solidFill>
                <a:latin typeface="Courier"/>
              </a:rPr>
              <a:t>= (</a:t>
            </a:r>
            <a:r>
              <a:rPr lang="de-DE" sz="2000" dirty="0" err="1">
                <a:solidFill>
                  <a:prstClr val="black"/>
                </a:solidFill>
                <a:latin typeface="Courier"/>
              </a:rPr>
              <a:t>TextView</a:t>
            </a:r>
            <a:r>
              <a:rPr lang="de-DE" sz="2000" dirty="0">
                <a:solidFill>
                  <a:prstClr val="black"/>
                </a:solidFill>
                <a:latin typeface="Courier"/>
              </a:rPr>
              <a:t>) </a:t>
            </a:r>
            <a:r>
              <a:rPr lang="de-DE" sz="2000" dirty="0" err="1">
                <a:solidFill>
                  <a:prstClr val="black"/>
                </a:solidFill>
                <a:latin typeface="Courier"/>
              </a:rPr>
              <a:t>findViewById</a:t>
            </a:r>
            <a:r>
              <a:rPr lang="de-DE" sz="2000" dirty="0">
                <a:solidFill>
                  <a:prstClr val="black"/>
                </a:solidFill>
                <a:latin typeface="Courier"/>
              </a:rPr>
              <a:t>(</a:t>
            </a:r>
            <a:r>
              <a:rPr lang="de-DE" sz="2000" dirty="0" err="1">
                <a:solidFill>
                  <a:prstClr val="black"/>
                </a:solidFill>
                <a:latin typeface="Courier"/>
              </a:rPr>
              <a:t>R.id.tvName</a:t>
            </a:r>
            <a:r>
              <a:rPr lang="de-DE" sz="2000" dirty="0">
                <a:solidFill>
                  <a:prstClr val="black"/>
                </a:solidFill>
                <a:latin typeface="Courier"/>
              </a:rPr>
              <a:t>);</a:t>
            </a:r>
          </a:p>
          <a:p>
            <a:r>
              <a:rPr lang="de-DE" sz="2000" dirty="0">
                <a:solidFill>
                  <a:prstClr val="black"/>
                </a:solidFill>
                <a:latin typeface="Courier"/>
              </a:rPr>
              <a:t>  </a:t>
            </a:r>
            <a:r>
              <a:rPr lang="de-DE" sz="2000" dirty="0" err="1" smtClean="0">
                <a:solidFill>
                  <a:prstClr val="black"/>
                </a:solidFill>
                <a:latin typeface="Courier"/>
              </a:rPr>
              <a:t>btnName</a:t>
            </a:r>
            <a:r>
              <a:rPr lang="de-DE" sz="2000" dirty="0" smtClean="0">
                <a:solidFill>
                  <a:prstClr val="black"/>
                </a:solidFill>
                <a:latin typeface="Courier"/>
              </a:rPr>
              <a:t> </a:t>
            </a:r>
            <a:r>
              <a:rPr lang="de-DE" sz="2000" dirty="0">
                <a:solidFill>
                  <a:prstClr val="black"/>
                </a:solidFill>
                <a:latin typeface="Courier"/>
              </a:rPr>
              <a:t>= (Button) </a:t>
            </a:r>
            <a:r>
              <a:rPr lang="de-DE" sz="2000" dirty="0" err="1">
                <a:solidFill>
                  <a:prstClr val="black"/>
                </a:solidFill>
                <a:latin typeface="Courier"/>
              </a:rPr>
              <a:t>findViewById</a:t>
            </a:r>
            <a:r>
              <a:rPr lang="de-DE" sz="2000" dirty="0">
                <a:solidFill>
                  <a:prstClr val="black"/>
                </a:solidFill>
                <a:latin typeface="Courier"/>
              </a:rPr>
              <a:t>(</a:t>
            </a:r>
            <a:r>
              <a:rPr lang="de-DE" sz="2000" dirty="0" err="1">
                <a:solidFill>
                  <a:prstClr val="black"/>
                </a:solidFill>
                <a:latin typeface="Courier"/>
              </a:rPr>
              <a:t>R.id.btnName</a:t>
            </a:r>
            <a:r>
              <a:rPr lang="de-DE" sz="2000" dirty="0">
                <a:solidFill>
                  <a:prstClr val="black"/>
                </a:solidFill>
                <a:latin typeface="Courier"/>
              </a:rPr>
              <a:t>);</a:t>
            </a:r>
          </a:p>
          <a:p>
            <a:r>
              <a:rPr lang="en-US" sz="2000" dirty="0">
                <a:solidFill>
                  <a:prstClr val="black"/>
                </a:solidFill>
                <a:latin typeface="Courier"/>
              </a:rPr>
              <a:t>        </a:t>
            </a:r>
            <a:r>
              <a:rPr lang="en-US" sz="2000" dirty="0" err="1">
                <a:solidFill>
                  <a:prstClr val="black"/>
                </a:solidFill>
                <a:latin typeface="Courier"/>
              </a:rPr>
              <a:t>btnName.setOnClickListener</a:t>
            </a:r>
            <a:r>
              <a:rPr lang="en-US" sz="2000" dirty="0">
                <a:solidFill>
                  <a:prstClr val="black"/>
                </a:solidFill>
                <a:latin typeface="Courier"/>
              </a:rPr>
              <a:t>(</a:t>
            </a:r>
            <a:r>
              <a:rPr lang="en-US" sz="2000" b="1" dirty="0">
                <a:solidFill>
                  <a:srgbClr val="6A0043"/>
                </a:solidFill>
                <a:latin typeface="Courier-Bold"/>
              </a:rPr>
              <a:t>this</a:t>
            </a:r>
            <a:r>
              <a:rPr lang="en-US" sz="2000" dirty="0">
                <a:solidFill>
                  <a:prstClr val="black"/>
                </a:solidFill>
                <a:latin typeface="Courier"/>
              </a:rPr>
              <a:t>);</a:t>
            </a:r>
          </a:p>
          <a:p>
            <a:r>
              <a:rPr lang="en-US" sz="2000" dirty="0">
                <a:solidFill>
                  <a:prstClr val="black"/>
                </a:solidFill>
                <a:latin typeface="Courier"/>
              </a:rPr>
              <a:t>        </a:t>
            </a:r>
          </a:p>
          <a:p>
            <a:r>
              <a:rPr lang="en-US" sz="2000" dirty="0">
                <a:solidFill>
                  <a:prstClr val="black"/>
                </a:solidFill>
                <a:latin typeface="Courier"/>
              </a:rPr>
              <a:t>    }</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hu-HU" sz="2800" b="1" dirty="0">
                <a:solidFill>
                  <a:prstClr val="black"/>
                </a:solidFill>
                <a:latin typeface="Arial" pitchFamily="34" charset="0"/>
                <a:cs typeface="Arial" pitchFamily="34" charset="0"/>
              </a:rPr>
              <a:t>Code for MainActivity.java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111</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5024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prstClr val="black"/>
                </a:solidFill>
                <a:latin typeface="Courier"/>
              </a:rPr>
              <a:t> </a:t>
            </a:r>
            <a:r>
              <a:rPr lang="en-US" dirty="0">
                <a:solidFill>
                  <a:srgbClr val="515151"/>
                </a:solidFill>
                <a:latin typeface="Courier"/>
              </a:rPr>
              <a:t>@Override</a:t>
            </a:r>
          </a:p>
          <a:p>
            <a:r>
              <a:rPr lang="en-US" dirty="0">
                <a:solidFill>
                  <a:srgbClr val="515151"/>
                </a:solidFill>
                <a:latin typeface="Courier"/>
              </a:rPr>
              <a:t>  </a:t>
            </a:r>
            <a:r>
              <a:rPr lang="en-US" b="1" dirty="0">
                <a:solidFill>
                  <a:srgbClr val="6A0043"/>
                </a:solidFill>
                <a:latin typeface="Courier-Bold"/>
              </a:rPr>
              <a:t>public void </a:t>
            </a:r>
            <a:r>
              <a:rPr lang="en-US" dirty="0" err="1">
                <a:solidFill>
                  <a:prstClr val="black"/>
                </a:solidFill>
                <a:latin typeface="Courier"/>
              </a:rPr>
              <a:t>onClick</a:t>
            </a:r>
            <a:r>
              <a:rPr lang="en-US" dirty="0">
                <a:solidFill>
                  <a:prstClr val="black"/>
                </a:solidFill>
                <a:latin typeface="Courier"/>
              </a:rPr>
              <a:t>(View v) {</a:t>
            </a:r>
          </a:p>
          <a:p>
            <a:r>
              <a:rPr lang="en-US" dirty="0">
                <a:solidFill>
                  <a:prstClr val="black"/>
                </a:solidFill>
                <a:latin typeface="Courier"/>
              </a:rPr>
              <a:t>    Intent intent = </a:t>
            </a:r>
            <a:r>
              <a:rPr lang="en-US" b="1" dirty="0">
                <a:solidFill>
                  <a:srgbClr val="6A0043"/>
                </a:solidFill>
                <a:latin typeface="Courier-Bold"/>
              </a:rPr>
              <a:t>new </a:t>
            </a:r>
            <a:r>
              <a:rPr lang="en-US" dirty="0">
                <a:solidFill>
                  <a:prstClr val="black"/>
                </a:solidFill>
                <a:latin typeface="Courier"/>
              </a:rPr>
              <a:t>Intent(this</a:t>
            </a:r>
            <a:r>
              <a:rPr lang="en-US" dirty="0" smtClean="0">
                <a:solidFill>
                  <a:prstClr val="black"/>
                </a:solidFill>
                <a:latin typeface="Courier"/>
              </a:rPr>
              <a:t>, </a:t>
            </a:r>
            <a:r>
              <a:rPr lang="en-US" dirty="0" err="1" smtClean="0">
                <a:solidFill>
                  <a:prstClr val="black"/>
                </a:solidFill>
                <a:latin typeface="Courier"/>
              </a:rPr>
              <a:t>NameActivity.</a:t>
            </a:r>
            <a:r>
              <a:rPr lang="en-US" b="1" dirty="0" err="1" smtClean="0">
                <a:solidFill>
                  <a:srgbClr val="6A0043"/>
                </a:solidFill>
                <a:latin typeface="Courier-Bold"/>
              </a:rPr>
              <a:t>class</a:t>
            </a:r>
            <a:r>
              <a:rPr lang="en-US" dirty="0">
                <a:solidFill>
                  <a:prstClr val="black"/>
                </a:solidFill>
                <a:latin typeface="Courier"/>
              </a:rPr>
              <a:t>);</a:t>
            </a:r>
          </a:p>
          <a:p>
            <a:r>
              <a:rPr lang="hu-HU" dirty="0">
                <a:solidFill>
                  <a:prstClr val="black"/>
                </a:solidFill>
                <a:latin typeface="Courier"/>
              </a:rPr>
              <a:t>    startActivityForResult(intent, 1);</a:t>
            </a:r>
          </a:p>
          <a:p>
            <a:r>
              <a:rPr lang="en-US" dirty="0">
                <a:solidFill>
                  <a:prstClr val="black"/>
                </a:solidFill>
                <a:latin typeface="Courier"/>
              </a:rPr>
              <a:t>  }</a:t>
            </a:r>
          </a:p>
          <a:p>
            <a:r>
              <a:rPr lang="en-US" dirty="0">
                <a:solidFill>
                  <a:prstClr val="black"/>
                </a:solidFill>
                <a:latin typeface="Courier"/>
              </a:rPr>
              <a:t>  </a:t>
            </a:r>
          </a:p>
          <a:p>
            <a:r>
              <a:rPr lang="en-US" sz="2000" dirty="0">
                <a:solidFill>
                  <a:prstClr val="black"/>
                </a:solidFill>
                <a:latin typeface="Courier"/>
              </a:rPr>
              <a:t>  </a:t>
            </a:r>
          </a:p>
          <a:p>
            <a:r>
              <a:rPr lang="en-US" sz="2000" dirty="0">
                <a:solidFill>
                  <a:prstClr val="black"/>
                </a:solidFill>
                <a:latin typeface="Courier"/>
              </a:rPr>
              <a:t>  </a:t>
            </a:r>
            <a:r>
              <a:rPr lang="en-US" dirty="0">
                <a:solidFill>
                  <a:srgbClr val="515151"/>
                </a:solidFill>
                <a:latin typeface="Courier"/>
              </a:rPr>
              <a:t>@Override</a:t>
            </a:r>
          </a:p>
          <a:p>
            <a:r>
              <a:rPr lang="en-US" dirty="0">
                <a:solidFill>
                  <a:srgbClr val="515151"/>
                </a:solidFill>
                <a:latin typeface="Courier"/>
              </a:rPr>
              <a:t>  </a:t>
            </a:r>
            <a:r>
              <a:rPr lang="en-US" b="1" dirty="0">
                <a:solidFill>
                  <a:srgbClr val="6A0043"/>
                </a:solidFill>
                <a:latin typeface="Courier-Bold"/>
              </a:rPr>
              <a:t>protected void </a:t>
            </a:r>
            <a:r>
              <a:rPr lang="en-US" dirty="0" err="1">
                <a:solidFill>
                  <a:prstClr val="black"/>
                </a:solidFill>
                <a:latin typeface="Courier"/>
              </a:rPr>
              <a:t>onActivityResult</a:t>
            </a:r>
            <a:r>
              <a:rPr lang="en-US" dirty="0">
                <a:solidFill>
                  <a:prstClr val="black"/>
                </a:solidFill>
                <a:latin typeface="Courier"/>
              </a:rPr>
              <a:t>(</a:t>
            </a:r>
            <a:r>
              <a:rPr lang="en-US" b="1" dirty="0" err="1">
                <a:solidFill>
                  <a:srgbClr val="FF0000"/>
                </a:solidFill>
                <a:latin typeface="Courier-Bold"/>
              </a:rPr>
              <a:t>int</a:t>
            </a:r>
            <a:r>
              <a:rPr lang="en-US" b="1" dirty="0">
                <a:solidFill>
                  <a:srgbClr val="FF0000"/>
                </a:solidFill>
                <a:latin typeface="Courier-Bold"/>
              </a:rPr>
              <a:t> </a:t>
            </a:r>
            <a:r>
              <a:rPr lang="en-US" dirty="0" err="1">
                <a:solidFill>
                  <a:srgbClr val="FF0000"/>
                </a:solidFill>
                <a:latin typeface="Courier"/>
              </a:rPr>
              <a:t>requestCode</a:t>
            </a:r>
            <a:r>
              <a:rPr lang="en-US" dirty="0">
                <a:solidFill>
                  <a:srgbClr val="FF0000"/>
                </a:solidFill>
                <a:latin typeface="Courier"/>
              </a:rPr>
              <a:t>, </a:t>
            </a:r>
            <a:r>
              <a:rPr lang="en-US" b="1" dirty="0" err="1">
                <a:solidFill>
                  <a:srgbClr val="FF0000"/>
                </a:solidFill>
                <a:latin typeface="Courier-Bold"/>
              </a:rPr>
              <a:t>int</a:t>
            </a:r>
            <a:r>
              <a:rPr lang="en-US" b="1" dirty="0">
                <a:solidFill>
                  <a:srgbClr val="FF0000"/>
                </a:solidFill>
                <a:latin typeface="Courier-Bold"/>
              </a:rPr>
              <a:t> </a:t>
            </a:r>
            <a:r>
              <a:rPr lang="en-US" dirty="0" err="1">
                <a:solidFill>
                  <a:srgbClr val="FF0000"/>
                </a:solidFill>
                <a:latin typeface="Courier"/>
              </a:rPr>
              <a:t>resultCode</a:t>
            </a:r>
            <a:r>
              <a:rPr lang="en-US" dirty="0">
                <a:solidFill>
                  <a:srgbClr val="FF0000"/>
                </a:solidFill>
                <a:latin typeface="Courier"/>
              </a:rPr>
              <a:t>, Intent data</a:t>
            </a:r>
            <a:r>
              <a:rPr lang="en-US" dirty="0">
                <a:solidFill>
                  <a:prstClr val="black"/>
                </a:solidFill>
                <a:latin typeface="Courier"/>
              </a:rPr>
              <a:t>) {</a:t>
            </a:r>
          </a:p>
          <a:p>
            <a:r>
              <a:rPr lang="en-US" dirty="0">
                <a:solidFill>
                  <a:prstClr val="black"/>
                </a:solidFill>
                <a:latin typeface="Courier"/>
              </a:rPr>
              <a:t>    if (data == null) {return;}</a:t>
            </a:r>
          </a:p>
          <a:p>
            <a:r>
              <a:rPr lang="nl-NL" dirty="0">
                <a:solidFill>
                  <a:prstClr val="black"/>
                </a:solidFill>
                <a:latin typeface="Courier"/>
              </a:rPr>
              <a:t>    String name = </a:t>
            </a:r>
            <a:r>
              <a:rPr lang="nl-NL" dirty="0" err="1">
                <a:solidFill>
                  <a:prstClr val="black"/>
                </a:solidFill>
                <a:latin typeface="Courier"/>
              </a:rPr>
              <a:t>data.getStringExtra</a:t>
            </a:r>
            <a:r>
              <a:rPr lang="nl-NL" dirty="0">
                <a:solidFill>
                  <a:prstClr val="black"/>
                </a:solidFill>
                <a:latin typeface="Courier"/>
              </a:rPr>
              <a:t>(</a:t>
            </a:r>
            <a:r>
              <a:rPr lang="nl-NL" dirty="0">
                <a:solidFill>
                  <a:srgbClr val="1D00FF"/>
                </a:solidFill>
                <a:latin typeface="Courier"/>
              </a:rPr>
              <a:t>"name"</a:t>
            </a:r>
            <a:r>
              <a:rPr lang="nl-NL" dirty="0">
                <a:solidFill>
                  <a:prstClr val="black"/>
                </a:solidFill>
                <a:latin typeface="Courier"/>
              </a:rPr>
              <a:t>);</a:t>
            </a:r>
            <a:endParaRPr lang="nl-NL" dirty="0">
              <a:solidFill>
                <a:srgbClr val="262626"/>
              </a:solidFill>
              <a:latin typeface="Monaco"/>
            </a:endParaRPr>
          </a:p>
          <a:p>
            <a:r>
              <a:rPr lang="en-US" dirty="0">
                <a:solidFill>
                  <a:prstClr val="black"/>
                </a:solidFill>
                <a:latin typeface="Courier"/>
              </a:rPr>
              <a:t>    </a:t>
            </a:r>
            <a:r>
              <a:rPr lang="en-US" dirty="0" err="1">
                <a:solidFill>
                  <a:prstClr val="black"/>
                </a:solidFill>
                <a:latin typeface="Courier"/>
              </a:rPr>
              <a:t>tvName.setText</a:t>
            </a:r>
            <a:r>
              <a:rPr lang="en-US" dirty="0">
                <a:solidFill>
                  <a:prstClr val="black"/>
                </a:solidFill>
                <a:latin typeface="Courier"/>
              </a:rPr>
              <a:t>(</a:t>
            </a:r>
            <a:r>
              <a:rPr lang="en-US" dirty="0">
                <a:solidFill>
                  <a:srgbClr val="1D00FF"/>
                </a:solidFill>
                <a:latin typeface="Courier"/>
              </a:rPr>
              <a:t>"Your name is " </a:t>
            </a:r>
            <a:r>
              <a:rPr lang="en-US" dirty="0">
                <a:solidFill>
                  <a:prstClr val="black"/>
                </a:solidFill>
                <a:latin typeface="Courier"/>
              </a:rPr>
              <a:t>+ name);</a:t>
            </a:r>
          </a:p>
          <a:p>
            <a:r>
              <a:rPr lang="en-US" dirty="0">
                <a:solidFill>
                  <a:prstClr val="black"/>
                </a:solidFill>
                <a:latin typeface="Courier"/>
              </a:rPr>
              <a:t>  }</a:t>
            </a:r>
          </a:p>
          <a:p>
            <a:r>
              <a:rPr lang="en-US" sz="2000" dirty="0">
                <a:solidFill>
                  <a:prstClr val="black"/>
                </a:solidFill>
                <a:latin typeface="Courier"/>
              </a:rPr>
              <a:t>}</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hu-HU" sz="2800" b="1" dirty="0">
                <a:solidFill>
                  <a:prstClr val="black"/>
                </a:solidFill>
                <a:latin typeface="Arial" pitchFamily="34" charset="0"/>
                <a:cs typeface="Arial" pitchFamily="34" charset="0"/>
              </a:rPr>
              <a:t>Code for MainActivity.java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112</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4287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For sending Intent we will use </a:t>
            </a:r>
            <a:r>
              <a:rPr lang="en-US" sz="2400" dirty="0" err="1">
                <a:solidFill>
                  <a:srgbClr val="000000"/>
                </a:solidFill>
              </a:rPr>
              <a:t>startActivityForResult</a:t>
            </a:r>
            <a:r>
              <a:rPr lang="en-US" sz="2400" dirty="0">
                <a:solidFill>
                  <a:srgbClr val="000000"/>
                </a:solidFill>
              </a:rPr>
              <a:t> </a:t>
            </a:r>
            <a:r>
              <a:rPr lang="en-US" sz="2400" dirty="0" smtClean="0">
                <a:solidFill>
                  <a:srgbClr val="000000"/>
                </a:solidFill>
              </a:rPr>
              <a:t>method.</a:t>
            </a:r>
          </a:p>
          <a:p>
            <a:pPr marL="342900" indent="-342900">
              <a:spcBef>
                <a:spcPct val="20000"/>
              </a:spcBef>
              <a:spcAft>
                <a:spcPts val="600"/>
              </a:spcAft>
              <a:buBlip>
                <a:blip r:embed="rId4"/>
              </a:buBlip>
            </a:pPr>
            <a:r>
              <a:rPr lang="en-US" sz="2400" dirty="0" smtClean="0">
                <a:solidFill>
                  <a:srgbClr val="000000"/>
                </a:solidFill>
              </a:rPr>
              <a:t>The </a:t>
            </a:r>
            <a:r>
              <a:rPr lang="en-US" sz="2400" dirty="0">
                <a:solidFill>
                  <a:srgbClr val="000000"/>
                </a:solidFill>
              </a:rPr>
              <a:t>difference from the simple </a:t>
            </a:r>
            <a:r>
              <a:rPr lang="en-US" sz="2400" dirty="0" err="1">
                <a:solidFill>
                  <a:srgbClr val="000000"/>
                </a:solidFill>
              </a:rPr>
              <a:t>startActivity</a:t>
            </a:r>
            <a:r>
              <a:rPr lang="en-US" sz="2400" dirty="0">
                <a:solidFill>
                  <a:srgbClr val="000000"/>
                </a:solidFill>
              </a:rPr>
              <a:t> is that </a:t>
            </a:r>
            <a:r>
              <a:rPr lang="en-US" sz="2400" dirty="0" err="1">
                <a:solidFill>
                  <a:srgbClr val="000000"/>
                </a:solidFill>
              </a:rPr>
              <a:t>MainActivity</a:t>
            </a:r>
            <a:r>
              <a:rPr lang="en-US" sz="2400" dirty="0">
                <a:solidFill>
                  <a:srgbClr val="000000"/>
                </a:solidFill>
              </a:rPr>
              <a:t> becomes a "parent" for </a:t>
            </a:r>
            <a:r>
              <a:rPr lang="en-US" sz="2400" dirty="0" err="1">
                <a:solidFill>
                  <a:srgbClr val="000000"/>
                </a:solidFill>
              </a:rPr>
              <a:t>NameActivity</a:t>
            </a:r>
            <a:r>
              <a:rPr lang="en-US" sz="2400" dirty="0">
                <a:solidFill>
                  <a:srgbClr val="000000"/>
                </a:solidFill>
              </a:rPr>
              <a:t>.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And </a:t>
            </a:r>
            <a:r>
              <a:rPr lang="en-US" sz="2400" dirty="0">
                <a:solidFill>
                  <a:srgbClr val="000000"/>
                </a:solidFill>
              </a:rPr>
              <a:t>when </a:t>
            </a:r>
            <a:r>
              <a:rPr lang="en-US" sz="2400" dirty="0" err="1">
                <a:solidFill>
                  <a:srgbClr val="000000"/>
                </a:solidFill>
              </a:rPr>
              <a:t>NameActivity</a:t>
            </a:r>
            <a:r>
              <a:rPr lang="en-US" sz="2400" dirty="0">
                <a:solidFill>
                  <a:srgbClr val="000000"/>
                </a:solidFill>
              </a:rPr>
              <a:t> is closed, </a:t>
            </a:r>
            <a:r>
              <a:rPr lang="en-US" sz="2400" dirty="0" err="1">
                <a:solidFill>
                  <a:srgbClr val="000000"/>
                </a:solidFill>
              </a:rPr>
              <a:t>onActivityResult</a:t>
            </a:r>
            <a:r>
              <a:rPr lang="en-US" sz="2400" dirty="0">
                <a:solidFill>
                  <a:srgbClr val="000000"/>
                </a:solidFill>
              </a:rPr>
              <a:t> method is invoked in the </a:t>
            </a:r>
            <a:r>
              <a:rPr lang="en-US" sz="2400" dirty="0" err="1">
                <a:solidFill>
                  <a:srgbClr val="000000"/>
                </a:solidFill>
              </a:rPr>
              <a:t>MainActivity</a:t>
            </a:r>
            <a:r>
              <a:rPr lang="en-US" sz="2400" dirty="0">
                <a:solidFill>
                  <a:srgbClr val="000000"/>
                </a:solidFill>
              </a:rPr>
              <a:t>, letting us to know that Activity which we invoked using </a:t>
            </a:r>
            <a:r>
              <a:rPr lang="en-US" sz="2400" dirty="0" err="1">
                <a:solidFill>
                  <a:srgbClr val="000000"/>
                </a:solidFill>
              </a:rPr>
              <a:t>startActivityForResult</a:t>
            </a:r>
            <a:r>
              <a:rPr lang="en-US" sz="2400" dirty="0">
                <a:solidFill>
                  <a:srgbClr val="000000"/>
                </a:solidFill>
              </a:rPr>
              <a:t> method had been closed.</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endParaRPr lang="hu-HU" sz="3200" b="1" kern="0" dirty="0" smtClean="0">
              <a:solidFill>
                <a:srgbClr val="000000"/>
              </a:solidFill>
              <a:latin typeface="Arial"/>
              <a:cs typeface="Arial"/>
            </a:endParaRPr>
          </a:p>
          <a:p>
            <a:pPr algn="ctr">
              <a:defRPr/>
            </a:pPr>
            <a:r>
              <a:rPr lang="hu-HU" sz="3200" b="1" kern="0" dirty="0" smtClean="0">
                <a:solidFill>
                  <a:srgbClr val="000000"/>
                </a:solidFill>
                <a:latin typeface="Arial"/>
                <a:cs typeface="Arial"/>
              </a:rPr>
              <a:t>Explaination </a:t>
            </a:r>
            <a:endParaRPr lang="en-US" sz="3200" b="1" kern="0" dirty="0">
              <a:solidFill>
                <a:schemeClr val="bg1"/>
              </a:solidFill>
              <a:latin typeface="Arial"/>
              <a:cs typeface="Arial"/>
            </a:endParaRPr>
          </a:p>
          <a:p>
            <a:pPr lvl="0" algn="ctr">
              <a:defRPr/>
            </a:pPr>
            <a:r>
              <a:rPr lang="hu-HU" sz="3200" b="1" kern="0" dirty="0" smtClean="0">
                <a:solidFill>
                  <a:srgbClr val="000000"/>
                </a:solidFill>
                <a:latin typeface="Arial"/>
                <a:cs typeface="Arial"/>
              </a:rPr>
              <a:t>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113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6277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spcBef>
                <a:spcPct val="20000"/>
              </a:spcBef>
              <a:spcAft>
                <a:spcPts val="600"/>
              </a:spcAft>
            </a:pPr>
            <a:r>
              <a:rPr lang="en-US" sz="2400" dirty="0">
                <a:solidFill>
                  <a:srgbClr val="000000"/>
                </a:solidFill>
              </a:rPr>
              <a:t>In </a:t>
            </a:r>
            <a:r>
              <a:rPr lang="en-US" sz="2400" dirty="0" err="1">
                <a:solidFill>
                  <a:srgbClr val="000000"/>
                </a:solidFill>
              </a:rPr>
              <a:t>onActivityResult</a:t>
            </a:r>
            <a:r>
              <a:rPr lang="en-US" sz="2400" dirty="0">
                <a:solidFill>
                  <a:srgbClr val="000000"/>
                </a:solidFill>
              </a:rPr>
              <a:t> we can see the following </a:t>
            </a:r>
            <a:r>
              <a:rPr lang="en-US" sz="2400" dirty="0" smtClean="0">
                <a:solidFill>
                  <a:srgbClr val="000000"/>
                </a:solidFill>
              </a:rPr>
              <a:t>parameters:</a:t>
            </a:r>
          </a:p>
          <a:p>
            <a:pPr marL="342900" indent="-342900">
              <a:spcBef>
                <a:spcPct val="20000"/>
              </a:spcBef>
              <a:spcAft>
                <a:spcPts val="600"/>
              </a:spcAft>
              <a:buBlip>
                <a:blip r:embed="rId4"/>
              </a:buBlip>
            </a:pPr>
            <a:r>
              <a:rPr lang="en-US" sz="2400" dirty="0" err="1" smtClean="0">
                <a:solidFill>
                  <a:srgbClr val="FF0000"/>
                </a:solidFill>
              </a:rPr>
              <a:t>requestCode</a:t>
            </a:r>
            <a:r>
              <a:rPr lang="en-US" sz="2400" dirty="0" smtClean="0">
                <a:solidFill>
                  <a:srgbClr val="000000"/>
                </a:solidFill>
              </a:rPr>
              <a:t> </a:t>
            </a:r>
            <a:r>
              <a:rPr lang="en-US" sz="2400" dirty="0">
                <a:solidFill>
                  <a:srgbClr val="000000"/>
                </a:solidFill>
              </a:rPr>
              <a:t>- the same identifier as in </a:t>
            </a:r>
            <a:r>
              <a:rPr lang="en-US" sz="2400" dirty="0" err="1">
                <a:solidFill>
                  <a:srgbClr val="000000"/>
                </a:solidFill>
              </a:rPr>
              <a:t>startActivityForResult</a:t>
            </a:r>
            <a:r>
              <a:rPr lang="en-US" sz="2400" dirty="0">
                <a:solidFill>
                  <a:srgbClr val="000000"/>
                </a:solidFill>
              </a:rPr>
              <a:t>. By it we define from which Activity the result came </a:t>
            </a:r>
            <a:r>
              <a:rPr lang="en-US" sz="2400" dirty="0" smtClean="0">
                <a:solidFill>
                  <a:srgbClr val="000000"/>
                </a:solidFill>
              </a:rPr>
              <a:t>from.</a:t>
            </a:r>
          </a:p>
          <a:p>
            <a:pPr marL="342900" indent="-342900">
              <a:spcBef>
                <a:spcPct val="20000"/>
              </a:spcBef>
              <a:spcAft>
                <a:spcPts val="600"/>
              </a:spcAft>
              <a:buBlip>
                <a:blip r:embed="rId4"/>
              </a:buBlip>
            </a:pPr>
            <a:r>
              <a:rPr lang="en-US" sz="2400" dirty="0" err="1" smtClean="0">
                <a:solidFill>
                  <a:srgbClr val="FF0000"/>
                </a:solidFill>
              </a:rPr>
              <a:t>resultCode</a:t>
            </a:r>
            <a:r>
              <a:rPr lang="en-US" sz="2400" dirty="0" smtClean="0">
                <a:solidFill>
                  <a:srgbClr val="000000"/>
                </a:solidFill>
              </a:rPr>
              <a:t> </a:t>
            </a:r>
            <a:r>
              <a:rPr lang="en-US" sz="2400" dirty="0">
                <a:solidFill>
                  <a:srgbClr val="000000"/>
                </a:solidFill>
              </a:rPr>
              <a:t>- return code. Defines whether the invocation was </a:t>
            </a:r>
            <a:r>
              <a:rPr lang="en-US" sz="2400" dirty="0" smtClean="0">
                <a:solidFill>
                  <a:srgbClr val="000000"/>
                </a:solidFill>
              </a:rPr>
              <a:t>successful.</a:t>
            </a:r>
          </a:p>
          <a:p>
            <a:pPr marL="342900" indent="-342900">
              <a:spcBef>
                <a:spcPct val="20000"/>
              </a:spcBef>
              <a:spcAft>
                <a:spcPts val="600"/>
              </a:spcAft>
              <a:buBlip>
                <a:blip r:embed="rId4"/>
              </a:buBlip>
            </a:pPr>
            <a:r>
              <a:rPr lang="en-US" sz="2400" dirty="0" smtClean="0">
                <a:solidFill>
                  <a:srgbClr val="000000"/>
                </a:solidFill>
              </a:rPr>
              <a:t>data </a:t>
            </a:r>
            <a:r>
              <a:rPr lang="en-US" sz="2400" dirty="0">
                <a:solidFill>
                  <a:srgbClr val="000000"/>
                </a:solidFill>
              </a:rPr>
              <a:t>- Intent, inside which data is returned.</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hu-HU" sz="3200" b="1" kern="0" dirty="0" smtClean="0">
                <a:solidFill>
                  <a:srgbClr val="000000"/>
                </a:solidFill>
                <a:latin typeface="Arial"/>
                <a:cs typeface="Arial"/>
              </a:rPr>
              <a:t>Explaination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114</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6277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dirty="0">
                <a:solidFill>
                  <a:srgbClr val="326D6C"/>
                </a:solidFill>
                <a:latin typeface="Monaco"/>
              </a:rPr>
              <a:t>&lt;</a:t>
            </a:r>
            <a:r>
              <a:rPr lang="en-US" sz="2000" dirty="0" err="1">
                <a:solidFill>
                  <a:srgbClr val="326D6C"/>
                </a:solidFill>
                <a:latin typeface="Monaco"/>
              </a:rPr>
              <a:t>LinearLayout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xmlns:android</a:t>
            </a:r>
            <a:r>
              <a:rPr lang="fr-FR" sz="2000" dirty="0">
                <a:solidFill>
                  <a:srgbClr val="262626"/>
                </a:solidFill>
                <a:latin typeface="Monaco"/>
              </a:rPr>
              <a:t>=</a:t>
            </a:r>
            <a:r>
              <a:rPr lang="fr-FR" sz="2000" dirty="0">
                <a:solidFill>
                  <a:srgbClr val="1D00FF"/>
                </a:solidFill>
                <a:latin typeface="Monaco"/>
              </a:rPr>
              <a:t>"http://</a:t>
            </a:r>
            <a:r>
              <a:rPr lang="fr-FR" sz="2000" dirty="0" err="1">
                <a:solidFill>
                  <a:srgbClr val="1D00FF"/>
                </a:solidFill>
                <a:latin typeface="Monaco"/>
              </a:rPr>
              <a:t>schemas.android.com</a:t>
            </a:r>
            <a:r>
              <a:rPr lang="fr-FR" sz="2000" dirty="0">
                <a:solidFill>
                  <a:srgbClr val="1D00FF"/>
                </a:solidFill>
                <a:latin typeface="Monaco"/>
              </a:rPr>
              <a:t>/</a:t>
            </a:r>
            <a:r>
              <a:rPr lang="fr-FR" sz="2000" dirty="0" err="1">
                <a:solidFill>
                  <a:srgbClr val="1D00FF"/>
                </a:solidFill>
                <a:latin typeface="Monaco"/>
              </a:rPr>
              <a:t>apk</a:t>
            </a:r>
            <a:r>
              <a:rPr lang="fr-FR" sz="2000" dirty="0">
                <a:solidFill>
                  <a:srgbClr val="1D00FF"/>
                </a:solidFill>
                <a:latin typeface="Monaco"/>
              </a:rPr>
              <a:t>/</a:t>
            </a:r>
            <a:r>
              <a:rPr lang="fr-FR" sz="2000" dirty="0" err="1">
                <a:solidFill>
                  <a:srgbClr val="1D00FF"/>
                </a:solidFill>
                <a:latin typeface="Monaco"/>
              </a:rPr>
              <a:t>res</a:t>
            </a:r>
            <a:r>
              <a:rPr lang="fr-FR" sz="2000" dirty="0">
                <a:solidFill>
                  <a:srgbClr val="1D00FF"/>
                </a:solidFill>
                <a:latin typeface="Monaco"/>
              </a:rPr>
              <a:t>/</a:t>
            </a:r>
            <a:r>
              <a:rPr lang="fr-FR" sz="2000" dirty="0" err="1">
                <a:solidFill>
                  <a:srgbClr val="1D00FF"/>
                </a:solidFill>
                <a:latin typeface="Monaco"/>
              </a:rPr>
              <a:t>android</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match_parent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match_parent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android:orientation</a:t>
            </a:r>
            <a:r>
              <a:rPr lang="fr-FR" sz="2000" dirty="0">
                <a:solidFill>
                  <a:srgbClr val="262626"/>
                </a:solidFill>
                <a:latin typeface="Monaco"/>
              </a:rPr>
              <a:t>=</a:t>
            </a:r>
            <a:r>
              <a:rPr lang="fr-FR" sz="2000" dirty="0">
                <a:solidFill>
                  <a:srgbClr val="1D00FF"/>
                </a:solidFill>
                <a:latin typeface="Monaco"/>
              </a:rPr>
              <a:t>"vertical"</a:t>
            </a:r>
            <a:r>
              <a:rPr lang="fr-FR" sz="2000" dirty="0">
                <a:solidFill>
                  <a:srgbClr val="326D6C"/>
                </a:solidFill>
                <a:latin typeface="Monaco"/>
              </a:rPr>
              <a:t>&gt;</a:t>
            </a:r>
            <a:endParaRPr lang="fr-FR" sz="2000" dirty="0">
              <a:solidFill>
                <a:srgbClr val="262626"/>
              </a:solidFill>
              <a:latin typeface="Monaco"/>
            </a:endParaRPr>
          </a:p>
          <a:p>
            <a:r>
              <a:rPr lang="en-US" sz="2000" dirty="0">
                <a:solidFill>
                  <a:srgbClr val="326D6C"/>
                </a:solidFill>
                <a:latin typeface="Monaco"/>
              </a:rPr>
              <a:t>&lt;</a:t>
            </a:r>
            <a:r>
              <a:rPr lang="en-US" sz="2000" dirty="0" err="1">
                <a:solidFill>
                  <a:srgbClr val="326D6C"/>
                </a:solidFill>
                <a:latin typeface="Monaco"/>
              </a:rPr>
              <a:t>LinearLayout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android:id</a:t>
            </a:r>
            <a:r>
              <a:rPr lang="en-US" sz="2000" dirty="0">
                <a:solidFill>
                  <a:srgbClr val="262626"/>
                </a:solidFill>
                <a:latin typeface="Monaco"/>
              </a:rPr>
              <a:t>=</a:t>
            </a:r>
            <a:r>
              <a:rPr lang="en-US" sz="2000" dirty="0">
                <a:solidFill>
                  <a:srgbClr val="1D00FF"/>
                </a:solidFill>
                <a:latin typeface="Monaco"/>
              </a:rPr>
              <a:t>"@+id/linearLayout1"</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match_parent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android:layout_margin</a:t>
            </a:r>
            <a:r>
              <a:rPr lang="fr-FR" sz="2000" dirty="0">
                <a:solidFill>
                  <a:srgbClr val="262626"/>
                </a:solidFill>
                <a:latin typeface="Monaco"/>
              </a:rPr>
              <a:t>=</a:t>
            </a:r>
            <a:r>
              <a:rPr lang="fr-FR" sz="2000" dirty="0">
                <a:solidFill>
                  <a:srgbClr val="1D00FF"/>
                </a:solidFill>
                <a:latin typeface="Monaco"/>
              </a:rPr>
              <a:t>"10dp"</a:t>
            </a:r>
            <a:r>
              <a:rPr lang="fr-FR" sz="2000" dirty="0">
                <a:solidFill>
                  <a:srgbClr val="326D6C"/>
                </a:solidFill>
                <a:latin typeface="Monaco"/>
              </a:rPr>
              <a:t>&gt;</a:t>
            </a:r>
            <a:endParaRPr lang="fr-FR" sz="2000" dirty="0">
              <a:solidFill>
                <a:srgbClr val="262626"/>
              </a:solidFill>
              <a:latin typeface="Monaco"/>
            </a:endParaRPr>
          </a:p>
          <a:p>
            <a:r>
              <a:rPr lang="pl-PL" sz="2000" dirty="0" smtClean="0">
                <a:solidFill>
                  <a:srgbClr val="326D6C"/>
                </a:solidFill>
                <a:latin typeface="Monaco"/>
              </a:rPr>
              <a:t>	&lt;</a:t>
            </a:r>
            <a:r>
              <a:rPr lang="pl-PL" sz="2000" dirty="0" err="1">
                <a:solidFill>
                  <a:srgbClr val="326D6C"/>
                </a:solidFill>
                <a:latin typeface="Monaco"/>
              </a:rPr>
              <a:t>TextView</a:t>
            </a:r>
            <a:endParaRPr lang="pl-PL"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android:id</a:t>
            </a:r>
            <a:r>
              <a:rPr lang="fr-FR" sz="2000" dirty="0">
                <a:solidFill>
                  <a:srgbClr val="262626"/>
                </a:solidFill>
                <a:latin typeface="Monaco"/>
              </a:rPr>
              <a:t>=</a:t>
            </a:r>
            <a:r>
              <a:rPr lang="fr-FR" sz="2000" dirty="0">
                <a:solidFill>
                  <a:srgbClr val="1D00FF"/>
                </a:solidFill>
                <a:latin typeface="Monaco"/>
              </a:rPr>
              <a:t>"@+id/textView1"</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android:text</a:t>
            </a:r>
            <a:r>
              <a:rPr lang="fr-FR" sz="2000" dirty="0">
                <a:solidFill>
                  <a:srgbClr val="262626"/>
                </a:solidFill>
                <a:latin typeface="Monaco"/>
              </a:rPr>
              <a:t>=</a:t>
            </a:r>
            <a:r>
              <a:rPr lang="fr-FR" sz="2000" dirty="0">
                <a:solidFill>
                  <a:srgbClr val="1D00FF"/>
                </a:solidFill>
                <a:latin typeface="Monaco"/>
              </a:rPr>
              <a:t>"Name"</a:t>
            </a:r>
            <a:r>
              <a:rPr lang="fr-FR" sz="2000" dirty="0">
                <a:solidFill>
                  <a:srgbClr val="326D6C"/>
                </a:solidFill>
                <a:latin typeface="Monaco"/>
              </a:rPr>
              <a:t>&gt;</a:t>
            </a:r>
            <a:endParaRPr lang="fr-FR" sz="2000" dirty="0">
              <a:solidFill>
                <a:srgbClr val="262626"/>
              </a:solidFill>
              <a:latin typeface="Monaco"/>
            </a:endParaRPr>
          </a:p>
          <a:p>
            <a:r>
              <a:rPr lang="pl-PL" sz="2000" dirty="0">
                <a:solidFill>
                  <a:srgbClr val="326D6C"/>
                </a:solidFill>
                <a:latin typeface="Monaco"/>
              </a:rPr>
              <a:t>&lt;/</a:t>
            </a:r>
            <a:r>
              <a:rPr lang="pl-PL" sz="2000" dirty="0" err="1">
                <a:solidFill>
                  <a:srgbClr val="326D6C"/>
                </a:solidFill>
                <a:latin typeface="Monaco"/>
              </a:rPr>
              <a:t>TextView</a:t>
            </a:r>
            <a:r>
              <a:rPr lang="pl-PL" sz="2000" dirty="0">
                <a:solidFill>
                  <a:srgbClr val="326D6C"/>
                </a:solidFill>
                <a:latin typeface="Monaco"/>
              </a:rPr>
              <a:t>&gt;</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name.xml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115</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0246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0"/>
            <a:ext cx="8793480" cy="54102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dirty="0" smtClean="0">
                <a:solidFill>
                  <a:srgbClr val="326D6C"/>
                </a:solidFill>
                <a:latin typeface="Monaco"/>
              </a:rPr>
              <a:t>	&lt;</a:t>
            </a:r>
            <a:r>
              <a:rPr lang="en-US" sz="2000" dirty="0" err="1">
                <a:solidFill>
                  <a:srgbClr val="326D6C"/>
                </a:solidFill>
                <a:latin typeface="Monaco"/>
              </a:rPr>
              <a:t>EditText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android:id</a:t>
            </a:r>
            <a:r>
              <a:rPr lang="fr-FR" sz="2000" dirty="0">
                <a:solidFill>
                  <a:srgbClr val="262626"/>
                </a:solidFill>
                <a:latin typeface="Monaco"/>
              </a:rPr>
              <a:t>=</a:t>
            </a:r>
            <a:r>
              <a:rPr lang="fr-FR" sz="2000" dirty="0">
                <a:solidFill>
                  <a:srgbClr val="1D00FF"/>
                </a:solidFill>
                <a:latin typeface="Monaco"/>
              </a:rPr>
              <a:t>"@+id/</a:t>
            </a:r>
            <a:r>
              <a:rPr lang="fr-FR" sz="2000" dirty="0" err="1">
                <a:solidFill>
                  <a:srgbClr val="1D00FF"/>
                </a:solidFill>
                <a:latin typeface="Monaco"/>
              </a:rPr>
              <a:t>etName</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android:layout_marginLeft</a:t>
            </a:r>
            <a:r>
              <a:rPr lang="fr-FR" sz="2000" dirty="0">
                <a:solidFill>
                  <a:srgbClr val="262626"/>
                </a:solidFill>
                <a:latin typeface="Monaco"/>
              </a:rPr>
              <a:t>=</a:t>
            </a:r>
            <a:r>
              <a:rPr lang="fr-FR" sz="2000" dirty="0">
                <a:solidFill>
                  <a:srgbClr val="1D00FF"/>
                </a:solidFill>
                <a:latin typeface="Monaco"/>
              </a:rPr>
              <a:t>"10dp"</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android:layout_weight</a:t>
            </a:r>
            <a:r>
              <a:rPr lang="en-US" sz="2000" dirty="0">
                <a:solidFill>
                  <a:srgbClr val="262626"/>
                </a:solidFill>
                <a:latin typeface="Monaco"/>
              </a:rPr>
              <a:t>=</a:t>
            </a:r>
            <a:r>
              <a:rPr lang="en-US" sz="2000" dirty="0">
                <a:solidFill>
                  <a:srgbClr val="1D00FF"/>
                </a:solidFill>
                <a:latin typeface="Monaco"/>
              </a:rPr>
              <a:t>"1"</a:t>
            </a:r>
            <a:r>
              <a:rPr lang="en-US" sz="2000" dirty="0" smtClean="0">
                <a:solidFill>
                  <a:srgbClr val="326D6C"/>
                </a:solidFill>
                <a:latin typeface="Monaco"/>
              </a:rPr>
              <a:t>&gt;</a:t>
            </a:r>
          </a:p>
          <a:p>
            <a:endParaRPr lang="en-US" sz="2000" dirty="0">
              <a:solidFill>
                <a:srgbClr val="262626"/>
              </a:solidFill>
              <a:latin typeface="Monaco"/>
            </a:endParaRPr>
          </a:p>
          <a:p>
            <a:r>
              <a:rPr lang="en-US" sz="2000" dirty="0" smtClean="0">
                <a:solidFill>
                  <a:srgbClr val="326D6C"/>
                </a:solidFill>
                <a:latin typeface="Monaco"/>
              </a:rPr>
              <a:t>	&lt;</a:t>
            </a:r>
            <a:r>
              <a:rPr lang="en-US" sz="2000" dirty="0">
                <a:solidFill>
                  <a:srgbClr val="326D6C"/>
                </a:solidFill>
                <a:latin typeface="Monaco"/>
              </a:rPr>
              <a:t>/</a:t>
            </a:r>
            <a:r>
              <a:rPr lang="en-US" sz="2000" dirty="0" err="1">
                <a:solidFill>
                  <a:srgbClr val="326D6C"/>
                </a:solidFill>
                <a:latin typeface="Monaco"/>
              </a:rPr>
              <a:t>EditText</a:t>
            </a:r>
            <a:r>
              <a:rPr lang="en-US" sz="2000" dirty="0">
                <a:solidFill>
                  <a:srgbClr val="326D6C"/>
                </a:solidFill>
                <a:latin typeface="Monaco"/>
              </a:rPr>
              <a:t>&gt;</a:t>
            </a:r>
            <a:endParaRPr lang="en-US" sz="2000" dirty="0">
              <a:solidFill>
                <a:srgbClr val="262626"/>
              </a:solidFill>
              <a:latin typeface="Monaco"/>
            </a:endParaRPr>
          </a:p>
          <a:p>
            <a:r>
              <a:rPr lang="en-US" sz="2000" dirty="0">
                <a:solidFill>
                  <a:srgbClr val="326D6C"/>
                </a:solidFill>
                <a:latin typeface="Monaco"/>
              </a:rPr>
              <a:t>&lt;/</a:t>
            </a:r>
            <a:r>
              <a:rPr lang="en-US" sz="2000" dirty="0" err="1">
                <a:solidFill>
                  <a:srgbClr val="326D6C"/>
                </a:solidFill>
                <a:latin typeface="Monaco"/>
              </a:rPr>
              <a:t>LinearLayout</a:t>
            </a:r>
            <a:r>
              <a:rPr lang="en-US" sz="2000" dirty="0">
                <a:solidFill>
                  <a:srgbClr val="326D6C"/>
                </a:solidFill>
                <a:latin typeface="Monaco"/>
              </a:rPr>
              <a:t>&gt;</a:t>
            </a:r>
            <a:endParaRPr lang="en-US" sz="2000" dirty="0">
              <a:solidFill>
                <a:srgbClr val="262626"/>
              </a:solidFill>
              <a:latin typeface="Monaco"/>
            </a:endParaRPr>
          </a:p>
          <a:p>
            <a:r>
              <a:rPr lang="it-IT" sz="2000" dirty="0" smtClean="0">
                <a:solidFill>
                  <a:srgbClr val="326D6C"/>
                </a:solidFill>
                <a:latin typeface="Monaco"/>
              </a:rPr>
              <a:t>	&lt;</a:t>
            </a:r>
            <a:r>
              <a:rPr lang="it-IT" sz="2000" dirty="0">
                <a:solidFill>
                  <a:srgbClr val="326D6C"/>
                </a:solidFill>
                <a:latin typeface="Monaco"/>
              </a:rPr>
              <a:t>Button</a:t>
            </a:r>
            <a:endParaRPr lang="it-IT"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android:id</a:t>
            </a:r>
            <a:r>
              <a:rPr lang="fr-FR" sz="2000" dirty="0">
                <a:solidFill>
                  <a:srgbClr val="262626"/>
                </a:solidFill>
                <a:latin typeface="Monaco"/>
              </a:rPr>
              <a:t>=</a:t>
            </a:r>
            <a:r>
              <a:rPr lang="fr-FR" sz="2000" dirty="0">
                <a:solidFill>
                  <a:srgbClr val="1D00FF"/>
                </a:solidFill>
                <a:latin typeface="Monaco"/>
              </a:rPr>
              <a:t>"@+id/</a:t>
            </a:r>
            <a:r>
              <a:rPr lang="fr-FR" sz="2000" dirty="0" err="1">
                <a:solidFill>
                  <a:srgbClr val="1D00FF"/>
                </a:solidFill>
                <a:latin typeface="Monaco"/>
              </a:rPr>
              <a:t>btnOK</a:t>
            </a:r>
            <a:r>
              <a:rPr lang="fr-FR" sz="2000" dirty="0">
                <a:solidFill>
                  <a:srgbClr val="1D00FF"/>
                </a:solidFill>
                <a:latin typeface="Monaco"/>
              </a:rPr>
              <a:t>"</a:t>
            </a:r>
            <a:endParaRPr lang="fr-FR"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android:layout_width</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en-US" sz="2000" dirty="0">
                <a:solidFill>
                  <a:srgbClr val="262626"/>
                </a:solidFill>
                <a:latin typeface="Monaco"/>
              </a:rPr>
              <a:t> </a:t>
            </a:r>
            <a:r>
              <a:rPr lang="en-US" sz="2000" dirty="0" err="1">
                <a:solidFill>
                  <a:srgbClr val="6A006C"/>
                </a:solidFill>
                <a:latin typeface="Monaco"/>
              </a:rPr>
              <a:t>android:layout_height</a:t>
            </a:r>
            <a:r>
              <a:rPr lang="en-US" sz="2000" dirty="0">
                <a:solidFill>
                  <a:srgbClr val="262626"/>
                </a:solidFill>
                <a:latin typeface="Monaco"/>
              </a:rPr>
              <a:t>=</a:t>
            </a:r>
            <a:r>
              <a:rPr lang="en-US" sz="2000" dirty="0">
                <a:solidFill>
                  <a:srgbClr val="1D00FF"/>
                </a:solidFill>
                <a:latin typeface="Monaco"/>
              </a:rPr>
              <a:t>"</a:t>
            </a:r>
            <a:r>
              <a:rPr lang="en-US" sz="2000" dirty="0" err="1">
                <a:solidFill>
                  <a:srgbClr val="1D00FF"/>
                </a:solidFill>
                <a:latin typeface="Monaco"/>
              </a:rPr>
              <a:t>wrap_content</a:t>
            </a:r>
            <a:r>
              <a:rPr lang="en-US" sz="2000" dirty="0">
                <a:solidFill>
                  <a:srgbClr val="1D00FF"/>
                </a:solidFill>
                <a:latin typeface="Monaco"/>
              </a:rPr>
              <a:t>"</a:t>
            </a:r>
            <a:endParaRPr lang="en-US"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android:layout_gravity</a:t>
            </a:r>
            <a:r>
              <a:rPr lang="fr-FR" sz="2000" dirty="0">
                <a:solidFill>
                  <a:srgbClr val="262626"/>
                </a:solidFill>
                <a:latin typeface="Monaco"/>
              </a:rPr>
              <a:t>=</a:t>
            </a:r>
            <a:r>
              <a:rPr lang="fr-FR" sz="2000" dirty="0">
                <a:solidFill>
                  <a:srgbClr val="1D00FF"/>
                </a:solidFill>
                <a:latin typeface="Monaco"/>
              </a:rPr>
              <a:t>"</a:t>
            </a:r>
            <a:r>
              <a:rPr lang="fr-FR" sz="2000" dirty="0" err="1">
                <a:solidFill>
                  <a:srgbClr val="1D00FF"/>
                </a:solidFill>
                <a:latin typeface="Monaco"/>
              </a:rPr>
              <a:t>center_horizontal</a:t>
            </a:r>
            <a:r>
              <a:rPr lang="fr-FR" sz="2000" dirty="0">
                <a:solidFill>
                  <a:srgbClr val="1D00FF"/>
                </a:solidFill>
                <a:latin typeface="Monaco"/>
              </a:rPr>
              <a:t>"</a:t>
            </a:r>
            <a:endParaRPr lang="fr-FR" sz="2000" dirty="0">
              <a:solidFill>
                <a:srgbClr val="262626"/>
              </a:solidFill>
              <a:latin typeface="Monaco"/>
            </a:endParaRPr>
          </a:p>
          <a:p>
            <a:r>
              <a:rPr lang="fr-FR" sz="2000" dirty="0">
                <a:solidFill>
                  <a:srgbClr val="262626"/>
                </a:solidFill>
                <a:latin typeface="Monaco"/>
              </a:rPr>
              <a:t> </a:t>
            </a:r>
            <a:r>
              <a:rPr lang="fr-FR" sz="2000" dirty="0" err="1">
                <a:solidFill>
                  <a:srgbClr val="6A006C"/>
                </a:solidFill>
                <a:latin typeface="Monaco"/>
              </a:rPr>
              <a:t>android:text</a:t>
            </a:r>
            <a:r>
              <a:rPr lang="fr-FR" sz="2000" dirty="0">
                <a:solidFill>
                  <a:srgbClr val="262626"/>
                </a:solidFill>
                <a:latin typeface="Monaco"/>
              </a:rPr>
              <a:t>=</a:t>
            </a:r>
            <a:r>
              <a:rPr lang="fr-FR" sz="2000" dirty="0">
                <a:solidFill>
                  <a:srgbClr val="1D00FF"/>
                </a:solidFill>
                <a:latin typeface="Monaco"/>
              </a:rPr>
              <a:t>"OK"</a:t>
            </a:r>
            <a:r>
              <a:rPr lang="fr-FR" sz="2000" dirty="0">
                <a:solidFill>
                  <a:srgbClr val="326D6C"/>
                </a:solidFill>
                <a:latin typeface="Monaco"/>
              </a:rPr>
              <a:t>&gt;</a:t>
            </a:r>
            <a:endParaRPr lang="fr-FR" sz="2000" dirty="0">
              <a:solidFill>
                <a:srgbClr val="262626"/>
              </a:solidFill>
              <a:latin typeface="Monaco"/>
            </a:endParaRPr>
          </a:p>
          <a:p>
            <a:r>
              <a:rPr lang="it-IT" sz="2000" dirty="0" smtClean="0">
                <a:solidFill>
                  <a:srgbClr val="326D6C"/>
                </a:solidFill>
                <a:latin typeface="Monaco"/>
              </a:rPr>
              <a:t>	&lt;</a:t>
            </a:r>
            <a:r>
              <a:rPr lang="it-IT" sz="2000" dirty="0">
                <a:solidFill>
                  <a:srgbClr val="326D6C"/>
                </a:solidFill>
                <a:latin typeface="Monaco"/>
              </a:rPr>
              <a:t>/Button&gt;</a:t>
            </a:r>
            <a:endParaRPr lang="it-IT" sz="2000" dirty="0">
              <a:solidFill>
                <a:srgbClr val="262626"/>
              </a:solidFill>
              <a:latin typeface="Monaco"/>
            </a:endParaRPr>
          </a:p>
          <a:p>
            <a:r>
              <a:rPr lang="en-US" sz="2000" dirty="0">
                <a:solidFill>
                  <a:srgbClr val="326D6C"/>
                </a:solidFill>
                <a:latin typeface="Monaco"/>
              </a:rPr>
              <a:t>&lt;/</a:t>
            </a:r>
            <a:r>
              <a:rPr lang="en-US" sz="2000" dirty="0" err="1">
                <a:solidFill>
                  <a:srgbClr val="326D6C"/>
                </a:solidFill>
                <a:latin typeface="Monaco"/>
              </a:rPr>
              <a:t>LinearLayout</a:t>
            </a:r>
            <a:r>
              <a:rPr lang="en-US" sz="2000" dirty="0">
                <a:solidFill>
                  <a:srgbClr val="326D6C"/>
                </a:solidFill>
                <a:latin typeface="Monaco"/>
              </a:rPr>
              <a:t>&gt;</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name.xml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116</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27489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09600"/>
            <a:ext cx="8793480" cy="54864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b="1" dirty="0">
                <a:solidFill>
                  <a:srgbClr val="6A0043"/>
                </a:solidFill>
                <a:latin typeface="Courier-Bold"/>
              </a:rPr>
              <a:t>public class </a:t>
            </a:r>
            <a:r>
              <a:rPr lang="en-US" sz="2000" dirty="0" err="1">
                <a:solidFill>
                  <a:prstClr val="black"/>
                </a:solidFill>
                <a:latin typeface="Courier"/>
              </a:rPr>
              <a:t>NameActivity</a:t>
            </a:r>
            <a:r>
              <a:rPr lang="en-US" sz="2000" dirty="0">
                <a:solidFill>
                  <a:prstClr val="black"/>
                </a:solidFill>
                <a:latin typeface="Courier"/>
              </a:rPr>
              <a:t> </a:t>
            </a:r>
            <a:r>
              <a:rPr lang="en-US" sz="2000" b="1" dirty="0">
                <a:solidFill>
                  <a:srgbClr val="6A0043"/>
                </a:solidFill>
                <a:latin typeface="Courier-Bold"/>
              </a:rPr>
              <a:t>extends </a:t>
            </a:r>
            <a:r>
              <a:rPr lang="en-US" sz="2000" dirty="0">
                <a:solidFill>
                  <a:prstClr val="black"/>
                </a:solidFill>
                <a:latin typeface="Courier"/>
              </a:rPr>
              <a:t>Activity </a:t>
            </a:r>
            <a:r>
              <a:rPr lang="en-US" sz="2000" b="1" dirty="0">
                <a:solidFill>
                  <a:srgbClr val="6A0043"/>
                </a:solidFill>
                <a:latin typeface="Courier-Bold"/>
              </a:rPr>
              <a:t>implements </a:t>
            </a:r>
            <a:r>
              <a:rPr lang="en-US" sz="2000" dirty="0" err="1">
                <a:solidFill>
                  <a:prstClr val="black"/>
                </a:solidFill>
                <a:latin typeface="Courier"/>
              </a:rPr>
              <a:t>OnClickListener</a:t>
            </a:r>
            <a:r>
              <a:rPr lang="en-US" sz="2000" dirty="0">
                <a:solidFill>
                  <a:prstClr val="black"/>
                </a:solidFill>
                <a:latin typeface="Courier"/>
              </a:rPr>
              <a:t> {</a:t>
            </a:r>
          </a:p>
          <a:p>
            <a:r>
              <a:rPr lang="en-US" sz="2000" dirty="0">
                <a:solidFill>
                  <a:prstClr val="black"/>
                </a:solidFill>
                <a:latin typeface="Courier"/>
              </a:rPr>
              <a:t>  </a:t>
            </a:r>
          </a:p>
          <a:p>
            <a:r>
              <a:rPr lang="de-DE" sz="2000" dirty="0">
                <a:solidFill>
                  <a:prstClr val="black"/>
                </a:solidFill>
                <a:latin typeface="Courier"/>
              </a:rPr>
              <a:t>  </a:t>
            </a:r>
            <a:r>
              <a:rPr lang="de-DE" sz="2000" dirty="0" err="1">
                <a:solidFill>
                  <a:prstClr val="black"/>
                </a:solidFill>
                <a:latin typeface="Courier"/>
              </a:rPr>
              <a:t>EditText</a:t>
            </a:r>
            <a:r>
              <a:rPr lang="de-DE" sz="2000" dirty="0">
                <a:solidFill>
                  <a:prstClr val="black"/>
                </a:solidFill>
                <a:latin typeface="Courier"/>
              </a:rPr>
              <a:t> </a:t>
            </a:r>
            <a:r>
              <a:rPr lang="de-DE" sz="2000" dirty="0" err="1">
                <a:solidFill>
                  <a:prstClr val="black"/>
                </a:solidFill>
                <a:latin typeface="Courier"/>
              </a:rPr>
              <a:t>etName</a:t>
            </a:r>
            <a:r>
              <a:rPr lang="de-DE" sz="2000" dirty="0">
                <a:solidFill>
                  <a:prstClr val="black"/>
                </a:solidFill>
                <a:latin typeface="Courier"/>
              </a:rPr>
              <a:t>;</a:t>
            </a:r>
          </a:p>
          <a:p>
            <a:r>
              <a:rPr lang="it-IT" sz="2000" dirty="0">
                <a:solidFill>
                  <a:prstClr val="black"/>
                </a:solidFill>
                <a:latin typeface="Courier"/>
              </a:rPr>
              <a:t>  Button </a:t>
            </a:r>
            <a:r>
              <a:rPr lang="it-IT" sz="2000" dirty="0" err="1">
                <a:solidFill>
                  <a:prstClr val="black"/>
                </a:solidFill>
                <a:latin typeface="Courier"/>
              </a:rPr>
              <a:t>btnOK</a:t>
            </a:r>
            <a:r>
              <a:rPr lang="it-IT" sz="2000" dirty="0">
                <a:solidFill>
                  <a:prstClr val="black"/>
                </a:solidFill>
                <a:latin typeface="Courier"/>
              </a:rPr>
              <a:t>;</a:t>
            </a:r>
          </a:p>
          <a:p>
            <a:r>
              <a:rPr lang="en-US" sz="2000" dirty="0">
                <a:solidFill>
                  <a:prstClr val="black"/>
                </a:solidFill>
                <a:latin typeface="Courier"/>
              </a:rPr>
              <a:t>  </a:t>
            </a:r>
          </a:p>
          <a:p>
            <a:r>
              <a:rPr lang="en-US" sz="2000" dirty="0">
                <a:solidFill>
                  <a:prstClr val="black"/>
                </a:solidFill>
                <a:latin typeface="Courier"/>
              </a:rPr>
              <a:t>  </a:t>
            </a:r>
            <a:r>
              <a:rPr lang="en-US" sz="2000" dirty="0">
                <a:solidFill>
                  <a:srgbClr val="515151"/>
                </a:solidFill>
                <a:latin typeface="Courier"/>
              </a:rPr>
              <a:t>@Override</a:t>
            </a:r>
          </a:p>
          <a:p>
            <a:r>
              <a:rPr lang="en-US" sz="2000" dirty="0">
                <a:solidFill>
                  <a:srgbClr val="515151"/>
                </a:solidFill>
                <a:latin typeface="Courier"/>
              </a:rPr>
              <a:t>  </a:t>
            </a:r>
            <a:r>
              <a:rPr lang="en-US" sz="2000" b="1" dirty="0">
                <a:solidFill>
                  <a:srgbClr val="6A0043"/>
                </a:solidFill>
                <a:latin typeface="Courier-Bold"/>
              </a:rPr>
              <a:t>protected void </a:t>
            </a:r>
            <a:r>
              <a:rPr lang="en-US" sz="2000" dirty="0" err="1">
                <a:solidFill>
                  <a:prstClr val="black"/>
                </a:solidFill>
                <a:latin typeface="Courier"/>
              </a:rPr>
              <a:t>onCreate</a:t>
            </a:r>
            <a:r>
              <a:rPr lang="en-US" sz="2000" dirty="0">
                <a:solidFill>
                  <a:prstClr val="black"/>
                </a:solidFill>
                <a:latin typeface="Courier"/>
              </a:rPr>
              <a:t>(Bundle </a:t>
            </a:r>
            <a:r>
              <a:rPr lang="en-US" sz="2000" dirty="0" err="1">
                <a:solidFill>
                  <a:prstClr val="black"/>
                </a:solidFill>
                <a:latin typeface="Courier"/>
              </a:rPr>
              <a:t>savedInstanceState</a:t>
            </a:r>
            <a:r>
              <a:rPr lang="en-US" sz="2000" dirty="0">
                <a:solidFill>
                  <a:prstClr val="black"/>
                </a:solidFill>
                <a:latin typeface="Courier"/>
              </a:rPr>
              <a:t>) {</a:t>
            </a:r>
          </a:p>
          <a:p>
            <a:r>
              <a:rPr lang="en-US" sz="2000" dirty="0">
                <a:solidFill>
                  <a:prstClr val="black"/>
                </a:solidFill>
                <a:latin typeface="Courier"/>
              </a:rPr>
              <a:t>    </a:t>
            </a:r>
            <a:r>
              <a:rPr lang="en-US" sz="2000" dirty="0">
                <a:solidFill>
                  <a:srgbClr val="326E4C"/>
                </a:solidFill>
                <a:latin typeface="Courier"/>
              </a:rPr>
              <a:t>// TODO Auto-generated method stub</a:t>
            </a:r>
          </a:p>
          <a:p>
            <a:r>
              <a:rPr lang="en-US" sz="2000" dirty="0">
                <a:solidFill>
                  <a:srgbClr val="326E4C"/>
                </a:solidFill>
                <a:latin typeface="Courier"/>
              </a:rPr>
              <a:t>    </a:t>
            </a:r>
            <a:r>
              <a:rPr lang="en-US" sz="2000" b="1" dirty="0" err="1">
                <a:solidFill>
                  <a:srgbClr val="6A0043"/>
                </a:solidFill>
                <a:latin typeface="Courier-Bold"/>
              </a:rPr>
              <a:t>super</a:t>
            </a:r>
            <a:r>
              <a:rPr lang="en-US" sz="2000" dirty="0" err="1">
                <a:solidFill>
                  <a:prstClr val="black"/>
                </a:solidFill>
                <a:latin typeface="Courier"/>
              </a:rPr>
              <a:t>.onCreate</a:t>
            </a:r>
            <a:r>
              <a:rPr lang="en-US" sz="2000" dirty="0">
                <a:solidFill>
                  <a:prstClr val="black"/>
                </a:solidFill>
                <a:latin typeface="Courier"/>
              </a:rPr>
              <a:t>(</a:t>
            </a:r>
            <a:r>
              <a:rPr lang="en-US" sz="2000" dirty="0" err="1">
                <a:solidFill>
                  <a:prstClr val="black"/>
                </a:solidFill>
                <a:latin typeface="Courier"/>
              </a:rPr>
              <a:t>savedInstanceState</a:t>
            </a:r>
            <a:r>
              <a:rPr lang="en-US" sz="2000" dirty="0">
                <a:solidFill>
                  <a:prstClr val="black"/>
                </a:solidFill>
                <a:latin typeface="Courier"/>
              </a:rPr>
              <a:t>);</a:t>
            </a:r>
          </a:p>
          <a:p>
            <a:r>
              <a:rPr lang="en-US" sz="2000" dirty="0">
                <a:solidFill>
                  <a:prstClr val="black"/>
                </a:solidFill>
                <a:latin typeface="Courier"/>
              </a:rPr>
              <a:t>    </a:t>
            </a:r>
            <a:r>
              <a:rPr lang="en-US" sz="2000" dirty="0" err="1">
                <a:solidFill>
                  <a:prstClr val="black"/>
                </a:solidFill>
                <a:latin typeface="Courier"/>
              </a:rPr>
              <a:t>setContentView</a:t>
            </a:r>
            <a:r>
              <a:rPr lang="en-US" sz="2000" dirty="0">
                <a:solidFill>
                  <a:prstClr val="black"/>
                </a:solidFill>
                <a:latin typeface="Courier"/>
              </a:rPr>
              <a:t>(</a:t>
            </a:r>
            <a:r>
              <a:rPr lang="en-US" sz="2000" dirty="0" err="1">
                <a:solidFill>
                  <a:prstClr val="black"/>
                </a:solidFill>
                <a:latin typeface="Courier"/>
              </a:rPr>
              <a:t>R.layout.name</a:t>
            </a:r>
            <a:r>
              <a:rPr lang="en-US" sz="2000" dirty="0">
                <a:solidFill>
                  <a:prstClr val="black"/>
                </a:solidFill>
                <a:latin typeface="Courier"/>
              </a:rPr>
              <a:t>);</a:t>
            </a:r>
          </a:p>
          <a:p>
            <a:r>
              <a:rPr lang="en-US" sz="2000" dirty="0">
                <a:solidFill>
                  <a:prstClr val="black"/>
                </a:solidFill>
                <a:latin typeface="Courier"/>
              </a:rPr>
              <a:t>    </a:t>
            </a:r>
          </a:p>
          <a:p>
            <a:r>
              <a:rPr lang="de-DE" sz="2000" dirty="0">
                <a:solidFill>
                  <a:prstClr val="black"/>
                </a:solidFill>
                <a:latin typeface="Courier"/>
              </a:rPr>
              <a:t>    </a:t>
            </a:r>
            <a:r>
              <a:rPr lang="de-DE" sz="2000" dirty="0" err="1">
                <a:solidFill>
                  <a:prstClr val="black"/>
                </a:solidFill>
                <a:latin typeface="Courier"/>
              </a:rPr>
              <a:t>etName</a:t>
            </a:r>
            <a:r>
              <a:rPr lang="de-DE" sz="2000" dirty="0">
                <a:solidFill>
                  <a:prstClr val="black"/>
                </a:solidFill>
                <a:latin typeface="Courier"/>
              </a:rPr>
              <a:t> = (</a:t>
            </a:r>
            <a:r>
              <a:rPr lang="de-DE" sz="2000" dirty="0" err="1">
                <a:solidFill>
                  <a:prstClr val="black"/>
                </a:solidFill>
                <a:latin typeface="Courier"/>
              </a:rPr>
              <a:t>EditText</a:t>
            </a:r>
            <a:r>
              <a:rPr lang="de-DE" sz="2000" dirty="0">
                <a:solidFill>
                  <a:prstClr val="black"/>
                </a:solidFill>
                <a:latin typeface="Courier"/>
              </a:rPr>
              <a:t>) </a:t>
            </a:r>
            <a:r>
              <a:rPr lang="de-DE" sz="2000" dirty="0" err="1">
                <a:solidFill>
                  <a:prstClr val="black"/>
                </a:solidFill>
                <a:latin typeface="Courier"/>
              </a:rPr>
              <a:t>findViewById</a:t>
            </a:r>
            <a:r>
              <a:rPr lang="de-DE" sz="2000" dirty="0">
                <a:solidFill>
                  <a:prstClr val="black"/>
                </a:solidFill>
                <a:latin typeface="Courier"/>
              </a:rPr>
              <a:t>(</a:t>
            </a:r>
            <a:r>
              <a:rPr lang="de-DE" sz="2000" dirty="0" err="1">
                <a:solidFill>
                  <a:prstClr val="black"/>
                </a:solidFill>
                <a:latin typeface="Courier"/>
              </a:rPr>
              <a:t>R.id.etName</a:t>
            </a:r>
            <a:r>
              <a:rPr lang="de-DE" sz="2000" dirty="0">
                <a:solidFill>
                  <a:prstClr val="black"/>
                </a:solidFill>
                <a:latin typeface="Courier"/>
              </a:rPr>
              <a:t>);</a:t>
            </a:r>
          </a:p>
          <a:p>
            <a:r>
              <a:rPr lang="pl-PL" sz="2000" dirty="0">
                <a:solidFill>
                  <a:prstClr val="black"/>
                </a:solidFill>
                <a:latin typeface="Courier"/>
              </a:rPr>
              <a:t>    </a:t>
            </a:r>
            <a:r>
              <a:rPr lang="pl-PL" sz="2000" dirty="0" err="1">
                <a:solidFill>
                  <a:prstClr val="black"/>
                </a:solidFill>
                <a:latin typeface="Courier"/>
              </a:rPr>
              <a:t>btnOK</a:t>
            </a:r>
            <a:r>
              <a:rPr lang="pl-PL" sz="2000" dirty="0">
                <a:solidFill>
                  <a:prstClr val="black"/>
                </a:solidFill>
                <a:latin typeface="Courier"/>
              </a:rPr>
              <a:t> = (Button) </a:t>
            </a:r>
            <a:r>
              <a:rPr lang="pl-PL" sz="2000" dirty="0" err="1">
                <a:solidFill>
                  <a:prstClr val="black"/>
                </a:solidFill>
                <a:latin typeface="Courier"/>
              </a:rPr>
              <a:t>findViewById</a:t>
            </a:r>
            <a:r>
              <a:rPr lang="pl-PL" sz="2000" dirty="0">
                <a:solidFill>
                  <a:prstClr val="black"/>
                </a:solidFill>
                <a:latin typeface="Courier"/>
              </a:rPr>
              <a:t>(</a:t>
            </a:r>
            <a:r>
              <a:rPr lang="pl-PL" sz="2000" dirty="0" err="1">
                <a:solidFill>
                  <a:prstClr val="black"/>
                </a:solidFill>
                <a:latin typeface="Courier"/>
              </a:rPr>
              <a:t>R.id.btnOK</a:t>
            </a:r>
            <a:r>
              <a:rPr lang="pl-PL" sz="2000" dirty="0">
                <a:solidFill>
                  <a:prstClr val="black"/>
                </a:solidFill>
                <a:latin typeface="Courier"/>
              </a:rPr>
              <a:t>);</a:t>
            </a:r>
          </a:p>
          <a:p>
            <a:r>
              <a:rPr lang="en-US" sz="2000" dirty="0">
                <a:solidFill>
                  <a:prstClr val="black"/>
                </a:solidFill>
                <a:latin typeface="Courier"/>
              </a:rPr>
              <a:t>    </a:t>
            </a:r>
            <a:r>
              <a:rPr lang="en-US" sz="2000" dirty="0" err="1">
                <a:solidFill>
                  <a:prstClr val="black"/>
                </a:solidFill>
                <a:latin typeface="Courier"/>
              </a:rPr>
              <a:t>btnOK.setOnClickListener</a:t>
            </a:r>
            <a:r>
              <a:rPr lang="en-US" sz="2000" dirty="0">
                <a:solidFill>
                  <a:prstClr val="black"/>
                </a:solidFill>
                <a:latin typeface="Courier"/>
              </a:rPr>
              <a:t>(</a:t>
            </a:r>
            <a:r>
              <a:rPr lang="en-US" sz="2000" b="1" dirty="0">
                <a:solidFill>
                  <a:srgbClr val="6A0043"/>
                </a:solidFill>
                <a:latin typeface="Courier-Bold"/>
              </a:rPr>
              <a:t>this</a:t>
            </a:r>
            <a:r>
              <a:rPr lang="en-US" sz="2000" dirty="0">
                <a:solidFill>
                  <a:prstClr val="black"/>
                </a:solidFill>
                <a:latin typeface="Courier"/>
              </a:rPr>
              <a:t>);</a:t>
            </a:r>
          </a:p>
          <a:p>
            <a:r>
              <a:rPr lang="en-US" sz="2000" dirty="0">
                <a:solidFill>
                  <a:prstClr val="black"/>
                </a:solidFill>
                <a:latin typeface="Courier"/>
              </a:rPr>
              <a:t>  }</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NameActivity.java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117</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63922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09600"/>
            <a:ext cx="8793480" cy="54864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dirty="0">
                <a:solidFill>
                  <a:prstClr val="black"/>
                </a:solidFill>
                <a:latin typeface="Courier"/>
              </a:rPr>
              <a:t> </a:t>
            </a:r>
            <a:r>
              <a:rPr lang="en-US" sz="2000" dirty="0">
                <a:solidFill>
                  <a:srgbClr val="515151"/>
                </a:solidFill>
                <a:latin typeface="Courier"/>
              </a:rPr>
              <a:t>@Override</a:t>
            </a:r>
          </a:p>
          <a:p>
            <a:r>
              <a:rPr lang="en-US" sz="2000" dirty="0">
                <a:solidFill>
                  <a:srgbClr val="515151"/>
                </a:solidFill>
                <a:latin typeface="Courier"/>
              </a:rPr>
              <a:t>  </a:t>
            </a:r>
            <a:r>
              <a:rPr lang="en-US" sz="2000" b="1" dirty="0">
                <a:solidFill>
                  <a:srgbClr val="6A0043"/>
                </a:solidFill>
                <a:latin typeface="Courier-Bold"/>
              </a:rPr>
              <a:t>public void </a:t>
            </a:r>
            <a:r>
              <a:rPr lang="en-US" sz="2000" dirty="0" err="1">
                <a:solidFill>
                  <a:prstClr val="black"/>
                </a:solidFill>
                <a:latin typeface="Courier"/>
              </a:rPr>
              <a:t>onClick</a:t>
            </a:r>
            <a:r>
              <a:rPr lang="en-US" sz="2000" dirty="0">
                <a:solidFill>
                  <a:prstClr val="black"/>
                </a:solidFill>
                <a:latin typeface="Courier"/>
              </a:rPr>
              <a:t>(View v) {</a:t>
            </a:r>
          </a:p>
          <a:p>
            <a:r>
              <a:rPr lang="en-US" sz="2000" dirty="0">
                <a:solidFill>
                  <a:prstClr val="black"/>
                </a:solidFill>
                <a:latin typeface="Courier"/>
              </a:rPr>
              <a:t>    Intent intent = </a:t>
            </a:r>
            <a:r>
              <a:rPr lang="en-US" sz="2000" b="1" dirty="0">
                <a:solidFill>
                  <a:srgbClr val="6A0043"/>
                </a:solidFill>
                <a:latin typeface="Courier-Bold"/>
              </a:rPr>
              <a:t>new </a:t>
            </a:r>
            <a:r>
              <a:rPr lang="en-US" sz="2000" dirty="0">
                <a:solidFill>
                  <a:prstClr val="black"/>
                </a:solidFill>
                <a:latin typeface="Courier"/>
              </a:rPr>
              <a:t>Intent();</a:t>
            </a:r>
          </a:p>
          <a:p>
            <a:r>
              <a:rPr lang="de-DE" sz="2000" dirty="0">
                <a:solidFill>
                  <a:prstClr val="black"/>
                </a:solidFill>
                <a:latin typeface="Courier"/>
              </a:rPr>
              <a:t>    </a:t>
            </a:r>
            <a:r>
              <a:rPr lang="de-DE" sz="2000" dirty="0" err="1">
                <a:solidFill>
                  <a:prstClr val="black"/>
                </a:solidFill>
                <a:latin typeface="Courier"/>
              </a:rPr>
              <a:t>intent.putExtra</a:t>
            </a:r>
            <a:r>
              <a:rPr lang="de-DE" sz="2000" dirty="0">
                <a:solidFill>
                  <a:prstClr val="black"/>
                </a:solidFill>
                <a:latin typeface="Courier"/>
              </a:rPr>
              <a:t>(</a:t>
            </a:r>
            <a:r>
              <a:rPr lang="de-DE" sz="2000" dirty="0">
                <a:solidFill>
                  <a:srgbClr val="1D00FF"/>
                </a:solidFill>
                <a:latin typeface="Courier"/>
              </a:rPr>
              <a:t>"</a:t>
            </a:r>
            <a:r>
              <a:rPr lang="de-DE" sz="2000" dirty="0" err="1">
                <a:solidFill>
                  <a:srgbClr val="1D00FF"/>
                </a:solidFill>
                <a:latin typeface="Courier"/>
              </a:rPr>
              <a:t>name</a:t>
            </a:r>
            <a:r>
              <a:rPr lang="de-DE" sz="2000" dirty="0">
                <a:solidFill>
                  <a:srgbClr val="1D00FF"/>
                </a:solidFill>
                <a:latin typeface="Courier"/>
              </a:rPr>
              <a:t>"</a:t>
            </a:r>
            <a:r>
              <a:rPr lang="de-DE" sz="2000" dirty="0">
                <a:solidFill>
                  <a:prstClr val="black"/>
                </a:solidFill>
                <a:latin typeface="Courier"/>
              </a:rPr>
              <a:t>, </a:t>
            </a:r>
            <a:r>
              <a:rPr lang="de-DE" sz="2000" dirty="0" err="1">
                <a:solidFill>
                  <a:prstClr val="black"/>
                </a:solidFill>
                <a:latin typeface="Courier"/>
              </a:rPr>
              <a:t>etName.getText</a:t>
            </a:r>
            <a:r>
              <a:rPr lang="de-DE" sz="2000" dirty="0">
                <a:solidFill>
                  <a:prstClr val="black"/>
                </a:solidFill>
                <a:latin typeface="Courier"/>
              </a:rPr>
              <a:t>().</a:t>
            </a:r>
            <a:r>
              <a:rPr lang="de-DE" sz="2000" dirty="0" err="1">
                <a:solidFill>
                  <a:prstClr val="black"/>
                </a:solidFill>
                <a:latin typeface="Courier"/>
              </a:rPr>
              <a:t>toString</a:t>
            </a:r>
            <a:r>
              <a:rPr lang="de-DE" sz="2000" dirty="0">
                <a:solidFill>
                  <a:prstClr val="black"/>
                </a:solidFill>
                <a:latin typeface="Courier"/>
              </a:rPr>
              <a:t>());</a:t>
            </a:r>
          </a:p>
          <a:p>
            <a:r>
              <a:rPr lang="en-US" sz="2000" dirty="0">
                <a:solidFill>
                  <a:prstClr val="black"/>
                </a:solidFill>
                <a:latin typeface="Courier"/>
              </a:rPr>
              <a:t>    </a:t>
            </a:r>
            <a:r>
              <a:rPr lang="en-US" sz="2000" dirty="0" err="1">
                <a:solidFill>
                  <a:prstClr val="black"/>
                </a:solidFill>
                <a:latin typeface="Courier"/>
              </a:rPr>
              <a:t>setResult</a:t>
            </a:r>
            <a:r>
              <a:rPr lang="en-US" sz="2000" dirty="0">
                <a:solidFill>
                  <a:prstClr val="black"/>
                </a:solidFill>
                <a:latin typeface="Courier"/>
              </a:rPr>
              <a:t>(RESULT_OK, intent);</a:t>
            </a:r>
          </a:p>
          <a:p>
            <a:r>
              <a:rPr lang="en-US" sz="2000" dirty="0">
                <a:solidFill>
                  <a:prstClr val="black"/>
                </a:solidFill>
                <a:latin typeface="Courier"/>
              </a:rPr>
              <a:t>    finish();</a:t>
            </a:r>
          </a:p>
          <a:p>
            <a:r>
              <a:rPr lang="en-US" sz="2000" dirty="0">
                <a:solidFill>
                  <a:prstClr val="black"/>
                </a:solidFill>
                <a:latin typeface="Courier"/>
              </a:rPr>
              <a:t>  }</a:t>
            </a:r>
          </a:p>
          <a:p>
            <a:r>
              <a:rPr lang="en-US" sz="2000" dirty="0">
                <a:solidFill>
                  <a:prstClr val="black"/>
                </a:solidFill>
                <a:latin typeface="Courier"/>
              </a:rPr>
              <a:t>}</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hr-HR" sz="2800" b="1" dirty="0">
                <a:solidFill>
                  <a:prstClr val="black"/>
                </a:solidFill>
                <a:latin typeface="Arial" pitchFamily="34" charset="0"/>
                <a:cs typeface="Arial" pitchFamily="34" charset="0"/>
              </a:rPr>
              <a:t>NameActivity.java</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118</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63922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Inside </a:t>
            </a:r>
            <a:r>
              <a:rPr lang="en-US" sz="2400" dirty="0" err="1">
                <a:solidFill>
                  <a:srgbClr val="000000"/>
                </a:solidFill>
              </a:rPr>
              <a:t>onClick</a:t>
            </a:r>
            <a:r>
              <a:rPr lang="en-US" sz="2400" dirty="0">
                <a:solidFill>
                  <a:srgbClr val="000000"/>
                </a:solidFill>
              </a:rPr>
              <a:t> method we create Intent and put data from the input field named name inside</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Note that we are not addressing this Intent in any way.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That </a:t>
            </a:r>
            <a:r>
              <a:rPr lang="en-US" sz="2400" dirty="0">
                <a:solidFill>
                  <a:srgbClr val="000000"/>
                </a:solidFill>
              </a:rPr>
              <a:t>is, we don’t specify class or action. And it looks like it is undefined where this Intent will go</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But </a:t>
            </a:r>
            <a:r>
              <a:rPr lang="en-US" sz="2400" dirty="0" err="1">
                <a:solidFill>
                  <a:srgbClr val="000000"/>
                </a:solidFill>
              </a:rPr>
              <a:t>setResult</a:t>
            </a:r>
            <a:r>
              <a:rPr lang="en-US" sz="2400" dirty="0">
                <a:solidFill>
                  <a:srgbClr val="000000"/>
                </a:solidFill>
              </a:rPr>
              <a:t> method knows where to address it - to the "parent" Activity where </a:t>
            </a:r>
            <a:r>
              <a:rPr lang="en-US" sz="2400" dirty="0" err="1">
                <a:solidFill>
                  <a:srgbClr val="000000"/>
                </a:solidFill>
              </a:rPr>
              <a:t>startActivityForResultMethod</a:t>
            </a:r>
            <a:r>
              <a:rPr lang="en-US" sz="2400" dirty="0">
                <a:solidFill>
                  <a:srgbClr val="000000"/>
                </a:solidFill>
              </a:rPr>
              <a:t> was invoked. </a:t>
            </a:r>
            <a:endParaRPr lang="en-US" sz="2400" dirty="0" smtClean="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hu-HU" sz="3200" b="1" kern="0" dirty="0" smtClean="0">
                <a:solidFill>
                  <a:srgbClr val="000000"/>
                </a:solidFill>
                <a:latin typeface="Arial"/>
                <a:cs typeface="Arial"/>
              </a:rPr>
              <a:t>Explaination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119</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8129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400" dirty="0">
              <a:solidFill>
                <a:srgbClr val="000000"/>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EXAMPLE 3</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5" name="Picture 4" descr="INTENT_EX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2590800"/>
            <a:ext cx="7010400" cy="2622814"/>
          </a:xfrm>
          <a:prstGeom prst="rect">
            <a:avLst/>
          </a:prstGeom>
        </p:spPr>
      </p:pic>
      <p:sp>
        <p:nvSpPr>
          <p:cNvPr id="14" name="Rounded Rectangle 13"/>
          <p:cNvSpPr/>
          <p:nvPr/>
        </p:nvSpPr>
        <p:spPr>
          <a:xfrm>
            <a:off x="1447800" y="1219200"/>
            <a:ext cx="21336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
        <p:nvSpPr>
          <p:cNvPr id="19" name="Rounded Rectangle 18"/>
          <p:cNvSpPr/>
          <p:nvPr/>
        </p:nvSpPr>
        <p:spPr>
          <a:xfrm>
            <a:off x="5334000" y="1219200"/>
            <a:ext cx="21336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15" name="Right Arrow 14"/>
          <p:cNvSpPr/>
          <p:nvPr/>
        </p:nvSpPr>
        <p:spPr>
          <a:xfrm>
            <a:off x="3657600" y="1600200"/>
            <a:ext cx="16002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13096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smtClean="0">
                <a:latin typeface="Arial" pitchFamily="34" charset="0"/>
                <a:cs typeface="Arial" pitchFamily="34" charset="0"/>
              </a:rPr>
              <a:t>© 2014 Unbounded </a:t>
            </a:r>
            <a:r>
              <a:rPr lang="en-AU" sz="1000" dirty="0" smtClean="0">
                <a:latin typeface="Arial" pitchFamily="34" charset="0"/>
                <a:cs typeface="Arial" pitchFamily="34" charset="0"/>
              </a:rPr>
              <a:t>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smtClean="0">
                <a:solidFill>
                  <a:srgbClr val="000000"/>
                </a:solidFill>
              </a:rPr>
              <a:t>Also </a:t>
            </a:r>
            <a:r>
              <a:rPr lang="en-US" sz="2400" dirty="0">
                <a:solidFill>
                  <a:srgbClr val="000000"/>
                </a:solidFill>
              </a:rPr>
              <a:t>inside </a:t>
            </a:r>
            <a:r>
              <a:rPr lang="en-US" sz="2400" dirty="0" err="1">
                <a:solidFill>
                  <a:srgbClr val="000000"/>
                </a:solidFill>
              </a:rPr>
              <a:t>setResult</a:t>
            </a:r>
            <a:r>
              <a:rPr lang="en-US" sz="2400" dirty="0">
                <a:solidFill>
                  <a:srgbClr val="000000"/>
                </a:solidFill>
              </a:rPr>
              <a:t> we pass a constant value </a:t>
            </a:r>
            <a:r>
              <a:rPr lang="en-US" sz="2400" dirty="0">
                <a:solidFill>
                  <a:srgbClr val="FF0000"/>
                </a:solidFill>
              </a:rPr>
              <a:t>RESULT_OK</a:t>
            </a:r>
            <a:r>
              <a:rPr lang="en-US" sz="2400" dirty="0">
                <a:solidFill>
                  <a:srgbClr val="000000"/>
                </a:solidFill>
              </a:rPr>
              <a:t>, which indicates successful invocation</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Exactly this constant will be passed as a parameter (</a:t>
            </a:r>
            <a:r>
              <a:rPr lang="en-US" sz="2400" dirty="0" err="1">
                <a:solidFill>
                  <a:srgbClr val="000000"/>
                </a:solidFill>
              </a:rPr>
              <a:t>resultCode</a:t>
            </a:r>
            <a:r>
              <a:rPr lang="en-US" sz="2400" dirty="0">
                <a:solidFill>
                  <a:srgbClr val="000000"/>
                </a:solidFill>
              </a:rPr>
              <a:t>) to the </a:t>
            </a:r>
            <a:r>
              <a:rPr lang="en-US" sz="2400" dirty="0" err="1">
                <a:solidFill>
                  <a:srgbClr val="000000"/>
                </a:solidFill>
              </a:rPr>
              <a:t>onActivityResult</a:t>
            </a:r>
            <a:r>
              <a:rPr lang="en-US" sz="2400" dirty="0">
                <a:solidFill>
                  <a:srgbClr val="000000"/>
                </a:solidFill>
              </a:rPr>
              <a:t> method in </a:t>
            </a:r>
            <a:r>
              <a:rPr lang="en-US" sz="2400" dirty="0" err="1">
                <a:solidFill>
                  <a:srgbClr val="000000"/>
                </a:solidFill>
              </a:rPr>
              <a:t>MainActivity.java</a:t>
            </a:r>
            <a:r>
              <a:rPr lang="en-US" sz="2400" dirty="0">
                <a:solidFill>
                  <a:srgbClr val="000000"/>
                </a:solidFill>
              </a:rPr>
              <a:t>. </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hu-HU" sz="3200" b="1" kern="0" dirty="0" smtClean="0">
                <a:solidFill>
                  <a:srgbClr val="000000"/>
                </a:solidFill>
                <a:latin typeface="Arial"/>
                <a:cs typeface="Arial"/>
              </a:rPr>
              <a:t>Explaination </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120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4853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See the first </a:t>
            </a:r>
            <a:r>
              <a:rPr lang="en-US" sz="2800" b="1" dirty="0" smtClean="0">
                <a:solidFill>
                  <a:prstClr val="black"/>
                </a:solidFill>
                <a:latin typeface="Arial" pitchFamily="34" charset="0"/>
                <a:cs typeface="Arial" pitchFamily="34" charset="0"/>
              </a:rPr>
              <a:t>screen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121</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pic>
        <p:nvPicPr>
          <p:cNvPr id="5" name="Picture 4" descr="L0029_01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685800"/>
            <a:ext cx="7501392" cy="532130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5005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Input the name and click </a:t>
            </a:r>
            <a:r>
              <a:rPr lang="en-US" sz="2800" b="1" dirty="0" smtClean="0">
                <a:solidFill>
                  <a:prstClr val="black"/>
                </a:solidFill>
                <a:latin typeface="Arial" pitchFamily="34" charset="0"/>
                <a:cs typeface="Arial" pitchFamily="34" charset="0"/>
              </a:rPr>
              <a:t>OK</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122</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pic>
        <p:nvPicPr>
          <p:cNvPr id="6" name="Picture 5" descr="L0029_02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685800"/>
            <a:ext cx="7460552" cy="5292329"/>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64532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400" b="1" dirty="0">
                <a:solidFill>
                  <a:prstClr val="black"/>
                </a:solidFill>
                <a:latin typeface="Arial" pitchFamily="34" charset="0"/>
                <a:cs typeface="Arial" pitchFamily="34" charset="0"/>
              </a:rPr>
              <a:t>Again the first screen displaying data that was </a:t>
            </a:r>
            <a:r>
              <a:rPr lang="en-US" sz="2400" b="1" dirty="0" smtClean="0">
                <a:solidFill>
                  <a:prstClr val="black"/>
                </a:solidFill>
                <a:latin typeface="Arial" pitchFamily="34" charset="0"/>
                <a:cs typeface="Arial" pitchFamily="34" charset="0"/>
              </a:rPr>
              <a:t>returned</a:t>
            </a:r>
            <a:endParaRPr lang="en-US" sz="24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123</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pic>
        <p:nvPicPr>
          <p:cNvPr id="5" name="Picture 4" descr="L0029_03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85800"/>
            <a:ext cx="7501392" cy="532130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14670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400" b="1" dirty="0">
                <a:solidFill>
                  <a:prstClr val="black"/>
                </a:solidFill>
                <a:latin typeface="Arial" pitchFamily="34" charset="0"/>
                <a:cs typeface="Arial" pitchFamily="34" charset="0"/>
              </a:rPr>
              <a:t>S</a:t>
            </a:r>
            <a:r>
              <a:rPr lang="en-US" sz="2400" b="1" dirty="0" smtClean="0">
                <a:solidFill>
                  <a:prstClr val="black"/>
                </a:solidFill>
                <a:latin typeface="Arial" pitchFamily="34" charset="0"/>
                <a:cs typeface="Arial" pitchFamily="34" charset="0"/>
              </a:rPr>
              <a:t>cheme </a:t>
            </a:r>
            <a:r>
              <a:rPr lang="en-US" sz="2400" b="1" dirty="0">
                <a:solidFill>
                  <a:prstClr val="black"/>
                </a:solidFill>
                <a:latin typeface="Arial" pitchFamily="34" charset="0"/>
                <a:cs typeface="Arial" pitchFamily="34" charset="0"/>
              </a:rPr>
              <a:t>of </a:t>
            </a:r>
            <a:r>
              <a:rPr lang="en-US" sz="2400" b="1" dirty="0" smtClean="0">
                <a:solidFill>
                  <a:prstClr val="black"/>
                </a:solidFill>
                <a:latin typeface="Arial" pitchFamily="34" charset="0"/>
                <a:cs typeface="Arial" pitchFamily="34" charset="0"/>
              </a:rPr>
              <a:t>Invocation </a:t>
            </a:r>
            <a:r>
              <a:rPr lang="en-US" sz="2400" b="1" dirty="0">
                <a:solidFill>
                  <a:prstClr val="black"/>
                </a:solidFill>
                <a:latin typeface="Arial" pitchFamily="34" charset="0"/>
                <a:cs typeface="Arial" pitchFamily="34" charset="0"/>
              </a:rPr>
              <a:t>and R</a:t>
            </a:r>
            <a:r>
              <a:rPr lang="en-US" sz="2400" b="1" dirty="0" smtClean="0">
                <a:solidFill>
                  <a:prstClr val="black"/>
                </a:solidFill>
                <a:latin typeface="Arial" pitchFamily="34" charset="0"/>
                <a:cs typeface="Arial" pitchFamily="34" charset="0"/>
              </a:rPr>
              <a:t>eturning</a:t>
            </a:r>
            <a:endParaRPr lang="en-US" sz="24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124</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pic>
        <p:nvPicPr>
          <p:cNvPr id="6" name="Picture 5" descr="L0029_040_e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914400"/>
            <a:ext cx="5815026" cy="472440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1160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0"/>
            <a:ext cx="8793480" cy="54102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In </a:t>
            </a:r>
            <a:r>
              <a:rPr lang="en-US" sz="2400" dirty="0" err="1">
                <a:solidFill>
                  <a:srgbClr val="000000"/>
                </a:solidFill>
              </a:rPr>
              <a:t>MainActivity</a:t>
            </a:r>
            <a:r>
              <a:rPr lang="en-US" sz="2400" dirty="0">
                <a:solidFill>
                  <a:srgbClr val="000000"/>
                </a:solidFill>
              </a:rPr>
              <a:t> we have created an Intent and explicitly specified </a:t>
            </a:r>
            <a:r>
              <a:rPr lang="en-US" sz="2400" dirty="0" err="1">
                <a:solidFill>
                  <a:srgbClr val="000000"/>
                </a:solidFill>
              </a:rPr>
              <a:t>NameActivity</a:t>
            </a:r>
            <a:r>
              <a:rPr lang="en-US" sz="2400" dirty="0">
                <a:solidFill>
                  <a:srgbClr val="000000"/>
                </a:solidFill>
              </a:rPr>
              <a:t> class.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We </a:t>
            </a:r>
            <a:r>
              <a:rPr lang="en-US" sz="2400" dirty="0">
                <a:solidFill>
                  <a:srgbClr val="000000"/>
                </a:solidFill>
              </a:rPr>
              <a:t>launched this intent using </a:t>
            </a:r>
            <a:r>
              <a:rPr lang="en-US" sz="2400" dirty="0" err="1">
                <a:solidFill>
                  <a:srgbClr val="000000"/>
                </a:solidFill>
              </a:rPr>
              <a:t>startActivityForResult</a:t>
            </a:r>
            <a:r>
              <a:rPr lang="en-US" sz="2400" dirty="0">
                <a:solidFill>
                  <a:srgbClr val="000000"/>
                </a:solidFill>
              </a:rPr>
              <a:t> method. </a:t>
            </a:r>
            <a:r>
              <a:rPr lang="en-US" sz="2400" dirty="0" err="1">
                <a:solidFill>
                  <a:srgbClr val="000000"/>
                </a:solidFill>
              </a:rPr>
              <a:t>NameActivity</a:t>
            </a:r>
            <a:r>
              <a:rPr lang="en-US" sz="2400" dirty="0">
                <a:solidFill>
                  <a:srgbClr val="000000"/>
                </a:solidFill>
              </a:rPr>
              <a:t> was displayed, we entered name and clicked the button.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The </a:t>
            </a:r>
            <a:r>
              <a:rPr lang="en-US" sz="2400" dirty="0">
                <a:solidFill>
                  <a:srgbClr val="000000"/>
                </a:solidFill>
              </a:rPr>
              <a:t>Intent has been created, inside which the name that we had entered was placed. </a:t>
            </a:r>
            <a:r>
              <a:rPr lang="en-US" sz="2400" dirty="0" err="1">
                <a:solidFill>
                  <a:srgbClr val="000000"/>
                </a:solidFill>
              </a:rPr>
              <a:t>setResult</a:t>
            </a:r>
            <a:r>
              <a:rPr lang="en-US" sz="2400" dirty="0">
                <a:solidFill>
                  <a:srgbClr val="000000"/>
                </a:solidFill>
              </a:rPr>
              <a:t> method knows that Intent has to be returned to Activity that invoked </a:t>
            </a:r>
            <a:r>
              <a:rPr lang="en-US" sz="2400" dirty="0" err="1">
                <a:solidFill>
                  <a:srgbClr val="000000"/>
                </a:solidFill>
              </a:rPr>
              <a:t>startActivityForResult</a:t>
            </a:r>
            <a:r>
              <a:rPr lang="en-US" sz="2400" dirty="0">
                <a:solidFill>
                  <a:srgbClr val="000000"/>
                </a:solidFill>
              </a:rPr>
              <a:t>, that is - </a:t>
            </a:r>
            <a:r>
              <a:rPr lang="en-US" sz="2400" dirty="0" err="1">
                <a:solidFill>
                  <a:srgbClr val="000000"/>
                </a:solidFill>
              </a:rPr>
              <a:t>MainActivity</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In </a:t>
            </a:r>
            <a:r>
              <a:rPr lang="en-US" sz="2400" dirty="0" err="1">
                <a:solidFill>
                  <a:srgbClr val="000000"/>
                </a:solidFill>
              </a:rPr>
              <a:t>MainActivity</a:t>
            </a:r>
            <a:r>
              <a:rPr lang="en-US" sz="2400" dirty="0">
                <a:solidFill>
                  <a:srgbClr val="000000"/>
                </a:solidFill>
              </a:rPr>
              <a:t> method </a:t>
            </a:r>
            <a:r>
              <a:rPr lang="en-US" sz="2400" dirty="0" err="1">
                <a:solidFill>
                  <a:srgbClr val="000000"/>
                </a:solidFill>
              </a:rPr>
              <a:t>onActivityResult</a:t>
            </a:r>
            <a:r>
              <a:rPr lang="en-US" sz="2400" dirty="0">
                <a:solidFill>
                  <a:srgbClr val="000000"/>
                </a:solidFill>
              </a:rPr>
              <a:t> is responsible for receiving results. Inside this method we have unpacked Intent and displayed the received data in our </a:t>
            </a:r>
            <a:r>
              <a:rPr lang="en-US" sz="2400" dirty="0" err="1">
                <a:solidFill>
                  <a:srgbClr val="000000"/>
                </a:solidFill>
              </a:rPr>
              <a:t>TextView</a:t>
            </a:r>
            <a:r>
              <a:rPr lang="en-US" sz="2400" dirty="0">
                <a:solidFill>
                  <a:srgbClr val="000000"/>
                </a:solidFill>
              </a:rPr>
              <a:t>. </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400" b="1" dirty="0" err="1" smtClean="0">
                <a:solidFill>
                  <a:prstClr val="black"/>
                </a:solidFill>
                <a:latin typeface="Arial" pitchFamily="34" charset="0"/>
                <a:cs typeface="Arial" pitchFamily="34" charset="0"/>
              </a:rPr>
              <a:t>Summerize</a:t>
            </a:r>
            <a:endParaRPr lang="en-US" sz="24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125</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0701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
        <p:nvSpPr>
          <p:cNvPr id="4" name="Rectangle 3"/>
          <p:cNvSpPr/>
          <p:nvPr/>
        </p:nvSpPr>
        <p:spPr>
          <a:xfrm>
            <a:off x="-69012" y="6148100"/>
            <a:ext cx="9213011"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pic>
        <p:nvPicPr>
          <p:cNvPr id="1051" name="Picture 27"/>
          <p:cNvPicPr>
            <a:picLocks noChangeAspect="1" noChangeArrowheads="1"/>
          </p:cNvPicPr>
          <p:nvPr/>
        </p:nvPicPr>
        <p:blipFill rotWithShape="1">
          <a:blip r:embed="rId2">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012" y="-95534"/>
            <a:ext cx="9213012" cy="6243634"/>
          </a:xfrm>
          <a:prstGeom prst="rect">
            <a:avLst/>
          </a:prstGeom>
          <a:pattFill prst="smCheck">
            <a:fgClr>
              <a:schemeClr val="bg2">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latin typeface="Calibri"/>
            </a:endParaRPr>
          </a:p>
        </p:txBody>
      </p:sp>
      <p:sp>
        <p:nvSpPr>
          <p:cNvPr id="9" name="TextBox 8"/>
          <p:cNvSpPr txBox="1"/>
          <p:nvPr/>
        </p:nvSpPr>
        <p:spPr>
          <a:xfrm>
            <a:off x="304800" y="1066800"/>
            <a:ext cx="8534400" cy="3289411"/>
          </a:xfrm>
          <a:prstGeom prst="roundRect">
            <a:avLst/>
          </a:prstGeom>
          <a:noFill/>
          <a:ln w="38100">
            <a:solidFill>
              <a:schemeClr val="bg2">
                <a:lumMod val="75000"/>
              </a:schemeClr>
            </a:solidFill>
          </a:ln>
        </p:spPr>
        <p:txBody>
          <a:bodyPr wrap="square" rtlCol="0">
            <a:spAutoFit/>
          </a:bodyPr>
          <a:lstStyle/>
          <a:p>
            <a:pPr marL="514350" indent="-514350">
              <a:spcBef>
                <a:spcPct val="20000"/>
              </a:spcBef>
              <a:spcAft>
                <a:spcPts val="600"/>
              </a:spcAft>
              <a:buFont typeface="+mj-ea"/>
              <a:buAutoNum type="circleNumDbPlain"/>
            </a:pPr>
            <a:r>
              <a:rPr lang="en-US" sz="2800" dirty="0">
                <a:solidFill>
                  <a:prstClr val="white"/>
                </a:solidFill>
              </a:rPr>
              <a:t> </a:t>
            </a:r>
            <a:r>
              <a:rPr lang="en-US" sz="2400" dirty="0">
                <a:solidFill>
                  <a:prstClr val="white"/>
                </a:solidFill>
              </a:rPr>
              <a:t>What is </a:t>
            </a:r>
            <a:r>
              <a:rPr lang="en-US" sz="2400" dirty="0" smtClean="0">
                <a:solidFill>
                  <a:prstClr val="white"/>
                </a:solidFill>
              </a:rPr>
              <a:t>an intent-filter?</a:t>
            </a:r>
            <a:endParaRPr lang="en-US" sz="2400" dirty="0">
              <a:solidFill>
                <a:prstClr val="white"/>
              </a:solidFill>
            </a:endParaRPr>
          </a:p>
          <a:p>
            <a:pPr marL="514350" indent="-514350">
              <a:spcBef>
                <a:spcPct val="20000"/>
              </a:spcBef>
              <a:spcAft>
                <a:spcPts val="600"/>
              </a:spcAft>
              <a:buFont typeface="+mj-ea"/>
              <a:buAutoNum type="circleNumDbPlain"/>
            </a:pPr>
            <a:r>
              <a:rPr lang="en-US" sz="2400" dirty="0" smtClean="0">
                <a:solidFill>
                  <a:prstClr val="white"/>
                </a:solidFill>
              </a:rPr>
              <a:t> What is an implicit intent?</a:t>
            </a:r>
            <a:endParaRPr lang="en-US" sz="2400" dirty="0">
              <a:solidFill>
                <a:prstClr val="white"/>
              </a:solidFill>
            </a:endParaRPr>
          </a:p>
          <a:p>
            <a:pPr marL="514350" indent="-514350">
              <a:spcBef>
                <a:spcPct val="20000"/>
              </a:spcBef>
              <a:spcAft>
                <a:spcPts val="600"/>
              </a:spcAft>
              <a:buFont typeface="+mj-ea"/>
              <a:buAutoNum type="circleNumDbPlain"/>
            </a:pPr>
            <a:r>
              <a:rPr lang="en-US" sz="2400" dirty="0" smtClean="0">
                <a:solidFill>
                  <a:prstClr val="white"/>
                </a:solidFill>
              </a:rPr>
              <a:t> </a:t>
            </a:r>
            <a:r>
              <a:rPr lang="en-US" sz="2400" dirty="0">
                <a:solidFill>
                  <a:prstClr val="white"/>
                </a:solidFill>
              </a:rPr>
              <a:t>What is an </a:t>
            </a:r>
            <a:r>
              <a:rPr lang="en-US" sz="2400" dirty="0" smtClean="0">
                <a:solidFill>
                  <a:prstClr val="white"/>
                </a:solidFill>
              </a:rPr>
              <a:t>explicit intent</a:t>
            </a:r>
            <a:r>
              <a:rPr lang="en-US" sz="2400" dirty="0">
                <a:solidFill>
                  <a:prstClr val="white"/>
                </a:solidFill>
              </a:rPr>
              <a:t>?</a:t>
            </a:r>
          </a:p>
          <a:p>
            <a:pPr marL="514350" indent="-514350">
              <a:spcBef>
                <a:spcPct val="20000"/>
              </a:spcBef>
              <a:spcAft>
                <a:spcPts val="600"/>
              </a:spcAft>
              <a:buFont typeface="+mj-ea"/>
              <a:buAutoNum type="circleNumDbPlain"/>
            </a:pPr>
            <a:r>
              <a:rPr lang="en-US" sz="2400" dirty="0" smtClean="0">
                <a:solidFill>
                  <a:prstClr val="white"/>
                </a:solidFill>
              </a:rPr>
              <a:t>How do you pass data between activities?</a:t>
            </a:r>
            <a:r>
              <a:rPr lang="en-US" sz="2400" dirty="0" smtClean="0">
                <a:solidFill>
                  <a:prstClr val="white"/>
                </a:solidFill>
                <a:latin typeface="Arial" pitchFamily="34" charset="0"/>
                <a:cs typeface="Arial" pitchFamily="34" charset="0"/>
              </a:rPr>
              <a:t> </a:t>
            </a:r>
          </a:p>
          <a:p>
            <a:pPr marL="514350" indent="-514350">
              <a:spcBef>
                <a:spcPct val="20000"/>
              </a:spcBef>
              <a:spcAft>
                <a:spcPts val="600"/>
              </a:spcAft>
              <a:buFont typeface="+mj-ea"/>
              <a:buAutoNum type="circleNumDbPlain"/>
            </a:pPr>
            <a:r>
              <a:rPr lang="en-US" sz="2400" dirty="0"/>
              <a:t> </a:t>
            </a:r>
            <a:r>
              <a:rPr lang="en-US" sz="2400" dirty="0" smtClean="0"/>
              <a:t>What is the difference between </a:t>
            </a:r>
            <a:r>
              <a:rPr lang="en-US" sz="2400" dirty="0" err="1" smtClean="0"/>
              <a:t>parcelable</a:t>
            </a:r>
            <a:r>
              <a:rPr lang="en-US" sz="2400" dirty="0" smtClean="0"/>
              <a:t> and </a:t>
            </a:r>
            <a:r>
              <a:rPr lang="en-US" sz="2400" dirty="0" err="1" smtClean="0"/>
              <a:t>serializable</a:t>
            </a:r>
            <a:r>
              <a:rPr lang="en-US" sz="2400" dirty="0" smtClean="0"/>
              <a:t>?</a:t>
            </a:r>
          </a:p>
        </p:txBody>
      </p:sp>
      <p:sp>
        <p:nvSpPr>
          <p:cNvPr id="8" name="Rounded Rectangle 7"/>
          <p:cNvSpPr/>
          <p:nvPr/>
        </p:nvSpPr>
        <p:spPr>
          <a:xfrm>
            <a:off x="228600" y="0"/>
            <a:ext cx="8610599" cy="762000"/>
          </a:xfrm>
          <a:prstGeom prst="roundRect">
            <a:avLst/>
          </a:prstGeom>
          <a:noFill/>
          <a:ln w="25400" cap="flat" cmpd="sng" algn="ctr">
            <a:solidFill>
              <a:srgbClr val="4F81BD">
                <a:shade val="50000"/>
              </a:srgbClr>
            </a:solidFill>
            <a:prstDash val="solid"/>
          </a:ln>
          <a:effectLst/>
        </p:spPr>
        <p:txBody>
          <a:bodyPr anchor="ctr"/>
          <a:lstStyle/>
          <a:p>
            <a:pPr algn="ctr">
              <a:defRPr/>
            </a:pPr>
            <a:r>
              <a:rPr lang="nl-NL" sz="3600" b="1" dirty="0" smtClean="0">
                <a:solidFill>
                  <a:srgbClr val="FFFFFF"/>
                </a:solidFill>
                <a:latin typeface="Arial"/>
                <a:cs typeface="Arial"/>
              </a:rPr>
              <a:t>Interview </a:t>
            </a:r>
            <a:r>
              <a:rPr lang="nl-NL" sz="3600" b="1" dirty="0" err="1" smtClean="0">
                <a:solidFill>
                  <a:srgbClr val="FFFFFF"/>
                </a:solidFill>
                <a:latin typeface="Arial"/>
                <a:cs typeface="Arial"/>
              </a:rPr>
              <a:t>Questions</a:t>
            </a:r>
            <a:endParaRPr lang="en-US" sz="3600" b="1" kern="0" dirty="0">
              <a:solidFill>
                <a:srgbClr val="000000"/>
              </a:solidFill>
              <a:latin typeface="Arial"/>
              <a:cs typeface="Arial"/>
            </a:endParaRPr>
          </a:p>
        </p:txBody>
      </p:sp>
      <p:sp>
        <p:nvSpPr>
          <p:cNvPr id="10" name="Rectangle 9"/>
          <p:cNvSpPr/>
          <p:nvPr/>
        </p:nvSpPr>
        <p:spPr>
          <a:xfrm>
            <a:off x="-154212" y="6189133"/>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6925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1"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2">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012" y="-22450"/>
            <a:ext cx="9213012" cy="6243634"/>
          </a:xfrm>
          <a:prstGeom prst="rect">
            <a:avLst/>
          </a:prstGeom>
          <a:pattFill prst="smCheck">
            <a:fgClr>
              <a:schemeClr val="bg2">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9" name="TextBox 8"/>
          <p:cNvSpPr txBox="1"/>
          <p:nvPr/>
        </p:nvSpPr>
        <p:spPr>
          <a:xfrm>
            <a:off x="990600" y="2537511"/>
            <a:ext cx="7086600" cy="1123712"/>
          </a:xfrm>
          <a:prstGeom prst="roundRect">
            <a:avLst/>
          </a:prstGeom>
          <a:noFill/>
          <a:ln w="38100">
            <a:solidFill>
              <a:schemeClr val="tx1"/>
            </a:solidFill>
          </a:ln>
        </p:spPr>
        <p:txBody>
          <a:bodyPr wrap="square" rtlCol="0">
            <a:spAutoFit/>
          </a:bodyPr>
          <a:lstStyle/>
          <a:p>
            <a:pPr algn="ctr"/>
            <a:r>
              <a:rPr lang="en-US" sz="6000" dirty="0" smtClean="0">
                <a:latin typeface="Arial" pitchFamily="34" charset="0"/>
                <a:cs typeface="Arial" pitchFamily="34" charset="0"/>
              </a:rPr>
              <a:t>Exercise</a:t>
            </a:r>
            <a:endParaRPr lang="en-US" sz="6000" dirty="0">
              <a:latin typeface="Arial" pitchFamily="34" charset="0"/>
              <a:cs typeface="Arial" pitchFamily="34" charset="0"/>
            </a:endParaRPr>
          </a:p>
        </p:txBody>
      </p:sp>
      <p:sp>
        <p:nvSpPr>
          <p:cNvPr id="8" name="Rectangle 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65144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i="1" dirty="0">
                <a:solidFill>
                  <a:srgbClr val="000000"/>
                </a:solidFill>
              </a:rPr>
              <a:t>To start </a:t>
            </a:r>
            <a:r>
              <a:rPr lang="en-US" sz="2400" i="1" dirty="0" smtClean="0">
                <a:solidFill>
                  <a:srgbClr val="000000"/>
                </a:solidFill>
              </a:rPr>
              <a:t>a service:</a:t>
            </a:r>
          </a:p>
          <a:p>
            <a:pPr>
              <a:spcBef>
                <a:spcPct val="20000"/>
              </a:spcBef>
              <a:spcAft>
                <a:spcPts val="600"/>
              </a:spcAft>
            </a:pPr>
            <a:r>
              <a:rPr lang="en-US" sz="2400" i="1" dirty="0">
                <a:solidFill>
                  <a:schemeClr val="bg1"/>
                </a:solidFill>
              </a:rPr>
              <a:t>You can start a service to perform a one-time operation (such as download a file) by passing an Intent to </a:t>
            </a:r>
            <a:r>
              <a:rPr lang="en-US" sz="2400" i="1" dirty="0" err="1">
                <a:solidFill>
                  <a:schemeClr val="bg1"/>
                </a:solidFill>
              </a:rPr>
              <a:t>startService</a:t>
            </a:r>
            <a:r>
              <a:rPr lang="en-US" sz="2400" i="1" dirty="0">
                <a:solidFill>
                  <a:schemeClr val="bg1"/>
                </a:solidFill>
              </a:rPr>
              <a:t>(). The Intent describes the service to start and carries any necessary data.</a:t>
            </a:r>
            <a:r>
              <a:rPr lang="en-US" sz="2800" i="1" dirty="0" smtClean="0">
                <a:solidFill>
                  <a:schemeClr val="bg1"/>
                </a:solidFill>
              </a:rPr>
              <a:t>;</a:t>
            </a:r>
            <a:endParaRPr lang="en-US" sz="2800" i="1" dirty="0">
              <a:solidFill>
                <a:schemeClr val="bg1"/>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Intents and Services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13</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sp>
        <p:nvSpPr>
          <p:cNvPr id="17" name="Right Arrow 16"/>
          <p:cNvSpPr/>
          <p:nvPr/>
        </p:nvSpPr>
        <p:spPr>
          <a:xfrm>
            <a:off x="3124200" y="4267200"/>
            <a:ext cx="28956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09600" y="2971800"/>
            <a:ext cx="2438400" cy="2971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ownloa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3048000"/>
            <a:ext cx="2768600" cy="2933700"/>
          </a:xfrm>
          <a:prstGeom prst="rect">
            <a:avLst/>
          </a:prstGeom>
        </p:spPr>
      </p:pic>
      <p:sp>
        <p:nvSpPr>
          <p:cNvPr id="12" name="Rectangle 11"/>
          <p:cNvSpPr/>
          <p:nvPr/>
        </p:nvSpPr>
        <p:spPr>
          <a:xfrm>
            <a:off x="762000" y="4114800"/>
            <a:ext cx="2057400" cy="5334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Download a file</a:t>
            </a:r>
            <a:endParaRPr lang="en-US" dirty="0"/>
          </a:p>
        </p:txBody>
      </p:sp>
      <p:sp>
        <p:nvSpPr>
          <p:cNvPr id="14" name="Snip Single Corner Rectangle 13"/>
          <p:cNvSpPr/>
          <p:nvPr/>
        </p:nvSpPr>
        <p:spPr>
          <a:xfrm>
            <a:off x="3276600" y="4724400"/>
            <a:ext cx="24384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Intent = </a:t>
            </a:r>
            <a:r>
              <a:rPr lang="en-US" i="1" dirty="0" err="1" smtClean="0">
                <a:solidFill>
                  <a:srgbClr val="FFFFFF"/>
                </a:solidFill>
              </a:rPr>
              <a:t>startService</a:t>
            </a:r>
            <a:r>
              <a:rPr lang="en-US" i="1" dirty="0" smtClean="0">
                <a:solidFill>
                  <a:srgbClr val="FFFFFF"/>
                </a:solidFill>
              </a:rPr>
              <a:t>() </a:t>
            </a:r>
            <a:endParaRPr lang="en-US" dirty="0">
              <a:solidFill>
                <a:srgbClr val="FFFFFF"/>
              </a:solidFill>
            </a:endParaRPr>
          </a:p>
        </p:txBody>
      </p:sp>
      <p:sp>
        <p:nvSpPr>
          <p:cNvPr id="18" name="Rectangle 1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73335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lvl="0" indent="-342900">
              <a:spcBef>
                <a:spcPct val="20000"/>
              </a:spcBef>
              <a:spcAft>
                <a:spcPts val="600"/>
              </a:spcAft>
              <a:buBlip>
                <a:blip r:embed="rId4"/>
              </a:buBlip>
            </a:pPr>
            <a:r>
              <a:rPr lang="en-US" sz="2400" dirty="0">
                <a:solidFill>
                  <a:prstClr val="black"/>
                </a:solidFill>
              </a:rPr>
              <a:t>The intents can communicate messages among any of the three core components of an application - activities, services, and broadcast receivers.</a:t>
            </a:r>
          </a:p>
          <a:p>
            <a:pPr>
              <a:spcBef>
                <a:spcPct val="20000"/>
              </a:spcBef>
              <a:spcAft>
                <a:spcPts val="600"/>
              </a:spcAft>
            </a:pPr>
            <a:endParaRPr lang="en-US" sz="2000" b="1" dirty="0">
              <a:solidFill>
                <a:prstClr val="black"/>
              </a:solidFill>
              <a:latin typeface="Aria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dirty="0">
                <a:solidFill>
                  <a:srgbClr val="000000"/>
                </a:solidFill>
              </a:rPr>
              <a:t>What are </a:t>
            </a:r>
            <a:r>
              <a:rPr lang="en-US" sz="3600" b="1" dirty="0" smtClean="0">
                <a:solidFill>
                  <a:srgbClr val="000000"/>
                </a:solidFill>
              </a:rPr>
              <a:t>Intents</a:t>
            </a:r>
            <a:r>
              <a:rPr lang="en-US" sz="3600" b="1" dirty="0">
                <a:solidFill>
                  <a:srgbClr val="000000"/>
                </a:solidFill>
              </a:rPr>
              <a:t>?</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14</a:t>
            </a:fld>
            <a:endParaRPr lang="en-US" sz="1000" dirty="0">
              <a:latin typeface="Arial" pitchFamily="34" charset="0"/>
              <a:cs typeface="Arial" pitchFamily="34" charset="0"/>
            </a:endParaRPr>
          </a:p>
        </p:txBody>
      </p:sp>
      <p:graphicFrame>
        <p:nvGraphicFramePr>
          <p:cNvPr id="5" name="Diagram 4"/>
          <p:cNvGraphicFramePr/>
          <p:nvPr>
            <p:extLst>
              <p:ext uri="{D42A27DB-BD31-4B8C-83A1-F6EECF244321}">
                <p14:modId xmlns:p14="http://schemas.microsoft.com/office/powerpoint/2010/main" val="15401480"/>
              </p:ext>
            </p:extLst>
          </p:nvPr>
        </p:nvGraphicFramePr>
        <p:xfrm>
          <a:off x="3276600" y="2590800"/>
          <a:ext cx="5105400" cy="325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61904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lvl="0" indent="-342900">
              <a:spcBef>
                <a:spcPct val="20000"/>
              </a:spcBef>
              <a:spcAft>
                <a:spcPts val="600"/>
              </a:spcAft>
              <a:buBlip>
                <a:blip r:embed="rId4"/>
              </a:buBlip>
            </a:pPr>
            <a:r>
              <a:rPr lang="en-US" sz="2400" dirty="0">
                <a:solidFill>
                  <a:prstClr val="black"/>
                </a:solidFill>
              </a:rPr>
              <a:t>There are two types of intents:</a:t>
            </a:r>
            <a:endParaRPr lang="en-US" sz="2000" b="1" dirty="0">
              <a:solidFill>
                <a:prstClr val="black"/>
              </a:solidFill>
              <a:latin typeface="Aria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dirty="0" smtClean="0">
                <a:solidFill>
                  <a:srgbClr val="000000"/>
                </a:solidFill>
                <a:latin typeface="Arial"/>
                <a:cs typeface="Arial"/>
              </a:rPr>
              <a:t>Types of Intents</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15</a:t>
            </a:fld>
            <a:endParaRPr lang="en-US" sz="1000" dirty="0">
              <a:latin typeface="Arial" pitchFamily="34" charset="0"/>
              <a:cs typeface="Arial" pitchFamily="34" charset="0"/>
            </a:endParaRPr>
          </a:p>
        </p:txBody>
      </p:sp>
      <p:pic>
        <p:nvPicPr>
          <p:cNvPr id="14" name="Picture 13" descr="postman.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2667000"/>
            <a:ext cx="2488019" cy="2286000"/>
          </a:xfrm>
          <a:prstGeom prst="rect">
            <a:avLst/>
          </a:prstGeom>
        </p:spPr>
      </p:pic>
      <p:sp>
        <p:nvSpPr>
          <p:cNvPr id="6" name="Right Arrow 5"/>
          <p:cNvSpPr/>
          <p:nvPr/>
        </p:nvSpPr>
        <p:spPr>
          <a:xfrm>
            <a:off x="5867400" y="3429000"/>
            <a:ext cx="1219200" cy="685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a:off x="2133600" y="3429000"/>
            <a:ext cx="1219200" cy="6858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086600" y="2895600"/>
            <a:ext cx="1600200" cy="1828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Explicit</a:t>
            </a:r>
            <a:endParaRPr lang="en-US" sz="2400" dirty="0"/>
          </a:p>
        </p:txBody>
      </p:sp>
      <p:sp>
        <p:nvSpPr>
          <p:cNvPr id="17" name="Oval 16"/>
          <p:cNvSpPr/>
          <p:nvPr/>
        </p:nvSpPr>
        <p:spPr>
          <a:xfrm>
            <a:off x="533400" y="2895600"/>
            <a:ext cx="1600200" cy="1828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Implicit</a:t>
            </a:r>
            <a:endParaRPr lang="en-US" sz="2400" dirty="0"/>
          </a:p>
        </p:txBody>
      </p:sp>
      <p:sp>
        <p:nvSpPr>
          <p:cNvPr id="18" name="Rectangle 1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53677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Topic #1</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16</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smtClean="0">
                <a:solidFill>
                  <a:schemeClr val="accent1">
                    <a:lumMod val="75000"/>
                  </a:schemeClr>
                </a:solidFill>
                <a:latin typeface="+mj-lt"/>
                <a:ea typeface="+mj-ea"/>
                <a:cs typeface="+mj-cs"/>
              </a:rPr>
              <a:t>Explicit Intents</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88990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Explicit intents </a:t>
            </a:r>
            <a:r>
              <a:rPr lang="en-US" sz="2400" dirty="0">
                <a:solidFill>
                  <a:srgbClr val="FF0000"/>
                </a:solidFill>
              </a:rPr>
              <a:t>specify the component to start by name (the fully-qualified class name). </a:t>
            </a:r>
            <a:endParaRPr lang="en-US" sz="2400" dirty="0" smtClean="0">
              <a:solidFill>
                <a:srgbClr val="FF0000"/>
              </a:solidFill>
            </a:endParaRPr>
          </a:p>
          <a:p>
            <a:pPr marL="342900" indent="-342900">
              <a:spcBef>
                <a:spcPct val="20000"/>
              </a:spcBef>
              <a:spcAft>
                <a:spcPts val="600"/>
              </a:spcAft>
              <a:buBlip>
                <a:blip r:embed="rId4"/>
              </a:buBlip>
            </a:pPr>
            <a:r>
              <a:rPr lang="en-US" sz="2400" dirty="0" smtClean="0">
                <a:solidFill>
                  <a:prstClr val="black"/>
                </a:solidFill>
              </a:rPr>
              <a:t>You'll </a:t>
            </a:r>
            <a:r>
              <a:rPr lang="en-US" sz="2400" dirty="0">
                <a:solidFill>
                  <a:prstClr val="black"/>
                </a:solidFill>
              </a:rPr>
              <a:t>typically use an explicit intent to start a component in your own app, because you know the class name of the activity or service you want to start.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Starting an activity from within own package or application.</a:t>
            </a:r>
          </a:p>
          <a:p>
            <a:pPr marL="342900" indent="-342900">
              <a:spcBef>
                <a:spcPct val="20000"/>
              </a:spcBef>
              <a:spcAft>
                <a:spcPts val="600"/>
              </a:spcAft>
              <a:buBlip>
                <a:blip r:embed="rId4"/>
              </a:buBlip>
            </a:pPr>
            <a:r>
              <a:rPr lang="en-US" sz="2400" dirty="0">
                <a:solidFill>
                  <a:prstClr val="black"/>
                </a:solidFill>
              </a:rPr>
              <a:t>When you create an explicit intent to start an activity or service, the system immediately starts the app component specified in the Intent object.</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Explicit</a:t>
            </a:r>
            <a:r>
              <a:rPr kumimoji="0" lang="en-US" sz="3600" b="1" i="0" u="none" strike="noStrike" kern="0" cap="none" spc="0" normalizeH="0" noProof="0" dirty="0" smtClean="0">
                <a:ln>
                  <a:noFill/>
                </a:ln>
                <a:solidFill>
                  <a:srgbClr val="000000"/>
                </a:solidFill>
                <a:effectLst/>
                <a:uLnTx/>
                <a:uFillTx/>
                <a:latin typeface="Arial"/>
                <a:cs typeface="Arial"/>
              </a:rPr>
              <a:t> Intents</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17</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93048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400" dirty="0">
              <a:solidFill>
                <a:srgbClr val="000000"/>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Explicit Intents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18</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5" name="Picture 4" descr="INTENT_EX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2590800"/>
            <a:ext cx="7010400" cy="2622814"/>
          </a:xfrm>
          <a:prstGeom prst="rect">
            <a:avLst/>
          </a:prstGeom>
        </p:spPr>
      </p:pic>
      <p:sp>
        <p:nvSpPr>
          <p:cNvPr id="14" name="Rounded Rectangle 13"/>
          <p:cNvSpPr/>
          <p:nvPr/>
        </p:nvSpPr>
        <p:spPr>
          <a:xfrm>
            <a:off x="1447800" y="1219200"/>
            <a:ext cx="21336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
        <p:nvSpPr>
          <p:cNvPr id="19" name="Rounded Rectangle 18"/>
          <p:cNvSpPr/>
          <p:nvPr/>
        </p:nvSpPr>
        <p:spPr>
          <a:xfrm>
            <a:off x="5334000" y="1219200"/>
            <a:ext cx="21336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15" name="Right Arrow 14"/>
          <p:cNvSpPr/>
          <p:nvPr/>
        </p:nvSpPr>
        <p:spPr>
          <a:xfrm>
            <a:off x="3657600" y="1600200"/>
            <a:ext cx="16002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674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0" y="1524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smtClean="0">
                <a:solidFill>
                  <a:srgbClr val="4F81BD">
                    <a:lumMod val="50000"/>
                  </a:srgbClr>
                </a:solidFill>
              </a:rPr>
              <a:t>Explicit Invocation</a:t>
            </a:r>
            <a:endParaRPr lang="en-US" sz="3600" b="1" kern="0" dirty="0">
              <a:solidFill>
                <a:srgbClr val="4F81BD">
                  <a:lumMod val="50000"/>
                </a:srgbClr>
              </a:solidFil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19</a:t>
            </a:fld>
            <a:endParaRPr lang="en-US" sz="1000" dirty="0">
              <a:latin typeface="Arial" pitchFamily="34" charset="0"/>
              <a:cs typeface="Arial" pitchFamily="34" charset="0"/>
            </a:endParaRPr>
          </a:p>
        </p:txBody>
      </p:sp>
      <p:sp>
        <p:nvSpPr>
          <p:cNvPr id="12" name="Rectangle 11"/>
          <p:cNvSpPr/>
          <p:nvPr/>
        </p:nvSpPr>
        <p:spPr>
          <a:xfrm>
            <a:off x="307974" y="914401"/>
            <a:ext cx="8805809" cy="2646878"/>
          </a:xfrm>
          <a:prstGeom prst="rect">
            <a:avLst/>
          </a:prstGeom>
        </p:spPr>
        <p:txBody>
          <a:bodyPr wrap="square">
            <a:spAutoFit/>
          </a:bodyPr>
          <a:lstStyle/>
          <a:p>
            <a:r>
              <a:rPr lang="en-US" sz="2400" b="1" dirty="0">
                <a:solidFill>
                  <a:schemeClr val="bg1"/>
                </a:solidFill>
              </a:rPr>
              <a:t>Explicit invocation</a:t>
            </a:r>
          </a:p>
          <a:p>
            <a:r>
              <a:rPr lang="en-US" sz="2400" dirty="0">
                <a:solidFill>
                  <a:schemeClr val="bg1"/>
                </a:solidFill>
              </a:rPr>
              <a:t>Invoking Activity with such an Intent is an </a:t>
            </a:r>
            <a:r>
              <a:rPr lang="en-US" sz="2400" b="1" dirty="0">
                <a:solidFill>
                  <a:schemeClr val="bg1"/>
                </a:solidFill>
              </a:rPr>
              <a:t>explicit</a:t>
            </a:r>
            <a:r>
              <a:rPr lang="en-US" sz="2400" dirty="0">
                <a:solidFill>
                  <a:schemeClr val="bg1"/>
                </a:solidFill>
              </a:rPr>
              <a:t> invocation. That is, using the class we </a:t>
            </a:r>
            <a:r>
              <a:rPr lang="en-US" sz="2400" b="1" dirty="0">
                <a:solidFill>
                  <a:schemeClr val="bg1"/>
                </a:solidFill>
              </a:rPr>
              <a:t>explicitly</a:t>
            </a:r>
            <a:r>
              <a:rPr lang="en-US" sz="2400" dirty="0">
                <a:solidFill>
                  <a:schemeClr val="bg1"/>
                </a:solidFill>
              </a:rPr>
              <a:t> specify which Activity we would like to see. It is usually used </a:t>
            </a:r>
            <a:r>
              <a:rPr lang="en-US" sz="2400" b="1" dirty="0">
                <a:solidFill>
                  <a:schemeClr val="bg1"/>
                </a:solidFill>
              </a:rPr>
              <a:t>inside one application</a:t>
            </a:r>
            <a:r>
              <a:rPr lang="en-US" sz="2400" dirty="0">
                <a:solidFill>
                  <a:schemeClr val="bg1"/>
                </a:solidFill>
              </a:rPr>
              <a:t>. It can be illustrated in the following way:</a:t>
            </a:r>
          </a:p>
          <a:p>
            <a:r>
              <a:rPr lang="en-US" sz="2400" dirty="0">
                <a:solidFill>
                  <a:schemeClr val="bg1"/>
                </a:solidFill>
              </a:rPr>
              <a:t/>
            </a:r>
            <a:br>
              <a:rPr lang="en-US" sz="2400" dirty="0">
                <a:solidFill>
                  <a:schemeClr val="bg1"/>
                </a:solidFill>
              </a:rPr>
            </a:br>
            <a:endParaRPr lang="en-US" sz="2200" dirty="0" smtClean="0">
              <a:solidFill>
                <a:schemeClr val="bg1"/>
              </a:solidFill>
            </a:endParaRPr>
          </a:p>
        </p:txBody>
      </p:sp>
      <p:sp>
        <p:nvSpPr>
          <p:cNvPr id="5" name="AutoShape 2" descr="http://4.bp.blogspot.com/_TmS45BcrloQ/TDQuYQY0RfI/AAAAAAAAA58/ghY8rczcqoc/s320/app_bad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http://startandroid.ru/images/stories/lessons/L0022/L0022_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819400"/>
            <a:ext cx="5743575" cy="29337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21136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 Important Building Block</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a:t>
            </a:fld>
            <a:endParaRPr lang="en-US" sz="1000" dirty="0">
              <a:solidFill>
                <a:prstClr val="white"/>
              </a:solidFill>
              <a:latin typeface="Arial" pitchFamily="34" charset="0"/>
              <a:cs typeface="Arial" pitchFamily="34" charset="0"/>
            </a:endParaRPr>
          </a:p>
        </p:txBody>
      </p:sp>
      <p:pic>
        <p:nvPicPr>
          <p:cNvPr id="6" name="Picture 5" descr="Components-of-Android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762000"/>
            <a:ext cx="6324600" cy="5257800"/>
          </a:xfrm>
          <a:prstGeom prst="rect">
            <a:avLst/>
          </a:prstGeom>
        </p:spPr>
      </p:pic>
      <p:sp>
        <p:nvSpPr>
          <p:cNvPr id="7" name="Right Arrow 6"/>
          <p:cNvSpPr/>
          <p:nvPr/>
        </p:nvSpPr>
        <p:spPr>
          <a:xfrm>
            <a:off x="2895600" y="990600"/>
            <a:ext cx="11430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8934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0" y="1524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smtClean="0">
                <a:solidFill>
                  <a:srgbClr val="4F81BD">
                    <a:lumMod val="50000"/>
                  </a:srgbClr>
                </a:solidFill>
              </a:rPr>
              <a:t>Invocation Example</a:t>
            </a:r>
            <a:endParaRPr lang="en-US" sz="3600" b="1" kern="0" dirty="0">
              <a:solidFill>
                <a:srgbClr val="4F81BD">
                  <a:lumMod val="50000"/>
                </a:srgbClr>
              </a:solidFil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20</a:t>
            </a:fld>
            <a:endParaRPr lang="en-US" sz="1000" dirty="0">
              <a:latin typeface="Arial" pitchFamily="34" charset="0"/>
              <a:cs typeface="Arial" pitchFamily="34" charset="0"/>
            </a:endParaRPr>
          </a:p>
        </p:txBody>
      </p:sp>
      <p:sp>
        <p:nvSpPr>
          <p:cNvPr id="12" name="Rectangle 11"/>
          <p:cNvSpPr/>
          <p:nvPr/>
        </p:nvSpPr>
        <p:spPr>
          <a:xfrm>
            <a:off x="307974" y="914401"/>
            <a:ext cx="8805809" cy="1384995"/>
          </a:xfrm>
          <a:prstGeom prst="rect">
            <a:avLst/>
          </a:prstGeom>
        </p:spPr>
        <p:txBody>
          <a:bodyPr wrap="square">
            <a:spAutoFit/>
          </a:bodyPr>
          <a:lstStyle/>
          <a:p>
            <a:endParaRPr lang="en-US" sz="2000" dirty="0">
              <a:solidFill>
                <a:schemeClr val="bg1"/>
              </a:solidFill>
            </a:endParaRPr>
          </a:p>
          <a:p>
            <a:r>
              <a:rPr lang="en-US" sz="2000" dirty="0" smtClean="0">
                <a:solidFill>
                  <a:schemeClr val="bg1"/>
                </a:solidFill>
              </a:rPr>
              <a:t>      </a:t>
            </a:r>
            <a:endParaRPr lang="en-US" sz="2000" dirty="0">
              <a:solidFill>
                <a:schemeClr val="bg1"/>
              </a:solidFill>
            </a:endParaRPr>
          </a:p>
          <a:p>
            <a:r>
              <a:rPr lang="en-US" sz="2200" dirty="0">
                <a:solidFill>
                  <a:schemeClr val="bg1"/>
                </a:solidFill>
              </a:rPr>
              <a:t> </a:t>
            </a:r>
          </a:p>
          <a:p>
            <a:r>
              <a:rPr lang="en-US" sz="2200" dirty="0">
                <a:solidFill>
                  <a:schemeClr val="bg1"/>
                </a:solidFill>
              </a:rPr>
              <a:t>   </a:t>
            </a:r>
            <a:endParaRPr lang="en-US" sz="2200" dirty="0" smtClean="0">
              <a:solidFill>
                <a:schemeClr val="bg1"/>
              </a:solidFill>
            </a:endParaRPr>
          </a:p>
        </p:txBody>
      </p:sp>
      <p:sp>
        <p:nvSpPr>
          <p:cNvPr id="5" name="AutoShape 2" descr="http://4.bp.blogspot.com/_TmS45BcrloQ/TDQuYQY0RfI/AAAAAAAAA58/ghY8rczcqoc/s320/app_bad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Android Tutorials for beginners: Explicit Intent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734" y="2438400"/>
            <a:ext cx="59817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ndroid Tutorials: Explicit Intent sample 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371600"/>
            <a:ext cx="4667250" cy="66675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7949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Explicit intents specify the component to start by name (the fully-qualified class name). </a:t>
            </a:r>
            <a:endParaRPr lang="en-US" sz="2400" dirty="0" smtClean="0">
              <a:solidFill>
                <a:prstClr val="black"/>
              </a:solidFill>
            </a:endParaRPr>
          </a:p>
          <a:p>
            <a:pPr marL="342900" indent="-342900">
              <a:spcBef>
                <a:spcPct val="20000"/>
              </a:spcBef>
              <a:spcAft>
                <a:spcPts val="600"/>
              </a:spcAft>
              <a:buBlip>
                <a:blip r:embed="rId4"/>
              </a:buBlip>
            </a:pPr>
            <a:r>
              <a:rPr lang="en-US" sz="2400" dirty="0">
                <a:solidFill>
                  <a:prstClr val="black"/>
                </a:solidFill>
              </a:rPr>
              <a:t>For example, if you built a service in your app, named </a:t>
            </a:r>
            <a:r>
              <a:rPr lang="en-US" sz="2400" dirty="0" err="1">
                <a:solidFill>
                  <a:prstClr val="black"/>
                </a:solidFill>
              </a:rPr>
              <a:t>DownloadService</a:t>
            </a:r>
            <a:r>
              <a:rPr lang="en-US" sz="2400" dirty="0">
                <a:solidFill>
                  <a:prstClr val="black"/>
                </a:solidFill>
              </a:rPr>
              <a:t>, designed to download a file from the web, you can start it with the following code</a:t>
            </a:r>
            <a:r>
              <a:rPr lang="en-US" sz="2400" dirty="0" smtClean="0">
                <a:solidFill>
                  <a:prstClr val="black"/>
                </a:solidFill>
              </a:rPr>
              <a:t>:</a:t>
            </a:r>
          </a:p>
          <a:p>
            <a:pPr marL="342900" indent="-342900">
              <a:spcBef>
                <a:spcPct val="20000"/>
              </a:spcBef>
              <a:spcAft>
                <a:spcPts val="600"/>
              </a:spcAft>
              <a:buBlip>
                <a:blip r:embed="rId4"/>
              </a:buBlip>
            </a:pPr>
            <a:endParaRPr lang="en-US" sz="2400" dirty="0" smtClean="0">
              <a:solidFill>
                <a:prstClr val="black"/>
              </a:solidFill>
            </a:endParaRPr>
          </a:p>
          <a:p>
            <a:pPr algn="ctr">
              <a:spcBef>
                <a:spcPct val="20000"/>
              </a:spcBef>
              <a:spcAft>
                <a:spcPts val="600"/>
              </a:spcAft>
            </a:pPr>
            <a:r>
              <a:rPr lang="en-US" sz="2000" b="1" i="1" dirty="0" smtClean="0">
                <a:solidFill>
                  <a:srgbClr val="FF6600"/>
                </a:solidFill>
              </a:rPr>
              <a:t>Intent </a:t>
            </a:r>
            <a:r>
              <a:rPr lang="en-US" sz="2000" b="1" i="1" dirty="0" err="1">
                <a:solidFill>
                  <a:srgbClr val="FF6600"/>
                </a:solidFill>
              </a:rPr>
              <a:t>downloadIntent</a:t>
            </a:r>
            <a:r>
              <a:rPr lang="en-US" sz="2000" b="1" i="1" dirty="0">
                <a:solidFill>
                  <a:srgbClr val="FF6600"/>
                </a:solidFill>
              </a:rPr>
              <a:t> = new </a:t>
            </a:r>
            <a:r>
              <a:rPr lang="en-US" sz="2000" b="1" i="1" dirty="0" smtClean="0">
                <a:solidFill>
                  <a:srgbClr val="FF6600"/>
                </a:solidFill>
              </a:rPr>
              <a:t>Intent (</a:t>
            </a:r>
            <a:r>
              <a:rPr lang="en-US" sz="2000" b="1" i="1" dirty="0">
                <a:solidFill>
                  <a:srgbClr val="FF6600"/>
                </a:solidFill>
              </a:rPr>
              <a:t>this, </a:t>
            </a:r>
            <a:r>
              <a:rPr lang="en-US" sz="2000" b="1" i="1" dirty="0" err="1">
                <a:solidFill>
                  <a:srgbClr val="FF6600"/>
                </a:solidFill>
              </a:rPr>
              <a:t>DownloadService.class</a:t>
            </a:r>
            <a:r>
              <a:rPr lang="en-US" sz="2000" b="1" i="1" dirty="0">
                <a:solidFill>
                  <a:srgbClr val="FF6600"/>
                </a:solidFill>
              </a:rPr>
              <a:t>)</a:t>
            </a:r>
            <a:r>
              <a:rPr lang="en-US" sz="2000" b="1" i="1" dirty="0" smtClean="0">
                <a:solidFill>
                  <a:srgbClr val="FF6600"/>
                </a:solidFill>
              </a:rPr>
              <a:t>;</a:t>
            </a:r>
          </a:p>
          <a:p>
            <a:pPr>
              <a:spcBef>
                <a:spcPct val="20000"/>
              </a:spcBef>
              <a:spcAft>
                <a:spcPts val="600"/>
              </a:spcAft>
            </a:pPr>
            <a:r>
              <a:rPr lang="en-US" sz="2000" b="1" i="1" dirty="0" smtClean="0">
                <a:solidFill>
                  <a:srgbClr val="FF6600"/>
                </a:solidFill>
              </a:rPr>
              <a:t>       </a:t>
            </a:r>
            <a:r>
              <a:rPr lang="en-US" sz="2000" b="1" i="1" dirty="0" err="1" smtClean="0">
                <a:solidFill>
                  <a:srgbClr val="FF6600"/>
                </a:solidFill>
              </a:rPr>
              <a:t>downloadIntent.setData</a:t>
            </a:r>
            <a:r>
              <a:rPr lang="en-US" sz="2000" b="1" i="1" dirty="0" smtClean="0">
                <a:solidFill>
                  <a:srgbClr val="FF6600"/>
                </a:solidFill>
              </a:rPr>
              <a:t>(</a:t>
            </a:r>
            <a:r>
              <a:rPr lang="en-US" sz="2000" b="1" i="1" dirty="0" err="1" smtClean="0">
                <a:solidFill>
                  <a:srgbClr val="FF6600"/>
                </a:solidFill>
              </a:rPr>
              <a:t>Uri.parse</a:t>
            </a:r>
            <a:r>
              <a:rPr lang="en-US" sz="2000" b="1" i="1" dirty="0" smtClean="0">
                <a:solidFill>
                  <a:srgbClr val="FF6600"/>
                </a:solidFill>
              </a:rPr>
              <a:t>(</a:t>
            </a:r>
            <a:r>
              <a:rPr lang="en-US" sz="2000" b="1" i="1" dirty="0" err="1" smtClean="0">
                <a:solidFill>
                  <a:srgbClr val="FF6600"/>
                </a:solidFill>
              </a:rPr>
              <a:t>fileUrl</a:t>
            </a:r>
            <a:r>
              <a:rPr lang="en-US" sz="2000" b="1" i="1" dirty="0" smtClean="0">
                <a:solidFill>
                  <a:srgbClr val="FF6600"/>
                </a:solidFill>
              </a:rPr>
              <a:t>));</a:t>
            </a:r>
          </a:p>
          <a:p>
            <a:pPr>
              <a:spcBef>
                <a:spcPct val="20000"/>
              </a:spcBef>
              <a:spcAft>
                <a:spcPts val="600"/>
              </a:spcAft>
            </a:pPr>
            <a:r>
              <a:rPr lang="en-US" sz="2000" b="1" i="1" dirty="0" smtClean="0">
                <a:solidFill>
                  <a:srgbClr val="FF6600"/>
                </a:solidFill>
              </a:rPr>
              <a:t>       </a:t>
            </a:r>
            <a:r>
              <a:rPr lang="en-US" sz="2000" b="1" i="1" dirty="0" err="1" smtClean="0">
                <a:solidFill>
                  <a:srgbClr val="FF6600"/>
                </a:solidFill>
              </a:rPr>
              <a:t>startService</a:t>
            </a:r>
            <a:r>
              <a:rPr lang="en-US" sz="2000" b="1" i="1" dirty="0" smtClean="0">
                <a:solidFill>
                  <a:srgbClr val="FF6600"/>
                </a:solidFill>
              </a:rPr>
              <a:t>(</a:t>
            </a:r>
            <a:r>
              <a:rPr lang="en-US" sz="2000" b="1" i="1" dirty="0" err="1" smtClean="0">
                <a:solidFill>
                  <a:srgbClr val="FF6600"/>
                </a:solidFill>
              </a:rPr>
              <a:t>downloadIntent</a:t>
            </a:r>
            <a:r>
              <a:rPr lang="en-US" sz="2000" b="1" i="1" dirty="0" smtClean="0">
                <a:solidFill>
                  <a:srgbClr val="FF6600"/>
                </a:solidFill>
              </a:rPr>
              <a:t>)</a:t>
            </a:r>
            <a:endParaRPr lang="en-US" sz="2000" b="1" i="1" dirty="0">
              <a:solidFill>
                <a:srgbClr val="FF66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Explicit</a:t>
            </a:r>
            <a:r>
              <a:rPr kumimoji="0" lang="en-US" sz="3600" b="1" i="0" u="none" strike="noStrike" kern="0" cap="none" spc="0" normalizeH="0" noProof="0" dirty="0" smtClean="0">
                <a:ln>
                  <a:noFill/>
                </a:ln>
                <a:solidFill>
                  <a:srgbClr val="000000"/>
                </a:solidFill>
                <a:effectLst/>
                <a:uLnTx/>
                <a:uFillTx/>
                <a:latin typeface="Arial"/>
                <a:cs typeface="Arial"/>
              </a:rPr>
              <a:t> Intents : Code</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21</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49755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In Android user interface is displayed through an activity. In Android app development you might face situations where you need to switch between one Activity (Screen/View) to another.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In </a:t>
            </a:r>
            <a:r>
              <a:rPr lang="en-US" sz="2400" dirty="0">
                <a:solidFill>
                  <a:prstClr val="black"/>
                </a:solidFill>
              </a:rPr>
              <a:t>this tutorial I will be discussing about switching between one Activity to another and sending data between activities</a:t>
            </a:r>
            <a:r>
              <a:rPr lang="en-US" sz="2400" dirty="0" smtClean="0">
                <a:solidFill>
                  <a:prstClr val="black"/>
                </a:solidFill>
              </a:rPr>
              <a:t>.</a:t>
            </a:r>
          </a:p>
          <a:p>
            <a:pPr marL="342900" indent="-342900">
              <a:spcBef>
                <a:spcPct val="20000"/>
              </a:spcBef>
              <a:spcAft>
                <a:spcPts val="600"/>
              </a:spcAft>
              <a:buBlip>
                <a:blip r:embed="rId4"/>
              </a:buBlip>
            </a:pP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Code Example: Switching </a:t>
            </a:r>
            <a:r>
              <a:rPr lang="en-US" sz="3600" b="1" kern="0" dirty="0">
                <a:solidFill>
                  <a:srgbClr val="000000"/>
                </a:solidFill>
                <a:latin typeface="Arial"/>
                <a:cs typeface="Arial"/>
              </a:rPr>
              <a:t>S</a:t>
            </a:r>
            <a:r>
              <a:rPr kumimoji="0" lang="en-US" sz="3600" b="1" i="0" u="none" strike="noStrike" kern="0" cap="none" spc="0" normalizeH="0" baseline="0" noProof="0" dirty="0" err="1" smtClean="0">
                <a:ln>
                  <a:noFill/>
                </a:ln>
                <a:solidFill>
                  <a:srgbClr val="000000"/>
                </a:solidFill>
                <a:effectLst/>
                <a:uLnTx/>
                <a:uFillTx/>
                <a:latin typeface="Arial"/>
                <a:cs typeface="Arial"/>
              </a:rPr>
              <a:t>creens</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22</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1191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So now we have all the code snippets related to activities.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In </a:t>
            </a:r>
            <a:r>
              <a:rPr lang="en-US" sz="2400" dirty="0">
                <a:solidFill>
                  <a:prstClr val="black"/>
                </a:solidFill>
              </a:rPr>
              <a:t>this tutorial </a:t>
            </a:r>
            <a:r>
              <a:rPr lang="en-US" sz="2400" dirty="0" smtClean="0">
                <a:solidFill>
                  <a:prstClr val="black"/>
                </a:solidFill>
              </a:rPr>
              <a:t>I </a:t>
            </a:r>
            <a:r>
              <a:rPr lang="en-US" sz="2400" dirty="0">
                <a:solidFill>
                  <a:prstClr val="black"/>
                </a:solidFill>
              </a:rPr>
              <a:t>created two xml layouts(screen1.xml, screen2.xml) and two </a:t>
            </a:r>
            <a:r>
              <a:rPr lang="en-US" sz="2400" dirty="0" err="1">
                <a:solidFill>
                  <a:prstClr val="black"/>
                </a:solidFill>
              </a:rPr>
              <a:t>Acvities</a:t>
            </a:r>
            <a:r>
              <a:rPr lang="en-US" sz="2400" dirty="0">
                <a:solidFill>
                  <a:prstClr val="black"/>
                </a:solidFill>
              </a:rPr>
              <a:t>(</a:t>
            </a:r>
            <a:r>
              <a:rPr lang="en-US" sz="2400" dirty="0" err="1">
                <a:solidFill>
                  <a:prstClr val="black"/>
                </a:solidFill>
              </a:rPr>
              <a:t>FirstScreenActivity.java</a:t>
            </a:r>
            <a:r>
              <a:rPr lang="en-US" sz="2400" dirty="0">
                <a:solidFill>
                  <a:prstClr val="black"/>
                </a:solidFill>
              </a:rPr>
              <a:t>, </a:t>
            </a:r>
            <a:r>
              <a:rPr lang="en-US" sz="2400" dirty="0" err="1">
                <a:solidFill>
                  <a:prstClr val="black"/>
                </a:solidFill>
              </a:rPr>
              <a:t>SecondScreenActivity.java</a:t>
            </a:r>
            <a:r>
              <a:rPr lang="en-US" sz="2400" dirty="0">
                <a:solidFill>
                  <a:prstClr val="black"/>
                </a:solidFill>
              </a:rPr>
              <a:t>). </a:t>
            </a:r>
          </a:p>
          <a:p>
            <a:pPr marL="342900" indent="-342900">
              <a:spcBef>
                <a:spcPct val="20000"/>
              </a:spcBef>
              <a:spcAft>
                <a:spcPts val="600"/>
              </a:spcAft>
              <a:buBlip>
                <a:blip r:embed="rId4"/>
              </a:buBlip>
            </a:pPr>
            <a:r>
              <a:rPr lang="en-US" sz="2400" dirty="0" smtClean="0">
                <a:solidFill>
                  <a:prstClr val="black"/>
                </a:solidFill>
              </a:rPr>
              <a:t>The </a:t>
            </a:r>
            <a:r>
              <a:rPr lang="en-US" sz="2400" dirty="0">
                <a:solidFill>
                  <a:prstClr val="black"/>
                </a:solidFill>
              </a:rPr>
              <a:t>following diagram will give you an idea about the file structure you will be need in this tutorial.</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Code Example: Switching </a:t>
            </a:r>
            <a:r>
              <a:rPr lang="en-US" sz="3600" b="1" kern="0" dirty="0">
                <a:solidFill>
                  <a:srgbClr val="000000"/>
                </a:solidFill>
                <a:latin typeface="Arial"/>
                <a:cs typeface="Arial"/>
              </a:rPr>
              <a:t>S</a:t>
            </a:r>
            <a:r>
              <a:rPr kumimoji="0" lang="en-US" sz="3600" b="1" i="0" u="none" strike="noStrike" kern="0" cap="none" spc="0" normalizeH="0" baseline="0" noProof="0" dirty="0" err="1" smtClean="0">
                <a:ln>
                  <a:noFill/>
                </a:ln>
                <a:solidFill>
                  <a:srgbClr val="000000"/>
                </a:solidFill>
                <a:effectLst/>
                <a:uLnTx/>
                <a:uFillTx/>
                <a:latin typeface="Arial"/>
                <a:cs typeface="Arial"/>
              </a:rPr>
              <a:t>creens</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1036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Directory Structure</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24</a:t>
            </a:fld>
            <a:endParaRPr lang="en-US" sz="1000" dirty="0">
              <a:latin typeface="Arial" pitchFamily="34" charset="0"/>
              <a:cs typeface="Arial" pitchFamily="34" charset="0"/>
            </a:endParaRPr>
          </a:p>
        </p:txBody>
      </p:sp>
      <p:pic>
        <p:nvPicPr>
          <p:cNvPr id="5" name="Picture 4" descr="directory_stru.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19200"/>
            <a:ext cx="8534400" cy="4876800"/>
          </a:xfrm>
          <a:prstGeom prst="rect">
            <a:avLst/>
          </a:prstGeom>
        </p:spPr>
      </p:pic>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3786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spcBef>
                <a:spcPct val="20000"/>
              </a:spcBef>
              <a:spcAft>
                <a:spcPts val="600"/>
              </a:spcAft>
              <a:buFont typeface="+mj-ea"/>
              <a:buAutoNum type="circleNumDbPlain"/>
            </a:pPr>
            <a:r>
              <a:rPr lang="en-US" sz="2400" dirty="0" smtClean="0">
                <a:solidFill>
                  <a:prstClr val="black"/>
                </a:solidFill>
              </a:rPr>
              <a:t>Create </a:t>
            </a:r>
            <a:r>
              <a:rPr lang="en-US" sz="2400" dirty="0">
                <a:solidFill>
                  <a:prstClr val="black"/>
                </a:solidFill>
              </a:rPr>
              <a:t>a new project File -&gt; Android Project. While creating a new project give activity name as </a:t>
            </a:r>
            <a:r>
              <a:rPr lang="en-US" sz="2400" dirty="0" err="1" smtClean="0">
                <a:solidFill>
                  <a:prstClr val="black"/>
                </a:solidFill>
              </a:rPr>
              <a:t>FirstScreenActivity</a:t>
            </a:r>
            <a:r>
              <a:rPr lang="en-US" sz="2400" dirty="0" smtClean="0">
                <a:solidFill>
                  <a:prstClr val="black"/>
                </a:solidFill>
              </a:rPr>
              <a:t>.</a:t>
            </a:r>
            <a:endParaRPr lang="en-US" sz="2400" dirty="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Now </a:t>
            </a:r>
            <a:r>
              <a:rPr lang="en-US" sz="2400" dirty="0">
                <a:solidFill>
                  <a:prstClr val="black"/>
                </a:solidFill>
              </a:rPr>
              <a:t>you need to create user interface for the </a:t>
            </a:r>
            <a:r>
              <a:rPr lang="en-US" sz="2400" dirty="0" err="1" smtClean="0">
                <a:solidFill>
                  <a:prstClr val="black"/>
                </a:solidFill>
              </a:rPr>
              <a:t>FirstScreenActivity.java</a:t>
            </a:r>
            <a:endParaRPr lang="en-US" sz="2400" dirty="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Create </a:t>
            </a:r>
            <a:r>
              <a:rPr lang="en-US" sz="2400" dirty="0">
                <a:solidFill>
                  <a:prstClr val="black"/>
                </a:solidFill>
              </a:rPr>
              <a:t>a new xml file in layout folder or rename the </a:t>
            </a:r>
            <a:r>
              <a:rPr lang="en-US" sz="2400" dirty="0" err="1">
                <a:solidFill>
                  <a:prstClr val="black"/>
                </a:solidFill>
              </a:rPr>
              <a:t>main.xml</a:t>
            </a:r>
            <a:r>
              <a:rPr lang="en-US" sz="2400" dirty="0">
                <a:solidFill>
                  <a:prstClr val="black"/>
                </a:solidFill>
              </a:rPr>
              <a:t> to screen1.</a:t>
            </a:r>
            <a:r>
              <a:rPr lang="en-US" sz="2400" dirty="0" smtClean="0">
                <a:solidFill>
                  <a:prstClr val="black"/>
                </a:solidFill>
              </a:rPr>
              <a:t>xml</a:t>
            </a:r>
          </a:p>
          <a:p>
            <a:pPr marL="457200" indent="-457200">
              <a:spcBef>
                <a:spcPct val="20000"/>
              </a:spcBef>
              <a:spcAft>
                <a:spcPts val="600"/>
              </a:spcAft>
              <a:buFont typeface="+mj-ea"/>
              <a:buAutoNum type="circleNumDbPlain"/>
            </a:pPr>
            <a:r>
              <a:rPr lang="en-US" sz="2400" dirty="0" smtClean="0">
                <a:solidFill>
                  <a:prstClr val="black"/>
                </a:solidFill>
              </a:rPr>
              <a:t>Right </a:t>
            </a:r>
            <a:r>
              <a:rPr lang="en-US" sz="2400" dirty="0">
                <a:solidFill>
                  <a:prstClr val="black"/>
                </a:solidFill>
              </a:rPr>
              <a:t>Click on Layout -&gt; New -&gt; Android XML file and name it as screen1.</a:t>
            </a:r>
            <a:r>
              <a:rPr lang="en-US" sz="2400" dirty="0" smtClean="0">
                <a:solidFill>
                  <a:prstClr val="black"/>
                </a:solidFill>
              </a:rPr>
              <a:t>xml</a:t>
            </a:r>
            <a:endParaRPr lang="en-US" sz="2400" dirty="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 </a:t>
            </a:r>
            <a:r>
              <a:rPr lang="en-US" sz="2400" dirty="0">
                <a:solidFill>
                  <a:prstClr val="black"/>
                </a:solidFill>
              </a:rPr>
              <a:t>Now insert the following code in screen1.xml to design a small layout. This layout contains simple form with a button.</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2800" b="1" kern="0" dirty="0">
                <a:solidFill>
                  <a:srgbClr val="000000"/>
                </a:solidFill>
                <a:latin typeface="Arial"/>
                <a:cs typeface="Arial"/>
              </a:rPr>
              <a:t>Now lets start by creating a simple project</a:t>
            </a:r>
            <a:r>
              <a:rPr lang="en-US" sz="3600" b="1" kern="0" dirty="0">
                <a:solidFill>
                  <a:srgbClr val="000000"/>
                </a:solidFill>
                <a:latin typeface="Arial"/>
                <a:cs typeface="Arial"/>
              </a:rPr>
              <a:t>.</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25</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51350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a:t>
            </a:r>
            <a:r>
              <a:rPr lang="en-US" sz="2800" b="1" dirty="0" smtClean="0">
                <a:solidFill>
                  <a:prstClr val="black"/>
                </a:solidFill>
                <a:latin typeface="Arial" pitchFamily="34" charset="0"/>
                <a:cs typeface="Arial" pitchFamily="34" charset="0"/>
              </a:rPr>
              <a:t>creen1.xml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26</a:t>
            </a:fld>
            <a:endParaRPr lang="en-US" sz="1000" dirty="0">
              <a:solidFill>
                <a:prstClr val="white"/>
              </a:solidFill>
              <a:latin typeface="Arial" pitchFamily="34" charset="0"/>
              <a:cs typeface="Arial" pitchFamily="34" charset="0"/>
            </a:endParaRPr>
          </a:p>
        </p:txBody>
      </p:sp>
      <p:sp>
        <p:nvSpPr>
          <p:cNvPr id="5" name="Rectangle 4"/>
          <p:cNvSpPr/>
          <p:nvPr/>
        </p:nvSpPr>
        <p:spPr>
          <a:xfrm>
            <a:off x="152400" y="533400"/>
            <a:ext cx="8610600" cy="5632312"/>
          </a:xfrm>
          <a:prstGeom prst="rect">
            <a:avLst/>
          </a:prstGeom>
        </p:spPr>
        <p:txBody>
          <a:bodyPr wrap="square">
            <a:spAutoFit/>
          </a:bodyPr>
          <a:lstStyle/>
          <a:p>
            <a:endParaRPr lang="en-US" dirty="0">
              <a:solidFill>
                <a:schemeClr val="bg1"/>
              </a:solidFill>
            </a:endParaRPr>
          </a:p>
          <a:p>
            <a:r>
              <a:rPr lang="en-US" dirty="0" smtClean="0">
                <a:solidFill>
                  <a:schemeClr val="bg1"/>
                </a:solidFill>
              </a:rPr>
              <a:t>&lt;</a:t>
            </a:r>
            <a:r>
              <a:rPr lang="en-US" dirty="0">
                <a:solidFill>
                  <a:schemeClr val="bg1"/>
                </a:solidFill>
              </a:rPr>
              <a:t>?</a:t>
            </a:r>
            <a:r>
              <a:rPr lang="en-US" b="1" dirty="0">
                <a:solidFill>
                  <a:schemeClr val="bg1"/>
                </a:solidFill>
              </a:rPr>
              <a:t>xml</a:t>
            </a:r>
            <a:r>
              <a:rPr lang="en-US" dirty="0">
                <a:solidFill>
                  <a:schemeClr val="bg1"/>
                </a:solidFill>
              </a:rPr>
              <a:t> version="1.0" encoding="utf-8"?&gt;</a:t>
            </a:r>
          </a:p>
          <a:p>
            <a:r>
              <a:rPr lang="fr-FR" dirty="0">
                <a:solidFill>
                  <a:schemeClr val="bg1"/>
                </a:solidFill>
              </a:rPr>
              <a:t>&lt;</a:t>
            </a:r>
            <a:r>
              <a:rPr lang="fr-FR" b="1" dirty="0" err="1">
                <a:solidFill>
                  <a:schemeClr val="bg1"/>
                </a:solidFill>
              </a:rPr>
              <a:t>LinearLayout</a:t>
            </a:r>
            <a:r>
              <a:rPr lang="fr-FR" dirty="0">
                <a:solidFill>
                  <a:schemeClr val="bg1"/>
                </a:solidFill>
              </a:rPr>
              <a:t> </a:t>
            </a:r>
            <a:r>
              <a:rPr lang="fr-FR" dirty="0" err="1">
                <a:solidFill>
                  <a:schemeClr val="bg1"/>
                </a:solidFill>
              </a:rPr>
              <a:t>xmlns:android</a:t>
            </a:r>
            <a:r>
              <a:rPr lang="fr-FR" dirty="0">
                <a:solidFill>
                  <a:schemeClr val="bg1"/>
                </a:solidFill>
              </a:rPr>
              <a:t>="</a:t>
            </a:r>
            <a:r>
              <a:rPr lang="fr-FR" dirty="0">
                <a:solidFill>
                  <a:schemeClr val="bg1"/>
                </a:solidFill>
                <a:hlinkClick r:id="rId4"/>
              </a:rPr>
              <a:t>http://schemas.android.com/apk/res/android"</a:t>
            </a:r>
          </a:p>
          <a:p>
            <a:r>
              <a:rPr lang="fr-FR" dirty="0">
                <a:solidFill>
                  <a:schemeClr val="bg1"/>
                </a:solidFill>
              </a:rPr>
              <a:t>    </a:t>
            </a:r>
            <a:r>
              <a:rPr lang="fr-FR" dirty="0" err="1">
                <a:solidFill>
                  <a:schemeClr val="bg1"/>
                </a:solidFill>
              </a:rPr>
              <a:t>android:orientation</a:t>
            </a:r>
            <a:r>
              <a:rPr lang="fr-FR" dirty="0">
                <a:solidFill>
                  <a:schemeClr val="bg1"/>
                </a:solidFill>
              </a:rPr>
              <a:t>="vertical"</a:t>
            </a:r>
          </a:p>
          <a:p>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&gt;</a:t>
            </a:r>
          </a:p>
          <a:p>
            <a:r>
              <a:rPr lang="en-US" dirty="0">
                <a:solidFill>
                  <a:schemeClr val="bg1"/>
                </a:solidFill>
              </a:rPr>
              <a:t>    &lt;</a:t>
            </a:r>
            <a:r>
              <a:rPr lang="en-US" b="1" dirty="0" err="1">
                <a:solidFill>
                  <a:schemeClr val="bg1"/>
                </a:solidFill>
              </a:rPr>
              <a:t>TextView</a:t>
            </a:r>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wrap_content</a:t>
            </a:r>
            <a:r>
              <a:rPr lang="en-US" dirty="0">
                <a:solidFill>
                  <a:schemeClr val="bg1"/>
                </a:solidFill>
              </a:rPr>
              <a:t>"</a:t>
            </a:r>
          </a:p>
          <a:p>
            <a:r>
              <a:rPr lang="fr-FR" dirty="0">
                <a:solidFill>
                  <a:schemeClr val="bg1"/>
                </a:solidFill>
              </a:rPr>
              <a:t>            </a:t>
            </a:r>
            <a:r>
              <a:rPr lang="fr-FR" dirty="0" err="1">
                <a:solidFill>
                  <a:schemeClr val="bg1"/>
                </a:solidFill>
              </a:rPr>
              <a:t>android:text</a:t>
            </a:r>
            <a:r>
              <a:rPr lang="fr-FR" dirty="0">
                <a:solidFill>
                  <a:schemeClr val="bg1"/>
                </a:solidFill>
              </a:rPr>
              <a:t>="Name: "/&gt;</a:t>
            </a:r>
          </a:p>
          <a:p>
            <a:r>
              <a:rPr lang="sv-SE" dirty="0">
                <a:solidFill>
                  <a:schemeClr val="bg1"/>
                </a:solidFill>
              </a:rPr>
              <a:t>    &lt;</a:t>
            </a:r>
            <a:r>
              <a:rPr lang="sv-SE" b="1" dirty="0" err="1">
                <a:solidFill>
                  <a:schemeClr val="bg1"/>
                </a:solidFill>
              </a:rPr>
              <a:t>EditText</a:t>
            </a:r>
            <a:r>
              <a:rPr lang="sv-SE" dirty="0">
                <a:solidFill>
                  <a:schemeClr val="bg1"/>
                </a:solidFill>
              </a:rPr>
              <a:t> </a:t>
            </a:r>
            <a:r>
              <a:rPr lang="sv-SE" dirty="0" err="1">
                <a:solidFill>
                  <a:schemeClr val="bg1"/>
                </a:solidFill>
              </a:rPr>
              <a:t>android:id</a:t>
            </a:r>
            <a:r>
              <a:rPr lang="sv-SE" dirty="0">
                <a:solidFill>
                  <a:schemeClr val="bg1"/>
                </a:solidFill>
              </a:rPr>
              <a:t>="@+id/</a:t>
            </a:r>
            <a:r>
              <a:rPr lang="sv-SE" dirty="0" err="1">
                <a:solidFill>
                  <a:schemeClr val="bg1"/>
                </a:solidFill>
              </a:rPr>
              <a:t>name</a:t>
            </a:r>
            <a:r>
              <a:rPr lang="sv-SE" dirty="0">
                <a:solidFill>
                  <a:schemeClr val="bg1"/>
                </a:solidFill>
              </a:rPr>
              <a:t>"</a:t>
            </a:r>
          </a:p>
          <a:p>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wrap_content</a:t>
            </a:r>
            <a:r>
              <a:rPr lang="en-US" dirty="0">
                <a:solidFill>
                  <a:schemeClr val="bg1"/>
                </a:solidFill>
              </a:rPr>
              <a:t>"</a:t>
            </a:r>
          </a:p>
          <a:p>
            <a:r>
              <a:rPr lang="fr-FR" dirty="0">
                <a:solidFill>
                  <a:schemeClr val="bg1"/>
                </a:solidFill>
              </a:rPr>
              <a:t>            </a:t>
            </a:r>
            <a:r>
              <a:rPr lang="fr-FR" dirty="0" err="1">
                <a:solidFill>
                  <a:schemeClr val="bg1"/>
                </a:solidFill>
              </a:rPr>
              <a:t>android:layout_marginBottom</a:t>
            </a:r>
            <a:r>
              <a:rPr lang="fr-FR" dirty="0">
                <a:solidFill>
                  <a:schemeClr val="bg1"/>
                </a:solidFill>
              </a:rPr>
              <a:t>="10dip"/&gt;</a:t>
            </a:r>
          </a:p>
          <a:p>
            <a:r>
              <a:rPr lang="pl-PL" dirty="0">
                <a:solidFill>
                  <a:schemeClr val="bg1"/>
                </a:solidFill>
              </a:rPr>
              <a:t>    &lt;</a:t>
            </a:r>
            <a:r>
              <a:rPr lang="pl-PL" b="1" dirty="0" err="1">
                <a:solidFill>
                  <a:schemeClr val="bg1"/>
                </a:solidFill>
              </a:rPr>
              <a:t>TextView</a:t>
            </a:r>
            <a:endParaRPr lang="pl-PL" dirty="0">
              <a:solidFill>
                <a:schemeClr val="bg1"/>
              </a:solidFill>
            </a:endParaRPr>
          </a:p>
          <a:p>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wrap_content</a:t>
            </a:r>
            <a:r>
              <a:rPr lang="en-US" dirty="0">
                <a:solidFill>
                  <a:schemeClr val="bg1"/>
                </a:solidFill>
              </a:rPr>
              <a:t>"</a:t>
            </a:r>
          </a:p>
          <a:p>
            <a:r>
              <a:rPr lang="fr-FR" dirty="0">
                <a:solidFill>
                  <a:schemeClr val="bg1"/>
                </a:solidFill>
              </a:rPr>
              <a:t>        </a:t>
            </a:r>
            <a:r>
              <a:rPr lang="fr-FR" dirty="0" err="1">
                <a:solidFill>
                  <a:schemeClr val="bg1"/>
                </a:solidFill>
              </a:rPr>
              <a:t>android:text</a:t>
            </a:r>
            <a:r>
              <a:rPr lang="fr-FR" dirty="0">
                <a:solidFill>
                  <a:schemeClr val="bg1"/>
                </a:solidFill>
              </a:rPr>
              <a:t>="Email: "</a:t>
            </a:r>
          </a:p>
          <a:p>
            <a:r>
              <a:rPr lang="en-US" dirty="0">
                <a:solidFill>
                  <a:schemeClr val="bg1"/>
                </a:solidFill>
              </a:rPr>
              <a:t>        /&gt;</a:t>
            </a:r>
          </a:p>
          <a:p>
            <a:r>
              <a:rPr lang="en-US" dirty="0"/>
              <a:t>    </a:t>
            </a:r>
          </a:p>
        </p:txBody>
      </p:sp>
      <p:sp>
        <p:nvSpPr>
          <p:cNvPr id="7" name="TextBox 6"/>
          <p:cNvSpPr txBox="1"/>
          <p:nvPr/>
        </p:nvSpPr>
        <p:spPr>
          <a:xfrm>
            <a:off x="10679276" y="2144589"/>
            <a:ext cx="184666" cy="369332"/>
          </a:xfrm>
          <a:prstGeom prst="rect">
            <a:avLst/>
          </a:prstGeom>
          <a:noFill/>
        </p:spPr>
        <p:txBody>
          <a:bodyPr wrap="none" rtlCol="0">
            <a:spAutoFit/>
          </a:bodyPr>
          <a:lstStyle/>
          <a:p>
            <a:endParaRPr lang="en-US" dirty="0"/>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61160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screen1.xml</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27</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3477875"/>
          </a:xfrm>
          <a:prstGeom prst="rect">
            <a:avLst/>
          </a:prstGeom>
        </p:spPr>
        <p:txBody>
          <a:bodyPr wrap="square">
            <a:spAutoFit/>
          </a:bodyPr>
          <a:lstStyle/>
          <a:p>
            <a:r>
              <a:rPr lang="en-US" sz="2000" dirty="0"/>
              <a:t>   </a:t>
            </a:r>
            <a:r>
              <a:rPr lang="en-US" sz="2000" dirty="0">
                <a:solidFill>
                  <a:srgbClr val="000000"/>
                </a:solidFill>
              </a:rPr>
              <a:t> &lt;</a:t>
            </a:r>
            <a:r>
              <a:rPr lang="en-US" sz="2000" b="1" dirty="0" err="1">
                <a:solidFill>
                  <a:srgbClr val="000000"/>
                </a:solidFill>
              </a:rPr>
              <a:t>EditText</a:t>
            </a:r>
            <a:r>
              <a:rPr lang="en-US" sz="2000" dirty="0">
                <a:solidFill>
                  <a:srgbClr val="000000"/>
                </a:solidFill>
              </a:rPr>
              <a:t> </a:t>
            </a:r>
            <a:r>
              <a:rPr lang="en-US" sz="2000" dirty="0" err="1">
                <a:solidFill>
                  <a:srgbClr val="000000"/>
                </a:solidFill>
              </a:rPr>
              <a:t>android:id</a:t>
            </a:r>
            <a:r>
              <a:rPr lang="en-US" sz="2000" dirty="0">
                <a:solidFill>
                  <a:srgbClr val="000000"/>
                </a:solidFill>
              </a:rPr>
              <a:t>="@+id/email"</a:t>
            </a:r>
          </a:p>
          <a:p>
            <a:r>
              <a:rPr lang="en-US" sz="2000" dirty="0">
                <a:solidFill>
                  <a:srgbClr val="000000"/>
                </a:solidFill>
              </a:rPr>
              <a:t>            </a:t>
            </a:r>
            <a:r>
              <a:rPr lang="en-US" sz="2000" dirty="0" err="1">
                <a:solidFill>
                  <a:srgbClr val="000000"/>
                </a:solidFill>
              </a:rPr>
              <a:t>android:layout_width</a:t>
            </a:r>
            <a:r>
              <a:rPr lang="en-US" sz="2000" dirty="0">
                <a:solidFill>
                  <a:srgbClr val="000000"/>
                </a:solidFill>
              </a:rPr>
              <a:t>="</a:t>
            </a:r>
            <a:r>
              <a:rPr lang="en-US" sz="2000" dirty="0" err="1">
                <a:solidFill>
                  <a:srgbClr val="000000"/>
                </a:solidFill>
              </a:rPr>
              <a:t>fill_parent</a:t>
            </a:r>
            <a:r>
              <a:rPr lang="en-US" sz="2000" dirty="0">
                <a:solidFill>
                  <a:srgbClr val="000000"/>
                </a:solidFill>
              </a:rPr>
              <a:t>"</a:t>
            </a:r>
          </a:p>
          <a:p>
            <a:r>
              <a:rPr lang="en-US" sz="2000" dirty="0">
                <a:solidFill>
                  <a:srgbClr val="000000"/>
                </a:solidFill>
              </a:rPr>
              <a:t>            </a:t>
            </a:r>
            <a:r>
              <a:rPr lang="en-US" sz="2000" dirty="0" err="1">
                <a:solidFill>
                  <a:srgbClr val="000000"/>
                </a:solidFill>
              </a:rPr>
              <a:t>android:layout_height</a:t>
            </a:r>
            <a:r>
              <a:rPr lang="en-US" sz="2000" dirty="0">
                <a:solidFill>
                  <a:srgbClr val="000000"/>
                </a:solidFill>
              </a:rPr>
              <a:t>="</a:t>
            </a:r>
            <a:r>
              <a:rPr lang="en-US" sz="2000" dirty="0" err="1">
                <a:solidFill>
                  <a:srgbClr val="000000"/>
                </a:solidFill>
              </a:rPr>
              <a:t>wrap_content</a:t>
            </a:r>
            <a:r>
              <a:rPr lang="en-US" sz="2000" dirty="0">
                <a:solidFill>
                  <a:srgbClr val="000000"/>
                </a:solidFill>
              </a:rPr>
              <a:t>"</a:t>
            </a:r>
          </a:p>
          <a:p>
            <a:r>
              <a:rPr lang="fr-FR" sz="2000" dirty="0">
                <a:solidFill>
                  <a:srgbClr val="000000"/>
                </a:solidFill>
              </a:rPr>
              <a:t>            </a:t>
            </a:r>
            <a:r>
              <a:rPr lang="fr-FR" sz="2000" dirty="0" err="1">
                <a:solidFill>
                  <a:srgbClr val="000000"/>
                </a:solidFill>
              </a:rPr>
              <a:t>android:layout_marginBottom</a:t>
            </a:r>
            <a:r>
              <a:rPr lang="fr-FR" sz="2000" dirty="0">
                <a:solidFill>
                  <a:srgbClr val="000000"/>
                </a:solidFill>
              </a:rPr>
              <a:t>="10dip"/</a:t>
            </a:r>
            <a:r>
              <a:rPr lang="fr-FR" sz="2000" dirty="0" smtClean="0">
                <a:solidFill>
                  <a:srgbClr val="000000"/>
                </a:solidFill>
              </a:rPr>
              <a:t>&gt;</a:t>
            </a:r>
          </a:p>
          <a:p>
            <a:endParaRPr lang="fr-FR" sz="2000" dirty="0">
              <a:solidFill>
                <a:srgbClr val="000000"/>
              </a:solidFill>
            </a:endParaRPr>
          </a:p>
          <a:p>
            <a:r>
              <a:rPr lang="fi-FI" sz="2000" dirty="0">
                <a:solidFill>
                  <a:srgbClr val="000000"/>
                </a:solidFill>
              </a:rPr>
              <a:t>    &lt;</a:t>
            </a:r>
            <a:r>
              <a:rPr lang="fi-FI" sz="2000" b="1" dirty="0">
                <a:solidFill>
                  <a:srgbClr val="000000"/>
                </a:solidFill>
              </a:rPr>
              <a:t>Button</a:t>
            </a:r>
            <a:r>
              <a:rPr lang="fi-FI" sz="2000" dirty="0">
                <a:solidFill>
                  <a:srgbClr val="000000"/>
                </a:solidFill>
              </a:rPr>
              <a:t> </a:t>
            </a:r>
            <a:r>
              <a:rPr lang="fi-FI" sz="2000" dirty="0" err="1">
                <a:solidFill>
                  <a:srgbClr val="000000"/>
                </a:solidFill>
              </a:rPr>
              <a:t>android:id="@+id/btnNextScreen</a:t>
            </a:r>
            <a:r>
              <a:rPr lang="fi-FI" sz="2000" dirty="0">
                <a:solidFill>
                  <a:srgbClr val="000000"/>
                </a:solidFill>
              </a:rPr>
              <a:t>"</a:t>
            </a:r>
          </a:p>
          <a:p>
            <a:r>
              <a:rPr lang="en-US" sz="2000" dirty="0">
                <a:solidFill>
                  <a:srgbClr val="000000"/>
                </a:solidFill>
              </a:rPr>
              <a:t>            </a:t>
            </a:r>
            <a:r>
              <a:rPr lang="en-US" sz="2000" dirty="0" err="1">
                <a:solidFill>
                  <a:srgbClr val="000000"/>
                </a:solidFill>
              </a:rPr>
              <a:t>android:layout_width</a:t>
            </a:r>
            <a:r>
              <a:rPr lang="en-US" sz="2000" dirty="0">
                <a:solidFill>
                  <a:srgbClr val="000000"/>
                </a:solidFill>
              </a:rPr>
              <a:t>="</a:t>
            </a:r>
            <a:r>
              <a:rPr lang="en-US" sz="2000" dirty="0" err="1">
                <a:solidFill>
                  <a:srgbClr val="000000"/>
                </a:solidFill>
              </a:rPr>
              <a:t>fill_parent</a:t>
            </a:r>
            <a:r>
              <a:rPr lang="en-US" sz="2000" dirty="0">
                <a:solidFill>
                  <a:srgbClr val="000000"/>
                </a:solidFill>
              </a:rPr>
              <a:t>"</a:t>
            </a:r>
          </a:p>
          <a:p>
            <a:r>
              <a:rPr lang="en-US" sz="2000" dirty="0">
                <a:solidFill>
                  <a:srgbClr val="000000"/>
                </a:solidFill>
              </a:rPr>
              <a:t>            </a:t>
            </a:r>
            <a:r>
              <a:rPr lang="en-US" sz="2000" dirty="0" err="1">
                <a:solidFill>
                  <a:srgbClr val="000000"/>
                </a:solidFill>
              </a:rPr>
              <a:t>android:layout_height</a:t>
            </a:r>
            <a:r>
              <a:rPr lang="en-US" sz="2000" dirty="0">
                <a:solidFill>
                  <a:srgbClr val="000000"/>
                </a:solidFill>
              </a:rPr>
              <a:t>="</a:t>
            </a:r>
            <a:r>
              <a:rPr lang="en-US" sz="2000" dirty="0" err="1">
                <a:solidFill>
                  <a:srgbClr val="000000"/>
                </a:solidFill>
              </a:rPr>
              <a:t>wrap_content</a:t>
            </a:r>
            <a:r>
              <a:rPr lang="en-US" sz="2000" dirty="0">
                <a:solidFill>
                  <a:srgbClr val="000000"/>
                </a:solidFill>
              </a:rPr>
              <a:t>"</a:t>
            </a:r>
          </a:p>
          <a:p>
            <a:r>
              <a:rPr lang="en-US" sz="2000" dirty="0">
                <a:solidFill>
                  <a:srgbClr val="000000"/>
                </a:solidFill>
              </a:rPr>
              <a:t>            </a:t>
            </a:r>
            <a:r>
              <a:rPr lang="en-US" sz="2000" dirty="0" err="1">
                <a:solidFill>
                  <a:srgbClr val="000000"/>
                </a:solidFill>
              </a:rPr>
              <a:t>android:text</a:t>
            </a:r>
            <a:r>
              <a:rPr lang="en-US" sz="2000" dirty="0">
                <a:solidFill>
                  <a:srgbClr val="000000"/>
                </a:solidFill>
              </a:rPr>
              <a:t>="Send to Next Screen"</a:t>
            </a:r>
          </a:p>
          <a:p>
            <a:r>
              <a:rPr lang="fr-FR" sz="2000" dirty="0">
                <a:solidFill>
                  <a:srgbClr val="000000"/>
                </a:solidFill>
              </a:rPr>
              <a:t>            </a:t>
            </a:r>
            <a:r>
              <a:rPr lang="fr-FR" sz="2000" dirty="0" err="1">
                <a:solidFill>
                  <a:srgbClr val="000000"/>
                </a:solidFill>
              </a:rPr>
              <a:t>android:layout_marginTop</a:t>
            </a:r>
            <a:r>
              <a:rPr lang="fr-FR" sz="2000" dirty="0">
                <a:solidFill>
                  <a:srgbClr val="000000"/>
                </a:solidFill>
              </a:rPr>
              <a:t>="15dip"/&gt;</a:t>
            </a:r>
          </a:p>
          <a:p>
            <a:r>
              <a:rPr lang="en-US" sz="2000" dirty="0">
                <a:solidFill>
                  <a:srgbClr val="000000"/>
                </a:solidFill>
              </a:rPr>
              <a:t>&lt;/</a:t>
            </a:r>
            <a:r>
              <a:rPr lang="en-US" sz="2000" b="1" dirty="0" err="1">
                <a:solidFill>
                  <a:srgbClr val="000000"/>
                </a:solidFill>
              </a:rPr>
              <a:t>LinearLayout</a:t>
            </a:r>
            <a:r>
              <a:rPr lang="en-US" sz="2000" dirty="0">
                <a:solidFill>
                  <a:srgbClr val="000000"/>
                </a:solidFill>
              </a:rPr>
              <a:t>&gt;	</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22575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screen1.xml</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28</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3477875"/>
          </a:xfrm>
          <a:prstGeom prst="rect">
            <a:avLst/>
          </a:prstGeom>
        </p:spPr>
        <p:txBody>
          <a:bodyPr wrap="square">
            <a:spAutoFit/>
          </a:bodyPr>
          <a:lstStyle/>
          <a:p>
            <a:r>
              <a:rPr lang="en-US" dirty="0"/>
              <a:t>  </a:t>
            </a:r>
            <a:r>
              <a:rPr lang="en-US" sz="2000" dirty="0"/>
              <a:t> </a:t>
            </a:r>
            <a:r>
              <a:rPr lang="en-US" sz="2000" dirty="0">
                <a:solidFill>
                  <a:srgbClr val="000000"/>
                </a:solidFill>
              </a:rPr>
              <a:t> &lt;</a:t>
            </a:r>
            <a:r>
              <a:rPr lang="en-US" sz="2000" b="1" dirty="0" err="1">
                <a:solidFill>
                  <a:srgbClr val="000000"/>
                </a:solidFill>
              </a:rPr>
              <a:t>EditText</a:t>
            </a:r>
            <a:r>
              <a:rPr lang="en-US" sz="2000" dirty="0">
                <a:solidFill>
                  <a:srgbClr val="000000"/>
                </a:solidFill>
              </a:rPr>
              <a:t> </a:t>
            </a:r>
            <a:r>
              <a:rPr lang="en-US" sz="2000" dirty="0" err="1">
                <a:solidFill>
                  <a:srgbClr val="000000"/>
                </a:solidFill>
              </a:rPr>
              <a:t>android:id</a:t>
            </a:r>
            <a:r>
              <a:rPr lang="en-US" sz="2000" dirty="0">
                <a:solidFill>
                  <a:srgbClr val="000000"/>
                </a:solidFill>
              </a:rPr>
              <a:t>="@+id/email"</a:t>
            </a:r>
          </a:p>
          <a:p>
            <a:r>
              <a:rPr lang="en-US" sz="2000" dirty="0">
                <a:solidFill>
                  <a:srgbClr val="000000"/>
                </a:solidFill>
              </a:rPr>
              <a:t>            </a:t>
            </a:r>
            <a:r>
              <a:rPr lang="en-US" sz="2000" dirty="0" err="1">
                <a:solidFill>
                  <a:srgbClr val="000000"/>
                </a:solidFill>
              </a:rPr>
              <a:t>android:layout_width</a:t>
            </a:r>
            <a:r>
              <a:rPr lang="en-US" sz="2000" dirty="0">
                <a:solidFill>
                  <a:srgbClr val="000000"/>
                </a:solidFill>
              </a:rPr>
              <a:t>="</a:t>
            </a:r>
            <a:r>
              <a:rPr lang="en-US" sz="2000" dirty="0" err="1">
                <a:solidFill>
                  <a:srgbClr val="000000"/>
                </a:solidFill>
              </a:rPr>
              <a:t>fill_parent</a:t>
            </a:r>
            <a:r>
              <a:rPr lang="en-US" sz="2000" dirty="0">
                <a:solidFill>
                  <a:srgbClr val="000000"/>
                </a:solidFill>
              </a:rPr>
              <a:t>"</a:t>
            </a:r>
          </a:p>
          <a:p>
            <a:r>
              <a:rPr lang="en-US" sz="2000" dirty="0">
                <a:solidFill>
                  <a:srgbClr val="000000"/>
                </a:solidFill>
              </a:rPr>
              <a:t>            </a:t>
            </a:r>
            <a:r>
              <a:rPr lang="en-US" sz="2000" dirty="0" err="1">
                <a:solidFill>
                  <a:srgbClr val="000000"/>
                </a:solidFill>
              </a:rPr>
              <a:t>android:layout_height</a:t>
            </a:r>
            <a:r>
              <a:rPr lang="en-US" sz="2000" dirty="0">
                <a:solidFill>
                  <a:srgbClr val="000000"/>
                </a:solidFill>
              </a:rPr>
              <a:t>="</a:t>
            </a:r>
            <a:r>
              <a:rPr lang="en-US" sz="2000" dirty="0" err="1">
                <a:solidFill>
                  <a:srgbClr val="000000"/>
                </a:solidFill>
              </a:rPr>
              <a:t>wrap_content</a:t>
            </a:r>
            <a:r>
              <a:rPr lang="en-US" sz="2000" dirty="0">
                <a:solidFill>
                  <a:srgbClr val="000000"/>
                </a:solidFill>
              </a:rPr>
              <a:t>"</a:t>
            </a:r>
          </a:p>
          <a:p>
            <a:r>
              <a:rPr lang="fr-FR" sz="2000" dirty="0">
                <a:solidFill>
                  <a:srgbClr val="000000"/>
                </a:solidFill>
              </a:rPr>
              <a:t>            </a:t>
            </a:r>
            <a:r>
              <a:rPr lang="fr-FR" sz="2000" dirty="0" err="1">
                <a:solidFill>
                  <a:srgbClr val="000000"/>
                </a:solidFill>
              </a:rPr>
              <a:t>android:layout_marginBottom</a:t>
            </a:r>
            <a:r>
              <a:rPr lang="fr-FR" sz="2000" dirty="0">
                <a:solidFill>
                  <a:srgbClr val="000000"/>
                </a:solidFill>
              </a:rPr>
              <a:t>="10dip"/</a:t>
            </a:r>
            <a:r>
              <a:rPr lang="fr-FR" sz="2000" dirty="0" smtClean="0">
                <a:solidFill>
                  <a:srgbClr val="000000"/>
                </a:solidFill>
              </a:rPr>
              <a:t>&gt;</a:t>
            </a:r>
          </a:p>
          <a:p>
            <a:endParaRPr lang="fr-FR" sz="2000" dirty="0">
              <a:solidFill>
                <a:srgbClr val="000000"/>
              </a:solidFill>
            </a:endParaRPr>
          </a:p>
          <a:p>
            <a:r>
              <a:rPr lang="fi-FI" sz="2000" dirty="0">
                <a:solidFill>
                  <a:srgbClr val="000000"/>
                </a:solidFill>
              </a:rPr>
              <a:t>    &lt;</a:t>
            </a:r>
            <a:r>
              <a:rPr lang="fi-FI" sz="2000" b="1" dirty="0">
                <a:solidFill>
                  <a:srgbClr val="000000"/>
                </a:solidFill>
              </a:rPr>
              <a:t>Button</a:t>
            </a:r>
            <a:r>
              <a:rPr lang="fi-FI" sz="2000" dirty="0">
                <a:solidFill>
                  <a:srgbClr val="000000"/>
                </a:solidFill>
              </a:rPr>
              <a:t> </a:t>
            </a:r>
            <a:r>
              <a:rPr lang="fi-FI" sz="2000" dirty="0" err="1">
                <a:solidFill>
                  <a:srgbClr val="000000"/>
                </a:solidFill>
              </a:rPr>
              <a:t>android:id="@+id/btnNextScreen</a:t>
            </a:r>
            <a:r>
              <a:rPr lang="fi-FI" sz="2000" dirty="0">
                <a:solidFill>
                  <a:srgbClr val="000000"/>
                </a:solidFill>
              </a:rPr>
              <a:t>"</a:t>
            </a:r>
          </a:p>
          <a:p>
            <a:r>
              <a:rPr lang="en-US" sz="2000" dirty="0">
                <a:solidFill>
                  <a:srgbClr val="000000"/>
                </a:solidFill>
              </a:rPr>
              <a:t>            </a:t>
            </a:r>
            <a:r>
              <a:rPr lang="en-US" sz="2000" dirty="0" err="1">
                <a:solidFill>
                  <a:srgbClr val="000000"/>
                </a:solidFill>
              </a:rPr>
              <a:t>android:layout_width</a:t>
            </a:r>
            <a:r>
              <a:rPr lang="en-US" sz="2000" dirty="0">
                <a:solidFill>
                  <a:srgbClr val="000000"/>
                </a:solidFill>
              </a:rPr>
              <a:t>="</a:t>
            </a:r>
            <a:r>
              <a:rPr lang="en-US" sz="2000" dirty="0" err="1">
                <a:solidFill>
                  <a:srgbClr val="000000"/>
                </a:solidFill>
              </a:rPr>
              <a:t>fill_parent</a:t>
            </a:r>
            <a:r>
              <a:rPr lang="en-US" sz="2000" dirty="0">
                <a:solidFill>
                  <a:srgbClr val="000000"/>
                </a:solidFill>
              </a:rPr>
              <a:t>"</a:t>
            </a:r>
          </a:p>
          <a:p>
            <a:r>
              <a:rPr lang="en-US" sz="2000" dirty="0">
                <a:solidFill>
                  <a:srgbClr val="000000"/>
                </a:solidFill>
              </a:rPr>
              <a:t>            </a:t>
            </a:r>
            <a:r>
              <a:rPr lang="en-US" sz="2000" dirty="0" err="1">
                <a:solidFill>
                  <a:srgbClr val="000000"/>
                </a:solidFill>
              </a:rPr>
              <a:t>android:layout_height</a:t>
            </a:r>
            <a:r>
              <a:rPr lang="en-US" sz="2000" dirty="0">
                <a:solidFill>
                  <a:srgbClr val="000000"/>
                </a:solidFill>
              </a:rPr>
              <a:t>="</a:t>
            </a:r>
            <a:r>
              <a:rPr lang="en-US" sz="2000" dirty="0" err="1">
                <a:solidFill>
                  <a:srgbClr val="000000"/>
                </a:solidFill>
              </a:rPr>
              <a:t>wrap_content</a:t>
            </a:r>
            <a:r>
              <a:rPr lang="en-US" sz="2000" dirty="0">
                <a:solidFill>
                  <a:srgbClr val="000000"/>
                </a:solidFill>
              </a:rPr>
              <a:t>"</a:t>
            </a:r>
          </a:p>
          <a:p>
            <a:r>
              <a:rPr lang="en-US" sz="2000" dirty="0">
                <a:solidFill>
                  <a:srgbClr val="000000"/>
                </a:solidFill>
              </a:rPr>
              <a:t>            </a:t>
            </a:r>
            <a:r>
              <a:rPr lang="en-US" sz="2000" dirty="0" err="1">
                <a:solidFill>
                  <a:srgbClr val="000000"/>
                </a:solidFill>
              </a:rPr>
              <a:t>android:text</a:t>
            </a:r>
            <a:r>
              <a:rPr lang="en-US" sz="2000" dirty="0">
                <a:solidFill>
                  <a:srgbClr val="000000"/>
                </a:solidFill>
              </a:rPr>
              <a:t>="Send to Next Screen"</a:t>
            </a:r>
          </a:p>
          <a:p>
            <a:r>
              <a:rPr lang="fr-FR" sz="2000" dirty="0">
                <a:solidFill>
                  <a:srgbClr val="000000"/>
                </a:solidFill>
              </a:rPr>
              <a:t>            </a:t>
            </a:r>
            <a:r>
              <a:rPr lang="fr-FR" sz="2000" dirty="0" err="1">
                <a:solidFill>
                  <a:srgbClr val="000000"/>
                </a:solidFill>
              </a:rPr>
              <a:t>android:layout_marginTop</a:t>
            </a:r>
            <a:r>
              <a:rPr lang="fr-FR" sz="2000" dirty="0">
                <a:solidFill>
                  <a:srgbClr val="000000"/>
                </a:solidFill>
              </a:rPr>
              <a:t>="15dip"/&gt;</a:t>
            </a:r>
          </a:p>
          <a:p>
            <a:r>
              <a:rPr lang="en-US" sz="2000" dirty="0">
                <a:solidFill>
                  <a:srgbClr val="000000"/>
                </a:solidFill>
              </a:rPr>
              <a:t>&lt;/</a:t>
            </a:r>
            <a:r>
              <a:rPr lang="en-US" sz="2000" b="1" dirty="0" err="1">
                <a:solidFill>
                  <a:srgbClr val="000000"/>
                </a:solidFill>
              </a:rPr>
              <a:t>LinearLayout</a:t>
            </a:r>
            <a:r>
              <a:rPr lang="en-US" sz="2000" dirty="0">
                <a:solidFill>
                  <a:srgbClr val="000000"/>
                </a:solidFill>
              </a:rPr>
              <a:t>&gt;	</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6582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screen1.xml</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29</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369332"/>
          </a:xfrm>
          <a:prstGeom prst="rect">
            <a:avLst/>
          </a:prstGeom>
        </p:spPr>
        <p:txBody>
          <a:bodyPr wrap="square">
            <a:spAutoFit/>
          </a:bodyPr>
          <a:lstStyle/>
          <a:p>
            <a:r>
              <a:rPr lang="en-US" dirty="0"/>
              <a:t>  </a:t>
            </a:r>
            <a:r>
              <a:rPr lang="en-US" dirty="0">
                <a:solidFill>
                  <a:srgbClr val="000000"/>
                </a:solidFill>
              </a:rPr>
              <a:t>	</a:t>
            </a:r>
          </a:p>
        </p:txBody>
      </p:sp>
      <p:pic>
        <p:nvPicPr>
          <p:cNvPr id="6" name="Picture 5" descr="screen1_outpu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762000"/>
            <a:ext cx="6578600" cy="536321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6582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1"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2">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012" y="-95534"/>
            <a:ext cx="9213012" cy="6243634"/>
          </a:xfrm>
          <a:prstGeom prst="rect">
            <a:avLst/>
          </a:prstGeom>
          <a:pattFill prst="smCheck">
            <a:fgClr>
              <a:schemeClr val="bg2">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9" name="TextBox 8"/>
          <p:cNvSpPr txBox="1"/>
          <p:nvPr/>
        </p:nvSpPr>
        <p:spPr>
          <a:xfrm>
            <a:off x="1028700" y="2743200"/>
            <a:ext cx="7086600" cy="783193"/>
          </a:xfrm>
          <a:prstGeom prst="roundRect">
            <a:avLst/>
          </a:prstGeom>
          <a:noFill/>
          <a:ln w="38100">
            <a:solidFill>
              <a:schemeClr val="tx1"/>
            </a:solidFill>
          </a:ln>
        </p:spPr>
        <p:txBody>
          <a:bodyPr wrap="square" rtlCol="0">
            <a:spAutoFit/>
          </a:bodyPr>
          <a:lstStyle/>
          <a:p>
            <a:pPr algn="ctr"/>
            <a:r>
              <a:rPr lang="en-US" sz="4000" dirty="0" smtClean="0">
                <a:latin typeface="Arial" pitchFamily="34" charset="0"/>
                <a:cs typeface="Arial" pitchFamily="34" charset="0"/>
              </a:rPr>
              <a:t>Intents </a:t>
            </a:r>
            <a:endParaRPr lang="en-US" sz="4000" dirty="0">
              <a:latin typeface="Arial" pitchFamily="34" charset="0"/>
              <a:cs typeface="Arial" pitchFamily="34" charset="0"/>
            </a:endParaRPr>
          </a:p>
        </p:txBody>
      </p:sp>
      <p:sp>
        <p:nvSpPr>
          <p:cNvPr id="8" name="Rectangle 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5267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i-FI" sz="2800" b="1" dirty="0" err="1">
                <a:solidFill>
                  <a:prstClr val="black"/>
                </a:solidFill>
                <a:latin typeface="Arial" pitchFamily="34" charset="0"/>
                <a:cs typeface="Arial" pitchFamily="34" charset="0"/>
              </a:rPr>
              <a:t>FirstScreenActivity.java</a:t>
            </a:r>
            <a:r>
              <a:rPr lang="fi-FI" sz="2800" b="1" dirty="0">
                <a:solidFill>
                  <a:prstClr val="black"/>
                </a:solidFill>
                <a:latin typeface="Arial" pitchFamily="34" charset="0"/>
                <a:cs typeface="Arial" pitchFamily="34" charset="0"/>
              </a:rPr>
              <a:t>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30</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3693319"/>
          </a:xfrm>
          <a:prstGeom prst="rect">
            <a:avLst/>
          </a:prstGeom>
        </p:spPr>
        <p:txBody>
          <a:bodyPr wrap="square">
            <a:spAutoFit/>
          </a:bodyPr>
          <a:lstStyle/>
          <a:p>
            <a:r>
              <a:rPr lang="en-US" dirty="0" smtClean="0"/>
              <a:t>   </a:t>
            </a:r>
            <a:r>
              <a:rPr lang="en-US" b="1" dirty="0">
                <a:solidFill>
                  <a:srgbClr val="15A5DB"/>
                </a:solidFill>
                <a:latin typeface="Consolas-Bold"/>
              </a:rPr>
              <a:t>public</a:t>
            </a:r>
            <a:r>
              <a:rPr lang="en-US" dirty="0">
                <a:solidFill>
                  <a:prstClr val="black"/>
                </a:solidFill>
                <a:latin typeface="Consolas"/>
              </a:rPr>
              <a:t> </a:t>
            </a:r>
            <a:r>
              <a:rPr lang="en-US" b="1" dirty="0">
                <a:solidFill>
                  <a:srgbClr val="15A5DB"/>
                </a:solidFill>
                <a:latin typeface="Consolas-Bold"/>
              </a:rPr>
              <a:t>class</a:t>
            </a:r>
            <a:r>
              <a:rPr lang="en-US" dirty="0">
                <a:solidFill>
                  <a:prstClr val="black"/>
                </a:solidFill>
                <a:latin typeface="Consolas"/>
              </a:rPr>
              <a:t> </a:t>
            </a:r>
            <a:r>
              <a:rPr lang="en-US" dirty="0" err="1">
                <a:solidFill>
                  <a:prstClr val="black"/>
                </a:solidFill>
                <a:latin typeface="Consolas"/>
              </a:rPr>
              <a:t>FirstScreenActivity</a:t>
            </a:r>
            <a:r>
              <a:rPr lang="en-US" dirty="0">
                <a:solidFill>
                  <a:prstClr val="black"/>
                </a:solidFill>
                <a:latin typeface="Consolas"/>
              </a:rPr>
              <a:t> </a:t>
            </a:r>
            <a:r>
              <a:rPr lang="en-US" b="1" dirty="0">
                <a:solidFill>
                  <a:srgbClr val="15A5DB"/>
                </a:solidFill>
                <a:latin typeface="Consolas-Bold"/>
              </a:rPr>
              <a:t>extends</a:t>
            </a:r>
            <a:r>
              <a:rPr lang="en-US" dirty="0">
                <a:solidFill>
                  <a:prstClr val="black"/>
                </a:solidFill>
                <a:latin typeface="Consolas"/>
              </a:rPr>
              <a:t> Activity {</a:t>
            </a:r>
          </a:p>
          <a:p>
            <a:r>
              <a:rPr lang="nl-NL" dirty="0">
                <a:solidFill>
                  <a:prstClr val="black"/>
                </a:solidFill>
                <a:latin typeface="Consolas"/>
              </a:rPr>
              <a:t>    </a:t>
            </a:r>
            <a:r>
              <a:rPr lang="nl-NL" dirty="0">
                <a:solidFill>
                  <a:srgbClr val="88B012"/>
                </a:solidFill>
                <a:latin typeface="Consolas"/>
              </a:rPr>
              <a:t>// </a:t>
            </a:r>
            <a:r>
              <a:rPr lang="nl-NL" dirty="0" err="1">
                <a:solidFill>
                  <a:srgbClr val="88B012"/>
                </a:solidFill>
                <a:latin typeface="Consolas"/>
              </a:rPr>
              <a:t>Initializing</a:t>
            </a:r>
            <a:r>
              <a:rPr lang="nl-NL" dirty="0">
                <a:solidFill>
                  <a:srgbClr val="88B012"/>
                </a:solidFill>
                <a:latin typeface="Consolas"/>
              </a:rPr>
              <a:t> variables</a:t>
            </a:r>
            <a:endParaRPr lang="nl-NL" dirty="0">
              <a:solidFill>
                <a:prstClr val="black"/>
              </a:solidFill>
              <a:latin typeface="Consolas"/>
            </a:endParaRPr>
          </a:p>
          <a:p>
            <a:r>
              <a:rPr lang="de-DE" dirty="0">
                <a:solidFill>
                  <a:prstClr val="black"/>
                </a:solidFill>
                <a:latin typeface="Consolas"/>
              </a:rPr>
              <a:t>    </a:t>
            </a:r>
            <a:r>
              <a:rPr lang="de-DE" dirty="0" err="1">
                <a:solidFill>
                  <a:prstClr val="black"/>
                </a:solidFill>
                <a:latin typeface="Consolas"/>
              </a:rPr>
              <a:t>EditText</a:t>
            </a:r>
            <a:r>
              <a:rPr lang="de-DE" dirty="0">
                <a:solidFill>
                  <a:prstClr val="black"/>
                </a:solidFill>
                <a:latin typeface="Consolas"/>
              </a:rPr>
              <a:t> </a:t>
            </a:r>
            <a:r>
              <a:rPr lang="de-DE" dirty="0" err="1">
                <a:solidFill>
                  <a:prstClr val="black"/>
                </a:solidFill>
                <a:latin typeface="Consolas"/>
              </a:rPr>
              <a:t>inputName</a:t>
            </a:r>
            <a:r>
              <a:rPr lang="de-DE"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EditText</a:t>
            </a:r>
            <a:r>
              <a:rPr lang="en-US" dirty="0">
                <a:solidFill>
                  <a:prstClr val="black"/>
                </a:solidFill>
                <a:latin typeface="Consolas"/>
              </a:rPr>
              <a:t> </a:t>
            </a:r>
            <a:r>
              <a:rPr lang="en-US" dirty="0" err="1">
                <a:solidFill>
                  <a:prstClr val="black"/>
                </a:solidFill>
                <a:latin typeface="Consolas"/>
              </a:rPr>
              <a:t>inputEmail</a:t>
            </a:r>
            <a:r>
              <a:rPr lang="en-US" dirty="0">
                <a:solidFill>
                  <a:prstClr val="black"/>
                </a:solidFill>
                <a:latin typeface="Consolas"/>
              </a:rPr>
              <a:t>;</a:t>
            </a:r>
          </a:p>
          <a:p>
            <a:r>
              <a:rPr lang="en-US" dirty="0">
                <a:solidFill>
                  <a:prstClr val="black"/>
                </a:solidFill>
                <a:latin typeface="Consolas"/>
              </a:rPr>
              <a:t>    </a:t>
            </a:r>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public</a:t>
            </a:r>
            <a:r>
              <a:rPr lang="en-US" dirty="0">
                <a:solidFill>
                  <a:prstClr val="black"/>
                </a:solidFill>
                <a:latin typeface="Consolas"/>
              </a:rPr>
              <a:t> </a:t>
            </a:r>
            <a:r>
              <a:rPr lang="en-US" b="1" dirty="0">
                <a:solidFill>
                  <a:srgbClr val="15A5DB"/>
                </a:solidFill>
                <a:latin typeface="Consolas-Bold"/>
              </a:rPr>
              <a:t>void</a:t>
            </a:r>
            <a:r>
              <a:rPr lang="en-US" dirty="0">
                <a:solidFill>
                  <a:prstClr val="black"/>
                </a:solidFill>
                <a:latin typeface="Consolas"/>
              </a:rPr>
              <a:t> </a:t>
            </a:r>
            <a:r>
              <a:rPr lang="en-US" dirty="0" err="1">
                <a:solidFill>
                  <a:prstClr val="black"/>
                </a:solidFill>
                <a:latin typeface="Consolas"/>
              </a:rPr>
              <a:t>onCreate</a:t>
            </a:r>
            <a:r>
              <a:rPr lang="en-US" dirty="0">
                <a:solidFill>
                  <a:prstClr val="black"/>
                </a:solidFill>
                <a:latin typeface="Consolas"/>
              </a:rPr>
              <a:t>(Bundle </a:t>
            </a:r>
            <a:r>
              <a:rPr lang="en-US" dirty="0" err="1">
                <a:solidFill>
                  <a:prstClr val="black"/>
                </a:solidFill>
                <a:latin typeface="Consolas"/>
              </a:rPr>
              <a:t>savedInstanceState</a:t>
            </a:r>
            <a:r>
              <a:rPr lang="en-US" dirty="0">
                <a:solidFill>
                  <a:prstClr val="black"/>
                </a:solidFill>
                <a:latin typeface="Consolas"/>
              </a:rPr>
              <a:t>) {</a:t>
            </a:r>
          </a:p>
          <a:p>
            <a:r>
              <a:rPr lang="en-US" dirty="0">
                <a:solidFill>
                  <a:prstClr val="black"/>
                </a:solidFill>
                <a:latin typeface="Consolas"/>
              </a:rPr>
              <a:t>        </a:t>
            </a:r>
            <a:r>
              <a:rPr lang="en-US" b="1" dirty="0" err="1">
                <a:solidFill>
                  <a:srgbClr val="15A5DB"/>
                </a:solidFill>
                <a:latin typeface="Consolas-Bold"/>
              </a:rPr>
              <a:t>super</a:t>
            </a:r>
            <a:r>
              <a:rPr lang="en-US" dirty="0" err="1">
                <a:solidFill>
                  <a:prstClr val="black"/>
                </a:solidFill>
                <a:latin typeface="Consolas"/>
              </a:rPr>
              <a:t>.onCreate</a:t>
            </a:r>
            <a:r>
              <a:rPr lang="en-US" dirty="0">
                <a:solidFill>
                  <a:prstClr val="black"/>
                </a:solidFill>
                <a:latin typeface="Consolas"/>
              </a:rPr>
              <a:t>(</a:t>
            </a:r>
            <a:r>
              <a:rPr lang="en-US" dirty="0" err="1">
                <a:solidFill>
                  <a:prstClr val="black"/>
                </a:solidFill>
                <a:latin typeface="Consolas"/>
              </a:rPr>
              <a:t>savedInstanceState</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setContentView</a:t>
            </a:r>
            <a:r>
              <a:rPr lang="en-US" dirty="0">
                <a:solidFill>
                  <a:prstClr val="black"/>
                </a:solidFill>
                <a:latin typeface="Consolas"/>
              </a:rPr>
              <a:t>(R.layout.screen1);</a:t>
            </a:r>
          </a:p>
          <a:p>
            <a:r>
              <a:rPr lang="en-US" dirty="0">
                <a:solidFill>
                  <a:prstClr val="black"/>
                </a:solidFill>
                <a:latin typeface="Consolas"/>
              </a:rPr>
              <a:t> </a:t>
            </a:r>
          </a:p>
          <a:p>
            <a:r>
              <a:rPr lang="de-DE" dirty="0">
                <a:solidFill>
                  <a:prstClr val="black"/>
                </a:solidFill>
                <a:latin typeface="Consolas"/>
              </a:rPr>
              <a:t>        </a:t>
            </a:r>
            <a:r>
              <a:rPr lang="de-DE" dirty="0" err="1">
                <a:solidFill>
                  <a:prstClr val="black"/>
                </a:solidFill>
                <a:latin typeface="Consolas"/>
              </a:rPr>
              <a:t>inputName</a:t>
            </a:r>
            <a:r>
              <a:rPr lang="de-DE" dirty="0">
                <a:solidFill>
                  <a:prstClr val="black"/>
                </a:solidFill>
                <a:latin typeface="Consolas"/>
              </a:rPr>
              <a:t> = (</a:t>
            </a:r>
            <a:r>
              <a:rPr lang="de-DE" dirty="0" err="1">
                <a:solidFill>
                  <a:prstClr val="black"/>
                </a:solidFill>
                <a:latin typeface="Consolas"/>
              </a:rPr>
              <a:t>EditText</a:t>
            </a:r>
            <a:r>
              <a:rPr lang="de-DE" dirty="0">
                <a:solidFill>
                  <a:prstClr val="black"/>
                </a:solidFill>
                <a:latin typeface="Consolas"/>
              </a:rPr>
              <a:t>) </a:t>
            </a:r>
            <a:r>
              <a:rPr lang="de-DE" dirty="0" err="1">
                <a:solidFill>
                  <a:prstClr val="black"/>
                </a:solidFill>
                <a:latin typeface="Consolas"/>
              </a:rPr>
              <a:t>findViewById</a:t>
            </a:r>
            <a:r>
              <a:rPr lang="de-DE" dirty="0">
                <a:solidFill>
                  <a:prstClr val="black"/>
                </a:solidFill>
                <a:latin typeface="Consolas"/>
              </a:rPr>
              <a:t>(</a:t>
            </a:r>
            <a:r>
              <a:rPr lang="de-DE" dirty="0" err="1">
                <a:solidFill>
                  <a:prstClr val="black"/>
                </a:solidFill>
                <a:latin typeface="Consolas"/>
              </a:rPr>
              <a:t>R.id.name</a:t>
            </a:r>
            <a:r>
              <a:rPr lang="de-DE" dirty="0">
                <a:solidFill>
                  <a:prstClr val="black"/>
                </a:solidFill>
                <a:latin typeface="Consolas"/>
              </a:rPr>
              <a:t>);</a:t>
            </a:r>
          </a:p>
          <a:p>
            <a:r>
              <a:rPr lang="pl-PL" dirty="0">
                <a:solidFill>
                  <a:prstClr val="black"/>
                </a:solidFill>
                <a:latin typeface="Consolas"/>
              </a:rPr>
              <a:t>        </a:t>
            </a:r>
            <a:r>
              <a:rPr lang="pl-PL" dirty="0" err="1">
                <a:solidFill>
                  <a:prstClr val="black"/>
                </a:solidFill>
                <a:latin typeface="Consolas"/>
              </a:rPr>
              <a:t>inputEmail</a:t>
            </a:r>
            <a:r>
              <a:rPr lang="pl-PL" dirty="0">
                <a:solidFill>
                  <a:prstClr val="black"/>
                </a:solidFill>
                <a:latin typeface="Consolas"/>
              </a:rPr>
              <a:t> = (</a:t>
            </a:r>
            <a:r>
              <a:rPr lang="pl-PL" dirty="0" err="1">
                <a:solidFill>
                  <a:prstClr val="black"/>
                </a:solidFill>
                <a:latin typeface="Consolas"/>
              </a:rPr>
              <a:t>EditText</a:t>
            </a:r>
            <a:r>
              <a:rPr lang="pl-PL" dirty="0">
                <a:solidFill>
                  <a:prstClr val="black"/>
                </a:solidFill>
                <a:latin typeface="Consolas"/>
              </a:rPr>
              <a:t>) </a:t>
            </a:r>
            <a:r>
              <a:rPr lang="pl-PL" dirty="0" err="1">
                <a:solidFill>
                  <a:prstClr val="black"/>
                </a:solidFill>
                <a:latin typeface="Consolas"/>
              </a:rPr>
              <a:t>findViewById</a:t>
            </a:r>
            <a:r>
              <a:rPr lang="pl-PL" dirty="0">
                <a:solidFill>
                  <a:prstClr val="black"/>
                </a:solidFill>
                <a:latin typeface="Consolas"/>
              </a:rPr>
              <a:t>(</a:t>
            </a:r>
            <a:r>
              <a:rPr lang="pl-PL" dirty="0" err="1">
                <a:solidFill>
                  <a:prstClr val="black"/>
                </a:solidFill>
                <a:latin typeface="Consolas"/>
              </a:rPr>
              <a:t>R.id.email</a:t>
            </a:r>
            <a:r>
              <a:rPr lang="pl-PL" dirty="0">
                <a:solidFill>
                  <a:prstClr val="black"/>
                </a:solidFill>
                <a:latin typeface="Consolas"/>
              </a:rPr>
              <a:t>);</a:t>
            </a:r>
          </a:p>
          <a:p>
            <a:r>
              <a:rPr lang="en-US" dirty="0">
                <a:solidFill>
                  <a:prstClr val="black"/>
                </a:solidFill>
                <a:latin typeface="Consolas"/>
              </a:rPr>
              <a:t>        Button </a:t>
            </a:r>
            <a:r>
              <a:rPr lang="en-US" dirty="0" err="1">
                <a:solidFill>
                  <a:prstClr val="black"/>
                </a:solidFill>
                <a:latin typeface="Consolas"/>
              </a:rPr>
              <a:t>btnNextScreen</a:t>
            </a:r>
            <a:r>
              <a:rPr lang="en-US" dirty="0">
                <a:solidFill>
                  <a:prstClr val="black"/>
                </a:solidFill>
                <a:latin typeface="Consolas"/>
              </a:rPr>
              <a:t> = (Button) </a:t>
            </a:r>
            <a:r>
              <a:rPr lang="en-US" dirty="0" smtClean="0">
                <a:solidFill>
                  <a:prstClr val="black"/>
                </a:solidFill>
                <a:latin typeface="Consolas"/>
              </a:rPr>
              <a:t>	</a:t>
            </a:r>
            <a:r>
              <a:rPr lang="en-US" dirty="0" err="1" smtClean="0">
                <a:solidFill>
                  <a:prstClr val="black"/>
                </a:solidFill>
                <a:latin typeface="Consolas"/>
              </a:rPr>
              <a:t>findViewById</a:t>
            </a:r>
            <a:r>
              <a:rPr lang="en-US" dirty="0">
                <a:solidFill>
                  <a:prstClr val="black"/>
                </a:solidFill>
                <a:latin typeface="Consolas"/>
              </a:rPr>
              <a:t>(</a:t>
            </a:r>
            <a:r>
              <a:rPr lang="en-US" dirty="0" err="1">
                <a:solidFill>
                  <a:prstClr val="black"/>
                </a:solidFill>
                <a:latin typeface="Consolas"/>
              </a:rPr>
              <a:t>R.id.btnNextScreen</a:t>
            </a:r>
            <a:r>
              <a:rPr lang="en-US" dirty="0">
                <a:solidFill>
                  <a:prstClr val="black"/>
                </a:solidFill>
                <a:latin typeface="Consolas"/>
              </a:rPr>
              <a:t>);</a:t>
            </a:r>
            <a:r>
              <a:rPr lang="en-US" dirty="0" smtClean="0">
                <a:solidFill>
                  <a:srgbClr val="000000"/>
                </a:solidFill>
              </a:rPr>
              <a:t>	</a:t>
            </a:r>
            <a:endParaRPr lang="en-US" dirty="0">
              <a:solidFill>
                <a:srgbClr val="000000"/>
              </a:solidFil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06049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i-FI" sz="2800" b="1" dirty="0" err="1" smtClean="0">
                <a:solidFill>
                  <a:prstClr val="black"/>
                </a:solidFill>
                <a:latin typeface="Arial" pitchFamily="34" charset="0"/>
                <a:cs typeface="Arial" pitchFamily="34" charset="0"/>
              </a:rPr>
              <a:t>FirstScreenActivity.java</a:t>
            </a:r>
            <a:r>
              <a:rPr lang="fi-FI" sz="2800" b="1" dirty="0" smtClean="0">
                <a:solidFill>
                  <a:prstClr val="black"/>
                </a:solidFill>
                <a:latin typeface="Arial" pitchFamily="34" charset="0"/>
                <a:cs typeface="Arial" pitchFamily="34" charset="0"/>
              </a:rPr>
              <a:t>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31</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4801315"/>
          </a:xfrm>
          <a:prstGeom prst="rect">
            <a:avLst/>
          </a:prstGeom>
        </p:spPr>
        <p:txBody>
          <a:bodyPr wrap="square">
            <a:spAutoFit/>
          </a:bodyPr>
          <a:lstStyle/>
          <a:p>
            <a:r>
              <a:rPr lang="en-US" dirty="0">
                <a:solidFill>
                  <a:srgbClr val="88B012"/>
                </a:solidFill>
                <a:latin typeface="Consolas"/>
              </a:rPr>
              <a:t>//Listening to button event</a:t>
            </a:r>
            <a:endParaRPr lang="en-US" dirty="0">
              <a:solidFill>
                <a:prstClr val="black"/>
              </a:solidFill>
              <a:latin typeface="Consolas"/>
            </a:endParaRPr>
          </a:p>
          <a:p>
            <a:r>
              <a:rPr lang="en-US" dirty="0" err="1" smtClean="0">
                <a:solidFill>
                  <a:prstClr val="black"/>
                </a:solidFill>
                <a:latin typeface="Consolas"/>
              </a:rPr>
              <a:t>btnNextScreen.setOnClickListener</a:t>
            </a:r>
            <a:r>
              <a:rPr lang="en-US" dirty="0">
                <a:solidFill>
                  <a:prstClr val="black"/>
                </a:solidFill>
                <a:latin typeface="Consolas"/>
              </a:rPr>
              <a:t>(</a:t>
            </a:r>
            <a:r>
              <a:rPr lang="en-US" b="1" dirty="0">
                <a:solidFill>
                  <a:srgbClr val="15A5DB"/>
                </a:solidFill>
                <a:latin typeface="Consolas-Bold"/>
              </a:rPr>
              <a:t>new</a:t>
            </a:r>
            <a:r>
              <a:rPr lang="en-US" dirty="0">
                <a:solidFill>
                  <a:prstClr val="black"/>
                </a:solidFill>
                <a:latin typeface="Consolas"/>
              </a:rPr>
              <a:t> </a:t>
            </a:r>
            <a:r>
              <a:rPr lang="en-US" dirty="0" err="1">
                <a:solidFill>
                  <a:prstClr val="black"/>
                </a:solidFill>
                <a:latin typeface="Consolas"/>
              </a:rPr>
              <a:t>View.OnClickListener</a:t>
            </a:r>
            <a:r>
              <a:rPr lang="en-US" dirty="0">
                <a:solidFill>
                  <a:prstClr val="black"/>
                </a:solidFill>
                <a:latin typeface="Consolas"/>
              </a:rPr>
              <a:t>() </a:t>
            </a:r>
            <a:r>
              <a:rPr lang="en-US" dirty="0" smtClean="0">
                <a:solidFill>
                  <a:prstClr val="black"/>
                </a:solidFill>
                <a:latin typeface="Consolas"/>
              </a:rPr>
              <a:t>{</a:t>
            </a:r>
            <a:r>
              <a:rPr lang="en-US" b="1" dirty="0" smtClean="0">
                <a:solidFill>
                  <a:srgbClr val="15A5DB"/>
                </a:solidFill>
                <a:latin typeface="Consolas-Bold"/>
              </a:rPr>
              <a:t>public</a:t>
            </a:r>
            <a:r>
              <a:rPr lang="en-US" dirty="0" smtClean="0">
                <a:solidFill>
                  <a:prstClr val="black"/>
                </a:solidFill>
                <a:latin typeface="Consolas"/>
              </a:rPr>
              <a:t> </a:t>
            </a:r>
            <a:r>
              <a:rPr lang="en-US" b="1" dirty="0">
                <a:solidFill>
                  <a:srgbClr val="15A5DB"/>
                </a:solidFill>
                <a:latin typeface="Consolas-Bold"/>
              </a:rPr>
              <a:t>void</a:t>
            </a:r>
            <a:r>
              <a:rPr lang="en-US" dirty="0">
                <a:solidFill>
                  <a:prstClr val="black"/>
                </a:solidFill>
                <a:latin typeface="Consolas"/>
              </a:rPr>
              <a:t> </a:t>
            </a:r>
            <a:r>
              <a:rPr lang="en-US" dirty="0" err="1">
                <a:solidFill>
                  <a:prstClr val="black"/>
                </a:solidFill>
                <a:latin typeface="Consolas"/>
              </a:rPr>
              <a:t>onClick</a:t>
            </a:r>
            <a:r>
              <a:rPr lang="en-US" dirty="0">
                <a:solidFill>
                  <a:prstClr val="black"/>
                </a:solidFill>
                <a:latin typeface="Consolas"/>
              </a:rPr>
              <a:t>(View arg0) {</a:t>
            </a:r>
          </a:p>
          <a:p>
            <a:r>
              <a:rPr lang="en-US" dirty="0">
                <a:solidFill>
                  <a:prstClr val="black"/>
                </a:solidFill>
                <a:latin typeface="Consolas"/>
              </a:rPr>
              <a:t>               </a:t>
            </a:r>
            <a:endParaRPr lang="en-US" dirty="0" smtClean="0">
              <a:solidFill>
                <a:prstClr val="black"/>
              </a:solidFill>
              <a:latin typeface="Consolas"/>
            </a:endParaRPr>
          </a:p>
          <a:p>
            <a:r>
              <a:rPr lang="en-US" dirty="0">
                <a:solidFill>
                  <a:prstClr val="black"/>
                </a:solidFill>
                <a:latin typeface="Consolas"/>
              </a:rPr>
              <a:t> </a:t>
            </a:r>
            <a:r>
              <a:rPr lang="en-US" dirty="0">
                <a:solidFill>
                  <a:srgbClr val="88B012"/>
                </a:solidFill>
                <a:latin typeface="Consolas"/>
              </a:rPr>
              <a:t>//Starting a new Intent</a:t>
            </a:r>
            <a:endParaRPr lang="en-US" dirty="0">
              <a:solidFill>
                <a:prstClr val="black"/>
              </a:solidFill>
              <a:latin typeface="Consolas"/>
            </a:endParaRPr>
          </a:p>
          <a:p>
            <a:r>
              <a:rPr lang="en-US" dirty="0" smtClean="0">
                <a:solidFill>
                  <a:prstClr val="black"/>
                </a:solidFill>
                <a:latin typeface="Consolas"/>
              </a:rPr>
              <a:t>Intent </a:t>
            </a:r>
            <a:r>
              <a:rPr lang="en-US" dirty="0" err="1">
                <a:solidFill>
                  <a:prstClr val="black"/>
                </a:solidFill>
                <a:latin typeface="Consolas"/>
              </a:rPr>
              <a:t>nextScreen</a:t>
            </a:r>
            <a:r>
              <a:rPr lang="en-US" dirty="0">
                <a:solidFill>
                  <a:prstClr val="black"/>
                </a:solidFill>
                <a:latin typeface="Consolas"/>
              </a:rPr>
              <a:t> = </a:t>
            </a:r>
            <a:r>
              <a:rPr lang="en-US" b="1" dirty="0">
                <a:solidFill>
                  <a:srgbClr val="15A5DB"/>
                </a:solidFill>
                <a:latin typeface="Consolas-Bold"/>
              </a:rPr>
              <a:t>new</a:t>
            </a:r>
            <a:r>
              <a:rPr lang="en-US" dirty="0">
                <a:solidFill>
                  <a:prstClr val="black"/>
                </a:solidFill>
                <a:latin typeface="Consolas"/>
              </a:rPr>
              <a:t> Intent(</a:t>
            </a:r>
            <a:r>
              <a:rPr lang="en-US" dirty="0" err="1">
                <a:solidFill>
                  <a:prstClr val="black"/>
                </a:solidFill>
                <a:latin typeface="Consolas"/>
              </a:rPr>
              <a:t>getApplicationContext</a:t>
            </a:r>
            <a:r>
              <a:rPr lang="en-US" dirty="0">
                <a:solidFill>
                  <a:prstClr val="black"/>
                </a:solidFill>
                <a:latin typeface="Consolas"/>
              </a:rPr>
              <a:t>(), </a:t>
            </a:r>
            <a:r>
              <a:rPr lang="en-US" dirty="0" err="1">
                <a:solidFill>
                  <a:prstClr val="black"/>
                </a:solidFill>
                <a:latin typeface="Consolas"/>
              </a:rPr>
              <a:t>SecondScreenActivity.</a:t>
            </a:r>
            <a:r>
              <a:rPr lang="en-US" b="1" dirty="0" err="1">
                <a:solidFill>
                  <a:srgbClr val="15A5DB"/>
                </a:solidFill>
                <a:latin typeface="Consolas-Bold"/>
              </a:rPr>
              <a:t>class</a:t>
            </a:r>
            <a:r>
              <a:rPr lang="en-US" dirty="0">
                <a:solidFill>
                  <a:prstClr val="black"/>
                </a:solidFill>
                <a:latin typeface="Consolas"/>
              </a:rPr>
              <a:t>)</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endParaRPr lang="en-US" dirty="0" smtClean="0">
              <a:solidFill>
                <a:prstClr val="black"/>
              </a:solidFill>
              <a:latin typeface="Consolas"/>
            </a:endParaRPr>
          </a:p>
          <a:p>
            <a:r>
              <a:rPr lang="en-US" dirty="0">
                <a:solidFill>
                  <a:prstClr val="black"/>
                </a:solidFill>
                <a:latin typeface="Consolas"/>
              </a:rPr>
              <a:t> </a:t>
            </a:r>
            <a:r>
              <a:rPr lang="en-US" dirty="0">
                <a:solidFill>
                  <a:srgbClr val="88B012"/>
                </a:solidFill>
                <a:latin typeface="Consolas"/>
              </a:rPr>
              <a:t>//Sending data to another </a:t>
            </a:r>
            <a:r>
              <a:rPr lang="en-US" dirty="0" smtClean="0">
                <a:solidFill>
                  <a:srgbClr val="88B012"/>
                </a:solidFill>
                <a:latin typeface="Consolas"/>
              </a:rPr>
              <a:t>Activity</a:t>
            </a:r>
            <a:endParaRPr lang="fi-FI" dirty="0">
              <a:solidFill>
                <a:prstClr val="black"/>
              </a:solidFill>
              <a:latin typeface="Consolas"/>
            </a:endParaRPr>
          </a:p>
          <a:p>
            <a:r>
              <a:rPr lang="fi-FI" dirty="0" err="1" smtClean="0">
                <a:solidFill>
                  <a:prstClr val="black"/>
                </a:solidFill>
                <a:latin typeface="Consolas"/>
              </a:rPr>
              <a:t>nextScreen.putExtra</a:t>
            </a:r>
            <a:r>
              <a:rPr lang="fi-FI" dirty="0" err="1">
                <a:solidFill>
                  <a:prstClr val="black"/>
                </a:solidFill>
                <a:latin typeface="Consolas"/>
              </a:rPr>
              <a:t>(</a:t>
            </a:r>
            <a:r>
              <a:rPr lang="fi-FI" dirty="0" err="1">
                <a:solidFill>
                  <a:srgbClr val="0C6AFC"/>
                </a:solidFill>
                <a:latin typeface="Consolas"/>
              </a:rPr>
              <a:t>"name</a:t>
            </a:r>
            <a:r>
              <a:rPr lang="fi-FI" dirty="0">
                <a:solidFill>
                  <a:srgbClr val="0C6AFC"/>
                </a:solidFill>
                <a:latin typeface="Consolas"/>
              </a:rPr>
              <a:t>"</a:t>
            </a:r>
            <a:r>
              <a:rPr lang="fi-FI" dirty="0">
                <a:solidFill>
                  <a:prstClr val="black"/>
                </a:solidFill>
                <a:latin typeface="Consolas"/>
              </a:rPr>
              <a:t>, </a:t>
            </a:r>
            <a:r>
              <a:rPr lang="fi-FI" dirty="0" err="1">
                <a:solidFill>
                  <a:prstClr val="black"/>
                </a:solidFill>
                <a:latin typeface="Consolas"/>
              </a:rPr>
              <a:t>inputName.getText().toString</a:t>
            </a:r>
            <a:r>
              <a:rPr lang="fi-FI" dirty="0">
                <a:solidFill>
                  <a:prstClr val="black"/>
                </a:solidFill>
                <a:latin typeface="Consolas"/>
              </a:rPr>
              <a:t>());</a:t>
            </a:r>
          </a:p>
          <a:p>
            <a:r>
              <a:rPr lang="fi-FI" dirty="0" err="1" smtClean="0">
                <a:solidFill>
                  <a:prstClr val="black"/>
                </a:solidFill>
                <a:latin typeface="Consolas"/>
              </a:rPr>
              <a:t>nextScreen.putExtra</a:t>
            </a:r>
            <a:r>
              <a:rPr lang="fi-FI" dirty="0" err="1">
                <a:solidFill>
                  <a:prstClr val="black"/>
                </a:solidFill>
                <a:latin typeface="Consolas"/>
              </a:rPr>
              <a:t>(</a:t>
            </a:r>
            <a:r>
              <a:rPr lang="fi-FI" dirty="0" err="1">
                <a:solidFill>
                  <a:srgbClr val="0C6AFC"/>
                </a:solidFill>
                <a:latin typeface="Consolas"/>
              </a:rPr>
              <a:t>"email</a:t>
            </a:r>
            <a:r>
              <a:rPr lang="fi-FI" dirty="0">
                <a:solidFill>
                  <a:srgbClr val="0C6AFC"/>
                </a:solidFill>
                <a:latin typeface="Consolas"/>
              </a:rPr>
              <a:t>"</a:t>
            </a:r>
            <a:r>
              <a:rPr lang="fi-FI" dirty="0">
                <a:solidFill>
                  <a:prstClr val="black"/>
                </a:solidFill>
                <a:latin typeface="Consolas"/>
              </a:rPr>
              <a:t>, </a:t>
            </a:r>
            <a:r>
              <a:rPr lang="fi-FI" dirty="0" err="1">
                <a:solidFill>
                  <a:prstClr val="black"/>
                </a:solidFill>
                <a:latin typeface="Consolas"/>
              </a:rPr>
              <a:t>inputEmail.getText().toString</a:t>
            </a:r>
            <a:r>
              <a:rPr lang="fi-FI" dirty="0">
                <a:solidFill>
                  <a:prstClr val="black"/>
                </a:solidFill>
                <a:latin typeface="Consolas"/>
              </a:rPr>
              <a:t>());</a:t>
            </a:r>
          </a:p>
          <a:p>
            <a:r>
              <a:rPr lang="en-US" dirty="0">
                <a:solidFill>
                  <a:prstClr val="black"/>
                </a:solidFill>
                <a:latin typeface="Consolas"/>
              </a:rPr>
              <a:t> </a:t>
            </a:r>
          </a:p>
          <a:p>
            <a:r>
              <a:rPr lang="de-DE" dirty="0" err="1" smtClean="0">
                <a:solidFill>
                  <a:prstClr val="black"/>
                </a:solidFill>
                <a:latin typeface="Consolas"/>
              </a:rPr>
              <a:t>Log.e</a:t>
            </a:r>
            <a:r>
              <a:rPr lang="de-DE" dirty="0">
                <a:solidFill>
                  <a:prstClr val="black"/>
                </a:solidFill>
                <a:latin typeface="Consolas"/>
              </a:rPr>
              <a:t>(</a:t>
            </a:r>
            <a:r>
              <a:rPr lang="de-DE" dirty="0">
                <a:solidFill>
                  <a:srgbClr val="0C6AFC"/>
                </a:solidFill>
                <a:latin typeface="Consolas"/>
              </a:rPr>
              <a:t>"</a:t>
            </a:r>
            <a:r>
              <a:rPr lang="de-DE" dirty="0" err="1">
                <a:solidFill>
                  <a:srgbClr val="0C6AFC"/>
                </a:solidFill>
                <a:latin typeface="Consolas"/>
              </a:rPr>
              <a:t>n</a:t>
            </a:r>
            <a:r>
              <a:rPr lang="de-DE" dirty="0">
                <a:solidFill>
                  <a:srgbClr val="0C6AFC"/>
                </a:solidFill>
                <a:latin typeface="Consolas"/>
              </a:rPr>
              <a:t>"</a:t>
            </a:r>
            <a:r>
              <a:rPr lang="de-DE" dirty="0">
                <a:solidFill>
                  <a:prstClr val="black"/>
                </a:solidFill>
                <a:latin typeface="Consolas"/>
              </a:rPr>
              <a:t>, </a:t>
            </a:r>
            <a:r>
              <a:rPr lang="de-DE" dirty="0" err="1">
                <a:solidFill>
                  <a:prstClr val="black"/>
                </a:solidFill>
                <a:latin typeface="Consolas"/>
              </a:rPr>
              <a:t>inputName.getText</a:t>
            </a:r>
            <a:r>
              <a:rPr lang="de-DE" dirty="0">
                <a:solidFill>
                  <a:prstClr val="black"/>
                </a:solidFill>
                <a:latin typeface="Consolas"/>
              </a:rPr>
              <a:t>()+</a:t>
            </a:r>
            <a:r>
              <a:rPr lang="de-DE" dirty="0">
                <a:solidFill>
                  <a:srgbClr val="0C6AFC"/>
                </a:solidFill>
                <a:latin typeface="Consolas"/>
              </a:rPr>
              <a:t>"."</a:t>
            </a:r>
            <a:r>
              <a:rPr lang="de-DE" dirty="0">
                <a:solidFill>
                  <a:prstClr val="black"/>
                </a:solidFill>
                <a:latin typeface="Consolas"/>
              </a:rPr>
              <a:t>+ </a:t>
            </a:r>
            <a:r>
              <a:rPr lang="de-DE" dirty="0" err="1">
                <a:solidFill>
                  <a:prstClr val="black"/>
                </a:solidFill>
                <a:latin typeface="Consolas"/>
              </a:rPr>
              <a:t>inputEmail.getText</a:t>
            </a:r>
            <a:r>
              <a:rPr lang="de-DE" dirty="0">
                <a:solidFill>
                  <a:prstClr val="black"/>
                </a:solidFill>
                <a:latin typeface="Consolas"/>
              </a:rPr>
              <a:t>())</a:t>
            </a:r>
            <a:r>
              <a:rPr lang="de-DE" dirty="0" smtClean="0">
                <a:solidFill>
                  <a:prstClr val="black"/>
                </a:solidFill>
                <a:latin typeface="Consolas"/>
              </a:rPr>
              <a:t>;</a:t>
            </a:r>
            <a:endParaRPr lang="en-US" dirty="0">
              <a:solidFill>
                <a:prstClr val="black"/>
              </a:solidFill>
              <a:latin typeface="Consolas"/>
            </a:endParaRPr>
          </a:p>
          <a:p>
            <a:endParaRPr lang="nl-NL" dirty="0" smtClean="0">
              <a:solidFill>
                <a:prstClr val="black"/>
              </a:solidFill>
              <a:latin typeface="Consolas"/>
            </a:endParaRPr>
          </a:p>
          <a:p>
            <a:r>
              <a:rPr lang="nl-NL" dirty="0" err="1" smtClean="0">
                <a:solidFill>
                  <a:prstClr val="black"/>
                </a:solidFill>
                <a:latin typeface="Consolas"/>
              </a:rPr>
              <a:t>startActivity</a:t>
            </a:r>
            <a:r>
              <a:rPr lang="nl-NL" dirty="0">
                <a:solidFill>
                  <a:prstClr val="black"/>
                </a:solidFill>
                <a:latin typeface="Consolas"/>
              </a:rPr>
              <a:t>(</a:t>
            </a:r>
            <a:r>
              <a:rPr lang="nl-NL" dirty="0" err="1">
                <a:solidFill>
                  <a:prstClr val="black"/>
                </a:solidFill>
                <a:latin typeface="Consolas"/>
              </a:rPr>
              <a:t>nextScreen</a:t>
            </a:r>
            <a:r>
              <a:rPr lang="nl-NL" dirty="0" smtClean="0">
                <a:solidFill>
                  <a:prstClr val="black"/>
                </a:solidFill>
                <a:latin typeface="Consolas"/>
              </a:rPr>
              <a:t>)</a:t>
            </a:r>
            <a:r>
              <a:rPr lang="nl-NL" dirty="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p>
          <a:p>
            <a:r>
              <a:rPr lang="en-US" dirty="0">
                <a:solidFill>
                  <a:prstClr val="black"/>
                </a:solidFill>
                <a:latin typeface="Consolas"/>
              </a:rPr>
              <a:t>        });</a:t>
            </a:r>
            <a:endParaRPr lang="en-US" dirty="0">
              <a:solidFill>
                <a:srgbClr val="000000"/>
              </a:solidFil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19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i-FI" sz="2800" b="1" dirty="0" err="1" smtClean="0">
                <a:solidFill>
                  <a:prstClr val="black"/>
                </a:solidFill>
                <a:latin typeface="Arial" pitchFamily="34" charset="0"/>
                <a:cs typeface="Arial" pitchFamily="34" charset="0"/>
              </a:rPr>
              <a:t>SecondScreenActivity.java</a:t>
            </a:r>
            <a:r>
              <a:rPr lang="fi-FI" sz="2800" b="1" dirty="0" smtClean="0">
                <a:solidFill>
                  <a:prstClr val="black"/>
                </a:solidFill>
                <a:latin typeface="Arial" pitchFamily="34" charset="0"/>
                <a:cs typeface="Arial" pitchFamily="34" charset="0"/>
              </a:rPr>
              <a:t>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32</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914400"/>
            <a:ext cx="8534400" cy="2246769"/>
          </a:xfrm>
          <a:prstGeom prst="rect">
            <a:avLst/>
          </a:prstGeom>
        </p:spPr>
        <p:txBody>
          <a:bodyPr wrap="square">
            <a:spAutoFit/>
          </a:bodyPr>
          <a:lstStyle/>
          <a:p>
            <a:pPr marL="457200" indent="-457200">
              <a:buFont typeface="+mj-ea"/>
              <a:buAutoNum type="circleNumDbPlain"/>
            </a:pPr>
            <a:r>
              <a:rPr lang="en-US" sz="2000" dirty="0">
                <a:solidFill>
                  <a:srgbClr val="2A2A2A"/>
                </a:solidFill>
                <a:latin typeface="Arial"/>
                <a:cs typeface="Arial"/>
              </a:rPr>
              <a:t>Create a class called </a:t>
            </a:r>
            <a:r>
              <a:rPr lang="en-US" sz="2000" b="1" dirty="0" err="1">
                <a:solidFill>
                  <a:srgbClr val="2A2A2A"/>
                </a:solidFill>
                <a:latin typeface="Arial"/>
                <a:cs typeface="Arial"/>
              </a:rPr>
              <a:t>SecondScreenActivity.java</a:t>
            </a:r>
            <a:r>
              <a:rPr lang="en-US" sz="2000" dirty="0">
                <a:solidFill>
                  <a:srgbClr val="2A2A2A"/>
                </a:solidFill>
                <a:latin typeface="Arial"/>
                <a:cs typeface="Arial"/>
              </a:rPr>
              <a:t>. </a:t>
            </a:r>
            <a:endParaRPr lang="en-US" sz="2000" dirty="0" smtClean="0">
              <a:solidFill>
                <a:srgbClr val="2A2A2A"/>
              </a:solidFill>
              <a:latin typeface="Arial"/>
              <a:cs typeface="Arial"/>
            </a:endParaRPr>
          </a:p>
          <a:p>
            <a:pPr marL="457200" indent="-457200">
              <a:buFont typeface="+mj-ea"/>
              <a:buAutoNum type="circleNumDbPlain"/>
            </a:pPr>
            <a:r>
              <a:rPr lang="en-US" sz="2000" b="1" dirty="0" smtClean="0">
                <a:solidFill>
                  <a:srgbClr val="2A2A2A"/>
                </a:solidFill>
                <a:latin typeface="Arial"/>
                <a:cs typeface="Arial"/>
              </a:rPr>
              <a:t>Right </a:t>
            </a:r>
            <a:r>
              <a:rPr lang="en-US" sz="2000" b="1" dirty="0">
                <a:solidFill>
                  <a:srgbClr val="2A2A2A"/>
                </a:solidFill>
                <a:latin typeface="Arial"/>
                <a:cs typeface="Arial"/>
              </a:rPr>
              <a:t>Click on </a:t>
            </a:r>
            <a:r>
              <a:rPr lang="en-US" sz="2000" b="1" dirty="0" err="1">
                <a:solidFill>
                  <a:srgbClr val="2A2A2A"/>
                </a:solidFill>
                <a:latin typeface="Arial"/>
                <a:cs typeface="Arial"/>
              </a:rPr>
              <a:t>src</a:t>
            </a:r>
            <a:r>
              <a:rPr lang="en-US" sz="2000" b="1" dirty="0">
                <a:solidFill>
                  <a:srgbClr val="2A2A2A"/>
                </a:solidFill>
                <a:latin typeface="Arial"/>
                <a:cs typeface="Arial"/>
              </a:rPr>
              <a:t>/</a:t>
            </a:r>
            <a:r>
              <a:rPr lang="en-US" sz="2000" b="1" dirty="0" err="1">
                <a:solidFill>
                  <a:srgbClr val="2A2A2A"/>
                </a:solidFill>
                <a:latin typeface="Arial"/>
                <a:cs typeface="Arial"/>
              </a:rPr>
              <a:t>yourpackagefolder</a:t>
            </a:r>
            <a:r>
              <a:rPr lang="en-US" sz="2000" b="1" dirty="0">
                <a:solidFill>
                  <a:srgbClr val="2A2A2A"/>
                </a:solidFill>
                <a:latin typeface="Arial"/>
                <a:cs typeface="Arial"/>
              </a:rPr>
              <a:t> -&gt; New -&gt; Class</a:t>
            </a:r>
            <a:r>
              <a:rPr lang="en-US" sz="2000" dirty="0">
                <a:solidFill>
                  <a:srgbClr val="2A2A2A"/>
                </a:solidFill>
                <a:latin typeface="Arial"/>
                <a:cs typeface="Arial"/>
              </a:rPr>
              <a:t> and name it as </a:t>
            </a:r>
            <a:r>
              <a:rPr lang="en-US" sz="2000" b="1" dirty="0" err="1" smtClean="0">
                <a:solidFill>
                  <a:srgbClr val="2A2A2A"/>
                </a:solidFill>
                <a:latin typeface="Arial"/>
                <a:cs typeface="Arial"/>
              </a:rPr>
              <a:t>SecondScreenActivity.java</a:t>
            </a:r>
            <a:endParaRPr lang="en-US" sz="2000" b="1" dirty="0" smtClean="0">
              <a:solidFill>
                <a:srgbClr val="2A2A2A"/>
              </a:solidFill>
              <a:latin typeface="Arial"/>
              <a:cs typeface="Arial"/>
            </a:endParaRPr>
          </a:p>
          <a:p>
            <a:pPr marL="457200" indent="-457200">
              <a:buFont typeface="+mj-ea"/>
              <a:buAutoNum type="circleNumDbPlain"/>
            </a:pPr>
            <a:r>
              <a:rPr lang="en-US" sz="2000" dirty="0">
                <a:solidFill>
                  <a:srgbClr val="000000"/>
                </a:solidFill>
                <a:latin typeface="Arial"/>
                <a:cs typeface="Arial"/>
              </a:rPr>
              <a:t>Now we need interface for our Second </a:t>
            </a:r>
            <a:r>
              <a:rPr lang="en-US" sz="2000" dirty="0" err="1">
                <a:solidFill>
                  <a:srgbClr val="000000"/>
                </a:solidFill>
                <a:latin typeface="Arial"/>
                <a:cs typeface="Arial"/>
              </a:rPr>
              <a:t>Actvity</a:t>
            </a:r>
            <a:r>
              <a:rPr lang="en-US" sz="2000" dirty="0">
                <a:solidFill>
                  <a:srgbClr val="000000"/>
                </a:solidFill>
                <a:latin typeface="Arial"/>
                <a:cs typeface="Arial"/>
              </a:rPr>
              <a:t>. Create a new xml file and name it as screen2.</a:t>
            </a:r>
            <a:r>
              <a:rPr lang="en-US" sz="2000" dirty="0" smtClean="0">
                <a:solidFill>
                  <a:srgbClr val="000000"/>
                </a:solidFill>
                <a:latin typeface="Arial"/>
                <a:cs typeface="Arial"/>
              </a:rPr>
              <a:t>xml.</a:t>
            </a:r>
            <a:endParaRPr lang="en-US" sz="2000" dirty="0">
              <a:solidFill>
                <a:srgbClr val="000000"/>
              </a:solidFill>
              <a:latin typeface="Arial"/>
              <a:cs typeface="Arial"/>
            </a:endParaRPr>
          </a:p>
          <a:p>
            <a:pPr marL="457200" indent="-457200">
              <a:buFont typeface="+mj-ea"/>
              <a:buAutoNum type="circleNumDbPlain"/>
            </a:pPr>
            <a:r>
              <a:rPr lang="en-US" sz="2000" dirty="0" smtClean="0">
                <a:solidFill>
                  <a:srgbClr val="000000"/>
                </a:solidFill>
                <a:latin typeface="Arial"/>
                <a:cs typeface="Arial"/>
              </a:rPr>
              <a:t>Right </a:t>
            </a:r>
            <a:r>
              <a:rPr lang="en-US" sz="2000" dirty="0">
                <a:solidFill>
                  <a:srgbClr val="000000"/>
                </a:solidFill>
                <a:latin typeface="Arial"/>
                <a:cs typeface="Arial"/>
              </a:rPr>
              <a:t>Click on Layout -&gt; New -&gt; Android XML file and name it as screen2.xml. Insert the following code in screen2.xml.</a:t>
            </a:r>
          </a:p>
        </p:txBody>
      </p:sp>
      <p:pic>
        <p:nvPicPr>
          <p:cNvPr id="6" name="Picture 5" descr="newclas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352800"/>
            <a:ext cx="6705600" cy="2566626"/>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747781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screen2.xml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33</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762000"/>
            <a:ext cx="8458200" cy="5632312"/>
          </a:xfrm>
          <a:prstGeom prst="rect">
            <a:avLst/>
          </a:prstGeom>
        </p:spPr>
        <p:txBody>
          <a:bodyPr wrap="square">
            <a:spAutoFit/>
          </a:bodyPr>
          <a:lstStyle/>
          <a:p>
            <a:r>
              <a:rPr lang="en-US" dirty="0">
                <a:solidFill>
                  <a:srgbClr val="000000"/>
                </a:solidFill>
              </a:rPr>
              <a:t>&lt;</a:t>
            </a:r>
            <a:r>
              <a:rPr lang="en-US" b="1" dirty="0" err="1">
                <a:solidFill>
                  <a:srgbClr val="000000"/>
                </a:solidFill>
              </a:rPr>
              <a:t>LinearLayout</a:t>
            </a:r>
            <a:endParaRPr lang="en-US" dirty="0">
              <a:solidFill>
                <a:srgbClr val="000000"/>
              </a:solidFill>
            </a:endParaRPr>
          </a:p>
          <a:p>
            <a:r>
              <a:rPr lang="fr-FR" dirty="0">
                <a:solidFill>
                  <a:srgbClr val="000000"/>
                </a:solidFill>
              </a:rPr>
              <a:t>  </a:t>
            </a:r>
            <a:r>
              <a:rPr lang="fr-FR" dirty="0" err="1">
                <a:solidFill>
                  <a:srgbClr val="000000"/>
                </a:solidFill>
              </a:rPr>
              <a:t>xmlns:android</a:t>
            </a:r>
            <a:r>
              <a:rPr lang="fr-FR" dirty="0">
                <a:solidFill>
                  <a:srgbClr val="000000"/>
                </a:solidFill>
              </a:rPr>
              <a:t>="</a:t>
            </a:r>
            <a:r>
              <a:rPr lang="fr-FR" dirty="0">
                <a:solidFill>
                  <a:srgbClr val="000000"/>
                </a:solidFill>
                <a:hlinkClick r:id="rId4"/>
              </a:rPr>
              <a:t>http://schemas.android.com/apk/res/android"</a:t>
            </a:r>
          </a:p>
          <a:p>
            <a:r>
              <a:rPr lang="fr-FR" dirty="0">
                <a:solidFill>
                  <a:srgbClr val="000000"/>
                </a:solidFill>
              </a:rPr>
              <a:t>  </a:t>
            </a:r>
            <a:r>
              <a:rPr lang="fr-FR" dirty="0" err="1">
                <a:solidFill>
                  <a:srgbClr val="000000"/>
                </a:solidFill>
              </a:rPr>
              <a:t>android:orientation</a:t>
            </a:r>
            <a:r>
              <a:rPr lang="fr-FR" dirty="0">
                <a:solidFill>
                  <a:srgbClr val="000000"/>
                </a:solidFill>
              </a:rPr>
              <a:t>="vertical"</a:t>
            </a:r>
          </a:p>
          <a:p>
            <a:r>
              <a:rPr lang="en-US" dirty="0">
                <a:solidFill>
                  <a:srgbClr val="000000"/>
                </a:solidFill>
              </a:rPr>
              <a:t>  </a:t>
            </a:r>
            <a:r>
              <a:rPr lang="en-US" dirty="0" err="1">
                <a:solidFill>
                  <a:srgbClr val="000000"/>
                </a:solidFill>
              </a:rPr>
              <a:t>android:layout_width</a:t>
            </a:r>
            <a:r>
              <a:rPr lang="en-US" dirty="0">
                <a:solidFill>
                  <a:srgbClr val="000000"/>
                </a:solidFill>
              </a:rPr>
              <a:t>="</a:t>
            </a:r>
            <a:r>
              <a:rPr lang="en-US" dirty="0" err="1">
                <a:solidFill>
                  <a:srgbClr val="000000"/>
                </a:solidFill>
              </a:rPr>
              <a:t>match_parent</a:t>
            </a:r>
            <a:r>
              <a:rPr lang="en-US" dirty="0">
                <a:solidFill>
                  <a:srgbClr val="000000"/>
                </a:solidFill>
              </a:rPr>
              <a:t>"</a:t>
            </a:r>
          </a:p>
          <a:p>
            <a:r>
              <a:rPr lang="en-US" dirty="0">
                <a:solidFill>
                  <a:srgbClr val="000000"/>
                </a:solidFill>
              </a:rPr>
              <a:t>  </a:t>
            </a:r>
            <a:r>
              <a:rPr lang="en-US" dirty="0" err="1">
                <a:solidFill>
                  <a:srgbClr val="000000"/>
                </a:solidFill>
              </a:rPr>
              <a:t>android:layout_height</a:t>
            </a:r>
            <a:r>
              <a:rPr lang="en-US" dirty="0">
                <a:solidFill>
                  <a:srgbClr val="000000"/>
                </a:solidFill>
              </a:rPr>
              <a:t>="</a:t>
            </a:r>
            <a:r>
              <a:rPr lang="en-US" dirty="0" err="1">
                <a:solidFill>
                  <a:srgbClr val="000000"/>
                </a:solidFill>
              </a:rPr>
              <a:t>match_parent</a:t>
            </a:r>
            <a:r>
              <a:rPr lang="en-US" dirty="0">
                <a:solidFill>
                  <a:srgbClr val="000000"/>
                </a:solidFill>
              </a:rPr>
              <a:t>"&gt;</a:t>
            </a:r>
          </a:p>
          <a:p>
            <a:r>
              <a:rPr lang="en-US" dirty="0">
                <a:solidFill>
                  <a:srgbClr val="000000"/>
                </a:solidFill>
              </a:rPr>
              <a:t> </a:t>
            </a:r>
          </a:p>
          <a:p>
            <a:r>
              <a:rPr lang="en-US" dirty="0">
                <a:solidFill>
                  <a:srgbClr val="000000"/>
                </a:solidFill>
              </a:rPr>
              <a:t>  &lt;</a:t>
            </a:r>
            <a:r>
              <a:rPr lang="en-US" b="1" dirty="0" err="1">
                <a:solidFill>
                  <a:srgbClr val="000000"/>
                </a:solidFill>
              </a:rPr>
              <a:t>TextView</a:t>
            </a:r>
            <a:r>
              <a:rPr lang="en-US" dirty="0">
                <a:solidFill>
                  <a:srgbClr val="000000"/>
                </a:solidFill>
              </a:rPr>
              <a:t> </a:t>
            </a:r>
            <a:r>
              <a:rPr lang="en-US" dirty="0" err="1">
                <a:solidFill>
                  <a:srgbClr val="000000"/>
                </a:solidFill>
              </a:rPr>
              <a:t>android:layout_width</a:t>
            </a:r>
            <a:r>
              <a:rPr lang="en-US" dirty="0">
                <a:solidFill>
                  <a:srgbClr val="000000"/>
                </a:solidFill>
              </a:rPr>
              <a:t>="</a:t>
            </a:r>
            <a:r>
              <a:rPr lang="en-US" dirty="0" err="1">
                <a:solidFill>
                  <a:srgbClr val="000000"/>
                </a:solidFill>
              </a:rPr>
              <a:t>fill_parent</a:t>
            </a:r>
            <a:r>
              <a:rPr lang="en-US" dirty="0">
                <a:solidFill>
                  <a:srgbClr val="000000"/>
                </a:solidFill>
              </a:rPr>
              <a:t>"</a:t>
            </a:r>
          </a:p>
          <a:p>
            <a:r>
              <a:rPr lang="en-US" dirty="0">
                <a:solidFill>
                  <a:srgbClr val="000000"/>
                </a:solidFill>
              </a:rPr>
              <a:t>            </a:t>
            </a:r>
            <a:r>
              <a:rPr lang="en-US" dirty="0" err="1">
                <a:solidFill>
                  <a:srgbClr val="000000"/>
                </a:solidFill>
              </a:rPr>
              <a:t>android:layout_height</a:t>
            </a:r>
            <a:r>
              <a:rPr lang="en-US" dirty="0">
                <a:solidFill>
                  <a:srgbClr val="000000"/>
                </a:solidFill>
              </a:rPr>
              <a:t>="</a:t>
            </a:r>
            <a:r>
              <a:rPr lang="en-US" dirty="0" err="1">
                <a:solidFill>
                  <a:srgbClr val="000000"/>
                </a:solidFill>
              </a:rPr>
              <a:t>wrap_content</a:t>
            </a:r>
            <a:r>
              <a:rPr lang="en-US" dirty="0">
                <a:solidFill>
                  <a:srgbClr val="000000"/>
                </a:solidFill>
              </a:rPr>
              <a:t>"</a:t>
            </a:r>
          </a:p>
          <a:p>
            <a:r>
              <a:rPr lang="fr-FR" dirty="0">
                <a:solidFill>
                  <a:srgbClr val="000000"/>
                </a:solidFill>
              </a:rPr>
              <a:t>            </a:t>
            </a:r>
            <a:r>
              <a:rPr lang="fr-FR" dirty="0" err="1">
                <a:solidFill>
                  <a:srgbClr val="000000"/>
                </a:solidFill>
              </a:rPr>
              <a:t>android:text</a:t>
            </a:r>
            <a:r>
              <a:rPr lang="fr-FR" dirty="0">
                <a:solidFill>
                  <a:srgbClr val="000000"/>
                </a:solidFill>
              </a:rPr>
              <a:t>="You </a:t>
            </a:r>
            <a:r>
              <a:rPr lang="fr-FR" dirty="0" err="1">
                <a:solidFill>
                  <a:srgbClr val="000000"/>
                </a:solidFill>
              </a:rPr>
              <a:t>Entered</a:t>
            </a:r>
            <a:r>
              <a:rPr lang="fr-FR" dirty="0">
                <a:solidFill>
                  <a:srgbClr val="000000"/>
                </a:solidFill>
              </a:rPr>
              <a:t>..."</a:t>
            </a:r>
          </a:p>
          <a:p>
            <a:r>
              <a:rPr lang="fr-FR" dirty="0">
                <a:solidFill>
                  <a:srgbClr val="000000"/>
                </a:solidFill>
              </a:rPr>
              <a:t>            </a:t>
            </a:r>
            <a:r>
              <a:rPr lang="fr-FR" dirty="0" err="1">
                <a:solidFill>
                  <a:srgbClr val="000000"/>
                </a:solidFill>
              </a:rPr>
              <a:t>android:textSize</a:t>
            </a:r>
            <a:r>
              <a:rPr lang="fr-FR" dirty="0">
                <a:solidFill>
                  <a:srgbClr val="000000"/>
                </a:solidFill>
              </a:rPr>
              <a:t>="25dip"</a:t>
            </a:r>
          </a:p>
          <a:p>
            <a:r>
              <a:rPr lang="fr-FR" dirty="0">
                <a:solidFill>
                  <a:srgbClr val="000000"/>
                </a:solidFill>
              </a:rPr>
              <a:t>            </a:t>
            </a:r>
            <a:r>
              <a:rPr lang="fr-FR" dirty="0" err="1">
                <a:solidFill>
                  <a:srgbClr val="000000"/>
                </a:solidFill>
              </a:rPr>
              <a:t>android:gravity</a:t>
            </a:r>
            <a:r>
              <a:rPr lang="fr-FR" dirty="0">
                <a:solidFill>
                  <a:srgbClr val="000000"/>
                </a:solidFill>
              </a:rPr>
              <a:t>="center"</a:t>
            </a:r>
          </a:p>
          <a:p>
            <a:r>
              <a:rPr lang="fr-FR" dirty="0">
                <a:solidFill>
                  <a:srgbClr val="000000"/>
                </a:solidFill>
              </a:rPr>
              <a:t>            </a:t>
            </a:r>
            <a:r>
              <a:rPr lang="fr-FR" dirty="0" err="1">
                <a:solidFill>
                  <a:srgbClr val="000000"/>
                </a:solidFill>
              </a:rPr>
              <a:t>android:layout_margin</a:t>
            </a:r>
            <a:r>
              <a:rPr lang="fr-FR" dirty="0">
                <a:solidFill>
                  <a:srgbClr val="000000"/>
                </a:solidFill>
              </a:rPr>
              <a:t>="15dip"/&gt;</a:t>
            </a:r>
          </a:p>
          <a:p>
            <a:r>
              <a:rPr lang="en-US" dirty="0">
                <a:solidFill>
                  <a:srgbClr val="000000"/>
                </a:solidFill>
              </a:rPr>
              <a:t> </a:t>
            </a:r>
          </a:p>
          <a:p>
            <a:r>
              <a:rPr lang="en-US" dirty="0">
                <a:solidFill>
                  <a:srgbClr val="000000"/>
                </a:solidFill>
              </a:rPr>
              <a:t>  &lt;</a:t>
            </a:r>
            <a:r>
              <a:rPr lang="en-US" b="1" dirty="0" err="1">
                <a:solidFill>
                  <a:srgbClr val="000000"/>
                </a:solidFill>
              </a:rPr>
              <a:t>TextView</a:t>
            </a:r>
            <a:r>
              <a:rPr lang="en-US" dirty="0">
                <a:solidFill>
                  <a:srgbClr val="000000"/>
                </a:solidFill>
              </a:rPr>
              <a:t> </a:t>
            </a:r>
            <a:r>
              <a:rPr lang="en-US" dirty="0" err="1">
                <a:solidFill>
                  <a:srgbClr val="000000"/>
                </a:solidFill>
              </a:rPr>
              <a:t>android:id</a:t>
            </a:r>
            <a:r>
              <a:rPr lang="en-US" dirty="0">
                <a:solidFill>
                  <a:srgbClr val="000000"/>
                </a:solidFill>
              </a:rPr>
              <a:t>="@+id/</a:t>
            </a:r>
            <a:r>
              <a:rPr lang="en-US" dirty="0" err="1">
                <a:solidFill>
                  <a:srgbClr val="000000"/>
                </a:solidFill>
              </a:rPr>
              <a:t>txtName</a:t>
            </a:r>
            <a:r>
              <a:rPr lang="en-US" dirty="0">
                <a:solidFill>
                  <a:srgbClr val="000000"/>
                </a:solidFill>
              </a:rPr>
              <a:t>"</a:t>
            </a:r>
          </a:p>
          <a:p>
            <a:r>
              <a:rPr lang="en-US" dirty="0">
                <a:solidFill>
                  <a:srgbClr val="000000"/>
                </a:solidFill>
              </a:rPr>
              <a:t>            </a:t>
            </a:r>
            <a:r>
              <a:rPr lang="en-US" dirty="0" err="1">
                <a:solidFill>
                  <a:srgbClr val="000000"/>
                </a:solidFill>
              </a:rPr>
              <a:t>android:layout_width</a:t>
            </a:r>
            <a:r>
              <a:rPr lang="en-US" dirty="0">
                <a:solidFill>
                  <a:srgbClr val="000000"/>
                </a:solidFill>
              </a:rPr>
              <a:t>="</a:t>
            </a:r>
            <a:r>
              <a:rPr lang="en-US" dirty="0" err="1">
                <a:solidFill>
                  <a:srgbClr val="000000"/>
                </a:solidFill>
              </a:rPr>
              <a:t>fill_parent</a:t>
            </a:r>
            <a:r>
              <a:rPr lang="en-US" dirty="0">
                <a:solidFill>
                  <a:srgbClr val="000000"/>
                </a:solidFill>
              </a:rPr>
              <a:t>"</a:t>
            </a:r>
          </a:p>
          <a:p>
            <a:r>
              <a:rPr lang="en-US" dirty="0">
                <a:solidFill>
                  <a:srgbClr val="000000"/>
                </a:solidFill>
              </a:rPr>
              <a:t>            </a:t>
            </a:r>
            <a:r>
              <a:rPr lang="en-US" dirty="0" err="1">
                <a:solidFill>
                  <a:srgbClr val="000000"/>
                </a:solidFill>
              </a:rPr>
              <a:t>android:layout_height</a:t>
            </a:r>
            <a:r>
              <a:rPr lang="en-US" dirty="0">
                <a:solidFill>
                  <a:srgbClr val="000000"/>
                </a:solidFill>
              </a:rPr>
              <a:t>="</a:t>
            </a:r>
            <a:r>
              <a:rPr lang="en-US" dirty="0" err="1">
                <a:solidFill>
                  <a:srgbClr val="000000"/>
                </a:solidFill>
              </a:rPr>
              <a:t>wrap_content</a:t>
            </a:r>
            <a:r>
              <a:rPr lang="en-US" dirty="0">
                <a:solidFill>
                  <a:srgbClr val="000000"/>
                </a:solidFill>
              </a:rPr>
              <a:t>"</a:t>
            </a:r>
          </a:p>
          <a:p>
            <a:r>
              <a:rPr lang="fr-FR" dirty="0">
                <a:solidFill>
                  <a:srgbClr val="000000"/>
                </a:solidFill>
              </a:rPr>
              <a:t>            </a:t>
            </a:r>
            <a:r>
              <a:rPr lang="fr-FR" dirty="0" err="1">
                <a:solidFill>
                  <a:srgbClr val="000000"/>
                </a:solidFill>
              </a:rPr>
              <a:t>android:layout_margin</a:t>
            </a:r>
            <a:r>
              <a:rPr lang="fr-FR" dirty="0">
                <a:solidFill>
                  <a:srgbClr val="000000"/>
                </a:solidFill>
              </a:rPr>
              <a:t>="15dip"</a:t>
            </a:r>
          </a:p>
          <a:p>
            <a:r>
              <a:rPr lang="fr-FR" dirty="0">
                <a:solidFill>
                  <a:srgbClr val="000000"/>
                </a:solidFill>
              </a:rPr>
              <a:t>            </a:t>
            </a:r>
            <a:r>
              <a:rPr lang="fr-FR" dirty="0" err="1">
                <a:solidFill>
                  <a:srgbClr val="000000"/>
                </a:solidFill>
              </a:rPr>
              <a:t>android:textSize</a:t>
            </a:r>
            <a:r>
              <a:rPr lang="fr-FR" dirty="0">
                <a:solidFill>
                  <a:srgbClr val="000000"/>
                </a:solidFill>
              </a:rPr>
              <a:t>="18dip"/&gt;</a:t>
            </a:r>
          </a:p>
          <a:p>
            <a:r>
              <a:rPr lang="en-US" dirty="0"/>
              <a:t> </a:t>
            </a:r>
          </a:p>
          <a:p>
            <a:r>
              <a:rPr lang="pl-PL" dirty="0"/>
              <a:t>  </a:t>
            </a:r>
            <a:endParaRPr lang="en-US" dirty="0">
              <a:solidFill>
                <a:srgbClr val="000000"/>
              </a:solidFil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3456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screen2.xml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34</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1219200"/>
            <a:ext cx="8458200" cy="3970318"/>
          </a:xfrm>
          <a:prstGeom prst="rect">
            <a:avLst/>
          </a:prstGeom>
        </p:spPr>
        <p:txBody>
          <a:bodyPr wrap="square">
            <a:spAutoFit/>
          </a:bodyPr>
          <a:lstStyle/>
          <a:p>
            <a:r>
              <a:rPr lang="en-US" dirty="0"/>
              <a:t> </a:t>
            </a:r>
            <a:endParaRPr lang="en-US" dirty="0">
              <a:solidFill>
                <a:srgbClr val="000000"/>
              </a:solidFill>
            </a:endParaRPr>
          </a:p>
          <a:p>
            <a:r>
              <a:rPr lang="pl-PL" dirty="0">
                <a:solidFill>
                  <a:srgbClr val="000000"/>
                </a:solidFill>
              </a:rPr>
              <a:t>  &lt;</a:t>
            </a:r>
            <a:r>
              <a:rPr lang="pl-PL" b="1" dirty="0" err="1">
                <a:solidFill>
                  <a:srgbClr val="000000"/>
                </a:solidFill>
              </a:rPr>
              <a:t>TextView</a:t>
            </a:r>
            <a:r>
              <a:rPr lang="pl-PL" dirty="0">
                <a:solidFill>
                  <a:srgbClr val="000000"/>
                </a:solidFill>
              </a:rPr>
              <a:t> </a:t>
            </a:r>
            <a:r>
              <a:rPr lang="pl-PL" dirty="0" err="1">
                <a:solidFill>
                  <a:srgbClr val="000000"/>
                </a:solidFill>
              </a:rPr>
              <a:t>android:id</a:t>
            </a:r>
            <a:r>
              <a:rPr lang="pl-PL" dirty="0">
                <a:solidFill>
                  <a:srgbClr val="000000"/>
                </a:solidFill>
              </a:rPr>
              <a:t>="@+id/</a:t>
            </a:r>
            <a:r>
              <a:rPr lang="pl-PL" dirty="0" err="1">
                <a:solidFill>
                  <a:srgbClr val="000000"/>
                </a:solidFill>
              </a:rPr>
              <a:t>txtEmail</a:t>
            </a:r>
            <a:r>
              <a:rPr lang="pl-PL" dirty="0">
                <a:solidFill>
                  <a:srgbClr val="000000"/>
                </a:solidFill>
              </a:rPr>
              <a:t>"</a:t>
            </a:r>
          </a:p>
          <a:p>
            <a:r>
              <a:rPr lang="en-US" dirty="0">
                <a:solidFill>
                  <a:srgbClr val="000000"/>
                </a:solidFill>
              </a:rPr>
              <a:t>            </a:t>
            </a:r>
            <a:r>
              <a:rPr lang="en-US" dirty="0" err="1">
                <a:solidFill>
                  <a:srgbClr val="000000"/>
                </a:solidFill>
              </a:rPr>
              <a:t>android:layout_width</a:t>
            </a:r>
            <a:r>
              <a:rPr lang="en-US" dirty="0">
                <a:solidFill>
                  <a:srgbClr val="000000"/>
                </a:solidFill>
              </a:rPr>
              <a:t>="</a:t>
            </a:r>
            <a:r>
              <a:rPr lang="en-US" dirty="0" err="1">
                <a:solidFill>
                  <a:srgbClr val="000000"/>
                </a:solidFill>
              </a:rPr>
              <a:t>fill_parent</a:t>
            </a:r>
            <a:r>
              <a:rPr lang="en-US" dirty="0">
                <a:solidFill>
                  <a:srgbClr val="000000"/>
                </a:solidFill>
              </a:rPr>
              <a:t>"</a:t>
            </a:r>
          </a:p>
          <a:p>
            <a:r>
              <a:rPr lang="en-US" dirty="0">
                <a:solidFill>
                  <a:srgbClr val="000000"/>
                </a:solidFill>
              </a:rPr>
              <a:t>            </a:t>
            </a:r>
            <a:r>
              <a:rPr lang="en-US" dirty="0" err="1">
                <a:solidFill>
                  <a:srgbClr val="000000"/>
                </a:solidFill>
              </a:rPr>
              <a:t>android:layout_height</a:t>
            </a:r>
            <a:r>
              <a:rPr lang="en-US" dirty="0">
                <a:solidFill>
                  <a:srgbClr val="000000"/>
                </a:solidFill>
              </a:rPr>
              <a:t>="</a:t>
            </a:r>
            <a:r>
              <a:rPr lang="en-US" dirty="0" err="1">
                <a:solidFill>
                  <a:srgbClr val="000000"/>
                </a:solidFill>
              </a:rPr>
              <a:t>wrap_content</a:t>
            </a:r>
            <a:r>
              <a:rPr lang="en-US" dirty="0">
                <a:solidFill>
                  <a:srgbClr val="000000"/>
                </a:solidFill>
              </a:rPr>
              <a:t>"</a:t>
            </a:r>
          </a:p>
          <a:p>
            <a:r>
              <a:rPr lang="fr-FR" dirty="0">
                <a:solidFill>
                  <a:srgbClr val="000000"/>
                </a:solidFill>
              </a:rPr>
              <a:t>            </a:t>
            </a:r>
            <a:r>
              <a:rPr lang="fr-FR" dirty="0" err="1">
                <a:solidFill>
                  <a:srgbClr val="000000"/>
                </a:solidFill>
              </a:rPr>
              <a:t>android:layout_margin</a:t>
            </a:r>
            <a:r>
              <a:rPr lang="fr-FR" dirty="0">
                <a:solidFill>
                  <a:srgbClr val="000000"/>
                </a:solidFill>
              </a:rPr>
              <a:t>="15dip"</a:t>
            </a:r>
          </a:p>
          <a:p>
            <a:r>
              <a:rPr lang="fr-FR" dirty="0">
                <a:solidFill>
                  <a:srgbClr val="000000"/>
                </a:solidFill>
              </a:rPr>
              <a:t>            </a:t>
            </a:r>
            <a:r>
              <a:rPr lang="fr-FR" dirty="0" err="1">
                <a:solidFill>
                  <a:srgbClr val="000000"/>
                </a:solidFill>
              </a:rPr>
              <a:t>android:textSize</a:t>
            </a:r>
            <a:r>
              <a:rPr lang="fr-FR" dirty="0">
                <a:solidFill>
                  <a:srgbClr val="000000"/>
                </a:solidFill>
              </a:rPr>
              <a:t>="18dip"/</a:t>
            </a:r>
            <a:r>
              <a:rPr lang="fr-FR" dirty="0" smtClean="0">
                <a:solidFill>
                  <a:srgbClr val="000000"/>
                </a:solidFill>
              </a:rPr>
              <a:t>&gt;</a:t>
            </a:r>
          </a:p>
          <a:p>
            <a:endParaRPr lang="fr-FR" dirty="0">
              <a:solidFill>
                <a:srgbClr val="000000"/>
              </a:solidFill>
            </a:endParaRPr>
          </a:p>
          <a:p>
            <a:r>
              <a:rPr lang="en-US" dirty="0">
                <a:solidFill>
                  <a:srgbClr val="000000"/>
                </a:solidFill>
              </a:rPr>
              <a:t>&lt;Button </a:t>
            </a:r>
            <a:r>
              <a:rPr lang="en-US" dirty="0" err="1">
                <a:solidFill>
                  <a:srgbClr val="000000"/>
                </a:solidFill>
              </a:rPr>
              <a:t>android:id</a:t>
            </a:r>
            <a:r>
              <a:rPr lang="en-US" dirty="0">
                <a:solidFill>
                  <a:srgbClr val="000000"/>
                </a:solidFill>
              </a:rPr>
              <a:t>="@+id/</a:t>
            </a:r>
            <a:r>
              <a:rPr lang="en-US" dirty="0" err="1">
                <a:solidFill>
                  <a:srgbClr val="000000"/>
                </a:solidFill>
              </a:rPr>
              <a:t>btnClose</a:t>
            </a:r>
            <a:r>
              <a:rPr lang="en-US" dirty="0">
                <a:solidFill>
                  <a:srgbClr val="000000"/>
                </a:solidFill>
              </a:rPr>
              <a:t>"</a:t>
            </a:r>
          </a:p>
          <a:p>
            <a:r>
              <a:rPr lang="en-US" dirty="0">
                <a:solidFill>
                  <a:srgbClr val="000000"/>
                </a:solidFill>
              </a:rPr>
              <a:t>            </a:t>
            </a:r>
            <a:r>
              <a:rPr lang="en-US" dirty="0" err="1">
                <a:solidFill>
                  <a:srgbClr val="000000"/>
                </a:solidFill>
              </a:rPr>
              <a:t>android:layout_width</a:t>
            </a:r>
            <a:r>
              <a:rPr lang="en-US" dirty="0">
                <a:solidFill>
                  <a:srgbClr val="000000"/>
                </a:solidFill>
              </a:rPr>
              <a:t>="</a:t>
            </a:r>
            <a:r>
              <a:rPr lang="en-US" dirty="0" err="1">
                <a:solidFill>
                  <a:srgbClr val="000000"/>
                </a:solidFill>
              </a:rPr>
              <a:t>fill_parent</a:t>
            </a:r>
            <a:r>
              <a:rPr lang="en-US" dirty="0">
                <a:solidFill>
                  <a:srgbClr val="000000"/>
                </a:solidFill>
              </a:rPr>
              <a:t>"</a:t>
            </a:r>
          </a:p>
          <a:p>
            <a:r>
              <a:rPr lang="en-US" dirty="0">
                <a:solidFill>
                  <a:srgbClr val="000000"/>
                </a:solidFill>
              </a:rPr>
              <a:t>            </a:t>
            </a:r>
            <a:r>
              <a:rPr lang="en-US" dirty="0" err="1">
                <a:solidFill>
                  <a:srgbClr val="000000"/>
                </a:solidFill>
              </a:rPr>
              <a:t>android:layout_height</a:t>
            </a:r>
            <a:r>
              <a:rPr lang="en-US" dirty="0">
                <a:solidFill>
                  <a:srgbClr val="000000"/>
                </a:solidFill>
              </a:rPr>
              <a:t>="</a:t>
            </a:r>
            <a:r>
              <a:rPr lang="en-US" dirty="0" err="1">
                <a:solidFill>
                  <a:srgbClr val="000000"/>
                </a:solidFill>
              </a:rPr>
              <a:t>wrap_content</a:t>
            </a:r>
            <a:r>
              <a:rPr lang="en-US" dirty="0">
                <a:solidFill>
                  <a:srgbClr val="000000"/>
                </a:solidFill>
              </a:rPr>
              <a:t>"</a:t>
            </a:r>
          </a:p>
          <a:p>
            <a:r>
              <a:rPr lang="en-US" dirty="0">
                <a:solidFill>
                  <a:srgbClr val="000000"/>
                </a:solidFill>
              </a:rPr>
              <a:t>            </a:t>
            </a:r>
            <a:r>
              <a:rPr lang="en-US" dirty="0" err="1">
                <a:solidFill>
                  <a:srgbClr val="000000"/>
                </a:solidFill>
              </a:rPr>
              <a:t>android:layout_marginTop</a:t>
            </a:r>
            <a:r>
              <a:rPr lang="en-US" dirty="0">
                <a:solidFill>
                  <a:srgbClr val="000000"/>
                </a:solidFill>
              </a:rPr>
              <a:t>="15dip"</a:t>
            </a:r>
          </a:p>
          <a:p>
            <a:r>
              <a:rPr lang="en-US" dirty="0">
                <a:solidFill>
                  <a:srgbClr val="000000"/>
                </a:solidFill>
              </a:rPr>
              <a:t>            </a:t>
            </a:r>
            <a:r>
              <a:rPr lang="en-US" dirty="0" err="1">
                <a:solidFill>
                  <a:srgbClr val="000000"/>
                </a:solidFill>
              </a:rPr>
              <a:t>android:text</a:t>
            </a:r>
            <a:r>
              <a:rPr lang="en-US" dirty="0">
                <a:solidFill>
                  <a:srgbClr val="000000"/>
                </a:solidFill>
              </a:rPr>
              <a:t>="Close"/&gt;</a:t>
            </a:r>
          </a:p>
          <a:p>
            <a:r>
              <a:rPr lang="en-US" dirty="0">
                <a:solidFill>
                  <a:srgbClr val="000000"/>
                </a:solidFill>
              </a:rPr>
              <a:t> </a:t>
            </a:r>
          </a:p>
          <a:p>
            <a:r>
              <a:rPr lang="en-US" dirty="0">
                <a:solidFill>
                  <a:srgbClr val="000000"/>
                </a:solidFill>
              </a:rPr>
              <a:t>&lt;/</a:t>
            </a:r>
            <a:r>
              <a:rPr lang="en-US" dirty="0" err="1">
                <a:solidFill>
                  <a:srgbClr val="000000"/>
                </a:solidFill>
              </a:rPr>
              <a:t>LinearLayout</a:t>
            </a:r>
            <a:r>
              <a:rPr lang="en-US" dirty="0">
                <a:solidFill>
                  <a:srgbClr val="000000"/>
                </a:solidFill>
              </a:rPr>
              <a:t>&gt;	</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8325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i-FI" sz="2800" b="1" dirty="0" err="1" smtClean="0">
                <a:solidFill>
                  <a:prstClr val="black"/>
                </a:solidFill>
                <a:latin typeface="Arial" pitchFamily="34" charset="0"/>
                <a:cs typeface="Arial" pitchFamily="34" charset="0"/>
              </a:rPr>
              <a:t>SecondScreenActivity.java</a:t>
            </a:r>
            <a:r>
              <a:rPr lang="fi-FI" sz="2800" b="1" dirty="0" smtClean="0">
                <a:solidFill>
                  <a:prstClr val="black"/>
                </a:solidFill>
                <a:latin typeface="Arial" pitchFamily="34" charset="0"/>
                <a:cs typeface="Arial" pitchFamily="34" charset="0"/>
              </a:rPr>
              <a:t>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35</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914400"/>
            <a:ext cx="8534400" cy="5324535"/>
          </a:xfrm>
          <a:prstGeom prst="rect">
            <a:avLst/>
          </a:prstGeom>
        </p:spPr>
        <p:txBody>
          <a:bodyPr wrap="square">
            <a:spAutoFit/>
          </a:bodyPr>
          <a:lstStyle/>
          <a:p>
            <a:r>
              <a:rPr lang="en-US" sz="2000" b="1" dirty="0">
                <a:solidFill>
                  <a:srgbClr val="15A5DB"/>
                </a:solidFill>
                <a:latin typeface="Consolas-Bold"/>
              </a:rPr>
              <a:t>public</a:t>
            </a:r>
            <a:r>
              <a:rPr lang="en-US" sz="2000" dirty="0">
                <a:solidFill>
                  <a:prstClr val="black"/>
                </a:solidFill>
                <a:latin typeface="Consolas"/>
              </a:rPr>
              <a:t> </a:t>
            </a:r>
            <a:r>
              <a:rPr lang="en-US" sz="2000" b="1" dirty="0">
                <a:solidFill>
                  <a:srgbClr val="15A5DB"/>
                </a:solidFill>
                <a:latin typeface="Consolas-Bold"/>
              </a:rPr>
              <a:t>class</a:t>
            </a:r>
            <a:r>
              <a:rPr lang="en-US" sz="2000" dirty="0">
                <a:solidFill>
                  <a:prstClr val="black"/>
                </a:solidFill>
                <a:latin typeface="Consolas"/>
              </a:rPr>
              <a:t> </a:t>
            </a:r>
            <a:r>
              <a:rPr lang="en-US" sz="2000" dirty="0" err="1">
                <a:solidFill>
                  <a:prstClr val="black"/>
                </a:solidFill>
                <a:latin typeface="Consolas"/>
              </a:rPr>
              <a:t>SecondScreenActivity</a:t>
            </a:r>
            <a:r>
              <a:rPr lang="en-US" sz="2000" dirty="0">
                <a:solidFill>
                  <a:prstClr val="black"/>
                </a:solidFill>
                <a:latin typeface="Consolas"/>
              </a:rPr>
              <a:t> </a:t>
            </a:r>
            <a:r>
              <a:rPr lang="en-US" sz="2000" b="1" dirty="0">
                <a:solidFill>
                  <a:srgbClr val="15A5DB"/>
                </a:solidFill>
                <a:latin typeface="Consolas-Bold"/>
              </a:rPr>
              <a:t>extends</a:t>
            </a:r>
            <a:r>
              <a:rPr lang="en-US" sz="2000" dirty="0">
                <a:solidFill>
                  <a:prstClr val="black"/>
                </a:solidFill>
                <a:latin typeface="Consolas"/>
              </a:rPr>
              <a:t> Activity {</a:t>
            </a:r>
          </a:p>
          <a:p>
            <a:r>
              <a:rPr lang="en-US" sz="2000" dirty="0">
                <a:solidFill>
                  <a:prstClr val="black"/>
                </a:solidFill>
                <a:latin typeface="Consolas"/>
              </a:rPr>
              <a:t>    </a:t>
            </a:r>
            <a:r>
              <a:rPr lang="en-US" sz="2000" dirty="0">
                <a:solidFill>
                  <a:srgbClr val="6D6D6D"/>
                </a:solidFill>
                <a:latin typeface="Consolas"/>
              </a:rPr>
              <a:t>/** Called when the activity is first created. */</a:t>
            </a:r>
            <a:endParaRPr lang="en-US" sz="2000" dirty="0">
              <a:solidFill>
                <a:prstClr val="black"/>
              </a:solidFill>
              <a:latin typeface="Consolas"/>
            </a:endParaRPr>
          </a:p>
          <a:p>
            <a:r>
              <a:rPr lang="en-US" sz="2000" dirty="0">
                <a:solidFill>
                  <a:prstClr val="black"/>
                </a:solidFill>
                <a:latin typeface="Consolas"/>
              </a:rPr>
              <a:t>    </a:t>
            </a:r>
            <a:r>
              <a:rPr lang="en-US" sz="2000" dirty="0">
                <a:solidFill>
                  <a:srgbClr val="6D6D6D"/>
                </a:solidFill>
                <a:latin typeface="Consolas"/>
              </a:rPr>
              <a:t>@Override</a:t>
            </a:r>
            <a:endParaRPr lang="en-US" sz="2000" dirty="0">
              <a:solidFill>
                <a:prstClr val="black"/>
              </a:solidFill>
              <a:latin typeface="Consolas"/>
            </a:endParaRPr>
          </a:p>
          <a:p>
            <a:r>
              <a:rPr lang="en-US" sz="2000" dirty="0">
                <a:solidFill>
                  <a:prstClr val="black"/>
                </a:solidFill>
                <a:latin typeface="Consolas"/>
              </a:rPr>
              <a:t>    </a:t>
            </a:r>
            <a:r>
              <a:rPr lang="en-US" sz="2000" b="1" dirty="0">
                <a:solidFill>
                  <a:srgbClr val="15A5DB"/>
                </a:solidFill>
                <a:latin typeface="Consolas-Bold"/>
              </a:rPr>
              <a:t>public</a:t>
            </a:r>
            <a:r>
              <a:rPr lang="en-US" sz="2000" dirty="0">
                <a:solidFill>
                  <a:prstClr val="black"/>
                </a:solidFill>
                <a:latin typeface="Consolas"/>
              </a:rPr>
              <a:t> </a:t>
            </a:r>
            <a:r>
              <a:rPr lang="en-US" sz="2000" b="1" dirty="0">
                <a:solidFill>
                  <a:srgbClr val="15A5DB"/>
                </a:solidFill>
                <a:latin typeface="Consolas-Bold"/>
              </a:rPr>
              <a:t>void</a:t>
            </a:r>
            <a:r>
              <a:rPr lang="en-US" sz="2000" dirty="0">
                <a:solidFill>
                  <a:prstClr val="black"/>
                </a:solidFill>
                <a:latin typeface="Consolas"/>
              </a:rPr>
              <a:t> </a:t>
            </a:r>
            <a:r>
              <a:rPr lang="en-US" sz="2000" dirty="0" err="1">
                <a:solidFill>
                  <a:prstClr val="black"/>
                </a:solidFill>
                <a:latin typeface="Consolas"/>
              </a:rPr>
              <a:t>onCreate</a:t>
            </a:r>
            <a:r>
              <a:rPr lang="en-US" sz="2000" dirty="0">
                <a:solidFill>
                  <a:prstClr val="black"/>
                </a:solidFill>
                <a:latin typeface="Consolas"/>
              </a:rPr>
              <a:t>(Bundle </a:t>
            </a:r>
            <a:r>
              <a:rPr lang="en-US" sz="2000" dirty="0" err="1">
                <a:solidFill>
                  <a:prstClr val="black"/>
                </a:solidFill>
                <a:latin typeface="Consolas"/>
              </a:rPr>
              <a:t>savedInstanceState</a:t>
            </a:r>
            <a:r>
              <a:rPr lang="en-US" sz="2000" dirty="0">
                <a:solidFill>
                  <a:prstClr val="black"/>
                </a:solidFill>
                <a:latin typeface="Consolas"/>
              </a:rPr>
              <a:t>) {</a:t>
            </a:r>
          </a:p>
          <a:p>
            <a:r>
              <a:rPr lang="en-US" sz="2000" dirty="0">
                <a:solidFill>
                  <a:prstClr val="black"/>
                </a:solidFill>
                <a:latin typeface="Consolas"/>
              </a:rPr>
              <a:t>        </a:t>
            </a:r>
            <a:r>
              <a:rPr lang="en-US" sz="2000" b="1" dirty="0" err="1">
                <a:solidFill>
                  <a:srgbClr val="15A5DB"/>
                </a:solidFill>
                <a:latin typeface="Consolas-Bold"/>
              </a:rPr>
              <a:t>super</a:t>
            </a:r>
            <a:r>
              <a:rPr lang="en-US" sz="2000" dirty="0" err="1">
                <a:solidFill>
                  <a:prstClr val="black"/>
                </a:solidFill>
                <a:latin typeface="Consolas"/>
              </a:rPr>
              <a:t>.onCreate</a:t>
            </a:r>
            <a:r>
              <a:rPr lang="en-US" sz="2000" dirty="0">
                <a:solidFill>
                  <a:prstClr val="black"/>
                </a:solidFill>
                <a:latin typeface="Consolas"/>
              </a:rPr>
              <a:t>(</a:t>
            </a:r>
            <a:r>
              <a:rPr lang="en-US" sz="2000" dirty="0" err="1">
                <a:solidFill>
                  <a:prstClr val="black"/>
                </a:solidFill>
                <a:latin typeface="Consolas"/>
              </a:rPr>
              <a:t>savedInstanceState</a:t>
            </a:r>
            <a:r>
              <a:rPr lang="en-US" sz="2000" dirty="0">
                <a:solidFill>
                  <a:prstClr val="black"/>
                </a:solidFill>
                <a:latin typeface="Consolas"/>
              </a:rPr>
              <a:t>);</a:t>
            </a:r>
          </a:p>
          <a:p>
            <a:r>
              <a:rPr lang="en-US" sz="2000" dirty="0">
                <a:solidFill>
                  <a:prstClr val="black"/>
                </a:solidFill>
                <a:latin typeface="Consolas"/>
              </a:rPr>
              <a:t>        </a:t>
            </a:r>
            <a:r>
              <a:rPr lang="en-US" sz="2000" dirty="0" err="1">
                <a:solidFill>
                  <a:prstClr val="black"/>
                </a:solidFill>
                <a:latin typeface="Consolas"/>
              </a:rPr>
              <a:t>setContentView</a:t>
            </a:r>
            <a:r>
              <a:rPr lang="en-US" sz="2000" dirty="0">
                <a:solidFill>
                  <a:prstClr val="black"/>
                </a:solidFill>
                <a:latin typeface="Consolas"/>
              </a:rPr>
              <a:t>(R.layout.screen2);</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prstClr val="black"/>
                </a:solidFill>
                <a:latin typeface="Consolas"/>
              </a:rPr>
              <a:t>TextView</a:t>
            </a:r>
            <a:r>
              <a:rPr lang="en-US" sz="2000" dirty="0">
                <a:solidFill>
                  <a:prstClr val="black"/>
                </a:solidFill>
                <a:latin typeface="Consolas"/>
              </a:rPr>
              <a:t> </a:t>
            </a:r>
            <a:r>
              <a:rPr lang="en-US" sz="2000" dirty="0" err="1">
                <a:solidFill>
                  <a:prstClr val="black"/>
                </a:solidFill>
                <a:latin typeface="Consolas"/>
              </a:rPr>
              <a:t>txtName</a:t>
            </a:r>
            <a:r>
              <a:rPr lang="en-US" sz="2000" dirty="0">
                <a:solidFill>
                  <a:prstClr val="black"/>
                </a:solidFill>
                <a:latin typeface="Consolas"/>
              </a:rPr>
              <a:t> = (</a:t>
            </a:r>
            <a:r>
              <a:rPr lang="en-US" sz="2000" dirty="0" err="1">
                <a:solidFill>
                  <a:prstClr val="black"/>
                </a:solidFill>
                <a:latin typeface="Consolas"/>
              </a:rPr>
              <a:t>TextView</a:t>
            </a:r>
            <a:r>
              <a:rPr lang="en-US" sz="2000" dirty="0">
                <a:solidFill>
                  <a:prstClr val="black"/>
                </a:solidFill>
                <a:latin typeface="Consolas"/>
              </a:rPr>
              <a:t>) </a:t>
            </a:r>
            <a:r>
              <a:rPr lang="en-US" sz="2000" dirty="0" err="1">
                <a:solidFill>
                  <a:prstClr val="black"/>
                </a:solidFill>
                <a:latin typeface="Consolas"/>
              </a:rPr>
              <a:t>findViewById</a:t>
            </a:r>
            <a:r>
              <a:rPr lang="en-US" sz="2000" dirty="0">
                <a:solidFill>
                  <a:prstClr val="black"/>
                </a:solidFill>
                <a:latin typeface="Consolas"/>
              </a:rPr>
              <a:t>(</a:t>
            </a:r>
            <a:r>
              <a:rPr lang="en-US" sz="2000" dirty="0" err="1">
                <a:solidFill>
                  <a:prstClr val="black"/>
                </a:solidFill>
                <a:latin typeface="Consolas"/>
              </a:rPr>
              <a:t>R.id.txtName</a:t>
            </a:r>
            <a:r>
              <a:rPr lang="en-US" sz="2000" dirty="0">
                <a:solidFill>
                  <a:prstClr val="black"/>
                </a:solidFill>
                <a:latin typeface="Consolas"/>
              </a:rPr>
              <a:t>)</a:t>
            </a:r>
            <a:r>
              <a:rPr lang="en-US" sz="2000" dirty="0" smtClean="0">
                <a:solidFill>
                  <a:prstClr val="black"/>
                </a:solidFill>
                <a:latin typeface="Consolas"/>
              </a:rPr>
              <a:t>;</a:t>
            </a:r>
          </a:p>
          <a:p>
            <a:endParaRPr lang="en-US" sz="2000" dirty="0">
              <a:solidFill>
                <a:prstClr val="black"/>
              </a:solidFill>
              <a:latin typeface="Consolas"/>
            </a:endParaRPr>
          </a:p>
          <a:p>
            <a:r>
              <a:rPr lang="pl-PL" sz="2000" dirty="0">
                <a:solidFill>
                  <a:prstClr val="black"/>
                </a:solidFill>
                <a:latin typeface="Consolas"/>
              </a:rPr>
              <a:t>        </a:t>
            </a:r>
            <a:r>
              <a:rPr lang="pl-PL" sz="2000" dirty="0" err="1">
                <a:solidFill>
                  <a:prstClr val="black"/>
                </a:solidFill>
                <a:latin typeface="Consolas"/>
              </a:rPr>
              <a:t>TextView</a:t>
            </a:r>
            <a:r>
              <a:rPr lang="pl-PL" sz="2000" dirty="0">
                <a:solidFill>
                  <a:prstClr val="black"/>
                </a:solidFill>
                <a:latin typeface="Consolas"/>
              </a:rPr>
              <a:t> </a:t>
            </a:r>
            <a:r>
              <a:rPr lang="pl-PL" sz="2000" dirty="0" err="1">
                <a:solidFill>
                  <a:prstClr val="black"/>
                </a:solidFill>
                <a:latin typeface="Consolas"/>
              </a:rPr>
              <a:t>txtEmail</a:t>
            </a:r>
            <a:r>
              <a:rPr lang="pl-PL" sz="2000" dirty="0">
                <a:solidFill>
                  <a:prstClr val="black"/>
                </a:solidFill>
                <a:latin typeface="Consolas"/>
              </a:rPr>
              <a:t> = (</a:t>
            </a:r>
            <a:r>
              <a:rPr lang="pl-PL" sz="2000" dirty="0" err="1">
                <a:solidFill>
                  <a:prstClr val="black"/>
                </a:solidFill>
                <a:latin typeface="Consolas"/>
              </a:rPr>
              <a:t>TextView</a:t>
            </a:r>
            <a:r>
              <a:rPr lang="pl-PL" sz="2000" dirty="0">
                <a:solidFill>
                  <a:prstClr val="black"/>
                </a:solidFill>
                <a:latin typeface="Consolas"/>
              </a:rPr>
              <a:t>) </a:t>
            </a:r>
            <a:r>
              <a:rPr lang="pl-PL" sz="2000" dirty="0" err="1">
                <a:solidFill>
                  <a:prstClr val="black"/>
                </a:solidFill>
                <a:latin typeface="Consolas"/>
              </a:rPr>
              <a:t>findViewById</a:t>
            </a:r>
            <a:r>
              <a:rPr lang="pl-PL" sz="2000" dirty="0">
                <a:solidFill>
                  <a:prstClr val="black"/>
                </a:solidFill>
                <a:latin typeface="Consolas"/>
              </a:rPr>
              <a:t>(</a:t>
            </a:r>
            <a:r>
              <a:rPr lang="pl-PL" sz="2000" dirty="0" err="1">
                <a:solidFill>
                  <a:prstClr val="black"/>
                </a:solidFill>
                <a:latin typeface="Consolas"/>
              </a:rPr>
              <a:t>R.id.txtEmail</a:t>
            </a:r>
            <a:r>
              <a:rPr lang="pl-PL" sz="2000" dirty="0">
                <a:solidFill>
                  <a:prstClr val="black"/>
                </a:solidFill>
                <a:latin typeface="Consolas"/>
              </a:rPr>
              <a:t>)</a:t>
            </a:r>
            <a:r>
              <a:rPr lang="pl-PL" sz="2000" dirty="0" smtClean="0">
                <a:solidFill>
                  <a:prstClr val="black"/>
                </a:solidFill>
                <a:latin typeface="Consolas"/>
              </a:rPr>
              <a:t>;</a:t>
            </a:r>
          </a:p>
          <a:p>
            <a:endParaRPr lang="pl-PL" sz="2000" dirty="0">
              <a:solidFill>
                <a:prstClr val="black"/>
              </a:solidFill>
              <a:latin typeface="Consolas"/>
            </a:endParaRPr>
          </a:p>
          <a:p>
            <a:r>
              <a:rPr lang="it-IT" sz="2000" dirty="0">
                <a:solidFill>
                  <a:prstClr val="black"/>
                </a:solidFill>
                <a:latin typeface="Consolas"/>
              </a:rPr>
              <a:t>        Button </a:t>
            </a:r>
            <a:r>
              <a:rPr lang="it-IT" sz="2000" dirty="0" err="1">
                <a:solidFill>
                  <a:prstClr val="black"/>
                </a:solidFill>
                <a:latin typeface="Consolas"/>
              </a:rPr>
              <a:t>btnClose</a:t>
            </a:r>
            <a:r>
              <a:rPr lang="it-IT" sz="2000" dirty="0">
                <a:solidFill>
                  <a:prstClr val="black"/>
                </a:solidFill>
                <a:latin typeface="Consolas"/>
              </a:rPr>
              <a:t> = (Button) </a:t>
            </a:r>
            <a:r>
              <a:rPr lang="it-IT" sz="2000" dirty="0" err="1">
                <a:solidFill>
                  <a:prstClr val="black"/>
                </a:solidFill>
                <a:latin typeface="Consolas"/>
              </a:rPr>
              <a:t>findViewById</a:t>
            </a:r>
            <a:r>
              <a:rPr lang="it-IT" sz="2000" dirty="0">
                <a:solidFill>
                  <a:prstClr val="black"/>
                </a:solidFill>
                <a:latin typeface="Consolas"/>
              </a:rPr>
              <a:t>(</a:t>
            </a:r>
            <a:r>
              <a:rPr lang="it-IT" sz="2000" dirty="0" err="1">
                <a:solidFill>
                  <a:prstClr val="black"/>
                </a:solidFill>
                <a:latin typeface="Consolas"/>
              </a:rPr>
              <a:t>R.id.btnClose</a:t>
            </a:r>
            <a:r>
              <a:rPr lang="it-IT" sz="2000" dirty="0">
                <a:solidFill>
                  <a:prstClr val="black"/>
                </a:solidFill>
                <a:latin typeface="Consolas"/>
              </a:rPr>
              <a:t>);</a:t>
            </a:r>
          </a:p>
          <a:p>
            <a:r>
              <a:rPr lang="en-US" sz="2000" dirty="0">
                <a:solidFill>
                  <a:prstClr val="black"/>
                </a:solidFill>
                <a:latin typeface="Consolas"/>
              </a:rPr>
              <a:t> </a:t>
            </a:r>
          </a:p>
          <a:p>
            <a:r>
              <a:rPr lang="sv-SE" sz="2000" dirty="0">
                <a:solidFill>
                  <a:prstClr val="black"/>
                </a:solidFill>
                <a:latin typeface="Consolas"/>
              </a:rPr>
              <a:t>    </a:t>
            </a:r>
            <a:endParaRPr lang="en-US" sz="2000" dirty="0">
              <a:solidFill>
                <a:srgbClr val="000000"/>
              </a:solidFill>
              <a:latin typeface="Arial"/>
              <a:cs typeface="Aria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8841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i-FI" sz="2800" b="1" dirty="0" err="1" smtClean="0">
                <a:solidFill>
                  <a:prstClr val="black"/>
                </a:solidFill>
                <a:latin typeface="Arial" pitchFamily="34" charset="0"/>
                <a:cs typeface="Arial" pitchFamily="34" charset="0"/>
              </a:rPr>
              <a:t>SecondScreenActivity.java</a:t>
            </a:r>
            <a:r>
              <a:rPr lang="fi-FI" sz="2800" b="1" dirty="0" smtClean="0">
                <a:solidFill>
                  <a:prstClr val="black"/>
                </a:solidFill>
                <a:latin typeface="Arial" pitchFamily="34" charset="0"/>
                <a:cs typeface="Arial" pitchFamily="34" charset="0"/>
              </a:rPr>
              <a:t>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36</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914400"/>
            <a:ext cx="8534400" cy="5940088"/>
          </a:xfrm>
          <a:prstGeom prst="rect">
            <a:avLst/>
          </a:prstGeom>
        </p:spPr>
        <p:txBody>
          <a:bodyPr wrap="square">
            <a:spAutoFit/>
          </a:bodyPr>
          <a:lstStyle/>
          <a:p>
            <a:r>
              <a:rPr lang="sv-SE" sz="2000" dirty="0" err="1">
                <a:solidFill>
                  <a:prstClr val="black"/>
                </a:solidFill>
                <a:latin typeface="Consolas"/>
              </a:rPr>
              <a:t>Intent</a:t>
            </a:r>
            <a:r>
              <a:rPr lang="sv-SE" sz="2000" dirty="0">
                <a:solidFill>
                  <a:prstClr val="black"/>
                </a:solidFill>
                <a:latin typeface="Consolas"/>
              </a:rPr>
              <a:t> i = </a:t>
            </a:r>
            <a:r>
              <a:rPr lang="sv-SE" sz="2000" dirty="0" err="1">
                <a:solidFill>
                  <a:prstClr val="black"/>
                </a:solidFill>
                <a:latin typeface="Consolas"/>
              </a:rPr>
              <a:t>getIntent</a:t>
            </a:r>
            <a:r>
              <a:rPr lang="sv-SE" sz="2000" dirty="0">
                <a:solidFill>
                  <a:prstClr val="black"/>
                </a:solidFill>
                <a:latin typeface="Consolas"/>
              </a:rPr>
              <a:t>();</a:t>
            </a:r>
          </a:p>
          <a:p>
            <a:r>
              <a:rPr lang="en-US" sz="2000" dirty="0">
                <a:solidFill>
                  <a:prstClr val="black"/>
                </a:solidFill>
                <a:latin typeface="Consolas"/>
              </a:rPr>
              <a:t>        </a:t>
            </a:r>
            <a:r>
              <a:rPr lang="en-US" sz="2000" dirty="0">
                <a:solidFill>
                  <a:srgbClr val="88B012"/>
                </a:solidFill>
                <a:latin typeface="Consolas"/>
              </a:rPr>
              <a:t>// Receiving the Data</a:t>
            </a:r>
            <a:endParaRPr lang="en-US" sz="2000" dirty="0">
              <a:solidFill>
                <a:prstClr val="black"/>
              </a:solidFill>
              <a:latin typeface="Consolas"/>
            </a:endParaRPr>
          </a:p>
          <a:p>
            <a:r>
              <a:rPr lang="en-US" sz="2000" dirty="0">
                <a:solidFill>
                  <a:prstClr val="black"/>
                </a:solidFill>
                <a:latin typeface="Consolas"/>
              </a:rPr>
              <a:t>        String name = </a:t>
            </a:r>
            <a:r>
              <a:rPr lang="en-US" sz="2000" dirty="0" err="1">
                <a:solidFill>
                  <a:prstClr val="black"/>
                </a:solidFill>
                <a:latin typeface="Consolas"/>
              </a:rPr>
              <a:t>i.getStringExtra</a:t>
            </a:r>
            <a:r>
              <a:rPr lang="en-US" sz="2000" dirty="0">
                <a:solidFill>
                  <a:prstClr val="black"/>
                </a:solidFill>
                <a:latin typeface="Consolas"/>
              </a:rPr>
              <a:t>(</a:t>
            </a:r>
            <a:r>
              <a:rPr lang="en-US" sz="2000" dirty="0">
                <a:solidFill>
                  <a:srgbClr val="0C6AFC"/>
                </a:solidFill>
                <a:latin typeface="Consolas"/>
              </a:rPr>
              <a:t>"name"</a:t>
            </a:r>
            <a:r>
              <a:rPr lang="en-US" sz="2000" dirty="0">
                <a:solidFill>
                  <a:prstClr val="black"/>
                </a:solidFill>
                <a:latin typeface="Consolas"/>
              </a:rPr>
              <a:t>);</a:t>
            </a:r>
          </a:p>
          <a:p>
            <a:r>
              <a:rPr lang="en-US" sz="2000" dirty="0">
                <a:solidFill>
                  <a:prstClr val="black"/>
                </a:solidFill>
                <a:latin typeface="Consolas"/>
              </a:rPr>
              <a:t>        String email = </a:t>
            </a:r>
            <a:r>
              <a:rPr lang="en-US" sz="2000" dirty="0" err="1">
                <a:solidFill>
                  <a:prstClr val="black"/>
                </a:solidFill>
                <a:latin typeface="Consolas"/>
              </a:rPr>
              <a:t>i.getStringExtra</a:t>
            </a:r>
            <a:r>
              <a:rPr lang="en-US" sz="2000" dirty="0">
                <a:solidFill>
                  <a:prstClr val="black"/>
                </a:solidFill>
                <a:latin typeface="Consolas"/>
              </a:rPr>
              <a:t>(</a:t>
            </a:r>
            <a:r>
              <a:rPr lang="en-US" sz="2000" dirty="0">
                <a:solidFill>
                  <a:srgbClr val="0C6AFC"/>
                </a:solidFill>
                <a:latin typeface="Consolas"/>
              </a:rPr>
              <a:t>"email"</a:t>
            </a:r>
            <a:r>
              <a:rPr lang="en-US" sz="2000" dirty="0">
                <a:solidFill>
                  <a:prstClr val="black"/>
                </a:solidFill>
                <a:latin typeface="Consolas"/>
              </a:rPr>
              <a:t>);</a:t>
            </a:r>
          </a:p>
          <a:p>
            <a:r>
              <a:rPr lang="en-US" sz="2000" dirty="0">
                <a:solidFill>
                  <a:prstClr val="black"/>
                </a:solidFill>
                <a:latin typeface="Consolas"/>
              </a:rPr>
              <a:t>        </a:t>
            </a:r>
            <a:r>
              <a:rPr lang="en-US" sz="2000" dirty="0" err="1">
                <a:solidFill>
                  <a:prstClr val="black"/>
                </a:solidFill>
                <a:latin typeface="Consolas"/>
              </a:rPr>
              <a:t>Log.e</a:t>
            </a:r>
            <a:r>
              <a:rPr lang="en-US" sz="2000" dirty="0">
                <a:solidFill>
                  <a:prstClr val="black"/>
                </a:solidFill>
                <a:latin typeface="Consolas"/>
              </a:rPr>
              <a:t>(</a:t>
            </a:r>
            <a:r>
              <a:rPr lang="en-US" sz="2000" dirty="0">
                <a:solidFill>
                  <a:srgbClr val="0C6AFC"/>
                </a:solidFill>
                <a:latin typeface="Consolas"/>
              </a:rPr>
              <a:t>"Second Screen"</a:t>
            </a:r>
            <a:r>
              <a:rPr lang="en-US" sz="2000" dirty="0">
                <a:solidFill>
                  <a:prstClr val="black"/>
                </a:solidFill>
                <a:latin typeface="Consolas"/>
              </a:rPr>
              <a:t>, name + </a:t>
            </a:r>
            <a:r>
              <a:rPr lang="en-US" sz="2000" dirty="0">
                <a:solidFill>
                  <a:srgbClr val="0C6AFC"/>
                </a:solidFill>
                <a:latin typeface="Consolas"/>
              </a:rPr>
              <a:t>"."</a:t>
            </a:r>
            <a:r>
              <a:rPr lang="en-US" sz="2000" dirty="0">
                <a:solidFill>
                  <a:prstClr val="black"/>
                </a:solidFill>
                <a:latin typeface="Consolas"/>
              </a:rPr>
              <a:t> + email);</a:t>
            </a:r>
          </a:p>
          <a:p>
            <a:r>
              <a:rPr lang="en-US" sz="2000" dirty="0">
                <a:solidFill>
                  <a:prstClr val="black"/>
                </a:solidFill>
                <a:latin typeface="Consolas"/>
              </a:rPr>
              <a:t> </a:t>
            </a:r>
          </a:p>
          <a:p>
            <a:r>
              <a:rPr lang="en-US" sz="2000" dirty="0">
                <a:solidFill>
                  <a:prstClr val="black"/>
                </a:solidFill>
                <a:latin typeface="Consolas"/>
              </a:rPr>
              <a:t>        </a:t>
            </a:r>
            <a:r>
              <a:rPr lang="en-US" sz="2000" dirty="0">
                <a:solidFill>
                  <a:srgbClr val="88B012"/>
                </a:solidFill>
                <a:latin typeface="Consolas"/>
              </a:rPr>
              <a:t>// Displaying Received data</a:t>
            </a:r>
            <a:endParaRPr lang="en-US" sz="2000" dirty="0">
              <a:solidFill>
                <a:prstClr val="black"/>
              </a:solidFill>
              <a:latin typeface="Consolas"/>
            </a:endParaRPr>
          </a:p>
          <a:p>
            <a:r>
              <a:rPr lang="de-DE" sz="2000" dirty="0">
                <a:solidFill>
                  <a:prstClr val="black"/>
                </a:solidFill>
                <a:latin typeface="Consolas"/>
              </a:rPr>
              <a:t>        </a:t>
            </a:r>
            <a:r>
              <a:rPr lang="de-DE" sz="2000" dirty="0" err="1">
                <a:solidFill>
                  <a:prstClr val="black"/>
                </a:solidFill>
                <a:latin typeface="Consolas"/>
              </a:rPr>
              <a:t>txtName.setText</a:t>
            </a:r>
            <a:r>
              <a:rPr lang="de-DE" sz="2000" dirty="0">
                <a:solidFill>
                  <a:prstClr val="black"/>
                </a:solidFill>
                <a:latin typeface="Consolas"/>
              </a:rPr>
              <a:t>(</a:t>
            </a:r>
            <a:r>
              <a:rPr lang="de-DE" sz="2000" dirty="0" err="1">
                <a:solidFill>
                  <a:prstClr val="black"/>
                </a:solidFill>
                <a:latin typeface="Consolas"/>
              </a:rPr>
              <a:t>name</a:t>
            </a:r>
            <a:r>
              <a:rPr lang="de-DE" sz="2000" dirty="0">
                <a:solidFill>
                  <a:prstClr val="black"/>
                </a:solidFill>
                <a:latin typeface="Consolas"/>
              </a:rPr>
              <a:t>);</a:t>
            </a:r>
          </a:p>
          <a:p>
            <a:r>
              <a:rPr lang="en-US" sz="2000" dirty="0">
                <a:solidFill>
                  <a:prstClr val="black"/>
                </a:solidFill>
                <a:latin typeface="Consolas"/>
              </a:rPr>
              <a:t>        </a:t>
            </a:r>
            <a:r>
              <a:rPr lang="en-US" sz="2000" dirty="0" err="1">
                <a:solidFill>
                  <a:prstClr val="black"/>
                </a:solidFill>
                <a:latin typeface="Consolas"/>
              </a:rPr>
              <a:t>txtEmail.setText</a:t>
            </a:r>
            <a:r>
              <a:rPr lang="en-US" sz="2000" dirty="0">
                <a:solidFill>
                  <a:prstClr val="black"/>
                </a:solidFill>
                <a:latin typeface="Consolas"/>
              </a:rPr>
              <a:t>(email);</a:t>
            </a:r>
          </a:p>
          <a:p>
            <a:r>
              <a:rPr lang="en-US" sz="2000" dirty="0">
                <a:solidFill>
                  <a:prstClr val="black"/>
                </a:solidFill>
                <a:latin typeface="Consolas"/>
              </a:rPr>
              <a:t> </a:t>
            </a:r>
          </a:p>
          <a:p>
            <a:r>
              <a:rPr lang="en-US" sz="2000" dirty="0">
                <a:solidFill>
                  <a:prstClr val="black"/>
                </a:solidFill>
                <a:latin typeface="Consolas"/>
              </a:rPr>
              <a:t>        </a:t>
            </a:r>
            <a:r>
              <a:rPr lang="en-US" sz="2000" dirty="0">
                <a:solidFill>
                  <a:srgbClr val="88B012"/>
                </a:solidFill>
                <a:latin typeface="Consolas"/>
              </a:rPr>
              <a:t>// Binding Click event to Button</a:t>
            </a:r>
            <a:endParaRPr lang="en-US" sz="2000" dirty="0">
              <a:solidFill>
                <a:prstClr val="black"/>
              </a:solidFill>
              <a:latin typeface="Consolas"/>
            </a:endParaRPr>
          </a:p>
          <a:p>
            <a:r>
              <a:rPr lang="en-US" sz="2000" dirty="0">
                <a:solidFill>
                  <a:prstClr val="black"/>
                </a:solidFill>
                <a:latin typeface="Consolas"/>
              </a:rPr>
              <a:t>        </a:t>
            </a:r>
            <a:r>
              <a:rPr lang="en-US" sz="2000" dirty="0" err="1">
                <a:solidFill>
                  <a:prstClr val="black"/>
                </a:solidFill>
                <a:latin typeface="Consolas"/>
              </a:rPr>
              <a:t>btnClose.setOnClickListener</a:t>
            </a:r>
            <a:r>
              <a:rPr lang="en-US" sz="2000" dirty="0">
                <a:solidFill>
                  <a:prstClr val="black"/>
                </a:solidFill>
                <a:latin typeface="Consolas"/>
              </a:rPr>
              <a:t>(</a:t>
            </a:r>
            <a:r>
              <a:rPr lang="en-US" sz="2000" b="1" dirty="0">
                <a:solidFill>
                  <a:srgbClr val="15A5DB"/>
                </a:solidFill>
                <a:latin typeface="Consolas-Bold"/>
              </a:rPr>
              <a:t>new</a:t>
            </a:r>
            <a:r>
              <a:rPr lang="en-US" sz="2000" dirty="0">
                <a:solidFill>
                  <a:prstClr val="black"/>
                </a:solidFill>
                <a:latin typeface="Consolas"/>
              </a:rPr>
              <a:t> </a:t>
            </a:r>
            <a:r>
              <a:rPr lang="en-US" sz="2000" dirty="0" err="1">
                <a:solidFill>
                  <a:prstClr val="black"/>
                </a:solidFill>
                <a:latin typeface="Consolas"/>
              </a:rPr>
              <a:t>View.OnClickListener</a:t>
            </a:r>
            <a:r>
              <a:rPr lang="en-US" sz="2000" dirty="0">
                <a:solidFill>
                  <a:prstClr val="black"/>
                </a:solidFill>
                <a:latin typeface="Consolas"/>
              </a:rPr>
              <a:t>() </a:t>
            </a:r>
            <a:r>
              <a:rPr lang="en-US" sz="2000" dirty="0" smtClean="0">
                <a:solidFill>
                  <a:prstClr val="black"/>
                </a:solidFill>
                <a:latin typeface="Consolas"/>
              </a:rPr>
              <a:t>{</a:t>
            </a:r>
          </a:p>
          <a:p>
            <a:r>
              <a:rPr lang="en-US" sz="2000" dirty="0">
                <a:solidFill>
                  <a:prstClr val="black"/>
                </a:solidFill>
                <a:latin typeface="Consolas"/>
              </a:rPr>
              <a:t>            </a:t>
            </a:r>
            <a:r>
              <a:rPr lang="en-US" sz="2000" b="1" dirty="0">
                <a:solidFill>
                  <a:srgbClr val="15A5DB"/>
                </a:solidFill>
                <a:latin typeface="Consolas-Bold"/>
              </a:rPr>
              <a:t>public</a:t>
            </a:r>
            <a:r>
              <a:rPr lang="en-US" sz="2000" dirty="0">
                <a:solidFill>
                  <a:prstClr val="black"/>
                </a:solidFill>
                <a:latin typeface="Consolas"/>
              </a:rPr>
              <a:t> </a:t>
            </a:r>
            <a:r>
              <a:rPr lang="en-US" sz="2000" b="1" dirty="0">
                <a:solidFill>
                  <a:srgbClr val="15A5DB"/>
                </a:solidFill>
                <a:latin typeface="Consolas-Bold"/>
              </a:rPr>
              <a:t>void</a:t>
            </a:r>
            <a:r>
              <a:rPr lang="en-US" sz="2000" dirty="0">
                <a:solidFill>
                  <a:prstClr val="black"/>
                </a:solidFill>
                <a:latin typeface="Consolas"/>
              </a:rPr>
              <a:t> </a:t>
            </a:r>
            <a:r>
              <a:rPr lang="en-US" sz="2000" dirty="0" err="1">
                <a:solidFill>
                  <a:prstClr val="black"/>
                </a:solidFill>
                <a:latin typeface="Consolas"/>
              </a:rPr>
              <a:t>onClick</a:t>
            </a:r>
            <a:r>
              <a:rPr lang="en-US" sz="2000" dirty="0">
                <a:solidFill>
                  <a:prstClr val="black"/>
                </a:solidFill>
                <a:latin typeface="Consolas"/>
              </a:rPr>
              <a:t>(View arg0) {</a:t>
            </a:r>
          </a:p>
          <a:p>
            <a:r>
              <a:rPr lang="nl-NL" sz="2000" dirty="0">
                <a:solidFill>
                  <a:prstClr val="black"/>
                </a:solidFill>
                <a:latin typeface="Consolas"/>
              </a:rPr>
              <a:t>                </a:t>
            </a:r>
            <a:r>
              <a:rPr lang="nl-NL" sz="2000" dirty="0">
                <a:solidFill>
                  <a:srgbClr val="88B012"/>
                </a:solidFill>
                <a:latin typeface="Consolas"/>
              </a:rPr>
              <a:t>//</a:t>
            </a:r>
            <a:r>
              <a:rPr lang="nl-NL" sz="2000" dirty="0" err="1">
                <a:solidFill>
                  <a:srgbClr val="88B012"/>
                </a:solidFill>
                <a:latin typeface="Consolas"/>
              </a:rPr>
              <a:t>Closing</a:t>
            </a:r>
            <a:r>
              <a:rPr lang="nl-NL" sz="2000" dirty="0">
                <a:solidFill>
                  <a:srgbClr val="88B012"/>
                </a:solidFill>
                <a:latin typeface="Consolas"/>
              </a:rPr>
              <a:t> </a:t>
            </a:r>
            <a:r>
              <a:rPr lang="nl-NL" sz="2000" dirty="0" err="1">
                <a:solidFill>
                  <a:srgbClr val="88B012"/>
                </a:solidFill>
                <a:latin typeface="Consolas"/>
              </a:rPr>
              <a:t>SecondScreen</a:t>
            </a:r>
            <a:r>
              <a:rPr lang="nl-NL" sz="2000" dirty="0">
                <a:solidFill>
                  <a:srgbClr val="88B012"/>
                </a:solidFill>
                <a:latin typeface="Consolas"/>
              </a:rPr>
              <a:t> Activity</a:t>
            </a:r>
            <a:endParaRPr lang="nl-NL" sz="2000" dirty="0">
              <a:solidFill>
                <a:prstClr val="black"/>
              </a:solidFill>
              <a:latin typeface="Consolas"/>
            </a:endParaRPr>
          </a:p>
          <a:p>
            <a:r>
              <a:rPr lang="en-US" sz="2000" dirty="0">
                <a:solidFill>
                  <a:prstClr val="black"/>
                </a:solidFill>
                <a:latin typeface="Consolas"/>
              </a:rPr>
              <a:t>                finish();</a:t>
            </a:r>
          </a:p>
          <a:p>
            <a:r>
              <a:rPr lang="en-US" sz="2000" dirty="0">
                <a:solidFill>
                  <a:prstClr val="black"/>
                </a:solidFill>
                <a:latin typeface="Consolas"/>
              </a:rPr>
              <a:t>          </a:t>
            </a:r>
            <a:r>
              <a:rPr lang="en-US" sz="2000" dirty="0" smtClean="0">
                <a:solidFill>
                  <a:prstClr val="black"/>
                </a:solidFill>
                <a:latin typeface="Consolas"/>
              </a:rPr>
              <a:t>  }</a:t>
            </a:r>
          </a:p>
          <a:p>
            <a:r>
              <a:rPr lang="en-US" sz="2000" dirty="0" smtClean="0">
                <a:solidFill>
                  <a:prstClr val="black"/>
                </a:solidFill>
                <a:latin typeface="Consolas"/>
              </a:rPr>
              <a:t>         </a:t>
            </a:r>
          </a:p>
          <a:p>
            <a:r>
              <a:rPr lang="sv-SE" sz="2000" dirty="0" smtClean="0">
                <a:solidFill>
                  <a:prstClr val="black"/>
                </a:solidFill>
                <a:latin typeface="Consolas"/>
              </a:rPr>
              <a:t>    </a:t>
            </a:r>
            <a:endParaRPr lang="en-US" sz="2000" dirty="0">
              <a:solidFill>
                <a:srgbClr val="000000"/>
              </a:solidFill>
              <a:latin typeface="Arial"/>
              <a:cs typeface="Aria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9728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r-FR" sz="2800" b="1" dirty="0" err="1">
                <a:solidFill>
                  <a:prstClr val="black"/>
                </a:solidFill>
                <a:latin typeface="Arial" pitchFamily="34" charset="0"/>
                <a:cs typeface="Arial" pitchFamily="34" charset="0"/>
              </a:rPr>
              <a:t>AndroidManifest.xml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37</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914400"/>
            <a:ext cx="8534400" cy="4493538"/>
          </a:xfrm>
          <a:prstGeom prst="rect">
            <a:avLst/>
          </a:prstGeom>
        </p:spPr>
        <p:txBody>
          <a:bodyPr wrap="square">
            <a:spAutoFit/>
          </a:bodyPr>
          <a:lstStyle/>
          <a:p>
            <a:r>
              <a:rPr lang="en-US" dirty="0">
                <a:solidFill>
                  <a:prstClr val="black"/>
                </a:solidFill>
                <a:latin typeface="Consolas"/>
              </a:rPr>
              <a:t> &lt;</a:t>
            </a:r>
            <a:r>
              <a:rPr lang="en-US" b="1" dirty="0">
                <a:solidFill>
                  <a:srgbClr val="15A5DB"/>
                </a:solidFill>
                <a:latin typeface="Consolas-Bold"/>
              </a:rPr>
              <a:t>application</a:t>
            </a:r>
            <a:r>
              <a:rPr lang="en-US" dirty="0">
                <a:solidFill>
                  <a:prstClr val="black"/>
                </a:solidFill>
                <a:latin typeface="Consolas"/>
              </a:rPr>
              <a:t> </a:t>
            </a:r>
            <a:r>
              <a:rPr lang="en-US" dirty="0" err="1">
                <a:solidFill>
                  <a:srgbClr val="6D6D6D"/>
                </a:solidFill>
                <a:latin typeface="Consolas"/>
              </a:rPr>
              <a:t>android:icon</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drawable</a:t>
            </a:r>
            <a:r>
              <a:rPr lang="en-US" dirty="0">
                <a:solidFill>
                  <a:srgbClr val="0C6AFC"/>
                </a:solidFill>
                <a:latin typeface="Consolas"/>
              </a:rPr>
              <a:t>/icon"</a:t>
            </a:r>
            <a:r>
              <a:rPr lang="en-US" dirty="0">
                <a:solidFill>
                  <a:prstClr val="black"/>
                </a:solidFill>
                <a:latin typeface="Consolas"/>
              </a:rPr>
              <a:t> </a:t>
            </a:r>
            <a:r>
              <a:rPr lang="en-US" dirty="0" err="1">
                <a:solidFill>
                  <a:srgbClr val="6D6D6D"/>
                </a:solidFill>
                <a:latin typeface="Consolas"/>
              </a:rPr>
              <a:t>android:label</a:t>
            </a:r>
            <a:r>
              <a:rPr lang="en-US" dirty="0">
                <a:solidFill>
                  <a:prstClr val="black"/>
                </a:solidFill>
                <a:latin typeface="Consolas"/>
              </a:rPr>
              <a:t>=</a:t>
            </a:r>
            <a:r>
              <a:rPr lang="en-US" dirty="0">
                <a:solidFill>
                  <a:srgbClr val="0C6AFC"/>
                </a:solidFill>
                <a:latin typeface="Consolas"/>
              </a:rPr>
              <a:t>"@string/</a:t>
            </a:r>
            <a:r>
              <a:rPr lang="en-US" dirty="0" err="1">
                <a:solidFill>
                  <a:srgbClr val="0C6AFC"/>
                </a:solidFill>
                <a:latin typeface="Consolas"/>
              </a:rPr>
              <a:t>app_name</a:t>
            </a:r>
            <a:r>
              <a:rPr lang="en-US" dirty="0">
                <a:solidFill>
                  <a:srgbClr val="0C6AFC"/>
                </a:solidFill>
                <a:latin typeface="Consolas"/>
              </a:rPr>
              <a:t>"</a:t>
            </a:r>
            <a:r>
              <a:rPr lang="en-US" dirty="0">
                <a:solidFill>
                  <a:prstClr val="black"/>
                </a:solidFill>
                <a:latin typeface="Consolas"/>
              </a:rPr>
              <a:t>&gt;</a:t>
            </a:r>
          </a:p>
          <a:p>
            <a:r>
              <a:rPr lang="en-US" dirty="0">
                <a:solidFill>
                  <a:prstClr val="black"/>
                </a:solidFill>
                <a:latin typeface="Consolas"/>
              </a:rPr>
              <a:t>  </a:t>
            </a:r>
            <a:r>
              <a:rPr lang="en-US" dirty="0" smtClean="0">
                <a:solidFill>
                  <a:prstClr val="black"/>
                </a:solidFill>
                <a:latin typeface="Consolas"/>
              </a:rPr>
              <a:t>&lt;</a:t>
            </a:r>
            <a:r>
              <a:rPr lang="en-US" b="1" dirty="0">
                <a:solidFill>
                  <a:srgbClr val="15A5DB"/>
                </a:solidFill>
                <a:latin typeface="Consolas-Bold"/>
              </a:rPr>
              <a:t>activity</a:t>
            </a:r>
            <a:r>
              <a:rPr lang="en-US" dirty="0">
                <a:solidFill>
                  <a:prstClr val="black"/>
                </a:solidFill>
                <a:latin typeface="Consolas"/>
              </a:rPr>
              <a:t> </a:t>
            </a:r>
            <a:r>
              <a:rPr lang="en-US" dirty="0" err="1">
                <a:solidFill>
                  <a:srgbClr val="6D6D6D"/>
                </a:solidFill>
                <a:latin typeface="Consolas"/>
              </a:rPr>
              <a:t>android:name</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FirstScreenActivity</a:t>
            </a:r>
            <a:r>
              <a:rPr lang="en-US" dirty="0">
                <a:solidFill>
                  <a:srgbClr val="0C6AFC"/>
                </a:solidFill>
                <a:latin typeface="Consolas"/>
              </a:rPr>
              <a:t>"</a:t>
            </a:r>
            <a:endParaRPr lang="en-US" dirty="0">
              <a:solidFill>
                <a:prstClr val="black"/>
              </a:solidFill>
              <a:latin typeface="Consolas"/>
            </a:endParaRPr>
          </a:p>
          <a:p>
            <a:r>
              <a:rPr lang="fr-FR" dirty="0">
                <a:solidFill>
                  <a:prstClr val="black"/>
                </a:solidFill>
                <a:latin typeface="Consolas"/>
              </a:rPr>
              <a:t>           </a:t>
            </a:r>
            <a:r>
              <a:rPr lang="fr-FR" dirty="0" smtClean="0">
                <a:solidFill>
                  <a:prstClr val="black"/>
                </a:solidFill>
                <a:latin typeface="Consolas"/>
              </a:rPr>
              <a:t> </a:t>
            </a:r>
            <a:r>
              <a:rPr lang="fr-FR" dirty="0" err="1" smtClean="0">
                <a:solidFill>
                  <a:srgbClr val="6D6D6D"/>
                </a:solidFill>
                <a:latin typeface="Consolas"/>
              </a:rPr>
              <a:t>android:label</a:t>
            </a:r>
            <a:r>
              <a:rPr lang="fr-FR" dirty="0">
                <a:solidFill>
                  <a:prstClr val="black"/>
                </a:solidFill>
                <a:latin typeface="Consolas"/>
              </a:rPr>
              <a:t>=</a:t>
            </a:r>
            <a:r>
              <a:rPr lang="fr-FR" dirty="0">
                <a:solidFill>
                  <a:srgbClr val="0C6AFC"/>
                </a:solidFill>
                <a:latin typeface="Consolas"/>
              </a:rPr>
              <a:t>"@string/</a:t>
            </a:r>
            <a:r>
              <a:rPr lang="fr-FR" dirty="0" err="1">
                <a:solidFill>
                  <a:srgbClr val="0C6AFC"/>
                </a:solidFill>
                <a:latin typeface="Consolas"/>
              </a:rPr>
              <a:t>app_name</a:t>
            </a:r>
            <a:r>
              <a:rPr lang="fr-FR" dirty="0">
                <a:solidFill>
                  <a:srgbClr val="0C6AFC"/>
                </a:solidFill>
                <a:latin typeface="Consolas"/>
              </a:rPr>
              <a:t>"</a:t>
            </a:r>
            <a:r>
              <a:rPr lang="fr-FR" dirty="0">
                <a:solidFill>
                  <a:prstClr val="black"/>
                </a:solidFill>
                <a:latin typeface="Consolas"/>
              </a:rPr>
              <a:t>&gt;</a:t>
            </a:r>
          </a:p>
          <a:p>
            <a:r>
              <a:rPr lang="en-US" dirty="0">
                <a:solidFill>
                  <a:prstClr val="black"/>
                </a:solidFill>
                <a:latin typeface="Consolas"/>
              </a:rPr>
              <a:t>  </a:t>
            </a:r>
            <a:r>
              <a:rPr lang="en-US" dirty="0" smtClean="0">
                <a:solidFill>
                  <a:prstClr val="black"/>
                </a:solidFill>
                <a:latin typeface="Consolas"/>
              </a:rPr>
              <a:t>&lt;</a:t>
            </a:r>
            <a:r>
              <a:rPr lang="en-US" b="1" dirty="0">
                <a:solidFill>
                  <a:srgbClr val="15A5DB"/>
                </a:solidFill>
                <a:latin typeface="Consolas-Bold"/>
              </a:rPr>
              <a:t>intent-filter</a:t>
            </a:r>
            <a:r>
              <a:rPr lang="en-US" dirty="0">
                <a:solidFill>
                  <a:prstClr val="black"/>
                </a:solidFill>
                <a:latin typeface="Consolas"/>
              </a:rPr>
              <a:t>&gt;</a:t>
            </a:r>
          </a:p>
          <a:p>
            <a:r>
              <a:rPr lang="fr-FR" dirty="0">
                <a:solidFill>
                  <a:prstClr val="black"/>
                </a:solidFill>
                <a:latin typeface="Consolas"/>
              </a:rPr>
              <a:t>      &lt;</a:t>
            </a:r>
            <a:r>
              <a:rPr lang="fr-FR" b="1" dirty="0">
                <a:solidFill>
                  <a:srgbClr val="15A5DB"/>
                </a:solidFill>
                <a:latin typeface="Consolas-Bold"/>
              </a:rPr>
              <a:t>action</a:t>
            </a:r>
            <a:r>
              <a:rPr lang="fr-FR" dirty="0">
                <a:solidFill>
                  <a:prstClr val="black"/>
                </a:solidFill>
                <a:latin typeface="Consolas"/>
              </a:rPr>
              <a:t> </a:t>
            </a:r>
            <a:r>
              <a:rPr lang="fr-FR" dirty="0" err="1">
                <a:solidFill>
                  <a:srgbClr val="6D6D6D"/>
                </a:solidFill>
                <a:latin typeface="Consolas"/>
              </a:rPr>
              <a:t>android:name</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android.intent.action.MAIN</a:t>
            </a:r>
            <a:r>
              <a:rPr lang="fr-FR" dirty="0">
                <a:solidFill>
                  <a:srgbClr val="0C6AFC"/>
                </a:solidFill>
                <a:latin typeface="Consolas"/>
              </a:rPr>
              <a:t>"</a:t>
            </a:r>
            <a:r>
              <a:rPr lang="fr-FR" dirty="0">
                <a:solidFill>
                  <a:prstClr val="black"/>
                </a:solidFill>
                <a:latin typeface="Consolas"/>
              </a:rPr>
              <a:t> /&gt;</a:t>
            </a:r>
          </a:p>
          <a:p>
            <a:r>
              <a:rPr lang="pl-PL" dirty="0">
                <a:solidFill>
                  <a:prstClr val="black"/>
                </a:solidFill>
                <a:latin typeface="Consolas"/>
              </a:rPr>
              <a:t>      </a:t>
            </a:r>
            <a:r>
              <a:rPr lang="pl-PL" dirty="0" smtClean="0">
                <a:solidFill>
                  <a:prstClr val="black"/>
                </a:solidFill>
                <a:latin typeface="Consolas"/>
              </a:rPr>
              <a:t>&lt;</a:t>
            </a:r>
            <a:r>
              <a:rPr lang="pl-PL" b="1" dirty="0" err="1">
                <a:solidFill>
                  <a:srgbClr val="15A5DB"/>
                </a:solidFill>
                <a:latin typeface="Consolas-Bold"/>
              </a:rPr>
              <a:t>category</a:t>
            </a:r>
            <a:r>
              <a:rPr lang="pl-PL" dirty="0">
                <a:solidFill>
                  <a:prstClr val="black"/>
                </a:solidFill>
                <a:latin typeface="Consolas"/>
              </a:rPr>
              <a:t> </a:t>
            </a:r>
            <a:r>
              <a:rPr lang="pl-PL" dirty="0" err="1">
                <a:solidFill>
                  <a:srgbClr val="6D6D6D"/>
                </a:solidFill>
                <a:latin typeface="Consolas"/>
              </a:rPr>
              <a:t>android:name</a:t>
            </a:r>
            <a:r>
              <a:rPr lang="pl-PL" dirty="0">
                <a:solidFill>
                  <a:prstClr val="black"/>
                </a:solidFill>
                <a:latin typeface="Consolas"/>
              </a:rPr>
              <a:t>=</a:t>
            </a:r>
            <a:r>
              <a:rPr lang="pl-PL" dirty="0">
                <a:solidFill>
                  <a:srgbClr val="0C6AFC"/>
                </a:solidFill>
                <a:latin typeface="Consolas"/>
              </a:rPr>
              <a:t>"</a:t>
            </a:r>
            <a:r>
              <a:rPr lang="pl-PL" dirty="0" err="1">
                <a:solidFill>
                  <a:srgbClr val="0C6AFC"/>
                </a:solidFill>
                <a:latin typeface="Consolas"/>
              </a:rPr>
              <a:t>android.intent.category.LAUNCHER</a:t>
            </a:r>
            <a:r>
              <a:rPr lang="pl-PL" dirty="0">
                <a:solidFill>
                  <a:srgbClr val="0C6AFC"/>
                </a:solidFill>
                <a:latin typeface="Consolas"/>
              </a:rPr>
              <a:t>"</a:t>
            </a:r>
            <a:r>
              <a:rPr lang="pl-PL" dirty="0">
                <a:solidFill>
                  <a:prstClr val="black"/>
                </a:solidFill>
                <a:latin typeface="Consolas"/>
              </a:rPr>
              <a:t> /&gt;</a:t>
            </a:r>
          </a:p>
          <a:p>
            <a:r>
              <a:rPr lang="en-US" dirty="0">
                <a:solidFill>
                  <a:prstClr val="black"/>
                </a:solidFill>
                <a:latin typeface="Consolas"/>
              </a:rPr>
              <a:t>  </a:t>
            </a:r>
            <a:r>
              <a:rPr lang="en-US" dirty="0" smtClean="0">
                <a:solidFill>
                  <a:prstClr val="black"/>
                </a:solidFill>
                <a:latin typeface="Consolas"/>
              </a:rPr>
              <a:t>&lt;</a:t>
            </a:r>
            <a:r>
              <a:rPr lang="en-US" dirty="0">
                <a:solidFill>
                  <a:prstClr val="black"/>
                </a:solidFill>
                <a:latin typeface="Consolas"/>
              </a:rPr>
              <a:t>/</a:t>
            </a:r>
            <a:r>
              <a:rPr lang="en-US" b="1" dirty="0">
                <a:solidFill>
                  <a:srgbClr val="15A5DB"/>
                </a:solidFill>
                <a:latin typeface="Consolas-Bold"/>
              </a:rPr>
              <a:t>intent-filter</a:t>
            </a:r>
            <a:r>
              <a:rPr lang="en-US" sz="2000" dirty="0">
                <a:solidFill>
                  <a:prstClr val="black"/>
                </a:solidFill>
                <a:latin typeface="Consolas"/>
              </a:rPr>
              <a:t>&gt;</a:t>
            </a:r>
          </a:p>
          <a:p>
            <a:r>
              <a:rPr lang="en-US" sz="2000" dirty="0">
                <a:solidFill>
                  <a:prstClr val="black"/>
                </a:solidFill>
                <a:latin typeface="Consolas"/>
              </a:rPr>
              <a:t>    </a:t>
            </a:r>
            <a:endParaRPr lang="en-US" sz="2000" dirty="0" smtClean="0">
              <a:solidFill>
                <a:prstClr val="black"/>
              </a:solidFill>
              <a:latin typeface="Consolas"/>
            </a:endParaRPr>
          </a:p>
          <a:p>
            <a:r>
              <a:rPr lang="en-US" sz="2000" dirty="0">
                <a:solidFill>
                  <a:prstClr val="black"/>
                </a:solidFill>
                <a:latin typeface="Consolas"/>
              </a:rPr>
              <a:t>  </a:t>
            </a:r>
            <a:endParaRPr lang="en-US" sz="2000" dirty="0" smtClean="0">
              <a:solidFill>
                <a:prstClr val="black"/>
              </a:solidFill>
              <a:latin typeface="Consolas"/>
            </a:endParaRPr>
          </a:p>
          <a:p>
            <a:r>
              <a:rPr lang="en-US" sz="2000" dirty="0">
                <a:solidFill>
                  <a:prstClr val="black"/>
                </a:solidFill>
                <a:latin typeface="Consolas"/>
              </a:rPr>
              <a:t>  &lt;/</a:t>
            </a:r>
            <a:r>
              <a:rPr lang="en-US" sz="2000" b="1" dirty="0">
                <a:solidFill>
                  <a:srgbClr val="15A5DB"/>
                </a:solidFill>
                <a:latin typeface="Consolas-Bold"/>
              </a:rPr>
              <a:t>activity</a:t>
            </a:r>
            <a:r>
              <a:rPr lang="en-US" sz="2000" dirty="0">
                <a:solidFill>
                  <a:prstClr val="black"/>
                </a:solidFill>
                <a:latin typeface="Consolas"/>
              </a:rPr>
              <a:t>&gt;</a:t>
            </a:r>
          </a:p>
          <a:p>
            <a:r>
              <a:rPr lang="en-US" sz="2000" dirty="0">
                <a:solidFill>
                  <a:prstClr val="black"/>
                </a:solidFill>
                <a:latin typeface="Consolas"/>
              </a:rPr>
              <a:t>        </a:t>
            </a:r>
            <a:r>
              <a:rPr lang="en-US" sz="2000" dirty="0">
                <a:solidFill>
                  <a:srgbClr val="88B012"/>
                </a:solidFill>
                <a:latin typeface="Consolas"/>
              </a:rPr>
              <a:t>&lt;!-- Add new Activity class name here ---&gt;</a:t>
            </a:r>
            <a:endParaRPr lang="en-US" sz="2000" dirty="0">
              <a:solidFill>
                <a:prstClr val="black"/>
              </a:solidFill>
              <a:latin typeface="Consolas"/>
            </a:endParaRPr>
          </a:p>
          <a:p>
            <a:r>
              <a:rPr lang="en-US" sz="2000" dirty="0">
                <a:solidFill>
                  <a:prstClr val="black"/>
                </a:solidFill>
                <a:latin typeface="Consolas"/>
              </a:rPr>
              <a:t>        &lt;</a:t>
            </a:r>
            <a:r>
              <a:rPr lang="en-US" sz="2000" b="1" dirty="0">
                <a:solidFill>
                  <a:srgbClr val="15A5DB"/>
                </a:solidFill>
                <a:latin typeface="Consolas-Bold"/>
              </a:rPr>
              <a:t>activity</a:t>
            </a:r>
            <a:r>
              <a:rPr lang="en-US" sz="2000" dirty="0">
                <a:solidFill>
                  <a:prstClr val="black"/>
                </a:solidFill>
                <a:latin typeface="Consolas"/>
              </a:rPr>
              <a:t> </a:t>
            </a:r>
            <a:r>
              <a:rPr lang="en-US" sz="2000" dirty="0" err="1">
                <a:solidFill>
                  <a:srgbClr val="6D6D6D"/>
                </a:solidFill>
                <a:latin typeface="Consolas"/>
              </a:rPr>
              <a:t>android:name</a:t>
            </a:r>
            <a:r>
              <a:rPr lang="en-US" sz="2000" dirty="0">
                <a:solidFill>
                  <a:prstClr val="black"/>
                </a:solidFill>
                <a:latin typeface="Consolas"/>
              </a:rPr>
              <a:t>=</a:t>
            </a:r>
            <a:r>
              <a:rPr lang="en-US" sz="2000" dirty="0">
                <a:solidFill>
                  <a:srgbClr val="0C6AFC"/>
                </a:solidFill>
                <a:latin typeface="Consolas"/>
              </a:rPr>
              <a:t>".</a:t>
            </a:r>
            <a:r>
              <a:rPr lang="en-US" sz="2000" dirty="0" err="1">
                <a:solidFill>
                  <a:srgbClr val="0C6AFC"/>
                </a:solidFill>
                <a:latin typeface="Consolas"/>
              </a:rPr>
              <a:t>SecondScreen</a:t>
            </a:r>
            <a:r>
              <a:rPr lang="en-US" sz="2000" dirty="0">
                <a:solidFill>
                  <a:srgbClr val="0C6AFC"/>
                </a:solidFill>
                <a:latin typeface="Consolas"/>
              </a:rPr>
              <a:t>"</a:t>
            </a:r>
            <a:r>
              <a:rPr lang="en-US" sz="2000" dirty="0">
                <a:solidFill>
                  <a:prstClr val="black"/>
                </a:solidFill>
                <a:latin typeface="Consolas"/>
              </a:rPr>
              <a:t>&gt;&lt;/</a:t>
            </a:r>
            <a:r>
              <a:rPr lang="en-US" sz="2000" b="1" dirty="0">
                <a:solidFill>
                  <a:srgbClr val="15A5DB"/>
                </a:solidFill>
                <a:latin typeface="Consolas-Bold"/>
              </a:rPr>
              <a:t>activity</a:t>
            </a:r>
            <a:r>
              <a:rPr lang="en-US" sz="2000" dirty="0">
                <a:solidFill>
                  <a:prstClr val="black"/>
                </a:solidFill>
                <a:latin typeface="Consolas"/>
              </a:rPr>
              <a:t>&gt;</a:t>
            </a:r>
          </a:p>
          <a:p>
            <a:r>
              <a:rPr lang="en-US" sz="2000" dirty="0">
                <a:solidFill>
                  <a:prstClr val="black"/>
                </a:solidFill>
                <a:latin typeface="Consolas"/>
              </a:rPr>
              <a:t> </a:t>
            </a:r>
          </a:p>
          <a:p>
            <a:r>
              <a:rPr lang="fr-FR" sz="2000" dirty="0">
                <a:solidFill>
                  <a:prstClr val="black"/>
                </a:solidFill>
                <a:latin typeface="Consolas"/>
              </a:rPr>
              <a:t>    &lt;/</a:t>
            </a:r>
            <a:r>
              <a:rPr lang="fr-FR" sz="2000" b="1" dirty="0">
                <a:solidFill>
                  <a:srgbClr val="15A5DB"/>
                </a:solidFill>
                <a:latin typeface="Consolas-Bold"/>
              </a:rPr>
              <a:t>application</a:t>
            </a:r>
            <a:r>
              <a:rPr lang="fr-FR" sz="2000" dirty="0">
                <a:solidFill>
                  <a:prstClr val="black"/>
                </a:solidFill>
                <a:latin typeface="Consolas"/>
              </a:rPr>
              <a:t>&gt;</a:t>
            </a:r>
            <a:endParaRPr lang="en-US" sz="2000" dirty="0">
              <a:solidFill>
                <a:srgbClr val="000000"/>
              </a:solidFill>
              <a:latin typeface="Arial"/>
              <a:cs typeface="Arial"/>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14481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r-FR"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38</a:t>
            </a:fld>
            <a:endParaRPr lang="en-US" sz="1000" dirty="0">
              <a:solidFill>
                <a:prstClr val="white"/>
              </a:solidFill>
              <a:latin typeface="Arial" pitchFamily="34" charset="0"/>
              <a:cs typeface="Arial" pitchFamily="34" charset="0"/>
            </a:endParaRPr>
          </a:p>
        </p:txBody>
      </p:sp>
      <p:pic>
        <p:nvPicPr>
          <p:cNvPr id="7" name="Picture 6" descr="final_outpu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762000"/>
            <a:ext cx="6502400" cy="5181600"/>
          </a:xfrm>
          <a:prstGeom prst="rect">
            <a:avLst/>
          </a:prstGeom>
        </p:spPr>
      </p:pic>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86314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Topic #2</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39</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smtClean="0">
                <a:solidFill>
                  <a:schemeClr val="accent1">
                    <a:lumMod val="75000"/>
                  </a:schemeClr>
                </a:solidFill>
                <a:latin typeface="+mj-lt"/>
                <a:ea typeface="+mj-ea"/>
                <a:cs typeface="+mj-cs"/>
              </a:rPr>
              <a:t>Implicit Intents</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2518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lvl="0" indent="-342900">
              <a:spcBef>
                <a:spcPct val="20000"/>
              </a:spcBef>
              <a:spcAft>
                <a:spcPts val="600"/>
              </a:spcAft>
              <a:buBlip>
                <a:blip r:embed="rId4"/>
              </a:buBlip>
            </a:pPr>
            <a:r>
              <a:rPr lang="en-US" sz="2400" dirty="0" smtClean="0">
                <a:solidFill>
                  <a:prstClr val="black"/>
                </a:solidFill>
              </a:rPr>
              <a:t>An </a:t>
            </a:r>
            <a:r>
              <a:rPr lang="en-US" sz="2400" dirty="0">
                <a:solidFill>
                  <a:prstClr val="black"/>
                </a:solidFill>
              </a:rPr>
              <a:t>Android Intent is an object carrying an intent </a:t>
            </a:r>
            <a:r>
              <a:rPr lang="en-US" sz="2400" dirty="0" err="1">
                <a:solidFill>
                  <a:prstClr val="black"/>
                </a:solidFill>
              </a:rPr>
              <a:t>ie</a:t>
            </a:r>
            <a:r>
              <a:rPr lang="en-US" sz="2400" dirty="0">
                <a:solidFill>
                  <a:prstClr val="black"/>
                </a:solidFill>
              </a:rPr>
              <a:t>. message from one component to another component with-in the application or outside the application.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Think </a:t>
            </a:r>
            <a:r>
              <a:rPr lang="en-US" sz="2400" dirty="0">
                <a:solidFill>
                  <a:prstClr val="black"/>
                </a:solidFill>
              </a:rPr>
              <a:t>of intent as a message to </a:t>
            </a:r>
            <a:r>
              <a:rPr lang="en-US" sz="2400" dirty="0" smtClean="0">
                <a:solidFill>
                  <a:prstClr val="black"/>
                </a:solidFill>
              </a:rPr>
              <a:t>communicate </a:t>
            </a:r>
            <a:r>
              <a:rPr lang="en-US" sz="2400" dirty="0">
                <a:solidFill>
                  <a:prstClr val="black"/>
                </a:solidFill>
              </a:rPr>
              <a:t>an action.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It </a:t>
            </a:r>
            <a:r>
              <a:rPr lang="en-US" sz="2400" dirty="0">
                <a:solidFill>
                  <a:prstClr val="black"/>
                </a:solidFill>
              </a:rPr>
              <a:t>is a description of what you want done, example: VIEW VIDEO, PLAY GAME etc.</a:t>
            </a:r>
            <a:endParaRPr lang="en-US" sz="2400" dirty="0" smtClean="0">
              <a:solidFill>
                <a:prstClr val="black"/>
              </a:solidFill>
            </a:endParaRPr>
          </a:p>
          <a:p>
            <a:pPr>
              <a:spcBef>
                <a:spcPct val="20000"/>
              </a:spcBef>
              <a:spcAft>
                <a:spcPts val="600"/>
              </a:spcAft>
            </a:pPr>
            <a:endParaRPr lang="en-US" sz="2000" b="1" dirty="0">
              <a:solidFill>
                <a:prstClr val="black"/>
              </a:solidFill>
              <a:latin typeface="Aria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dirty="0">
                <a:solidFill>
                  <a:srgbClr val="000000"/>
                </a:solidFill>
                <a:latin typeface="Arial"/>
                <a:cs typeface="Arial"/>
              </a:rPr>
              <a:t>What are </a:t>
            </a:r>
            <a:r>
              <a:rPr lang="en-US" sz="3600" b="1" dirty="0" smtClean="0">
                <a:solidFill>
                  <a:srgbClr val="000000"/>
                </a:solidFill>
                <a:latin typeface="Arial"/>
                <a:cs typeface="Arial"/>
              </a:rPr>
              <a:t>Intents</a:t>
            </a:r>
            <a:r>
              <a:rPr lang="en-US" sz="3600" b="1" dirty="0">
                <a:solidFill>
                  <a:srgbClr val="000000"/>
                </a:solidFill>
                <a:latin typeface="Arial"/>
                <a:cs typeface="Arial"/>
              </a:rPr>
              <a:t>?</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4</a:t>
            </a:fld>
            <a:endParaRPr lang="en-US" sz="1000" dirty="0">
              <a:latin typeface="Arial" pitchFamily="34" charset="0"/>
              <a:cs typeface="Arial" pitchFamily="34" charset="0"/>
            </a:endParaRPr>
          </a:p>
        </p:txBody>
      </p:sp>
      <p:pic>
        <p:nvPicPr>
          <p:cNvPr id="6" name="Picture 5" descr="postman.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3657600"/>
            <a:ext cx="2488019" cy="228600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1671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Implicit intents do not name a specific component, but instead declare a general action to perform, which allows a component from another app to handle it.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For </a:t>
            </a:r>
            <a:r>
              <a:rPr lang="en-US" sz="2400" dirty="0">
                <a:solidFill>
                  <a:prstClr val="black"/>
                </a:solidFill>
              </a:rPr>
              <a:t>example, if you want to show the user a location on a map, you can use an implicit intent to request that another capable app show a specified location on a map</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Example : Initialing a dialer app , messaging app</a:t>
            </a:r>
          </a:p>
          <a:p>
            <a:pPr marL="342900" indent="-342900">
              <a:spcBef>
                <a:spcPct val="20000"/>
              </a:spcBef>
              <a:spcAft>
                <a:spcPts val="600"/>
              </a:spcAft>
              <a:buBlip>
                <a:blip r:embed="rId4"/>
              </a:buBlip>
            </a:pPr>
            <a:r>
              <a:rPr lang="en-US" sz="2400" dirty="0" smtClean="0">
                <a:solidFill>
                  <a:prstClr val="black"/>
                </a:solidFill>
              </a:rPr>
              <a:t>Application activity calls other application activity .</a:t>
            </a: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Implicit</a:t>
            </a:r>
            <a:r>
              <a:rPr kumimoji="0" lang="en-US" sz="3600" b="1" i="0" u="none" strike="noStrike" kern="0" cap="none" spc="0" normalizeH="0" noProof="0" dirty="0" smtClean="0">
                <a:ln>
                  <a:noFill/>
                </a:ln>
                <a:solidFill>
                  <a:srgbClr val="000000"/>
                </a:solidFill>
                <a:effectLst/>
                <a:uLnTx/>
                <a:uFillTx/>
                <a:latin typeface="Arial"/>
                <a:cs typeface="Arial"/>
              </a:rPr>
              <a:t> Intents</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40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545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Implicit Intents: Inter-App Interaction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41</a:t>
            </a:fld>
            <a:endParaRPr lang="en-US" sz="1000" dirty="0">
              <a:solidFill>
                <a:prstClr val="white"/>
              </a:solidFill>
              <a:latin typeface="Arial" pitchFamily="34" charset="0"/>
              <a:cs typeface="Arial" pitchFamily="34" charset="0"/>
            </a:endParaRPr>
          </a:p>
        </p:txBody>
      </p:sp>
      <p:sp>
        <p:nvSpPr>
          <p:cNvPr id="17" name="9 Llamada rectangular"/>
          <p:cNvSpPr/>
          <p:nvPr/>
        </p:nvSpPr>
        <p:spPr>
          <a:xfrm>
            <a:off x="914400" y="5486400"/>
            <a:ext cx="1143000" cy="609600"/>
          </a:xfrm>
          <a:prstGeom prst="wedgeRectCallout">
            <a:avLst>
              <a:gd name="adj1" fmla="val -20742"/>
              <a:gd name="adj2" fmla="val -87511"/>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s-MX" sz="14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Arial"/>
                <a:ea typeface="+mn-ea"/>
                <a:cs typeface="+mn-cs"/>
              </a:rPr>
              <a:t>Activity 3</a:t>
            </a:r>
            <a:endParaRPr kumimoji="0" lang="es-MX" sz="1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a:ea typeface="+mn-ea"/>
              <a:cs typeface="+mn-cs"/>
            </a:endParaRPr>
          </a:p>
        </p:txBody>
      </p:sp>
      <p:pic>
        <p:nvPicPr>
          <p:cNvPr id="5" name="Picture 4" descr="gallery_sen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524000"/>
            <a:ext cx="2286001" cy="3764572"/>
          </a:xfrm>
          <a:prstGeom prst="rect">
            <a:avLst/>
          </a:prstGeom>
        </p:spPr>
      </p:pic>
      <p:pic>
        <p:nvPicPr>
          <p:cNvPr id="12" name="Picture 11" descr="gallery_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2133600"/>
            <a:ext cx="1865539" cy="2743200"/>
          </a:xfrm>
          <a:prstGeom prst="rect">
            <a:avLst/>
          </a:prstGeom>
        </p:spPr>
      </p:pic>
      <p:pic>
        <p:nvPicPr>
          <p:cNvPr id="14" name="Picture 13" descr="gallery_f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685800"/>
            <a:ext cx="1828800" cy="2664477"/>
          </a:xfrm>
          <a:prstGeom prst="rect">
            <a:avLst/>
          </a:prstGeom>
        </p:spPr>
      </p:pic>
      <p:pic>
        <p:nvPicPr>
          <p:cNvPr id="16" name="Picture 15" descr="gallery_mes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000" y="3657600"/>
            <a:ext cx="1828801" cy="2438400"/>
          </a:xfrm>
          <a:prstGeom prst="rect">
            <a:avLst/>
          </a:prstGeom>
        </p:spPr>
      </p:pic>
      <p:sp>
        <p:nvSpPr>
          <p:cNvPr id="22" name="Right Arrow 21"/>
          <p:cNvSpPr/>
          <p:nvPr/>
        </p:nvSpPr>
        <p:spPr>
          <a:xfrm>
            <a:off x="2514600" y="1981200"/>
            <a:ext cx="16764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2590800" y="3429000"/>
            <a:ext cx="4114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Elbow Connector 27"/>
          <p:cNvCxnSpPr/>
          <p:nvPr/>
        </p:nvCxnSpPr>
        <p:spPr>
          <a:xfrm>
            <a:off x="2667000" y="2819400"/>
            <a:ext cx="1447800" cy="990600"/>
          </a:xfrm>
          <a:prstGeom prst="bentConnector3">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sp>
        <p:nvSpPr>
          <p:cNvPr id="1028" name="Oval Callout 1027"/>
          <p:cNvSpPr/>
          <p:nvPr/>
        </p:nvSpPr>
        <p:spPr>
          <a:xfrm>
            <a:off x="6705600" y="1066800"/>
            <a:ext cx="1524000" cy="76200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External APP</a:t>
            </a:r>
            <a:endParaRPr lang="en-US" dirty="0"/>
          </a:p>
        </p:txBody>
      </p:sp>
      <p:sp>
        <p:nvSpPr>
          <p:cNvPr id="21" name="Rectangle 20"/>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98373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For example, if you have content you want the user to share with other people, create an intent with the ACTION_SEND action and add extras that specify the content to </a:t>
            </a:r>
            <a:r>
              <a:rPr lang="en-US" sz="2400" dirty="0" smtClean="0">
                <a:solidFill>
                  <a:prstClr val="black"/>
                </a:solidFill>
              </a:rPr>
              <a:t>share.</a:t>
            </a:r>
          </a:p>
          <a:p>
            <a:pPr marL="342900" indent="-342900">
              <a:spcBef>
                <a:spcPct val="20000"/>
              </a:spcBef>
              <a:spcAft>
                <a:spcPts val="600"/>
              </a:spcAft>
              <a:buBlip>
                <a:blip r:embed="rId4"/>
              </a:buBlip>
            </a:pPr>
            <a:r>
              <a:rPr lang="en-US" sz="2400" dirty="0" smtClean="0">
                <a:solidFill>
                  <a:prstClr val="black"/>
                </a:solidFill>
              </a:rPr>
              <a:t>When </a:t>
            </a:r>
            <a:r>
              <a:rPr lang="en-US" sz="2400" dirty="0">
                <a:solidFill>
                  <a:prstClr val="black"/>
                </a:solidFill>
              </a:rPr>
              <a:t>you call </a:t>
            </a:r>
            <a:r>
              <a:rPr lang="en-US" sz="2400" dirty="0" err="1">
                <a:solidFill>
                  <a:prstClr val="black"/>
                </a:solidFill>
              </a:rPr>
              <a:t>startActivity</a:t>
            </a:r>
            <a:r>
              <a:rPr lang="en-US" sz="2400" dirty="0">
                <a:solidFill>
                  <a:prstClr val="black"/>
                </a:solidFill>
              </a:rPr>
              <a:t>() with that intent, the user can pick an app through which to share the content</a:t>
            </a:r>
            <a:r>
              <a:rPr lang="en-US" sz="2400" dirty="0" smtClean="0">
                <a:solidFill>
                  <a:prstClr val="black"/>
                </a:solidFill>
              </a:rPr>
              <a:t>.</a:t>
            </a:r>
          </a:p>
          <a:p>
            <a:r>
              <a:rPr lang="en-US" sz="2000" i="1" dirty="0">
                <a:solidFill>
                  <a:srgbClr val="FF6600"/>
                </a:solidFill>
              </a:rPr>
              <a:t>// Create the text message with a string</a:t>
            </a:r>
          </a:p>
          <a:p>
            <a:r>
              <a:rPr lang="en-US" sz="2000" i="1" dirty="0">
                <a:solidFill>
                  <a:srgbClr val="FF6600"/>
                </a:solidFill>
              </a:rPr>
              <a:t>Intent </a:t>
            </a:r>
            <a:r>
              <a:rPr lang="en-US" sz="2000" i="1" dirty="0" err="1">
                <a:solidFill>
                  <a:srgbClr val="FF6600"/>
                </a:solidFill>
              </a:rPr>
              <a:t>sendIntent</a:t>
            </a:r>
            <a:r>
              <a:rPr lang="en-US" sz="2000" i="1" dirty="0">
                <a:solidFill>
                  <a:srgbClr val="FF6600"/>
                </a:solidFill>
              </a:rPr>
              <a:t> = new Intent();</a:t>
            </a:r>
          </a:p>
          <a:p>
            <a:r>
              <a:rPr lang="en-US" sz="2000" i="1" dirty="0" err="1">
                <a:solidFill>
                  <a:srgbClr val="FF6600"/>
                </a:solidFill>
              </a:rPr>
              <a:t>sendIntent.setAction</a:t>
            </a:r>
            <a:r>
              <a:rPr lang="en-US" sz="2000" i="1" dirty="0">
                <a:solidFill>
                  <a:srgbClr val="FF6600"/>
                </a:solidFill>
              </a:rPr>
              <a:t>(</a:t>
            </a:r>
            <a:r>
              <a:rPr lang="en-US" sz="2000" i="1" dirty="0" err="1">
                <a:solidFill>
                  <a:srgbClr val="FF6600"/>
                </a:solidFill>
              </a:rPr>
              <a:t>Intent.ACTION_SEND</a:t>
            </a:r>
            <a:r>
              <a:rPr lang="en-US" sz="2000" i="1" dirty="0">
                <a:solidFill>
                  <a:srgbClr val="FF6600"/>
                </a:solidFill>
              </a:rPr>
              <a:t>);</a:t>
            </a:r>
          </a:p>
          <a:p>
            <a:r>
              <a:rPr lang="fi-FI" sz="2000" i="1" dirty="0" err="1">
                <a:solidFill>
                  <a:srgbClr val="FF6600"/>
                </a:solidFill>
              </a:rPr>
              <a:t>sendIntent.putExtra(Intent.EXTRA_TEXT</a:t>
            </a:r>
            <a:r>
              <a:rPr lang="fi-FI" sz="2000" i="1" dirty="0">
                <a:solidFill>
                  <a:srgbClr val="FF6600"/>
                </a:solidFill>
              </a:rPr>
              <a:t>, </a:t>
            </a:r>
            <a:r>
              <a:rPr lang="fi-FI" sz="2000" i="1" dirty="0" err="1">
                <a:solidFill>
                  <a:srgbClr val="FF6600"/>
                </a:solidFill>
              </a:rPr>
              <a:t>textMessage</a:t>
            </a:r>
            <a:r>
              <a:rPr lang="fi-FI" sz="2000" i="1" dirty="0">
                <a:solidFill>
                  <a:srgbClr val="FF6600"/>
                </a:solidFill>
              </a:rPr>
              <a:t>);</a:t>
            </a:r>
          </a:p>
          <a:p>
            <a:r>
              <a:rPr lang="fi-FI" sz="2000" i="1" dirty="0" err="1">
                <a:solidFill>
                  <a:srgbClr val="FF6600"/>
                </a:solidFill>
              </a:rPr>
              <a:t>sendIntent.setType(</a:t>
            </a:r>
            <a:r>
              <a:rPr lang="fi-FI" sz="2000" i="1" dirty="0" err="1">
                <a:solidFill>
                  <a:srgbClr val="FF6600"/>
                </a:solidFill>
                <a:hlinkClick r:id="rId5"/>
              </a:rPr>
              <a:t>HTTP.PLAIN_TEXT_TYPE</a:t>
            </a:r>
            <a:r>
              <a:rPr lang="fi-FI" sz="2000" i="1" dirty="0">
                <a:solidFill>
                  <a:srgbClr val="FF6600"/>
                </a:solidFill>
                <a:hlinkClick r:id="rId5"/>
              </a:rPr>
              <a:t>); // "text/plain" MIME </a:t>
            </a:r>
            <a:r>
              <a:rPr lang="fi-FI" sz="2000" i="1" dirty="0" smtClean="0">
                <a:solidFill>
                  <a:srgbClr val="FF6600"/>
                </a:solidFill>
                <a:hlinkClick r:id="rId5"/>
              </a:rPr>
              <a:t>type</a:t>
            </a:r>
            <a:endParaRPr lang="fi-FI" sz="2000" i="1" dirty="0" smtClean="0">
              <a:solidFill>
                <a:srgbClr val="FF6600"/>
              </a:solidFill>
            </a:endParaRPr>
          </a:p>
          <a:p>
            <a:r>
              <a:rPr lang="hu-HU" sz="2000" i="1" dirty="0">
                <a:solidFill>
                  <a:srgbClr val="FF6600"/>
                </a:solidFill>
              </a:rPr>
              <a:t>startActivity(sendIntent);</a:t>
            </a:r>
            <a:endParaRPr lang="en-US" sz="2000" i="1" dirty="0">
              <a:solidFill>
                <a:srgbClr val="FF66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smtClean="0">
                <a:solidFill>
                  <a:srgbClr val="000000"/>
                </a:solidFill>
                <a:latin typeface="Arial"/>
                <a:cs typeface="Arial"/>
              </a:rPr>
              <a:t>Im</a:t>
            </a:r>
            <a:r>
              <a:rPr kumimoji="0" lang="en-US" sz="3600" b="1" i="0" u="none" strike="noStrike" kern="0" cap="none" spc="0" normalizeH="0" baseline="0" noProof="0" dirty="0" err="1" smtClean="0">
                <a:ln>
                  <a:noFill/>
                </a:ln>
                <a:solidFill>
                  <a:srgbClr val="000000"/>
                </a:solidFill>
                <a:effectLst/>
                <a:uLnTx/>
                <a:uFillTx/>
                <a:latin typeface="Arial"/>
                <a:cs typeface="Arial"/>
              </a:rPr>
              <a:t>plicit</a:t>
            </a:r>
            <a:r>
              <a:rPr kumimoji="0" lang="en-US" sz="3600" b="1" i="0" u="none" strike="noStrike" kern="0" cap="none" spc="0" normalizeH="0" noProof="0" dirty="0" smtClean="0">
                <a:ln>
                  <a:noFill/>
                </a:ln>
                <a:solidFill>
                  <a:srgbClr val="000000"/>
                </a:solidFill>
                <a:effectLst/>
                <a:uLnTx/>
                <a:uFillTx/>
                <a:latin typeface="Arial"/>
                <a:cs typeface="Arial"/>
              </a:rPr>
              <a:t> Intents : Code</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42</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77878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smtClean="0">
                <a:solidFill>
                  <a:prstClr val="black"/>
                </a:solidFill>
              </a:rPr>
              <a:t>When </a:t>
            </a:r>
            <a:r>
              <a:rPr lang="en-US" sz="2400" dirty="0">
                <a:solidFill>
                  <a:prstClr val="black"/>
                </a:solidFill>
              </a:rPr>
              <a:t>you create an implicit intent, the Android system finds the appropriate component to start by comparing the contents of the intent to the intent filters declared in the manifest file of other apps on the device.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If </a:t>
            </a:r>
            <a:r>
              <a:rPr lang="en-US" sz="2400" dirty="0">
                <a:solidFill>
                  <a:prstClr val="black"/>
                </a:solidFill>
              </a:rPr>
              <a:t>the intent matches an intent filter, the system starts that component and delivers it the Intent object</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 </a:t>
            </a:r>
            <a:r>
              <a:rPr lang="en-US" sz="2400" dirty="0">
                <a:solidFill>
                  <a:prstClr val="black"/>
                </a:solidFill>
              </a:rPr>
              <a:t>If multiple intent filters are compatible, the system displays a dialog so the user can pick which app to use.</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Implicit</a:t>
            </a:r>
            <a:r>
              <a:rPr kumimoji="0" lang="en-US" sz="3600" b="1" i="0" u="none" strike="noStrike" kern="0" cap="none" spc="0" normalizeH="0" noProof="0" dirty="0" smtClean="0">
                <a:ln>
                  <a:noFill/>
                </a:ln>
                <a:solidFill>
                  <a:srgbClr val="000000"/>
                </a:solidFill>
                <a:effectLst/>
                <a:uLnTx/>
                <a:uFillTx/>
                <a:latin typeface="Arial"/>
                <a:cs typeface="Arial"/>
              </a:rPr>
              <a:t> Intents: Mechanism</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43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1712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Implicit Intents : App chooser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44</a:t>
            </a:fld>
            <a:endParaRPr lang="en-US" sz="1000" dirty="0">
              <a:solidFill>
                <a:prstClr val="white"/>
              </a:solidFill>
              <a:latin typeface="Arial" pitchFamily="34" charset="0"/>
              <a:cs typeface="Arial" pitchFamily="34" charset="0"/>
            </a:endParaRPr>
          </a:p>
        </p:txBody>
      </p:sp>
      <p:sp>
        <p:nvSpPr>
          <p:cNvPr id="17" name="9 Llamada rectangular"/>
          <p:cNvSpPr/>
          <p:nvPr/>
        </p:nvSpPr>
        <p:spPr>
          <a:xfrm>
            <a:off x="5105400" y="5257800"/>
            <a:ext cx="3429000" cy="609600"/>
          </a:xfrm>
          <a:prstGeom prst="wedgeRectCallout">
            <a:avLst>
              <a:gd name="adj1" fmla="val -20742"/>
              <a:gd name="adj2" fmla="val -87511"/>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s-MX"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Arial"/>
                <a:ea typeface="+mn-ea"/>
                <a:cs typeface="+mn-cs"/>
              </a:rPr>
              <a:t>All</a:t>
            </a:r>
            <a:r>
              <a:rPr kumimoji="0" lang="es-MX" b="1" i="0" u="none" strike="noStrike" kern="0" cap="none" spc="0" normalizeH="0" noProof="0" dirty="0" smtClean="0">
                <a:ln>
                  <a:noFill/>
                </a:ln>
                <a:solidFill>
                  <a:sysClr val="window" lastClr="FFFFFF"/>
                </a:solidFill>
                <a:effectLst>
                  <a:outerShdw blurRad="38100" dist="38100" dir="2700000" algn="tl">
                    <a:srgbClr val="000000">
                      <a:alpha val="43137"/>
                    </a:srgbClr>
                  </a:outerShdw>
                </a:effectLst>
                <a:uLnTx/>
                <a:uFillTx/>
                <a:latin typeface="Arial"/>
                <a:ea typeface="+mn-ea"/>
                <a:cs typeface="+mn-cs"/>
              </a:rPr>
              <a:t> have capable features to handle</a:t>
            </a:r>
            <a:endParaRPr kumimoji="0" lang="es-MX"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a:ea typeface="+mn-ea"/>
              <a:cs typeface="+mn-cs"/>
            </a:endParaRPr>
          </a:p>
        </p:txBody>
      </p:sp>
      <p:pic>
        <p:nvPicPr>
          <p:cNvPr id="6" name="Picture 5" descr="intent-choo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990600"/>
            <a:ext cx="2666999" cy="4025900"/>
          </a:xfrm>
          <a:prstGeom prst="rect">
            <a:avLst/>
          </a:prstGeom>
        </p:spPr>
      </p:pic>
      <p:sp>
        <p:nvSpPr>
          <p:cNvPr id="7" name="Rectangle 6"/>
          <p:cNvSpPr/>
          <p:nvPr/>
        </p:nvSpPr>
        <p:spPr>
          <a:xfrm>
            <a:off x="838200" y="1066800"/>
            <a:ext cx="2819400" cy="3886200"/>
          </a:xfrm>
          <a:prstGeom prst="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9 Llamada rectangular"/>
          <p:cNvSpPr/>
          <p:nvPr/>
        </p:nvSpPr>
        <p:spPr>
          <a:xfrm>
            <a:off x="990600" y="5257800"/>
            <a:ext cx="1143000" cy="609600"/>
          </a:xfrm>
          <a:prstGeom prst="wedgeRectCallout">
            <a:avLst>
              <a:gd name="adj1" fmla="val -20742"/>
              <a:gd name="adj2" fmla="val -87511"/>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s-MX" sz="14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Arial"/>
                <a:ea typeface="+mn-ea"/>
                <a:cs typeface="+mn-cs"/>
              </a:rPr>
              <a:t>Activity Share</a:t>
            </a:r>
            <a:endParaRPr kumimoji="0" lang="es-MX" sz="14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Arial"/>
              <a:ea typeface="+mn-ea"/>
              <a:cs typeface="+mn-cs"/>
            </a:endParaRPr>
          </a:p>
        </p:txBody>
      </p:sp>
      <p:sp>
        <p:nvSpPr>
          <p:cNvPr id="15" name="Rounded Rectangle 14"/>
          <p:cNvSpPr/>
          <p:nvPr/>
        </p:nvSpPr>
        <p:spPr>
          <a:xfrm>
            <a:off x="1143000" y="2667000"/>
            <a:ext cx="2057400" cy="609600"/>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Share the Video</a:t>
            </a:r>
            <a:endParaRPr lang="en-US" dirty="0"/>
          </a:p>
        </p:txBody>
      </p:sp>
      <p:sp>
        <p:nvSpPr>
          <p:cNvPr id="18" name="Right Arrow 17"/>
          <p:cNvSpPr/>
          <p:nvPr/>
        </p:nvSpPr>
        <p:spPr>
          <a:xfrm>
            <a:off x="3581400" y="2743200"/>
            <a:ext cx="22098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75169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Implicit Intents : Code Example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45</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581400" y="2743200"/>
            <a:ext cx="22098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762000"/>
            <a:ext cx="2957513" cy="5257800"/>
          </a:xfrm>
          <a:prstGeom prst="rect">
            <a:avLst/>
          </a:prstGeom>
        </p:spPr>
      </p:pic>
      <p:sp>
        <p:nvSpPr>
          <p:cNvPr id="5" name="Rounded Rectangle 4"/>
          <p:cNvSpPr/>
          <p:nvPr/>
        </p:nvSpPr>
        <p:spPr>
          <a:xfrm>
            <a:off x="5791200" y="2514600"/>
            <a:ext cx="2286000" cy="1066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Implicit Intents</a:t>
            </a:r>
            <a:endParaRPr lang="en-US" sz="2400" dirty="0"/>
          </a:p>
        </p:txBody>
      </p:sp>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7931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Activity1 XML </a:t>
            </a:r>
            <a:r>
              <a:rPr lang="en-US" sz="2800" b="1" dirty="0" err="1">
                <a:solidFill>
                  <a:prstClr val="black"/>
                </a:solidFill>
                <a:latin typeface="Arial" pitchFamily="34" charset="0"/>
                <a:cs typeface="Arial" pitchFamily="34" charset="0"/>
              </a:rPr>
              <a:t>laout</a:t>
            </a:r>
            <a:r>
              <a:rPr lang="en-US" sz="2800" b="1" dirty="0">
                <a:solidFill>
                  <a:prstClr val="black"/>
                </a:solidFill>
                <a:latin typeface="Arial" pitchFamily="34" charset="0"/>
                <a:cs typeface="Arial" pitchFamily="34" charset="0"/>
              </a:rPr>
              <a:t> (</a:t>
            </a:r>
            <a:r>
              <a:rPr lang="en-US" sz="2800" b="1" dirty="0" err="1">
                <a:solidFill>
                  <a:prstClr val="black"/>
                </a:solidFill>
                <a:latin typeface="Arial" pitchFamily="34" charset="0"/>
                <a:cs typeface="Arial" pitchFamily="34" charset="0"/>
              </a:rPr>
              <a:t>main.xml</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46</a:t>
            </a:fld>
            <a:endParaRPr lang="en-US" sz="1000" dirty="0">
              <a:solidFill>
                <a:prstClr val="white"/>
              </a:solidFill>
              <a:latin typeface="Arial" pitchFamily="34" charset="0"/>
              <a:cs typeface="Arial" pitchFamily="34" charset="0"/>
            </a:endParaRPr>
          </a:p>
        </p:txBody>
      </p:sp>
      <p:sp>
        <p:nvSpPr>
          <p:cNvPr id="12" name="Rectangle 11"/>
          <p:cNvSpPr/>
          <p:nvPr/>
        </p:nvSpPr>
        <p:spPr>
          <a:xfrm>
            <a:off x="457200" y="1066800"/>
            <a:ext cx="8305800" cy="5355313"/>
          </a:xfrm>
          <a:prstGeom prst="rect">
            <a:avLst/>
          </a:prstGeom>
        </p:spPr>
        <p:txBody>
          <a:bodyPr wrap="square">
            <a:spAutoFit/>
          </a:bodyPr>
          <a:lstStyle/>
          <a:p>
            <a:r>
              <a:rPr lang="en-US" dirty="0" smtClean="0">
                <a:solidFill>
                  <a:srgbClr val="008080"/>
                </a:solidFill>
                <a:latin typeface="Monaco"/>
              </a:rPr>
              <a:t>&lt;?</a:t>
            </a:r>
            <a:r>
              <a:rPr lang="en-US" dirty="0">
                <a:solidFill>
                  <a:srgbClr val="3F7F7F"/>
                </a:solidFill>
                <a:latin typeface="Monaco"/>
              </a:rPr>
              <a:t>xml </a:t>
            </a:r>
            <a:r>
              <a:rPr lang="en-US" dirty="0">
                <a:solidFill>
                  <a:srgbClr val="7F007F"/>
                </a:solidFill>
                <a:latin typeface="Monaco"/>
              </a:rPr>
              <a:t>version</a:t>
            </a:r>
            <a:r>
              <a:rPr lang="en-US" dirty="0">
                <a:solidFill>
                  <a:srgbClr val="000000"/>
                </a:solidFill>
                <a:latin typeface="Monaco"/>
              </a:rPr>
              <a:t>=</a:t>
            </a:r>
            <a:r>
              <a:rPr lang="en-US" i="1" dirty="0">
                <a:solidFill>
                  <a:srgbClr val="2A00FF"/>
                </a:solidFill>
                <a:latin typeface="Monaco"/>
              </a:rPr>
              <a:t>"1.0" </a:t>
            </a:r>
            <a:r>
              <a:rPr lang="en-US" i="1" dirty="0">
                <a:solidFill>
                  <a:srgbClr val="7F007F"/>
                </a:solidFill>
                <a:latin typeface="Monaco"/>
              </a:rPr>
              <a:t>encoding</a:t>
            </a:r>
            <a:r>
              <a:rPr lang="en-US" i="1" dirty="0">
                <a:solidFill>
                  <a:srgbClr val="000000"/>
                </a:solidFill>
                <a:latin typeface="Monaco"/>
              </a:rPr>
              <a:t>=</a:t>
            </a:r>
            <a:r>
              <a:rPr lang="en-US" i="1" dirty="0">
                <a:solidFill>
                  <a:srgbClr val="2A00FF"/>
                </a:solidFill>
                <a:latin typeface="Monaco"/>
              </a:rPr>
              <a:t>"utf-8"</a:t>
            </a:r>
            <a:r>
              <a:rPr lang="en-US" i="1" dirty="0">
                <a:solidFill>
                  <a:srgbClr val="008080"/>
                </a:solidFill>
                <a:latin typeface="Monaco"/>
              </a:rPr>
              <a:t>?&gt;</a:t>
            </a:r>
          </a:p>
          <a:p>
            <a:r>
              <a:rPr lang="fr-FR" dirty="0">
                <a:solidFill>
                  <a:srgbClr val="008080"/>
                </a:solidFill>
                <a:latin typeface="Monaco"/>
              </a:rPr>
              <a:t>&lt;</a:t>
            </a:r>
            <a:r>
              <a:rPr lang="fr-FR" dirty="0" err="1">
                <a:solidFill>
                  <a:srgbClr val="3F7F7F"/>
                </a:solidFill>
                <a:latin typeface="Monaco"/>
              </a:rPr>
              <a:t>LinearLayout</a:t>
            </a:r>
            <a:r>
              <a:rPr lang="fr-FR" dirty="0">
                <a:solidFill>
                  <a:srgbClr val="3F7F7F"/>
                </a:solidFill>
                <a:latin typeface="Monaco"/>
              </a:rPr>
              <a:t> </a:t>
            </a:r>
            <a:r>
              <a:rPr lang="fr-FR" dirty="0" err="1">
                <a:solidFill>
                  <a:srgbClr val="7F007F"/>
                </a:solidFill>
                <a:latin typeface="Monaco"/>
              </a:rPr>
              <a:t>xmlns:android</a:t>
            </a:r>
            <a:r>
              <a:rPr lang="fr-FR" dirty="0">
                <a:solidFill>
                  <a:srgbClr val="000000"/>
                </a:solidFill>
                <a:latin typeface="Monaco"/>
              </a:rPr>
              <a:t>=</a:t>
            </a:r>
            <a:r>
              <a:rPr lang="fr-FR" i="1" dirty="0">
                <a:solidFill>
                  <a:srgbClr val="2A00FF"/>
                </a:solidFill>
                <a:latin typeface="Monaco"/>
              </a:rPr>
              <a:t>"http://</a:t>
            </a:r>
            <a:r>
              <a:rPr lang="fr-FR" i="1" dirty="0" err="1">
                <a:solidFill>
                  <a:srgbClr val="2A00FF"/>
                </a:solidFill>
                <a:latin typeface="Monaco"/>
              </a:rPr>
              <a:t>schemas.android.com</a:t>
            </a:r>
            <a:r>
              <a:rPr lang="fr-FR" i="1" dirty="0">
                <a:solidFill>
                  <a:srgbClr val="2A00FF"/>
                </a:solidFill>
                <a:latin typeface="Monaco"/>
              </a:rPr>
              <a:t>/</a:t>
            </a:r>
            <a:r>
              <a:rPr lang="fr-FR" i="1" dirty="0" err="1">
                <a:solidFill>
                  <a:srgbClr val="2A00FF"/>
                </a:solidFill>
                <a:latin typeface="Monaco"/>
              </a:rPr>
              <a:t>apk</a:t>
            </a:r>
            <a:r>
              <a:rPr lang="fr-FR" i="1" dirty="0">
                <a:solidFill>
                  <a:srgbClr val="2A00FF"/>
                </a:solidFill>
                <a:latin typeface="Monaco"/>
              </a:rPr>
              <a:t>/</a:t>
            </a:r>
            <a:r>
              <a:rPr lang="fr-FR" i="1" dirty="0" err="1">
                <a:solidFill>
                  <a:srgbClr val="2A00FF"/>
                </a:solidFill>
                <a:latin typeface="Monaco"/>
              </a:rPr>
              <a:t>res</a:t>
            </a:r>
            <a:r>
              <a:rPr lang="fr-FR" i="1" dirty="0">
                <a:solidFill>
                  <a:srgbClr val="2A00FF"/>
                </a:solidFill>
                <a:latin typeface="Monaco"/>
              </a:rPr>
              <a:t>/</a:t>
            </a:r>
            <a:r>
              <a:rPr lang="fr-FR" i="1" dirty="0" err="1">
                <a:solidFill>
                  <a:srgbClr val="2A00FF"/>
                </a:solidFill>
                <a:latin typeface="Monaco"/>
              </a:rPr>
              <a:t>android</a:t>
            </a:r>
            <a:r>
              <a:rPr lang="fr-FR" i="1" dirty="0">
                <a:solidFill>
                  <a:srgbClr val="2A00FF"/>
                </a:solidFill>
                <a:latin typeface="Monaco"/>
              </a:rPr>
              <a:t>"</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fr-FR" dirty="0">
                <a:latin typeface="Monaco"/>
              </a:rPr>
              <a:t>    </a:t>
            </a:r>
            <a:r>
              <a:rPr lang="fr-FR" dirty="0" err="1">
                <a:solidFill>
                  <a:srgbClr val="7F007F"/>
                </a:solidFill>
                <a:latin typeface="Monaco"/>
              </a:rPr>
              <a:t>android:orientation</a:t>
            </a:r>
            <a:r>
              <a:rPr lang="fr-FR" dirty="0">
                <a:solidFill>
                  <a:srgbClr val="000000"/>
                </a:solidFill>
                <a:latin typeface="Monaco"/>
              </a:rPr>
              <a:t>=</a:t>
            </a:r>
            <a:r>
              <a:rPr lang="fr-FR" i="1" dirty="0">
                <a:solidFill>
                  <a:srgbClr val="2A00FF"/>
                </a:solidFill>
                <a:latin typeface="Monaco"/>
              </a:rPr>
              <a:t>"vertical" </a:t>
            </a:r>
            <a:r>
              <a:rPr lang="fr-FR" i="1" dirty="0">
                <a:solidFill>
                  <a:srgbClr val="008080"/>
                </a:solidFill>
                <a:latin typeface="Monaco"/>
              </a:rPr>
              <a:t>&gt;</a:t>
            </a:r>
          </a:p>
          <a:p>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"@+id/button1"</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fr-FR" dirty="0">
                <a:latin typeface="Monaco"/>
              </a:rPr>
              <a:t>        </a:t>
            </a:r>
            <a:r>
              <a:rPr lang="fr-FR" u="sng" dirty="0" err="1">
                <a:solidFill>
                  <a:srgbClr val="7F007F"/>
                </a:solidFill>
                <a:latin typeface="Monaco"/>
              </a:rPr>
              <a:t>android:text</a:t>
            </a:r>
            <a:r>
              <a:rPr lang="fr-FR" u="sng" dirty="0">
                <a:solidFill>
                  <a:srgbClr val="000000"/>
                </a:solidFill>
                <a:latin typeface="Monaco"/>
              </a:rPr>
              <a:t>=</a:t>
            </a:r>
            <a:r>
              <a:rPr lang="fr-FR" i="1" u="sng" dirty="0">
                <a:solidFill>
                  <a:srgbClr val="2A00FF"/>
                </a:solidFill>
                <a:latin typeface="Monaco"/>
              </a:rPr>
              <a:t>"</a:t>
            </a:r>
            <a:r>
              <a:rPr lang="fr-FR" i="1" u="sng" dirty="0" err="1">
                <a:solidFill>
                  <a:srgbClr val="2A00FF"/>
                </a:solidFill>
                <a:latin typeface="Monaco"/>
              </a:rPr>
              <a:t>Share</a:t>
            </a:r>
            <a:r>
              <a:rPr lang="fr-FR" i="1" u="sng" dirty="0">
                <a:solidFill>
                  <a:srgbClr val="2A00FF"/>
                </a:solidFill>
                <a:latin typeface="Monaco"/>
              </a:rPr>
              <a:t> via Media" </a:t>
            </a:r>
            <a:r>
              <a:rPr lang="fr-FR" i="1" u="sng" dirty="0">
                <a:solidFill>
                  <a:srgbClr val="008080"/>
                </a:solidFill>
                <a:latin typeface="Monaco"/>
              </a:rPr>
              <a:t>/&gt;</a:t>
            </a:r>
          </a:p>
          <a:p>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"@+id/button2"</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fr-FR" dirty="0">
                <a:latin typeface="Monaco"/>
              </a:rPr>
              <a:t>        </a:t>
            </a:r>
            <a:r>
              <a:rPr lang="fr-FR" u="sng" dirty="0" err="1">
                <a:solidFill>
                  <a:srgbClr val="7F007F"/>
                </a:solidFill>
                <a:latin typeface="Monaco"/>
              </a:rPr>
              <a:t>android:text</a:t>
            </a:r>
            <a:r>
              <a:rPr lang="fr-FR" u="sng" dirty="0">
                <a:solidFill>
                  <a:srgbClr val="000000"/>
                </a:solidFill>
                <a:latin typeface="Monaco"/>
              </a:rPr>
              <a:t>=</a:t>
            </a:r>
            <a:r>
              <a:rPr lang="fr-FR" i="1" u="sng" dirty="0">
                <a:solidFill>
                  <a:srgbClr val="2A00FF"/>
                </a:solidFill>
                <a:latin typeface="Monaco"/>
              </a:rPr>
              <a:t>"Open Contacts" </a:t>
            </a:r>
            <a:r>
              <a:rPr lang="fr-FR" i="1" u="sng" dirty="0">
                <a:solidFill>
                  <a:srgbClr val="008080"/>
                </a:solidFill>
                <a:latin typeface="Monaco"/>
              </a:rPr>
              <a:t>/&gt;</a:t>
            </a:r>
          </a:p>
          <a:p>
            <a:endParaRPr lang="en-US" dirty="0">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61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Activity1 XML </a:t>
            </a:r>
            <a:r>
              <a:rPr lang="en-US" sz="2800" b="1" dirty="0" err="1">
                <a:solidFill>
                  <a:prstClr val="black"/>
                </a:solidFill>
                <a:latin typeface="Arial" pitchFamily="34" charset="0"/>
                <a:cs typeface="Arial" pitchFamily="34" charset="0"/>
              </a:rPr>
              <a:t>laout</a:t>
            </a:r>
            <a:r>
              <a:rPr lang="en-US" sz="2800" b="1" dirty="0">
                <a:solidFill>
                  <a:prstClr val="black"/>
                </a:solidFill>
                <a:latin typeface="Arial" pitchFamily="34" charset="0"/>
                <a:cs typeface="Arial" pitchFamily="34" charset="0"/>
              </a:rPr>
              <a:t> (</a:t>
            </a:r>
            <a:r>
              <a:rPr lang="en-US" sz="2800" b="1" dirty="0" err="1">
                <a:solidFill>
                  <a:prstClr val="black"/>
                </a:solidFill>
                <a:latin typeface="Arial" pitchFamily="34" charset="0"/>
                <a:cs typeface="Arial" pitchFamily="34" charset="0"/>
              </a:rPr>
              <a:t>main.xml</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47</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838200"/>
            <a:ext cx="8610600" cy="5078314"/>
          </a:xfrm>
          <a:prstGeom prst="rect">
            <a:avLst/>
          </a:prstGeom>
        </p:spPr>
        <p:txBody>
          <a:bodyPr wrap="square">
            <a:spAutoFit/>
          </a:bodyPr>
          <a:lstStyle/>
          <a:p>
            <a:r>
              <a:rPr lang="it-IT" dirty="0" smtClean="0">
                <a:solidFill>
                  <a:srgbClr val="008080"/>
                </a:solidFill>
                <a:latin typeface="Monaco"/>
              </a:rPr>
              <a:t>    &lt;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"@+id/button4"</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fr-FR" dirty="0">
                <a:latin typeface="Monaco"/>
              </a:rPr>
              <a:t>        </a:t>
            </a:r>
            <a:r>
              <a:rPr lang="fr-FR" u="sng" dirty="0" err="1">
                <a:solidFill>
                  <a:srgbClr val="7F007F"/>
                </a:solidFill>
                <a:latin typeface="Monaco"/>
              </a:rPr>
              <a:t>android:text</a:t>
            </a:r>
            <a:r>
              <a:rPr lang="fr-FR" u="sng" dirty="0">
                <a:solidFill>
                  <a:srgbClr val="000000"/>
                </a:solidFill>
                <a:latin typeface="Monaco"/>
              </a:rPr>
              <a:t>=</a:t>
            </a:r>
            <a:r>
              <a:rPr lang="fr-FR" i="1" u="sng" dirty="0">
                <a:solidFill>
                  <a:srgbClr val="2A00FF"/>
                </a:solidFill>
                <a:latin typeface="Monaco"/>
              </a:rPr>
              <a:t>"</a:t>
            </a:r>
            <a:r>
              <a:rPr lang="fr-FR" i="1" u="sng" dirty="0" err="1">
                <a:solidFill>
                  <a:srgbClr val="2A00FF"/>
                </a:solidFill>
                <a:latin typeface="Monaco"/>
              </a:rPr>
              <a:t>Launch</a:t>
            </a:r>
            <a:r>
              <a:rPr lang="fr-FR" i="1" u="sng" dirty="0">
                <a:solidFill>
                  <a:srgbClr val="2A00FF"/>
                </a:solidFill>
                <a:latin typeface="Monaco"/>
              </a:rPr>
              <a:t> </a:t>
            </a:r>
            <a:r>
              <a:rPr lang="fr-FR" i="1" u="sng" dirty="0" err="1">
                <a:solidFill>
                  <a:srgbClr val="2A00FF"/>
                </a:solidFill>
                <a:latin typeface="Monaco"/>
              </a:rPr>
              <a:t>Website</a:t>
            </a:r>
            <a:r>
              <a:rPr lang="fr-FR" i="1" u="sng" dirty="0">
                <a:solidFill>
                  <a:srgbClr val="2A00FF"/>
                </a:solidFill>
                <a:latin typeface="Monaco"/>
              </a:rPr>
              <a:t>" </a:t>
            </a:r>
            <a:r>
              <a:rPr lang="fr-FR" i="1" u="sng" dirty="0">
                <a:solidFill>
                  <a:srgbClr val="008080"/>
                </a:solidFill>
                <a:latin typeface="Monaco"/>
              </a:rPr>
              <a:t>/&gt;</a:t>
            </a:r>
          </a:p>
          <a:p>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"@+id/button5"</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fr-FR" dirty="0">
                <a:latin typeface="Monaco"/>
              </a:rPr>
              <a:t>        </a:t>
            </a:r>
            <a:r>
              <a:rPr lang="fr-FR" u="sng" dirty="0" err="1">
                <a:solidFill>
                  <a:srgbClr val="7F007F"/>
                </a:solidFill>
                <a:latin typeface="Monaco"/>
              </a:rPr>
              <a:t>android:text</a:t>
            </a:r>
            <a:r>
              <a:rPr lang="fr-FR" u="sng" dirty="0">
                <a:solidFill>
                  <a:srgbClr val="000000"/>
                </a:solidFill>
                <a:latin typeface="Monaco"/>
              </a:rPr>
              <a:t>=</a:t>
            </a:r>
            <a:r>
              <a:rPr lang="fr-FR" i="1" u="sng" dirty="0">
                <a:solidFill>
                  <a:srgbClr val="2A00FF"/>
                </a:solidFill>
                <a:latin typeface="Monaco"/>
              </a:rPr>
              <a:t>"</a:t>
            </a:r>
            <a:r>
              <a:rPr lang="fr-FR" i="1" u="sng" dirty="0" err="1">
                <a:solidFill>
                  <a:srgbClr val="2A00FF"/>
                </a:solidFill>
                <a:latin typeface="Monaco"/>
              </a:rPr>
              <a:t>Dialer</a:t>
            </a:r>
            <a:r>
              <a:rPr lang="fr-FR" i="1" u="sng" dirty="0">
                <a:solidFill>
                  <a:srgbClr val="2A00FF"/>
                </a:solidFill>
                <a:latin typeface="Monaco"/>
              </a:rPr>
              <a:t> App" </a:t>
            </a:r>
            <a:r>
              <a:rPr lang="fr-FR" i="1" u="sng" dirty="0">
                <a:solidFill>
                  <a:srgbClr val="008080"/>
                </a:solidFill>
                <a:latin typeface="Monaco"/>
              </a:rPr>
              <a:t>/&gt;</a:t>
            </a:r>
          </a:p>
          <a:p>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"@+id/button6"</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sv-SE" dirty="0">
                <a:latin typeface="Monaco"/>
              </a:rPr>
              <a:t>        </a:t>
            </a:r>
            <a:r>
              <a:rPr lang="sv-SE" u="sng" dirty="0" err="1">
                <a:solidFill>
                  <a:srgbClr val="7F007F"/>
                </a:solidFill>
                <a:latin typeface="Monaco"/>
              </a:rPr>
              <a:t>android:text</a:t>
            </a:r>
            <a:r>
              <a:rPr lang="sv-SE" u="sng" dirty="0">
                <a:solidFill>
                  <a:srgbClr val="000000"/>
                </a:solidFill>
                <a:latin typeface="Monaco"/>
              </a:rPr>
              <a:t>=</a:t>
            </a:r>
            <a:r>
              <a:rPr lang="sv-SE" i="1" u="sng" dirty="0">
                <a:solidFill>
                  <a:srgbClr val="2A00FF"/>
                </a:solidFill>
                <a:latin typeface="Monaco"/>
              </a:rPr>
              <a:t>"</a:t>
            </a:r>
            <a:r>
              <a:rPr lang="sv-SE" i="1" u="sng" dirty="0" err="1">
                <a:solidFill>
                  <a:srgbClr val="2A00FF"/>
                </a:solidFill>
                <a:latin typeface="Monaco"/>
              </a:rPr>
              <a:t>Trnasfer</a:t>
            </a:r>
            <a:r>
              <a:rPr lang="sv-SE" i="1" u="sng" dirty="0">
                <a:solidFill>
                  <a:srgbClr val="2A00FF"/>
                </a:solidFill>
                <a:latin typeface="Monaco"/>
              </a:rPr>
              <a:t> Data" </a:t>
            </a:r>
            <a:r>
              <a:rPr lang="sv-SE" i="1" u="sng" dirty="0">
                <a:solidFill>
                  <a:srgbClr val="008080"/>
                </a:solidFill>
                <a:latin typeface="Monaco"/>
              </a:rPr>
              <a:t>/&gt;</a:t>
            </a:r>
          </a:p>
          <a:p>
            <a:endParaRPr lang="en-US" dirty="0">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4824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Activity1 XML </a:t>
            </a:r>
            <a:r>
              <a:rPr lang="en-US" sz="2800" b="1" dirty="0" err="1" smtClean="0">
                <a:solidFill>
                  <a:prstClr val="black"/>
                </a:solidFill>
                <a:latin typeface="Arial" pitchFamily="34" charset="0"/>
                <a:cs typeface="Arial" pitchFamily="34" charset="0"/>
              </a:rPr>
              <a:t>laout</a:t>
            </a:r>
            <a:r>
              <a:rPr lang="en-US" sz="2800" b="1" dirty="0" smtClean="0">
                <a:solidFill>
                  <a:prstClr val="black"/>
                </a:solidFill>
                <a:latin typeface="Arial" pitchFamily="34" charset="0"/>
                <a:cs typeface="Arial" pitchFamily="34" charset="0"/>
              </a:rPr>
              <a:t> (</a:t>
            </a:r>
            <a:r>
              <a:rPr lang="en-US" sz="2800" b="1" dirty="0" err="1" smtClean="0">
                <a:solidFill>
                  <a:prstClr val="black"/>
                </a:solidFill>
                <a:latin typeface="Arial" pitchFamily="34" charset="0"/>
                <a:cs typeface="Arial" pitchFamily="34" charset="0"/>
              </a:rPr>
              <a:t>main.xml</a:t>
            </a:r>
            <a:r>
              <a:rPr lang="en-US" sz="2800" b="1" dirty="0" smtClean="0">
                <a:solidFill>
                  <a:prstClr val="black"/>
                </a:solidFill>
                <a:latin typeface="Arial" pitchFamily="34" charset="0"/>
                <a:cs typeface="Arial" pitchFamily="34" charset="0"/>
              </a:rPr>
              <a: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48</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838200"/>
            <a:ext cx="8610600" cy="2308324"/>
          </a:xfrm>
          <a:prstGeom prst="rect">
            <a:avLst/>
          </a:prstGeom>
        </p:spPr>
        <p:txBody>
          <a:bodyPr wrap="square">
            <a:spAutoFit/>
          </a:bodyPr>
          <a:lstStyle/>
          <a:p>
            <a:r>
              <a:rPr lang="it-IT" dirty="0" smtClean="0">
                <a:solidFill>
                  <a:srgbClr val="008080"/>
                </a:solidFill>
                <a:latin typeface="Monaco"/>
              </a:rPr>
              <a:t>  </a:t>
            </a:r>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"@+id/button7"</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de-DE" dirty="0">
                <a:latin typeface="Monaco"/>
              </a:rPr>
              <a:t>        </a:t>
            </a:r>
            <a:r>
              <a:rPr lang="de-DE" u="sng" dirty="0" err="1">
                <a:solidFill>
                  <a:srgbClr val="7F007F"/>
                </a:solidFill>
                <a:latin typeface="Monaco"/>
              </a:rPr>
              <a:t>android:text</a:t>
            </a:r>
            <a:r>
              <a:rPr lang="de-DE" u="sng" dirty="0">
                <a:solidFill>
                  <a:srgbClr val="000000"/>
                </a:solidFill>
                <a:latin typeface="Monaco"/>
              </a:rPr>
              <a:t>=</a:t>
            </a:r>
            <a:r>
              <a:rPr lang="de-DE" i="1" u="sng" dirty="0">
                <a:solidFill>
                  <a:srgbClr val="2A00FF"/>
                </a:solidFill>
                <a:latin typeface="Monaco"/>
              </a:rPr>
              <a:t>"</a:t>
            </a:r>
            <a:r>
              <a:rPr lang="de-DE" i="1" u="sng" dirty="0" err="1">
                <a:solidFill>
                  <a:srgbClr val="2A00FF"/>
                </a:solidFill>
                <a:latin typeface="Monaco"/>
              </a:rPr>
              <a:t>Caller</a:t>
            </a:r>
            <a:r>
              <a:rPr lang="de-DE" i="1" u="sng" dirty="0">
                <a:solidFill>
                  <a:srgbClr val="2A00FF"/>
                </a:solidFill>
                <a:latin typeface="Monaco"/>
              </a:rPr>
              <a:t> Screen" </a:t>
            </a:r>
            <a:r>
              <a:rPr lang="de-DE" i="1" u="sng" dirty="0">
                <a:solidFill>
                  <a:srgbClr val="008080"/>
                </a:solidFill>
                <a:latin typeface="Monaco"/>
              </a:rPr>
              <a:t>/</a:t>
            </a:r>
            <a:r>
              <a:rPr lang="de-DE" i="1" u="sng" dirty="0" smtClean="0">
                <a:solidFill>
                  <a:srgbClr val="008080"/>
                </a:solidFill>
                <a:latin typeface="Monaco"/>
              </a:rPr>
              <a:t>&gt;</a:t>
            </a:r>
          </a:p>
          <a:p>
            <a:endParaRPr lang="en-US" dirty="0">
              <a:latin typeface="Monaco"/>
            </a:endParaRPr>
          </a:p>
          <a:p>
            <a:r>
              <a:rPr lang="en-US" dirty="0">
                <a:solidFill>
                  <a:srgbClr val="008080"/>
                </a:solidFill>
                <a:latin typeface="Monaco"/>
              </a:rPr>
              <a:t>&lt;/</a:t>
            </a:r>
            <a:r>
              <a:rPr lang="en-US" dirty="0" err="1">
                <a:solidFill>
                  <a:srgbClr val="3F7F7F"/>
                </a:solidFill>
                <a:latin typeface="Monaco"/>
              </a:rPr>
              <a:t>LinearLayout</a:t>
            </a:r>
            <a:r>
              <a:rPr lang="en-US" dirty="0">
                <a:solidFill>
                  <a:srgbClr val="008080"/>
                </a:solidFill>
                <a:latin typeface="Monaco"/>
              </a:rPr>
              <a:t>&gt;</a:t>
            </a:r>
            <a:endParaRPr lang="en-US" dirty="0">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6812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Implicit Intents : Code Example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49</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838200"/>
            <a:ext cx="8610600" cy="2308324"/>
          </a:xfrm>
          <a:prstGeom prst="rect">
            <a:avLst/>
          </a:prstGeom>
        </p:spPr>
        <p:txBody>
          <a:bodyPr wrap="square">
            <a:spAutoFit/>
          </a:bodyPr>
          <a:lstStyle/>
          <a:p>
            <a:r>
              <a:rPr lang="it-IT" dirty="0" smtClean="0">
                <a:solidFill>
                  <a:srgbClr val="008080"/>
                </a:solidFill>
                <a:latin typeface="Monaco"/>
              </a:rPr>
              <a:t>  </a:t>
            </a:r>
            <a:endParaRPr lang="en-US" dirty="0">
              <a:latin typeface="Monaco"/>
            </a:endParaRPr>
          </a:p>
          <a:p>
            <a:r>
              <a:rPr lang="it-IT" dirty="0">
                <a:solidFill>
                  <a:srgbClr val="000000"/>
                </a:solidFill>
                <a:latin typeface="Monaco"/>
              </a:rPr>
              <a:t>    </a:t>
            </a:r>
            <a:r>
              <a:rPr lang="it-IT" dirty="0">
                <a:solidFill>
                  <a:srgbClr val="008080"/>
                </a:solidFill>
                <a:latin typeface="Monaco"/>
              </a:rPr>
              <a:t>&lt;</a:t>
            </a:r>
            <a:r>
              <a:rPr lang="it-IT" dirty="0">
                <a:solidFill>
                  <a:srgbClr val="3F7F7F"/>
                </a:solidFill>
                <a:latin typeface="Monaco"/>
              </a:rPr>
              <a:t>Button</a:t>
            </a:r>
          </a:p>
          <a:p>
            <a:r>
              <a:rPr lang="it-IT" dirty="0">
                <a:latin typeface="Monaco"/>
              </a:rPr>
              <a:t>        </a:t>
            </a:r>
            <a:r>
              <a:rPr lang="it-IT" dirty="0" err="1">
                <a:solidFill>
                  <a:srgbClr val="7F007F"/>
                </a:solidFill>
                <a:latin typeface="Monaco"/>
              </a:rPr>
              <a:t>android:id</a:t>
            </a:r>
            <a:r>
              <a:rPr lang="it-IT" dirty="0">
                <a:solidFill>
                  <a:srgbClr val="000000"/>
                </a:solidFill>
                <a:latin typeface="Monaco"/>
              </a:rPr>
              <a:t>=</a:t>
            </a:r>
            <a:r>
              <a:rPr lang="it-IT" i="1" dirty="0">
                <a:solidFill>
                  <a:srgbClr val="2A00FF"/>
                </a:solidFill>
                <a:latin typeface="Monaco"/>
              </a:rPr>
              <a:t>"@+id/button7"</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fill_parent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de-DE" dirty="0">
                <a:latin typeface="Monaco"/>
              </a:rPr>
              <a:t>        </a:t>
            </a:r>
            <a:r>
              <a:rPr lang="de-DE" u="sng" dirty="0" err="1">
                <a:solidFill>
                  <a:srgbClr val="7F007F"/>
                </a:solidFill>
                <a:latin typeface="Monaco"/>
              </a:rPr>
              <a:t>android:text</a:t>
            </a:r>
            <a:r>
              <a:rPr lang="de-DE" u="sng" dirty="0">
                <a:solidFill>
                  <a:srgbClr val="000000"/>
                </a:solidFill>
                <a:latin typeface="Monaco"/>
              </a:rPr>
              <a:t>=</a:t>
            </a:r>
            <a:r>
              <a:rPr lang="de-DE" i="1" u="sng" dirty="0">
                <a:solidFill>
                  <a:srgbClr val="2A00FF"/>
                </a:solidFill>
                <a:latin typeface="Monaco"/>
              </a:rPr>
              <a:t>"</a:t>
            </a:r>
            <a:r>
              <a:rPr lang="de-DE" i="1" u="sng" dirty="0" err="1">
                <a:solidFill>
                  <a:srgbClr val="2A00FF"/>
                </a:solidFill>
                <a:latin typeface="Monaco"/>
              </a:rPr>
              <a:t>Caller</a:t>
            </a:r>
            <a:r>
              <a:rPr lang="de-DE" i="1" u="sng" dirty="0">
                <a:solidFill>
                  <a:srgbClr val="2A00FF"/>
                </a:solidFill>
                <a:latin typeface="Monaco"/>
              </a:rPr>
              <a:t> Screen" </a:t>
            </a:r>
            <a:r>
              <a:rPr lang="de-DE" i="1" u="sng" dirty="0">
                <a:solidFill>
                  <a:srgbClr val="008080"/>
                </a:solidFill>
                <a:latin typeface="Monaco"/>
              </a:rPr>
              <a:t>/</a:t>
            </a:r>
            <a:r>
              <a:rPr lang="de-DE" i="1" u="sng" dirty="0" smtClean="0">
                <a:solidFill>
                  <a:srgbClr val="008080"/>
                </a:solidFill>
                <a:latin typeface="Monaco"/>
              </a:rPr>
              <a:t>&gt;</a:t>
            </a:r>
          </a:p>
          <a:p>
            <a:endParaRPr lang="en-US" dirty="0">
              <a:latin typeface="Monaco"/>
            </a:endParaRPr>
          </a:p>
          <a:p>
            <a:r>
              <a:rPr lang="en-US" dirty="0">
                <a:solidFill>
                  <a:srgbClr val="008080"/>
                </a:solidFill>
                <a:latin typeface="Monaco"/>
              </a:rPr>
              <a:t>&lt;/</a:t>
            </a:r>
            <a:r>
              <a:rPr lang="en-US" dirty="0" err="1">
                <a:solidFill>
                  <a:srgbClr val="3F7F7F"/>
                </a:solidFill>
                <a:latin typeface="Monaco"/>
              </a:rPr>
              <a:t>LinearLayout</a:t>
            </a:r>
            <a:r>
              <a:rPr lang="en-US" dirty="0">
                <a:solidFill>
                  <a:srgbClr val="008080"/>
                </a:solidFill>
                <a:latin typeface="Monaco"/>
              </a:rPr>
              <a:t>&gt;</a:t>
            </a:r>
            <a:endParaRPr lang="en-US" dirty="0">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9778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lvl="0" indent="-342900">
              <a:spcBef>
                <a:spcPct val="20000"/>
              </a:spcBef>
              <a:spcAft>
                <a:spcPts val="600"/>
              </a:spcAft>
              <a:buBlip>
                <a:blip r:embed="rId4"/>
              </a:buBlip>
            </a:pPr>
            <a:r>
              <a:rPr lang="en-US" sz="2400" dirty="0">
                <a:solidFill>
                  <a:prstClr val="black"/>
                </a:solidFill>
              </a:rPr>
              <a:t>The intents can communicate messages among any of the three core components of an application - activities, services, and broadcast receivers.</a:t>
            </a:r>
          </a:p>
          <a:p>
            <a:pPr>
              <a:spcBef>
                <a:spcPct val="20000"/>
              </a:spcBef>
              <a:spcAft>
                <a:spcPts val="600"/>
              </a:spcAft>
            </a:pPr>
            <a:endParaRPr lang="en-US" sz="2000" b="1" dirty="0">
              <a:solidFill>
                <a:prstClr val="black"/>
              </a:solidFill>
              <a:latin typeface="Aria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dirty="0">
                <a:solidFill>
                  <a:srgbClr val="000000"/>
                </a:solidFill>
                <a:latin typeface="Arial"/>
                <a:cs typeface="Arial"/>
              </a:rPr>
              <a:t>What are </a:t>
            </a:r>
            <a:r>
              <a:rPr lang="en-US" sz="3600" b="1" dirty="0" smtClean="0">
                <a:solidFill>
                  <a:srgbClr val="000000"/>
                </a:solidFill>
                <a:latin typeface="Arial"/>
                <a:cs typeface="Arial"/>
              </a:rPr>
              <a:t>Intents</a:t>
            </a:r>
            <a:r>
              <a:rPr lang="en-US" sz="3600" b="1" dirty="0">
                <a:solidFill>
                  <a:srgbClr val="000000"/>
                </a:solidFill>
                <a:latin typeface="Arial"/>
                <a:cs typeface="Arial"/>
              </a:rPr>
              <a:t>?</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5</a:t>
            </a:fld>
            <a:endParaRPr lang="en-US" sz="1000" dirty="0">
              <a:latin typeface="Arial" pitchFamily="34" charset="0"/>
              <a:cs typeface="Arial" pitchFamily="34" charset="0"/>
            </a:endParaRPr>
          </a:p>
        </p:txBody>
      </p:sp>
      <p:graphicFrame>
        <p:nvGraphicFramePr>
          <p:cNvPr id="5" name="Diagram 4"/>
          <p:cNvGraphicFramePr/>
          <p:nvPr>
            <p:extLst>
              <p:ext uri="{D42A27DB-BD31-4B8C-83A1-F6EECF244321}">
                <p14:modId xmlns:p14="http://schemas.microsoft.com/office/powerpoint/2010/main" val="2748720180"/>
              </p:ext>
            </p:extLst>
          </p:nvPr>
        </p:nvGraphicFramePr>
        <p:xfrm>
          <a:off x="3276600" y="2590800"/>
          <a:ext cx="5105400" cy="325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30390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Activity2 </a:t>
            </a:r>
            <a:r>
              <a:rPr lang="en-US" sz="2800" b="1" dirty="0">
                <a:solidFill>
                  <a:prstClr val="black"/>
                </a:solidFill>
                <a:latin typeface="Arial" pitchFamily="34" charset="0"/>
                <a:cs typeface="Arial" pitchFamily="34" charset="0"/>
              </a:rPr>
              <a:t>XML </a:t>
            </a:r>
            <a:r>
              <a:rPr lang="en-US" sz="2800" b="1" dirty="0" err="1">
                <a:solidFill>
                  <a:prstClr val="black"/>
                </a:solidFill>
                <a:latin typeface="Arial" pitchFamily="34" charset="0"/>
                <a:cs typeface="Arial" pitchFamily="34" charset="0"/>
              </a:rPr>
              <a:t>laout</a:t>
            </a:r>
            <a:r>
              <a:rPr lang="en-US" sz="2800" b="1" dirty="0">
                <a:solidFill>
                  <a:prstClr val="black"/>
                </a:solidFill>
                <a:latin typeface="Arial" pitchFamily="34" charset="0"/>
                <a:cs typeface="Arial" pitchFamily="34" charset="0"/>
              </a:rPr>
              <a:t> (</a:t>
            </a:r>
            <a:r>
              <a:rPr lang="en-US" sz="2800" b="1" dirty="0" smtClean="0">
                <a:solidFill>
                  <a:prstClr val="black"/>
                </a:solidFill>
                <a:latin typeface="Arial" pitchFamily="34" charset="0"/>
                <a:cs typeface="Arial" pitchFamily="34" charset="0"/>
              </a:rPr>
              <a:t>main2.</a:t>
            </a:r>
            <a:r>
              <a:rPr lang="en-US" sz="2800" b="1" dirty="0">
                <a:solidFill>
                  <a:prstClr val="black"/>
                </a:solidFill>
                <a:latin typeface="Arial" pitchFamily="34" charset="0"/>
                <a:cs typeface="Arial" pitchFamily="34" charset="0"/>
              </a:rPr>
              <a:t>xml)</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50</a:t>
            </a:fld>
            <a:endParaRPr lang="en-US" sz="1000" dirty="0">
              <a:solidFill>
                <a:prstClr val="white"/>
              </a:solidFill>
              <a:latin typeface="Arial" pitchFamily="34" charset="0"/>
              <a:cs typeface="Arial" pitchFamily="34" charset="0"/>
            </a:endParaRPr>
          </a:p>
        </p:txBody>
      </p:sp>
      <p:sp>
        <p:nvSpPr>
          <p:cNvPr id="12" name="Rectangle 11"/>
          <p:cNvSpPr/>
          <p:nvPr/>
        </p:nvSpPr>
        <p:spPr>
          <a:xfrm>
            <a:off x="457200" y="1066800"/>
            <a:ext cx="8305800" cy="4247317"/>
          </a:xfrm>
          <a:prstGeom prst="rect">
            <a:avLst/>
          </a:prstGeom>
        </p:spPr>
        <p:txBody>
          <a:bodyPr wrap="square">
            <a:spAutoFit/>
          </a:bodyPr>
          <a:lstStyle/>
          <a:p>
            <a:r>
              <a:rPr lang="fr-FR" dirty="0">
                <a:solidFill>
                  <a:srgbClr val="008080"/>
                </a:solidFill>
                <a:latin typeface="Monaco"/>
              </a:rPr>
              <a:t>&lt;</a:t>
            </a:r>
            <a:r>
              <a:rPr lang="fr-FR" dirty="0" err="1">
                <a:solidFill>
                  <a:srgbClr val="3F7F7F"/>
                </a:solidFill>
                <a:latin typeface="Monaco"/>
              </a:rPr>
              <a:t>LinearLayout</a:t>
            </a:r>
            <a:r>
              <a:rPr lang="fr-FR" dirty="0">
                <a:solidFill>
                  <a:srgbClr val="3F7F7F"/>
                </a:solidFill>
                <a:latin typeface="Monaco"/>
              </a:rPr>
              <a:t> </a:t>
            </a:r>
            <a:r>
              <a:rPr lang="fr-FR" dirty="0" err="1">
                <a:solidFill>
                  <a:srgbClr val="7F007F"/>
                </a:solidFill>
                <a:latin typeface="Monaco"/>
              </a:rPr>
              <a:t>xmlns:android</a:t>
            </a:r>
            <a:r>
              <a:rPr lang="fr-FR" dirty="0">
                <a:solidFill>
                  <a:srgbClr val="000000"/>
                </a:solidFill>
                <a:latin typeface="Monaco"/>
              </a:rPr>
              <a:t>=</a:t>
            </a:r>
            <a:r>
              <a:rPr lang="fr-FR" i="1" dirty="0">
                <a:solidFill>
                  <a:srgbClr val="2A00FF"/>
                </a:solidFill>
                <a:latin typeface="Monaco"/>
              </a:rPr>
              <a:t>"http://</a:t>
            </a:r>
            <a:r>
              <a:rPr lang="fr-FR" i="1" dirty="0" err="1">
                <a:solidFill>
                  <a:srgbClr val="2A00FF"/>
                </a:solidFill>
                <a:latin typeface="Monaco"/>
              </a:rPr>
              <a:t>schemas.android.com</a:t>
            </a:r>
            <a:r>
              <a:rPr lang="fr-FR" i="1" dirty="0">
                <a:solidFill>
                  <a:srgbClr val="2A00FF"/>
                </a:solidFill>
                <a:latin typeface="Monaco"/>
              </a:rPr>
              <a:t>/</a:t>
            </a:r>
            <a:r>
              <a:rPr lang="fr-FR" i="1" dirty="0" err="1">
                <a:solidFill>
                  <a:srgbClr val="2A00FF"/>
                </a:solidFill>
                <a:latin typeface="Monaco"/>
              </a:rPr>
              <a:t>apk</a:t>
            </a:r>
            <a:r>
              <a:rPr lang="fr-FR" i="1" dirty="0">
                <a:solidFill>
                  <a:srgbClr val="2A00FF"/>
                </a:solidFill>
                <a:latin typeface="Monaco"/>
              </a:rPr>
              <a:t>/</a:t>
            </a:r>
            <a:r>
              <a:rPr lang="fr-FR" i="1" dirty="0" err="1">
                <a:solidFill>
                  <a:srgbClr val="2A00FF"/>
                </a:solidFill>
                <a:latin typeface="Monaco"/>
              </a:rPr>
              <a:t>res</a:t>
            </a:r>
            <a:r>
              <a:rPr lang="fr-FR" i="1" dirty="0">
                <a:solidFill>
                  <a:srgbClr val="2A00FF"/>
                </a:solidFill>
                <a:latin typeface="Monaco"/>
              </a:rPr>
              <a:t>/</a:t>
            </a:r>
            <a:r>
              <a:rPr lang="fr-FR" i="1" dirty="0" err="1">
                <a:solidFill>
                  <a:srgbClr val="2A00FF"/>
                </a:solidFill>
                <a:latin typeface="Monaco"/>
              </a:rPr>
              <a:t>android</a:t>
            </a:r>
            <a:r>
              <a:rPr lang="fr-FR" i="1" dirty="0">
                <a:solidFill>
                  <a:srgbClr val="2A00FF"/>
                </a:solidFill>
                <a:latin typeface="Monaco"/>
              </a:rPr>
              <a:t>"</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match_parent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match_parent</a:t>
            </a:r>
            <a:r>
              <a:rPr lang="en-US" i="1" dirty="0">
                <a:solidFill>
                  <a:srgbClr val="2A00FF"/>
                </a:solidFill>
                <a:latin typeface="Monaco"/>
              </a:rPr>
              <a:t>"</a:t>
            </a:r>
          </a:p>
          <a:p>
            <a:r>
              <a:rPr lang="fr-FR" dirty="0">
                <a:latin typeface="Monaco"/>
              </a:rPr>
              <a:t>    </a:t>
            </a:r>
            <a:r>
              <a:rPr lang="fr-FR" dirty="0" err="1">
                <a:solidFill>
                  <a:srgbClr val="7F007F"/>
                </a:solidFill>
                <a:latin typeface="Monaco"/>
              </a:rPr>
              <a:t>android:orientation</a:t>
            </a:r>
            <a:r>
              <a:rPr lang="fr-FR" dirty="0">
                <a:solidFill>
                  <a:srgbClr val="000000"/>
                </a:solidFill>
                <a:latin typeface="Monaco"/>
              </a:rPr>
              <a:t>=</a:t>
            </a:r>
            <a:r>
              <a:rPr lang="fr-FR" i="1" dirty="0">
                <a:solidFill>
                  <a:srgbClr val="2A00FF"/>
                </a:solidFill>
                <a:latin typeface="Monaco"/>
              </a:rPr>
              <a:t>"vertical" </a:t>
            </a:r>
            <a:r>
              <a:rPr lang="fr-FR" i="1" dirty="0">
                <a:solidFill>
                  <a:srgbClr val="008080"/>
                </a:solidFill>
                <a:latin typeface="Monaco"/>
              </a:rPr>
              <a:t>&gt;</a:t>
            </a:r>
          </a:p>
          <a:p>
            <a:endParaRPr lang="en-US" dirty="0">
              <a:latin typeface="Monaco"/>
            </a:endParaRPr>
          </a:p>
          <a:p>
            <a:r>
              <a:rPr lang="pl-PL" dirty="0">
                <a:solidFill>
                  <a:srgbClr val="000000"/>
                </a:solidFill>
                <a:latin typeface="Monaco"/>
              </a:rPr>
              <a:t>    </a:t>
            </a:r>
            <a:r>
              <a:rPr lang="pl-PL" dirty="0">
                <a:solidFill>
                  <a:srgbClr val="008080"/>
                </a:solidFill>
                <a:latin typeface="Monaco"/>
              </a:rPr>
              <a:t>&lt;</a:t>
            </a:r>
            <a:r>
              <a:rPr lang="pl-PL" dirty="0" err="1">
                <a:solidFill>
                  <a:srgbClr val="3F7F7F"/>
                </a:solidFill>
                <a:latin typeface="Monaco"/>
              </a:rPr>
              <a:t>TextView</a:t>
            </a:r>
            <a:endParaRPr lang="pl-PL" dirty="0">
              <a:solidFill>
                <a:srgbClr val="3F7F7F"/>
              </a:solidFill>
              <a:latin typeface="Monaco"/>
            </a:endParaRPr>
          </a:p>
          <a:p>
            <a:r>
              <a:rPr lang="fr-FR" dirty="0">
                <a:latin typeface="Monaco"/>
              </a:rPr>
              <a:t>        </a:t>
            </a:r>
            <a:r>
              <a:rPr lang="fr-FR" dirty="0" err="1">
                <a:solidFill>
                  <a:srgbClr val="7F007F"/>
                </a:solidFill>
                <a:latin typeface="Monaco"/>
              </a:rPr>
              <a:t>android:id</a:t>
            </a:r>
            <a:r>
              <a:rPr lang="fr-FR" dirty="0">
                <a:solidFill>
                  <a:srgbClr val="000000"/>
                </a:solidFill>
                <a:latin typeface="Monaco"/>
              </a:rPr>
              <a:t>=</a:t>
            </a:r>
            <a:r>
              <a:rPr lang="fr-FR" i="1" dirty="0">
                <a:solidFill>
                  <a:srgbClr val="2A00FF"/>
                </a:solidFill>
                <a:latin typeface="Monaco"/>
              </a:rPr>
              <a:t>"@+id/textView1"</a:t>
            </a:r>
          </a:p>
          <a:p>
            <a:r>
              <a:rPr lang="en-US" dirty="0">
                <a:latin typeface="Monaco"/>
              </a:rPr>
              <a:t>        </a:t>
            </a:r>
            <a:r>
              <a:rPr lang="en-US" dirty="0" err="1">
                <a:solidFill>
                  <a:srgbClr val="7F007F"/>
                </a:solidFill>
                <a:latin typeface="Monaco"/>
              </a:rPr>
              <a:t>android:layout_width</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en-US" dirty="0">
                <a:latin typeface="Monaco"/>
              </a:rPr>
              <a:t>        </a:t>
            </a:r>
            <a:r>
              <a:rPr lang="en-US" dirty="0" err="1">
                <a:solidFill>
                  <a:srgbClr val="7F007F"/>
                </a:solidFill>
                <a:latin typeface="Monaco"/>
              </a:rPr>
              <a:t>android:layout_height</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wrap_content</a:t>
            </a:r>
            <a:r>
              <a:rPr lang="en-US" i="1" dirty="0">
                <a:solidFill>
                  <a:srgbClr val="2A00FF"/>
                </a:solidFill>
                <a:latin typeface="Monaco"/>
              </a:rPr>
              <a:t>"</a:t>
            </a:r>
          </a:p>
          <a:p>
            <a:r>
              <a:rPr lang="fr-FR" dirty="0">
                <a:latin typeface="Monaco"/>
              </a:rPr>
              <a:t>        </a:t>
            </a:r>
            <a:r>
              <a:rPr lang="fr-FR" dirty="0" err="1">
                <a:solidFill>
                  <a:srgbClr val="7F007F"/>
                </a:solidFill>
                <a:latin typeface="Monaco"/>
              </a:rPr>
              <a:t>android:text</a:t>
            </a:r>
            <a:r>
              <a:rPr lang="fr-FR" dirty="0">
                <a:solidFill>
                  <a:srgbClr val="000000"/>
                </a:solidFill>
                <a:latin typeface="Monaco"/>
              </a:rPr>
              <a:t>=</a:t>
            </a:r>
            <a:r>
              <a:rPr lang="fr-FR" i="1" dirty="0">
                <a:solidFill>
                  <a:srgbClr val="2A00FF"/>
                </a:solidFill>
                <a:latin typeface="Monaco"/>
              </a:rPr>
              <a:t>"Large </a:t>
            </a:r>
            <a:r>
              <a:rPr lang="fr-FR" i="1" dirty="0" err="1">
                <a:solidFill>
                  <a:srgbClr val="2A00FF"/>
                </a:solidFill>
                <a:latin typeface="Monaco"/>
              </a:rPr>
              <a:t>Text</a:t>
            </a:r>
            <a:r>
              <a:rPr lang="fr-FR" i="1" dirty="0">
                <a:solidFill>
                  <a:srgbClr val="2A00FF"/>
                </a:solidFill>
                <a:latin typeface="Monaco"/>
              </a:rPr>
              <a:t>"</a:t>
            </a:r>
          </a:p>
          <a:p>
            <a:r>
              <a:rPr lang="en-US" dirty="0">
                <a:latin typeface="Monaco"/>
              </a:rPr>
              <a:t>        </a:t>
            </a:r>
            <a:r>
              <a:rPr lang="en-US" dirty="0" err="1">
                <a:solidFill>
                  <a:srgbClr val="7F007F"/>
                </a:solidFill>
                <a:latin typeface="Monaco"/>
              </a:rPr>
              <a:t>android:textAppearance</a:t>
            </a:r>
            <a:r>
              <a:rPr lang="en-US" dirty="0">
                <a:solidFill>
                  <a:srgbClr val="000000"/>
                </a:solidFill>
                <a:latin typeface="Monaco"/>
              </a:rPr>
              <a:t>=</a:t>
            </a:r>
            <a:r>
              <a:rPr lang="en-US" i="1" dirty="0">
                <a:solidFill>
                  <a:srgbClr val="2A00FF"/>
                </a:solidFill>
                <a:latin typeface="Monaco"/>
              </a:rPr>
              <a:t>"?</a:t>
            </a:r>
            <a:r>
              <a:rPr lang="en-US" i="1" dirty="0" err="1">
                <a:solidFill>
                  <a:srgbClr val="2A00FF"/>
                </a:solidFill>
                <a:latin typeface="Monaco"/>
              </a:rPr>
              <a:t>android:attr</a:t>
            </a:r>
            <a:r>
              <a:rPr lang="en-US" i="1" dirty="0">
                <a:solidFill>
                  <a:srgbClr val="2A00FF"/>
                </a:solidFill>
                <a:latin typeface="Monaco"/>
              </a:rPr>
              <a:t>/</a:t>
            </a:r>
            <a:r>
              <a:rPr lang="en-US" i="1" dirty="0" err="1">
                <a:solidFill>
                  <a:srgbClr val="2A00FF"/>
                </a:solidFill>
                <a:latin typeface="Monaco"/>
              </a:rPr>
              <a:t>textAppearanceLarge</a:t>
            </a:r>
            <a:r>
              <a:rPr lang="en-US" i="1" dirty="0">
                <a:solidFill>
                  <a:srgbClr val="2A00FF"/>
                </a:solidFill>
                <a:latin typeface="Monaco"/>
              </a:rPr>
              <a:t>" </a:t>
            </a:r>
            <a:r>
              <a:rPr lang="en-US" i="1" dirty="0">
                <a:solidFill>
                  <a:srgbClr val="008080"/>
                </a:solidFill>
                <a:latin typeface="Monaco"/>
              </a:rPr>
              <a:t>/&gt;</a:t>
            </a:r>
          </a:p>
          <a:p>
            <a:endParaRPr lang="en-US" dirty="0">
              <a:latin typeface="Monaco"/>
            </a:endParaRPr>
          </a:p>
          <a:p>
            <a:r>
              <a:rPr lang="en-US" dirty="0">
                <a:solidFill>
                  <a:srgbClr val="008080"/>
                </a:solidFill>
                <a:latin typeface="Monaco"/>
              </a:rPr>
              <a:t>&lt;/</a:t>
            </a:r>
            <a:r>
              <a:rPr lang="en-US" dirty="0" err="1">
                <a:solidFill>
                  <a:srgbClr val="3F7F7F"/>
                </a:solidFill>
                <a:latin typeface="Monaco"/>
              </a:rPr>
              <a:t>LinearLayout</a:t>
            </a:r>
            <a:r>
              <a:rPr lang="en-US" dirty="0">
                <a:solidFill>
                  <a:srgbClr val="008080"/>
                </a:solidFill>
                <a:latin typeface="Monaco"/>
              </a:rPr>
              <a:t>&gt;</a:t>
            </a:r>
            <a:endParaRPr lang="en-US" dirty="0">
              <a:latin typeface="Monaco"/>
            </a:endParaRPr>
          </a:p>
        </p:txBody>
      </p:sp>
      <p:sp>
        <p:nvSpPr>
          <p:cNvPr id="5" name="Rectangle 4"/>
          <p:cNvSpPr/>
          <p:nvPr/>
        </p:nvSpPr>
        <p:spPr>
          <a:xfrm>
            <a:off x="7010400" y="2743200"/>
            <a:ext cx="1828800"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7086600" y="2895600"/>
            <a:ext cx="1676400" cy="6096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Get Data </a:t>
            </a:r>
            <a:r>
              <a:rPr lang="en-US" sz="2000" dirty="0" err="1" smtClean="0"/>
              <a:t>Textview</a:t>
            </a:r>
            <a:endParaRPr lang="en-US" sz="2000" dirty="0"/>
          </a:p>
        </p:txBody>
      </p:sp>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8561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Activity1 Java Code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51</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838200"/>
            <a:ext cx="8610600" cy="5078314"/>
          </a:xfrm>
          <a:prstGeom prst="rect">
            <a:avLst/>
          </a:prstGeom>
        </p:spPr>
        <p:txBody>
          <a:bodyPr wrap="square">
            <a:spAutoFit/>
          </a:bodyPr>
          <a:lstStyle/>
          <a:p>
            <a:r>
              <a:rPr lang="en-US" b="1" dirty="0" smtClean="0">
                <a:solidFill>
                  <a:srgbClr val="7F0055"/>
                </a:solidFill>
                <a:latin typeface="Monaco"/>
              </a:rPr>
              <a:t>public</a:t>
            </a:r>
            <a:r>
              <a:rPr lang="en-US" b="1" dirty="0" smtClean="0">
                <a:solidFill>
                  <a:srgbClr val="000000"/>
                </a:solidFill>
                <a:latin typeface="Monaco"/>
              </a:rPr>
              <a:t> </a:t>
            </a:r>
            <a:r>
              <a:rPr lang="en-US" b="1" dirty="0">
                <a:solidFill>
                  <a:srgbClr val="7F0055"/>
                </a:solidFill>
                <a:latin typeface="Monaco"/>
              </a:rPr>
              <a:t>class</a:t>
            </a:r>
            <a:r>
              <a:rPr lang="en-US" b="1" dirty="0">
                <a:solidFill>
                  <a:srgbClr val="000000"/>
                </a:solidFill>
                <a:latin typeface="Monaco"/>
              </a:rPr>
              <a:t> </a:t>
            </a:r>
            <a:r>
              <a:rPr lang="en-US" b="1" dirty="0" err="1">
                <a:solidFill>
                  <a:srgbClr val="000000"/>
                </a:solidFill>
                <a:latin typeface="Monaco"/>
              </a:rPr>
              <a:t>IdeaActivity</a:t>
            </a:r>
            <a:r>
              <a:rPr lang="en-US" b="1" dirty="0">
                <a:solidFill>
                  <a:srgbClr val="000000"/>
                </a:solidFill>
                <a:latin typeface="Monaco"/>
              </a:rPr>
              <a:t> </a:t>
            </a:r>
            <a:r>
              <a:rPr lang="en-US" b="1" dirty="0">
                <a:solidFill>
                  <a:srgbClr val="7F0055"/>
                </a:solidFill>
                <a:latin typeface="Monaco"/>
              </a:rPr>
              <a:t>extends</a:t>
            </a:r>
            <a:r>
              <a:rPr lang="en-US" b="1" dirty="0">
                <a:solidFill>
                  <a:srgbClr val="000000"/>
                </a:solidFill>
                <a:latin typeface="Monaco"/>
              </a:rPr>
              <a:t> Activity {</a:t>
            </a:r>
          </a:p>
          <a:p>
            <a:r>
              <a:rPr lang="it-IT" dirty="0">
                <a:solidFill>
                  <a:srgbClr val="000000"/>
                </a:solidFill>
                <a:latin typeface="Monaco"/>
              </a:rPr>
              <a:t>	Button </a:t>
            </a:r>
            <a:r>
              <a:rPr lang="it-IT" dirty="0">
                <a:solidFill>
                  <a:srgbClr val="0000C0"/>
                </a:solidFill>
                <a:latin typeface="Monaco"/>
              </a:rPr>
              <a:t>btn1</a:t>
            </a:r>
            <a:r>
              <a:rPr lang="it-IT" dirty="0">
                <a:solidFill>
                  <a:srgbClr val="000000"/>
                </a:solidFill>
                <a:latin typeface="Monaco"/>
              </a:rPr>
              <a:t>;</a:t>
            </a:r>
          </a:p>
          <a:p>
            <a:r>
              <a:rPr lang="it-IT" dirty="0">
                <a:solidFill>
                  <a:srgbClr val="000000"/>
                </a:solidFill>
                <a:latin typeface="Monaco"/>
              </a:rPr>
              <a:t>	Button </a:t>
            </a:r>
            <a:r>
              <a:rPr lang="it-IT" dirty="0">
                <a:solidFill>
                  <a:srgbClr val="0000C0"/>
                </a:solidFill>
                <a:latin typeface="Monaco"/>
              </a:rPr>
              <a:t>btn2</a:t>
            </a:r>
            <a:r>
              <a:rPr lang="it-IT" dirty="0">
                <a:solidFill>
                  <a:srgbClr val="000000"/>
                </a:solidFill>
                <a:latin typeface="Monaco"/>
              </a:rPr>
              <a:t>;</a:t>
            </a:r>
          </a:p>
          <a:p>
            <a:r>
              <a:rPr lang="it-IT" dirty="0">
                <a:solidFill>
                  <a:srgbClr val="000000"/>
                </a:solidFill>
                <a:latin typeface="Monaco"/>
              </a:rPr>
              <a:t>	Button </a:t>
            </a:r>
            <a:r>
              <a:rPr lang="it-IT" dirty="0">
                <a:solidFill>
                  <a:srgbClr val="0000C0"/>
                </a:solidFill>
                <a:latin typeface="Monaco"/>
              </a:rPr>
              <a:t>btn3</a:t>
            </a:r>
            <a:r>
              <a:rPr lang="it-IT" dirty="0">
                <a:solidFill>
                  <a:srgbClr val="000000"/>
                </a:solidFill>
                <a:latin typeface="Monaco"/>
              </a:rPr>
              <a:t>;</a:t>
            </a:r>
          </a:p>
          <a:p>
            <a:r>
              <a:rPr lang="it-IT" dirty="0">
                <a:solidFill>
                  <a:srgbClr val="000000"/>
                </a:solidFill>
                <a:latin typeface="Monaco"/>
              </a:rPr>
              <a:t>	Button </a:t>
            </a:r>
            <a:r>
              <a:rPr lang="it-IT" dirty="0" smtClean="0">
                <a:solidFill>
                  <a:srgbClr val="0000C0"/>
                </a:solidFill>
                <a:latin typeface="Monaco"/>
              </a:rPr>
              <a:t>btn4</a:t>
            </a:r>
            <a:r>
              <a:rPr lang="it-IT" dirty="0">
                <a:solidFill>
                  <a:srgbClr val="000000"/>
                </a:solidFill>
                <a:latin typeface="Monaco"/>
              </a:rPr>
              <a:t>;</a:t>
            </a:r>
          </a:p>
          <a:p>
            <a:r>
              <a:rPr lang="it-IT" dirty="0">
                <a:solidFill>
                  <a:srgbClr val="000000"/>
                </a:solidFill>
                <a:latin typeface="Monaco"/>
              </a:rPr>
              <a:t>	Button </a:t>
            </a:r>
            <a:r>
              <a:rPr lang="it-IT" dirty="0">
                <a:solidFill>
                  <a:srgbClr val="0000C0"/>
                </a:solidFill>
                <a:latin typeface="Monaco"/>
              </a:rPr>
              <a:t>btn5</a:t>
            </a:r>
            <a:r>
              <a:rPr lang="it-IT" dirty="0">
                <a:solidFill>
                  <a:srgbClr val="000000"/>
                </a:solidFill>
                <a:latin typeface="Monaco"/>
              </a:rPr>
              <a:t>;</a:t>
            </a:r>
          </a:p>
          <a:p>
            <a:r>
              <a:rPr lang="it-IT" dirty="0">
                <a:solidFill>
                  <a:srgbClr val="000000"/>
                </a:solidFill>
                <a:latin typeface="Monaco"/>
              </a:rPr>
              <a:t>	Button </a:t>
            </a:r>
            <a:r>
              <a:rPr lang="it-IT" dirty="0">
                <a:solidFill>
                  <a:srgbClr val="0000C0"/>
                </a:solidFill>
                <a:latin typeface="Monaco"/>
              </a:rPr>
              <a:t>btn6</a:t>
            </a:r>
            <a:r>
              <a:rPr lang="it-IT" dirty="0" smtClean="0">
                <a:solidFill>
                  <a:srgbClr val="000000"/>
                </a:solidFill>
                <a:latin typeface="Monaco"/>
              </a:rPr>
              <a:t>;</a:t>
            </a:r>
            <a:endParaRPr lang="it-IT" dirty="0">
              <a:solidFill>
                <a:srgbClr val="000000"/>
              </a:solidFill>
              <a:latin typeface="Monaco"/>
            </a:endParaRPr>
          </a:p>
          <a:p>
            <a:r>
              <a:rPr lang="it-IT" dirty="0">
                <a:solidFill>
                  <a:srgbClr val="000000"/>
                </a:solidFill>
                <a:latin typeface="Monaco"/>
              </a:rPr>
              <a:t>	</a:t>
            </a:r>
            <a:r>
              <a:rPr lang="en-US" dirty="0">
                <a:solidFill>
                  <a:srgbClr val="646464"/>
                </a:solidFill>
                <a:latin typeface="Monaco"/>
              </a:rPr>
              <a:t>@Override</a:t>
            </a:r>
          </a:p>
          <a:p>
            <a:r>
              <a:rPr lang="en-US" dirty="0">
                <a:solidFill>
                  <a:srgbClr val="000000"/>
                </a:solidFill>
                <a:latin typeface="Monaco"/>
              </a:rPr>
              <a:t>    </a:t>
            </a:r>
            <a:r>
              <a:rPr lang="en-US" b="1" dirty="0">
                <a:solidFill>
                  <a:srgbClr val="7F0055"/>
                </a:solidFill>
                <a:latin typeface="Monaco"/>
              </a:rPr>
              <a:t>public</a:t>
            </a:r>
            <a:r>
              <a:rPr lang="en-US" b="1" dirty="0">
                <a:solidFill>
                  <a:srgbClr val="000000"/>
                </a:solidFill>
                <a:latin typeface="Monaco"/>
              </a:rPr>
              <a:t> </a:t>
            </a:r>
            <a:r>
              <a:rPr lang="en-US" b="1" dirty="0">
                <a:solidFill>
                  <a:srgbClr val="7F0055"/>
                </a:solidFill>
                <a:latin typeface="Monaco"/>
              </a:rPr>
              <a:t>void</a:t>
            </a:r>
            <a:r>
              <a:rPr lang="en-US" b="1" dirty="0">
                <a:solidFill>
                  <a:srgbClr val="000000"/>
                </a:solidFill>
                <a:latin typeface="Monaco"/>
              </a:rPr>
              <a:t> </a:t>
            </a:r>
            <a:r>
              <a:rPr lang="en-US" b="1" dirty="0" err="1">
                <a:solidFill>
                  <a:srgbClr val="000000"/>
                </a:solidFill>
                <a:latin typeface="Monaco"/>
              </a:rPr>
              <a:t>onCreate</a:t>
            </a:r>
            <a:r>
              <a:rPr lang="en-US" b="1" dirty="0">
                <a:solidFill>
                  <a:srgbClr val="000000"/>
                </a:solidFill>
                <a:latin typeface="Monaco"/>
              </a:rPr>
              <a:t>(Bundle </a:t>
            </a:r>
            <a:r>
              <a:rPr lang="en-US" b="1" dirty="0" err="1">
                <a:solidFill>
                  <a:srgbClr val="000000"/>
                </a:solidFill>
                <a:latin typeface="Monaco"/>
              </a:rPr>
              <a:t>savedInstanceState</a:t>
            </a:r>
            <a:r>
              <a:rPr lang="en-US" b="1" dirty="0">
                <a:solidFill>
                  <a:srgbClr val="000000"/>
                </a:solidFill>
                <a:latin typeface="Monaco"/>
              </a:rPr>
              <a:t>) {</a:t>
            </a:r>
          </a:p>
          <a:p>
            <a:r>
              <a:rPr lang="en-US" dirty="0">
                <a:solidFill>
                  <a:srgbClr val="000000"/>
                </a:solidFill>
                <a:latin typeface="Monaco"/>
              </a:rPr>
              <a:t>        </a:t>
            </a:r>
            <a:r>
              <a:rPr lang="en-US" b="1" dirty="0" err="1">
                <a:solidFill>
                  <a:srgbClr val="7F0055"/>
                </a:solidFill>
                <a:latin typeface="Monaco"/>
              </a:rPr>
              <a:t>super</a:t>
            </a:r>
            <a:r>
              <a:rPr lang="en-US" b="1" dirty="0" err="1">
                <a:solidFill>
                  <a:srgbClr val="000000"/>
                </a:solidFill>
                <a:latin typeface="Monaco"/>
              </a:rPr>
              <a:t>.onCreate</a:t>
            </a:r>
            <a:r>
              <a:rPr lang="en-US" b="1" dirty="0">
                <a:solidFill>
                  <a:srgbClr val="000000"/>
                </a:solidFill>
                <a:latin typeface="Monaco"/>
              </a:rPr>
              <a:t>(</a:t>
            </a:r>
            <a:r>
              <a:rPr lang="en-US" b="1" dirty="0" err="1">
                <a:solidFill>
                  <a:srgbClr val="000000"/>
                </a:solidFill>
                <a:latin typeface="Monaco"/>
              </a:rPr>
              <a:t>savedInstanceState</a:t>
            </a:r>
            <a:r>
              <a:rPr lang="en-US" b="1" dirty="0">
                <a:solidFill>
                  <a:srgbClr val="000000"/>
                </a:solidFill>
                <a:latin typeface="Monaco"/>
              </a:rPr>
              <a:t>);</a:t>
            </a:r>
          </a:p>
          <a:p>
            <a:r>
              <a:rPr lang="en-US" dirty="0">
                <a:solidFill>
                  <a:srgbClr val="000000"/>
                </a:solidFill>
                <a:latin typeface="Monaco"/>
              </a:rPr>
              <a:t>        </a:t>
            </a:r>
            <a:r>
              <a:rPr lang="en-US" dirty="0" err="1">
                <a:solidFill>
                  <a:srgbClr val="000000"/>
                </a:solidFill>
                <a:latin typeface="Monaco"/>
              </a:rPr>
              <a:t>setContentView</a:t>
            </a:r>
            <a:r>
              <a:rPr lang="en-US" dirty="0">
                <a:solidFill>
                  <a:srgbClr val="000000"/>
                </a:solidFill>
                <a:latin typeface="Monaco"/>
              </a:rPr>
              <a:t>(</a:t>
            </a:r>
            <a:r>
              <a:rPr lang="en-US" dirty="0" err="1">
                <a:solidFill>
                  <a:srgbClr val="000000"/>
                </a:solidFill>
                <a:latin typeface="Monaco"/>
              </a:rPr>
              <a:t>R.layout.</a:t>
            </a:r>
            <a:r>
              <a:rPr lang="en-US" i="1" dirty="0" err="1">
                <a:solidFill>
                  <a:srgbClr val="0000C0"/>
                </a:solidFill>
                <a:latin typeface="Monaco"/>
              </a:rPr>
              <a:t>main</a:t>
            </a:r>
            <a:r>
              <a:rPr lang="en-US"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btn1</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button1</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btn2</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button2</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btn3</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button3</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btn4</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button4</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btn5</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button5</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btn6</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button6</a:t>
            </a:r>
            <a:r>
              <a:rPr lang="it-IT" i="1" dirty="0">
                <a:solidFill>
                  <a:srgbClr val="000000"/>
                </a:solidFill>
                <a:latin typeface="Monaco"/>
              </a:rPr>
              <a:t>);</a:t>
            </a:r>
          </a:p>
          <a:p>
            <a:r>
              <a:rPr lang="it-IT" dirty="0">
                <a:solidFill>
                  <a:srgbClr val="000000"/>
                </a:solidFill>
                <a:latin typeface="Monaco"/>
              </a:rPr>
              <a:t>        </a:t>
            </a:r>
            <a:r>
              <a:rPr lang="it-IT" dirty="0">
                <a:solidFill>
                  <a:srgbClr val="0000C0"/>
                </a:solidFill>
                <a:latin typeface="Monaco"/>
              </a:rPr>
              <a:t>btn7</a:t>
            </a:r>
            <a:r>
              <a:rPr lang="it-IT" dirty="0">
                <a:solidFill>
                  <a:srgbClr val="000000"/>
                </a:solidFill>
                <a:latin typeface="Monaco"/>
              </a:rPr>
              <a:t>=(Button)</a:t>
            </a:r>
            <a:r>
              <a:rPr lang="it-IT" dirty="0" err="1">
                <a:solidFill>
                  <a:srgbClr val="000000"/>
                </a:solidFill>
                <a:latin typeface="Monaco"/>
              </a:rPr>
              <a:t>findViewById</a:t>
            </a:r>
            <a:r>
              <a:rPr lang="it-IT" dirty="0">
                <a:solidFill>
                  <a:srgbClr val="000000"/>
                </a:solidFill>
                <a:latin typeface="Monaco"/>
              </a:rPr>
              <a:t>(R.id.</a:t>
            </a:r>
            <a:r>
              <a:rPr lang="it-IT" i="1" dirty="0">
                <a:solidFill>
                  <a:srgbClr val="0000C0"/>
                </a:solidFill>
                <a:latin typeface="Monaco"/>
              </a:rPr>
              <a:t>button7</a:t>
            </a:r>
            <a:r>
              <a:rPr lang="it-IT" i="1" dirty="0">
                <a:solidFill>
                  <a:srgbClr val="000000"/>
                </a:solidFill>
                <a:latin typeface="Monaco"/>
              </a:rPr>
              <a:t>);</a:t>
            </a:r>
            <a:endParaRPr lang="en-US" dirty="0">
              <a:latin typeface="Monaco"/>
            </a:endParaRP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2583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1# Share via Media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52</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12954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914400"/>
            <a:ext cx="2862263" cy="4953000"/>
          </a:xfrm>
          <a:prstGeom prst="rect">
            <a:avLst/>
          </a:prstGeom>
        </p:spPr>
      </p:pic>
      <p:pic>
        <p:nvPicPr>
          <p:cNvPr id="6" name="Picture 5" descr="sh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5951" y="914400"/>
            <a:ext cx="2838449" cy="4952999"/>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9634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1# Share via Media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53</a:t>
            </a:fld>
            <a:endParaRPr lang="en-US" sz="1000" dirty="0">
              <a:solidFill>
                <a:prstClr val="white"/>
              </a:solidFill>
              <a:latin typeface="Arial" pitchFamily="34" charset="0"/>
              <a:cs typeface="Arial" pitchFamily="34" charset="0"/>
            </a:endParaRPr>
          </a:p>
        </p:txBody>
      </p:sp>
      <p:sp>
        <p:nvSpPr>
          <p:cNvPr id="5" name="Rectangle 4"/>
          <p:cNvSpPr/>
          <p:nvPr/>
        </p:nvSpPr>
        <p:spPr>
          <a:xfrm>
            <a:off x="304800" y="990600"/>
            <a:ext cx="8610600" cy="4247317"/>
          </a:xfrm>
          <a:prstGeom prst="rect">
            <a:avLst/>
          </a:prstGeom>
        </p:spPr>
        <p:txBody>
          <a:bodyPr wrap="square">
            <a:spAutoFit/>
          </a:bodyPr>
          <a:lstStyle/>
          <a:p>
            <a:r>
              <a:rPr lang="pl-PL" dirty="0">
                <a:solidFill>
                  <a:srgbClr val="0000C0"/>
                </a:solidFill>
                <a:latin typeface="Monaco"/>
              </a:rPr>
              <a:t>btn1</a:t>
            </a:r>
            <a:r>
              <a:rPr lang="pl-PL" dirty="0">
                <a:solidFill>
                  <a:srgbClr val="000000"/>
                </a:solidFill>
                <a:latin typeface="Monaco"/>
              </a:rPr>
              <a:t>.setOnClickListener(</a:t>
            </a:r>
            <a:r>
              <a:rPr lang="pl-PL" b="1" dirty="0" err="1">
                <a:solidFill>
                  <a:srgbClr val="7F0055"/>
                </a:solidFill>
                <a:latin typeface="Monaco"/>
              </a:rPr>
              <a:t>new</a:t>
            </a:r>
            <a:r>
              <a:rPr lang="pl-PL" b="1" dirty="0">
                <a:solidFill>
                  <a:srgbClr val="000000"/>
                </a:solidFill>
                <a:latin typeface="Monaco"/>
              </a:rPr>
              <a:t> </a:t>
            </a:r>
            <a:r>
              <a:rPr lang="pl-PL" b="1" dirty="0" err="1">
                <a:solidFill>
                  <a:srgbClr val="000000"/>
                </a:solidFill>
                <a:latin typeface="Monaco"/>
              </a:rPr>
              <a:t>View.OnClickListener</a:t>
            </a:r>
            <a:r>
              <a:rPr lang="pl-PL" b="1" dirty="0">
                <a:solidFill>
                  <a:srgbClr val="000000"/>
                </a:solidFill>
                <a:latin typeface="Monaco"/>
              </a:rPr>
              <a:t>() </a:t>
            </a:r>
            <a:r>
              <a:rPr lang="pl-PL" b="1" dirty="0" smtClean="0">
                <a:solidFill>
                  <a:srgbClr val="000000"/>
                </a:solidFill>
                <a:latin typeface="Monaco"/>
              </a:rPr>
              <a:t>{</a:t>
            </a:r>
            <a:endParaRPr lang="en-US" dirty="0" smtClean="0">
              <a:solidFill>
                <a:srgbClr val="000000"/>
              </a:solidFill>
              <a:latin typeface="Monaco"/>
            </a:endParaRPr>
          </a:p>
          <a:p>
            <a:r>
              <a:rPr lang="en-US" dirty="0" smtClean="0">
                <a:solidFill>
                  <a:srgbClr val="646464"/>
                </a:solidFill>
                <a:latin typeface="Monaco"/>
              </a:rPr>
              <a:t>@Override</a:t>
            </a:r>
          </a:p>
          <a:p>
            <a:r>
              <a:rPr lang="en-US" b="1" dirty="0" smtClean="0">
                <a:solidFill>
                  <a:srgbClr val="7F0055"/>
                </a:solidFill>
                <a:latin typeface="Monaco"/>
              </a:rPr>
              <a:t>public</a:t>
            </a:r>
            <a:r>
              <a:rPr lang="en-US" b="1" dirty="0" smtClean="0">
                <a:solidFill>
                  <a:srgbClr val="000000"/>
                </a:solidFill>
                <a:latin typeface="Monaco"/>
              </a:rPr>
              <a:t> </a:t>
            </a:r>
            <a:r>
              <a:rPr lang="en-US" b="1" dirty="0">
                <a:solidFill>
                  <a:srgbClr val="7F0055"/>
                </a:solidFill>
                <a:latin typeface="Monaco"/>
              </a:rPr>
              <a:t>void</a:t>
            </a:r>
            <a:r>
              <a:rPr lang="en-US" b="1" dirty="0">
                <a:solidFill>
                  <a:srgbClr val="000000"/>
                </a:solidFill>
                <a:latin typeface="Monaco"/>
              </a:rPr>
              <a:t> </a:t>
            </a:r>
            <a:r>
              <a:rPr lang="en-US" b="1" dirty="0" err="1">
                <a:solidFill>
                  <a:srgbClr val="000000"/>
                </a:solidFill>
                <a:latin typeface="Monaco"/>
              </a:rPr>
              <a:t>onClick</a:t>
            </a:r>
            <a:r>
              <a:rPr lang="en-US" b="1" dirty="0">
                <a:solidFill>
                  <a:srgbClr val="000000"/>
                </a:solidFill>
                <a:latin typeface="Monaco"/>
              </a:rPr>
              <a:t>(View arg0) {</a:t>
            </a:r>
            <a:r>
              <a:rPr lang="en-US" dirty="0" smtClean="0">
                <a:solidFill>
                  <a:srgbClr val="3F7F5F"/>
                </a:solidFill>
                <a:latin typeface="Monaco"/>
              </a:rPr>
              <a:t>/</a:t>
            </a:r>
            <a:r>
              <a:rPr lang="en-US" dirty="0">
                <a:solidFill>
                  <a:srgbClr val="3F7F5F"/>
                </a:solidFill>
                <a:latin typeface="Monaco"/>
              </a:rPr>
              <a:t>/share data </a:t>
            </a:r>
            <a:r>
              <a:rPr lang="en-US" dirty="0" err="1" smtClean="0">
                <a:solidFill>
                  <a:srgbClr val="3F7F5F"/>
                </a:solidFill>
                <a:latin typeface="Monaco"/>
              </a:rPr>
              <a:t>btn</a:t>
            </a:r>
            <a:r>
              <a:rPr lang="en-US" dirty="0" smtClean="0">
                <a:solidFill>
                  <a:srgbClr val="3F7F5F"/>
                </a:solidFill>
                <a:latin typeface="Monaco"/>
              </a:rPr>
              <a:t> app</a:t>
            </a:r>
            <a:endParaRPr lang="en-US" dirty="0">
              <a:solidFill>
                <a:srgbClr val="3F7F5F"/>
              </a:solidFill>
              <a:latin typeface="Monaco"/>
            </a:endParaRPr>
          </a:p>
          <a:p>
            <a:r>
              <a:rPr lang="en-US" dirty="0" smtClean="0">
                <a:solidFill>
                  <a:srgbClr val="000000"/>
                </a:solidFill>
                <a:latin typeface="Monaco"/>
              </a:rPr>
              <a:t>Intent </a:t>
            </a:r>
            <a:r>
              <a:rPr lang="en-US" dirty="0" err="1">
                <a:solidFill>
                  <a:srgbClr val="000000"/>
                </a:solidFill>
                <a:highlight>
                  <a:srgbClr val="F0D8A8"/>
                </a:highlight>
                <a:latin typeface="Monaco"/>
              </a:rPr>
              <a:t>shareIntent</a:t>
            </a:r>
            <a:r>
              <a:rPr lang="en-US" dirty="0">
                <a:solidFill>
                  <a:srgbClr val="000000"/>
                </a:solidFill>
                <a:highlight>
                  <a:srgbClr val="F0D8A8"/>
                </a:highlight>
                <a:latin typeface="Monaco"/>
              </a:rPr>
              <a:t> = </a:t>
            </a:r>
            <a:r>
              <a:rPr lang="en-US" b="1" dirty="0" smtClean="0">
                <a:solidFill>
                  <a:srgbClr val="7F0055"/>
                </a:solidFill>
                <a:highlight>
                  <a:srgbClr val="F0D8A8"/>
                </a:highlight>
                <a:latin typeface="Monaco"/>
              </a:rPr>
              <a:t>new</a:t>
            </a:r>
            <a:r>
              <a:rPr lang="en-US" b="1" dirty="0" smtClean="0">
                <a:solidFill>
                  <a:srgbClr val="000000"/>
                </a:solidFill>
                <a:highlight>
                  <a:srgbClr val="F0D8A8"/>
                </a:highlight>
                <a:latin typeface="Monaco"/>
              </a:rPr>
              <a:t> Intent</a:t>
            </a:r>
            <a:r>
              <a:rPr lang="en-US" b="1" dirty="0">
                <a:solidFill>
                  <a:srgbClr val="000000"/>
                </a:solidFill>
                <a:highlight>
                  <a:srgbClr val="F0D8A8"/>
                </a:highlight>
                <a:latin typeface="Monaco"/>
              </a:rPr>
              <a:t>(</a:t>
            </a:r>
            <a:r>
              <a:rPr lang="en-US" b="1" dirty="0" err="1">
                <a:solidFill>
                  <a:srgbClr val="000000"/>
                </a:solidFill>
                <a:highlight>
                  <a:srgbClr val="F0D8A8"/>
                </a:highlight>
                <a:latin typeface="Monaco"/>
              </a:rPr>
              <a:t>android.content.Intent.</a:t>
            </a:r>
            <a:r>
              <a:rPr lang="en-US" b="1" i="1" dirty="0" err="1">
                <a:solidFill>
                  <a:srgbClr val="0000C0"/>
                </a:solidFill>
                <a:highlight>
                  <a:srgbClr val="F0D8A8"/>
                </a:highlight>
                <a:latin typeface="Monaco"/>
              </a:rPr>
              <a:t>ACTION_SEND</a:t>
            </a:r>
            <a:r>
              <a:rPr lang="en-US" b="1" i="1" dirty="0">
                <a:solidFill>
                  <a:srgbClr val="000000"/>
                </a:solidFill>
                <a:highlight>
                  <a:srgbClr val="F0D8A8"/>
                </a:highlight>
                <a:latin typeface="Monaco"/>
              </a:rPr>
              <a:t>);</a:t>
            </a:r>
          </a:p>
          <a:p>
            <a:r>
              <a:rPr lang="en-US" dirty="0" err="1" smtClean="0">
                <a:solidFill>
                  <a:srgbClr val="000000"/>
                </a:solidFill>
                <a:highlight>
                  <a:srgbClr val="D4D4D4"/>
                </a:highlight>
                <a:latin typeface="Monaco"/>
              </a:rPr>
              <a:t>shareIntent.setType</a:t>
            </a:r>
            <a:r>
              <a:rPr lang="en-US" dirty="0">
                <a:solidFill>
                  <a:srgbClr val="000000"/>
                </a:solidFill>
                <a:highlight>
                  <a:srgbClr val="D4D4D4"/>
                </a:highlight>
                <a:latin typeface="Monaco"/>
              </a:rPr>
              <a:t>(</a:t>
            </a:r>
            <a:r>
              <a:rPr lang="en-US" dirty="0">
                <a:solidFill>
                  <a:srgbClr val="2A00FF"/>
                </a:solidFill>
                <a:highlight>
                  <a:srgbClr val="D4D4D4"/>
                </a:highlight>
                <a:latin typeface="Monaco"/>
              </a:rPr>
              <a:t>"text/plain"</a:t>
            </a:r>
            <a:r>
              <a:rPr lang="en-US" dirty="0">
                <a:solidFill>
                  <a:srgbClr val="000000"/>
                </a:solidFill>
                <a:highlight>
                  <a:srgbClr val="D4D4D4"/>
                </a:highlight>
                <a:latin typeface="Monaco"/>
              </a:rPr>
              <a:t>);</a:t>
            </a:r>
          </a:p>
          <a:p>
            <a:endParaRPr lang="en-US" dirty="0" smtClean="0">
              <a:solidFill>
                <a:srgbClr val="000000"/>
              </a:solidFill>
              <a:latin typeface="Monaco"/>
            </a:endParaRPr>
          </a:p>
          <a:p>
            <a:r>
              <a:rPr lang="en-US" dirty="0" smtClean="0">
                <a:solidFill>
                  <a:srgbClr val="000000"/>
                </a:solidFill>
                <a:latin typeface="Monaco"/>
              </a:rPr>
              <a:t>String </a:t>
            </a:r>
            <a:r>
              <a:rPr lang="en-US" dirty="0" err="1">
                <a:solidFill>
                  <a:srgbClr val="000000"/>
                </a:solidFill>
                <a:latin typeface="Monaco"/>
              </a:rPr>
              <a:t>shareBody</a:t>
            </a:r>
            <a:r>
              <a:rPr lang="en-US" dirty="0">
                <a:solidFill>
                  <a:srgbClr val="000000"/>
                </a:solidFill>
                <a:latin typeface="Monaco"/>
              </a:rPr>
              <a:t> = </a:t>
            </a:r>
            <a:r>
              <a:rPr lang="en-US" dirty="0">
                <a:solidFill>
                  <a:srgbClr val="2A00FF"/>
                </a:solidFill>
                <a:latin typeface="Monaco"/>
              </a:rPr>
              <a:t>"This is the body to be shared"</a:t>
            </a:r>
            <a:r>
              <a:rPr lang="en-US" dirty="0">
                <a:solidFill>
                  <a:srgbClr val="000000"/>
                </a:solidFill>
                <a:latin typeface="Monaco"/>
              </a:rPr>
              <a:t>;</a:t>
            </a:r>
          </a:p>
          <a:p>
            <a:r>
              <a:rPr lang="en-US" dirty="0" err="1" smtClean="0">
                <a:solidFill>
                  <a:srgbClr val="000000"/>
                </a:solidFill>
                <a:highlight>
                  <a:srgbClr val="D4D4D4"/>
                </a:highlight>
                <a:latin typeface="Monaco"/>
              </a:rPr>
              <a:t>shareIntent.putExtra</a:t>
            </a:r>
            <a:r>
              <a:rPr lang="en-US" dirty="0">
                <a:solidFill>
                  <a:srgbClr val="000000"/>
                </a:solidFill>
                <a:highlight>
                  <a:srgbClr val="D4D4D4"/>
                </a:highlight>
                <a:latin typeface="Monaco"/>
              </a:rPr>
              <a:t>(</a:t>
            </a:r>
            <a:r>
              <a:rPr lang="en-US" dirty="0" err="1">
                <a:solidFill>
                  <a:srgbClr val="000000"/>
                </a:solidFill>
                <a:highlight>
                  <a:srgbClr val="D4D4D4"/>
                </a:highlight>
                <a:latin typeface="Monaco"/>
              </a:rPr>
              <a:t>android.content.Intent.</a:t>
            </a:r>
            <a:r>
              <a:rPr lang="en-US" i="1" dirty="0" err="1">
                <a:solidFill>
                  <a:srgbClr val="0000C0"/>
                </a:solidFill>
                <a:highlight>
                  <a:srgbClr val="D4D4D4"/>
                </a:highlight>
                <a:latin typeface="Monaco"/>
              </a:rPr>
              <a:t>EXTRA_SUBJECT</a:t>
            </a:r>
            <a:r>
              <a:rPr lang="en-US" i="1" dirty="0">
                <a:solidFill>
                  <a:srgbClr val="000000"/>
                </a:solidFill>
                <a:highlight>
                  <a:srgbClr val="D4D4D4"/>
                </a:highlight>
                <a:latin typeface="Monaco"/>
              </a:rPr>
              <a:t>, </a:t>
            </a:r>
            <a:r>
              <a:rPr lang="en-US" i="1" dirty="0">
                <a:solidFill>
                  <a:srgbClr val="2A00FF"/>
                </a:solidFill>
                <a:highlight>
                  <a:srgbClr val="D4D4D4"/>
                </a:highlight>
                <a:latin typeface="Monaco"/>
              </a:rPr>
              <a:t>"Subject of the text"</a:t>
            </a:r>
            <a:r>
              <a:rPr lang="en-US" i="1" dirty="0">
                <a:solidFill>
                  <a:srgbClr val="000000"/>
                </a:solidFill>
                <a:highlight>
                  <a:srgbClr val="D4D4D4"/>
                </a:highlight>
                <a:latin typeface="Monaco"/>
              </a:rPr>
              <a:t>);</a:t>
            </a:r>
          </a:p>
          <a:p>
            <a:endParaRPr lang="fr-FR" dirty="0" smtClean="0">
              <a:solidFill>
                <a:srgbClr val="000000"/>
              </a:solidFill>
              <a:highlight>
                <a:srgbClr val="D4D4D4"/>
              </a:highlight>
              <a:latin typeface="Monaco"/>
            </a:endParaRPr>
          </a:p>
          <a:p>
            <a:r>
              <a:rPr lang="fr-FR" dirty="0" err="1" smtClean="0">
                <a:solidFill>
                  <a:srgbClr val="000000"/>
                </a:solidFill>
                <a:highlight>
                  <a:srgbClr val="D4D4D4"/>
                </a:highlight>
                <a:latin typeface="Monaco"/>
              </a:rPr>
              <a:t>shareIntent.putExtra</a:t>
            </a:r>
            <a:r>
              <a:rPr lang="fr-FR" dirty="0">
                <a:solidFill>
                  <a:srgbClr val="000000"/>
                </a:solidFill>
                <a:highlight>
                  <a:srgbClr val="D4D4D4"/>
                </a:highlight>
                <a:latin typeface="Monaco"/>
              </a:rPr>
              <a:t>(</a:t>
            </a:r>
            <a:r>
              <a:rPr lang="fr-FR" dirty="0" err="1">
                <a:solidFill>
                  <a:srgbClr val="000000"/>
                </a:solidFill>
                <a:highlight>
                  <a:srgbClr val="D4D4D4"/>
                </a:highlight>
                <a:latin typeface="Monaco"/>
              </a:rPr>
              <a:t>android.content.Intent.</a:t>
            </a:r>
            <a:r>
              <a:rPr lang="fr-FR" i="1" dirty="0" err="1">
                <a:solidFill>
                  <a:srgbClr val="0000C0"/>
                </a:solidFill>
                <a:highlight>
                  <a:srgbClr val="D4D4D4"/>
                </a:highlight>
                <a:latin typeface="Monaco"/>
              </a:rPr>
              <a:t>EXTRA_TEXT</a:t>
            </a:r>
            <a:r>
              <a:rPr lang="fr-FR" i="1" dirty="0">
                <a:solidFill>
                  <a:srgbClr val="000000"/>
                </a:solidFill>
                <a:highlight>
                  <a:srgbClr val="D4D4D4"/>
                </a:highlight>
                <a:latin typeface="Monaco"/>
              </a:rPr>
              <a:t>, </a:t>
            </a:r>
            <a:r>
              <a:rPr lang="fr-FR" i="1" dirty="0" err="1">
                <a:solidFill>
                  <a:srgbClr val="000000"/>
                </a:solidFill>
                <a:highlight>
                  <a:srgbClr val="D4D4D4"/>
                </a:highlight>
                <a:latin typeface="Monaco"/>
              </a:rPr>
              <a:t>shareBody</a:t>
            </a:r>
            <a:r>
              <a:rPr lang="fr-FR" i="1" dirty="0">
                <a:solidFill>
                  <a:srgbClr val="000000"/>
                </a:solidFill>
                <a:highlight>
                  <a:srgbClr val="D4D4D4"/>
                </a:highlight>
                <a:latin typeface="Monaco"/>
              </a:rPr>
              <a:t>);</a:t>
            </a:r>
          </a:p>
          <a:p>
            <a:endParaRPr lang="en-US" dirty="0" smtClean="0">
              <a:solidFill>
                <a:srgbClr val="000000"/>
              </a:solidFill>
              <a:latin typeface="Monaco"/>
            </a:endParaRPr>
          </a:p>
          <a:p>
            <a:r>
              <a:rPr lang="en-US" dirty="0" err="1" smtClean="0">
                <a:solidFill>
                  <a:srgbClr val="000000"/>
                </a:solidFill>
                <a:latin typeface="Monaco"/>
              </a:rPr>
              <a:t>startActivity</a:t>
            </a:r>
            <a:r>
              <a:rPr lang="en-US" dirty="0">
                <a:solidFill>
                  <a:srgbClr val="000000"/>
                </a:solidFill>
                <a:latin typeface="Monaco"/>
              </a:rPr>
              <a:t>(</a:t>
            </a:r>
            <a:r>
              <a:rPr lang="en-US" dirty="0" err="1">
                <a:solidFill>
                  <a:srgbClr val="000000"/>
                </a:solidFill>
                <a:latin typeface="Monaco"/>
              </a:rPr>
              <a:t>Intent.</a:t>
            </a:r>
            <a:r>
              <a:rPr lang="en-US" i="1" dirty="0" err="1">
                <a:solidFill>
                  <a:srgbClr val="000000"/>
                </a:solidFill>
                <a:latin typeface="Monaco"/>
              </a:rPr>
              <a:t>createChooser</a:t>
            </a:r>
            <a:r>
              <a:rPr lang="en-US" i="1" dirty="0">
                <a:solidFill>
                  <a:srgbClr val="000000"/>
                </a:solidFill>
                <a:latin typeface="Monaco"/>
              </a:rPr>
              <a:t>(</a:t>
            </a:r>
            <a:r>
              <a:rPr lang="en-US" i="1" dirty="0" err="1">
                <a:solidFill>
                  <a:srgbClr val="000000"/>
                </a:solidFill>
                <a:highlight>
                  <a:srgbClr val="D4D4D4"/>
                </a:highlight>
                <a:latin typeface="Monaco"/>
              </a:rPr>
              <a:t>shareIntent</a:t>
            </a:r>
            <a:r>
              <a:rPr lang="en-US" i="1" dirty="0" smtClean="0">
                <a:solidFill>
                  <a:srgbClr val="000000"/>
                </a:solidFill>
                <a:highlight>
                  <a:srgbClr val="D4D4D4"/>
                </a:highlight>
                <a:latin typeface="Monaco"/>
              </a:rPr>
              <a:t>,</a:t>
            </a:r>
            <a:r>
              <a:rPr lang="en-US" i="1" dirty="0" smtClean="0">
                <a:solidFill>
                  <a:srgbClr val="2A00FF"/>
                </a:solidFill>
                <a:highlight>
                  <a:srgbClr val="D4D4D4"/>
                </a:highlight>
                <a:latin typeface="Monaco"/>
              </a:rPr>
              <a:t>"</a:t>
            </a:r>
            <a:r>
              <a:rPr lang="en-US" i="1" dirty="0">
                <a:solidFill>
                  <a:srgbClr val="2A00FF"/>
                </a:solidFill>
                <a:highlight>
                  <a:srgbClr val="D4D4D4"/>
                </a:highlight>
                <a:latin typeface="Monaco"/>
              </a:rPr>
              <a:t>Share via"</a:t>
            </a:r>
            <a:r>
              <a:rPr lang="en-US" i="1" dirty="0">
                <a:solidFill>
                  <a:srgbClr val="000000"/>
                </a:solidFill>
                <a:highlight>
                  <a:srgbClr val="D4D4D4"/>
                </a:highlight>
                <a:latin typeface="Monaco"/>
              </a:rPr>
              <a:t>));</a:t>
            </a:r>
            <a:endParaRPr lang="en-US" dirty="0"/>
          </a:p>
        </p:txBody>
      </p:sp>
      <p:sp>
        <p:nvSpPr>
          <p:cNvPr id="6" name="Oval 5"/>
          <p:cNvSpPr/>
          <p:nvPr/>
        </p:nvSpPr>
        <p:spPr>
          <a:xfrm>
            <a:off x="381000" y="4419600"/>
            <a:ext cx="8382000" cy="1143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15080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a:t>
            </a:r>
            <a:r>
              <a:rPr lang="en-US" sz="2800" b="1" dirty="0" smtClean="0">
                <a:solidFill>
                  <a:prstClr val="black"/>
                </a:solidFill>
                <a:latin typeface="Arial" pitchFamily="34" charset="0"/>
                <a:cs typeface="Arial" pitchFamily="34" charset="0"/>
              </a:rPr>
              <a:t># Open Contacts App</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54</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16002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8200"/>
            <a:ext cx="2862263" cy="5029200"/>
          </a:xfrm>
          <a:prstGeom prst="rect">
            <a:avLst/>
          </a:prstGeom>
        </p:spPr>
      </p:pic>
      <p:pic>
        <p:nvPicPr>
          <p:cNvPr id="5" name="Picture 4" descr="contact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838200"/>
            <a:ext cx="2743200" cy="50292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8210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000" dirty="0">
                <a:solidFill>
                  <a:srgbClr val="646464"/>
                </a:solidFill>
                <a:latin typeface="Monaco"/>
              </a:rPr>
              <a:t>@Override</a:t>
            </a:r>
          </a:p>
          <a:p>
            <a:r>
              <a:rPr lang="en-US" sz="2000" b="1" dirty="0" smtClean="0">
                <a:solidFill>
                  <a:srgbClr val="7F0055"/>
                </a:solidFill>
                <a:latin typeface="Monaco"/>
              </a:rPr>
              <a:t>public</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onClick</a:t>
            </a:r>
            <a:r>
              <a:rPr lang="en-US" sz="2000" b="1" dirty="0">
                <a:solidFill>
                  <a:srgbClr val="000000"/>
                </a:solidFill>
                <a:latin typeface="Monaco"/>
              </a:rPr>
              <a:t>(View arg0) </a:t>
            </a:r>
            <a:r>
              <a:rPr lang="en-US" sz="2000" b="1" dirty="0" smtClean="0">
                <a:solidFill>
                  <a:srgbClr val="000000"/>
                </a:solidFill>
                <a:latin typeface="Monaco"/>
              </a:rPr>
              <a:t>{</a:t>
            </a:r>
            <a:endParaRPr lang="en-US" sz="2000" dirty="0">
              <a:solidFill>
                <a:srgbClr val="000000"/>
              </a:solidFill>
              <a:latin typeface="Monaco"/>
            </a:endParaRPr>
          </a:p>
          <a:p>
            <a:r>
              <a:rPr lang="en-US" sz="2000" dirty="0">
                <a:solidFill>
                  <a:srgbClr val="000000"/>
                </a:solidFill>
                <a:latin typeface="Monaco"/>
              </a:rPr>
              <a:t>				 </a:t>
            </a:r>
            <a:endParaRPr lang="en-US" sz="2000" dirty="0" smtClean="0">
              <a:solidFill>
                <a:srgbClr val="000000"/>
              </a:solidFill>
              <a:latin typeface="Monaco"/>
            </a:endParaRPr>
          </a:p>
          <a:p>
            <a:r>
              <a:rPr lang="en-US" sz="2000" dirty="0" smtClean="0">
                <a:solidFill>
                  <a:srgbClr val="000000"/>
                </a:solidFill>
                <a:latin typeface="Monaco"/>
              </a:rPr>
              <a:t>Intent </a:t>
            </a:r>
            <a:r>
              <a:rPr lang="en-US" sz="2000" dirty="0">
                <a:solidFill>
                  <a:srgbClr val="000000"/>
                </a:solidFill>
                <a:latin typeface="Monaco"/>
              </a:rPr>
              <a:t>intent = </a:t>
            </a:r>
            <a:r>
              <a:rPr lang="en-US" sz="2000" b="1" dirty="0">
                <a:solidFill>
                  <a:srgbClr val="7F0055"/>
                </a:solidFill>
                <a:latin typeface="Monaco"/>
              </a:rPr>
              <a:t>new</a:t>
            </a:r>
            <a:r>
              <a:rPr lang="en-US" sz="2000" b="1" dirty="0">
                <a:solidFill>
                  <a:srgbClr val="000000"/>
                </a:solidFill>
                <a:latin typeface="Monaco"/>
              </a:rPr>
              <a:t> Intent(</a:t>
            </a:r>
            <a:r>
              <a:rPr lang="en-US" sz="2000" b="1" dirty="0" err="1">
                <a:solidFill>
                  <a:srgbClr val="000000"/>
                </a:solidFill>
                <a:latin typeface="Monaco"/>
              </a:rPr>
              <a:t>Intent.</a:t>
            </a:r>
            <a:r>
              <a:rPr lang="en-US" sz="2000" b="1" i="1" dirty="0" err="1">
                <a:solidFill>
                  <a:srgbClr val="0000C0"/>
                </a:solidFill>
                <a:latin typeface="Monaco"/>
              </a:rPr>
              <a:t>ACTION_VIEW</a:t>
            </a:r>
            <a:r>
              <a:rPr lang="en-US" sz="2000" b="1" i="1" dirty="0">
                <a:solidFill>
                  <a:srgbClr val="000000"/>
                </a:solidFill>
                <a:latin typeface="Monaco"/>
              </a:rPr>
              <a:t>,</a:t>
            </a:r>
          </a:p>
          <a:p>
            <a:r>
              <a:rPr lang="en-US" sz="2000" dirty="0" smtClean="0">
                <a:solidFill>
                  <a:srgbClr val="000000"/>
                </a:solidFill>
                <a:latin typeface="Monaco"/>
              </a:rPr>
              <a:t>	 </a:t>
            </a:r>
            <a:r>
              <a:rPr lang="en-US" sz="2000" dirty="0" err="1">
                <a:solidFill>
                  <a:srgbClr val="000000"/>
                </a:solidFill>
                <a:latin typeface="Monaco"/>
              </a:rPr>
              <a:t>Uri.</a:t>
            </a:r>
            <a:r>
              <a:rPr lang="en-US" sz="2000" i="1" dirty="0" err="1">
                <a:solidFill>
                  <a:srgbClr val="000000"/>
                </a:solidFill>
                <a:latin typeface="Monaco"/>
              </a:rPr>
              <a:t>parse</a:t>
            </a:r>
            <a:r>
              <a:rPr lang="en-US" sz="2000" i="1" dirty="0">
                <a:solidFill>
                  <a:srgbClr val="000000"/>
                </a:solidFill>
                <a:latin typeface="Monaco"/>
              </a:rPr>
              <a:t>(</a:t>
            </a:r>
            <a:r>
              <a:rPr lang="en-US" sz="2000" i="1" dirty="0">
                <a:solidFill>
                  <a:srgbClr val="2A00FF"/>
                </a:solidFill>
                <a:latin typeface="Monaco"/>
              </a:rPr>
              <a:t>"content://contacts/people/"</a:t>
            </a:r>
            <a:r>
              <a:rPr lang="en-US" sz="2000" i="1" dirty="0">
                <a:solidFill>
                  <a:srgbClr val="000000"/>
                </a:solidFill>
                <a:latin typeface="Monaco"/>
              </a:rPr>
              <a:t>));</a:t>
            </a:r>
          </a:p>
          <a:p>
            <a:r>
              <a:rPr lang="hu-HU" sz="2000" dirty="0">
                <a:solidFill>
                  <a:srgbClr val="000000"/>
                </a:solidFill>
                <a:latin typeface="Monaco"/>
              </a:rPr>
              <a:t>				 </a:t>
            </a:r>
            <a:endParaRPr lang="hu-HU" sz="2000" dirty="0" smtClean="0">
              <a:solidFill>
                <a:srgbClr val="000000"/>
              </a:solidFill>
              <a:latin typeface="Monaco"/>
            </a:endParaRPr>
          </a:p>
          <a:p>
            <a:r>
              <a:rPr lang="hu-HU" sz="2000" dirty="0" smtClean="0">
                <a:solidFill>
                  <a:srgbClr val="000000"/>
                </a:solidFill>
                <a:latin typeface="Monaco"/>
              </a:rPr>
              <a:t>startActivity</a:t>
            </a:r>
            <a:r>
              <a:rPr lang="hu-HU" sz="2000" dirty="0">
                <a:solidFill>
                  <a:srgbClr val="000000"/>
                </a:solidFill>
                <a:latin typeface="Monaco"/>
              </a:rPr>
              <a:t>(intent);</a:t>
            </a:r>
          </a:p>
          <a:p>
            <a:r>
              <a:rPr lang="en-US" sz="2000" dirty="0">
                <a:solidFill>
                  <a:srgbClr val="000000"/>
                </a:solidFill>
                <a:latin typeface="Monaco"/>
              </a:rPr>
              <a:t>			}</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a:t>
            </a:r>
            <a:r>
              <a:rPr lang="en-US" sz="2800" b="1" dirty="0" smtClean="0">
                <a:solidFill>
                  <a:prstClr val="black"/>
                </a:solidFill>
                <a:latin typeface="Arial" pitchFamily="34" charset="0"/>
                <a:cs typeface="Arial" pitchFamily="34" charset="0"/>
              </a:rPr>
              <a:t># Open Contacts Code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55</a:t>
            </a:fld>
            <a:endParaRPr lang="en-US" sz="1000" dirty="0">
              <a:solidFill>
                <a:prstClr val="white"/>
              </a:solidFill>
              <a:latin typeface="Arial" pitchFamily="34" charset="0"/>
              <a:cs typeface="Arial" pitchFamily="34" charset="0"/>
            </a:endParaRPr>
          </a:p>
        </p:txBody>
      </p:sp>
      <p:sp>
        <p:nvSpPr>
          <p:cNvPr id="6" name="Up Arrow 5"/>
          <p:cNvSpPr/>
          <p:nvPr/>
        </p:nvSpPr>
        <p:spPr>
          <a:xfrm>
            <a:off x="5943600" y="2667000"/>
            <a:ext cx="457200" cy="1905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334000" y="4572000"/>
            <a:ext cx="1752600" cy="838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Two @</a:t>
            </a:r>
            <a:r>
              <a:rPr lang="en-US" sz="2400" dirty="0" err="1" smtClean="0"/>
              <a:t>params</a:t>
            </a:r>
            <a:endParaRPr lang="en-US" sz="2400" dirty="0"/>
          </a:p>
        </p:txBody>
      </p:sp>
      <p:sp>
        <p:nvSpPr>
          <p:cNvPr id="12" name="Oval 11"/>
          <p:cNvSpPr/>
          <p:nvPr/>
        </p:nvSpPr>
        <p:spPr>
          <a:xfrm>
            <a:off x="304800" y="2667000"/>
            <a:ext cx="3733800" cy="609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2057400" y="3352800"/>
            <a:ext cx="457200" cy="19050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4876800"/>
            <a:ext cx="2209800" cy="1219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Repeated common </a:t>
            </a:r>
            <a:r>
              <a:rPr lang="en-US" sz="2400" dirty="0" err="1" smtClean="0"/>
              <a:t>mtd</a:t>
            </a:r>
            <a:r>
              <a:rPr lang="en-US" sz="2400" dirty="0" smtClean="0"/>
              <a:t> in all intents</a:t>
            </a:r>
            <a:endParaRPr lang="en-US" sz="2400" dirty="0"/>
          </a:p>
        </p:txBody>
      </p:sp>
      <p:sp>
        <p:nvSpPr>
          <p:cNvPr id="17" name="Rectangle 16"/>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17147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3# Open Gallery App</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56</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19812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8200"/>
            <a:ext cx="2862263" cy="5029200"/>
          </a:xfrm>
          <a:prstGeom prst="rect">
            <a:avLst/>
          </a:prstGeom>
        </p:spPr>
      </p:pic>
      <p:pic>
        <p:nvPicPr>
          <p:cNvPr id="6" name="Picture 5" descr="galler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838200"/>
            <a:ext cx="2700338" cy="49530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3151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pl-PL" sz="2000" dirty="0">
                <a:solidFill>
                  <a:srgbClr val="0000C0"/>
                </a:solidFill>
                <a:latin typeface="Monaco"/>
              </a:rPr>
              <a:t>btn3</a:t>
            </a:r>
            <a:r>
              <a:rPr lang="pl-PL" sz="2000" dirty="0">
                <a:solidFill>
                  <a:srgbClr val="000000"/>
                </a:solidFill>
                <a:latin typeface="Monaco"/>
              </a:rPr>
              <a:t>.setOnClickListener(</a:t>
            </a:r>
            <a:r>
              <a:rPr lang="pl-PL" sz="2000" b="1" dirty="0" err="1">
                <a:solidFill>
                  <a:srgbClr val="7F0055"/>
                </a:solidFill>
                <a:latin typeface="Monaco"/>
              </a:rPr>
              <a:t>new</a:t>
            </a:r>
            <a:r>
              <a:rPr lang="pl-PL" sz="2000" b="1" dirty="0">
                <a:solidFill>
                  <a:srgbClr val="000000"/>
                </a:solidFill>
                <a:latin typeface="Monaco"/>
              </a:rPr>
              <a:t> </a:t>
            </a:r>
            <a:r>
              <a:rPr lang="pl-PL" sz="2000" b="1" dirty="0" err="1">
                <a:solidFill>
                  <a:srgbClr val="000000"/>
                </a:solidFill>
                <a:latin typeface="Monaco"/>
              </a:rPr>
              <a:t>View.OnClickListener</a:t>
            </a:r>
            <a:r>
              <a:rPr lang="pl-PL" sz="2000" b="1" dirty="0">
                <a:solidFill>
                  <a:srgbClr val="000000"/>
                </a:solidFill>
                <a:latin typeface="Monaco"/>
              </a:rPr>
              <a:t>() {</a:t>
            </a:r>
          </a:p>
          <a:p>
            <a:r>
              <a:rPr lang="en-US" sz="2000" dirty="0">
                <a:solidFill>
                  <a:srgbClr val="000000"/>
                </a:solidFill>
                <a:latin typeface="Monaco"/>
              </a:rPr>
              <a:t>			</a:t>
            </a:r>
          </a:p>
          <a:p>
            <a:r>
              <a:rPr lang="en-US" sz="2000" dirty="0" smtClean="0">
                <a:solidFill>
                  <a:srgbClr val="646464"/>
                </a:solidFill>
                <a:latin typeface="Monaco"/>
              </a:rPr>
              <a:t>@</a:t>
            </a:r>
            <a:r>
              <a:rPr lang="en-US" sz="2000" dirty="0">
                <a:solidFill>
                  <a:srgbClr val="646464"/>
                </a:solidFill>
                <a:latin typeface="Monaco"/>
              </a:rPr>
              <a:t>Override</a:t>
            </a:r>
          </a:p>
          <a:p>
            <a:r>
              <a:rPr lang="en-US" sz="2000" b="1" dirty="0" smtClean="0">
                <a:solidFill>
                  <a:srgbClr val="7F0055"/>
                </a:solidFill>
                <a:latin typeface="Monaco"/>
              </a:rPr>
              <a:t>public</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onClick</a:t>
            </a:r>
            <a:r>
              <a:rPr lang="en-US" sz="2000" b="1" dirty="0">
                <a:solidFill>
                  <a:srgbClr val="000000"/>
                </a:solidFill>
                <a:latin typeface="Monaco"/>
              </a:rPr>
              <a:t>(View arg0) {</a:t>
            </a:r>
          </a:p>
          <a:p>
            <a:r>
              <a:rPr lang="en-US" sz="2000" dirty="0">
                <a:solidFill>
                  <a:srgbClr val="000000"/>
                </a:solidFill>
                <a:latin typeface="Monaco"/>
              </a:rPr>
              <a:t>				</a:t>
            </a:r>
            <a:endParaRPr lang="en-US" sz="2000" dirty="0" smtClean="0">
              <a:solidFill>
                <a:srgbClr val="000000"/>
              </a:solidFill>
              <a:latin typeface="Monaco"/>
            </a:endParaRPr>
          </a:p>
          <a:p>
            <a:r>
              <a:rPr lang="en-US" sz="2000" dirty="0" smtClean="0">
                <a:solidFill>
                  <a:srgbClr val="000000"/>
                </a:solidFill>
                <a:latin typeface="Monaco"/>
              </a:rPr>
              <a:t>Intent </a:t>
            </a:r>
            <a:r>
              <a:rPr lang="en-US" sz="2000" dirty="0">
                <a:solidFill>
                  <a:srgbClr val="000000"/>
                </a:solidFill>
                <a:latin typeface="Monaco"/>
              </a:rPr>
              <a:t>intent = </a:t>
            </a:r>
            <a:r>
              <a:rPr lang="en-US" sz="2000" b="1" dirty="0">
                <a:solidFill>
                  <a:srgbClr val="7F0055"/>
                </a:solidFill>
                <a:latin typeface="Monaco"/>
              </a:rPr>
              <a:t>new</a:t>
            </a:r>
            <a:r>
              <a:rPr lang="en-US" sz="2000" b="1" dirty="0">
                <a:solidFill>
                  <a:srgbClr val="000000"/>
                </a:solidFill>
                <a:latin typeface="Monaco"/>
              </a:rPr>
              <a:t> Intent(</a:t>
            </a:r>
            <a:r>
              <a:rPr lang="en-US" sz="2000" b="1" dirty="0" err="1">
                <a:solidFill>
                  <a:srgbClr val="000000"/>
                </a:solidFill>
                <a:latin typeface="Monaco"/>
              </a:rPr>
              <a:t>Intent.</a:t>
            </a:r>
            <a:r>
              <a:rPr lang="en-US" sz="2000" b="1" i="1" dirty="0" err="1">
                <a:solidFill>
                  <a:srgbClr val="0000C0"/>
                </a:solidFill>
                <a:latin typeface="Monaco"/>
              </a:rPr>
              <a:t>ACTION_VIEW</a:t>
            </a:r>
            <a:r>
              <a:rPr lang="en-US" sz="2000" b="1" i="1" dirty="0">
                <a:solidFill>
                  <a:srgbClr val="000000"/>
                </a:solidFill>
                <a:latin typeface="Monaco"/>
              </a:rPr>
              <a:t>,</a:t>
            </a:r>
          </a:p>
          <a:p>
            <a:r>
              <a:rPr lang="en-US" sz="2000" dirty="0" err="1" smtClean="0">
                <a:solidFill>
                  <a:srgbClr val="000000"/>
                </a:solidFill>
                <a:latin typeface="Monaco"/>
              </a:rPr>
              <a:t>Uri.</a:t>
            </a:r>
            <a:r>
              <a:rPr lang="en-US" sz="2000" i="1" dirty="0" err="1" smtClean="0">
                <a:solidFill>
                  <a:srgbClr val="000000"/>
                </a:solidFill>
                <a:latin typeface="Monaco"/>
              </a:rPr>
              <a:t>parse</a:t>
            </a:r>
            <a:r>
              <a:rPr lang="en-US" sz="2000" i="1" dirty="0">
                <a:solidFill>
                  <a:srgbClr val="000000"/>
                </a:solidFill>
                <a:latin typeface="Monaco"/>
              </a:rPr>
              <a:t>(</a:t>
            </a:r>
            <a:r>
              <a:rPr lang="en-US" sz="2000" i="1" dirty="0">
                <a:solidFill>
                  <a:srgbClr val="2A00FF"/>
                </a:solidFill>
                <a:latin typeface="Monaco"/>
              </a:rPr>
              <a:t>"content://media/internal/images/media"</a:t>
            </a:r>
            <a:r>
              <a:rPr lang="en-US" sz="2000" i="1" dirty="0">
                <a:solidFill>
                  <a:srgbClr val="000000"/>
                </a:solidFill>
                <a:latin typeface="Monaco"/>
              </a:rPr>
              <a:t>));</a:t>
            </a:r>
          </a:p>
          <a:p>
            <a:endParaRPr lang="hu-HU" sz="2000" dirty="0" smtClean="0">
              <a:solidFill>
                <a:srgbClr val="000000"/>
              </a:solidFill>
              <a:latin typeface="Monaco"/>
            </a:endParaRPr>
          </a:p>
          <a:p>
            <a:r>
              <a:rPr lang="hu-HU" sz="2000" dirty="0" smtClean="0">
                <a:solidFill>
                  <a:srgbClr val="000000"/>
                </a:solidFill>
                <a:latin typeface="Monaco"/>
              </a:rPr>
              <a:t>startActivity</a:t>
            </a:r>
            <a:r>
              <a:rPr lang="hu-HU" sz="2000" dirty="0">
                <a:solidFill>
                  <a:srgbClr val="000000"/>
                </a:solidFill>
                <a:latin typeface="Monaco"/>
              </a:rPr>
              <a:t>(intent);</a:t>
            </a:r>
          </a:p>
          <a:p>
            <a:r>
              <a:rPr lang="en-US" sz="2000" dirty="0">
                <a:solidFill>
                  <a:srgbClr val="000000"/>
                </a:solidFill>
                <a:latin typeface="Monaco"/>
              </a:rPr>
              <a:t>				</a:t>
            </a:r>
          </a:p>
          <a:p>
            <a:r>
              <a:rPr lang="en-US" sz="2000" dirty="0">
                <a:solidFill>
                  <a:srgbClr val="000000"/>
                </a:solidFill>
                <a:latin typeface="Monaco"/>
              </a:rPr>
              <a:t>		</a:t>
            </a:r>
            <a:r>
              <a:rPr lang="en-US" sz="2000" dirty="0" smtClean="0">
                <a:solidFill>
                  <a:srgbClr val="000000"/>
                </a:solidFill>
                <a:latin typeface="Monaco"/>
              </a:rPr>
              <a:t>}</a:t>
            </a:r>
            <a:endParaRPr lang="en-US" sz="2000" dirty="0">
              <a:solidFill>
                <a:srgbClr val="000000"/>
              </a:solidFill>
              <a:latin typeface="Monaco"/>
            </a:endParaRPr>
          </a:p>
          <a:p>
            <a:r>
              <a:rPr lang="en-US" sz="2000" dirty="0" smtClean="0">
                <a:solidFill>
                  <a:srgbClr val="000000"/>
                </a:solidFill>
                <a:latin typeface="Monaco"/>
              </a:rPr>
              <a:t>}</a:t>
            </a:r>
            <a:r>
              <a:rPr lang="en-US" sz="2000" dirty="0">
                <a:solidFill>
                  <a:srgbClr val="000000"/>
                </a:solidFill>
                <a:latin typeface="Monaco"/>
              </a:rPr>
              <a:t>);</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3# Open Gallery App</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57</a:t>
            </a:fld>
            <a:endParaRPr lang="en-US" sz="1000" dirty="0">
              <a:solidFill>
                <a:prstClr val="white"/>
              </a:solidFill>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88932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4</a:t>
            </a:r>
            <a:r>
              <a:rPr lang="en-US" sz="2800" b="1" dirty="0" smtClean="0">
                <a:solidFill>
                  <a:prstClr val="black"/>
                </a:solidFill>
                <a:latin typeface="Arial" pitchFamily="34" charset="0"/>
                <a:cs typeface="Arial" pitchFamily="34" charset="0"/>
              </a:rPr>
              <a:t># Launch Website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58</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23622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8200"/>
            <a:ext cx="2862263" cy="5029200"/>
          </a:xfrm>
          <a:prstGeom prst="rect">
            <a:avLst/>
          </a:prstGeom>
        </p:spPr>
      </p:pic>
      <p:pic>
        <p:nvPicPr>
          <p:cNvPr id="5" name="Picture 4" descr="webs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838200"/>
            <a:ext cx="2743200" cy="49530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92086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4</a:t>
            </a:r>
            <a:r>
              <a:rPr lang="en-US" sz="2800" b="1" smtClean="0">
                <a:solidFill>
                  <a:prstClr val="black"/>
                </a:solidFill>
                <a:latin typeface="Arial" pitchFamily="34" charset="0"/>
                <a:cs typeface="Arial" pitchFamily="34" charset="0"/>
              </a:rPr>
              <a:t># </a:t>
            </a:r>
            <a:r>
              <a:rPr lang="en-US" sz="2800" b="1" dirty="0" smtClean="0">
                <a:solidFill>
                  <a:prstClr val="black"/>
                </a:solidFill>
                <a:latin typeface="Arial" pitchFamily="34" charset="0"/>
                <a:cs typeface="Arial" pitchFamily="34" charset="0"/>
              </a:rPr>
              <a:t>Launch Website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59</a:t>
            </a:fld>
            <a:endParaRPr lang="en-US" sz="1000" dirty="0">
              <a:solidFill>
                <a:prstClr val="white"/>
              </a:solidFill>
              <a:latin typeface="Arial" pitchFamily="34" charset="0"/>
              <a:cs typeface="Arial" pitchFamily="34" charset="0"/>
            </a:endParaRPr>
          </a:p>
        </p:txBody>
      </p:sp>
      <p:sp>
        <p:nvSpPr>
          <p:cNvPr id="6" name="Rectangle 5"/>
          <p:cNvSpPr/>
          <p:nvPr/>
        </p:nvSpPr>
        <p:spPr>
          <a:xfrm>
            <a:off x="381000" y="914400"/>
            <a:ext cx="8763000" cy="3477875"/>
          </a:xfrm>
          <a:prstGeom prst="rect">
            <a:avLst/>
          </a:prstGeom>
        </p:spPr>
        <p:txBody>
          <a:bodyPr wrap="square">
            <a:spAutoFit/>
          </a:bodyPr>
          <a:lstStyle/>
          <a:p>
            <a:r>
              <a:rPr lang="pl-PL" sz="2000" dirty="0">
                <a:solidFill>
                  <a:srgbClr val="0000C0"/>
                </a:solidFill>
                <a:latin typeface="Monaco"/>
              </a:rPr>
              <a:t>btn4</a:t>
            </a:r>
            <a:r>
              <a:rPr lang="pl-PL" sz="2000" dirty="0">
                <a:solidFill>
                  <a:srgbClr val="000000"/>
                </a:solidFill>
                <a:latin typeface="Monaco"/>
              </a:rPr>
              <a:t>.setOnClickListener(</a:t>
            </a:r>
            <a:r>
              <a:rPr lang="pl-PL" sz="2000" b="1" dirty="0" err="1" smtClean="0">
                <a:solidFill>
                  <a:srgbClr val="7F0055"/>
                </a:solidFill>
                <a:latin typeface="Monaco"/>
              </a:rPr>
              <a:t>new</a:t>
            </a:r>
            <a:r>
              <a:rPr lang="pl-PL" sz="2000" b="1" dirty="0" err="1" smtClean="0">
                <a:solidFill>
                  <a:srgbClr val="000000"/>
                </a:solidFill>
                <a:latin typeface="Monaco"/>
              </a:rPr>
              <a:t>View.OnClickListener</a:t>
            </a:r>
            <a:r>
              <a:rPr lang="pl-PL" sz="2000" b="1" dirty="0">
                <a:solidFill>
                  <a:srgbClr val="000000"/>
                </a:solidFill>
                <a:latin typeface="Monaco"/>
              </a:rPr>
              <a:t>() {</a:t>
            </a:r>
          </a:p>
          <a:p>
            <a:r>
              <a:rPr lang="en-US" sz="2000" dirty="0" smtClean="0">
                <a:solidFill>
                  <a:srgbClr val="000000"/>
                </a:solidFill>
                <a:latin typeface="Monaco"/>
              </a:rPr>
              <a:t> </a:t>
            </a:r>
            <a:r>
              <a:rPr lang="en-US" sz="2000" dirty="0" smtClean="0">
                <a:solidFill>
                  <a:srgbClr val="646464"/>
                </a:solidFill>
                <a:latin typeface="Monaco"/>
              </a:rPr>
              <a:t>@</a:t>
            </a:r>
            <a:r>
              <a:rPr lang="en-US" sz="2000" dirty="0">
                <a:solidFill>
                  <a:srgbClr val="646464"/>
                </a:solidFill>
                <a:latin typeface="Monaco"/>
              </a:rPr>
              <a:t>Override</a:t>
            </a:r>
          </a:p>
          <a:p>
            <a:r>
              <a:rPr lang="en-US" sz="2000" dirty="0">
                <a:solidFill>
                  <a:srgbClr val="000000"/>
                </a:solidFill>
                <a:latin typeface="Monaco"/>
              </a:rPr>
              <a:t>  </a:t>
            </a:r>
            <a:r>
              <a:rPr lang="en-US" sz="2000" b="1" dirty="0" smtClean="0">
                <a:solidFill>
                  <a:srgbClr val="7F0055"/>
                </a:solidFill>
                <a:latin typeface="Monaco"/>
              </a:rPr>
              <a:t>public</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onClick</a:t>
            </a:r>
            <a:r>
              <a:rPr lang="en-US" sz="2000" b="1" dirty="0">
                <a:solidFill>
                  <a:srgbClr val="000000"/>
                </a:solidFill>
                <a:latin typeface="Monaco"/>
              </a:rPr>
              <a:t>(View arg0) </a:t>
            </a:r>
            <a:r>
              <a:rPr lang="en-US" sz="2000" b="1" dirty="0" smtClean="0">
                <a:solidFill>
                  <a:srgbClr val="000000"/>
                </a:solidFill>
                <a:latin typeface="Monaco"/>
              </a:rPr>
              <a:t>{</a:t>
            </a:r>
          </a:p>
          <a:p>
            <a:endParaRPr lang="en-US" sz="2000" b="1" dirty="0">
              <a:solidFill>
                <a:srgbClr val="000000"/>
              </a:solidFill>
              <a:latin typeface="Monaco"/>
            </a:endParaRPr>
          </a:p>
          <a:p>
            <a:r>
              <a:rPr lang="en-US" sz="2000" dirty="0" smtClean="0">
                <a:solidFill>
                  <a:srgbClr val="000000"/>
                </a:solidFill>
                <a:latin typeface="Monaco"/>
              </a:rPr>
              <a:t>Intent </a:t>
            </a:r>
            <a:r>
              <a:rPr lang="en-US" sz="2000" dirty="0" err="1">
                <a:solidFill>
                  <a:srgbClr val="000000"/>
                </a:solidFill>
                <a:latin typeface="Monaco"/>
              </a:rPr>
              <a:t>browserIntent</a:t>
            </a:r>
            <a:r>
              <a:rPr lang="en-US" sz="2000" dirty="0">
                <a:solidFill>
                  <a:srgbClr val="000000"/>
                </a:solidFill>
                <a:latin typeface="Monaco"/>
              </a:rPr>
              <a:t> = </a:t>
            </a:r>
            <a:r>
              <a:rPr lang="en-US" sz="2000" b="1" dirty="0">
                <a:solidFill>
                  <a:srgbClr val="7F0055"/>
                </a:solidFill>
                <a:latin typeface="Monaco"/>
              </a:rPr>
              <a:t>new</a:t>
            </a:r>
            <a:r>
              <a:rPr lang="en-US" sz="2000" b="1" dirty="0">
                <a:solidFill>
                  <a:srgbClr val="000000"/>
                </a:solidFill>
                <a:latin typeface="Monaco"/>
              </a:rPr>
              <a:t> Intent(</a:t>
            </a:r>
            <a:r>
              <a:rPr lang="en-US" sz="2000" b="1" dirty="0" err="1">
                <a:solidFill>
                  <a:srgbClr val="000000"/>
                </a:solidFill>
                <a:latin typeface="Monaco"/>
              </a:rPr>
              <a:t>Intent.</a:t>
            </a:r>
            <a:r>
              <a:rPr lang="en-US" sz="2000" b="1" i="1" dirty="0" err="1">
                <a:solidFill>
                  <a:srgbClr val="0000C0"/>
                </a:solidFill>
                <a:latin typeface="Monaco"/>
              </a:rPr>
              <a:t>ACTION_VIEW</a:t>
            </a:r>
            <a:r>
              <a:rPr lang="en-US" sz="2000" b="1" i="1" dirty="0">
                <a:solidFill>
                  <a:srgbClr val="000000"/>
                </a:solidFill>
                <a:latin typeface="Monaco"/>
              </a:rPr>
              <a:t>, </a:t>
            </a:r>
            <a:r>
              <a:rPr lang="en-US" sz="2000" b="1" i="1" dirty="0" err="1">
                <a:solidFill>
                  <a:srgbClr val="000000"/>
                </a:solidFill>
                <a:latin typeface="Monaco"/>
              </a:rPr>
              <a:t>Uri.parse</a:t>
            </a:r>
            <a:r>
              <a:rPr lang="en-US" sz="2000" b="1" i="1" dirty="0">
                <a:solidFill>
                  <a:srgbClr val="000000"/>
                </a:solidFill>
                <a:latin typeface="Monaco"/>
              </a:rPr>
              <a:t>(</a:t>
            </a:r>
            <a:r>
              <a:rPr lang="en-US" sz="2000" b="1" i="1" dirty="0">
                <a:solidFill>
                  <a:srgbClr val="2A00FF"/>
                </a:solidFill>
                <a:latin typeface="Monaco"/>
              </a:rPr>
              <a:t>"http://</a:t>
            </a:r>
            <a:r>
              <a:rPr lang="en-US" sz="2000" b="1" i="1" dirty="0" err="1">
                <a:solidFill>
                  <a:srgbClr val="2A00FF"/>
                </a:solidFill>
                <a:latin typeface="Monaco"/>
              </a:rPr>
              <a:t>www.google.com</a:t>
            </a:r>
            <a:r>
              <a:rPr lang="en-US" sz="2000" b="1" i="1" dirty="0">
                <a:solidFill>
                  <a:srgbClr val="2A00FF"/>
                </a:solidFill>
                <a:latin typeface="Monaco"/>
              </a:rPr>
              <a:t>"</a:t>
            </a:r>
            <a:r>
              <a:rPr lang="en-US" sz="2000" b="1" i="1" dirty="0">
                <a:solidFill>
                  <a:srgbClr val="000000"/>
                </a:solidFill>
                <a:latin typeface="Monaco"/>
              </a:rPr>
              <a:t>));</a:t>
            </a:r>
          </a:p>
          <a:p>
            <a:r>
              <a:rPr lang="pl-PL" sz="2000" dirty="0">
                <a:solidFill>
                  <a:srgbClr val="000000"/>
                </a:solidFill>
                <a:latin typeface="Monaco"/>
              </a:rPr>
              <a:t>  </a:t>
            </a:r>
            <a:endParaRPr lang="pl-PL" sz="2000" dirty="0" smtClean="0">
              <a:solidFill>
                <a:srgbClr val="000000"/>
              </a:solidFill>
              <a:latin typeface="Monaco"/>
            </a:endParaRPr>
          </a:p>
          <a:p>
            <a:r>
              <a:rPr lang="pl-PL" sz="2000" dirty="0" err="1" smtClean="0">
                <a:solidFill>
                  <a:srgbClr val="000000"/>
                </a:solidFill>
                <a:latin typeface="Monaco"/>
              </a:rPr>
              <a:t>startActivity</a:t>
            </a:r>
            <a:r>
              <a:rPr lang="pl-PL" sz="2000" dirty="0">
                <a:solidFill>
                  <a:srgbClr val="000000"/>
                </a:solidFill>
                <a:latin typeface="Monaco"/>
              </a:rPr>
              <a:t>(</a:t>
            </a:r>
            <a:r>
              <a:rPr lang="pl-PL" sz="2000" dirty="0" err="1">
                <a:solidFill>
                  <a:srgbClr val="000000"/>
                </a:solidFill>
                <a:latin typeface="Monaco"/>
              </a:rPr>
              <a:t>browserIntent</a:t>
            </a:r>
            <a:r>
              <a:rPr lang="pl-PL" sz="2000" dirty="0">
                <a:solidFill>
                  <a:srgbClr val="000000"/>
                </a:solidFill>
                <a:latin typeface="Monaco"/>
              </a:rPr>
              <a:t>);</a:t>
            </a:r>
          </a:p>
          <a:p>
            <a:r>
              <a:rPr lang="en-US" sz="2000" dirty="0">
                <a:solidFill>
                  <a:srgbClr val="000000"/>
                </a:solidFill>
                <a:latin typeface="Monaco"/>
              </a:rPr>
              <a:t>     				</a:t>
            </a:r>
          </a:p>
          <a:p>
            <a:r>
              <a:rPr lang="en-US" sz="2000" dirty="0">
                <a:solidFill>
                  <a:srgbClr val="000000"/>
                </a:solidFill>
                <a:latin typeface="Monaco"/>
              </a:rPr>
              <a:t>     			}</a:t>
            </a:r>
          </a:p>
          <a:p>
            <a:r>
              <a:rPr lang="en-US" sz="2000" dirty="0">
                <a:solidFill>
                  <a:srgbClr val="000000"/>
                </a:solidFill>
                <a:latin typeface="Monaco"/>
              </a:rPr>
              <a:t>     		});</a:t>
            </a:r>
            <a:endParaRPr lang="en-US" sz="2000" dirty="0"/>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0325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smtClean="0">
                <a:solidFill>
                  <a:srgbClr val="000000"/>
                </a:solidFill>
              </a:rPr>
              <a:t>Only </a:t>
            </a:r>
            <a:r>
              <a:rPr lang="en-US" sz="2400" dirty="0">
                <a:solidFill>
                  <a:srgbClr val="000000"/>
                </a:solidFill>
              </a:rPr>
              <a:t>an Intent (for which it is registered) can bring it into action. The Broadcast Receiver’s job is to pass a notification to the user, in case a specific event occurs.</a:t>
            </a:r>
          </a:p>
          <a:p>
            <a:pPr marL="342900" indent="-342900">
              <a:spcBef>
                <a:spcPct val="20000"/>
              </a:spcBef>
              <a:spcAft>
                <a:spcPts val="600"/>
              </a:spcAft>
              <a:buBlip>
                <a:blip r:embed="rId4"/>
              </a:buBlip>
            </a:pPr>
            <a:r>
              <a:rPr lang="en-US" sz="2400" dirty="0">
                <a:solidFill>
                  <a:srgbClr val="000000"/>
                </a:solidFill>
              </a:rPr>
              <a:t>Using a Broadcast Receiver, applications can register for a particular event. </a:t>
            </a:r>
            <a:r>
              <a:rPr lang="en-US" sz="2400" dirty="0" smtClean="0">
                <a:solidFill>
                  <a:srgbClr val="000000"/>
                </a:solidFill>
              </a:rPr>
              <a:t>Once </a:t>
            </a:r>
            <a:r>
              <a:rPr lang="en-US" sz="2400" dirty="0">
                <a:solidFill>
                  <a:srgbClr val="000000"/>
                </a:solidFill>
              </a:rPr>
              <a:t>the event occurs, </a:t>
            </a:r>
            <a:r>
              <a:rPr lang="en-US" sz="2400" dirty="0" smtClean="0">
                <a:solidFill>
                  <a:srgbClr val="000000"/>
                </a:solidFill>
              </a:rPr>
              <a:t>the </a:t>
            </a:r>
            <a:r>
              <a:rPr lang="en-US" sz="2400" dirty="0">
                <a:solidFill>
                  <a:srgbClr val="000000"/>
                </a:solidFill>
              </a:rPr>
              <a:t>system will notify all the registered </a:t>
            </a:r>
            <a:r>
              <a:rPr lang="en-US" sz="2400" dirty="0" smtClean="0">
                <a:solidFill>
                  <a:srgbClr val="000000"/>
                </a:solidFill>
              </a:rPr>
              <a:t>applications</a:t>
            </a:r>
            <a:r>
              <a:rPr lang="en-US" sz="2400" dirty="0">
                <a:solidFill>
                  <a:srgbClr val="000000"/>
                </a:solidFill>
              </a:rPr>
              <a:t>.</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Intents and Broadcast Receivers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14" name="Picture 13" descr="Broadcast-Receiv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3124200"/>
            <a:ext cx="4343400" cy="28956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97592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 Transfer Data between Activities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60</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31242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8200"/>
            <a:ext cx="2862263" cy="5029200"/>
          </a:xfrm>
          <a:prstGeom prst="rect">
            <a:avLst/>
          </a:prstGeom>
        </p:spPr>
      </p:pic>
      <p:pic>
        <p:nvPicPr>
          <p:cNvPr id="6" name="Picture 5" descr="transf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838200"/>
            <a:ext cx="2743200" cy="51054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6013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Activity #1</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61</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5016758"/>
          </a:xfrm>
          <a:prstGeom prst="rect">
            <a:avLst/>
          </a:prstGeom>
        </p:spPr>
        <p:txBody>
          <a:bodyPr wrap="square">
            <a:spAutoFit/>
          </a:bodyPr>
          <a:lstStyle/>
          <a:p>
            <a:endParaRPr lang="pl-PL" sz="2000" dirty="0" smtClean="0">
              <a:solidFill>
                <a:srgbClr val="000000"/>
              </a:solidFill>
              <a:latin typeface="Monaco"/>
            </a:endParaRPr>
          </a:p>
          <a:p>
            <a:r>
              <a:rPr lang="pl-PL" sz="2000" dirty="0" smtClean="0">
                <a:solidFill>
                  <a:srgbClr val="000000"/>
                </a:solidFill>
                <a:latin typeface="Monaco"/>
              </a:rPr>
              <a:t> </a:t>
            </a:r>
            <a:r>
              <a:rPr lang="pl-PL" sz="2000" dirty="0">
                <a:solidFill>
                  <a:srgbClr val="0000C0"/>
                </a:solidFill>
                <a:latin typeface="Monaco"/>
              </a:rPr>
              <a:t>btn6</a:t>
            </a:r>
            <a:r>
              <a:rPr lang="pl-PL" sz="2000" dirty="0">
                <a:solidFill>
                  <a:srgbClr val="000000"/>
                </a:solidFill>
                <a:latin typeface="Monaco"/>
              </a:rPr>
              <a:t>.setOnClickListener(</a:t>
            </a:r>
            <a:r>
              <a:rPr lang="pl-PL" sz="2000" b="1" dirty="0" err="1">
                <a:solidFill>
                  <a:srgbClr val="7F0055"/>
                </a:solidFill>
                <a:latin typeface="Monaco"/>
              </a:rPr>
              <a:t>new</a:t>
            </a:r>
            <a:r>
              <a:rPr lang="pl-PL" sz="2000" b="1" dirty="0">
                <a:solidFill>
                  <a:srgbClr val="000000"/>
                </a:solidFill>
                <a:latin typeface="Monaco"/>
              </a:rPr>
              <a:t> </a:t>
            </a:r>
            <a:r>
              <a:rPr lang="pl-PL" sz="2000" b="1" dirty="0" err="1">
                <a:solidFill>
                  <a:srgbClr val="000000"/>
                </a:solidFill>
                <a:latin typeface="Monaco"/>
              </a:rPr>
              <a:t>View.OnClickListener</a:t>
            </a:r>
            <a:r>
              <a:rPr lang="pl-PL" sz="2000" b="1" dirty="0">
                <a:solidFill>
                  <a:srgbClr val="000000"/>
                </a:solidFill>
                <a:latin typeface="Monaco"/>
              </a:rPr>
              <a:t>() {</a:t>
            </a:r>
          </a:p>
          <a:p>
            <a:r>
              <a:rPr lang="en-US" sz="2000" dirty="0" smtClean="0">
                <a:solidFill>
                  <a:srgbClr val="000000"/>
                </a:solidFill>
                <a:latin typeface="Monaco"/>
              </a:rPr>
              <a:t> </a:t>
            </a:r>
            <a:r>
              <a:rPr lang="en-US" sz="2000" dirty="0" smtClean="0">
                <a:solidFill>
                  <a:srgbClr val="646464"/>
                </a:solidFill>
                <a:latin typeface="Monaco"/>
              </a:rPr>
              <a:t>@</a:t>
            </a:r>
            <a:r>
              <a:rPr lang="en-US" sz="2000" dirty="0">
                <a:solidFill>
                  <a:srgbClr val="646464"/>
                </a:solidFill>
                <a:latin typeface="Monaco"/>
              </a:rPr>
              <a:t>Override</a:t>
            </a:r>
          </a:p>
          <a:p>
            <a:r>
              <a:rPr lang="en-US" sz="2000" dirty="0">
                <a:solidFill>
                  <a:srgbClr val="000000"/>
                </a:solidFill>
                <a:latin typeface="Monaco"/>
              </a:rPr>
              <a:t> </a:t>
            </a:r>
            <a:r>
              <a:rPr lang="en-US" sz="2000" b="1" dirty="0" smtClean="0">
                <a:solidFill>
                  <a:srgbClr val="7F0055"/>
                </a:solidFill>
                <a:latin typeface="Monaco"/>
              </a:rPr>
              <a:t>public</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onClick</a:t>
            </a:r>
            <a:r>
              <a:rPr lang="en-US" sz="2000" b="1" dirty="0">
                <a:solidFill>
                  <a:srgbClr val="000000"/>
                </a:solidFill>
                <a:latin typeface="Monaco"/>
              </a:rPr>
              <a:t>(View arg0) {</a:t>
            </a:r>
          </a:p>
          <a:p>
            <a:r>
              <a:rPr lang="nl-NL" sz="2000" dirty="0">
                <a:solidFill>
                  <a:srgbClr val="000000"/>
                </a:solidFill>
                <a:latin typeface="Monaco"/>
              </a:rPr>
              <a:t>  </a:t>
            </a:r>
            <a:r>
              <a:rPr lang="nl-NL" sz="2000" dirty="0" smtClean="0">
                <a:solidFill>
                  <a:srgbClr val="3F7F5F"/>
                </a:solidFill>
                <a:latin typeface="Monaco"/>
              </a:rPr>
              <a:t>/</a:t>
            </a:r>
            <a:r>
              <a:rPr lang="nl-NL" sz="2000" dirty="0">
                <a:solidFill>
                  <a:srgbClr val="3F7F5F"/>
                </a:solidFill>
                <a:latin typeface="Monaco"/>
              </a:rPr>
              <a:t>/Transfer </a:t>
            </a:r>
            <a:r>
              <a:rPr lang="nl-NL" sz="2000" dirty="0" smtClean="0">
                <a:solidFill>
                  <a:srgbClr val="3F7F5F"/>
                </a:solidFill>
                <a:latin typeface="Monaco"/>
              </a:rPr>
              <a:t>data</a:t>
            </a:r>
          </a:p>
          <a:p>
            <a:endParaRPr lang="nl-NL" sz="2000" dirty="0">
              <a:solidFill>
                <a:srgbClr val="3F7F5F"/>
              </a:solidFill>
              <a:latin typeface="Monaco"/>
            </a:endParaRPr>
          </a:p>
          <a:p>
            <a:r>
              <a:rPr lang="en-US" sz="2000" dirty="0" smtClean="0">
                <a:solidFill>
                  <a:srgbClr val="000000"/>
                </a:solidFill>
                <a:latin typeface="Monaco"/>
              </a:rPr>
              <a:t>Intent </a:t>
            </a:r>
            <a:r>
              <a:rPr lang="en-US" sz="2000" dirty="0" err="1">
                <a:solidFill>
                  <a:srgbClr val="000000"/>
                </a:solidFill>
                <a:latin typeface="Monaco"/>
              </a:rPr>
              <a:t>i</a:t>
            </a:r>
            <a:r>
              <a:rPr lang="en-US" sz="2000" dirty="0">
                <a:solidFill>
                  <a:srgbClr val="000000"/>
                </a:solidFill>
                <a:latin typeface="Monaco"/>
              </a:rPr>
              <a:t> = </a:t>
            </a:r>
            <a:r>
              <a:rPr lang="en-US" sz="2000" b="1" dirty="0">
                <a:solidFill>
                  <a:srgbClr val="7F0055"/>
                </a:solidFill>
                <a:latin typeface="Monaco"/>
              </a:rPr>
              <a:t>new</a:t>
            </a:r>
            <a:r>
              <a:rPr lang="en-US" sz="2000" b="1" dirty="0">
                <a:solidFill>
                  <a:srgbClr val="000000"/>
                </a:solidFill>
                <a:latin typeface="Monaco"/>
              </a:rPr>
              <a:t> Intent(</a:t>
            </a:r>
            <a:r>
              <a:rPr lang="en-US" sz="2000" b="1" dirty="0" err="1">
                <a:solidFill>
                  <a:srgbClr val="000000"/>
                </a:solidFill>
                <a:latin typeface="Monaco"/>
              </a:rPr>
              <a:t>getApplicationContext</a:t>
            </a:r>
            <a:r>
              <a:rPr lang="en-US" sz="2000" b="1" dirty="0">
                <a:solidFill>
                  <a:srgbClr val="000000"/>
                </a:solidFill>
                <a:latin typeface="Monaco"/>
              </a:rPr>
              <a:t>(), </a:t>
            </a:r>
            <a:r>
              <a:rPr lang="en-US" sz="2000" b="1" dirty="0" smtClean="0">
                <a:solidFill>
                  <a:srgbClr val="000000"/>
                </a:solidFill>
                <a:latin typeface="Monaco"/>
              </a:rPr>
              <a:t>   </a:t>
            </a:r>
            <a:r>
              <a:rPr lang="en-US" sz="2000" b="1" dirty="0" err="1" smtClean="0">
                <a:solidFill>
                  <a:srgbClr val="000000"/>
                </a:solidFill>
                <a:latin typeface="Monaco"/>
              </a:rPr>
              <a:t>NewActivity.</a:t>
            </a:r>
            <a:r>
              <a:rPr lang="en-US" sz="2000" b="1" dirty="0" err="1" smtClean="0">
                <a:solidFill>
                  <a:srgbClr val="7F0055"/>
                </a:solidFill>
                <a:latin typeface="Monaco"/>
              </a:rPr>
              <a:t>class</a:t>
            </a:r>
            <a:r>
              <a:rPr lang="en-US" sz="2000" b="1" dirty="0">
                <a:solidFill>
                  <a:srgbClr val="000000"/>
                </a:solidFill>
                <a:latin typeface="Monaco"/>
              </a:rPr>
              <a:t>);</a:t>
            </a:r>
          </a:p>
          <a:p>
            <a:endParaRPr lang="de-DE" sz="2000" dirty="0" smtClean="0">
              <a:solidFill>
                <a:srgbClr val="000000"/>
              </a:solidFill>
              <a:latin typeface="Monaco"/>
            </a:endParaRPr>
          </a:p>
          <a:p>
            <a:r>
              <a:rPr lang="de-DE" sz="2000" dirty="0" err="1" smtClean="0">
                <a:solidFill>
                  <a:srgbClr val="000000"/>
                </a:solidFill>
                <a:latin typeface="Monaco"/>
              </a:rPr>
              <a:t>i.putExtra</a:t>
            </a:r>
            <a:r>
              <a:rPr lang="de-DE" sz="2000" dirty="0">
                <a:solidFill>
                  <a:srgbClr val="000000"/>
                </a:solidFill>
                <a:latin typeface="Monaco"/>
              </a:rPr>
              <a:t>(</a:t>
            </a:r>
            <a:r>
              <a:rPr lang="de-DE" sz="2000" dirty="0">
                <a:solidFill>
                  <a:srgbClr val="2A00FF"/>
                </a:solidFill>
                <a:latin typeface="Monaco"/>
              </a:rPr>
              <a:t>"Name"</a:t>
            </a:r>
            <a:r>
              <a:rPr lang="de-DE" sz="2000" dirty="0">
                <a:solidFill>
                  <a:srgbClr val="000000"/>
                </a:solidFill>
                <a:latin typeface="Monaco"/>
              </a:rPr>
              <a:t>,</a:t>
            </a:r>
            <a:r>
              <a:rPr lang="de-DE" sz="2000" dirty="0">
                <a:solidFill>
                  <a:srgbClr val="2A00FF"/>
                </a:solidFill>
                <a:latin typeface="Monaco"/>
              </a:rPr>
              <a:t>"</a:t>
            </a:r>
            <a:r>
              <a:rPr lang="de-DE" sz="2000" dirty="0" err="1">
                <a:solidFill>
                  <a:srgbClr val="2A00FF"/>
                </a:solidFill>
                <a:latin typeface="Monaco"/>
              </a:rPr>
              <a:t>Kalpesh</a:t>
            </a:r>
            <a:r>
              <a:rPr lang="de-DE" sz="2000" dirty="0">
                <a:solidFill>
                  <a:srgbClr val="2A00FF"/>
                </a:solidFill>
                <a:latin typeface="Monaco"/>
              </a:rPr>
              <a:t>"</a:t>
            </a:r>
            <a:r>
              <a:rPr lang="de-DE" sz="2000" dirty="0">
                <a:solidFill>
                  <a:srgbClr val="000000"/>
                </a:solidFill>
                <a:latin typeface="Monaco"/>
              </a:rPr>
              <a:t>);</a:t>
            </a:r>
          </a:p>
          <a:p>
            <a:r>
              <a:rPr lang="nb-NO" sz="2000" dirty="0" err="1" smtClean="0">
                <a:solidFill>
                  <a:srgbClr val="000000"/>
                </a:solidFill>
                <a:latin typeface="Monaco"/>
              </a:rPr>
              <a:t>i.</a:t>
            </a:r>
            <a:r>
              <a:rPr lang="nb-NO" sz="2000" dirty="0" err="1" smtClean="0">
                <a:solidFill>
                  <a:srgbClr val="000000"/>
                </a:solidFill>
                <a:highlight>
                  <a:srgbClr val="D4D4D4"/>
                </a:highlight>
                <a:latin typeface="Monaco"/>
              </a:rPr>
              <a:t>addFlags</a:t>
            </a:r>
            <a:r>
              <a:rPr lang="nb-NO" sz="2000" dirty="0">
                <a:solidFill>
                  <a:srgbClr val="000000"/>
                </a:solidFill>
                <a:highlight>
                  <a:srgbClr val="D4D4D4"/>
                </a:highlight>
                <a:latin typeface="Monaco"/>
              </a:rPr>
              <a:t>(</a:t>
            </a:r>
            <a:r>
              <a:rPr lang="nb-NO" sz="2000" dirty="0" err="1">
                <a:solidFill>
                  <a:srgbClr val="000000"/>
                </a:solidFill>
                <a:highlight>
                  <a:srgbClr val="D4D4D4"/>
                </a:highlight>
                <a:latin typeface="Monaco"/>
              </a:rPr>
              <a:t>Intent.</a:t>
            </a:r>
            <a:r>
              <a:rPr lang="nb-NO" sz="2000" i="1" dirty="0" err="1">
                <a:solidFill>
                  <a:srgbClr val="0000C0"/>
                </a:solidFill>
                <a:highlight>
                  <a:srgbClr val="D4D4D4"/>
                </a:highlight>
                <a:latin typeface="Monaco"/>
              </a:rPr>
              <a:t>FLAG_ACTIVITY_CLEAR_TOP</a:t>
            </a:r>
            <a:r>
              <a:rPr lang="nb-NO" sz="2000" i="1" dirty="0">
                <a:solidFill>
                  <a:srgbClr val="000000"/>
                </a:solidFill>
                <a:highlight>
                  <a:srgbClr val="D4D4D4"/>
                </a:highlight>
                <a:latin typeface="Monaco"/>
              </a:rPr>
              <a:t>);</a:t>
            </a:r>
          </a:p>
          <a:p>
            <a:r>
              <a:rPr lang="hu-HU" sz="2000" dirty="0">
                <a:solidFill>
                  <a:srgbClr val="000000"/>
                </a:solidFill>
                <a:latin typeface="Monaco"/>
              </a:rPr>
              <a:t> </a:t>
            </a:r>
            <a:endParaRPr lang="hu-HU" sz="2000" dirty="0" smtClean="0">
              <a:solidFill>
                <a:srgbClr val="000000"/>
              </a:solidFill>
              <a:latin typeface="Monaco"/>
            </a:endParaRPr>
          </a:p>
          <a:p>
            <a:r>
              <a:rPr lang="hu-HU" sz="2000" dirty="0" smtClean="0">
                <a:solidFill>
                  <a:srgbClr val="000000"/>
                </a:solidFill>
                <a:latin typeface="Monaco"/>
              </a:rPr>
              <a:t>startActivity</a:t>
            </a:r>
            <a:r>
              <a:rPr lang="hu-HU" sz="2000" dirty="0">
                <a:solidFill>
                  <a:srgbClr val="000000"/>
                </a:solidFill>
                <a:latin typeface="Monaco"/>
              </a:rPr>
              <a:t>(i);</a:t>
            </a:r>
          </a:p>
          <a:p>
            <a:r>
              <a:rPr lang="en-US" sz="2000" dirty="0">
                <a:solidFill>
                  <a:srgbClr val="000000"/>
                </a:solidFill>
                <a:latin typeface="Monaco"/>
              </a:rPr>
              <a:t>     			}</a:t>
            </a:r>
          </a:p>
          <a:p>
            <a:r>
              <a:rPr lang="en-US" sz="2000" dirty="0">
                <a:solidFill>
                  <a:srgbClr val="000000"/>
                </a:solidFill>
                <a:latin typeface="Monaco"/>
              </a:rPr>
              <a:t>     </a:t>
            </a:r>
            <a:r>
              <a:rPr lang="en-US" sz="2000" dirty="0" smtClean="0">
                <a:solidFill>
                  <a:srgbClr val="000000"/>
                </a:solidFill>
                <a:latin typeface="Monaco"/>
              </a:rPr>
              <a:t>}</a:t>
            </a:r>
            <a:r>
              <a:rPr lang="en-US" sz="2000" dirty="0">
                <a:solidFill>
                  <a:srgbClr val="000000"/>
                </a:solidFill>
                <a:latin typeface="Monaco"/>
              </a:rPr>
              <a:t>);</a:t>
            </a:r>
            <a:endParaRPr lang="en-US" sz="2000" dirty="0"/>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53932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Activity #2</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62</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5016758"/>
          </a:xfrm>
          <a:prstGeom prst="rect">
            <a:avLst/>
          </a:prstGeom>
        </p:spPr>
        <p:txBody>
          <a:bodyPr wrap="square">
            <a:spAutoFit/>
          </a:bodyPr>
          <a:lstStyle/>
          <a:p>
            <a:endParaRPr lang="pl-PL" sz="2000" dirty="0" smtClean="0">
              <a:solidFill>
                <a:srgbClr val="000000"/>
              </a:solidFill>
              <a:latin typeface="Monaco"/>
            </a:endParaRPr>
          </a:p>
          <a:p>
            <a:r>
              <a:rPr lang="en-US" sz="2000" b="1" dirty="0">
                <a:solidFill>
                  <a:srgbClr val="7F0055"/>
                </a:solidFill>
                <a:latin typeface="Monaco"/>
              </a:rPr>
              <a:t>public</a:t>
            </a:r>
            <a:r>
              <a:rPr lang="en-US" sz="2000" b="1" dirty="0">
                <a:solidFill>
                  <a:srgbClr val="000000"/>
                </a:solidFill>
                <a:latin typeface="Monaco"/>
              </a:rPr>
              <a:t> </a:t>
            </a:r>
            <a:r>
              <a:rPr lang="en-US" sz="2000" b="1" dirty="0">
                <a:solidFill>
                  <a:srgbClr val="7F0055"/>
                </a:solidFill>
                <a:latin typeface="Monaco"/>
              </a:rPr>
              <a:t>class</a:t>
            </a:r>
            <a:r>
              <a:rPr lang="en-US" sz="2000" b="1" dirty="0">
                <a:solidFill>
                  <a:srgbClr val="000000"/>
                </a:solidFill>
                <a:latin typeface="Monaco"/>
              </a:rPr>
              <a:t> </a:t>
            </a:r>
            <a:r>
              <a:rPr lang="en-US" sz="2000" b="1" dirty="0" err="1">
                <a:solidFill>
                  <a:srgbClr val="000000"/>
                </a:solidFill>
                <a:latin typeface="Monaco"/>
              </a:rPr>
              <a:t>NewActivity</a:t>
            </a:r>
            <a:r>
              <a:rPr lang="en-US" sz="2000" b="1" dirty="0">
                <a:solidFill>
                  <a:srgbClr val="000000"/>
                </a:solidFill>
                <a:latin typeface="Monaco"/>
              </a:rPr>
              <a:t> </a:t>
            </a:r>
            <a:r>
              <a:rPr lang="en-US" sz="2000" b="1" dirty="0">
                <a:solidFill>
                  <a:srgbClr val="7F0055"/>
                </a:solidFill>
                <a:latin typeface="Monaco"/>
              </a:rPr>
              <a:t>extends</a:t>
            </a:r>
            <a:r>
              <a:rPr lang="en-US" sz="2000" b="1" dirty="0">
                <a:solidFill>
                  <a:srgbClr val="000000"/>
                </a:solidFill>
                <a:latin typeface="Monaco"/>
              </a:rPr>
              <a:t> Activity{</a:t>
            </a:r>
          </a:p>
          <a:p>
            <a:r>
              <a:rPr lang="pl-PL" sz="2000" dirty="0" err="1">
                <a:solidFill>
                  <a:srgbClr val="000000"/>
                </a:solidFill>
                <a:latin typeface="Monaco"/>
              </a:rPr>
              <a:t>TextView</a:t>
            </a:r>
            <a:r>
              <a:rPr lang="pl-PL" sz="2000" dirty="0">
                <a:solidFill>
                  <a:srgbClr val="000000"/>
                </a:solidFill>
                <a:latin typeface="Monaco"/>
              </a:rPr>
              <a:t> </a:t>
            </a:r>
            <a:r>
              <a:rPr lang="pl-PL" sz="2000" dirty="0">
                <a:solidFill>
                  <a:srgbClr val="0000C0"/>
                </a:solidFill>
                <a:latin typeface="Monaco"/>
              </a:rPr>
              <a:t>t1</a:t>
            </a:r>
            <a:r>
              <a:rPr lang="pl-PL" sz="2000" dirty="0">
                <a:solidFill>
                  <a:srgbClr val="000000"/>
                </a:solidFill>
                <a:latin typeface="Monaco"/>
              </a:rPr>
              <a:t>;</a:t>
            </a:r>
          </a:p>
          <a:p>
            <a:r>
              <a:rPr lang="en-US" sz="2000" dirty="0" smtClean="0">
                <a:solidFill>
                  <a:srgbClr val="646464"/>
                </a:solidFill>
                <a:latin typeface="Monaco"/>
              </a:rPr>
              <a:t>@</a:t>
            </a:r>
            <a:r>
              <a:rPr lang="en-US" sz="2000" dirty="0">
                <a:solidFill>
                  <a:srgbClr val="646464"/>
                </a:solidFill>
                <a:latin typeface="Monaco"/>
              </a:rPr>
              <a:t>Override</a:t>
            </a:r>
          </a:p>
          <a:p>
            <a:r>
              <a:rPr lang="en-US" sz="2000" b="1" dirty="0" smtClean="0">
                <a:solidFill>
                  <a:srgbClr val="7F0055"/>
                </a:solidFill>
                <a:latin typeface="Monaco"/>
              </a:rPr>
              <a:t>protected</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onCreate</a:t>
            </a:r>
            <a:r>
              <a:rPr lang="en-US" sz="2000" b="1" dirty="0">
                <a:solidFill>
                  <a:srgbClr val="000000"/>
                </a:solidFill>
                <a:latin typeface="Monaco"/>
              </a:rPr>
              <a:t>(Bundle </a:t>
            </a:r>
            <a:r>
              <a:rPr lang="en-US" sz="2000" b="1" dirty="0" err="1">
                <a:solidFill>
                  <a:srgbClr val="000000"/>
                </a:solidFill>
                <a:latin typeface="Monaco"/>
              </a:rPr>
              <a:t>savedInstanceState</a:t>
            </a:r>
            <a:r>
              <a:rPr lang="en-US" sz="2000" b="1" dirty="0">
                <a:solidFill>
                  <a:srgbClr val="000000"/>
                </a:solidFill>
                <a:latin typeface="Monaco"/>
              </a:rPr>
              <a:t>) </a:t>
            </a:r>
            <a:r>
              <a:rPr lang="en-US" sz="2000" b="1" dirty="0" smtClean="0">
                <a:solidFill>
                  <a:srgbClr val="000000"/>
                </a:solidFill>
                <a:latin typeface="Monaco"/>
              </a:rPr>
              <a:t>{</a:t>
            </a:r>
            <a:r>
              <a:rPr lang="en-US" sz="2000" b="1" dirty="0" err="1" smtClean="0">
                <a:solidFill>
                  <a:srgbClr val="7F0055"/>
                </a:solidFill>
                <a:latin typeface="Monaco"/>
              </a:rPr>
              <a:t>super</a:t>
            </a:r>
            <a:r>
              <a:rPr lang="en-US" sz="2000" b="1" dirty="0" err="1" smtClean="0">
                <a:solidFill>
                  <a:srgbClr val="000000"/>
                </a:solidFill>
                <a:latin typeface="Monaco"/>
              </a:rPr>
              <a:t>.onCreate</a:t>
            </a:r>
            <a:r>
              <a:rPr lang="en-US" sz="2000" b="1" dirty="0">
                <a:solidFill>
                  <a:srgbClr val="000000"/>
                </a:solidFill>
                <a:latin typeface="Monaco"/>
              </a:rPr>
              <a:t>(</a:t>
            </a:r>
            <a:r>
              <a:rPr lang="en-US" sz="2000" b="1" dirty="0" err="1">
                <a:solidFill>
                  <a:srgbClr val="000000"/>
                </a:solidFill>
                <a:latin typeface="Monaco"/>
              </a:rPr>
              <a:t>savedInstanceState</a:t>
            </a:r>
            <a:r>
              <a:rPr lang="en-US" sz="2000" b="1" dirty="0">
                <a:solidFill>
                  <a:srgbClr val="000000"/>
                </a:solidFill>
                <a:latin typeface="Monaco"/>
              </a:rPr>
              <a:t>);</a:t>
            </a:r>
          </a:p>
          <a:p>
            <a:r>
              <a:rPr lang="en-US" sz="2000" dirty="0">
                <a:solidFill>
                  <a:srgbClr val="000000"/>
                </a:solidFill>
                <a:latin typeface="Monaco"/>
              </a:rPr>
              <a:t>		</a:t>
            </a:r>
          </a:p>
          <a:p>
            <a:r>
              <a:rPr lang="en-US" sz="2000" dirty="0" err="1" smtClean="0">
                <a:solidFill>
                  <a:srgbClr val="000000"/>
                </a:solidFill>
                <a:latin typeface="Monaco"/>
              </a:rPr>
              <a:t>setContentView</a:t>
            </a:r>
            <a:r>
              <a:rPr lang="en-US" sz="2000" dirty="0">
                <a:solidFill>
                  <a:srgbClr val="000000"/>
                </a:solidFill>
                <a:latin typeface="Monaco"/>
              </a:rPr>
              <a:t>(R.layout.</a:t>
            </a:r>
            <a:r>
              <a:rPr lang="en-US" sz="2000" i="1" dirty="0">
                <a:solidFill>
                  <a:srgbClr val="0000C0"/>
                </a:solidFill>
                <a:latin typeface="Monaco"/>
              </a:rPr>
              <a:t>main2</a:t>
            </a:r>
            <a:r>
              <a:rPr lang="en-US" sz="2000" i="1" dirty="0">
                <a:solidFill>
                  <a:srgbClr val="000000"/>
                </a:solidFill>
                <a:latin typeface="Monaco"/>
              </a:rPr>
              <a:t>)</a:t>
            </a:r>
            <a:r>
              <a:rPr lang="en-US" sz="2000" i="1" dirty="0" smtClean="0">
                <a:solidFill>
                  <a:srgbClr val="000000"/>
                </a:solidFill>
                <a:latin typeface="Monaco"/>
              </a:rPr>
              <a:t>;</a:t>
            </a:r>
          </a:p>
          <a:p>
            <a:endParaRPr lang="en-US" sz="2000" i="1" dirty="0">
              <a:solidFill>
                <a:srgbClr val="000000"/>
              </a:solidFill>
              <a:latin typeface="Monaco"/>
            </a:endParaRPr>
          </a:p>
          <a:p>
            <a:r>
              <a:rPr lang="pl-PL" sz="2000" dirty="0" smtClean="0">
                <a:solidFill>
                  <a:srgbClr val="0000C0"/>
                </a:solidFill>
                <a:latin typeface="Monaco"/>
              </a:rPr>
              <a:t>t1</a:t>
            </a:r>
            <a:r>
              <a:rPr lang="pl-PL" sz="2000" dirty="0">
                <a:solidFill>
                  <a:srgbClr val="000000"/>
                </a:solidFill>
                <a:latin typeface="Monaco"/>
              </a:rPr>
              <a:t>=(</a:t>
            </a:r>
            <a:r>
              <a:rPr lang="pl-PL" sz="2000" dirty="0" err="1">
                <a:solidFill>
                  <a:srgbClr val="000000"/>
                </a:solidFill>
                <a:latin typeface="Monaco"/>
              </a:rPr>
              <a:t>TextView</a:t>
            </a:r>
            <a:r>
              <a:rPr lang="pl-PL" sz="2000" dirty="0">
                <a:solidFill>
                  <a:srgbClr val="000000"/>
                </a:solidFill>
                <a:latin typeface="Monaco"/>
              </a:rPr>
              <a:t>)</a:t>
            </a:r>
            <a:r>
              <a:rPr lang="pl-PL" sz="2000" dirty="0" err="1">
                <a:solidFill>
                  <a:srgbClr val="000000"/>
                </a:solidFill>
                <a:latin typeface="Monaco"/>
              </a:rPr>
              <a:t>findViewById</a:t>
            </a:r>
            <a:r>
              <a:rPr lang="pl-PL" sz="2000" dirty="0">
                <a:solidFill>
                  <a:srgbClr val="000000"/>
                </a:solidFill>
                <a:latin typeface="Monaco"/>
              </a:rPr>
              <a:t>(R.id.</a:t>
            </a:r>
            <a:r>
              <a:rPr lang="pl-PL" sz="2000" i="1" dirty="0">
                <a:solidFill>
                  <a:srgbClr val="0000C0"/>
                </a:solidFill>
                <a:latin typeface="Monaco"/>
              </a:rPr>
              <a:t>textView1</a:t>
            </a:r>
            <a:r>
              <a:rPr lang="pl-PL" sz="2000" i="1" dirty="0">
                <a:solidFill>
                  <a:srgbClr val="000000"/>
                </a:solidFill>
                <a:latin typeface="Monaco"/>
              </a:rPr>
              <a:t>)</a:t>
            </a:r>
            <a:r>
              <a:rPr lang="pl-PL" sz="2000" i="1" dirty="0" smtClean="0">
                <a:solidFill>
                  <a:srgbClr val="000000"/>
                </a:solidFill>
                <a:latin typeface="Monaco"/>
              </a:rPr>
              <a:t>;</a:t>
            </a:r>
          </a:p>
          <a:p>
            <a:endParaRPr lang="pl-PL" sz="2000" i="1" dirty="0">
              <a:solidFill>
                <a:srgbClr val="000000"/>
              </a:solidFill>
              <a:latin typeface="Monaco"/>
            </a:endParaRPr>
          </a:p>
          <a:p>
            <a:r>
              <a:rPr lang="nl-NL" sz="2000" dirty="0" smtClean="0">
                <a:solidFill>
                  <a:srgbClr val="000000"/>
                </a:solidFill>
                <a:latin typeface="Monaco"/>
              </a:rPr>
              <a:t>String </a:t>
            </a:r>
            <a:r>
              <a:rPr lang="nl-NL" sz="2000" dirty="0" err="1">
                <a:solidFill>
                  <a:srgbClr val="000000"/>
                </a:solidFill>
                <a:latin typeface="Monaco"/>
              </a:rPr>
              <a:t>value</a:t>
            </a:r>
            <a:r>
              <a:rPr lang="nl-NL" sz="2000" dirty="0">
                <a:solidFill>
                  <a:srgbClr val="000000"/>
                </a:solidFill>
                <a:latin typeface="Monaco"/>
              </a:rPr>
              <a:t> = </a:t>
            </a:r>
            <a:r>
              <a:rPr lang="nl-NL" sz="2000" dirty="0" err="1">
                <a:solidFill>
                  <a:srgbClr val="000000"/>
                </a:solidFill>
                <a:latin typeface="Monaco"/>
              </a:rPr>
              <a:t>getIntent</a:t>
            </a:r>
            <a:r>
              <a:rPr lang="nl-NL" sz="2000" dirty="0">
                <a:solidFill>
                  <a:srgbClr val="000000"/>
                </a:solidFill>
                <a:latin typeface="Monaco"/>
              </a:rPr>
              <a:t>().</a:t>
            </a:r>
            <a:r>
              <a:rPr lang="nl-NL" sz="2000" dirty="0" err="1">
                <a:solidFill>
                  <a:srgbClr val="000000"/>
                </a:solidFill>
                <a:latin typeface="Monaco"/>
              </a:rPr>
              <a:t>getExtras</a:t>
            </a:r>
            <a:r>
              <a:rPr lang="nl-NL" sz="2000" dirty="0">
                <a:solidFill>
                  <a:srgbClr val="000000"/>
                </a:solidFill>
                <a:latin typeface="Monaco"/>
              </a:rPr>
              <a:t>().</a:t>
            </a:r>
            <a:r>
              <a:rPr lang="nl-NL" sz="2000" dirty="0" err="1">
                <a:solidFill>
                  <a:srgbClr val="000000"/>
                </a:solidFill>
                <a:latin typeface="Monaco"/>
              </a:rPr>
              <a:t>getString</a:t>
            </a:r>
            <a:r>
              <a:rPr lang="nl-NL" sz="2000" dirty="0">
                <a:solidFill>
                  <a:srgbClr val="000000"/>
                </a:solidFill>
                <a:latin typeface="Monaco"/>
              </a:rPr>
              <a:t>(</a:t>
            </a:r>
            <a:r>
              <a:rPr lang="nl-NL" sz="2000" dirty="0">
                <a:solidFill>
                  <a:srgbClr val="2A00FF"/>
                </a:solidFill>
                <a:latin typeface="Monaco"/>
              </a:rPr>
              <a:t>"Name"</a:t>
            </a:r>
            <a:r>
              <a:rPr lang="nl-NL" sz="2000" dirty="0">
                <a:solidFill>
                  <a:srgbClr val="000000"/>
                </a:solidFill>
                <a:latin typeface="Monaco"/>
              </a:rPr>
              <a:t>);</a:t>
            </a:r>
          </a:p>
          <a:p>
            <a:r>
              <a:rPr lang="en-US" sz="2000" dirty="0">
                <a:solidFill>
                  <a:srgbClr val="000000"/>
                </a:solidFill>
                <a:latin typeface="Monaco"/>
              </a:rPr>
              <a:t>		    </a:t>
            </a:r>
            <a:r>
              <a:rPr lang="en-US" sz="2000" dirty="0">
                <a:solidFill>
                  <a:srgbClr val="0000C0"/>
                </a:solidFill>
                <a:latin typeface="Monaco"/>
              </a:rPr>
              <a:t>t1</a:t>
            </a:r>
            <a:r>
              <a:rPr lang="en-US" sz="2000" dirty="0">
                <a:solidFill>
                  <a:srgbClr val="000000"/>
                </a:solidFill>
                <a:latin typeface="Monaco"/>
              </a:rPr>
              <a:t>.setText(</a:t>
            </a:r>
            <a:r>
              <a:rPr lang="en-US" sz="2000" dirty="0">
                <a:solidFill>
                  <a:srgbClr val="2A00FF"/>
                </a:solidFill>
                <a:latin typeface="Monaco"/>
              </a:rPr>
              <a:t>"Welcome "</a:t>
            </a:r>
            <a:r>
              <a:rPr lang="en-US" sz="2000" dirty="0">
                <a:solidFill>
                  <a:srgbClr val="000000"/>
                </a:solidFill>
                <a:latin typeface="Monaco"/>
              </a:rPr>
              <a:t>+ value);</a:t>
            </a:r>
          </a:p>
          <a:p>
            <a:r>
              <a:rPr lang="en-US" sz="2000" dirty="0">
                <a:solidFill>
                  <a:srgbClr val="000000"/>
                </a:solidFill>
                <a:latin typeface="Monaco"/>
              </a:rPr>
              <a:t>	</a:t>
            </a:r>
            <a:endParaRPr lang="en-US" sz="2000" dirty="0">
              <a:solidFill>
                <a:srgbClr val="3F7F5F"/>
              </a:solidFill>
              <a:latin typeface="Monaco"/>
            </a:endParaRPr>
          </a:p>
          <a:p>
            <a:r>
              <a:rPr lang="en-US" sz="2000" dirty="0">
                <a:solidFill>
                  <a:srgbClr val="000000"/>
                </a:solidFill>
                <a:latin typeface="Monaco"/>
              </a:rPr>
              <a:t>	}</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8102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fr-FR" sz="2000" dirty="0">
                <a:solidFill>
                  <a:srgbClr val="008080"/>
                </a:solidFill>
                <a:latin typeface="Monaco"/>
              </a:rPr>
              <a:t>&lt;</a:t>
            </a:r>
            <a:r>
              <a:rPr lang="fr-FR" sz="2000" dirty="0" err="1">
                <a:solidFill>
                  <a:srgbClr val="3F7F7F"/>
                </a:solidFill>
                <a:latin typeface="Monaco"/>
              </a:rPr>
              <a:t>manifest</a:t>
            </a:r>
            <a:r>
              <a:rPr lang="fr-FR" sz="2000" dirty="0">
                <a:solidFill>
                  <a:srgbClr val="3F7F7F"/>
                </a:solidFill>
                <a:latin typeface="Monaco"/>
              </a:rPr>
              <a:t> </a:t>
            </a:r>
            <a:r>
              <a:rPr lang="fr-FR" sz="2000" dirty="0" err="1">
                <a:solidFill>
                  <a:srgbClr val="7F007F"/>
                </a:solidFill>
                <a:latin typeface="Monaco"/>
              </a:rPr>
              <a:t>xmlns:android</a:t>
            </a:r>
            <a:r>
              <a:rPr lang="fr-FR" sz="2000" dirty="0">
                <a:solidFill>
                  <a:srgbClr val="000000"/>
                </a:solidFill>
                <a:latin typeface="Monaco"/>
              </a:rPr>
              <a:t>=</a:t>
            </a:r>
            <a:r>
              <a:rPr lang="fr-FR" sz="2000" i="1" dirty="0">
                <a:solidFill>
                  <a:srgbClr val="2A00FF"/>
                </a:solidFill>
                <a:latin typeface="Monaco"/>
              </a:rPr>
              <a:t>"http://</a:t>
            </a:r>
            <a:r>
              <a:rPr lang="fr-FR" sz="2000" i="1" dirty="0" err="1">
                <a:solidFill>
                  <a:srgbClr val="2A00FF"/>
                </a:solidFill>
                <a:latin typeface="Monaco"/>
              </a:rPr>
              <a:t>schemas.android.com</a:t>
            </a:r>
            <a:r>
              <a:rPr lang="fr-FR" sz="2000" i="1" dirty="0">
                <a:solidFill>
                  <a:srgbClr val="2A00FF"/>
                </a:solidFill>
                <a:latin typeface="Monaco"/>
              </a:rPr>
              <a:t>/</a:t>
            </a:r>
            <a:r>
              <a:rPr lang="fr-FR" sz="2000" i="1" dirty="0" err="1">
                <a:solidFill>
                  <a:srgbClr val="2A00FF"/>
                </a:solidFill>
                <a:latin typeface="Monaco"/>
              </a:rPr>
              <a:t>apk</a:t>
            </a:r>
            <a:r>
              <a:rPr lang="fr-FR" sz="2000" i="1" dirty="0">
                <a:solidFill>
                  <a:srgbClr val="2A00FF"/>
                </a:solidFill>
                <a:latin typeface="Monaco"/>
              </a:rPr>
              <a:t>/</a:t>
            </a:r>
            <a:r>
              <a:rPr lang="fr-FR" sz="2000" i="1" dirty="0" err="1">
                <a:solidFill>
                  <a:srgbClr val="2A00FF"/>
                </a:solidFill>
                <a:latin typeface="Monaco"/>
              </a:rPr>
              <a:t>res</a:t>
            </a:r>
            <a:r>
              <a:rPr lang="fr-FR" sz="2000" i="1" dirty="0">
                <a:solidFill>
                  <a:srgbClr val="2A00FF"/>
                </a:solidFill>
                <a:latin typeface="Monaco"/>
              </a:rPr>
              <a:t>/</a:t>
            </a:r>
            <a:r>
              <a:rPr lang="fr-FR" sz="2000" i="1" dirty="0" err="1">
                <a:solidFill>
                  <a:srgbClr val="2A00FF"/>
                </a:solidFill>
                <a:latin typeface="Monaco"/>
              </a:rPr>
              <a:t>android</a:t>
            </a:r>
            <a:r>
              <a:rPr lang="fr-FR" sz="2000" i="1" dirty="0">
                <a:solidFill>
                  <a:srgbClr val="2A00FF"/>
                </a:solidFill>
                <a:latin typeface="Monaco"/>
              </a:rPr>
              <a:t>"</a:t>
            </a:r>
          </a:p>
          <a:p>
            <a:r>
              <a:rPr lang="sv-SE" sz="2000" dirty="0">
                <a:latin typeface="Monaco"/>
              </a:rPr>
              <a:t>    </a:t>
            </a:r>
            <a:r>
              <a:rPr lang="sv-SE" sz="2000" dirty="0" err="1">
                <a:solidFill>
                  <a:srgbClr val="7F007F"/>
                </a:solidFill>
                <a:latin typeface="Monaco"/>
              </a:rPr>
              <a:t>package</a:t>
            </a:r>
            <a:r>
              <a:rPr lang="sv-SE" sz="2000" dirty="0">
                <a:solidFill>
                  <a:srgbClr val="000000"/>
                </a:solidFill>
                <a:latin typeface="Monaco"/>
              </a:rPr>
              <a:t>=</a:t>
            </a:r>
            <a:r>
              <a:rPr lang="sv-SE" sz="2000" i="1" dirty="0">
                <a:solidFill>
                  <a:srgbClr val="2A00FF"/>
                </a:solidFill>
                <a:latin typeface="Monaco"/>
              </a:rPr>
              <a:t>"</a:t>
            </a:r>
            <a:r>
              <a:rPr lang="sv-SE" sz="2000" i="1" dirty="0" err="1">
                <a:solidFill>
                  <a:srgbClr val="2A00FF"/>
                </a:solidFill>
                <a:latin typeface="Monaco"/>
              </a:rPr>
              <a:t>com.app.ex</a:t>
            </a:r>
            <a:r>
              <a:rPr lang="sv-SE" sz="2000" i="1" dirty="0">
                <a:solidFill>
                  <a:srgbClr val="2A00FF"/>
                </a:solidFill>
                <a:latin typeface="Monaco"/>
              </a:rPr>
              <a:t>"</a:t>
            </a:r>
          </a:p>
          <a:p>
            <a:r>
              <a:rPr lang="fr-FR" sz="2000" dirty="0">
                <a:latin typeface="Monaco"/>
              </a:rPr>
              <a:t>    </a:t>
            </a:r>
            <a:r>
              <a:rPr lang="fr-FR" sz="2000" dirty="0" err="1">
                <a:solidFill>
                  <a:srgbClr val="7F007F"/>
                </a:solidFill>
                <a:latin typeface="Monaco"/>
              </a:rPr>
              <a:t>android:versionCode</a:t>
            </a:r>
            <a:r>
              <a:rPr lang="fr-FR" sz="2000" dirty="0">
                <a:solidFill>
                  <a:srgbClr val="000000"/>
                </a:solidFill>
                <a:latin typeface="Monaco"/>
              </a:rPr>
              <a:t>=</a:t>
            </a:r>
            <a:r>
              <a:rPr lang="fr-FR" sz="2000" i="1" dirty="0">
                <a:solidFill>
                  <a:srgbClr val="2A00FF"/>
                </a:solidFill>
                <a:latin typeface="Monaco"/>
              </a:rPr>
              <a:t>"1"</a:t>
            </a:r>
          </a:p>
          <a:p>
            <a:r>
              <a:rPr lang="fr-FR" sz="2000" dirty="0">
                <a:latin typeface="Monaco"/>
              </a:rPr>
              <a:t>    </a:t>
            </a:r>
            <a:r>
              <a:rPr lang="fr-FR" sz="2000" dirty="0" err="1">
                <a:solidFill>
                  <a:srgbClr val="7F007F"/>
                </a:solidFill>
                <a:latin typeface="Monaco"/>
              </a:rPr>
              <a:t>android:versionName</a:t>
            </a:r>
            <a:r>
              <a:rPr lang="fr-FR" sz="2000" dirty="0">
                <a:solidFill>
                  <a:srgbClr val="000000"/>
                </a:solidFill>
                <a:latin typeface="Monaco"/>
              </a:rPr>
              <a:t>=</a:t>
            </a:r>
            <a:r>
              <a:rPr lang="fr-FR" sz="2000" i="1" dirty="0">
                <a:solidFill>
                  <a:srgbClr val="2A00FF"/>
                </a:solidFill>
                <a:latin typeface="Monaco"/>
              </a:rPr>
              <a:t>"1.0" </a:t>
            </a:r>
            <a:r>
              <a:rPr lang="fr-FR" sz="2000" i="1" dirty="0">
                <a:solidFill>
                  <a:srgbClr val="008080"/>
                </a:solidFill>
                <a:latin typeface="Monaco"/>
              </a:rPr>
              <a:t>&gt;</a:t>
            </a:r>
          </a:p>
          <a:p>
            <a:endParaRPr lang="en-US" sz="2000" dirty="0">
              <a:latin typeface="Monaco"/>
            </a:endParaRPr>
          </a:p>
          <a:p>
            <a:r>
              <a:rPr lang="fr-FR" sz="2000" dirty="0">
                <a:solidFill>
                  <a:srgbClr val="000000"/>
                </a:solidFill>
                <a:latin typeface="Monaco"/>
              </a:rPr>
              <a:t>    </a:t>
            </a:r>
            <a:r>
              <a:rPr lang="fr-FR" sz="2000" u="sng" dirty="0">
                <a:solidFill>
                  <a:srgbClr val="008080"/>
                </a:solidFill>
                <a:latin typeface="Monaco"/>
              </a:rPr>
              <a:t>&lt;</a:t>
            </a:r>
            <a:r>
              <a:rPr lang="fr-FR" sz="2000" u="sng" dirty="0">
                <a:solidFill>
                  <a:srgbClr val="3F7F7F"/>
                </a:solidFill>
                <a:latin typeface="Monaco"/>
              </a:rPr>
              <a:t>uses-</a:t>
            </a:r>
            <a:r>
              <a:rPr lang="fr-FR" sz="2000" u="sng" dirty="0" err="1">
                <a:solidFill>
                  <a:srgbClr val="3F7F7F"/>
                </a:solidFill>
                <a:latin typeface="Monaco"/>
              </a:rPr>
              <a:t>sdk</a:t>
            </a:r>
            <a:r>
              <a:rPr lang="fr-FR" sz="2000" u="sng" dirty="0">
                <a:solidFill>
                  <a:srgbClr val="000000"/>
                </a:solidFill>
                <a:latin typeface="Monaco"/>
              </a:rPr>
              <a:t> </a:t>
            </a:r>
            <a:r>
              <a:rPr lang="fr-FR" sz="2000" u="sng" dirty="0" err="1">
                <a:solidFill>
                  <a:srgbClr val="7F007F"/>
                </a:solidFill>
                <a:latin typeface="Monaco"/>
              </a:rPr>
              <a:t>android:minSdkVersion</a:t>
            </a:r>
            <a:r>
              <a:rPr lang="fr-FR" sz="2000" u="sng" dirty="0">
                <a:solidFill>
                  <a:srgbClr val="000000"/>
                </a:solidFill>
                <a:latin typeface="Monaco"/>
              </a:rPr>
              <a:t>=</a:t>
            </a:r>
            <a:r>
              <a:rPr lang="fr-FR" sz="2000" i="1" u="sng" dirty="0">
                <a:solidFill>
                  <a:srgbClr val="2A00FF"/>
                </a:solidFill>
                <a:latin typeface="Monaco"/>
              </a:rPr>
              <a:t>"8"</a:t>
            </a:r>
            <a:r>
              <a:rPr lang="fr-FR" sz="2000" i="1" u="sng" dirty="0">
                <a:solidFill>
                  <a:srgbClr val="000000"/>
                </a:solidFill>
                <a:latin typeface="Monaco"/>
              </a:rPr>
              <a:t> </a:t>
            </a:r>
            <a:r>
              <a:rPr lang="fr-FR" sz="2000" i="1" u="sng" dirty="0">
                <a:solidFill>
                  <a:srgbClr val="008080"/>
                </a:solidFill>
                <a:latin typeface="Monaco"/>
              </a:rPr>
              <a:t>/&gt;</a:t>
            </a:r>
          </a:p>
          <a:p>
            <a:r>
              <a:rPr lang="fr-FR" sz="2000" dirty="0">
                <a:solidFill>
                  <a:srgbClr val="000000"/>
                </a:solidFill>
                <a:latin typeface="Monaco"/>
              </a:rPr>
              <a:t>   </a:t>
            </a:r>
            <a:endParaRPr lang="fr-FR" sz="2000" dirty="0" smtClean="0">
              <a:solidFill>
                <a:srgbClr val="000000"/>
              </a:solidFill>
              <a:latin typeface="Monaco"/>
            </a:endParaRPr>
          </a:p>
          <a:p>
            <a:r>
              <a:rPr lang="fr-FR" sz="2000" dirty="0" smtClean="0">
                <a:solidFill>
                  <a:srgbClr val="000000"/>
                </a:solidFill>
                <a:latin typeface="Monaco"/>
              </a:rPr>
              <a:t> </a:t>
            </a:r>
            <a:r>
              <a:rPr lang="fr-FR" sz="2000" dirty="0">
                <a:solidFill>
                  <a:srgbClr val="008080"/>
                </a:solidFill>
                <a:latin typeface="Monaco"/>
              </a:rPr>
              <a:t>&lt;</a:t>
            </a:r>
            <a:r>
              <a:rPr lang="fr-FR" sz="2000" dirty="0">
                <a:solidFill>
                  <a:srgbClr val="3F7F7F"/>
                </a:solidFill>
                <a:latin typeface="Monaco"/>
              </a:rPr>
              <a:t>uses-permission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a:solidFill>
                  <a:srgbClr val="2A00FF"/>
                </a:solidFill>
                <a:latin typeface="Monaco"/>
              </a:rPr>
              <a:t>android.permission.INTERNET</a:t>
            </a:r>
            <a:r>
              <a:rPr lang="fr-FR" sz="2000" i="1" dirty="0">
                <a:solidFill>
                  <a:srgbClr val="2A00FF"/>
                </a:solidFill>
                <a:latin typeface="Monaco"/>
              </a:rPr>
              <a:t>"</a:t>
            </a:r>
            <a:r>
              <a:rPr lang="fr-FR" sz="2000" i="1" dirty="0">
                <a:solidFill>
                  <a:srgbClr val="008080"/>
                </a:solidFill>
                <a:latin typeface="Monaco"/>
              </a:rPr>
              <a:t>/&gt;</a:t>
            </a:r>
          </a:p>
          <a:p>
            <a:r>
              <a:rPr lang="fr-FR" sz="2000" dirty="0">
                <a:solidFill>
                  <a:srgbClr val="000000"/>
                </a:solidFill>
                <a:latin typeface="Monaco"/>
              </a:rPr>
              <a:t> </a:t>
            </a:r>
            <a:r>
              <a:rPr lang="fr-FR" sz="2000" dirty="0" smtClean="0">
                <a:solidFill>
                  <a:srgbClr val="008080"/>
                </a:solidFill>
                <a:latin typeface="Monaco"/>
              </a:rPr>
              <a:t>&lt;</a:t>
            </a:r>
            <a:r>
              <a:rPr lang="fr-FR" sz="2000" dirty="0">
                <a:solidFill>
                  <a:srgbClr val="3F7F7F"/>
                </a:solidFill>
                <a:latin typeface="Monaco"/>
              </a:rPr>
              <a:t>uses-permission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smtClean="0">
                <a:solidFill>
                  <a:srgbClr val="2A00FF"/>
                </a:solidFill>
                <a:latin typeface="Monaco"/>
              </a:rPr>
              <a:t>android.permission.CALL_PHONE</a:t>
            </a:r>
            <a:r>
              <a:rPr lang="fr-FR" sz="2000" i="1" dirty="0" smtClean="0">
                <a:solidFill>
                  <a:srgbClr val="2A00FF"/>
                </a:solidFill>
                <a:latin typeface="Monaco"/>
              </a:rPr>
              <a:t>"</a:t>
            </a:r>
            <a:r>
              <a:rPr lang="fr-FR" sz="2000" i="1" dirty="0" smtClean="0">
                <a:solidFill>
                  <a:srgbClr val="008080"/>
                </a:solidFill>
                <a:latin typeface="Monaco"/>
              </a:rPr>
              <a:t>/&gt;</a:t>
            </a:r>
            <a:endParaRPr lang="en-US" sz="2000" dirty="0" smtClean="0">
              <a:latin typeface="Monaco"/>
            </a:endParaRPr>
          </a:p>
          <a:p>
            <a:r>
              <a:rPr lang="fr-FR" sz="2000" dirty="0" smtClean="0">
                <a:solidFill>
                  <a:srgbClr val="000000"/>
                </a:solidFill>
                <a:latin typeface="Monaco"/>
              </a:rPr>
              <a:t>    </a:t>
            </a:r>
            <a:r>
              <a:rPr lang="fr-FR" sz="2000" dirty="0">
                <a:solidFill>
                  <a:srgbClr val="008080"/>
                </a:solidFill>
                <a:latin typeface="Monaco"/>
              </a:rPr>
              <a:t>&lt;</a:t>
            </a:r>
            <a:r>
              <a:rPr lang="fr-FR" sz="2000" dirty="0">
                <a:solidFill>
                  <a:srgbClr val="3F7F7F"/>
                </a:solidFill>
                <a:latin typeface="Monaco"/>
              </a:rPr>
              <a:t>uses-permission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a:solidFill>
                  <a:srgbClr val="2A00FF"/>
                </a:solidFill>
                <a:latin typeface="Monaco"/>
              </a:rPr>
              <a:t>android.permission.CAMERA</a:t>
            </a:r>
            <a:r>
              <a:rPr lang="fr-FR" sz="2000" i="1" dirty="0">
                <a:solidFill>
                  <a:srgbClr val="2A00FF"/>
                </a:solidFill>
                <a:latin typeface="Monaco"/>
              </a:rPr>
              <a:t>" </a:t>
            </a:r>
            <a:r>
              <a:rPr lang="fr-FR" sz="2000" i="1" dirty="0">
                <a:solidFill>
                  <a:srgbClr val="008080"/>
                </a:solidFill>
                <a:latin typeface="Monaco"/>
              </a:rPr>
              <a:t>&gt;</a:t>
            </a:r>
          </a:p>
          <a:p>
            <a:r>
              <a:rPr lang="fr-FR" sz="2000" dirty="0">
                <a:solidFill>
                  <a:srgbClr val="000000"/>
                </a:solidFill>
                <a:latin typeface="Monaco"/>
              </a:rPr>
              <a:t>    </a:t>
            </a:r>
            <a:r>
              <a:rPr lang="fr-FR" sz="2000" dirty="0">
                <a:solidFill>
                  <a:srgbClr val="008080"/>
                </a:solidFill>
                <a:latin typeface="Monaco"/>
              </a:rPr>
              <a:t>&lt;/</a:t>
            </a:r>
            <a:r>
              <a:rPr lang="fr-FR" sz="2000" dirty="0">
                <a:solidFill>
                  <a:srgbClr val="3F7F7F"/>
                </a:solidFill>
                <a:latin typeface="Monaco"/>
              </a:rPr>
              <a:t>uses-permission</a:t>
            </a:r>
            <a:r>
              <a:rPr lang="fr-FR" sz="2000" dirty="0">
                <a:solidFill>
                  <a:srgbClr val="008080"/>
                </a:solidFill>
                <a:latin typeface="Monaco"/>
              </a:rPr>
              <a:t>&gt;</a:t>
            </a:r>
          </a:p>
          <a:p>
            <a:r>
              <a:rPr lang="en-US" sz="2000" dirty="0">
                <a:solidFill>
                  <a:srgbClr val="000000"/>
                </a:solidFill>
                <a:latin typeface="Monaco"/>
              </a:rPr>
              <a:t> </a:t>
            </a:r>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AndroidManifest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63</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endParaRPr lang="en-US" sz="2000" dirty="0">
              <a:solidFill>
                <a:srgbClr val="000000"/>
              </a:solidFill>
              <a:latin typeface="Monaco"/>
            </a:endParaRPr>
          </a:p>
        </p:txBody>
      </p:sp>
      <p:sp>
        <p:nvSpPr>
          <p:cNvPr id="5" name="Oval 4"/>
          <p:cNvSpPr/>
          <p:nvPr/>
        </p:nvSpPr>
        <p:spPr>
          <a:xfrm>
            <a:off x="-5466" y="2895600"/>
            <a:ext cx="8082665" cy="3124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85891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AndroidManifest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64</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5940088"/>
          </a:xfrm>
          <a:prstGeom prst="rect">
            <a:avLst/>
          </a:prstGeom>
        </p:spPr>
        <p:txBody>
          <a:bodyPr wrap="square">
            <a:spAutoFit/>
          </a:bodyPr>
          <a:lstStyle/>
          <a:p>
            <a:endParaRPr lang="pl-PL" sz="2000" dirty="0" smtClean="0">
              <a:solidFill>
                <a:srgbClr val="000000"/>
              </a:solidFill>
              <a:latin typeface="Monaco"/>
            </a:endParaRPr>
          </a:p>
          <a:p>
            <a:r>
              <a:rPr lang="fr-FR" sz="2000" u="sng" dirty="0">
                <a:solidFill>
                  <a:srgbClr val="008080"/>
                </a:solidFill>
                <a:latin typeface="Monaco"/>
              </a:rPr>
              <a:t>&lt;</a:t>
            </a:r>
            <a:r>
              <a:rPr lang="fr-FR" sz="2000" u="sng" dirty="0">
                <a:solidFill>
                  <a:srgbClr val="3F7F7F"/>
                </a:solidFill>
                <a:latin typeface="Monaco"/>
              </a:rPr>
              <a:t>application</a:t>
            </a:r>
          </a:p>
          <a:p>
            <a:r>
              <a:rPr lang="en-US" sz="2000" dirty="0">
                <a:latin typeface="Monaco"/>
              </a:rPr>
              <a:t>        </a:t>
            </a:r>
            <a:r>
              <a:rPr lang="en-US" sz="2000" dirty="0" err="1">
                <a:solidFill>
                  <a:srgbClr val="7F007F"/>
                </a:solidFill>
                <a:latin typeface="Monaco"/>
              </a:rPr>
              <a:t>android:icon</a:t>
            </a:r>
            <a:r>
              <a:rPr lang="en-US" sz="2000" dirty="0">
                <a:solidFill>
                  <a:srgbClr val="000000"/>
                </a:solidFill>
                <a:latin typeface="Monaco"/>
              </a:rPr>
              <a:t>=</a:t>
            </a:r>
            <a:r>
              <a:rPr lang="en-US" sz="2000" i="1" dirty="0">
                <a:solidFill>
                  <a:srgbClr val="2A00FF"/>
                </a:solidFill>
                <a:latin typeface="Monaco"/>
              </a:rPr>
              <a:t>"@</a:t>
            </a:r>
            <a:r>
              <a:rPr lang="en-US" sz="2000" i="1" dirty="0" err="1">
                <a:solidFill>
                  <a:srgbClr val="2A00FF"/>
                </a:solidFill>
                <a:latin typeface="Monaco"/>
              </a:rPr>
              <a:t>drawable</a:t>
            </a:r>
            <a:r>
              <a:rPr lang="en-US" sz="2000" i="1" dirty="0">
                <a:solidFill>
                  <a:srgbClr val="2A00FF"/>
                </a:solidFill>
                <a:latin typeface="Monaco"/>
              </a:rPr>
              <a:t>/</a:t>
            </a:r>
            <a:r>
              <a:rPr lang="en-US" sz="2000" i="1" dirty="0" err="1">
                <a:solidFill>
                  <a:srgbClr val="2A00FF"/>
                </a:solidFill>
                <a:latin typeface="Monaco"/>
              </a:rPr>
              <a:t>ic_launcher</a:t>
            </a:r>
            <a:r>
              <a:rPr lang="en-US" sz="2000" i="1" dirty="0">
                <a:solidFill>
                  <a:srgbClr val="2A00FF"/>
                </a:solidFill>
                <a:latin typeface="Monaco"/>
              </a:rPr>
              <a:t>"</a:t>
            </a:r>
          </a:p>
          <a:p>
            <a:r>
              <a:rPr lang="fr-FR" sz="2000" dirty="0">
                <a:latin typeface="Monaco"/>
              </a:rPr>
              <a:t>        </a:t>
            </a:r>
            <a:r>
              <a:rPr lang="fr-FR" sz="2000" dirty="0" err="1">
                <a:solidFill>
                  <a:srgbClr val="7F007F"/>
                </a:solidFill>
                <a:latin typeface="Monaco"/>
              </a:rPr>
              <a:t>android:label</a:t>
            </a:r>
            <a:r>
              <a:rPr lang="fr-FR" sz="2000" dirty="0">
                <a:solidFill>
                  <a:srgbClr val="000000"/>
                </a:solidFill>
                <a:latin typeface="Monaco"/>
              </a:rPr>
              <a:t>=</a:t>
            </a:r>
            <a:r>
              <a:rPr lang="fr-FR" sz="2000" i="1" dirty="0">
                <a:solidFill>
                  <a:srgbClr val="2A00FF"/>
                </a:solidFill>
                <a:latin typeface="Monaco"/>
              </a:rPr>
              <a:t>"@string/</a:t>
            </a:r>
            <a:r>
              <a:rPr lang="fr-FR" sz="2000" i="1" dirty="0" err="1">
                <a:solidFill>
                  <a:srgbClr val="2A00FF"/>
                </a:solidFill>
                <a:latin typeface="Monaco"/>
              </a:rPr>
              <a:t>app_name</a:t>
            </a:r>
            <a:r>
              <a:rPr lang="fr-FR" sz="2000" i="1" dirty="0">
                <a:solidFill>
                  <a:srgbClr val="2A00FF"/>
                </a:solidFill>
                <a:latin typeface="Monaco"/>
              </a:rPr>
              <a:t>" </a:t>
            </a:r>
            <a:r>
              <a:rPr lang="fr-FR" sz="2000" i="1" dirty="0">
                <a:solidFill>
                  <a:srgbClr val="008080"/>
                </a:solidFill>
                <a:latin typeface="Monaco"/>
              </a:rPr>
              <a:t>&gt;</a:t>
            </a:r>
          </a:p>
          <a:p>
            <a:r>
              <a:rPr lang="en-US" sz="2000" dirty="0">
                <a:solidFill>
                  <a:srgbClr val="000000"/>
                </a:solidFill>
                <a:latin typeface="Monaco"/>
              </a:rPr>
              <a:t>        </a:t>
            </a:r>
            <a:r>
              <a:rPr lang="en-US" sz="2000" dirty="0">
                <a:solidFill>
                  <a:srgbClr val="008080"/>
                </a:solidFill>
                <a:latin typeface="Monaco"/>
              </a:rPr>
              <a:t>&lt;</a:t>
            </a:r>
            <a:r>
              <a:rPr lang="en-US" sz="2000" dirty="0">
                <a:solidFill>
                  <a:srgbClr val="3F7F7F"/>
                </a:solidFill>
                <a:latin typeface="Monaco"/>
              </a:rPr>
              <a:t>activity</a:t>
            </a:r>
          </a:p>
          <a:p>
            <a:r>
              <a:rPr lang="fr-FR" sz="2000" dirty="0">
                <a:latin typeface="Monaco"/>
              </a:rPr>
              <a:t>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a:solidFill>
                  <a:srgbClr val="2A00FF"/>
                </a:solidFill>
                <a:latin typeface="Monaco"/>
              </a:rPr>
              <a:t>IdeaActivity</a:t>
            </a:r>
            <a:r>
              <a:rPr lang="fr-FR" sz="2000" i="1" dirty="0">
                <a:solidFill>
                  <a:srgbClr val="2A00FF"/>
                </a:solidFill>
                <a:latin typeface="Monaco"/>
              </a:rPr>
              <a:t>"</a:t>
            </a:r>
          </a:p>
          <a:p>
            <a:r>
              <a:rPr lang="fr-FR" sz="2000" dirty="0">
                <a:latin typeface="Monaco"/>
              </a:rPr>
              <a:t>            </a:t>
            </a:r>
            <a:r>
              <a:rPr lang="fr-FR" sz="2000" dirty="0" err="1">
                <a:solidFill>
                  <a:srgbClr val="7F007F"/>
                </a:solidFill>
                <a:latin typeface="Monaco"/>
              </a:rPr>
              <a:t>android:label</a:t>
            </a:r>
            <a:r>
              <a:rPr lang="fr-FR" sz="2000" dirty="0">
                <a:solidFill>
                  <a:srgbClr val="000000"/>
                </a:solidFill>
                <a:latin typeface="Monaco"/>
              </a:rPr>
              <a:t>=</a:t>
            </a:r>
            <a:r>
              <a:rPr lang="fr-FR" sz="2000" i="1" dirty="0">
                <a:solidFill>
                  <a:srgbClr val="2A00FF"/>
                </a:solidFill>
                <a:latin typeface="Monaco"/>
              </a:rPr>
              <a:t>"@string/</a:t>
            </a:r>
            <a:r>
              <a:rPr lang="fr-FR" sz="2000" i="1" dirty="0" err="1">
                <a:solidFill>
                  <a:srgbClr val="2A00FF"/>
                </a:solidFill>
                <a:latin typeface="Monaco"/>
              </a:rPr>
              <a:t>app_name</a:t>
            </a:r>
            <a:r>
              <a:rPr lang="fr-FR" sz="2000" i="1" dirty="0">
                <a:solidFill>
                  <a:srgbClr val="2A00FF"/>
                </a:solidFill>
                <a:latin typeface="Monaco"/>
              </a:rPr>
              <a:t>" </a:t>
            </a:r>
            <a:r>
              <a:rPr lang="fr-FR" sz="2000" i="1" dirty="0">
                <a:solidFill>
                  <a:srgbClr val="008080"/>
                </a:solidFill>
                <a:latin typeface="Monaco"/>
              </a:rPr>
              <a:t>&gt;</a:t>
            </a:r>
          </a:p>
          <a:p>
            <a:r>
              <a:rPr lang="en-US" sz="2000" dirty="0">
                <a:solidFill>
                  <a:srgbClr val="000000"/>
                </a:solidFill>
                <a:latin typeface="Monaco"/>
              </a:rPr>
              <a:t> </a:t>
            </a:r>
            <a:r>
              <a:rPr lang="en-US" sz="2000" dirty="0" smtClean="0">
                <a:solidFill>
                  <a:srgbClr val="008080"/>
                </a:solidFill>
                <a:latin typeface="Monaco"/>
              </a:rPr>
              <a:t>&lt;</a:t>
            </a:r>
            <a:r>
              <a:rPr lang="en-US" sz="2000" dirty="0">
                <a:solidFill>
                  <a:srgbClr val="3F7F7F"/>
                </a:solidFill>
                <a:latin typeface="Monaco"/>
              </a:rPr>
              <a:t>intent-filter</a:t>
            </a:r>
            <a:r>
              <a:rPr lang="en-US" sz="2000" dirty="0">
                <a:solidFill>
                  <a:srgbClr val="008080"/>
                </a:solidFill>
                <a:latin typeface="Monaco"/>
              </a:rPr>
              <a:t>&gt;</a:t>
            </a:r>
          </a:p>
          <a:p>
            <a:r>
              <a:rPr lang="fr-FR" sz="2000" dirty="0">
                <a:solidFill>
                  <a:srgbClr val="000000"/>
                </a:solidFill>
                <a:latin typeface="Monaco"/>
              </a:rPr>
              <a:t>   </a:t>
            </a:r>
            <a:r>
              <a:rPr lang="fr-FR" sz="2000" dirty="0" smtClean="0">
                <a:solidFill>
                  <a:srgbClr val="008080"/>
                </a:solidFill>
                <a:latin typeface="Monaco"/>
              </a:rPr>
              <a:t>&lt;</a:t>
            </a:r>
            <a:r>
              <a:rPr lang="fr-FR" sz="2000" dirty="0">
                <a:solidFill>
                  <a:srgbClr val="3F7F7F"/>
                </a:solidFill>
                <a:latin typeface="Monaco"/>
              </a:rPr>
              <a:t>action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a:solidFill>
                  <a:srgbClr val="2A00FF"/>
                </a:solidFill>
                <a:latin typeface="Monaco"/>
              </a:rPr>
              <a:t>android.intent.action.MAIN</a:t>
            </a:r>
            <a:r>
              <a:rPr lang="fr-FR" sz="2000" i="1" dirty="0">
                <a:solidFill>
                  <a:srgbClr val="2A00FF"/>
                </a:solidFill>
                <a:latin typeface="Monaco"/>
              </a:rPr>
              <a:t>" </a:t>
            </a:r>
            <a:r>
              <a:rPr lang="fr-FR" sz="2000" i="1" dirty="0">
                <a:solidFill>
                  <a:srgbClr val="008080"/>
                </a:solidFill>
                <a:latin typeface="Monaco"/>
              </a:rPr>
              <a:t>/</a:t>
            </a:r>
            <a:r>
              <a:rPr lang="fr-FR" sz="2000" i="1" dirty="0" smtClean="0">
                <a:solidFill>
                  <a:srgbClr val="008080"/>
                </a:solidFill>
                <a:latin typeface="Monaco"/>
              </a:rPr>
              <a:t>&gt;</a:t>
            </a:r>
            <a:endParaRPr lang="en-US" sz="2000" dirty="0">
              <a:latin typeface="Monaco"/>
            </a:endParaRPr>
          </a:p>
          <a:p>
            <a:r>
              <a:rPr lang="pl-PL" sz="2000" dirty="0">
                <a:solidFill>
                  <a:srgbClr val="000000"/>
                </a:solidFill>
                <a:latin typeface="Monaco"/>
              </a:rPr>
              <a:t>   </a:t>
            </a:r>
            <a:r>
              <a:rPr lang="pl-PL" sz="2000" dirty="0" smtClean="0">
                <a:solidFill>
                  <a:srgbClr val="008080"/>
                </a:solidFill>
                <a:latin typeface="Monaco"/>
              </a:rPr>
              <a:t>&lt;</a:t>
            </a:r>
            <a:r>
              <a:rPr lang="pl-PL" sz="2000" dirty="0" err="1">
                <a:solidFill>
                  <a:srgbClr val="3F7F7F"/>
                </a:solidFill>
                <a:latin typeface="Monaco"/>
              </a:rPr>
              <a:t>category</a:t>
            </a:r>
            <a:r>
              <a:rPr lang="pl-PL" sz="2000" dirty="0">
                <a:solidFill>
                  <a:srgbClr val="3F7F7F"/>
                </a:solidFill>
                <a:latin typeface="Monaco"/>
              </a:rPr>
              <a:t> </a:t>
            </a:r>
            <a:r>
              <a:rPr lang="pl-PL" sz="2000" dirty="0" err="1">
                <a:solidFill>
                  <a:srgbClr val="7F007F"/>
                </a:solidFill>
                <a:latin typeface="Monaco"/>
              </a:rPr>
              <a:t>android:name</a:t>
            </a:r>
            <a:r>
              <a:rPr lang="pl-PL" sz="2000" dirty="0">
                <a:solidFill>
                  <a:srgbClr val="000000"/>
                </a:solidFill>
                <a:latin typeface="Monaco"/>
              </a:rPr>
              <a:t>=</a:t>
            </a:r>
            <a:r>
              <a:rPr lang="pl-PL" sz="2000" i="1" dirty="0">
                <a:solidFill>
                  <a:srgbClr val="2A00FF"/>
                </a:solidFill>
                <a:latin typeface="Monaco"/>
              </a:rPr>
              <a:t>"</a:t>
            </a:r>
            <a:r>
              <a:rPr lang="pl-PL" sz="2000" i="1" dirty="0" err="1">
                <a:solidFill>
                  <a:srgbClr val="2A00FF"/>
                </a:solidFill>
                <a:latin typeface="Monaco"/>
              </a:rPr>
              <a:t>android.intent.category.LAUNCHER</a:t>
            </a:r>
            <a:r>
              <a:rPr lang="pl-PL" sz="2000" i="1" dirty="0">
                <a:solidFill>
                  <a:srgbClr val="2A00FF"/>
                </a:solidFill>
                <a:latin typeface="Monaco"/>
              </a:rPr>
              <a:t>" </a:t>
            </a:r>
            <a:r>
              <a:rPr lang="pl-PL" sz="2000" i="1" dirty="0">
                <a:solidFill>
                  <a:srgbClr val="008080"/>
                </a:solidFill>
                <a:latin typeface="Monaco"/>
              </a:rPr>
              <a:t>/&gt;</a:t>
            </a:r>
          </a:p>
          <a:p>
            <a:r>
              <a:rPr lang="en-US" sz="2000" dirty="0">
                <a:solidFill>
                  <a:srgbClr val="000000"/>
                </a:solidFill>
                <a:latin typeface="Monaco"/>
              </a:rPr>
              <a:t>  </a:t>
            </a:r>
            <a:r>
              <a:rPr lang="en-US" sz="2000" dirty="0" smtClean="0">
                <a:solidFill>
                  <a:srgbClr val="008080"/>
                </a:solidFill>
                <a:latin typeface="Monaco"/>
              </a:rPr>
              <a:t>&lt;</a:t>
            </a:r>
            <a:r>
              <a:rPr lang="en-US" sz="2000" dirty="0">
                <a:solidFill>
                  <a:srgbClr val="008080"/>
                </a:solidFill>
                <a:latin typeface="Monaco"/>
              </a:rPr>
              <a:t>/</a:t>
            </a:r>
            <a:r>
              <a:rPr lang="en-US" sz="2000" dirty="0">
                <a:solidFill>
                  <a:srgbClr val="3F7F7F"/>
                </a:solidFill>
                <a:latin typeface="Monaco"/>
              </a:rPr>
              <a:t>intent-filter</a:t>
            </a:r>
            <a:r>
              <a:rPr lang="en-US" sz="2000" dirty="0">
                <a:solidFill>
                  <a:srgbClr val="008080"/>
                </a:solidFill>
                <a:latin typeface="Monaco"/>
              </a:rPr>
              <a:t>&gt;</a:t>
            </a:r>
          </a:p>
          <a:p>
            <a:r>
              <a:rPr lang="en-US" sz="2000" dirty="0">
                <a:solidFill>
                  <a:srgbClr val="000000"/>
                </a:solidFill>
                <a:latin typeface="Monaco"/>
              </a:rPr>
              <a:t> </a:t>
            </a:r>
            <a:r>
              <a:rPr lang="en-US" sz="2000" dirty="0" smtClean="0">
                <a:solidFill>
                  <a:srgbClr val="008080"/>
                </a:solidFill>
                <a:latin typeface="Monaco"/>
              </a:rPr>
              <a:t>&lt;</a:t>
            </a:r>
            <a:r>
              <a:rPr lang="en-US" sz="2000" dirty="0">
                <a:solidFill>
                  <a:srgbClr val="008080"/>
                </a:solidFill>
                <a:latin typeface="Monaco"/>
              </a:rPr>
              <a:t>/</a:t>
            </a:r>
            <a:r>
              <a:rPr lang="en-US" sz="2000" dirty="0">
                <a:solidFill>
                  <a:srgbClr val="3F7F7F"/>
                </a:solidFill>
                <a:latin typeface="Monaco"/>
              </a:rPr>
              <a:t>activity</a:t>
            </a:r>
            <a:r>
              <a:rPr lang="en-US" sz="2000" dirty="0" smtClean="0">
                <a:solidFill>
                  <a:srgbClr val="008080"/>
                </a:solidFill>
                <a:latin typeface="Monaco"/>
              </a:rPr>
              <a:t>&gt;</a:t>
            </a:r>
            <a:r>
              <a:rPr lang="en-US" sz="2000" dirty="0" smtClean="0">
                <a:solidFill>
                  <a:srgbClr val="000000"/>
                </a:solidFill>
                <a:latin typeface="Monaco"/>
              </a:rPr>
              <a:t>  </a:t>
            </a:r>
            <a:endParaRPr lang="en-US" sz="2000" dirty="0">
              <a:solidFill>
                <a:srgbClr val="000000"/>
              </a:solidFill>
              <a:latin typeface="Monaco"/>
            </a:endParaRPr>
          </a:p>
          <a:p>
            <a:r>
              <a:rPr lang="en-US" sz="2000" dirty="0">
                <a:solidFill>
                  <a:srgbClr val="000000"/>
                </a:solidFill>
                <a:latin typeface="Monaco"/>
              </a:rPr>
              <a:t>        </a:t>
            </a:r>
            <a:r>
              <a:rPr lang="en-US" sz="2000" dirty="0">
                <a:solidFill>
                  <a:srgbClr val="008080"/>
                </a:solidFill>
                <a:latin typeface="Monaco"/>
              </a:rPr>
              <a:t>&lt;</a:t>
            </a:r>
            <a:r>
              <a:rPr lang="en-US" sz="2000" dirty="0">
                <a:solidFill>
                  <a:srgbClr val="3F7F7F"/>
                </a:solidFill>
                <a:latin typeface="Monaco"/>
              </a:rPr>
              <a:t>activity</a:t>
            </a:r>
          </a:p>
          <a:p>
            <a:r>
              <a:rPr lang="fr-FR" sz="2000" dirty="0">
                <a:latin typeface="Monaco"/>
              </a:rPr>
              <a:t>            </a:t>
            </a:r>
            <a:r>
              <a:rPr lang="fr-FR" sz="2000" dirty="0" err="1">
                <a:solidFill>
                  <a:srgbClr val="7F007F"/>
                </a:solidFill>
                <a:latin typeface="Monaco"/>
              </a:rPr>
              <a:t>android:name</a:t>
            </a:r>
            <a:r>
              <a:rPr lang="fr-FR" sz="2000" dirty="0">
                <a:solidFill>
                  <a:srgbClr val="000000"/>
                </a:solidFill>
                <a:latin typeface="Monaco"/>
              </a:rPr>
              <a:t>=</a:t>
            </a:r>
            <a:r>
              <a:rPr lang="fr-FR" sz="2000" i="1" dirty="0">
                <a:solidFill>
                  <a:srgbClr val="2A00FF"/>
                </a:solidFill>
                <a:latin typeface="Monaco"/>
              </a:rPr>
              <a:t>".</a:t>
            </a:r>
            <a:r>
              <a:rPr lang="fr-FR" sz="2000" i="1" dirty="0" err="1">
                <a:solidFill>
                  <a:srgbClr val="2A00FF"/>
                </a:solidFill>
                <a:latin typeface="Monaco"/>
              </a:rPr>
              <a:t>NewActivity</a:t>
            </a:r>
            <a:r>
              <a:rPr lang="fr-FR" sz="2000" i="1" dirty="0">
                <a:solidFill>
                  <a:srgbClr val="2A00FF"/>
                </a:solidFill>
                <a:latin typeface="Monaco"/>
              </a:rPr>
              <a:t>"</a:t>
            </a:r>
          </a:p>
          <a:p>
            <a:r>
              <a:rPr lang="fr-FR" sz="2000" dirty="0">
                <a:latin typeface="Monaco"/>
              </a:rPr>
              <a:t>            </a:t>
            </a:r>
            <a:r>
              <a:rPr lang="fr-FR" sz="2000" dirty="0" err="1">
                <a:solidFill>
                  <a:srgbClr val="7F007F"/>
                </a:solidFill>
                <a:latin typeface="Monaco"/>
              </a:rPr>
              <a:t>android:label</a:t>
            </a:r>
            <a:r>
              <a:rPr lang="fr-FR" sz="2000" dirty="0">
                <a:solidFill>
                  <a:srgbClr val="000000"/>
                </a:solidFill>
                <a:latin typeface="Monaco"/>
              </a:rPr>
              <a:t>=</a:t>
            </a:r>
            <a:r>
              <a:rPr lang="fr-FR" sz="2000" i="1" dirty="0">
                <a:solidFill>
                  <a:srgbClr val="2A00FF"/>
                </a:solidFill>
                <a:latin typeface="Monaco"/>
              </a:rPr>
              <a:t>"@string/</a:t>
            </a:r>
            <a:r>
              <a:rPr lang="fr-FR" sz="2000" i="1" dirty="0" err="1">
                <a:solidFill>
                  <a:srgbClr val="2A00FF"/>
                </a:solidFill>
                <a:latin typeface="Monaco"/>
              </a:rPr>
              <a:t>app_name</a:t>
            </a:r>
            <a:r>
              <a:rPr lang="fr-FR" sz="2000" i="1" dirty="0">
                <a:solidFill>
                  <a:srgbClr val="2A00FF"/>
                </a:solidFill>
                <a:latin typeface="Monaco"/>
              </a:rPr>
              <a:t>" </a:t>
            </a:r>
            <a:r>
              <a:rPr lang="fr-FR" sz="2000" i="1" dirty="0" smtClean="0">
                <a:solidFill>
                  <a:srgbClr val="008080"/>
                </a:solidFill>
                <a:latin typeface="Monaco"/>
              </a:rPr>
              <a:t>&gt;</a:t>
            </a:r>
            <a:endParaRPr lang="en-US" sz="2000" dirty="0">
              <a:solidFill>
                <a:srgbClr val="000000"/>
              </a:solidFill>
              <a:latin typeface="Monaco"/>
            </a:endParaRPr>
          </a:p>
          <a:p>
            <a:r>
              <a:rPr lang="en-US" sz="2000" dirty="0">
                <a:solidFill>
                  <a:srgbClr val="000000"/>
                </a:solidFill>
                <a:latin typeface="Monaco"/>
              </a:rPr>
              <a:t>        </a:t>
            </a:r>
            <a:r>
              <a:rPr lang="en-US" sz="2000" dirty="0">
                <a:solidFill>
                  <a:srgbClr val="008080"/>
                </a:solidFill>
                <a:latin typeface="Monaco"/>
              </a:rPr>
              <a:t>&lt;/</a:t>
            </a:r>
            <a:r>
              <a:rPr lang="en-US" sz="2000" dirty="0">
                <a:solidFill>
                  <a:srgbClr val="3F7F7F"/>
                </a:solidFill>
                <a:latin typeface="Monaco"/>
              </a:rPr>
              <a:t>activity</a:t>
            </a:r>
            <a:r>
              <a:rPr lang="en-US" sz="2000" dirty="0">
                <a:solidFill>
                  <a:srgbClr val="008080"/>
                </a:solidFill>
                <a:latin typeface="Monaco"/>
              </a:rPr>
              <a:t>&gt;</a:t>
            </a:r>
          </a:p>
          <a:p>
            <a:r>
              <a:rPr lang="fr-FR" sz="2000" dirty="0">
                <a:solidFill>
                  <a:srgbClr val="000000"/>
                </a:solidFill>
                <a:latin typeface="Monaco"/>
              </a:rPr>
              <a:t>    </a:t>
            </a:r>
            <a:endParaRPr lang="en-US" sz="2000" dirty="0">
              <a:solidFill>
                <a:srgbClr val="000000"/>
              </a:solidFill>
              <a:latin typeface="Monaco"/>
            </a:endParaRPr>
          </a:p>
        </p:txBody>
      </p:sp>
      <p:sp>
        <p:nvSpPr>
          <p:cNvPr id="5" name="Oval 4"/>
          <p:cNvSpPr/>
          <p:nvPr/>
        </p:nvSpPr>
        <p:spPr>
          <a:xfrm>
            <a:off x="1600200" y="1981200"/>
            <a:ext cx="6096000" cy="2438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990600" y="4724400"/>
            <a:ext cx="6553200" cy="14478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06749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7# Launch a Dialer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65</a:t>
            </a:fld>
            <a:endParaRPr lang="en-US" sz="1000" dirty="0">
              <a:solidFill>
                <a:prstClr val="white"/>
              </a:solidFill>
              <a:latin typeface="Arial" pitchFamily="34" charset="0"/>
              <a:cs typeface="Arial" pitchFamily="34" charset="0"/>
            </a:endParaRPr>
          </a:p>
        </p:txBody>
      </p:sp>
      <p:sp>
        <p:nvSpPr>
          <p:cNvPr id="18" name="Right Arrow 17"/>
          <p:cNvSpPr/>
          <p:nvPr/>
        </p:nvSpPr>
        <p:spPr>
          <a:xfrm>
            <a:off x="3733800" y="3124200"/>
            <a:ext cx="19812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de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8200"/>
            <a:ext cx="2862263" cy="5029200"/>
          </a:xfrm>
          <a:prstGeom prst="rect">
            <a:avLst/>
          </a:prstGeom>
        </p:spPr>
      </p:pic>
      <p:pic>
        <p:nvPicPr>
          <p:cNvPr id="5" name="Picture 4" descr="dial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914400"/>
            <a:ext cx="2786063" cy="4953000"/>
          </a:xfrm>
          <a:prstGeom prst="rect">
            <a:avLst/>
          </a:prstGeom>
        </p:spPr>
      </p:pic>
      <p:sp>
        <p:nvSpPr>
          <p:cNvPr id="15" name="Rectangle 14"/>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32474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7# Launch a Dialer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66</a:t>
            </a:fld>
            <a:endParaRPr lang="en-US" sz="1000" dirty="0">
              <a:solidFill>
                <a:prstClr val="white"/>
              </a:solidFill>
              <a:latin typeface="Arial" pitchFamily="34" charset="0"/>
              <a:cs typeface="Arial" pitchFamily="34" charset="0"/>
            </a:endParaRPr>
          </a:p>
        </p:txBody>
      </p:sp>
      <p:sp>
        <p:nvSpPr>
          <p:cNvPr id="6" name="Rectangle 5"/>
          <p:cNvSpPr/>
          <p:nvPr/>
        </p:nvSpPr>
        <p:spPr>
          <a:xfrm>
            <a:off x="533400" y="1028343"/>
            <a:ext cx="8077200" cy="4093428"/>
          </a:xfrm>
          <a:prstGeom prst="rect">
            <a:avLst/>
          </a:prstGeom>
        </p:spPr>
        <p:txBody>
          <a:bodyPr wrap="square">
            <a:spAutoFit/>
          </a:bodyPr>
          <a:lstStyle/>
          <a:p>
            <a:r>
              <a:rPr lang="pl-PL" sz="2000" dirty="0">
                <a:solidFill>
                  <a:srgbClr val="000000"/>
                </a:solidFill>
                <a:latin typeface="Monaco"/>
              </a:rPr>
              <a:t> </a:t>
            </a:r>
            <a:r>
              <a:rPr lang="pl-PL" sz="2000" dirty="0">
                <a:solidFill>
                  <a:srgbClr val="0000C0"/>
                </a:solidFill>
                <a:highlight>
                  <a:srgbClr val="D4D4D4"/>
                </a:highlight>
                <a:latin typeface="Monaco"/>
              </a:rPr>
              <a:t>btn7</a:t>
            </a:r>
            <a:r>
              <a:rPr lang="pl-PL" sz="2000" dirty="0">
                <a:solidFill>
                  <a:srgbClr val="000000"/>
                </a:solidFill>
                <a:highlight>
                  <a:srgbClr val="D4D4D4"/>
                </a:highlight>
                <a:latin typeface="Monaco"/>
              </a:rPr>
              <a:t>.setOnClickListener(</a:t>
            </a:r>
            <a:r>
              <a:rPr lang="pl-PL" sz="2000" b="1" dirty="0" err="1">
                <a:solidFill>
                  <a:srgbClr val="7F0055"/>
                </a:solidFill>
                <a:highlight>
                  <a:srgbClr val="D4D4D4"/>
                </a:highlight>
                <a:latin typeface="Monaco"/>
              </a:rPr>
              <a:t>new</a:t>
            </a:r>
            <a:r>
              <a:rPr lang="pl-PL" sz="2000" b="1" dirty="0">
                <a:solidFill>
                  <a:srgbClr val="000000"/>
                </a:solidFill>
                <a:highlight>
                  <a:srgbClr val="D4D4D4"/>
                </a:highlight>
                <a:latin typeface="Monaco"/>
              </a:rPr>
              <a:t> </a:t>
            </a:r>
            <a:r>
              <a:rPr lang="pl-PL" sz="2000" b="1" dirty="0" err="1">
                <a:solidFill>
                  <a:srgbClr val="000000"/>
                </a:solidFill>
                <a:highlight>
                  <a:srgbClr val="D4D4D4"/>
                </a:highlight>
                <a:latin typeface="Monaco"/>
              </a:rPr>
              <a:t>View.OnClickListener</a:t>
            </a:r>
            <a:r>
              <a:rPr lang="pl-PL" sz="2000" b="1" dirty="0">
                <a:solidFill>
                  <a:srgbClr val="000000"/>
                </a:solidFill>
                <a:highlight>
                  <a:srgbClr val="D4D4D4"/>
                </a:highlight>
                <a:latin typeface="Monaco"/>
              </a:rPr>
              <a:t>() </a:t>
            </a:r>
            <a:r>
              <a:rPr lang="pl-PL" sz="2000" b="1" dirty="0" smtClean="0">
                <a:solidFill>
                  <a:srgbClr val="000000"/>
                </a:solidFill>
                <a:highlight>
                  <a:srgbClr val="D4D4D4"/>
                </a:highlight>
                <a:latin typeface="Monaco"/>
              </a:rPr>
              <a:t>{</a:t>
            </a:r>
            <a:endParaRPr lang="en-US" sz="2000" dirty="0" smtClean="0">
              <a:solidFill>
                <a:srgbClr val="000000"/>
              </a:solidFill>
              <a:latin typeface="Monaco"/>
            </a:endParaRPr>
          </a:p>
          <a:p>
            <a:r>
              <a:rPr lang="en-US" sz="2000" dirty="0" smtClean="0">
                <a:solidFill>
                  <a:srgbClr val="000000"/>
                </a:solidFill>
                <a:latin typeface="Monaco"/>
              </a:rPr>
              <a:t>  </a:t>
            </a:r>
            <a:r>
              <a:rPr lang="en-US" sz="2000" dirty="0" smtClean="0">
                <a:solidFill>
                  <a:srgbClr val="646464"/>
                </a:solidFill>
                <a:latin typeface="Monaco"/>
              </a:rPr>
              <a:t>@</a:t>
            </a:r>
            <a:r>
              <a:rPr lang="en-US" sz="2000" dirty="0">
                <a:solidFill>
                  <a:srgbClr val="646464"/>
                </a:solidFill>
                <a:latin typeface="Monaco"/>
              </a:rPr>
              <a:t>Override</a:t>
            </a:r>
          </a:p>
          <a:p>
            <a:r>
              <a:rPr lang="en-US" sz="2000" dirty="0">
                <a:solidFill>
                  <a:srgbClr val="000000"/>
                </a:solidFill>
                <a:latin typeface="Monaco"/>
              </a:rPr>
              <a:t>  </a:t>
            </a:r>
            <a:r>
              <a:rPr lang="en-US" sz="2000" b="1" dirty="0" smtClean="0">
                <a:solidFill>
                  <a:srgbClr val="7F0055"/>
                </a:solidFill>
                <a:latin typeface="Monaco"/>
              </a:rPr>
              <a:t>public</a:t>
            </a:r>
            <a:r>
              <a:rPr lang="en-US" sz="2000" b="1" dirty="0" smtClean="0">
                <a:solidFill>
                  <a:srgbClr val="000000"/>
                </a:solidFill>
                <a:latin typeface="Monaco"/>
              </a:rPr>
              <a:t> </a:t>
            </a:r>
            <a:r>
              <a:rPr lang="en-US" sz="2000" b="1" dirty="0">
                <a:solidFill>
                  <a:srgbClr val="7F0055"/>
                </a:solidFill>
                <a:latin typeface="Monaco"/>
              </a:rPr>
              <a:t>void</a:t>
            </a:r>
            <a:r>
              <a:rPr lang="en-US" sz="2000" b="1" dirty="0">
                <a:solidFill>
                  <a:srgbClr val="000000"/>
                </a:solidFill>
                <a:latin typeface="Monaco"/>
              </a:rPr>
              <a:t> </a:t>
            </a:r>
            <a:r>
              <a:rPr lang="en-US" sz="2000" b="1" dirty="0" err="1">
                <a:solidFill>
                  <a:srgbClr val="000000"/>
                </a:solidFill>
                <a:latin typeface="Monaco"/>
              </a:rPr>
              <a:t>onClick</a:t>
            </a:r>
            <a:r>
              <a:rPr lang="en-US" sz="2000" b="1" dirty="0">
                <a:solidFill>
                  <a:srgbClr val="000000"/>
                </a:solidFill>
                <a:latin typeface="Monaco"/>
              </a:rPr>
              <a:t>(View arg0) {</a:t>
            </a:r>
            <a:r>
              <a:rPr lang="en-US" sz="2000" dirty="0">
                <a:solidFill>
                  <a:srgbClr val="000000"/>
                </a:solidFill>
                <a:latin typeface="Monaco"/>
              </a:rPr>
              <a:t>	</a:t>
            </a:r>
          </a:p>
          <a:p>
            <a:r>
              <a:rPr lang="en-US" sz="2000" dirty="0">
                <a:solidFill>
                  <a:srgbClr val="000000"/>
                </a:solidFill>
                <a:latin typeface="Monaco"/>
              </a:rPr>
              <a:t>     				</a:t>
            </a:r>
            <a:endParaRPr lang="en-US" sz="2000" dirty="0" smtClean="0">
              <a:solidFill>
                <a:srgbClr val="000000"/>
              </a:solidFill>
              <a:latin typeface="Monaco"/>
            </a:endParaRPr>
          </a:p>
          <a:p>
            <a:r>
              <a:rPr lang="en-US" sz="2000" dirty="0" smtClean="0">
                <a:solidFill>
                  <a:srgbClr val="000000"/>
                </a:solidFill>
                <a:latin typeface="Monaco"/>
              </a:rPr>
              <a:t>Intent </a:t>
            </a:r>
            <a:r>
              <a:rPr lang="en-US" sz="2000" dirty="0">
                <a:solidFill>
                  <a:srgbClr val="000000"/>
                </a:solidFill>
                <a:latin typeface="Monaco"/>
              </a:rPr>
              <a:t>intent = </a:t>
            </a:r>
            <a:r>
              <a:rPr lang="en-US" sz="2000" b="1" dirty="0">
                <a:solidFill>
                  <a:srgbClr val="7F0055"/>
                </a:solidFill>
                <a:latin typeface="Monaco"/>
              </a:rPr>
              <a:t>new</a:t>
            </a:r>
            <a:r>
              <a:rPr lang="en-US" sz="2000" b="1" dirty="0">
                <a:solidFill>
                  <a:srgbClr val="000000"/>
                </a:solidFill>
                <a:latin typeface="Monaco"/>
              </a:rPr>
              <a:t> Intent(</a:t>
            </a:r>
            <a:r>
              <a:rPr lang="en-US" sz="2000" b="1" dirty="0" err="1">
                <a:solidFill>
                  <a:srgbClr val="000000"/>
                </a:solidFill>
                <a:latin typeface="Monaco"/>
              </a:rPr>
              <a:t>Intent.</a:t>
            </a:r>
            <a:r>
              <a:rPr lang="en-US" sz="2000" b="1" i="1" dirty="0" err="1">
                <a:solidFill>
                  <a:srgbClr val="0000C0"/>
                </a:solidFill>
                <a:latin typeface="Monaco"/>
              </a:rPr>
              <a:t>ACTION_DIAL</a:t>
            </a:r>
            <a:r>
              <a:rPr lang="en-US" sz="2000" b="1" i="1" dirty="0">
                <a:solidFill>
                  <a:srgbClr val="000000"/>
                </a:solidFill>
                <a:latin typeface="Monaco"/>
              </a:rPr>
              <a:t>,</a:t>
            </a:r>
          </a:p>
          <a:p>
            <a:r>
              <a:rPr lang="es-ES_tradnl" sz="2000" dirty="0" err="1" smtClean="0">
                <a:solidFill>
                  <a:srgbClr val="000000"/>
                </a:solidFill>
                <a:latin typeface="Monaco"/>
              </a:rPr>
              <a:t>Uri.</a:t>
            </a:r>
            <a:r>
              <a:rPr lang="es-ES_tradnl" sz="2000" i="1" dirty="0" err="1" smtClean="0">
                <a:solidFill>
                  <a:srgbClr val="000000"/>
                </a:solidFill>
                <a:latin typeface="Monaco"/>
              </a:rPr>
              <a:t>parse</a:t>
            </a:r>
            <a:r>
              <a:rPr lang="es-ES_tradnl" sz="2000" i="1" dirty="0">
                <a:solidFill>
                  <a:srgbClr val="000000"/>
                </a:solidFill>
                <a:latin typeface="Monaco"/>
              </a:rPr>
              <a:t>(</a:t>
            </a:r>
            <a:r>
              <a:rPr lang="es-ES_tradnl" sz="2000" i="1" dirty="0">
                <a:solidFill>
                  <a:srgbClr val="2A00FF"/>
                </a:solidFill>
                <a:latin typeface="Monaco"/>
              </a:rPr>
              <a:t>"</a:t>
            </a:r>
            <a:r>
              <a:rPr lang="es-ES_tradnl" sz="2000" i="1" dirty="0" err="1">
                <a:solidFill>
                  <a:srgbClr val="2A00FF"/>
                </a:solidFill>
                <a:latin typeface="Monaco"/>
              </a:rPr>
              <a:t>tel</a:t>
            </a:r>
            <a:r>
              <a:rPr lang="es-ES_tradnl" sz="2000" i="1" dirty="0">
                <a:solidFill>
                  <a:srgbClr val="2A00FF"/>
                </a:solidFill>
                <a:latin typeface="Monaco"/>
              </a:rPr>
              <a:t>:(+49)12345789"</a:t>
            </a:r>
            <a:r>
              <a:rPr lang="es-ES_tradnl" sz="2000" i="1" dirty="0">
                <a:solidFill>
                  <a:srgbClr val="000000"/>
                </a:solidFill>
                <a:latin typeface="Monaco"/>
              </a:rPr>
              <a:t>));</a:t>
            </a:r>
          </a:p>
          <a:p>
            <a:r>
              <a:rPr lang="hu-HU" sz="2000" dirty="0">
                <a:solidFill>
                  <a:srgbClr val="000000"/>
                </a:solidFill>
                <a:latin typeface="Monaco"/>
              </a:rPr>
              <a:t> </a:t>
            </a:r>
            <a:endParaRPr lang="hu-HU" sz="2000" dirty="0" smtClean="0">
              <a:solidFill>
                <a:srgbClr val="000000"/>
              </a:solidFill>
              <a:latin typeface="Monaco"/>
            </a:endParaRPr>
          </a:p>
          <a:p>
            <a:r>
              <a:rPr lang="hu-HU" sz="2000" dirty="0" smtClean="0">
                <a:solidFill>
                  <a:srgbClr val="000000"/>
                </a:solidFill>
                <a:latin typeface="Monaco"/>
              </a:rPr>
              <a:t>startActivity</a:t>
            </a:r>
            <a:r>
              <a:rPr lang="hu-HU" sz="2000" dirty="0">
                <a:solidFill>
                  <a:srgbClr val="000000"/>
                </a:solidFill>
                <a:latin typeface="Monaco"/>
              </a:rPr>
              <a:t>(intent);</a:t>
            </a:r>
          </a:p>
          <a:p>
            <a:r>
              <a:rPr lang="en-US" sz="2000" dirty="0">
                <a:solidFill>
                  <a:srgbClr val="000000"/>
                </a:solidFill>
                <a:latin typeface="Monaco"/>
              </a:rPr>
              <a:t>     				</a:t>
            </a:r>
          </a:p>
          <a:p>
            <a:r>
              <a:rPr lang="en-US" sz="2000" dirty="0">
                <a:solidFill>
                  <a:srgbClr val="000000"/>
                </a:solidFill>
                <a:latin typeface="Monaco"/>
              </a:rPr>
              <a:t>     			}</a:t>
            </a:r>
          </a:p>
          <a:p>
            <a:r>
              <a:rPr lang="en-US" sz="2000" dirty="0">
                <a:solidFill>
                  <a:srgbClr val="000000"/>
                </a:solidFill>
                <a:latin typeface="Monaco"/>
              </a:rPr>
              <a:t>     		});</a:t>
            </a:r>
          </a:p>
          <a:p>
            <a:r>
              <a:rPr lang="en-US" sz="2000" dirty="0">
                <a:solidFill>
                  <a:srgbClr val="000000"/>
                </a:solidFill>
                <a:latin typeface="Monaco"/>
              </a:rPr>
              <a:t>    }</a:t>
            </a:r>
            <a:endParaRPr lang="en-US" sz="2000" dirty="0"/>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8550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Topic #3</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67</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err="1">
                <a:solidFill>
                  <a:schemeClr val="accent1">
                    <a:lumMod val="75000"/>
                  </a:schemeClr>
                </a:solidFill>
                <a:latin typeface="+mj-lt"/>
                <a:ea typeface="+mj-ea"/>
                <a:cs typeface="+mj-cs"/>
              </a:rPr>
              <a:t>Parcelable</a:t>
            </a:r>
            <a:r>
              <a:rPr lang="en-US" sz="3600" b="1" dirty="0">
                <a:solidFill>
                  <a:schemeClr val="accent1">
                    <a:lumMod val="75000"/>
                  </a:schemeClr>
                </a:solidFill>
                <a:latin typeface="+mj-lt"/>
                <a:ea typeface="+mj-ea"/>
                <a:cs typeface="+mj-cs"/>
              </a:rPr>
              <a:t> </a:t>
            </a:r>
            <a:r>
              <a:rPr lang="en-US" sz="3600" b="1" dirty="0" smtClean="0">
                <a:solidFill>
                  <a:schemeClr val="accent1">
                    <a:lumMod val="75000"/>
                  </a:schemeClr>
                </a:solidFill>
                <a:latin typeface="+mj-lt"/>
                <a:ea typeface="+mj-ea"/>
                <a:cs typeface="+mj-cs"/>
              </a:rPr>
              <a:t>vs</a:t>
            </a:r>
            <a:r>
              <a:rPr lang="en-US" sz="3600" b="1" dirty="0">
                <a:solidFill>
                  <a:schemeClr val="accent1">
                    <a:lumMod val="75000"/>
                  </a:schemeClr>
                </a:solidFill>
                <a:latin typeface="+mj-lt"/>
                <a:ea typeface="+mj-ea"/>
                <a:cs typeface="+mj-cs"/>
              </a:rPr>
              <a:t>. Java Serialization</a:t>
            </a:r>
          </a:p>
          <a:p>
            <a:pPr algn="ctr" fontAlgn="auto">
              <a:spcAft>
                <a:spcPts val="0"/>
              </a:spcAft>
              <a:defRPr/>
            </a:pPr>
            <a:endParaRPr lang="en-US" sz="3600" b="1" dirty="0">
              <a:solidFill>
                <a:schemeClr val="accent1">
                  <a:lumMod val="75000"/>
                </a:schemeClr>
              </a:solidFill>
              <a:latin typeface="+mj-lt"/>
              <a:ea typeface="+mj-ea"/>
              <a:cs typeface="+mj-cs"/>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1656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By default, the serialization mechanism encodes an object's class name, the names of its non-transient fields (including non-public fields), and the values of all of those fields.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The </a:t>
            </a:r>
            <a:r>
              <a:rPr lang="en-US" sz="2400" dirty="0">
                <a:solidFill>
                  <a:prstClr val="black"/>
                </a:solidFill>
              </a:rPr>
              <a:t>output is an opaque sequence of bytes.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Those </a:t>
            </a:r>
            <a:r>
              <a:rPr lang="en-US" sz="2400" dirty="0">
                <a:solidFill>
                  <a:prstClr val="black"/>
                </a:solidFill>
              </a:rPr>
              <a:t>bytes can be decoded into a new, equivalent instance as long as the decoder has compatible versions of the originating classes. </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smtClean="0">
                <a:solidFill>
                  <a:srgbClr val="000000"/>
                </a:solidFill>
                <a:latin typeface="Arial"/>
                <a:cs typeface="Arial"/>
              </a:rPr>
              <a:t>What is Serialization?</a:t>
            </a:r>
            <a:endParaRPr lang="en-US" sz="36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68</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9457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The beauty of </a:t>
            </a:r>
            <a:r>
              <a:rPr lang="en-US" sz="2400" dirty="0" err="1">
                <a:solidFill>
                  <a:prstClr val="black"/>
                </a:solidFill>
              </a:rPr>
              <a:t>serializable</a:t>
            </a:r>
            <a:r>
              <a:rPr lang="en-US" sz="2400" dirty="0">
                <a:solidFill>
                  <a:prstClr val="black"/>
                </a:solidFill>
              </a:rPr>
              <a:t> is that you only need to implement the </a:t>
            </a:r>
            <a:r>
              <a:rPr lang="en-US" sz="2400" dirty="0" err="1">
                <a:solidFill>
                  <a:prstClr val="black"/>
                </a:solidFill>
              </a:rPr>
              <a:t>Serializable</a:t>
            </a:r>
            <a:r>
              <a:rPr lang="en-US" sz="2400" dirty="0">
                <a:solidFill>
                  <a:prstClr val="black"/>
                </a:solidFill>
              </a:rPr>
              <a:t> interface on a class and its children</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 </a:t>
            </a:r>
            <a:r>
              <a:rPr lang="en-US" sz="2400" dirty="0">
                <a:solidFill>
                  <a:prstClr val="black"/>
                </a:solidFill>
              </a:rPr>
              <a:t>It is </a:t>
            </a:r>
            <a:r>
              <a:rPr lang="en-US" sz="2400" dirty="0">
                <a:solidFill>
                  <a:srgbClr val="FF0000"/>
                </a:solidFill>
              </a:rPr>
              <a:t>a marker interface</a:t>
            </a:r>
            <a:r>
              <a:rPr lang="en-US" sz="2400" dirty="0">
                <a:solidFill>
                  <a:prstClr val="black"/>
                </a:solidFill>
              </a:rPr>
              <a:t>, meaning that there is no method to implement, Java will simply do its best effort to serialize it efficiently</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Disadvantages:</a:t>
            </a:r>
          </a:p>
          <a:p>
            <a:pPr marL="457200" indent="-457200">
              <a:spcBef>
                <a:spcPct val="20000"/>
              </a:spcBef>
              <a:spcAft>
                <a:spcPts val="600"/>
              </a:spcAft>
              <a:buFont typeface="+mj-ea"/>
              <a:buAutoNum type="circleNumDbPlain"/>
            </a:pPr>
            <a:r>
              <a:rPr lang="en-US" sz="2400" dirty="0" smtClean="0">
                <a:solidFill>
                  <a:prstClr val="black"/>
                </a:solidFill>
              </a:rPr>
              <a:t>Slow Process</a:t>
            </a:r>
          </a:p>
          <a:p>
            <a:pPr marL="457200" indent="-457200">
              <a:spcBef>
                <a:spcPct val="20000"/>
              </a:spcBef>
              <a:spcAft>
                <a:spcPts val="600"/>
              </a:spcAft>
              <a:buFont typeface="+mj-ea"/>
              <a:buAutoNum type="circleNumDbPlain"/>
            </a:pPr>
            <a:r>
              <a:rPr lang="en-US" sz="2400" dirty="0" smtClean="0">
                <a:solidFill>
                  <a:prstClr val="black"/>
                </a:solidFill>
              </a:rPr>
              <a:t>Creates a lot of temporary objects</a:t>
            </a:r>
          </a:p>
          <a:p>
            <a:pPr marL="457200" indent="-457200">
              <a:spcBef>
                <a:spcPct val="20000"/>
              </a:spcBef>
              <a:spcAft>
                <a:spcPts val="600"/>
              </a:spcAft>
              <a:buFont typeface="+mj-ea"/>
              <a:buAutoNum type="circleNumDbPlain"/>
            </a:pPr>
            <a:r>
              <a:rPr lang="en-US" sz="2400" dirty="0" smtClean="0">
                <a:solidFill>
                  <a:prstClr val="black"/>
                </a:solidFill>
              </a:rPr>
              <a:t>Cause quite a bit of garbage collection.</a:t>
            </a: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err="1">
                <a:solidFill>
                  <a:srgbClr val="000000"/>
                </a:solidFill>
                <a:latin typeface="Arial"/>
                <a:cs typeface="Arial"/>
              </a:rPr>
              <a:t>Serializable</a:t>
            </a:r>
            <a:r>
              <a:rPr lang="en-US" sz="3600" b="1" kern="0" dirty="0">
                <a:solidFill>
                  <a:srgbClr val="000000"/>
                </a:solidFill>
                <a:latin typeface="Arial"/>
                <a:cs typeface="Arial"/>
              </a:rPr>
              <a:t>, the Master of Simplicity</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69</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0567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i="1" dirty="0" smtClean="0">
                <a:solidFill>
                  <a:srgbClr val="000000"/>
                </a:solidFill>
              </a:rPr>
              <a:t>For </a:t>
            </a:r>
            <a:r>
              <a:rPr lang="en-US" sz="2400" i="1" dirty="0">
                <a:solidFill>
                  <a:srgbClr val="000000"/>
                </a:solidFill>
              </a:rPr>
              <a:t>instance, a Broadcast receiver triggers battery Low notification that you see on your mobile screen</a:t>
            </a:r>
            <a:r>
              <a:rPr lang="en-US" sz="2400" i="1" dirty="0" smtClean="0">
                <a:solidFill>
                  <a:srgbClr val="000000"/>
                </a:solidFill>
              </a:rPr>
              <a:t>.</a:t>
            </a:r>
          </a:p>
          <a:p>
            <a:pPr marL="342900" indent="-342900">
              <a:spcBef>
                <a:spcPct val="20000"/>
              </a:spcBef>
              <a:spcAft>
                <a:spcPts val="600"/>
              </a:spcAft>
              <a:buBlip>
                <a:blip r:embed="rId4"/>
              </a:buBlip>
            </a:pPr>
            <a:r>
              <a:rPr lang="en-US" sz="2400" i="1" dirty="0">
                <a:solidFill>
                  <a:srgbClr val="FF6600"/>
                </a:solidFill>
              </a:rPr>
              <a:t>You can deliver a broadcast </a:t>
            </a:r>
            <a:r>
              <a:rPr lang="en-US" sz="2400" i="1" dirty="0">
                <a:solidFill>
                  <a:srgbClr val="000000"/>
                </a:solidFill>
              </a:rPr>
              <a:t>to other apps by passing an Intent to </a:t>
            </a:r>
            <a:r>
              <a:rPr lang="en-US" sz="2400" i="1" dirty="0" err="1">
                <a:solidFill>
                  <a:srgbClr val="000000"/>
                </a:solidFill>
              </a:rPr>
              <a:t>sendBroadcast</a:t>
            </a:r>
            <a:r>
              <a:rPr lang="en-US" sz="2400" i="1" dirty="0">
                <a:solidFill>
                  <a:srgbClr val="000000"/>
                </a:solidFill>
              </a:rPr>
              <a:t>(), </a:t>
            </a:r>
            <a:r>
              <a:rPr lang="en-US" sz="2400" i="1" dirty="0" err="1">
                <a:solidFill>
                  <a:srgbClr val="000000"/>
                </a:solidFill>
              </a:rPr>
              <a:t>sendOrderedBroadcast</a:t>
            </a:r>
            <a:r>
              <a:rPr lang="en-US" sz="2400" i="1" dirty="0">
                <a:solidFill>
                  <a:srgbClr val="000000"/>
                </a:solidFill>
              </a:rPr>
              <a:t>(), or </a:t>
            </a:r>
            <a:r>
              <a:rPr lang="en-US" sz="2400" i="1" dirty="0" err="1">
                <a:solidFill>
                  <a:srgbClr val="000000"/>
                </a:solidFill>
              </a:rPr>
              <a:t>sendStickyBroadcast</a:t>
            </a:r>
            <a:r>
              <a:rPr lang="en-US" sz="2400" i="1" dirty="0">
                <a:solidFill>
                  <a:srgbClr val="000000"/>
                </a:solidFill>
              </a:rPr>
              <a:t>().</a:t>
            </a:r>
          </a:p>
          <a:p>
            <a:pPr marL="342900" indent="-342900">
              <a:spcBef>
                <a:spcPct val="20000"/>
              </a:spcBef>
              <a:spcAft>
                <a:spcPts val="600"/>
              </a:spcAft>
              <a:buBlip>
                <a:blip r:embed="rId4"/>
              </a:buBlip>
            </a:pPr>
            <a:endParaRPr lang="en-US" sz="2400" i="1" dirty="0">
              <a:solidFill>
                <a:srgbClr val="000000"/>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Intents and Broadcast Receivers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15" name="Picture 14" descr="postman.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3129314"/>
            <a:ext cx="2743200" cy="2756322"/>
          </a:xfrm>
          <a:prstGeom prst="rect">
            <a:avLst/>
          </a:prstGeom>
        </p:spPr>
      </p:pic>
      <p:pic>
        <p:nvPicPr>
          <p:cNvPr id="16" name="Picture 15" descr="boadcast2.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400" y="3173186"/>
            <a:ext cx="3332018" cy="2618014"/>
          </a:xfrm>
          <a:prstGeom prst="rect">
            <a:avLst/>
          </a:prstGeom>
        </p:spPr>
      </p:pic>
      <p:sp>
        <p:nvSpPr>
          <p:cNvPr id="17" name="Right Arrow 16"/>
          <p:cNvSpPr/>
          <p:nvPr/>
        </p:nvSpPr>
        <p:spPr>
          <a:xfrm>
            <a:off x="3124201" y="4495800"/>
            <a:ext cx="23622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5718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The </a:t>
            </a:r>
            <a:r>
              <a:rPr lang="en-US" sz="2400" dirty="0" err="1">
                <a:solidFill>
                  <a:prstClr val="black"/>
                </a:solidFill>
              </a:rPr>
              <a:t>serialVersionUID</a:t>
            </a:r>
            <a:r>
              <a:rPr lang="en-US" sz="2400" dirty="0">
                <a:solidFill>
                  <a:prstClr val="black"/>
                </a:solidFill>
              </a:rPr>
              <a:t> is used as a version control in a </a:t>
            </a:r>
            <a:r>
              <a:rPr lang="en-US" sz="2400" dirty="0" err="1">
                <a:solidFill>
                  <a:prstClr val="black"/>
                </a:solidFill>
              </a:rPr>
              <a:t>Serializable</a:t>
            </a:r>
            <a:r>
              <a:rPr lang="en-US" sz="2400" dirty="0">
                <a:solidFill>
                  <a:prstClr val="black"/>
                </a:solidFill>
              </a:rPr>
              <a:t> class.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If </a:t>
            </a:r>
            <a:r>
              <a:rPr lang="en-US" sz="2400" dirty="0">
                <a:solidFill>
                  <a:prstClr val="black"/>
                </a:solidFill>
              </a:rPr>
              <a:t>you do not explicitly declare a </a:t>
            </a:r>
            <a:r>
              <a:rPr lang="en-US" sz="2400" dirty="0" err="1">
                <a:solidFill>
                  <a:prstClr val="black"/>
                </a:solidFill>
              </a:rPr>
              <a:t>serialVersionUID</a:t>
            </a:r>
            <a:r>
              <a:rPr lang="en-US" sz="2400" dirty="0">
                <a:solidFill>
                  <a:prstClr val="black"/>
                </a:solidFill>
              </a:rPr>
              <a:t>, JVM will do it for you automatically, based on various aspects of your </a:t>
            </a:r>
            <a:r>
              <a:rPr lang="en-US" sz="2400" dirty="0" err="1">
                <a:solidFill>
                  <a:prstClr val="black"/>
                </a:solidFill>
              </a:rPr>
              <a:t>Serializable</a:t>
            </a:r>
            <a:r>
              <a:rPr lang="en-US" sz="2400" dirty="0">
                <a:solidFill>
                  <a:prstClr val="black"/>
                </a:solidFill>
              </a:rPr>
              <a:t> </a:t>
            </a:r>
            <a:r>
              <a:rPr lang="en-US" sz="2400" dirty="0" smtClean="0">
                <a:solidFill>
                  <a:prstClr val="black"/>
                </a:solidFill>
              </a:rPr>
              <a:t>class.</a:t>
            </a:r>
          </a:p>
          <a:p>
            <a:pPr marL="342900" indent="-342900">
              <a:spcBef>
                <a:spcPct val="20000"/>
              </a:spcBef>
              <a:spcAft>
                <a:spcPts val="600"/>
              </a:spcAft>
              <a:buBlip>
                <a:blip r:embed="rId4"/>
              </a:buBlip>
            </a:pPr>
            <a:r>
              <a:rPr lang="en-US" sz="2400" dirty="0" smtClean="0">
                <a:solidFill>
                  <a:prstClr val="black"/>
                </a:solidFill>
              </a:rPr>
              <a:t>The </a:t>
            </a:r>
            <a:r>
              <a:rPr lang="en-US" sz="2400" dirty="0" err="1">
                <a:solidFill>
                  <a:prstClr val="black"/>
                </a:solidFill>
              </a:rPr>
              <a:t>serialVersionUID</a:t>
            </a:r>
            <a:r>
              <a:rPr lang="en-US" sz="2400" dirty="0">
                <a:solidFill>
                  <a:prstClr val="black"/>
                </a:solidFill>
              </a:rPr>
              <a:t> have to match during the serialization and deserialization process</a:t>
            </a:r>
            <a:r>
              <a:rPr lang="en-US" sz="2400" dirty="0" smtClean="0">
                <a:solidFill>
                  <a:prstClr val="black"/>
                </a:solidFill>
              </a:rPr>
              <a:t>.</a:t>
            </a:r>
          </a:p>
          <a:p>
            <a:pPr>
              <a:spcBef>
                <a:spcPct val="20000"/>
              </a:spcBef>
              <a:spcAft>
                <a:spcPts val="600"/>
              </a:spcAft>
            </a:pPr>
            <a:endParaRPr lang="en-US" sz="2400" dirty="0" smtClean="0">
              <a:solidFill>
                <a:prstClr val="black"/>
              </a:solidFill>
            </a:endParaRPr>
          </a:p>
          <a:p>
            <a:pPr marL="342900" indent="-342900">
              <a:spcBef>
                <a:spcPct val="20000"/>
              </a:spcBef>
              <a:spcAft>
                <a:spcPts val="600"/>
              </a:spcAft>
              <a:buBlip>
                <a:blip r:embed="rId4"/>
              </a:buBlip>
            </a:pP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a:solidFill>
                  <a:srgbClr val="000000"/>
                </a:solidFill>
                <a:latin typeface="Arial"/>
                <a:cs typeface="Arial"/>
              </a:rPr>
              <a:t>Understand the </a:t>
            </a:r>
            <a:r>
              <a:rPr lang="en-US" sz="3600" b="1" kern="0" dirty="0" err="1">
                <a:solidFill>
                  <a:srgbClr val="000000"/>
                </a:solidFill>
                <a:latin typeface="Arial"/>
                <a:cs typeface="Arial"/>
              </a:rPr>
              <a:t>serialVersionUID</a:t>
            </a:r>
            <a:endParaRPr lang="en-US" sz="36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4050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spcBef>
                <a:spcPct val="20000"/>
              </a:spcBef>
              <a:spcAft>
                <a:spcPts val="600"/>
              </a:spcAft>
            </a:pPr>
            <a:r>
              <a:rPr lang="en-US" sz="2400" dirty="0" smtClean="0">
                <a:solidFill>
                  <a:prstClr val="black"/>
                </a:solidFill>
                <a:hlinkClick r:id="rId4"/>
              </a:rPr>
              <a:t>http</a:t>
            </a:r>
            <a:r>
              <a:rPr lang="en-US" sz="2400" dirty="0">
                <a:solidFill>
                  <a:prstClr val="black"/>
                </a:solidFill>
                <a:hlinkClick r:id="rId4"/>
              </a:rPr>
              <a:t>://www.mkyong.com/java-best-practices/understand-the-serialversionuid</a:t>
            </a:r>
            <a:r>
              <a:rPr lang="en-US" sz="2400" dirty="0" smtClean="0">
                <a:solidFill>
                  <a:prstClr val="black"/>
                </a:solidFill>
                <a:hlinkClick r:id="rId4"/>
              </a:rPr>
              <a:t>/</a:t>
            </a:r>
            <a:endParaRPr lang="en-US" sz="2400" dirty="0" smtClean="0">
              <a:solidFill>
                <a:prstClr val="black"/>
              </a:solidFill>
            </a:endParaRPr>
          </a:p>
          <a:p>
            <a:pPr>
              <a:spcBef>
                <a:spcPct val="20000"/>
              </a:spcBef>
              <a:spcAft>
                <a:spcPts val="600"/>
              </a:spcAft>
            </a:pPr>
            <a:r>
              <a:rPr lang="en-US" sz="2400" dirty="0">
                <a:solidFill>
                  <a:prstClr val="black"/>
                </a:solidFill>
                <a:hlinkClick r:id="rId5"/>
              </a:rPr>
              <a:t>http://www.mkyong.com/java/how-to-generate-serialversionuid</a:t>
            </a:r>
            <a:r>
              <a:rPr lang="en-US" sz="2400" dirty="0" smtClean="0">
                <a:solidFill>
                  <a:prstClr val="black"/>
                </a:solidFill>
                <a:hlinkClick r:id="rId5"/>
              </a:rPr>
              <a:t>/</a:t>
            </a:r>
            <a:endParaRPr lang="en-US" sz="2400" dirty="0" smtClean="0">
              <a:solidFill>
                <a:prstClr val="black"/>
              </a:solidFill>
            </a:endParaRPr>
          </a:p>
          <a:p>
            <a:pPr>
              <a:spcBef>
                <a:spcPct val="20000"/>
              </a:spcBef>
              <a:spcAft>
                <a:spcPts val="600"/>
              </a:spcAft>
            </a:pPr>
            <a:endParaRPr lang="en-US" sz="2400" dirty="0" smtClean="0">
              <a:solidFill>
                <a:prstClr val="black"/>
              </a:solidFill>
            </a:endParaRPr>
          </a:p>
          <a:p>
            <a:pPr marL="342900" indent="-342900">
              <a:spcBef>
                <a:spcPct val="20000"/>
              </a:spcBef>
              <a:spcAft>
                <a:spcPts val="600"/>
              </a:spcAft>
              <a:buBlip>
                <a:blip r:embed="rId6"/>
              </a:buBlip>
            </a:pP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a:solidFill>
                  <a:srgbClr val="000000"/>
                </a:solidFill>
                <a:latin typeface="Arial"/>
                <a:cs typeface="Arial"/>
              </a:rPr>
              <a:t>Understand the </a:t>
            </a:r>
            <a:r>
              <a:rPr lang="en-US" sz="3600" b="1" kern="0" dirty="0" err="1">
                <a:solidFill>
                  <a:srgbClr val="000000"/>
                </a:solidFill>
                <a:latin typeface="Arial"/>
                <a:cs typeface="Arial"/>
              </a:rPr>
              <a:t>serialVersionUID</a:t>
            </a:r>
            <a:endParaRPr lang="en-US" sz="36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71</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6458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smtClean="0">
                <a:solidFill>
                  <a:srgbClr val="000000"/>
                </a:solidFill>
                <a:latin typeface="Arial"/>
                <a:cs typeface="Arial"/>
              </a:rPr>
              <a:t>Code</a:t>
            </a:r>
            <a:endParaRPr lang="en-US" sz="36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72</a:t>
            </a:fld>
            <a:endParaRPr lang="en-US" sz="1000" dirty="0">
              <a:latin typeface="Arial" pitchFamily="34" charset="0"/>
              <a:cs typeface="Arial" pitchFamily="34" charset="0"/>
            </a:endParaRPr>
          </a:p>
        </p:txBody>
      </p:sp>
      <p:sp>
        <p:nvSpPr>
          <p:cNvPr id="16" name="Rectangle 15"/>
          <p:cNvSpPr/>
          <p:nvPr/>
        </p:nvSpPr>
        <p:spPr>
          <a:xfrm>
            <a:off x="304800" y="1443841"/>
            <a:ext cx="8458200" cy="3785652"/>
          </a:xfrm>
          <a:prstGeom prst="rect">
            <a:avLst/>
          </a:prstGeom>
        </p:spPr>
        <p:txBody>
          <a:bodyPr wrap="square">
            <a:spAutoFit/>
          </a:bodyPr>
          <a:lstStyle/>
          <a:p>
            <a:r>
              <a:rPr lang="en-US" sz="2000" dirty="0">
                <a:solidFill>
                  <a:srgbClr val="008000"/>
                </a:solidFill>
              </a:rPr>
              <a:t>// access modifiers, </a:t>
            </a:r>
            <a:r>
              <a:rPr lang="en-US" sz="2000" dirty="0" err="1">
                <a:solidFill>
                  <a:srgbClr val="008000"/>
                </a:solidFill>
              </a:rPr>
              <a:t>accessors</a:t>
            </a:r>
            <a:r>
              <a:rPr lang="en-US" sz="2000" dirty="0">
                <a:solidFill>
                  <a:srgbClr val="008000"/>
                </a:solidFill>
              </a:rPr>
              <a:t> and constructors omitted for brevity</a:t>
            </a:r>
          </a:p>
          <a:p>
            <a:r>
              <a:rPr lang="en-US" sz="2000" dirty="0">
                <a:solidFill>
                  <a:srgbClr val="3366FF"/>
                </a:solidFill>
              </a:rPr>
              <a:t>public class </a:t>
            </a:r>
            <a:r>
              <a:rPr lang="en-US" sz="2000" dirty="0" err="1">
                <a:solidFill>
                  <a:srgbClr val="3366FF"/>
                </a:solidFill>
              </a:rPr>
              <a:t>SerializableDeveloper</a:t>
            </a:r>
            <a:r>
              <a:rPr lang="en-US" sz="2000" dirty="0">
                <a:solidFill>
                  <a:srgbClr val="3366FF"/>
                </a:solidFill>
              </a:rPr>
              <a:t> implements </a:t>
            </a:r>
            <a:r>
              <a:rPr lang="en-US" sz="2000" dirty="0" err="1">
                <a:solidFill>
                  <a:srgbClr val="3366FF"/>
                </a:solidFill>
              </a:rPr>
              <a:t>Serializable</a:t>
            </a:r>
            <a:endParaRPr lang="en-US" sz="2000" dirty="0">
              <a:solidFill>
                <a:srgbClr val="3366FF"/>
              </a:solidFill>
            </a:endParaRPr>
          </a:p>
          <a:p>
            <a:r>
              <a:rPr lang="en-US" sz="2000" dirty="0">
                <a:solidFill>
                  <a:srgbClr val="000000"/>
                </a:solidFill>
              </a:rPr>
              <a:t>    String name;</a:t>
            </a:r>
          </a:p>
          <a:p>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dirty="0" err="1">
                <a:solidFill>
                  <a:srgbClr val="000000"/>
                </a:solidFill>
              </a:rPr>
              <a:t>yearsOfExperience</a:t>
            </a:r>
            <a:r>
              <a:rPr lang="en-US" sz="2000" dirty="0">
                <a:solidFill>
                  <a:srgbClr val="000000"/>
                </a:solidFill>
              </a:rPr>
              <a:t>;</a:t>
            </a:r>
          </a:p>
          <a:p>
            <a:r>
              <a:rPr lang="en-US" sz="2000" dirty="0">
                <a:solidFill>
                  <a:srgbClr val="000000"/>
                </a:solidFill>
              </a:rPr>
              <a:t>    List&lt;Skill&gt; </a:t>
            </a:r>
            <a:r>
              <a:rPr lang="en-US" sz="2000" dirty="0" err="1">
                <a:solidFill>
                  <a:srgbClr val="000000"/>
                </a:solidFill>
              </a:rPr>
              <a:t>skillSet</a:t>
            </a:r>
            <a:r>
              <a:rPr lang="en-US" sz="2000" dirty="0">
                <a:solidFill>
                  <a:srgbClr val="000000"/>
                </a:solidFill>
              </a:rPr>
              <a:t>;</a:t>
            </a:r>
          </a:p>
          <a:p>
            <a:r>
              <a:rPr lang="en-US" sz="2000" dirty="0">
                <a:solidFill>
                  <a:srgbClr val="000000"/>
                </a:solidFill>
              </a:rPr>
              <a:t>    float </a:t>
            </a:r>
            <a:r>
              <a:rPr lang="en-US" sz="2000" dirty="0" err="1">
                <a:solidFill>
                  <a:srgbClr val="000000"/>
                </a:solidFill>
              </a:rPr>
              <a:t>favoriteFloat</a:t>
            </a:r>
            <a:r>
              <a:rPr lang="en-US" sz="2000" dirty="0">
                <a:solidFill>
                  <a:srgbClr val="000000"/>
                </a:solidFill>
              </a:rPr>
              <a:t>;</a:t>
            </a:r>
          </a:p>
          <a:p>
            <a:r>
              <a:rPr lang="en-US" sz="2000" dirty="0">
                <a:solidFill>
                  <a:srgbClr val="000000"/>
                </a:solidFill>
              </a:rPr>
              <a:t> </a:t>
            </a:r>
          </a:p>
          <a:p>
            <a:r>
              <a:rPr lang="en-US" sz="2000" dirty="0">
                <a:solidFill>
                  <a:srgbClr val="000000"/>
                </a:solidFill>
              </a:rPr>
              <a:t>    </a:t>
            </a:r>
            <a:r>
              <a:rPr lang="en-US" sz="2000" dirty="0">
                <a:solidFill>
                  <a:srgbClr val="3366FF"/>
                </a:solidFill>
              </a:rPr>
              <a:t>static class Skill implements </a:t>
            </a:r>
            <a:r>
              <a:rPr lang="en-US" sz="2000" dirty="0" err="1">
                <a:solidFill>
                  <a:srgbClr val="3366FF"/>
                </a:solidFill>
              </a:rPr>
              <a:t>Serializable</a:t>
            </a:r>
            <a:r>
              <a:rPr lang="en-US" sz="2000" dirty="0">
                <a:solidFill>
                  <a:srgbClr val="000000"/>
                </a:solidFill>
              </a:rPr>
              <a:t> {</a:t>
            </a:r>
          </a:p>
          <a:p>
            <a:r>
              <a:rPr lang="en-US" sz="2000" dirty="0">
                <a:solidFill>
                  <a:srgbClr val="000000"/>
                </a:solidFill>
              </a:rPr>
              <a:t>        String name;</a:t>
            </a:r>
          </a:p>
          <a:p>
            <a:r>
              <a:rPr lang="en-US" sz="2000" dirty="0">
                <a:solidFill>
                  <a:srgbClr val="000000"/>
                </a:solidFill>
              </a:rPr>
              <a:t>        </a:t>
            </a:r>
            <a:r>
              <a:rPr lang="en-US" sz="2000" dirty="0" err="1">
                <a:solidFill>
                  <a:srgbClr val="000000"/>
                </a:solidFill>
              </a:rPr>
              <a:t>boolean</a:t>
            </a:r>
            <a:r>
              <a:rPr lang="en-US" sz="2000" dirty="0">
                <a:solidFill>
                  <a:srgbClr val="000000"/>
                </a:solidFill>
              </a:rPr>
              <a:t> </a:t>
            </a:r>
            <a:r>
              <a:rPr lang="en-US" sz="2000" dirty="0" err="1">
                <a:solidFill>
                  <a:srgbClr val="000000"/>
                </a:solidFill>
              </a:rPr>
              <a:t>programmingRelated</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3123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 Example</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73</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smtClean="0">
                <a:solidFill>
                  <a:schemeClr val="accent1">
                    <a:lumMod val="75000"/>
                  </a:schemeClr>
                </a:solidFill>
                <a:latin typeface="+mj-lt"/>
                <a:ea typeface="+mj-ea"/>
                <a:cs typeface="+mj-cs"/>
              </a:rPr>
              <a:t>Passing data using </a:t>
            </a:r>
            <a:r>
              <a:rPr lang="en-US" sz="3600" b="1" dirty="0" err="1" smtClean="0">
                <a:solidFill>
                  <a:schemeClr val="accent1">
                    <a:lumMod val="75000"/>
                  </a:schemeClr>
                </a:solidFill>
                <a:latin typeface="+mj-lt"/>
                <a:ea typeface="+mj-ea"/>
                <a:cs typeface="+mj-cs"/>
              </a:rPr>
              <a:t>Parceable</a:t>
            </a:r>
            <a:endParaRPr lang="en-US" sz="3600" b="1" dirty="0">
              <a:solidFill>
                <a:schemeClr val="accent1">
                  <a:lumMod val="75000"/>
                </a:schemeClr>
              </a:solidFill>
              <a:latin typeface="+mj-lt"/>
              <a:ea typeface="+mj-ea"/>
              <a:cs typeface="+mj-cs"/>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4339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Interface for classes whose instances can be written to and restored from a Parcel</a:t>
            </a:r>
            <a:r>
              <a:rPr lang="en-US" sz="2400" dirty="0" smtClean="0">
                <a:solidFill>
                  <a:prstClr val="black"/>
                </a:solidFill>
              </a:rPr>
              <a:t>.</a:t>
            </a:r>
          </a:p>
          <a:p>
            <a:pPr marL="342900" indent="-342900">
              <a:spcBef>
                <a:spcPct val="20000"/>
              </a:spcBef>
              <a:spcAft>
                <a:spcPts val="600"/>
              </a:spcAft>
              <a:buBlip>
                <a:blip r:embed="rId4"/>
              </a:buBlip>
            </a:pPr>
            <a:r>
              <a:rPr lang="en-US" sz="2400" dirty="0">
                <a:solidFill>
                  <a:prstClr val="black"/>
                </a:solidFill>
              </a:rPr>
              <a:t>Android </a:t>
            </a:r>
            <a:r>
              <a:rPr lang="en-US" sz="2400" dirty="0" err="1">
                <a:solidFill>
                  <a:prstClr val="black"/>
                </a:solidFill>
              </a:rPr>
              <a:t>Parcelable</a:t>
            </a:r>
            <a:r>
              <a:rPr lang="en-US" sz="2400" dirty="0">
                <a:solidFill>
                  <a:prstClr val="black"/>
                </a:solidFill>
              </a:rPr>
              <a:t> implementation allows objects to read and write from Parcels which can contain flattened data inside message containers.</a:t>
            </a:r>
          </a:p>
          <a:p>
            <a:pPr marL="342900" indent="-342900">
              <a:spcBef>
                <a:spcPct val="20000"/>
              </a:spcBef>
              <a:spcAft>
                <a:spcPts val="600"/>
              </a:spcAft>
              <a:buBlip>
                <a:blip r:embed="rId4"/>
              </a:buBlip>
            </a:pPr>
            <a:r>
              <a:rPr lang="en-US" sz="2400" dirty="0">
                <a:solidFill>
                  <a:prstClr val="black"/>
                </a:solidFill>
              </a:rPr>
              <a:t>If a developer wants to convert a Java object into </a:t>
            </a:r>
            <a:r>
              <a:rPr lang="en-US" sz="2400" dirty="0" err="1">
                <a:solidFill>
                  <a:prstClr val="black"/>
                </a:solidFill>
              </a:rPr>
              <a:t>Parcelable</a:t>
            </a:r>
            <a:r>
              <a:rPr lang="en-US" sz="2400" dirty="0">
                <a:solidFill>
                  <a:prstClr val="black"/>
                </a:solidFill>
              </a:rPr>
              <a:t>, then the best way to do so is by implementing the </a:t>
            </a:r>
            <a:r>
              <a:rPr lang="en-US" sz="2400" dirty="0" err="1">
                <a:solidFill>
                  <a:prstClr val="black"/>
                </a:solidFill>
              </a:rPr>
              <a:t>Parcelable</a:t>
            </a:r>
            <a:r>
              <a:rPr lang="en-US" sz="2400" dirty="0">
                <a:solidFill>
                  <a:prstClr val="black"/>
                </a:solidFill>
              </a:rPr>
              <a:t> interface and overriding the </a:t>
            </a:r>
            <a:r>
              <a:rPr lang="en-US" sz="2400" dirty="0" err="1">
                <a:solidFill>
                  <a:prstClr val="black"/>
                </a:solidFill>
              </a:rPr>
              <a:t>writeToParcel</a:t>
            </a:r>
            <a:r>
              <a:rPr lang="en-US" sz="2400" dirty="0">
                <a:solidFill>
                  <a:prstClr val="black"/>
                </a:solidFill>
              </a:rPr>
              <a:t>() methods in its own class.</a:t>
            </a:r>
          </a:p>
          <a:p>
            <a:pPr>
              <a:spcBef>
                <a:spcPct val="20000"/>
              </a:spcBef>
              <a:spcAft>
                <a:spcPts val="600"/>
              </a:spcAft>
            </a:pP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kern="0" dirty="0" smtClean="0">
                <a:solidFill>
                  <a:srgbClr val="000000"/>
                </a:solidFill>
                <a:latin typeface="Arial"/>
                <a:cs typeface="Arial"/>
              </a:rPr>
              <a:t>What </a:t>
            </a:r>
            <a:r>
              <a:rPr lang="en-US" sz="3200" b="1" kern="0" dirty="0">
                <a:solidFill>
                  <a:srgbClr val="000000"/>
                </a:solidFill>
                <a:latin typeface="Arial"/>
                <a:cs typeface="Arial"/>
              </a:rPr>
              <a:t>is </a:t>
            </a:r>
            <a:r>
              <a:rPr lang="en-US" sz="3200" b="1" kern="0" dirty="0" err="1" smtClean="0">
                <a:solidFill>
                  <a:srgbClr val="000000"/>
                </a:solidFill>
                <a:latin typeface="Arial"/>
                <a:cs typeface="Arial"/>
              </a:rPr>
              <a:t>Parcelable</a:t>
            </a:r>
            <a:r>
              <a:rPr lang="en-US" sz="3200" b="1" kern="0" dirty="0" smtClean="0">
                <a:solidFill>
                  <a:srgbClr val="000000"/>
                </a:solidFill>
                <a:latin typeface="Arial"/>
                <a:cs typeface="Arial"/>
              </a:rPr>
              <a:t>?</a:t>
            </a:r>
            <a:endParaRPr lang="en-US" sz="32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74</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0385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Comparison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75</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graphicFrame>
        <p:nvGraphicFramePr>
          <p:cNvPr id="5" name="Table 4"/>
          <p:cNvGraphicFramePr>
            <a:graphicFrameLocks noGrp="1"/>
          </p:cNvGraphicFramePr>
          <p:nvPr>
            <p:extLst>
              <p:ext uri="{D42A27DB-BD31-4B8C-83A1-F6EECF244321}">
                <p14:modId xmlns:p14="http://schemas.microsoft.com/office/powerpoint/2010/main" val="1309524762"/>
              </p:ext>
            </p:extLst>
          </p:nvPr>
        </p:nvGraphicFramePr>
        <p:xfrm>
          <a:off x="152400" y="685800"/>
          <a:ext cx="8610600" cy="5364641"/>
        </p:xfrm>
        <a:graphic>
          <a:graphicData uri="http://schemas.openxmlformats.org/drawingml/2006/table">
            <a:tbl>
              <a:tblPr firstRow="1" bandRow="1">
                <a:tableStyleId>{5C22544A-7EE6-4342-B048-85BDC9FD1C3A}</a:tableStyleId>
              </a:tblPr>
              <a:tblGrid>
                <a:gridCol w="4305300"/>
                <a:gridCol w="4305300"/>
              </a:tblGrid>
              <a:tr h="562332">
                <a:tc>
                  <a:txBody>
                    <a:bodyPr/>
                    <a:lstStyle/>
                    <a:p>
                      <a:pPr algn="ctr"/>
                      <a:r>
                        <a:rPr lang="en-US" sz="2400" b="1" dirty="0" err="1" smtClean="0"/>
                        <a:t>Parcelable</a:t>
                      </a:r>
                      <a:r>
                        <a:rPr lang="en-US" sz="2400" b="1" dirty="0" smtClean="0"/>
                        <a:t> </a:t>
                      </a:r>
                      <a:endParaRPr lang="en-US" sz="2400" dirty="0"/>
                    </a:p>
                  </a:txBody>
                  <a:tcPr/>
                </a:tc>
                <a:tc>
                  <a:txBody>
                    <a:bodyPr/>
                    <a:lstStyle/>
                    <a:p>
                      <a:pPr algn="ctr"/>
                      <a:r>
                        <a:rPr lang="en-US" sz="2400" b="1" dirty="0" smtClean="0"/>
                        <a:t>Serialization </a:t>
                      </a:r>
                      <a:endParaRPr lang="en-US" sz="2400" dirty="0"/>
                    </a:p>
                  </a:txBody>
                  <a:tcPr/>
                </a:tc>
              </a:tr>
              <a:tr h="899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Parcelable</a:t>
                      </a:r>
                      <a:r>
                        <a:rPr lang="en-US" dirty="0" smtClean="0"/>
                        <a:t> is well documented in the Android SDK</a:t>
                      </a:r>
                      <a:endParaRPr lang="en-US" dirty="0"/>
                    </a:p>
                  </a:txBody>
                  <a:tcPr/>
                </a:tc>
                <a:tc>
                  <a:txBody>
                    <a:bodyPr/>
                    <a:lstStyle/>
                    <a:p>
                      <a:r>
                        <a:rPr lang="en-US" dirty="0" smtClean="0"/>
                        <a:t>Serialization on the other hand is available in Java.</a:t>
                      </a:r>
                      <a:endParaRPr lang="en-US" dirty="0"/>
                    </a:p>
                  </a:txBody>
                  <a:tcPr/>
                </a:tc>
              </a:tr>
              <a:tr h="899730">
                <a:tc>
                  <a:txBody>
                    <a:bodyPr/>
                    <a:lstStyle/>
                    <a:p>
                      <a:r>
                        <a:rPr lang="en-US" dirty="0" smtClean="0"/>
                        <a:t>Developers write custom code for marshaling and </a:t>
                      </a:r>
                      <a:r>
                        <a:rPr lang="en-US" dirty="0" err="1" smtClean="0"/>
                        <a:t>unmarshaling</a:t>
                      </a:r>
                      <a:r>
                        <a:rPr lang="en-US" dirty="0" smtClean="0"/>
                        <a:t> </a:t>
                      </a:r>
                      <a:endParaRPr lang="en-US" dirty="0"/>
                    </a:p>
                  </a:txBody>
                  <a:tcPr/>
                </a:tc>
                <a:tc>
                  <a:txBody>
                    <a:bodyPr/>
                    <a:lstStyle/>
                    <a:p>
                      <a:r>
                        <a:rPr lang="en-US" dirty="0" smtClean="0"/>
                        <a:t>Serialization is a marker interface, which implies the user cannot marshal the data according to their requirements. </a:t>
                      </a:r>
                      <a:endParaRPr lang="en-US" dirty="0"/>
                    </a:p>
                  </a:txBody>
                  <a:tcPr/>
                </a:tc>
              </a:tr>
              <a:tr h="899730">
                <a:tc>
                  <a:txBody>
                    <a:bodyPr/>
                    <a:lstStyle/>
                    <a:p>
                      <a:r>
                        <a:rPr lang="en-US" dirty="0" smtClean="0"/>
                        <a:t>Creates less garbage objects in comparison to Serialization</a:t>
                      </a:r>
                      <a:endParaRPr lang="en-US" dirty="0"/>
                    </a:p>
                  </a:txBody>
                  <a:tcPr/>
                </a:tc>
                <a:tc>
                  <a:txBody>
                    <a:bodyPr/>
                    <a:lstStyle/>
                    <a:p>
                      <a:r>
                        <a:rPr lang="en-US" dirty="0" smtClean="0"/>
                        <a:t>Creating a lot of garbage objects</a:t>
                      </a:r>
                      <a:endParaRPr lang="en-US" dirty="0"/>
                    </a:p>
                  </a:txBody>
                  <a:tcPr/>
                </a:tc>
              </a:tr>
              <a:tr h="1096547">
                <a:tc>
                  <a:txBody>
                    <a:bodyPr/>
                    <a:lstStyle/>
                    <a:p>
                      <a:r>
                        <a:rPr lang="en-US" dirty="0" smtClean="0"/>
                        <a:t>The performance of </a:t>
                      </a:r>
                      <a:r>
                        <a:rPr lang="en-US" dirty="0" err="1" smtClean="0"/>
                        <a:t>Parcelable</a:t>
                      </a:r>
                      <a:r>
                        <a:rPr lang="en-US" dirty="0" smtClean="0"/>
                        <a:t> over Serialization dramatically improves (around two times faster), because of this custom implementation. </a:t>
                      </a:r>
                      <a:endParaRPr lang="en-US" dirty="0"/>
                    </a:p>
                  </a:txBody>
                  <a:tcPr/>
                </a:tc>
                <a:tc>
                  <a:txBody>
                    <a:bodyPr/>
                    <a:lstStyle/>
                    <a:p>
                      <a:r>
                        <a:rPr lang="en-US" dirty="0" smtClean="0"/>
                        <a:t>In Serialization, a marshaling operation is performed on a Java Virtual Machine (JVM) using the Java reflection API. </a:t>
                      </a:r>
                      <a:endParaRPr lang="en-US" dirty="0"/>
                    </a:p>
                  </a:txBody>
                  <a:tcPr/>
                </a:tc>
              </a:tr>
              <a:tr h="899730">
                <a:tc>
                  <a:txBody>
                    <a:bodyPr/>
                    <a:lstStyle/>
                    <a:p>
                      <a:r>
                        <a:rPr lang="en-US" dirty="0" smtClean="0"/>
                        <a:t>Faster</a:t>
                      </a:r>
                      <a:endParaRPr lang="en-US" dirty="0"/>
                    </a:p>
                  </a:txBody>
                  <a:tcPr/>
                </a:tc>
                <a:tc>
                  <a:txBody>
                    <a:bodyPr/>
                    <a:lstStyle/>
                    <a:p>
                      <a:r>
                        <a:rPr lang="en-US" dirty="0" smtClean="0"/>
                        <a:t>Slower</a:t>
                      </a:r>
                      <a:endParaRPr lang="en-US" dirty="0"/>
                    </a:p>
                  </a:txBody>
                  <a:tcPr/>
                </a:tc>
              </a:tr>
            </a:tbl>
          </a:graphicData>
        </a:graphic>
      </p:graphicFrame>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31565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I</a:t>
            </a:r>
            <a:r>
              <a:rPr lang="en-US" sz="2800" b="1" dirty="0" smtClean="0">
                <a:solidFill>
                  <a:prstClr val="black"/>
                </a:solidFill>
                <a:latin typeface="Arial" pitchFamily="34" charset="0"/>
                <a:cs typeface="Arial" pitchFamily="34" charset="0"/>
              </a:rPr>
              <a:t>mplementation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76</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pic>
        <p:nvPicPr>
          <p:cNvPr id="5" name="Picture 4" descr="parcelab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143000"/>
            <a:ext cx="7798938" cy="4019550"/>
          </a:xfrm>
          <a:prstGeom prst="rect">
            <a:avLst/>
          </a:prstGeom>
        </p:spPr>
      </p:pic>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7987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I</a:t>
            </a:r>
            <a:r>
              <a:rPr lang="en-US" sz="2800" b="1" dirty="0" smtClean="0">
                <a:solidFill>
                  <a:prstClr val="black"/>
                </a:solidFill>
                <a:latin typeface="Arial" pitchFamily="34" charset="0"/>
                <a:cs typeface="Arial" pitchFamily="34" charset="0"/>
              </a:rPr>
              <a:t>mplementation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77</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2" name="Rectangle 11"/>
          <p:cNvSpPr/>
          <p:nvPr/>
        </p:nvSpPr>
        <p:spPr>
          <a:xfrm>
            <a:off x="228600" y="838200"/>
            <a:ext cx="8610600" cy="2862323"/>
          </a:xfrm>
          <a:prstGeom prst="rect">
            <a:avLst/>
          </a:prstGeom>
        </p:spPr>
        <p:txBody>
          <a:bodyPr wrap="square">
            <a:spAutoFit/>
          </a:bodyPr>
          <a:lstStyle/>
          <a:p>
            <a:r>
              <a:rPr lang="en-US" b="1" dirty="0">
                <a:solidFill>
                  <a:srgbClr val="7F0055"/>
                </a:solidFill>
                <a:latin typeface="Monaco"/>
              </a:rPr>
              <a:t>public</a:t>
            </a:r>
            <a:r>
              <a:rPr lang="en-US" b="1" dirty="0">
                <a:solidFill>
                  <a:srgbClr val="000000"/>
                </a:solidFill>
                <a:latin typeface="Monaco"/>
              </a:rPr>
              <a:t> </a:t>
            </a:r>
            <a:r>
              <a:rPr lang="en-US" b="1" dirty="0">
                <a:solidFill>
                  <a:srgbClr val="7F0055"/>
                </a:solidFill>
                <a:latin typeface="Monaco"/>
              </a:rPr>
              <a:t>class</a:t>
            </a:r>
            <a:r>
              <a:rPr lang="en-US" b="1" dirty="0">
                <a:solidFill>
                  <a:srgbClr val="000000"/>
                </a:solidFill>
                <a:latin typeface="Monaco"/>
              </a:rPr>
              <a:t> </a:t>
            </a:r>
            <a:r>
              <a:rPr lang="en-US" b="1" dirty="0" err="1">
                <a:solidFill>
                  <a:srgbClr val="000000"/>
                </a:solidFill>
                <a:latin typeface="Monaco"/>
              </a:rPr>
              <a:t>MyParcelable</a:t>
            </a:r>
            <a:r>
              <a:rPr lang="en-US" b="1" dirty="0">
                <a:solidFill>
                  <a:srgbClr val="000000"/>
                </a:solidFill>
                <a:latin typeface="Monaco"/>
              </a:rPr>
              <a:t> </a:t>
            </a:r>
            <a:r>
              <a:rPr lang="en-US" b="1" dirty="0">
                <a:solidFill>
                  <a:srgbClr val="7F0055"/>
                </a:solidFill>
                <a:latin typeface="Monaco"/>
              </a:rPr>
              <a:t>implements</a:t>
            </a:r>
            <a:r>
              <a:rPr lang="en-US" b="1" dirty="0">
                <a:solidFill>
                  <a:srgbClr val="000000"/>
                </a:solidFill>
                <a:latin typeface="Monaco"/>
              </a:rPr>
              <a:t> </a:t>
            </a:r>
            <a:r>
              <a:rPr lang="en-US" b="1" u="sng" dirty="0" err="1">
                <a:solidFill>
                  <a:srgbClr val="000000"/>
                </a:solidFill>
                <a:latin typeface="Monaco"/>
              </a:rPr>
              <a:t>Parcelable</a:t>
            </a:r>
            <a:r>
              <a:rPr lang="en-US" b="1" u="sng" dirty="0">
                <a:solidFill>
                  <a:srgbClr val="000000"/>
                </a:solidFill>
                <a:latin typeface="Monaco"/>
              </a:rPr>
              <a:t> {</a:t>
            </a:r>
          </a:p>
          <a:p>
            <a:r>
              <a:rPr lang="en-US" dirty="0">
                <a:solidFill>
                  <a:srgbClr val="000000"/>
                </a:solidFill>
                <a:latin typeface="Monaco"/>
              </a:rPr>
              <a:t>	     </a:t>
            </a:r>
            <a:r>
              <a:rPr lang="en-US" b="1" dirty="0">
                <a:solidFill>
                  <a:srgbClr val="7F0055"/>
                </a:solidFill>
                <a:latin typeface="Monaco"/>
              </a:rPr>
              <a:t>private</a:t>
            </a:r>
            <a:r>
              <a:rPr lang="en-US" b="1" dirty="0">
                <a:solidFill>
                  <a:srgbClr val="000000"/>
                </a:solidFill>
                <a:latin typeface="Monaco"/>
              </a:rPr>
              <a:t> </a:t>
            </a:r>
            <a:r>
              <a:rPr lang="en-US" b="1" dirty="0" err="1">
                <a:solidFill>
                  <a:srgbClr val="7F0055"/>
                </a:solidFill>
                <a:latin typeface="Monaco"/>
              </a:rPr>
              <a:t>int</a:t>
            </a:r>
            <a:r>
              <a:rPr lang="en-US" b="1" dirty="0">
                <a:solidFill>
                  <a:srgbClr val="000000"/>
                </a:solidFill>
                <a:latin typeface="Monaco"/>
              </a:rPr>
              <a:t> </a:t>
            </a:r>
            <a:r>
              <a:rPr lang="en-US" b="1" dirty="0" err="1">
                <a:solidFill>
                  <a:srgbClr val="000000"/>
                </a:solidFill>
                <a:latin typeface="Monaco"/>
              </a:rPr>
              <a:t>mData</a:t>
            </a:r>
            <a:r>
              <a:rPr lang="en-US" b="1" dirty="0">
                <a:solidFill>
                  <a:srgbClr val="000000"/>
                </a:solidFill>
                <a:latin typeface="Monaco"/>
              </a:rPr>
              <a:t>;</a:t>
            </a:r>
          </a:p>
          <a:p>
            <a:endParaRPr lang="en-US" dirty="0">
              <a:latin typeface="Monaco"/>
            </a:endParaRPr>
          </a:p>
          <a:p>
            <a:r>
              <a:rPr lang="en-US" dirty="0">
                <a:solidFill>
                  <a:srgbClr val="000000"/>
                </a:solidFill>
                <a:latin typeface="Monaco"/>
              </a:rPr>
              <a:t>	     </a:t>
            </a:r>
            <a:r>
              <a:rPr lang="en-US" b="1" dirty="0">
                <a:solidFill>
                  <a:srgbClr val="7F0055"/>
                </a:solidFill>
                <a:latin typeface="Monaco"/>
              </a:rPr>
              <a:t>public</a:t>
            </a:r>
            <a:r>
              <a:rPr lang="en-US" b="1" dirty="0">
                <a:solidFill>
                  <a:srgbClr val="000000"/>
                </a:solidFill>
                <a:latin typeface="Monaco"/>
              </a:rPr>
              <a:t> </a:t>
            </a:r>
            <a:r>
              <a:rPr lang="en-US" b="1" dirty="0" err="1">
                <a:solidFill>
                  <a:srgbClr val="7F0055"/>
                </a:solidFill>
                <a:latin typeface="Monaco"/>
              </a:rPr>
              <a:t>int</a:t>
            </a:r>
            <a:r>
              <a:rPr lang="en-US" b="1" dirty="0">
                <a:solidFill>
                  <a:srgbClr val="000000"/>
                </a:solidFill>
                <a:latin typeface="Monaco"/>
              </a:rPr>
              <a:t> </a:t>
            </a:r>
            <a:r>
              <a:rPr lang="en-US" b="1" dirty="0" err="1">
                <a:solidFill>
                  <a:srgbClr val="000000"/>
                </a:solidFill>
                <a:latin typeface="Monaco"/>
              </a:rPr>
              <a:t>describeContents</a:t>
            </a:r>
            <a:r>
              <a:rPr lang="en-US" b="1" dirty="0">
                <a:solidFill>
                  <a:srgbClr val="000000"/>
                </a:solidFill>
                <a:latin typeface="Monaco"/>
              </a:rPr>
              <a:t>() {</a:t>
            </a:r>
          </a:p>
          <a:p>
            <a:r>
              <a:rPr lang="is-IS" dirty="0">
                <a:solidFill>
                  <a:srgbClr val="000000"/>
                </a:solidFill>
                <a:latin typeface="Monaco"/>
              </a:rPr>
              <a:t>	         </a:t>
            </a:r>
            <a:r>
              <a:rPr lang="is-IS" b="1" dirty="0">
                <a:solidFill>
                  <a:srgbClr val="7F0055"/>
                </a:solidFill>
                <a:latin typeface="Monaco"/>
              </a:rPr>
              <a:t>return</a:t>
            </a:r>
            <a:r>
              <a:rPr lang="is-IS" b="1" dirty="0">
                <a:solidFill>
                  <a:srgbClr val="000000"/>
                </a:solidFill>
                <a:latin typeface="Monaco"/>
              </a:rPr>
              <a:t> 0;</a:t>
            </a:r>
          </a:p>
          <a:p>
            <a:r>
              <a:rPr lang="en-US" dirty="0">
                <a:solidFill>
                  <a:srgbClr val="000000"/>
                </a:solidFill>
                <a:latin typeface="Monaco"/>
              </a:rPr>
              <a:t>	     }</a:t>
            </a:r>
          </a:p>
          <a:p>
            <a:endParaRPr lang="en-US" dirty="0">
              <a:latin typeface="Monaco"/>
            </a:endParaRPr>
          </a:p>
          <a:p>
            <a:r>
              <a:rPr lang="en-US" dirty="0">
                <a:solidFill>
                  <a:srgbClr val="000000"/>
                </a:solidFill>
                <a:latin typeface="Monaco"/>
              </a:rPr>
              <a:t>	     </a:t>
            </a:r>
            <a:r>
              <a:rPr lang="en-US" b="1" dirty="0">
                <a:solidFill>
                  <a:srgbClr val="7F0055"/>
                </a:solidFill>
                <a:latin typeface="Monaco"/>
              </a:rPr>
              <a:t>public</a:t>
            </a:r>
            <a:r>
              <a:rPr lang="en-US" b="1" dirty="0">
                <a:solidFill>
                  <a:srgbClr val="000000"/>
                </a:solidFill>
                <a:latin typeface="Monaco"/>
              </a:rPr>
              <a:t> </a:t>
            </a:r>
            <a:r>
              <a:rPr lang="en-US" b="1" dirty="0">
                <a:solidFill>
                  <a:srgbClr val="7F0055"/>
                </a:solidFill>
                <a:latin typeface="Monaco"/>
              </a:rPr>
              <a:t>void</a:t>
            </a:r>
            <a:r>
              <a:rPr lang="en-US" b="1" dirty="0">
                <a:solidFill>
                  <a:srgbClr val="000000"/>
                </a:solidFill>
                <a:latin typeface="Monaco"/>
              </a:rPr>
              <a:t> </a:t>
            </a:r>
            <a:r>
              <a:rPr lang="en-US" b="1" dirty="0" err="1">
                <a:solidFill>
                  <a:srgbClr val="000000"/>
                </a:solidFill>
                <a:latin typeface="Monaco"/>
              </a:rPr>
              <a:t>writeToParcel</a:t>
            </a:r>
            <a:r>
              <a:rPr lang="en-US" b="1" dirty="0">
                <a:solidFill>
                  <a:srgbClr val="000000"/>
                </a:solidFill>
                <a:latin typeface="Monaco"/>
              </a:rPr>
              <a:t>(</a:t>
            </a:r>
            <a:r>
              <a:rPr lang="en-US" b="1" u="sng" dirty="0">
                <a:solidFill>
                  <a:srgbClr val="000000"/>
                </a:solidFill>
                <a:latin typeface="Monaco"/>
              </a:rPr>
              <a:t>Parcel out, </a:t>
            </a:r>
            <a:r>
              <a:rPr lang="en-US" b="1" u="sng" dirty="0" err="1">
                <a:solidFill>
                  <a:srgbClr val="7F0055"/>
                </a:solidFill>
                <a:latin typeface="Monaco"/>
              </a:rPr>
              <a:t>int</a:t>
            </a:r>
            <a:r>
              <a:rPr lang="en-US" b="1" u="sng" dirty="0">
                <a:solidFill>
                  <a:srgbClr val="000000"/>
                </a:solidFill>
                <a:latin typeface="Monaco"/>
              </a:rPr>
              <a:t> flags) {</a:t>
            </a:r>
          </a:p>
          <a:p>
            <a:r>
              <a:rPr lang="en-US" dirty="0">
                <a:solidFill>
                  <a:srgbClr val="000000"/>
                </a:solidFill>
                <a:latin typeface="Monaco"/>
              </a:rPr>
              <a:t>	         </a:t>
            </a:r>
            <a:r>
              <a:rPr lang="en-US" dirty="0" err="1">
                <a:solidFill>
                  <a:srgbClr val="000000"/>
                </a:solidFill>
                <a:latin typeface="Monaco"/>
              </a:rPr>
              <a:t>out.writeInt</a:t>
            </a:r>
            <a:r>
              <a:rPr lang="en-US" dirty="0">
                <a:solidFill>
                  <a:srgbClr val="000000"/>
                </a:solidFill>
                <a:latin typeface="Monaco"/>
              </a:rPr>
              <a:t>(</a:t>
            </a:r>
            <a:r>
              <a:rPr lang="en-US" dirty="0" err="1">
                <a:solidFill>
                  <a:srgbClr val="000000"/>
                </a:solidFill>
                <a:latin typeface="Monaco"/>
              </a:rPr>
              <a:t>mData</a:t>
            </a:r>
            <a:r>
              <a:rPr lang="en-US" dirty="0">
                <a:solidFill>
                  <a:srgbClr val="000000"/>
                </a:solidFill>
                <a:latin typeface="Monaco"/>
              </a:rPr>
              <a:t>);</a:t>
            </a:r>
          </a:p>
          <a:p>
            <a:r>
              <a:rPr lang="en-US" dirty="0">
                <a:solidFill>
                  <a:srgbClr val="000000"/>
                </a:solidFill>
                <a:latin typeface="Monaco"/>
              </a:rPr>
              <a:t>	     }</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92108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I</a:t>
            </a:r>
            <a:r>
              <a:rPr lang="en-US" sz="2800" b="1" dirty="0" smtClean="0">
                <a:solidFill>
                  <a:prstClr val="black"/>
                </a:solidFill>
                <a:latin typeface="Arial" pitchFamily="34" charset="0"/>
                <a:cs typeface="Arial" pitchFamily="34" charset="0"/>
              </a:rPr>
              <a:t>mplementation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78</a:t>
            </a:fld>
            <a:endParaRPr lang="en-US" sz="1000" dirty="0">
              <a:solidFill>
                <a:prstClr val="white"/>
              </a:solidFill>
              <a:latin typeface="Arial" pitchFamily="34" charset="0"/>
              <a:cs typeface="Arial" pitchFamily="34" charset="0"/>
            </a:endParaRPr>
          </a:p>
        </p:txBody>
      </p:sp>
      <p:sp>
        <p:nvSpPr>
          <p:cNvPr id="7" name="Rectangle 6"/>
          <p:cNvSpPr/>
          <p:nvPr/>
        </p:nvSpPr>
        <p:spPr>
          <a:xfrm>
            <a:off x="457200" y="612844"/>
            <a:ext cx="8077200" cy="707886"/>
          </a:xfrm>
          <a:prstGeom prst="rect">
            <a:avLst/>
          </a:prstGeom>
        </p:spPr>
        <p:txBody>
          <a:bodyPr wrap="square">
            <a:spAutoFit/>
          </a:bodyPr>
          <a:lstStyle/>
          <a:p>
            <a:endParaRPr lang="pl-PL" sz="2000" dirty="0" smtClean="0">
              <a:solidFill>
                <a:srgbClr val="000000"/>
              </a:solidFill>
              <a:latin typeface="Monaco"/>
            </a:endParaRPr>
          </a:p>
          <a:p>
            <a:r>
              <a:rPr lang="fr-FR" sz="2000" dirty="0" smtClean="0">
                <a:solidFill>
                  <a:srgbClr val="000000"/>
                </a:solidFill>
                <a:latin typeface="Monaco"/>
              </a:rPr>
              <a:t>    </a:t>
            </a:r>
            <a:endParaRPr lang="en-US" sz="2000" dirty="0">
              <a:solidFill>
                <a:srgbClr val="000000"/>
              </a:solidFill>
              <a:latin typeface="Monaco"/>
            </a:endParaRPr>
          </a:p>
        </p:txBody>
      </p:sp>
      <p:sp>
        <p:nvSpPr>
          <p:cNvPr id="12" name="Rectangle 11"/>
          <p:cNvSpPr/>
          <p:nvPr/>
        </p:nvSpPr>
        <p:spPr>
          <a:xfrm>
            <a:off x="228600" y="838200"/>
            <a:ext cx="8610600" cy="5355313"/>
          </a:xfrm>
          <a:prstGeom prst="rect">
            <a:avLst/>
          </a:prstGeom>
        </p:spPr>
        <p:txBody>
          <a:bodyPr wrap="square">
            <a:spAutoFit/>
          </a:bodyPr>
          <a:lstStyle/>
          <a:p>
            <a:r>
              <a:rPr lang="en-US" b="1" dirty="0">
                <a:solidFill>
                  <a:srgbClr val="7F0055"/>
                </a:solidFill>
                <a:latin typeface="Monaco"/>
              </a:rPr>
              <a:t>public</a:t>
            </a:r>
            <a:r>
              <a:rPr lang="en-US" b="1" dirty="0">
                <a:solidFill>
                  <a:srgbClr val="000000"/>
                </a:solidFill>
                <a:latin typeface="Monaco"/>
              </a:rPr>
              <a:t> </a:t>
            </a:r>
            <a:r>
              <a:rPr lang="en-US" b="1" dirty="0">
                <a:solidFill>
                  <a:srgbClr val="7F0055"/>
                </a:solidFill>
                <a:latin typeface="Monaco"/>
              </a:rPr>
              <a:t>static</a:t>
            </a:r>
            <a:r>
              <a:rPr lang="en-US" b="1" dirty="0">
                <a:solidFill>
                  <a:srgbClr val="000000"/>
                </a:solidFill>
                <a:latin typeface="Monaco"/>
              </a:rPr>
              <a:t> </a:t>
            </a:r>
            <a:r>
              <a:rPr lang="en-US" b="1" dirty="0">
                <a:solidFill>
                  <a:srgbClr val="7F0055"/>
                </a:solidFill>
                <a:latin typeface="Monaco"/>
              </a:rPr>
              <a:t>final</a:t>
            </a:r>
            <a:r>
              <a:rPr lang="en-US" b="1" dirty="0">
                <a:solidFill>
                  <a:srgbClr val="000000"/>
                </a:solidFill>
                <a:latin typeface="Monaco"/>
              </a:rPr>
              <a:t> </a:t>
            </a:r>
            <a:r>
              <a:rPr lang="en-US" b="1" u="sng" dirty="0" err="1">
                <a:solidFill>
                  <a:srgbClr val="000000"/>
                </a:solidFill>
                <a:latin typeface="Monaco"/>
              </a:rPr>
              <a:t>Parcelable.Creator</a:t>
            </a:r>
            <a:r>
              <a:rPr lang="en-US" b="1" u="sng" dirty="0">
                <a:solidFill>
                  <a:srgbClr val="000000"/>
                </a:solidFill>
                <a:latin typeface="Monaco"/>
              </a:rPr>
              <a:t>&lt;</a:t>
            </a:r>
            <a:r>
              <a:rPr lang="en-US" b="1" u="sng" dirty="0" err="1">
                <a:solidFill>
                  <a:srgbClr val="000000"/>
                </a:solidFill>
                <a:latin typeface="Monaco"/>
              </a:rPr>
              <a:t>MyParcelable</a:t>
            </a:r>
            <a:r>
              <a:rPr lang="en-US" b="1" u="sng" dirty="0">
                <a:solidFill>
                  <a:srgbClr val="000000"/>
                </a:solidFill>
                <a:latin typeface="Monaco"/>
              </a:rPr>
              <a:t>&gt; CREATOR</a:t>
            </a:r>
          </a:p>
          <a:p>
            <a:r>
              <a:rPr lang="en-US" dirty="0">
                <a:solidFill>
                  <a:srgbClr val="000000"/>
                </a:solidFill>
                <a:latin typeface="Monaco"/>
              </a:rPr>
              <a:t>    = </a:t>
            </a:r>
            <a:r>
              <a:rPr lang="en-US" b="1" dirty="0">
                <a:solidFill>
                  <a:srgbClr val="7F0055"/>
                </a:solidFill>
                <a:latin typeface="Monaco"/>
              </a:rPr>
              <a:t>new</a:t>
            </a:r>
            <a:r>
              <a:rPr lang="en-US" b="1" dirty="0">
                <a:solidFill>
                  <a:srgbClr val="000000"/>
                </a:solidFill>
                <a:latin typeface="Monaco"/>
              </a:rPr>
              <a:t> </a:t>
            </a:r>
            <a:r>
              <a:rPr lang="en-US" b="1" u="sng" dirty="0" err="1">
                <a:solidFill>
                  <a:srgbClr val="000000"/>
                </a:solidFill>
                <a:latin typeface="Monaco"/>
              </a:rPr>
              <a:t>Parcelable.Creator</a:t>
            </a:r>
            <a:r>
              <a:rPr lang="en-US" b="1" u="sng" dirty="0">
                <a:solidFill>
                  <a:srgbClr val="000000"/>
                </a:solidFill>
                <a:latin typeface="Monaco"/>
              </a:rPr>
              <a:t>&lt;</a:t>
            </a:r>
            <a:r>
              <a:rPr lang="en-US" b="1" u="sng" dirty="0" err="1">
                <a:solidFill>
                  <a:srgbClr val="000000"/>
                </a:solidFill>
                <a:latin typeface="Monaco"/>
              </a:rPr>
              <a:t>MyParcelable</a:t>
            </a:r>
            <a:r>
              <a:rPr lang="en-US" b="1" u="sng" dirty="0">
                <a:solidFill>
                  <a:srgbClr val="000000"/>
                </a:solidFill>
                <a:latin typeface="Monaco"/>
              </a:rPr>
              <a:t>&gt;() {</a:t>
            </a:r>
          </a:p>
          <a:p>
            <a:r>
              <a:rPr lang="en-US" b="1" dirty="0">
                <a:solidFill>
                  <a:srgbClr val="7F0055"/>
                </a:solidFill>
                <a:latin typeface="Monaco"/>
              </a:rPr>
              <a:t>public</a:t>
            </a:r>
            <a:r>
              <a:rPr lang="en-US" b="1" dirty="0">
                <a:solidFill>
                  <a:srgbClr val="000000"/>
                </a:solidFill>
                <a:latin typeface="Monaco"/>
              </a:rPr>
              <a:t> </a:t>
            </a:r>
            <a:r>
              <a:rPr lang="en-US" b="1" dirty="0" err="1">
                <a:solidFill>
                  <a:srgbClr val="000000"/>
                </a:solidFill>
                <a:latin typeface="Monaco"/>
              </a:rPr>
              <a:t>MyParcelable</a:t>
            </a:r>
            <a:r>
              <a:rPr lang="en-US" b="1" dirty="0">
                <a:solidFill>
                  <a:srgbClr val="000000"/>
                </a:solidFill>
                <a:latin typeface="Monaco"/>
              </a:rPr>
              <a:t> </a:t>
            </a:r>
            <a:r>
              <a:rPr lang="en-US" b="1" dirty="0" err="1">
                <a:solidFill>
                  <a:srgbClr val="000000"/>
                </a:solidFill>
                <a:latin typeface="Monaco"/>
              </a:rPr>
              <a:t>createFromParcel</a:t>
            </a:r>
            <a:r>
              <a:rPr lang="en-US" b="1" dirty="0">
                <a:solidFill>
                  <a:srgbClr val="000000"/>
                </a:solidFill>
                <a:latin typeface="Monaco"/>
              </a:rPr>
              <a:t>(Parcel in) {</a:t>
            </a:r>
          </a:p>
          <a:p>
            <a:r>
              <a:rPr lang="en-US" dirty="0">
                <a:solidFill>
                  <a:srgbClr val="000000"/>
                </a:solidFill>
                <a:latin typeface="Monaco"/>
              </a:rPr>
              <a:t>    </a:t>
            </a:r>
            <a:r>
              <a:rPr lang="en-US" b="1" dirty="0">
                <a:solidFill>
                  <a:srgbClr val="7F0055"/>
                </a:solidFill>
                <a:latin typeface="Monaco"/>
              </a:rPr>
              <a:t>return</a:t>
            </a:r>
            <a:r>
              <a:rPr lang="en-US" b="1" dirty="0">
                <a:solidFill>
                  <a:srgbClr val="000000"/>
                </a:solidFill>
                <a:latin typeface="Monaco"/>
              </a:rPr>
              <a:t> </a:t>
            </a:r>
            <a:r>
              <a:rPr lang="en-US" b="1" dirty="0">
                <a:solidFill>
                  <a:srgbClr val="7F0055"/>
                </a:solidFill>
                <a:latin typeface="Monaco"/>
              </a:rPr>
              <a:t>new</a:t>
            </a:r>
            <a:r>
              <a:rPr lang="en-US" b="1" dirty="0">
                <a:solidFill>
                  <a:srgbClr val="000000"/>
                </a:solidFill>
                <a:latin typeface="Monaco"/>
              </a:rPr>
              <a:t> </a:t>
            </a:r>
            <a:r>
              <a:rPr lang="en-US" b="1" dirty="0" err="1">
                <a:solidFill>
                  <a:srgbClr val="000000"/>
                </a:solidFill>
                <a:latin typeface="Monaco"/>
              </a:rPr>
              <a:t>MyParcelable</a:t>
            </a:r>
            <a:r>
              <a:rPr lang="en-US" b="1" dirty="0">
                <a:solidFill>
                  <a:srgbClr val="000000"/>
                </a:solidFill>
                <a:latin typeface="Monaco"/>
              </a:rPr>
              <a:t>(in);</a:t>
            </a:r>
          </a:p>
          <a:p>
            <a:r>
              <a:rPr lang="en-US" dirty="0">
                <a:solidFill>
                  <a:srgbClr val="000000"/>
                </a:solidFill>
                <a:latin typeface="Monaco"/>
              </a:rPr>
              <a:t>}</a:t>
            </a:r>
          </a:p>
          <a:p>
            <a:endParaRPr lang="en-US" dirty="0" smtClean="0">
              <a:latin typeface="Monaco"/>
            </a:endParaRPr>
          </a:p>
          <a:p>
            <a:endParaRPr lang="en-US" dirty="0">
              <a:latin typeface="Monaco"/>
            </a:endParaRPr>
          </a:p>
          <a:p>
            <a:endParaRPr lang="en-US" dirty="0">
              <a:latin typeface="Monaco"/>
            </a:endParaRPr>
          </a:p>
          <a:p>
            <a:r>
              <a:rPr lang="en-US" b="1" dirty="0">
                <a:solidFill>
                  <a:srgbClr val="7F0055"/>
                </a:solidFill>
                <a:latin typeface="Monaco"/>
              </a:rPr>
              <a:t>public</a:t>
            </a:r>
            <a:r>
              <a:rPr lang="en-US" b="1" dirty="0">
                <a:solidFill>
                  <a:srgbClr val="000000"/>
                </a:solidFill>
                <a:latin typeface="Monaco"/>
              </a:rPr>
              <a:t> </a:t>
            </a:r>
            <a:r>
              <a:rPr lang="en-US" b="1" dirty="0" err="1">
                <a:solidFill>
                  <a:srgbClr val="000000"/>
                </a:solidFill>
                <a:latin typeface="Monaco"/>
              </a:rPr>
              <a:t>MyParcelable</a:t>
            </a:r>
            <a:r>
              <a:rPr lang="en-US" b="1" dirty="0">
                <a:solidFill>
                  <a:srgbClr val="000000"/>
                </a:solidFill>
                <a:latin typeface="Monaco"/>
              </a:rPr>
              <a:t>[] </a:t>
            </a:r>
            <a:r>
              <a:rPr lang="en-US" b="1" dirty="0" err="1">
                <a:solidFill>
                  <a:srgbClr val="000000"/>
                </a:solidFill>
                <a:latin typeface="Monaco"/>
              </a:rPr>
              <a:t>newArray</a:t>
            </a:r>
            <a:r>
              <a:rPr lang="en-US" b="1" dirty="0">
                <a:solidFill>
                  <a:srgbClr val="000000"/>
                </a:solidFill>
                <a:latin typeface="Monaco"/>
              </a:rPr>
              <a:t>(</a:t>
            </a:r>
            <a:r>
              <a:rPr lang="en-US" b="1" dirty="0" err="1">
                <a:solidFill>
                  <a:srgbClr val="7F0055"/>
                </a:solidFill>
                <a:latin typeface="Monaco"/>
              </a:rPr>
              <a:t>int</a:t>
            </a:r>
            <a:r>
              <a:rPr lang="en-US" b="1" dirty="0">
                <a:solidFill>
                  <a:srgbClr val="000000"/>
                </a:solidFill>
                <a:latin typeface="Monaco"/>
              </a:rPr>
              <a:t> size) {</a:t>
            </a:r>
          </a:p>
          <a:p>
            <a:r>
              <a:rPr lang="en-US" dirty="0">
                <a:solidFill>
                  <a:srgbClr val="000000"/>
                </a:solidFill>
                <a:latin typeface="Monaco"/>
              </a:rPr>
              <a:t>    </a:t>
            </a:r>
            <a:r>
              <a:rPr lang="en-US" b="1" dirty="0">
                <a:solidFill>
                  <a:srgbClr val="7F0055"/>
                </a:solidFill>
                <a:latin typeface="Monaco"/>
              </a:rPr>
              <a:t>return</a:t>
            </a:r>
            <a:r>
              <a:rPr lang="en-US" b="1" dirty="0">
                <a:solidFill>
                  <a:srgbClr val="000000"/>
                </a:solidFill>
                <a:latin typeface="Monaco"/>
              </a:rPr>
              <a:t> </a:t>
            </a:r>
            <a:r>
              <a:rPr lang="en-US" b="1" dirty="0">
                <a:solidFill>
                  <a:srgbClr val="7F0055"/>
                </a:solidFill>
                <a:latin typeface="Monaco"/>
              </a:rPr>
              <a:t>new</a:t>
            </a:r>
            <a:r>
              <a:rPr lang="en-US" b="1" dirty="0">
                <a:solidFill>
                  <a:srgbClr val="000000"/>
                </a:solidFill>
                <a:latin typeface="Monaco"/>
              </a:rPr>
              <a:t> </a:t>
            </a:r>
            <a:r>
              <a:rPr lang="en-US" b="1" dirty="0" err="1">
                <a:solidFill>
                  <a:srgbClr val="000000"/>
                </a:solidFill>
                <a:latin typeface="Monaco"/>
              </a:rPr>
              <a:t>MyParcelable</a:t>
            </a:r>
            <a:r>
              <a:rPr lang="en-US" b="1" dirty="0">
                <a:solidFill>
                  <a:srgbClr val="000000"/>
                </a:solidFill>
                <a:latin typeface="Monaco"/>
              </a:rPr>
              <a:t>[size];</a:t>
            </a:r>
          </a:p>
          <a:p>
            <a:r>
              <a:rPr lang="en-US" dirty="0">
                <a:solidFill>
                  <a:srgbClr val="000000"/>
                </a:solidFill>
                <a:latin typeface="Monaco"/>
              </a:rPr>
              <a:t>}</a:t>
            </a:r>
          </a:p>
          <a:p>
            <a:r>
              <a:rPr lang="en-US" dirty="0">
                <a:solidFill>
                  <a:srgbClr val="000000"/>
                </a:solidFill>
                <a:latin typeface="Monaco"/>
              </a:rPr>
              <a:t>};</a:t>
            </a:r>
          </a:p>
          <a:p>
            <a:endParaRPr lang="en-US" dirty="0" smtClean="0">
              <a:latin typeface="Monaco"/>
            </a:endParaRPr>
          </a:p>
          <a:p>
            <a:endParaRPr lang="en-US" dirty="0">
              <a:latin typeface="Monaco"/>
            </a:endParaRPr>
          </a:p>
          <a:p>
            <a:endParaRPr lang="en-US" dirty="0">
              <a:latin typeface="Monaco"/>
            </a:endParaRPr>
          </a:p>
          <a:p>
            <a:r>
              <a:rPr lang="ro-RO" b="1" dirty="0">
                <a:solidFill>
                  <a:srgbClr val="7F0055"/>
                </a:solidFill>
                <a:latin typeface="Monaco"/>
              </a:rPr>
              <a:t>private</a:t>
            </a:r>
            <a:r>
              <a:rPr lang="ro-RO" b="1" dirty="0">
                <a:solidFill>
                  <a:srgbClr val="000000"/>
                </a:solidFill>
                <a:latin typeface="Monaco"/>
              </a:rPr>
              <a:t> MyParcelable(Parcel in) {</a:t>
            </a:r>
          </a:p>
          <a:p>
            <a:r>
              <a:rPr lang="en-US" dirty="0" err="1">
                <a:solidFill>
                  <a:srgbClr val="000000"/>
                </a:solidFill>
                <a:latin typeface="Monaco"/>
              </a:rPr>
              <a:t>mData</a:t>
            </a:r>
            <a:r>
              <a:rPr lang="en-US" dirty="0">
                <a:solidFill>
                  <a:srgbClr val="000000"/>
                </a:solidFill>
                <a:latin typeface="Monaco"/>
              </a:rPr>
              <a:t> = </a:t>
            </a:r>
            <a:r>
              <a:rPr lang="en-US" dirty="0" err="1">
                <a:solidFill>
                  <a:srgbClr val="000000"/>
                </a:solidFill>
                <a:latin typeface="Monaco"/>
              </a:rPr>
              <a:t>in.readInt</a:t>
            </a:r>
            <a:r>
              <a:rPr lang="en-US" dirty="0">
                <a:solidFill>
                  <a:srgbClr val="000000"/>
                </a:solidFill>
                <a:latin typeface="Monaco"/>
              </a:rPr>
              <a:t>();</a:t>
            </a:r>
          </a:p>
          <a:p>
            <a:r>
              <a:rPr lang="en-US" dirty="0">
                <a:solidFill>
                  <a:srgbClr val="000000"/>
                </a:solidFill>
                <a:latin typeface="Monaco"/>
              </a:rPr>
              <a:t>}</a:t>
            </a:r>
          </a:p>
          <a:p>
            <a:r>
              <a:rPr lang="en-US" dirty="0">
                <a:solidFill>
                  <a:srgbClr val="000000"/>
                </a:solidFill>
                <a:latin typeface="Monaco"/>
              </a:rPr>
              <a:t>}</a:t>
            </a:r>
          </a:p>
        </p:txBody>
      </p:sp>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77689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equals(Object o) – not really needed by </a:t>
            </a:r>
            <a:r>
              <a:rPr lang="en-US" sz="2400" dirty="0" err="1">
                <a:solidFill>
                  <a:prstClr val="black"/>
                </a:solidFill>
              </a:rPr>
              <a:t>Parcelable</a:t>
            </a:r>
            <a:r>
              <a:rPr lang="en-US" sz="2400" dirty="0">
                <a:solidFill>
                  <a:prstClr val="black"/>
                </a:solidFill>
              </a:rPr>
              <a:t>, but we’ll use this method to compare objects in our test case </a:t>
            </a:r>
            <a:r>
              <a:rPr lang="en-US" sz="2400" dirty="0" smtClean="0">
                <a:solidFill>
                  <a:prstClr val="black"/>
                </a:solidFill>
              </a:rPr>
              <a:t>later.</a:t>
            </a:r>
          </a:p>
          <a:p>
            <a:pPr marL="342900" indent="-342900">
              <a:spcBef>
                <a:spcPct val="20000"/>
              </a:spcBef>
              <a:spcAft>
                <a:spcPts val="600"/>
              </a:spcAft>
              <a:buBlip>
                <a:blip r:embed="rId4"/>
              </a:buBlip>
            </a:pPr>
            <a:r>
              <a:rPr lang="en-US" sz="2400" dirty="0" err="1" smtClean="0">
                <a:solidFill>
                  <a:prstClr val="black"/>
                </a:solidFill>
              </a:rPr>
              <a:t>describeContents</a:t>
            </a:r>
            <a:r>
              <a:rPr lang="en-US" sz="2400" dirty="0">
                <a:solidFill>
                  <a:prstClr val="black"/>
                </a:solidFill>
              </a:rPr>
              <a:t>() – </a:t>
            </a:r>
            <a:r>
              <a:rPr lang="en-US" sz="2400" dirty="0" err="1">
                <a:solidFill>
                  <a:prstClr val="black"/>
                </a:solidFill>
              </a:rPr>
              <a:t>Parcelable’s</a:t>
            </a:r>
            <a:r>
              <a:rPr lang="en-US" sz="2400" dirty="0">
                <a:solidFill>
                  <a:prstClr val="black"/>
                </a:solidFill>
              </a:rPr>
              <a:t> method; for most use cases it can be left as it is, </a:t>
            </a:r>
            <a:r>
              <a:rPr lang="en-US" sz="2400" dirty="0" err="1">
                <a:solidFill>
                  <a:prstClr val="black"/>
                </a:solidFill>
              </a:rPr>
              <a:t>ie</a:t>
            </a:r>
            <a:r>
              <a:rPr lang="en-US" sz="2400" dirty="0">
                <a:solidFill>
                  <a:prstClr val="black"/>
                </a:solidFill>
              </a:rPr>
              <a:t>. returning </a:t>
            </a:r>
            <a:r>
              <a:rPr lang="en-US" sz="2400" dirty="0" smtClean="0">
                <a:solidFill>
                  <a:prstClr val="black"/>
                </a:solidFill>
              </a:rPr>
              <a:t>0</a:t>
            </a:r>
          </a:p>
          <a:p>
            <a:pPr marL="342900" indent="-342900">
              <a:spcBef>
                <a:spcPct val="20000"/>
              </a:spcBef>
              <a:spcAft>
                <a:spcPts val="600"/>
              </a:spcAft>
              <a:buBlip>
                <a:blip r:embed="rId4"/>
              </a:buBlip>
            </a:pPr>
            <a:r>
              <a:rPr lang="en-US" sz="2400" dirty="0" smtClean="0">
                <a:solidFill>
                  <a:prstClr val="black"/>
                </a:solidFill>
              </a:rPr>
              <a:t> </a:t>
            </a:r>
            <a:r>
              <a:rPr lang="en-US" sz="2400" dirty="0" err="1">
                <a:solidFill>
                  <a:prstClr val="black"/>
                </a:solidFill>
              </a:rPr>
              <a:t>writeToParcel</a:t>
            </a:r>
            <a:r>
              <a:rPr lang="en-US" sz="2400" dirty="0">
                <a:solidFill>
                  <a:prstClr val="black"/>
                </a:solidFill>
              </a:rPr>
              <a:t>(Parcel out, </a:t>
            </a:r>
            <a:r>
              <a:rPr lang="en-US" sz="2400" dirty="0" err="1">
                <a:solidFill>
                  <a:prstClr val="black"/>
                </a:solidFill>
              </a:rPr>
              <a:t>int</a:t>
            </a:r>
            <a:r>
              <a:rPr lang="en-US" sz="2400" dirty="0">
                <a:solidFill>
                  <a:prstClr val="black"/>
                </a:solidFill>
              </a:rPr>
              <a:t> flags) – </a:t>
            </a:r>
            <a:r>
              <a:rPr lang="en-US" sz="2400" dirty="0" err="1">
                <a:solidFill>
                  <a:prstClr val="black"/>
                </a:solidFill>
              </a:rPr>
              <a:t>Parcelable’s</a:t>
            </a:r>
            <a:r>
              <a:rPr lang="en-US" sz="2400" dirty="0">
                <a:solidFill>
                  <a:prstClr val="black"/>
                </a:solidFill>
              </a:rPr>
              <a:t> method; here we perform serialization by writing all member fields as basic data types to out object. Second argument (flags) can be ignored for most cases.</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kern="0" dirty="0" smtClean="0">
                <a:solidFill>
                  <a:srgbClr val="000000"/>
                </a:solidFill>
                <a:latin typeface="Arial"/>
                <a:cs typeface="Arial"/>
              </a:rPr>
              <a:t>Through </a:t>
            </a:r>
            <a:r>
              <a:rPr lang="en-US" sz="3200" b="1" kern="0" dirty="0">
                <a:solidFill>
                  <a:srgbClr val="000000"/>
                </a:solidFill>
                <a:latin typeface="Arial"/>
                <a:cs typeface="Arial"/>
              </a:rPr>
              <a:t>the class </a:t>
            </a:r>
            <a:r>
              <a:rPr lang="en-US" sz="3200" b="1" kern="0" dirty="0" smtClean="0">
                <a:solidFill>
                  <a:srgbClr val="000000"/>
                </a:solidFill>
                <a:latin typeface="Arial"/>
                <a:cs typeface="Arial"/>
              </a:rPr>
              <a:t>code</a:t>
            </a:r>
            <a:endParaRPr lang="en-US" sz="32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79</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05048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i="1" dirty="0">
                <a:solidFill>
                  <a:srgbClr val="000000"/>
                </a:solidFill>
              </a:rPr>
              <a:t>To start an activity</a:t>
            </a:r>
            <a:r>
              <a:rPr lang="en-US" sz="2400" i="1" dirty="0" smtClean="0">
                <a:solidFill>
                  <a:srgbClr val="000000"/>
                </a:solidFill>
              </a:rPr>
              <a:t>:</a:t>
            </a:r>
          </a:p>
          <a:p>
            <a:pPr>
              <a:spcBef>
                <a:spcPct val="20000"/>
              </a:spcBef>
              <a:spcAft>
                <a:spcPts val="600"/>
              </a:spcAft>
            </a:pPr>
            <a:r>
              <a:rPr lang="en-US" sz="2400" i="1" dirty="0" smtClean="0">
                <a:solidFill>
                  <a:srgbClr val="FF6600"/>
                </a:solidFill>
              </a:rPr>
              <a:t>Intent </a:t>
            </a:r>
            <a:r>
              <a:rPr lang="en-US" sz="2400" i="1" dirty="0" err="1" smtClean="0">
                <a:solidFill>
                  <a:srgbClr val="FF6600"/>
                </a:solidFill>
              </a:rPr>
              <a:t>int_obj</a:t>
            </a:r>
            <a:r>
              <a:rPr lang="en-US" sz="2400" i="1" dirty="0" smtClean="0">
                <a:solidFill>
                  <a:srgbClr val="FF6600"/>
                </a:solidFill>
              </a:rPr>
              <a:t> = new Intent (Activity1.this , Activity2.class);</a:t>
            </a:r>
          </a:p>
          <a:p>
            <a:pPr>
              <a:spcBef>
                <a:spcPct val="20000"/>
              </a:spcBef>
              <a:spcAft>
                <a:spcPts val="600"/>
              </a:spcAft>
            </a:pPr>
            <a:r>
              <a:rPr lang="en-US" sz="2400" i="1" dirty="0" err="1" smtClean="0">
                <a:solidFill>
                  <a:srgbClr val="FF6600"/>
                </a:solidFill>
              </a:rPr>
              <a:t>startActivity</a:t>
            </a:r>
            <a:r>
              <a:rPr lang="en-US" sz="2400" i="1" dirty="0" smtClean="0">
                <a:solidFill>
                  <a:srgbClr val="FF6600"/>
                </a:solidFill>
              </a:rPr>
              <a:t> (</a:t>
            </a:r>
            <a:r>
              <a:rPr lang="en-US" sz="2400" i="1" dirty="0" err="1" smtClean="0">
                <a:solidFill>
                  <a:srgbClr val="FF6600"/>
                </a:solidFill>
              </a:rPr>
              <a:t>int_obj</a:t>
            </a:r>
            <a:r>
              <a:rPr lang="en-US" sz="2400" i="1" dirty="0" smtClean="0">
                <a:solidFill>
                  <a:srgbClr val="FF6600"/>
                </a:solidFill>
              </a:rPr>
              <a:t>)</a:t>
            </a:r>
            <a:r>
              <a:rPr lang="en-US" sz="2800" i="1" dirty="0" smtClean="0">
                <a:solidFill>
                  <a:srgbClr val="000000"/>
                </a:solidFill>
              </a:rPr>
              <a:t>;</a:t>
            </a:r>
            <a:endParaRPr lang="en-US" sz="2800" i="1" dirty="0">
              <a:solidFill>
                <a:srgbClr val="000000"/>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Intents and Activities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8</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sp>
        <p:nvSpPr>
          <p:cNvPr id="17" name="Right Arrow 16"/>
          <p:cNvSpPr/>
          <p:nvPr/>
        </p:nvSpPr>
        <p:spPr>
          <a:xfrm>
            <a:off x="3124200" y="4267200"/>
            <a:ext cx="28956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609600" y="2971800"/>
            <a:ext cx="2438400" cy="2971800"/>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ACCTIVTY 1</a:t>
            </a:r>
            <a:endParaRPr lang="en-US" dirty="0"/>
          </a:p>
        </p:txBody>
      </p:sp>
      <p:sp>
        <p:nvSpPr>
          <p:cNvPr id="18" name="Rounded Rectangle 17"/>
          <p:cNvSpPr/>
          <p:nvPr/>
        </p:nvSpPr>
        <p:spPr>
          <a:xfrm>
            <a:off x="5943600" y="2971800"/>
            <a:ext cx="2514600" cy="297180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16" name="Rectangle 15"/>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3295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err="1">
                <a:solidFill>
                  <a:prstClr val="black"/>
                </a:solidFill>
              </a:rPr>
              <a:t>readFromParcel</a:t>
            </a:r>
            <a:r>
              <a:rPr lang="en-US" sz="2400" dirty="0">
                <a:solidFill>
                  <a:prstClr val="black"/>
                </a:solidFill>
              </a:rPr>
              <a:t>(Parcel in) – </a:t>
            </a:r>
            <a:endParaRPr lang="en-US" sz="2400" dirty="0" smtClean="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just </a:t>
            </a:r>
            <a:r>
              <a:rPr lang="en-US" sz="2400" dirty="0">
                <a:solidFill>
                  <a:prstClr val="black"/>
                </a:solidFill>
              </a:rPr>
              <a:t>a helper; it builds </a:t>
            </a:r>
            <a:r>
              <a:rPr lang="en-US" sz="2400" dirty="0" err="1">
                <a:solidFill>
                  <a:prstClr val="black"/>
                </a:solidFill>
              </a:rPr>
              <a:t>CustomData</a:t>
            </a:r>
            <a:r>
              <a:rPr lang="en-US" sz="2400" dirty="0">
                <a:solidFill>
                  <a:prstClr val="black"/>
                </a:solidFill>
              </a:rPr>
              <a:t> object using data contained in Parcel. </a:t>
            </a:r>
            <a:endParaRPr lang="en-US" sz="2400" dirty="0" smtClean="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The </a:t>
            </a:r>
            <a:r>
              <a:rPr lang="en-US" sz="2400" dirty="0">
                <a:solidFill>
                  <a:prstClr val="black"/>
                </a:solidFill>
              </a:rPr>
              <a:t>key thing is, you have to read all fields in the same order you’ve wrote them into the Parcel in </a:t>
            </a:r>
            <a:r>
              <a:rPr lang="en-US" sz="2400" dirty="0" err="1">
                <a:solidFill>
                  <a:prstClr val="black"/>
                </a:solidFill>
              </a:rPr>
              <a:t>writeToParcel</a:t>
            </a:r>
            <a:r>
              <a:rPr lang="en-US" sz="2400" dirty="0">
                <a:solidFill>
                  <a:prstClr val="black"/>
                </a:solidFill>
              </a:rPr>
              <a:t>() method. </a:t>
            </a:r>
            <a:endParaRPr lang="en-US" sz="2400" dirty="0" smtClean="0">
              <a:solidFill>
                <a:prstClr val="black"/>
              </a:solidFill>
            </a:endParaRPr>
          </a:p>
          <a:p>
            <a:pPr marL="457200" indent="-457200">
              <a:spcBef>
                <a:spcPct val="20000"/>
              </a:spcBef>
              <a:spcAft>
                <a:spcPts val="600"/>
              </a:spcAft>
              <a:buFont typeface="+mj-ea"/>
              <a:buAutoNum type="circleNumDbPlain"/>
            </a:pPr>
            <a:r>
              <a:rPr lang="en-US" sz="2400" dirty="0" smtClean="0">
                <a:solidFill>
                  <a:prstClr val="black"/>
                </a:solidFill>
              </a:rPr>
              <a:t>This </a:t>
            </a:r>
            <a:r>
              <a:rPr lang="en-US" sz="2400" dirty="0">
                <a:solidFill>
                  <a:prstClr val="black"/>
                </a:solidFill>
              </a:rPr>
              <a:t>is the only error-prone part of the process. CREATOR is a special object used to </a:t>
            </a:r>
            <a:r>
              <a:rPr lang="en-US" sz="2400" dirty="0" err="1">
                <a:solidFill>
                  <a:prstClr val="black"/>
                </a:solidFill>
              </a:rPr>
              <a:t>deserialize</a:t>
            </a:r>
            <a:r>
              <a:rPr lang="en-US" sz="2400" dirty="0">
                <a:solidFill>
                  <a:prstClr val="black"/>
                </a:solidFill>
              </a:rPr>
              <a:t> our object from </a:t>
            </a:r>
            <a:r>
              <a:rPr lang="en-US" sz="2400" dirty="0" smtClean="0">
                <a:solidFill>
                  <a:prstClr val="black"/>
                </a:solidFill>
              </a:rPr>
              <a:t>Parcel.</a:t>
            </a:r>
          </a:p>
          <a:p>
            <a:pPr marL="457200" indent="-457200">
              <a:spcBef>
                <a:spcPct val="20000"/>
              </a:spcBef>
              <a:spcAft>
                <a:spcPts val="600"/>
              </a:spcAft>
              <a:buFont typeface="+mj-ea"/>
              <a:buAutoNum type="circleNumDbPlain"/>
            </a:pPr>
            <a:r>
              <a:rPr lang="en-US" sz="2400" dirty="0" smtClean="0">
                <a:solidFill>
                  <a:prstClr val="black"/>
                </a:solidFill>
              </a:rPr>
              <a:t>All </a:t>
            </a:r>
            <a:r>
              <a:rPr lang="en-US" sz="2400" dirty="0" err="1">
                <a:solidFill>
                  <a:prstClr val="black"/>
                </a:solidFill>
              </a:rPr>
              <a:t>Parceable</a:t>
            </a:r>
            <a:r>
              <a:rPr lang="en-US" sz="2400" dirty="0">
                <a:solidFill>
                  <a:prstClr val="black"/>
                </a:solidFill>
              </a:rPr>
              <a:t> classes must provide this object and it must be declared as public static final.</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kern="0" dirty="0" smtClean="0">
                <a:solidFill>
                  <a:srgbClr val="000000"/>
                </a:solidFill>
                <a:latin typeface="Arial"/>
                <a:cs typeface="Arial"/>
              </a:rPr>
              <a:t>Through </a:t>
            </a:r>
            <a:r>
              <a:rPr lang="en-US" sz="3200" b="1" kern="0" dirty="0">
                <a:solidFill>
                  <a:srgbClr val="000000"/>
                </a:solidFill>
                <a:latin typeface="Arial"/>
                <a:cs typeface="Arial"/>
              </a:rPr>
              <a:t>the class </a:t>
            </a:r>
            <a:r>
              <a:rPr lang="en-US" sz="3200" b="1" kern="0" dirty="0" smtClean="0">
                <a:solidFill>
                  <a:srgbClr val="000000"/>
                </a:solidFill>
                <a:latin typeface="Arial"/>
                <a:cs typeface="Arial"/>
              </a:rPr>
              <a:t>code</a:t>
            </a:r>
            <a:endParaRPr lang="en-US" sz="32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40178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Actual deserialization is done by calling this method.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My </a:t>
            </a:r>
            <a:r>
              <a:rPr lang="en-US" sz="2400" dirty="0">
                <a:solidFill>
                  <a:prstClr val="black"/>
                </a:solidFill>
              </a:rPr>
              <a:t>implementation uses helper method </a:t>
            </a:r>
            <a:r>
              <a:rPr lang="en-US" sz="2400" dirty="0" err="1">
                <a:solidFill>
                  <a:prstClr val="black"/>
                </a:solidFill>
              </a:rPr>
              <a:t>readFromParcel</a:t>
            </a:r>
            <a:r>
              <a:rPr lang="en-US" sz="2400" dirty="0">
                <a:solidFill>
                  <a:prstClr val="black"/>
                </a:solidFill>
              </a:rPr>
              <a:t>(), some will prefer to use private constructor, others will </a:t>
            </a:r>
            <a:r>
              <a:rPr lang="en-US" sz="2400" dirty="0" err="1">
                <a:solidFill>
                  <a:prstClr val="black"/>
                </a:solidFill>
              </a:rPr>
              <a:t>deserialize</a:t>
            </a:r>
            <a:r>
              <a:rPr lang="en-US" sz="2400" dirty="0">
                <a:solidFill>
                  <a:prstClr val="black"/>
                </a:solidFill>
              </a:rPr>
              <a:t> object in place without the helper – whichever you like.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Create </a:t>
            </a:r>
            <a:r>
              <a:rPr lang="en-US" sz="2400" dirty="0">
                <a:solidFill>
                  <a:prstClr val="black"/>
                </a:solidFill>
              </a:rPr>
              <a:t>an array of </a:t>
            </a:r>
            <a:r>
              <a:rPr lang="en-US" sz="2400" dirty="0" err="1">
                <a:solidFill>
                  <a:prstClr val="black"/>
                </a:solidFill>
              </a:rPr>
              <a:t>Parcelable</a:t>
            </a:r>
            <a:r>
              <a:rPr lang="en-US" sz="2400" dirty="0">
                <a:solidFill>
                  <a:prstClr val="black"/>
                </a:solidFill>
              </a:rPr>
              <a:t> objects when we </a:t>
            </a:r>
            <a:r>
              <a:rPr lang="en-US" sz="2400" dirty="0" err="1">
                <a:solidFill>
                  <a:prstClr val="black"/>
                </a:solidFill>
              </a:rPr>
              <a:t>deserialize</a:t>
            </a:r>
            <a:r>
              <a:rPr lang="en-US" sz="2400" dirty="0">
                <a:solidFill>
                  <a:prstClr val="black"/>
                </a:solidFill>
              </a:rPr>
              <a:t> arrays.</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kern="0" dirty="0" smtClean="0">
                <a:solidFill>
                  <a:srgbClr val="000000"/>
                </a:solidFill>
                <a:latin typeface="Arial"/>
                <a:cs typeface="Arial"/>
              </a:rPr>
              <a:t>Through </a:t>
            </a:r>
            <a:r>
              <a:rPr lang="en-US" sz="3200" b="1" kern="0" dirty="0">
                <a:solidFill>
                  <a:srgbClr val="000000"/>
                </a:solidFill>
                <a:latin typeface="Arial"/>
                <a:cs typeface="Arial"/>
              </a:rPr>
              <a:t>the class </a:t>
            </a:r>
            <a:r>
              <a:rPr lang="en-US" sz="3200" b="1" kern="0" dirty="0" smtClean="0">
                <a:solidFill>
                  <a:srgbClr val="000000"/>
                </a:solidFill>
                <a:latin typeface="Arial"/>
                <a:cs typeface="Arial"/>
              </a:rPr>
              <a:t>code</a:t>
            </a:r>
            <a:endParaRPr lang="en-US" sz="3200" b="1" kern="0"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81</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87413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Topic #4</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82</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smtClean="0">
                <a:solidFill>
                  <a:schemeClr val="accent1">
                    <a:lumMod val="75000"/>
                  </a:schemeClr>
                </a:solidFill>
                <a:latin typeface="+mj-lt"/>
                <a:ea typeface="+mj-ea"/>
                <a:cs typeface="+mj-cs"/>
              </a:rPr>
              <a:t>Intent Filter</a:t>
            </a:r>
            <a:endParaRPr lang="en-US" sz="3600" b="1" dirty="0">
              <a:solidFill>
                <a:schemeClr val="accent1">
                  <a:lumMod val="75000"/>
                </a:schemeClr>
              </a:solidFill>
              <a:latin typeface="+mj-lt"/>
              <a:ea typeface="+mj-ea"/>
              <a:cs typeface="+mj-cs"/>
            </a:endParaRPr>
          </a:p>
          <a:p>
            <a:pPr algn="ctr" fontAlgn="auto">
              <a:spcAft>
                <a:spcPts val="0"/>
              </a:spcAft>
              <a:defRPr/>
            </a:pPr>
            <a:endParaRPr lang="en-US" sz="3600" b="1" dirty="0">
              <a:solidFill>
                <a:schemeClr val="accent1">
                  <a:lumMod val="75000"/>
                </a:schemeClr>
              </a:solidFill>
              <a:latin typeface="+mj-lt"/>
              <a:ea typeface="+mj-ea"/>
              <a:cs typeface="+mj-cs"/>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01422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FF0000"/>
                </a:solidFill>
              </a:rPr>
              <a:t>An intent filter is an expression in an app's manifest file that specifies the type of intents that the component would like to receive. </a:t>
            </a:r>
            <a:endParaRPr lang="en-US" sz="2400" dirty="0" smtClean="0">
              <a:solidFill>
                <a:srgbClr val="FF0000"/>
              </a:solidFill>
            </a:endParaRPr>
          </a:p>
          <a:p>
            <a:pPr marL="342900" indent="-342900">
              <a:spcBef>
                <a:spcPct val="20000"/>
              </a:spcBef>
              <a:spcAft>
                <a:spcPts val="600"/>
              </a:spcAft>
              <a:buBlip>
                <a:blip r:embed="rId4"/>
              </a:buBlip>
            </a:pPr>
            <a:r>
              <a:rPr lang="en-US" sz="2400" dirty="0" smtClean="0">
                <a:solidFill>
                  <a:prstClr val="black"/>
                </a:solidFill>
              </a:rPr>
              <a:t>For </a:t>
            </a:r>
            <a:r>
              <a:rPr lang="en-US" sz="2400" dirty="0">
                <a:solidFill>
                  <a:prstClr val="black"/>
                </a:solidFill>
              </a:rPr>
              <a:t>instance, by declaring an intent filter for an activity, you make it possible for other apps to directly start your activity with a certain kind of intent.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Likewise</a:t>
            </a:r>
            <a:r>
              <a:rPr lang="en-US" sz="2400" dirty="0">
                <a:solidFill>
                  <a:prstClr val="black"/>
                </a:solidFill>
              </a:rPr>
              <a:t>, if you do not declare any intent filters for an activity, then it can be started only with an explicit intent</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Defined in Android Manifest.</a:t>
            </a:r>
            <a:endParaRPr lang="en-US" sz="24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600" b="1" i="0" u="none" strike="noStrike" kern="0" cap="none" spc="0" normalizeH="0" baseline="0" noProof="0" dirty="0" smtClean="0">
                <a:ln>
                  <a:noFill/>
                </a:ln>
                <a:solidFill>
                  <a:srgbClr val="000000"/>
                </a:solidFill>
                <a:effectLst/>
                <a:uLnTx/>
                <a:uFillTx/>
                <a:latin typeface="Arial"/>
                <a:cs typeface="Arial"/>
              </a:rPr>
              <a:t>Intent-Filter</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5412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solidFill>
                <a:schemeClr val="bg1"/>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Intent-Filter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84</a:t>
            </a:fld>
            <a:endParaRPr lang="en-US" sz="1000" dirty="0">
              <a:solidFill>
                <a:prstClr val="white"/>
              </a:solidFill>
              <a:latin typeface="Arial" pitchFamily="34" charset="0"/>
              <a:cs typeface="Arial" pitchFamily="34" charset="0"/>
            </a:endParaRPr>
          </a:p>
        </p:txBody>
      </p:sp>
      <p:pic>
        <p:nvPicPr>
          <p:cNvPr id="5" name="Picture 4" descr="intent-filt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308100"/>
            <a:ext cx="8763000" cy="4220308"/>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14762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i="1" dirty="0">
                <a:solidFill>
                  <a:srgbClr val="000000"/>
                </a:solidFill>
              </a:rPr>
              <a:t>&lt;activity </a:t>
            </a:r>
            <a:r>
              <a:rPr lang="fi-FI" sz="2400" i="1" dirty="0" err="1" smtClean="0">
                <a:solidFill>
                  <a:srgbClr val="000000"/>
                </a:solidFill>
              </a:rPr>
              <a:t>android:name="com.sevakkalpesh.ChannelLive.MainActivity</a:t>
            </a:r>
            <a:r>
              <a:rPr lang="fi-FI" sz="2400" i="1" dirty="0" smtClean="0">
                <a:solidFill>
                  <a:srgbClr val="000000"/>
                </a:solidFill>
              </a:rPr>
              <a:t>"</a:t>
            </a:r>
          </a:p>
          <a:p>
            <a:r>
              <a:rPr lang="fr-FR" sz="2400" i="1" dirty="0" smtClean="0">
                <a:solidFill>
                  <a:srgbClr val="000000"/>
                </a:solidFill>
              </a:rPr>
              <a:t>            </a:t>
            </a:r>
            <a:r>
              <a:rPr lang="fr-FR" sz="2400" i="1" dirty="0" err="1" smtClean="0">
                <a:solidFill>
                  <a:srgbClr val="000000"/>
                </a:solidFill>
              </a:rPr>
              <a:t>android:label</a:t>
            </a:r>
            <a:r>
              <a:rPr lang="fr-FR" sz="2400" i="1" dirty="0" smtClean="0">
                <a:solidFill>
                  <a:srgbClr val="000000"/>
                </a:solidFill>
              </a:rPr>
              <a:t>="@string/</a:t>
            </a:r>
            <a:r>
              <a:rPr lang="fr-FR" sz="2400" i="1" dirty="0" err="1" smtClean="0">
                <a:solidFill>
                  <a:srgbClr val="000000"/>
                </a:solidFill>
              </a:rPr>
              <a:t>app_name</a:t>
            </a:r>
            <a:r>
              <a:rPr lang="fr-FR" sz="2400" i="1" dirty="0" smtClean="0">
                <a:solidFill>
                  <a:srgbClr val="000000"/>
                </a:solidFill>
              </a:rPr>
              <a:t>" &gt;</a:t>
            </a:r>
          </a:p>
          <a:p>
            <a:r>
              <a:rPr lang="en-US" sz="2400" i="1" dirty="0" smtClean="0">
                <a:solidFill>
                  <a:schemeClr val="accent2"/>
                </a:solidFill>
              </a:rPr>
              <a:t> &lt;intent-filter&gt;</a:t>
            </a:r>
          </a:p>
          <a:p>
            <a:r>
              <a:rPr lang="fr-FR" sz="2400" i="1" dirty="0" smtClean="0">
                <a:solidFill>
                  <a:srgbClr val="000000"/>
                </a:solidFill>
              </a:rPr>
              <a:t>              </a:t>
            </a:r>
          </a:p>
          <a:p>
            <a:r>
              <a:rPr lang="fr-FR" sz="2400" b="1" i="1" dirty="0" smtClean="0">
                <a:solidFill>
                  <a:srgbClr val="3366FF"/>
                </a:solidFill>
              </a:rPr>
              <a:t>  &lt;action </a:t>
            </a:r>
            <a:r>
              <a:rPr lang="fr-FR" sz="2400" b="1" i="1" dirty="0" err="1" smtClean="0">
                <a:solidFill>
                  <a:srgbClr val="3366FF"/>
                </a:solidFill>
              </a:rPr>
              <a:t>android:name</a:t>
            </a:r>
            <a:r>
              <a:rPr lang="fr-FR" sz="2400" b="1" i="1" dirty="0" smtClean="0">
                <a:solidFill>
                  <a:srgbClr val="3366FF"/>
                </a:solidFill>
              </a:rPr>
              <a:t>="</a:t>
            </a:r>
            <a:r>
              <a:rPr lang="fr-FR" sz="2400" b="1" i="1" dirty="0" err="1" smtClean="0">
                <a:solidFill>
                  <a:srgbClr val="3366FF"/>
                </a:solidFill>
              </a:rPr>
              <a:t>android.intent.action.MAIN</a:t>
            </a:r>
            <a:r>
              <a:rPr lang="fr-FR" sz="2400" b="1" i="1" dirty="0" smtClean="0">
                <a:solidFill>
                  <a:srgbClr val="3366FF"/>
                </a:solidFill>
              </a:rPr>
              <a:t>" /&gt;</a:t>
            </a:r>
            <a:endParaRPr lang="en-US" sz="2400" b="1" i="1" dirty="0" smtClean="0">
              <a:solidFill>
                <a:srgbClr val="3366FF"/>
              </a:solidFill>
            </a:endParaRPr>
          </a:p>
          <a:p>
            <a:r>
              <a:rPr lang="pl-PL" sz="2400" b="1" i="1" dirty="0" smtClean="0">
                <a:solidFill>
                  <a:srgbClr val="3366FF"/>
                </a:solidFill>
              </a:rPr>
              <a:t>     &lt;</a:t>
            </a:r>
            <a:r>
              <a:rPr lang="pl-PL" sz="2400" b="1" i="1" dirty="0" err="1" smtClean="0">
                <a:solidFill>
                  <a:srgbClr val="3366FF"/>
                </a:solidFill>
              </a:rPr>
              <a:t>category</a:t>
            </a:r>
            <a:r>
              <a:rPr lang="pl-PL" sz="2400" b="1" i="1" dirty="0" smtClean="0">
                <a:solidFill>
                  <a:schemeClr val="bg1"/>
                </a:solidFill>
              </a:rPr>
              <a:t> </a:t>
            </a:r>
            <a:r>
              <a:rPr lang="pl-PL" sz="2400" b="1" i="1" dirty="0" err="1" smtClean="0">
                <a:solidFill>
                  <a:srgbClr val="3366FF"/>
                </a:solidFill>
              </a:rPr>
              <a:t>android:name</a:t>
            </a:r>
            <a:r>
              <a:rPr lang="pl-PL" sz="2400" b="1" i="1" dirty="0" smtClean="0">
                <a:solidFill>
                  <a:srgbClr val="3366FF"/>
                </a:solidFill>
              </a:rPr>
              <a:t>="</a:t>
            </a:r>
            <a:r>
              <a:rPr lang="pl-PL" sz="2400" b="1" i="1" dirty="0" err="1" smtClean="0">
                <a:solidFill>
                  <a:srgbClr val="3366FF"/>
                </a:solidFill>
              </a:rPr>
              <a:t>android.intent.category.LAUNCHER</a:t>
            </a:r>
            <a:r>
              <a:rPr lang="pl-PL" sz="2400" b="1" i="1" dirty="0" smtClean="0">
                <a:solidFill>
                  <a:srgbClr val="3366FF"/>
                </a:solidFill>
              </a:rPr>
              <a:t>" /&gt;</a:t>
            </a:r>
          </a:p>
          <a:p>
            <a:r>
              <a:rPr lang="en-US" sz="2400" i="1" dirty="0" smtClean="0">
                <a:solidFill>
                  <a:srgbClr val="000000"/>
                </a:solidFill>
              </a:rPr>
              <a:t>          </a:t>
            </a:r>
          </a:p>
          <a:p>
            <a:r>
              <a:rPr lang="en-US" sz="2400" i="1" dirty="0" smtClean="0">
                <a:solidFill>
                  <a:srgbClr val="000000"/>
                </a:solidFill>
              </a:rPr>
              <a:t> </a:t>
            </a:r>
            <a:r>
              <a:rPr lang="en-US" sz="2400" i="1" dirty="0" smtClean="0">
                <a:solidFill>
                  <a:srgbClr val="C0504D"/>
                </a:solidFill>
              </a:rPr>
              <a:t> &lt;/intent-filter&gt;</a:t>
            </a:r>
          </a:p>
          <a:p>
            <a:endParaRPr lang="en-US" sz="2400" i="1" dirty="0" smtClean="0">
              <a:solidFill>
                <a:srgbClr val="C0504D"/>
              </a:solidFill>
            </a:endParaRPr>
          </a:p>
          <a:p>
            <a:r>
              <a:rPr lang="en-US" sz="2400" i="1" dirty="0" smtClean="0">
                <a:solidFill>
                  <a:schemeClr val="bg1"/>
                </a:solidFill>
              </a:rPr>
              <a:t>&lt;/activity&gt;</a:t>
            </a:r>
            <a:endParaRPr lang="en-US" sz="2400" i="1" dirty="0">
              <a:solidFill>
                <a:schemeClr val="bg1"/>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Code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85</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01859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If you wish to make a dinner date with your friend, and are conveying the information through a messenger, you ought to give the messenger details like the name of your friend and the specifics of the desired meeting (time, place, etc.)</a:t>
            </a:r>
            <a:r>
              <a:rPr lang="en-US" sz="2400" dirty="0" smtClean="0">
                <a:solidFill>
                  <a:prstClr val="black"/>
                </a:solidFill>
              </a:rPr>
              <a:t>.</a:t>
            </a:r>
          </a:p>
          <a:p>
            <a:pPr marL="342900" indent="-342900">
              <a:spcBef>
                <a:spcPct val="20000"/>
              </a:spcBef>
              <a:spcAft>
                <a:spcPts val="600"/>
              </a:spcAft>
              <a:buBlip>
                <a:blip r:embed="rId4"/>
              </a:buBlip>
            </a:pPr>
            <a:r>
              <a:rPr lang="en-US" sz="2400" dirty="0" smtClean="0">
                <a:solidFill>
                  <a:prstClr val="black"/>
                </a:solidFill>
              </a:rPr>
              <a:t>Not </a:t>
            </a:r>
            <a:r>
              <a:rPr lang="en-US" sz="2400" dirty="0">
                <a:solidFill>
                  <a:prstClr val="black"/>
                </a:solidFill>
              </a:rPr>
              <a:t>having given the specifics of the meeting to the messenger, you cannot just assume that they would figure out what to do. </a:t>
            </a:r>
            <a:endParaRPr lang="en-US" sz="2400" dirty="0" smtClean="0">
              <a:solidFill>
                <a:prstClr val="black"/>
              </a:solidFill>
            </a:endParaRPr>
          </a:p>
          <a:p>
            <a:pPr marL="342900" indent="-342900">
              <a:spcBef>
                <a:spcPct val="20000"/>
              </a:spcBef>
              <a:spcAft>
                <a:spcPts val="600"/>
              </a:spcAft>
              <a:buBlip>
                <a:blip r:embed="rId4"/>
              </a:buBlip>
            </a:pPr>
            <a:r>
              <a:rPr lang="en-US" sz="2400" dirty="0" smtClean="0">
                <a:solidFill>
                  <a:prstClr val="black"/>
                </a:solidFill>
              </a:rPr>
              <a:t>You </a:t>
            </a:r>
            <a:r>
              <a:rPr lang="en-US" sz="2400" dirty="0">
                <a:solidFill>
                  <a:prstClr val="black"/>
                </a:solidFill>
              </a:rPr>
              <a:t>might write all this information on a piece of paper for the messenger’s reference</a:t>
            </a:r>
            <a:r>
              <a:rPr lang="en-US" sz="2400" dirty="0" smtClean="0">
                <a:solidFill>
                  <a:prstClr val="black"/>
                </a:solidFill>
              </a:rPr>
              <a:t>.</a:t>
            </a:r>
          </a:p>
          <a:p>
            <a:pPr algn="ctr">
              <a:spcBef>
                <a:spcPct val="20000"/>
              </a:spcBef>
              <a:spcAft>
                <a:spcPts val="600"/>
              </a:spcAft>
            </a:pPr>
            <a:r>
              <a:rPr lang="en-US" sz="3200" dirty="0" smtClean="0">
                <a:solidFill>
                  <a:prstClr val="black"/>
                </a:solidFill>
              </a:rPr>
              <a:t>Intent </a:t>
            </a:r>
            <a:r>
              <a:rPr lang="en-US" sz="3200" dirty="0" err="1" smtClean="0">
                <a:solidFill>
                  <a:srgbClr val="FF6600"/>
                </a:solidFill>
              </a:rPr>
              <a:t>int_obj</a:t>
            </a:r>
            <a:r>
              <a:rPr lang="en-US" sz="3200" dirty="0" smtClean="0">
                <a:solidFill>
                  <a:prstClr val="black"/>
                </a:solidFill>
              </a:rPr>
              <a:t> = new Intent();</a:t>
            </a:r>
            <a:endParaRPr lang="en-US" sz="32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a:solidFill>
                  <a:srgbClr val="000000"/>
                </a:solidFill>
                <a:latin typeface="Arial"/>
                <a:cs typeface="Arial"/>
              </a:rPr>
              <a:t>Intent Object</a:t>
            </a:r>
            <a:endParaRPr kumimoji="0" lang="en-US" sz="36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86</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32522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prstClr val="black"/>
                </a:solidFill>
              </a:rPr>
              <a:t>Similarly, as intent is a message, the complete information that it wants to convey must be stored somewhere, right! Intent Object takes care of that.</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600" b="1" kern="0" dirty="0">
                <a:solidFill>
                  <a:srgbClr val="000000"/>
                </a:solidFill>
                <a:latin typeface="Arial"/>
                <a:cs typeface="Arial"/>
              </a:rPr>
              <a:t>Intent Object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87</a:t>
            </a:fld>
            <a:endParaRPr lang="en-US" sz="1000" dirty="0">
              <a:latin typeface="Arial" pitchFamily="34" charset="0"/>
              <a:cs typeface="Arial" pitchFamily="34" charset="0"/>
            </a:endParaRPr>
          </a:p>
        </p:txBody>
      </p:sp>
      <p:pic>
        <p:nvPicPr>
          <p:cNvPr id="5" name="Picture 4" descr="guy.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124200"/>
            <a:ext cx="2160740" cy="2514600"/>
          </a:xfrm>
          <a:prstGeom prst="rect">
            <a:avLst/>
          </a:prstGeom>
        </p:spPr>
      </p:pic>
      <p:pic>
        <p:nvPicPr>
          <p:cNvPr id="6" name="Picture 5" descr="guy2.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3124200"/>
            <a:ext cx="2048256" cy="2514600"/>
          </a:xfrm>
          <a:prstGeom prst="rect">
            <a:avLst/>
          </a:prstGeom>
        </p:spPr>
      </p:pic>
      <p:pic>
        <p:nvPicPr>
          <p:cNvPr id="7" name="Picture 6" descr="confused.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200" y="3733800"/>
            <a:ext cx="2105025" cy="1295400"/>
          </a:xfrm>
          <a:prstGeom prst="rect">
            <a:avLst/>
          </a:prstGeom>
        </p:spPr>
      </p:pic>
      <p:sp>
        <p:nvSpPr>
          <p:cNvPr id="12" name="Right Arrow 11"/>
          <p:cNvSpPr/>
          <p:nvPr/>
        </p:nvSpPr>
        <p:spPr>
          <a:xfrm>
            <a:off x="2590800" y="4267200"/>
            <a:ext cx="9144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5638800" y="4267200"/>
            <a:ext cx="9144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Callout 13"/>
          <p:cNvSpPr/>
          <p:nvPr/>
        </p:nvSpPr>
        <p:spPr>
          <a:xfrm>
            <a:off x="4648200" y="2667000"/>
            <a:ext cx="1600200" cy="91440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What are the details?</a:t>
            </a:r>
            <a:endParaRPr lang="en-US" dirty="0"/>
          </a:p>
        </p:txBody>
      </p:sp>
      <p:sp>
        <p:nvSpPr>
          <p:cNvPr id="18" name="Rectangle 1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32522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spcBef>
                <a:spcPct val="20000"/>
              </a:spcBef>
              <a:spcAft>
                <a:spcPts val="600"/>
              </a:spcAft>
            </a:pPr>
            <a:r>
              <a:rPr lang="en-US" sz="2000" dirty="0">
                <a:solidFill>
                  <a:prstClr val="black"/>
                </a:solidFill>
              </a:rPr>
              <a:t>Intent Object contains all the information that the ‘Intent’ means to convey:</a:t>
            </a:r>
          </a:p>
          <a:p>
            <a:pPr marL="342900" indent="-342900">
              <a:spcBef>
                <a:spcPct val="20000"/>
              </a:spcBef>
              <a:spcAft>
                <a:spcPts val="600"/>
              </a:spcAft>
              <a:buBlip>
                <a:blip r:embed="rId4"/>
              </a:buBlip>
            </a:pPr>
            <a:r>
              <a:rPr lang="en-US" sz="2000" dirty="0">
                <a:solidFill>
                  <a:prstClr val="black"/>
                </a:solidFill>
              </a:rPr>
              <a:t>All the information required by the component receiving the Intent (for instance, the action to take on receiving the Intent)</a:t>
            </a:r>
            <a:r>
              <a:rPr lang="en-US" sz="2000" dirty="0" smtClean="0">
                <a:solidFill>
                  <a:prstClr val="black"/>
                </a:solidFill>
              </a:rPr>
              <a:t>.</a:t>
            </a:r>
          </a:p>
          <a:p>
            <a:pPr marL="342900" indent="-342900">
              <a:spcBef>
                <a:spcPct val="20000"/>
              </a:spcBef>
              <a:spcAft>
                <a:spcPts val="600"/>
              </a:spcAft>
              <a:buBlip>
                <a:blip r:embed="rId4"/>
              </a:buBlip>
            </a:pPr>
            <a:r>
              <a:rPr lang="en-US" sz="2000" dirty="0">
                <a:solidFill>
                  <a:prstClr val="black"/>
                </a:solidFill>
              </a:rPr>
              <a:t> (In the above example, this would be the information meant for your friend’s knowledge, like the location of the meeting, time  of the meeting etc.)</a:t>
            </a:r>
          </a:p>
          <a:p>
            <a:pPr marL="342900" indent="-342900">
              <a:spcBef>
                <a:spcPct val="20000"/>
              </a:spcBef>
              <a:spcAft>
                <a:spcPts val="600"/>
              </a:spcAft>
              <a:buBlip>
                <a:blip r:embed="rId4"/>
              </a:buBlip>
            </a:pPr>
            <a:r>
              <a:rPr lang="en-US" sz="2000" dirty="0">
                <a:solidFill>
                  <a:prstClr val="black"/>
                </a:solidFill>
              </a:rPr>
              <a:t>The information required by the Android system (for instance, the description of the Component category the Intent is directed at) is contained in the Intent Object. </a:t>
            </a:r>
            <a:endParaRPr lang="en-US" sz="2000" dirty="0" smtClean="0">
              <a:solidFill>
                <a:prstClr val="black"/>
              </a:solidFill>
            </a:endParaRPr>
          </a:p>
          <a:p>
            <a:pPr>
              <a:spcBef>
                <a:spcPct val="20000"/>
              </a:spcBef>
              <a:spcAft>
                <a:spcPts val="600"/>
              </a:spcAft>
            </a:pPr>
            <a:r>
              <a:rPr lang="en-US" sz="2000" dirty="0" smtClean="0">
                <a:solidFill>
                  <a:prstClr val="black"/>
                </a:solidFill>
              </a:rPr>
              <a:t>(</a:t>
            </a:r>
            <a:r>
              <a:rPr lang="en-US" sz="2000" dirty="0">
                <a:solidFill>
                  <a:prstClr val="black"/>
                </a:solidFill>
              </a:rPr>
              <a:t>In the above example, the information required by the messenger itself would form a part of this, like the name of the friend, his address etc.)</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2800" b="1" kern="0" dirty="0">
                <a:solidFill>
                  <a:srgbClr val="000000"/>
                </a:solidFill>
                <a:latin typeface="Arial"/>
                <a:cs typeface="Arial"/>
              </a:rPr>
              <a:t>What information does Intent Object contain?</a:t>
            </a:r>
            <a:endParaRPr kumimoji="0" lang="en-US" sz="28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88</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981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800" dirty="0">
                <a:solidFill>
                  <a:prstClr val="black"/>
                </a:solidFill>
              </a:rPr>
              <a:t>Component </a:t>
            </a:r>
            <a:r>
              <a:rPr lang="en-US" sz="2800" dirty="0" smtClean="0">
                <a:solidFill>
                  <a:prstClr val="black"/>
                </a:solidFill>
              </a:rPr>
              <a:t>name</a:t>
            </a:r>
          </a:p>
          <a:p>
            <a:pPr marL="342900" indent="-342900">
              <a:spcBef>
                <a:spcPct val="20000"/>
              </a:spcBef>
              <a:spcAft>
                <a:spcPts val="600"/>
              </a:spcAft>
              <a:buBlip>
                <a:blip r:embed="rId4"/>
              </a:buBlip>
            </a:pPr>
            <a:r>
              <a:rPr lang="en-US" sz="2800" dirty="0" smtClean="0">
                <a:solidFill>
                  <a:prstClr val="black"/>
                </a:solidFill>
              </a:rPr>
              <a:t>Action</a:t>
            </a:r>
          </a:p>
          <a:p>
            <a:pPr marL="342900" indent="-342900">
              <a:spcBef>
                <a:spcPct val="20000"/>
              </a:spcBef>
              <a:spcAft>
                <a:spcPts val="600"/>
              </a:spcAft>
              <a:buBlip>
                <a:blip r:embed="rId4"/>
              </a:buBlip>
            </a:pPr>
            <a:r>
              <a:rPr lang="en-US" sz="2800" dirty="0" smtClean="0">
                <a:solidFill>
                  <a:prstClr val="black"/>
                </a:solidFill>
              </a:rPr>
              <a:t>Category</a:t>
            </a:r>
          </a:p>
          <a:p>
            <a:pPr marL="342900" indent="-342900">
              <a:spcBef>
                <a:spcPct val="20000"/>
              </a:spcBef>
              <a:spcAft>
                <a:spcPts val="600"/>
              </a:spcAft>
              <a:buBlip>
                <a:blip r:embed="rId4"/>
              </a:buBlip>
            </a:pPr>
            <a:r>
              <a:rPr lang="en-US" sz="2800" dirty="0" smtClean="0">
                <a:solidFill>
                  <a:prstClr val="black"/>
                </a:solidFill>
              </a:rPr>
              <a:t>Data</a:t>
            </a:r>
          </a:p>
          <a:p>
            <a:pPr marL="342900" indent="-342900">
              <a:spcBef>
                <a:spcPct val="20000"/>
              </a:spcBef>
              <a:spcAft>
                <a:spcPts val="600"/>
              </a:spcAft>
              <a:buBlip>
                <a:blip r:embed="rId4"/>
              </a:buBlip>
            </a:pPr>
            <a:r>
              <a:rPr lang="en-US" sz="2800" dirty="0" smtClean="0">
                <a:solidFill>
                  <a:prstClr val="black"/>
                </a:solidFill>
              </a:rPr>
              <a:t>Extras</a:t>
            </a:r>
          </a:p>
          <a:p>
            <a:pPr marL="342900" indent="-342900">
              <a:spcBef>
                <a:spcPct val="20000"/>
              </a:spcBef>
              <a:spcAft>
                <a:spcPts val="600"/>
              </a:spcAft>
              <a:buBlip>
                <a:blip r:embed="rId4"/>
              </a:buBlip>
            </a:pPr>
            <a:r>
              <a:rPr lang="en-US" sz="2800" dirty="0" smtClean="0">
                <a:solidFill>
                  <a:prstClr val="black"/>
                </a:solidFill>
              </a:rPr>
              <a:t>Flags</a:t>
            </a:r>
            <a:endParaRPr lang="en-US" sz="2800" dirty="0">
              <a:solidFill>
                <a:prstClr val="black"/>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Parts</a:t>
            </a:r>
            <a:r>
              <a:rPr kumimoji="0" lang="en-US" sz="3200" b="1" i="0" u="none" strike="noStrike" kern="0" cap="none" spc="0" normalizeH="0" noProof="0" dirty="0" smtClean="0">
                <a:ln>
                  <a:noFill/>
                </a:ln>
                <a:solidFill>
                  <a:srgbClr val="000000"/>
                </a:solidFill>
                <a:effectLst/>
                <a:uLnTx/>
                <a:uFillTx/>
                <a:latin typeface="Arial"/>
                <a:cs typeface="Arial"/>
              </a:rPr>
              <a:t> of Intent Object</a:t>
            </a:r>
            <a:endParaRPr kumimoji="0" lang="en-US" sz="3200" b="1" i="0" u="none" strike="noStrike" kern="0" cap="none" spc="0" normalizeH="0" baseline="0" noProof="0" dirty="0">
              <a:ln>
                <a:noFill/>
              </a:ln>
              <a:solidFill>
                <a:srgbClr val="000000"/>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89</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92403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i="1" dirty="0">
                <a:solidFill>
                  <a:srgbClr val="000000"/>
                </a:solidFill>
                <a:cs typeface="Arial" pitchFamily="34" charset="0"/>
              </a:rPr>
              <a:t>Suppose you are on the news feed screen (which is one Activity), and want to view a pic posted by our friend. When you click on the photo, the intent associated with the click event of photo is fired which communicates the message, and the Photo page opens (which is a new Activity).</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EXAMPLE 1</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9</a:t>
            </a:fld>
            <a:endParaRPr lang="en-US" sz="1000" dirty="0">
              <a:solidFill>
                <a:prstClr val="white"/>
              </a:solidFill>
              <a:latin typeface="Arial" pitchFamily="34" charset="0"/>
              <a:cs typeface="Arial" pitchFamily="34" charset="0"/>
            </a:endParaRPr>
          </a:p>
        </p:txBody>
      </p:sp>
      <p:sp>
        <p:nvSpPr>
          <p:cNvPr id="6" name="Rectangle 5"/>
          <p:cNvSpPr/>
          <p:nvPr/>
        </p:nvSpPr>
        <p:spPr>
          <a:xfrm>
            <a:off x="2286000" y="2690336"/>
            <a:ext cx="4572000" cy="369332"/>
          </a:xfrm>
          <a:prstGeom prst="rect">
            <a:avLst/>
          </a:prstGeom>
        </p:spPr>
        <p:txBody>
          <a:bodyPr>
            <a:spAutoFit/>
          </a:bodyPr>
          <a:lstStyle/>
          <a:p>
            <a:pPr marL="342900" indent="-342900">
              <a:spcBef>
                <a:spcPct val="20000"/>
              </a:spcBef>
              <a:spcAft>
                <a:spcPts val="600"/>
              </a:spcAft>
              <a:buBlip>
                <a:blip r:embed="rId4"/>
              </a:buBlip>
            </a:pPr>
            <a:endParaRPr lang="en-US" dirty="0">
              <a:solidFill>
                <a:prstClr val="black"/>
              </a:solidFill>
            </a:endParaRPr>
          </a:p>
        </p:txBody>
      </p:sp>
      <p:pic>
        <p:nvPicPr>
          <p:cNvPr id="16" name="Picture 15" descr="intent_ex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3124200"/>
            <a:ext cx="6096000" cy="2895600"/>
          </a:xfrm>
          <a:prstGeom prst="rect">
            <a:avLst/>
          </a:prstGeom>
        </p:spPr>
      </p:pic>
      <p:sp>
        <p:nvSpPr>
          <p:cNvPr id="14" name="Rectangle 13"/>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3576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This is optional, but it's the critical piece of information that makes an intent </a:t>
            </a:r>
            <a:r>
              <a:rPr lang="en-US" sz="2400" b="1" dirty="0">
                <a:solidFill>
                  <a:srgbClr val="000000"/>
                </a:solidFill>
              </a:rPr>
              <a:t>explicit</a:t>
            </a:r>
            <a:r>
              <a:rPr lang="en-US" sz="2400" dirty="0">
                <a:solidFill>
                  <a:srgbClr val="000000"/>
                </a:solidFill>
              </a:rPr>
              <a:t>, meaning that the intent should be delivered only to the app component defined by the component name. </a:t>
            </a:r>
            <a:endParaRPr lang="en-US" sz="2400" dirty="0" smtClean="0">
              <a:solidFill>
                <a:srgbClr val="000000"/>
              </a:solidFill>
            </a:endParaRPr>
          </a:p>
          <a:p>
            <a:pPr marL="342900" indent="-342900">
              <a:spcBef>
                <a:spcPct val="20000"/>
              </a:spcBef>
              <a:spcAft>
                <a:spcPts val="600"/>
              </a:spcAft>
              <a:buBlip>
                <a:blip r:embed="rId4"/>
              </a:buBlip>
            </a:pPr>
            <a:r>
              <a:rPr lang="en-US" sz="2400" dirty="0">
                <a:solidFill>
                  <a:srgbClr val="FF0000"/>
                </a:solidFill>
              </a:rPr>
              <a:t>Without a component name, the intent is implicit </a:t>
            </a:r>
            <a:r>
              <a:rPr lang="en-US" sz="2400" dirty="0">
                <a:solidFill>
                  <a:srgbClr val="000000"/>
                </a:solidFill>
              </a:rPr>
              <a:t>and the system decides which component should receive the intent based on the other intent information (such as the action, data, and category—described below).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So </a:t>
            </a:r>
            <a:r>
              <a:rPr lang="en-US" sz="2400" dirty="0">
                <a:solidFill>
                  <a:srgbClr val="000000"/>
                </a:solidFill>
              </a:rPr>
              <a:t>if you need to start a specific component in your app, you should specify the </a:t>
            </a:r>
            <a:r>
              <a:rPr lang="en-US" sz="2400" dirty="0" smtClean="0">
                <a:solidFill>
                  <a:srgbClr val="000000"/>
                </a:solidFill>
              </a:rPr>
              <a:t>component.</a:t>
            </a:r>
            <a:endParaRPr lang="en-US" sz="2400"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1 # </a:t>
            </a:r>
            <a:r>
              <a:rPr lang="en-US" sz="3200" b="1" dirty="0">
                <a:solidFill>
                  <a:schemeClr val="bg1"/>
                </a:solidFill>
                <a:latin typeface="Arial"/>
                <a:cs typeface="Arial"/>
              </a:rPr>
              <a:t>Component name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90</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12862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Note: When starting a Service, you should always specify the component name. Otherwise, you cannot be certain what service will respond to the intent, and the user cannot see which service starts</a:t>
            </a:r>
            <a:r>
              <a:rPr lang="en-US" sz="2400" dirty="0" smtClean="0">
                <a:solidFill>
                  <a:srgbClr val="000000"/>
                </a:solidFill>
              </a:rPr>
              <a:t>.</a:t>
            </a:r>
          </a:p>
          <a:p>
            <a:pPr marL="342900" indent="-342900">
              <a:spcBef>
                <a:spcPct val="20000"/>
              </a:spcBef>
              <a:spcAft>
                <a:spcPts val="600"/>
              </a:spcAft>
              <a:buBlip>
                <a:blip r:embed="rId4"/>
              </a:buBlip>
            </a:pPr>
            <a:r>
              <a:rPr lang="en-US" sz="2400" dirty="0">
                <a:solidFill>
                  <a:srgbClr val="000000"/>
                </a:solidFill>
              </a:rPr>
              <a:t>This field of the Intent is a </a:t>
            </a:r>
            <a:r>
              <a:rPr lang="en-US" sz="2400" dirty="0" err="1">
                <a:solidFill>
                  <a:srgbClr val="000000"/>
                </a:solidFill>
              </a:rPr>
              <a:t>ComponentName</a:t>
            </a:r>
            <a:r>
              <a:rPr lang="en-US" sz="2400" dirty="0">
                <a:solidFill>
                  <a:srgbClr val="000000"/>
                </a:solidFill>
              </a:rPr>
              <a:t> object, which you can specify using a fully qualified class name of the target component, including the package name of the app</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For example, </a:t>
            </a:r>
            <a:r>
              <a:rPr lang="en-US" sz="2400" dirty="0" err="1">
                <a:solidFill>
                  <a:srgbClr val="000000"/>
                </a:solidFill>
              </a:rPr>
              <a:t>com.example.ExampleActivity</a:t>
            </a:r>
            <a:r>
              <a:rPr lang="en-US" sz="2400" dirty="0">
                <a:solidFill>
                  <a:srgbClr val="000000"/>
                </a:solidFill>
              </a:rPr>
              <a:t>.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You </a:t>
            </a:r>
            <a:r>
              <a:rPr lang="en-US" sz="2400" dirty="0">
                <a:solidFill>
                  <a:srgbClr val="000000"/>
                </a:solidFill>
              </a:rPr>
              <a:t>can set the component name with </a:t>
            </a:r>
            <a:r>
              <a:rPr lang="en-US" sz="2400" dirty="0" err="1">
                <a:solidFill>
                  <a:srgbClr val="000000"/>
                </a:solidFill>
              </a:rPr>
              <a:t>setComponent</a:t>
            </a:r>
            <a:r>
              <a:rPr lang="en-US" sz="2400" dirty="0">
                <a:solidFill>
                  <a:srgbClr val="000000"/>
                </a:solidFill>
              </a:rPr>
              <a:t>(), </a:t>
            </a:r>
            <a:r>
              <a:rPr lang="en-US" sz="2400" dirty="0" err="1">
                <a:solidFill>
                  <a:srgbClr val="000000"/>
                </a:solidFill>
              </a:rPr>
              <a:t>setClass</a:t>
            </a:r>
            <a:r>
              <a:rPr lang="en-US" sz="2400" dirty="0">
                <a:solidFill>
                  <a:srgbClr val="000000"/>
                </a:solidFill>
              </a:rPr>
              <a:t>(), </a:t>
            </a:r>
            <a:r>
              <a:rPr lang="en-US" sz="2400" dirty="0" err="1">
                <a:solidFill>
                  <a:srgbClr val="000000"/>
                </a:solidFill>
              </a:rPr>
              <a:t>setClassName</a:t>
            </a:r>
            <a:r>
              <a:rPr lang="en-US" sz="2400" dirty="0">
                <a:solidFill>
                  <a:srgbClr val="000000"/>
                </a:solidFill>
              </a:rPr>
              <a:t>(), or with the Intent constructor.</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200" b="1" dirty="0" smtClean="0">
                <a:solidFill>
                  <a:schemeClr val="bg1"/>
                </a:solidFill>
                <a:latin typeface="Arial"/>
                <a:cs typeface="Arial"/>
              </a:rPr>
              <a:t>Component name rule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91</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6669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smtClean="0">
                <a:solidFill>
                  <a:srgbClr val="000000"/>
                </a:solidFill>
              </a:rPr>
              <a:t>This </a:t>
            </a:r>
            <a:r>
              <a:rPr lang="en-US" sz="2400" dirty="0">
                <a:solidFill>
                  <a:srgbClr val="000000"/>
                </a:solidFill>
              </a:rPr>
              <a:t>piece of information names </a:t>
            </a:r>
            <a:r>
              <a:rPr lang="en-US" sz="2400" dirty="0">
                <a:solidFill>
                  <a:srgbClr val="FF0000"/>
                </a:solidFill>
              </a:rPr>
              <a:t>the action an Android component should take on receiving the Intent</a:t>
            </a:r>
            <a:r>
              <a:rPr lang="en-US" sz="2400" dirty="0">
                <a:solidFill>
                  <a:srgbClr val="000000"/>
                </a:solidFill>
              </a:rPr>
              <a:t>, or the action that has already taken place, and is being notified to the system</a:t>
            </a:r>
            <a:r>
              <a:rPr lang="en-US" sz="2400" dirty="0" smtClean="0">
                <a:solidFill>
                  <a:srgbClr val="000000"/>
                </a:solidFill>
              </a:rPr>
              <a:t>.</a:t>
            </a:r>
          </a:p>
          <a:p>
            <a:pPr marL="342900" indent="-342900">
              <a:spcBef>
                <a:spcPct val="20000"/>
              </a:spcBef>
              <a:spcAft>
                <a:spcPts val="600"/>
              </a:spcAft>
              <a:buBlip>
                <a:blip r:embed="rId4"/>
              </a:buBlip>
            </a:pPr>
            <a:r>
              <a:rPr lang="en-US" sz="2400" dirty="0">
                <a:solidFill>
                  <a:srgbClr val="000000"/>
                </a:solidFill>
              </a:rPr>
              <a:t>A string that specifies the generic action to perform (such as view or pick)</a:t>
            </a:r>
            <a:r>
              <a:rPr lang="en-US" sz="2400" dirty="0" smtClean="0">
                <a:solidFill>
                  <a:srgbClr val="000000"/>
                </a:solidFill>
              </a:rPr>
              <a:t>.</a:t>
            </a:r>
          </a:p>
          <a:p>
            <a:pPr marL="342900" indent="-342900">
              <a:spcBef>
                <a:spcPct val="20000"/>
              </a:spcBef>
              <a:spcAft>
                <a:spcPts val="600"/>
              </a:spcAft>
              <a:buBlip>
                <a:blip r:embed="rId4"/>
              </a:buBlip>
            </a:pPr>
            <a:r>
              <a:rPr lang="en-US" sz="2400" dirty="0">
                <a:solidFill>
                  <a:srgbClr val="000000"/>
                </a:solidFill>
              </a:rPr>
              <a:t>Y</a:t>
            </a:r>
            <a:r>
              <a:rPr lang="en-US" sz="2400" dirty="0" smtClean="0">
                <a:solidFill>
                  <a:srgbClr val="000000"/>
                </a:solidFill>
              </a:rPr>
              <a:t>ou </a:t>
            </a:r>
            <a:r>
              <a:rPr lang="en-US" sz="2400" dirty="0">
                <a:solidFill>
                  <a:srgbClr val="000000"/>
                </a:solidFill>
              </a:rPr>
              <a:t>should usually use </a:t>
            </a:r>
            <a:r>
              <a:rPr lang="en-US" sz="2400" dirty="0">
                <a:solidFill>
                  <a:srgbClr val="FF0000"/>
                </a:solidFill>
              </a:rPr>
              <a:t>action constants </a:t>
            </a:r>
            <a:r>
              <a:rPr lang="en-US" sz="2400" dirty="0">
                <a:solidFill>
                  <a:srgbClr val="000000"/>
                </a:solidFill>
              </a:rPr>
              <a:t>defined by the Intent class or other framework classes.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Here </a:t>
            </a:r>
            <a:r>
              <a:rPr lang="en-US" sz="2400" dirty="0">
                <a:solidFill>
                  <a:srgbClr val="000000"/>
                </a:solidFill>
              </a:rPr>
              <a:t>are some common actions for starting an activity:</a:t>
            </a: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2 # </a:t>
            </a:r>
            <a:r>
              <a:rPr lang="en-US" sz="3200" b="1" dirty="0" smtClean="0">
                <a:solidFill>
                  <a:schemeClr val="bg1"/>
                </a:solidFill>
                <a:latin typeface="Arial"/>
                <a:cs typeface="Arial"/>
              </a:rPr>
              <a:t>Action</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92</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7947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i="1" dirty="0" smtClean="0"/>
              <a:t> </a:t>
            </a:r>
            <a:r>
              <a:rPr lang="en-US" sz="2000" i="1" dirty="0" smtClean="0">
                <a:solidFill>
                  <a:srgbClr val="000000"/>
                </a:solidFill>
              </a:rPr>
              <a:t>&lt;activity </a:t>
            </a:r>
            <a:r>
              <a:rPr lang="en-US" sz="2000" i="1" dirty="0" err="1" smtClean="0">
                <a:solidFill>
                  <a:srgbClr val="000000"/>
                </a:solidFill>
              </a:rPr>
              <a:t>android:launchMode</a:t>
            </a:r>
            <a:r>
              <a:rPr lang="en-US" sz="2000" i="1" dirty="0" smtClean="0">
                <a:solidFill>
                  <a:srgbClr val="000000"/>
                </a:solidFill>
              </a:rPr>
              <a:t>="</a:t>
            </a:r>
            <a:r>
              <a:rPr lang="en-US" sz="2000" i="1" dirty="0" err="1" smtClean="0">
                <a:solidFill>
                  <a:srgbClr val="000000"/>
                </a:solidFill>
              </a:rPr>
              <a:t>singleTop</a:t>
            </a:r>
            <a:r>
              <a:rPr lang="en-US" sz="2000" i="1" dirty="0" smtClean="0">
                <a:solidFill>
                  <a:srgbClr val="000000"/>
                </a:solidFill>
              </a:rPr>
              <a:t>"</a:t>
            </a:r>
          </a:p>
          <a:p>
            <a:r>
              <a:rPr lang="fi-FI" sz="2000" i="1" dirty="0" smtClean="0">
                <a:solidFill>
                  <a:srgbClr val="000000"/>
                </a:solidFill>
              </a:rPr>
              <a:t>            </a:t>
            </a:r>
            <a:r>
              <a:rPr lang="fi-FI" sz="2000" i="1" dirty="0" err="1" smtClean="0">
                <a:solidFill>
                  <a:srgbClr val="000000"/>
                </a:solidFill>
              </a:rPr>
              <a:t>android:name="com.sevakkalpesh.ChannelLive.MainActivity</a:t>
            </a:r>
            <a:r>
              <a:rPr lang="fi-FI" sz="2000" i="1" dirty="0" smtClean="0">
                <a:solidFill>
                  <a:srgbClr val="000000"/>
                </a:solidFill>
              </a:rPr>
              <a:t>"</a:t>
            </a:r>
          </a:p>
          <a:p>
            <a:r>
              <a:rPr lang="fr-FR" sz="2000" i="1" dirty="0" smtClean="0">
                <a:solidFill>
                  <a:srgbClr val="000000"/>
                </a:solidFill>
              </a:rPr>
              <a:t>            </a:t>
            </a:r>
            <a:r>
              <a:rPr lang="fr-FR" sz="2000" i="1" dirty="0" err="1" smtClean="0">
                <a:solidFill>
                  <a:srgbClr val="000000"/>
                </a:solidFill>
              </a:rPr>
              <a:t>android:label</a:t>
            </a:r>
            <a:r>
              <a:rPr lang="fr-FR" sz="2000" i="1" dirty="0" smtClean="0">
                <a:solidFill>
                  <a:srgbClr val="000000"/>
                </a:solidFill>
              </a:rPr>
              <a:t>="@string/</a:t>
            </a:r>
            <a:r>
              <a:rPr lang="fr-FR" sz="2000" i="1" dirty="0" err="1" smtClean="0">
                <a:solidFill>
                  <a:srgbClr val="000000"/>
                </a:solidFill>
              </a:rPr>
              <a:t>app_name</a:t>
            </a:r>
            <a:r>
              <a:rPr lang="fr-FR" sz="2000" i="1" dirty="0" smtClean="0">
                <a:solidFill>
                  <a:srgbClr val="000000"/>
                </a:solidFill>
              </a:rPr>
              <a:t>" &gt;</a:t>
            </a:r>
          </a:p>
          <a:p>
            <a:r>
              <a:rPr lang="en-US" sz="2000" i="1" dirty="0" smtClean="0">
                <a:solidFill>
                  <a:srgbClr val="000000"/>
                </a:solidFill>
              </a:rPr>
              <a:t>            &lt;intent-filter&gt;</a:t>
            </a:r>
          </a:p>
          <a:p>
            <a:r>
              <a:rPr lang="fr-FR" sz="2000" i="1" dirty="0" smtClean="0">
                <a:solidFill>
                  <a:srgbClr val="000000"/>
                </a:solidFill>
              </a:rPr>
              <a:t>              </a:t>
            </a:r>
            <a:r>
              <a:rPr lang="fr-FR" sz="2400" i="1" dirty="0" smtClean="0">
                <a:solidFill>
                  <a:srgbClr val="000000"/>
                </a:solidFill>
              </a:rPr>
              <a:t>  </a:t>
            </a:r>
            <a:r>
              <a:rPr lang="fr-FR" sz="2400" i="1" dirty="0" smtClean="0">
                <a:solidFill>
                  <a:srgbClr val="FF6600"/>
                </a:solidFill>
              </a:rPr>
              <a:t>&lt;action </a:t>
            </a:r>
            <a:r>
              <a:rPr lang="fr-FR" sz="2400" i="1" dirty="0" err="1" smtClean="0">
                <a:solidFill>
                  <a:srgbClr val="FF6600"/>
                </a:solidFill>
              </a:rPr>
              <a:t>android:name</a:t>
            </a:r>
            <a:r>
              <a:rPr lang="fr-FR" sz="2400" i="1" dirty="0" smtClean="0">
                <a:solidFill>
                  <a:srgbClr val="FF6600"/>
                </a:solidFill>
              </a:rPr>
              <a:t>="</a:t>
            </a:r>
            <a:r>
              <a:rPr lang="fr-FR" sz="2400" i="1" dirty="0" err="1" smtClean="0">
                <a:solidFill>
                  <a:srgbClr val="FF6600"/>
                </a:solidFill>
              </a:rPr>
              <a:t>android.intent.action</a:t>
            </a:r>
            <a:r>
              <a:rPr lang="fr-FR" sz="2400" i="1" dirty="0" err="1" smtClean="0">
                <a:solidFill>
                  <a:srgbClr val="FF0000"/>
                </a:solidFill>
              </a:rPr>
              <a:t>.MAIN</a:t>
            </a:r>
            <a:r>
              <a:rPr lang="fr-FR" sz="2400" i="1" dirty="0" smtClean="0">
                <a:solidFill>
                  <a:srgbClr val="FF6600"/>
                </a:solidFill>
              </a:rPr>
              <a:t>" /&gt;</a:t>
            </a:r>
          </a:p>
          <a:p>
            <a:endParaRPr lang="en-US" sz="2000" i="1" dirty="0" smtClean="0">
              <a:solidFill>
                <a:srgbClr val="000000"/>
              </a:solidFill>
            </a:endParaRPr>
          </a:p>
          <a:p>
            <a:r>
              <a:rPr lang="pl-PL" sz="2000" i="1" dirty="0" smtClean="0">
                <a:solidFill>
                  <a:srgbClr val="000000"/>
                </a:solidFill>
              </a:rPr>
              <a:t>                &lt;</a:t>
            </a:r>
            <a:r>
              <a:rPr lang="pl-PL" sz="2000" i="1" dirty="0" err="1" smtClean="0">
                <a:solidFill>
                  <a:srgbClr val="000000"/>
                </a:solidFill>
              </a:rPr>
              <a:t>category</a:t>
            </a:r>
            <a:r>
              <a:rPr lang="pl-PL" sz="2000" i="1" dirty="0" smtClean="0">
                <a:solidFill>
                  <a:srgbClr val="000000"/>
                </a:solidFill>
              </a:rPr>
              <a:t> </a:t>
            </a:r>
            <a:r>
              <a:rPr lang="pl-PL" sz="2000" i="1" dirty="0" err="1" smtClean="0">
                <a:solidFill>
                  <a:srgbClr val="000000"/>
                </a:solidFill>
              </a:rPr>
              <a:t>android:name</a:t>
            </a:r>
            <a:r>
              <a:rPr lang="pl-PL" sz="2000" i="1" dirty="0" smtClean="0">
                <a:solidFill>
                  <a:srgbClr val="000000"/>
                </a:solidFill>
              </a:rPr>
              <a:t>="</a:t>
            </a:r>
            <a:r>
              <a:rPr lang="pl-PL" sz="2000" i="1" dirty="0" err="1" smtClean="0">
                <a:solidFill>
                  <a:srgbClr val="000000"/>
                </a:solidFill>
              </a:rPr>
              <a:t>android.intent.category.LAUNCHER</a:t>
            </a:r>
            <a:r>
              <a:rPr lang="pl-PL" sz="2000" i="1" dirty="0" smtClean="0">
                <a:solidFill>
                  <a:srgbClr val="000000"/>
                </a:solidFill>
              </a:rPr>
              <a:t>" /&gt;</a:t>
            </a:r>
          </a:p>
          <a:p>
            <a:r>
              <a:rPr lang="en-US" sz="2000" i="1" dirty="0" smtClean="0">
                <a:solidFill>
                  <a:srgbClr val="000000"/>
                </a:solidFill>
              </a:rPr>
              <a:t>            &lt;/intent-filter&gt;</a:t>
            </a:r>
            <a:endParaRPr lang="en-US" sz="2000" i="1"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200" b="1" dirty="0" smtClean="0">
                <a:solidFill>
                  <a:schemeClr val="bg1"/>
                </a:solidFill>
                <a:latin typeface="Arial"/>
                <a:cs typeface="Arial"/>
              </a:rPr>
              <a:t>Action Code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93</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86867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Intent-Filter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94</a:t>
            </a:fld>
            <a:endParaRPr lang="en-US" sz="1000" dirty="0">
              <a:solidFill>
                <a:prstClr val="white"/>
              </a:solidFill>
              <a:latin typeface="Arial" pitchFamily="34" charset="0"/>
              <a:cs typeface="Arial" pitchFamily="34" charset="0"/>
            </a:endParaRPr>
          </a:p>
        </p:txBody>
      </p:sp>
      <p:sp>
        <p:nvSpPr>
          <p:cNvPr id="6" name="Can 5"/>
          <p:cNvSpPr/>
          <p:nvPr/>
        </p:nvSpPr>
        <p:spPr>
          <a:xfrm>
            <a:off x="3429000" y="1752600"/>
            <a:ext cx="2209800" cy="1143000"/>
          </a:xfrm>
          <a:prstGeom prst="can">
            <a:avLst/>
          </a:prstGeom>
          <a:solidFill>
            <a:schemeClr val="tx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19600" y="2895600"/>
            <a:ext cx="304800" cy="1905000"/>
          </a:xfrm>
          <a:prstGeom prst="rect">
            <a:avLst/>
          </a:prstGeom>
          <a:solidFill>
            <a:schemeClr val="tx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858000" y="990600"/>
            <a:ext cx="1905000" cy="914400"/>
          </a:xfrm>
          <a:prstGeom prst="wedgeRoundRectCallout">
            <a:avLst>
              <a:gd name="adj1" fmla="val -98318"/>
              <a:gd name="adj2" fmla="val 122556"/>
              <a:gd name="adj3" fmla="val 16667"/>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Used mostly for Implicit Intents</a:t>
            </a:r>
            <a:endParaRPr lang="en-US" dirty="0"/>
          </a:p>
        </p:txBody>
      </p:sp>
      <p:sp>
        <p:nvSpPr>
          <p:cNvPr id="14" name="Curved Down Arrow 13"/>
          <p:cNvSpPr/>
          <p:nvPr/>
        </p:nvSpPr>
        <p:spPr>
          <a:xfrm>
            <a:off x="1524000" y="1143000"/>
            <a:ext cx="1676400" cy="6858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a:off x="3429000" y="762000"/>
            <a:ext cx="1676400" cy="6858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Rounded Rectangular Callout 14"/>
          <p:cNvSpPr/>
          <p:nvPr/>
        </p:nvSpPr>
        <p:spPr>
          <a:xfrm>
            <a:off x="228600" y="3048000"/>
            <a:ext cx="1371600" cy="533400"/>
          </a:xfrm>
          <a:prstGeom prst="wedgeRoundRectCallout">
            <a:avLst>
              <a:gd name="adj1" fmla="val 148330"/>
              <a:gd name="adj2" fmla="val -243143"/>
              <a:gd name="adj3" fmla="val 16667"/>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ACTION </a:t>
            </a:r>
          </a:p>
          <a:p>
            <a:pPr algn="ctr"/>
            <a:r>
              <a:rPr lang="en-US" dirty="0" smtClean="0"/>
              <a:t>CATEGORY</a:t>
            </a:r>
            <a:endParaRPr lang="en-US" dirty="0"/>
          </a:p>
        </p:txBody>
      </p:sp>
      <p:sp>
        <p:nvSpPr>
          <p:cNvPr id="20" name="Rounded Rectangular Callout 19"/>
          <p:cNvSpPr/>
          <p:nvPr/>
        </p:nvSpPr>
        <p:spPr>
          <a:xfrm>
            <a:off x="5943600" y="4876800"/>
            <a:ext cx="2057400" cy="914400"/>
          </a:xfrm>
          <a:prstGeom prst="wedgeRoundRectCallout">
            <a:avLst>
              <a:gd name="adj1" fmla="val -119463"/>
              <a:gd name="adj2" fmla="val -108017"/>
              <a:gd name="adj3" fmla="val 16667"/>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DESTINATION COMPONENT</a:t>
            </a:r>
          </a:p>
          <a:p>
            <a:pPr algn="ctr"/>
            <a:r>
              <a:rPr lang="en-US" dirty="0" smtClean="0"/>
              <a:t>What to do</a:t>
            </a:r>
            <a:endParaRPr lang="en-US" dirty="0"/>
          </a:p>
        </p:txBody>
      </p:sp>
      <p:sp>
        <p:nvSpPr>
          <p:cNvPr id="18" name="Rectangle 17"/>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894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fr-FR" sz="2400" i="1" dirty="0">
                <a:solidFill>
                  <a:srgbClr val="000000"/>
                </a:solidFill>
              </a:rPr>
              <a:t>&lt;</a:t>
            </a:r>
            <a:r>
              <a:rPr lang="fr-FR" sz="2400" i="1" dirty="0" err="1">
                <a:solidFill>
                  <a:srgbClr val="000000"/>
                </a:solidFill>
              </a:rPr>
              <a:t>intent-filter</a:t>
            </a:r>
            <a:r>
              <a:rPr lang="fr-FR" sz="2400" i="1" dirty="0" smtClean="0">
                <a:solidFill>
                  <a:srgbClr val="000000"/>
                </a:solidFill>
              </a:rPr>
              <a:t>&gt;</a:t>
            </a:r>
          </a:p>
          <a:p>
            <a:endParaRPr lang="fr-FR" sz="2400" i="1" dirty="0">
              <a:solidFill>
                <a:srgbClr val="000000"/>
              </a:solidFill>
            </a:endParaRPr>
          </a:p>
          <a:p>
            <a:r>
              <a:rPr lang="fr-FR" sz="2400" i="1" dirty="0">
                <a:solidFill>
                  <a:srgbClr val="000000"/>
                </a:solidFill>
              </a:rPr>
              <a:t>    &lt;action </a:t>
            </a:r>
            <a:r>
              <a:rPr lang="fr-FR" sz="2400" i="1" dirty="0" err="1">
                <a:solidFill>
                  <a:srgbClr val="000000"/>
                </a:solidFill>
              </a:rPr>
              <a:t>android:name</a:t>
            </a:r>
            <a:r>
              <a:rPr lang="fr-FR" sz="2400" i="1" dirty="0">
                <a:solidFill>
                  <a:srgbClr val="000000"/>
                </a:solidFill>
              </a:rPr>
              <a:t>="</a:t>
            </a:r>
            <a:r>
              <a:rPr lang="fr-FR" sz="2400" i="1" dirty="0" err="1">
                <a:solidFill>
                  <a:srgbClr val="000000"/>
                </a:solidFill>
              </a:rPr>
              <a:t>android.intent.action.</a:t>
            </a:r>
            <a:r>
              <a:rPr lang="fr-FR" sz="2400" i="1" dirty="0" err="1">
                <a:solidFill>
                  <a:srgbClr val="FF0000"/>
                </a:solidFill>
              </a:rPr>
              <a:t>EDIT</a:t>
            </a:r>
            <a:r>
              <a:rPr lang="fr-FR" sz="2400" i="1" dirty="0">
                <a:solidFill>
                  <a:srgbClr val="000000"/>
                </a:solidFill>
              </a:rPr>
              <a:t>" /&gt;</a:t>
            </a:r>
          </a:p>
          <a:p>
            <a:r>
              <a:rPr lang="fr-FR" sz="2400" i="1" dirty="0">
                <a:solidFill>
                  <a:srgbClr val="000000"/>
                </a:solidFill>
              </a:rPr>
              <a:t>    &lt;action </a:t>
            </a:r>
            <a:r>
              <a:rPr lang="fr-FR" sz="2400" i="1" dirty="0" err="1">
                <a:solidFill>
                  <a:srgbClr val="000000"/>
                </a:solidFill>
              </a:rPr>
              <a:t>android:name</a:t>
            </a:r>
            <a:r>
              <a:rPr lang="fr-FR" sz="2400" i="1" dirty="0">
                <a:solidFill>
                  <a:srgbClr val="000000"/>
                </a:solidFill>
              </a:rPr>
              <a:t>="</a:t>
            </a:r>
            <a:r>
              <a:rPr lang="fr-FR" sz="2400" i="1" dirty="0" err="1">
                <a:solidFill>
                  <a:srgbClr val="000000"/>
                </a:solidFill>
              </a:rPr>
              <a:t>android.intent.action.</a:t>
            </a:r>
            <a:r>
              <a:rPr lang="fr-FR" sz="2400" i="1" dirty="0" err="1">
                <a:solidFill>
                  <a:srgbClr val="FF0000"/>
                </a:solidFill>
              </a:rPr>
              <a:t>VIEW</a:t>
            </a:r>
            <a:r>
              <a:rPr lang="fr-FR" sz="2400" i="1" dirty="0">
                <a:solidFill>
                  <a:srgbClr val="000000"/>
                </a:solidFill>
              </a:rPr>
              <a:t>" /&gt;</a:t>
            </a:r>
          </a:p>
          <a:p>
            <a:r>
              <a:rPr lang="fr-FR" sz="2400" i="1" dirty="0">
                <a:solidFill>
                  <a:srgbClr val="000000"/>
                </a:solidFill>
              </a:rPr>
              <a:t>    ...</a:t>
            </a:r>
          </a:p>
          <a:p>
            <a:r>
              <a:rPr lang="fr-FR" sz="2400" i="1" dirty="0">
                <a:solidFill>
                  <a:srgbClr val="000000"/>
                </a:solidFill>
              </a:rPr>
              <a:t>&lt;/</a:t>
            </a:r>
            <a:r>
              <a:rPr lang="fr-FR" sz="2400" i="1" dirty="0" err="1">
                <a:solidFill>
                  <a:srgbClr val="000000"/>
                </a:solidFill>
              </a:rPr>
              <a:t>intent-filter</a:t>
            </a:r>
            <a:r>
              <a:rPr lang="fr-FR" sz="2400" i="1" dirty="0">
                <a:solidFill>
                  <a:srgbClr val="000000"/>
                </a:solidFill>
              </a:rPr>
              <a:t>&gt;</a:t>
            </a:r>
            <a:endParaRPr lang="en-US" sz="2000" i="1"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200" b="1" dirty="0" smtClean="0">
                <a:solidFill>
                  <a:schemeClr val="bg1"/>
                </a:solidFill>
                <a:latin typeface="Arial"/>
                <a:cs typeface="Arial"/>
              </a:rPr>
              <a:t>Action Code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95</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593160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b="1" dirty="0" smtClean="0">
                <a:solidFill>
                  <a:srgbClr val="000000"/>
                </a:solidFill>
              </a:rPr>
              <a:t>Start a dialer app :</a:t>
            </a:r>
          </a:p>
          <a:p>
            <a:r>
              <a:rPr lang="en-US" sz="2400" i="1" dirty="0" smtClean="0"/>
              <a:t> </a:t>
            </a:r>
            <a:r>
              <a:rPr lang="en-US" sz="2400" i="1" dirty="0">
                <a:solidFill>
                  <a:srgbClr val="000000"/>
                </a:solidFill>
              </a:rPr>
              <a:t>Intent </a:t>
            </a:r>
            <a:r>
              <a:rPr lang="en-US" sz="2400" i="1" dirty="0" err="1">
                <a:solidFill>
                  <a:srgbClr val="000000"/>
                </a:solidFill>
              </a:rPr>
              <a:t>i</a:t>
            </a:r>
            <a:r>
              <a:rPr lang="en-US" sz="2400" i="1" dirty="0">
                <a:solidFill>
                  <a:srgbClr val="000000"/>
                </a:solidFill>
              </a:rPr>
              <a:t> = new Intent(</a:t>
            </a:r>
            <a:r>
              <a:rPr lang="en-US" sz="2400" i="1" dirty="0" err="1">
                <a:solidFill>
                  <a:srgbClr val="FF0000"/>
                </a:solidFill>
              </a:rPr>
              <a:t>Intent.ACTION_CALL</a:t>
            </a:r>
            <a:r>
              <a:rPr lang="en-US" sz="2400" i="1" dirty="0" err="1">
                <a:solidFill>
                  <a:srgbClr val="000000"/>
                </a:solidFill>
              </a:rPr>
              <a:t>,Uri.parse</a:t>
            </a:r>
            <a:r>
              <a:rPr lang="en-US" sz="2400" i="1" dirty="0" smtClean="0">
                <a:solidFill>
                  <a:srgbClr val="000000"/>
                </a:solidFill>
              </a:rPr>
              <a:t>(“tel:100”));</a:t>
            </a:r>
            <a:r>
              <a:rPr lang="en-US" sz="2400" i="1" dirty="0">
                <a:solidFill>
                  <a:srgbClr val="000000"/>
                </a:solidFill>
              </a:rPr>
              <a:t>	</a:t>
            </a:r>
            <a:r>
              <a:rPr lang="en-US" sz="2400" i="1" dirty="0" err="1" smtClean="0">
                <a:solidFill>
                  <a:srgbClr val="000000"/>
                </a:solidFill>
              </a:rPr>
              <a:t>startActivity</a:t>
            </a:r>
            <a:r>
              <a:rPr lang="en-US" sz="2400" i="1" dirty="0">
                <a:solidFill>
                  <a:srgbClr val="000000"/>
                </a:solidFill>
              </a:rPr>
              <a:t>(</a:t>
            </a:r>
            <a:r>
              <a:rPr lang="en-US" sz="2400" i="1" dirty="0" err="1">
                <a:solidFill>
                  <a:srgbClr val="000000"/>
                </a:solidFill>
              </a:rPr>
              <a:t>i</a:t>
            </a:r>
            <a:r>
              <a:rPr lang="en-US" sz="2400" i="1" dirty="0">
                <a:solidFill>
                  <a:srgbClr val="000000"/>
                </a:solidFill>
              </a:rPr>
              <a:t>)</a:t>
            </a:r>
            <a:r>
              <a:rPr lang="en-US" sz="2400" i="1" dirty="0" smtClean="0">
                <a:solidFill>
                  <a:srgbClr val="000000"/>
                </a:solidFill>
              </a:rPr>
              <a:t>;</a:t>
            </a:r>
          </a:p>
          <a:p>
            <a:endParaRPr lang="en-US" sz="2400" i="1" dirty="0">
              <a:solidFill>
                <a:srgbClr val="000000"/>
              </a:solidFill>
            </a:endParaRPr>
          </a:p>
          <a:p>
            <a:endParaRPr lang="en-US" sz="2400" i="1" dirty="0" smtClean="0">
              <a:solidFill>
                <a:srgbClr val="000000"/>
              </a:solidFill>
            </a:endParaRPr>
          </a:p>
          <a:p>
            <a:r>
              <a:rPr lang="en-US" sz="2400" b="1" dirty="0" smtClean="0">
                <a:solidFill>
                  <a:srgbClr val="000000"/>
                </a:solidFill>
              </a:rPr>
              <a:t>Start a browser app :</a:t>
            </a:r>
            <a:endParaRPr lang="en-US" sz="2400" b="1" dirty="0">
              <a:solidFill>
                <a:schemeClr val="bg1"/>
              </a:solidFill>
            </a:endParaRPr>
          </a:p>
          <a:p>
            <a:r>
              <a:rPr lang="en-US" sz="2400" dirty="0">
                <a:solidFill>
                  <a:schemeClr val="bg1"/>
                </a:solidFill>
              </a:rPr>
              <a:t>Intent web=</a:t>
            </a:r>
            <a:r>
              <a:rPr lang="en-US" sz="2400" b="1" dirty="0">
                <a:solidFill>
                  <a:schemeClr val="bg1"/>
                </a:solidFill>
              </a:rPr>
              <a:t>new </a:t>
            </a:r>
            <a:r>
              <a:rPr lang="en-US" sz="2400" dirty="0">
                <a:solidFill>
                  <a:schemeClr val="bg1"/>
                </a:solidFill>
              </a:rPr>
              <a:t>Intent(</a:t>
            </a:r>
            <a:r>
              <a:rPr lang="en-US" sz="2400" dirty="0" err="1">
                <a:solidFill>
                  <a:srgbClr val="FF0000"/>
                </a:solidFill>
              </a:rPr>
              <a:t>Intent.</a:t>
            </a:r>
            <a:r>
              <a:rPr lang="en-US" sz="2400" i="1" dirty="0" err="1">
                <a:solidFill>
                  <a:srgbClr val="FF0000"/>
                </a:solidFill>
              </a:rPr>
              <a:t>ACTION_VIEW</a:t>
            </a:r>
            <a:r>
              <a:rPr lang="en-US" sz="2400" i="1" dirty="0" err="1">
                <a:solidFill>
                  <a:schemeClr val="bg1"/>
                </a:solidFill>
              </a:rPr>
              <a:t>,Uri.parse</a:t>
            </a:r>
            <a:r>
              <a:rPr lang="en-US" sz="2400" i="1" dirty="0">
                <a:solidFill>
                  <a:schemeClr val="bg1"/>
                </a:solidFill>
              </a:rPr>
              <a:t>("http://</a:t>
            </a:r>
            <a:r>
              <a:rPr lang="en-US" sz="2400" i="1" dirty="0" err="1">
                <a:solidFill>
                  <a:schemeClr val="bg1"/>
                </a:solidFill>
              </a:rPr>
              <a:t>www.google.com</a:t>
            </a:r>
            <a:r>
              <a:rPr lang="en-US" sz="2400" i="1" dirty="0">
                <a:solidFill>
                  <a:schemeClr val="bg1"/>
                </a:solidFill>
              </a:rPr>
              <a:t>"));</a:t>
            </a:r>
          </a:p>
          <a:p>
            <a:r>
              <a:rPr lang="de-DE" sz="2400" dirty="0" err="1" smtClean="0">
                <a:solidFill>
                  <a:schemeClr val="bg1"/>
                </a:solidFill>
              </a:rPr>
              <a:t>startActivity</a:t>
            </a:r>
            <a:r>
              <a:rPr lang="de-DE" sz="2400" dirty="0">
                <a:solidFill>
                  <a:schemeClr val="bg1"/>
                </a:solidFill>
              </a:rPr>
              <a:t>(web);</a:t>
            </a:r>
            <a:endParaRPr lang="en-US" sz="2400" i="1" dirty="0" smtClean="0">
              <a:solidFill>
                <a:schemeClr val="bg1"/>
              </a:solidFill>
            </a:endParaRPr>
          </a:p>
          <a:p>
            <a:endParaRPr lang="en-US" sz="2000" i="1" dirty="0">
              <a:solidFill>
                <a:srgbClr val="000000"/>
              </a:solidFill>
            </a:endParaRPr>
          </a:p>
          <a:p>
            <a:endParaRPr lang="en-US" sz="2000" i="1"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en-US" sz="3200" b="1" dirty="0" smtClean="0">
                <a:solidFill>
                  <a:schemeClr val="bg1"/>
                </a:solidFill>
                <a:latin typeface="Arial"/>
                <a:cs typeface="Arial"/>
              </a:rPr>
              <a:t>Action Code</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96</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3802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b="1" dirty="0" smtClean="0">
                <a:solidFill>
                  <a:srgbClr val="000000"/>
                </a:solidFill>
              </a:rPr>
              <a:t>1 ACTION_ALL_APPS</a:t>
            </a:r>
            <a:r>
              <a:rPr lang="en-US" sz="2400" dirty="0" smtClean="0">
                <a:solidFill>
                  <a:srgbClr val="000000"/>
                </a:solidFill>
              </a:rPr>
              <a:t> </a:t>
            </a:r>
            <a:endParaRPr lang="en-US" sz="2400" dirty="0">
              <a:solidFill>
                <a:srgbClr val="000000"/>
              </a:solidFill>
            </a:endParaRPr>
          </a:p>
          <a:p>
            <a:r>
              <a:rPr lang="en-US" sz="2400" dirty="0">
                <a:solidFill>
                  <a:srgbClr val="000000"/>
                </a:solidFill>
              </a:rPr>
              <a:t>List all the applications available on the device.</a:t>
            </a:r>
          </a:p>
          <a:p>
            <a:r>
              <a:rPr lang="en-US" sz="2400" b="1" dirty="0" smtClean="0">
                <a:solidFill>
                  <a:srgbClr val="000000"/>
                </a:solidFill>
              </a:rPr>
              <a:t>2 ACTION_ANSWER</a:t>
            </a:r>
            <a:r>
              <a:rPr lang="en-US" sz="2400" dirty="0" smtClean="0">
                <a:solidFill>
                  <a:srgbClr val="000000"/>
                </a:solidFill>
              </a:rPr>
              <a:t> </a:t>
            </a:r>
            <a:endParaRPr lang="en-US" sz="2400" dirty="0">
              <a:solidFill>
                <a:srgbClr val="000000"/>
              </a:solidFill>
            </a:endParaRPr>
          </a:p>
          <a:p>
            <a:r>
              <a:rPr lang="en-US" sz="2400" dirty="0">
                <a:solidFill>
                  <a:srgbClr val="000000"/>
                </a:solidFill>
              </a:rPr>
              <a:t>Handle an incoming phone call.</a:t>
            </a:r>
          </a:p>
          <a:p>
            <a:r>
              <a:rPr lang="en-US" sz="2400" dirty="0" smtClean="0">
                <a:solidFill>
                  <a:srgbClr val="000000"/>
                </a:solidFill>
              </a:rPr>
              <a:t>3 </a:t>
            </a:r>
            <a:r>
              <a:rPr lang="en-US" sz="2400" b="1" dirty="0" smtClean="0">
                <a:solidFill>
                  <a:srgbClr val="000000"/>
                </a:solidFill>
              </a:rPr>
              <a:t>ACTION_ATTACH_DATA</a:t>
            </a:r>
            <a:r>
              <a:rPr lang="en-US" sz="2400" dirty="0" smtClean="0">
                <a:solidFill>
                  <a:srgbClr val="000000"/>
                </a:solidFill>
              </a:rPr>
              <a:t> </a:t>
            </a:r>
            <a:endParaRPr lang="en-US" sz="2400" dirty="0">
              <a:solidFill>
                <a:srgbClr val="000000"/>
              </a:solidFill>
            </a:endParaRPr>
          </a:p>
          <a:p>
            <a:r>
              <a:rPr lang="en-US" sz="2400" dirty="0">
                <a:solidFill>
                  <a:srgbClr val="000000"/>
                </a:solidFill>
              </a:rPr>
              <a:t>Used to indicate that some piece of data should be attached to some other place</a:t>
            </a:r>
          </a:p>
          <a:p>
            <a:r>
              <a:rPr lang="en-US" sz="2400" dirty="0" smtClean="0">
                <a:solidFill>
                  <a:srgbClr val="000000"/>
                </a:solidFill>
              </a:rPr>
              <a:t>4 </a:t>
            </a:r>
            <a:r>
              <a:rPr lang="en-US" sz="2400" b="1" dirty="0" smtClean="0">
                <a:solidFill>
                  <a:srgbClr val="000000"/>
                </a:solidFill>
              </a:rPr>
              <a:t>ACTION_BATTERY_CHANGED</a:t>
            </a:r>
            <a:r>
              <a:rPr lang="en-US" sz="2400" dirty="0" smtClean="0">
                <a:solidFill>
                  <a:srgbClr val="000000"/>
                </a:solidFill>
              </a:rPr>
              <a:t> </a:t>
            </a:r>
            <a:endParaRPr lang="en-US" sz="2400" dirty="0">
              <a:solidFill>
                <a:srgbClr val="000000"/>
              </a:solidFill>
            </a:endParaRPr>
          </a:p>
          <a:p>
            <a:r>
              <a:rPr lang="en-US" sz="2400" dirty="0">
                <a:solidFill>
                  <a:srgbClr val="000000"/>
                </a:solidFill>
              </a:rPr>
              <a:t>This is a sticky broadcast containing the charging state, level, and other information about the battery.</a:t>
            </a:r>
          </a:p>
          <a:p>
            <a:r>
              <a:rPr lang="en-US" sz="2400" dirty="0" smtClean="0">
                <a:solidFill>
                  <a:srgbClr val="000000"/>
                </a:solidFill>
              </a:rPr>
              <a:t>5 </a:t>
            </a:r>
            <a:r>
              <a:rPr lang="en-US" sz="2400" b="1" dirty="0" smtClean="0">
                <a:solidFill>
                  <a:srgbClr val="000000"/>
                </a:solidFill>
              </a:rPr>
              <a:t>ACTION_BATTERY_LOW</a:t>
            </a:r>
            <a:r>
              <a:rPr lang="en-US" sz="2400" dirty="0" smtClean="0">
                <a:solidFill>
                  <a:srgbClr val="000000"/>
                </a:solidFill>
              </a:rPr>
              <a:t> </a:t>
            </a:r>
            <a:endParaRPr lang="en-US" sz="2400" dirty="0">
              <a:solidFill>
                <a:srgbClr val="000000"/>
              </a:solidFill>
            </a:endParaRPr>
          </a:p>
          <a:p>
            <a:r>
              <a:rPr lang="en-US" sz="2400" dirty="0">
                <a:solidFill>
                  <a:srgbClr val="000000"/>
                </a:solidFill>
              </a:rPr>
              <a:t>This broadcast corresponds to the "Low battery </a:t>
            </a:r>
            <a:r>
              <a:rPr lang="en-US" sz="2400" dirty="0" smtClean="0">
                <a:solidFill>
                  <a:srgbClr val="000000"/>
                </a:solidFill>
              </a:rPr>
              <a:t>warning”</a:t>
            </a:r>
            <a:endParaRPr lang="en-US" sz="2400"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2 # </a:t>
            </a:r>
            <a:r>
              <a:rPr lang="en-US" sz="3200" b="1" dirty="0" smtClean="0">
                <a:solidFill>
                  <a:schemeClr val="bg1"/>
                </a:solidFill>
                <a:latin typeface="Arial"/>
                <a:cs typeface="Arial"/>
              </a:rPr>
              <a:t>Action</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97</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5357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b="1" dirty="0" smtClean="0">
                <a:solidFill>
                  <a:srgbClr val="000000"/>
                </a:solidFill>
              </a:rPr>
              <a:t>1 ACTION_ALL_APPS</a:t>
            </a:r>
            <a:r>
              <a:rPr lang="en-US" sz="2400" dirty="0" smtClean="0">
                <a:solidFill>
                  <a:srgbClr val="000000"/>
                </a:solidFill>
              </a:rPr>
              <a:t> </a:t>
            </a:r>
            <a:endParaRPr lang="en-US" sz="2400" dirty="0">
              <a:solidFill>
                <a:srgbClr val="000000"/>
              </a:solidFill>
            </a:endParaRPr>
          </a:p>
          <a:p>
            <a:r>
              <a:rPr lang="en-US" sz="2400" dirty="0">
                <a:solidFill>
                  <a:srgbClr val="000000"/>
                </a:solidFill>
              </a:rPr>
              <a:t>List all the applications available on the device.</a:t>
            </a:r>
          </a:p>
          <a:p>
            <a:r>
              <a:rPr lang="en-US" sz="2400" b="1" dirty="0" smtClean="0">
                <a:solidFill>
                  <a:srgbClr val="000000"/>
                </a:solidFill>
              </a:rPr>
              <a:t>2 ACTION_ANSWER</a:t>
            </a:r>
            <a:r>
              <a:rPr lang="en-US" sz="2400" dirty="0" smtClean="0">
                <a:solidFill>
                  <a:srgbClr val="000000"/>
                </a:solidFill>
              </a:rPr>
              <a:t> </a:t>
            </a:r>
            <a:endParaRPr lang="en-US" sz="2400" dirty="0">
              <a:solidFill>
                <a:srgbClr val="000000"/>
              </a:solidFill>
            </a:endParaRPr>
          </a:p>
          <a:p>
            <a:r>
              <a:rPr lang="en-US" sz="2400" dirty="0">
                <a:solidFill>
                  <a:srgbClr val="000000"/>
                </a:solidFill>
              </a:rPr>
              <a:t>Handle an incoming phone call.</a:t>
            </a:r>
          </a:p>
          <a:p>
            <a:r>
              <a:rPr lang="en-US" sz="2400" dirty="0" smtClean="0">
                <a:solidFill>
                  <a:srgbClr val="000000"/>
                </a:solidFill>
              </a:rPr>
              <a:t>3 </a:t>
            </a:r>
            <a:r>
              <a:rPr lang="en-US" sz="2400" b="1" dirty="0" smtClean="0">
                <a:solidFill>
                  <a:srgbClr val="000000"/>
                </a:solidFill>
              </a:rPr>
              <a:t>ACTION_ATTACH_DATA</a:t>
            </a:r>
            <a:r>
              <a:rPr lang="en-US" sz="2400" dirty="0" smtClean="0">
                <a:solidFill>
                  <a:srgbClr val="000000"/>
                </a:solidFill>
              </a:rPr>
              <a:t> </a:t>
            </a:r>
            <a:endParaRPr lang="en-US" sz="2400" dirty="0">
              <a:solidFill>
                <a:srgbClr val="000000"/>
              </a:solidFill>
            </a:endParaRPr>
          </a:p>
          <a:p>
            <a:r>
              <a:rPr lang="en-US" sz="2400" dirty="0">
                <a:solidFill>
                  <a:srgbClr val="000000"/>
                </a:solidFill>
              </a:rPr>
              <a:t>Used to indicate that some piece of data should be attached to some other place</a:t>
            </a:r>
          </a:p>
          <a:p>
            <a:r>
              <a:rPr lang="en-US" sz="2400" dirty="0" smtClean="0">
                <a:solidFill>
                  <a:srgbClr val="000000"/>
                </a:solidFill>
              </a:rPr>
              <a:t>4 </a:t>
            </a:r>
            <a:r>
              <a:rPr lang="en-US" sz="2400" b="1" dirty="0" smtClean="0">
                <a:solidFill>
                  <a:srgbClr val="000000"/>
                </a:solidFill>
              </a:rPr>
              <a:t>ACTION_BATTERY_CHANGED</a:t>
            </a:r>
            <a:r>
              <a:rPr lang="en-US" sz="2400" dirty="0" smtClean="0">
                <a:solidFill>
                  <a:srgbClr val="000000"/>
                </a:solidFill>
              </a:rPr>
              <a:t> </a:t>
            </a:r>
            <a:endParaRPr lang="en-US" sz="2400" dirty="0">
              <a:solidFill>
                <a:srgbClr val="000000"/>
              </a:solidFill>
            </a:endParaRPr>
          </a:p>
          <a:p>
            <a:r>
              <a:rPr lang="en-US" sz="2400" dirty="0">
                <a:solidFill>
                  <a:srgbClr val="000000"/>
                </a:solidFill>
              </a:rPr>
              <a:t>This is a sticky broadcast containing the charging state, level, and other information about the battery.</a:t>
            </a:r>
          </a:p>
          <a:p>
            <a:r>
              <a:rPr lang="en-US" sz="2400" dirty="0" smtClean="0">
                <a:solidFill>
                  <a:srgbClr val="000000"/>
                </a:solidFill>
              </a:rPr>
              <a:t>5 </a:t>
            </a:r>
            <a:r>
              <a:rPr lang="en-US" sz="2400" b="1" dirty="0" smtClean="0">
                <a:solidFill>
                  <a:srgbClr val="000000"/>
                </a:solidFill>
              </a:rPr>
              <a:t>ACTION_BATTERY_LOW</a:t>
            </a:r>
            <a:r>
              <a:rPr lang="en-US" sz="2400" dirty="0" smtClean="0">
                <a:solidFill>
                  <a:srgbClr val="000000"/>
                </a:solidFill>
              </a:rPr>
              <a:t> </a:t>
            </a:r>
            <a:endParaRPr lang="en-US" sz="2400" dirty="0">
              <a:solidFill>
                <a:srgbClr val="000000"/>
              </a:solidFill>
            </a:endParaRPr>
          </a:p>
          <a:p>
            <a:r>
              <a:rPr lang="en-US" sz="2400" dirty="0">
                <a:solidFill>
                  <a:srgbClr val="000000"/>
                </a:solidFill>
              </a:rPr>
              <a:t>This broadcast corresponds to the "Low battery </a:t>
            </a:r>
            <a:r>
              <a:rPr lang="en-US" sz="2400" dirty="0" smtClean="0">
                <a:solidFill>
                  <a:srgbClr val="000000"/>
                </a:solidFill>
              </a:rPr>
              <a:t>warning”</a:t>
            </a:r>
            <a:endParaRPr lang="en-US" sz="2400"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2 # </a:t>
            </a:r>
            <a:r>
              <a:rPr lang="en-US" sz="3200" b="1" dirty="0" smtClean="0">
                <a:solidFill>
                  <a:schemeClr val="bg1"/>
                </a:solidFill>
                <a:latin typeface="Arial"/>
                <a:cs typeface="Arial"/>
              </a:rPr>
              <a:t>Action</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98</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1895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dirty="0" smtClean="0">
                <a:solidFill>
                  <a:srgbClr val="000000"/>
                </a:solidFill>
              </a:rPr>
              <a:t>Refer to site :</a:t>
            </a:r>
          </a:p>
          <a:p>
            <a:endParaRPr lang="en-US" sz="2400" dirty="0" smtClean="0">
              <a:solidFill>
                <a:srgbClr val="000000"/>
              </a:solidFill>
            </a:endParaRPr>
          </a:p>
          <a:p>
            <a:r>
              <a:rPr lang="en-US" sz="2400" dirty="0">
                <a:solidFill>
                  <a:srgbClr val="000000"/>
                </a:solidFill>
                <a:hlinkClick r:id="rId4"/>
              </a:rPr>
              <a:t>http://developer.android.com/reference/android/content/</a:t>
            </a:r>
            <a:r>
              <a:rPr lang="en-US" sz="2400" dirty="0" smtClean="0">
                <a:solidFill>
                  <a:srgbClr val="000000"/>
                </a:solidFill>
                <a:hlinkClick r:id="rId4"/>
              </a:rPr>
              <a:t>Intent.html</a:t>
            </a:r>
            <a:endParaRPr lang="en-US" sz="2400" dirty="0" smtClean="0">
              <a:solidFill>
                <a:srgbClr val="000000"/>
              </a:solidFill>
            </a:endParaRPr>
          </a:p>
          <a:p>
            <a:endParaRPr lang="en-US" sz="2400" dirty="0">
              <a:solidFill>
                <a:srgbClr val="000000"/>
              </a:solidFill>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kumimoji="0" lang="en-US" sz="3200" b="1" i="0" u="none" strike="noStrike" kern="0" cap="none" spc="0" normalizeH="0" baseline="0" noProof="0" dirty="0" smtClean="0">
                <a:ln>
                  <a:noFill/>
                </a:ln>
                <a:solidFill>
                  <a:srgbClr val="000000"/>
                </a:solidFill>
                <a:effectLst/>
                <a:uLnTx/>
                <a:uFillTx/>
                <a:latin typeface="Arial"/>
                <a:cs typeface="Arial"/>
              </a:rPr>
              <a:t>Part</a:t>
            </a:r>
            <a:r>
              <a:rPr kumimoji="0" lang="en-US" sz="3200" b="1" i="0" u="none" strike="noStrike" kern="0" cap="none" spc="0" normalizeH="0" noProof="0" dirty="0" smtClean="0">
                <a:ln>
                  <a:noFill/>
                </a:ln>
                <a:solidFill>
                  <a:srgbClr val="000000"/>
                </a:solidFill>
                <a:effectLst/>
                <a:uLnTx/>
                <a:uFillTx/>
                <a:latin typeface="Arial"/>
                <a:cs typeface="Arial"/>
              </a:rPr>
              <a:t> 2 # </a:t>
            </a:r>
            <a:r>
              <a:rPr lang="en-US" sz="3200" b="1" dirty="0" smtClean="0">
                <a:solidFill>
                  <a:schemeClr val="bg1"/>
                </a:solidFill>
                <a:latin typeface="Arial"/>
                <a:cs typeface="Arial"/>
              </a:rPr>
              <a:t>Action examples (refer </a:t>
            </a:r>
            <a:r>
              <a:rPr lang="en-US" sz="3200" b="1" dirty="0" err="1" smtClean="0">
                <a:solidFill>
                  <a:schemeClr val="bg1"/>
                </a:solidFill>
                <a:latin typeface="Arial"/>
                <a:cs typeface="Arial"/>
              </a:rPr>
              <a:t>pdf</a:t>
            </a:r>
            <a:r>
              <a:rPr lang="en-US" sz="3200" b="1" dirty="0" smtClean="0">
                <a:solidFill>
                  <a:schemeClr val="bg1"/>
                </a:solidFill>
                <a:latin typeface="Arial"/>
                <a:cs typeface="Arial"/>
              </a:rPr>
              <a:t>)</a:t>
            </a:r>
            <a:endParaRPr kumimoji="0" lang="en-US" sz="3200" b="1" i="0" u="none" strike="noStrike" kern="0" cap="none" spc="0" normalizeH="0" baseline="0" noProof="0" dirty="0">
              <a:ln>
                <a:noFill/>
              </a:ln>
              <a:solidFill>
                <a:schemeClr val="bg1"/>
              </a:solidFill>
              <a:effectLst/>
              <a:uLnTx/>
              <a:uFillTx/>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99</a:t>
            </a:fld>
            <a:endParaRPr lang="en-US" sz="1000" dirty="0">
              <a:latin typeface="Arial" pitchFamily="34" charset="0"/>
              <a:cs typeface="Arial" pitchFamily="34" charset="0"/>
            </a:endParaRPr>
          </a:p>
        </p:txBody>
      </p:sp>
      <p:sp>
        <p:nvSpPr>
          <p:cNvPr id="12" name="Rectangle 11"/>
          <p:cNvSpPr/>
          <p:nvPr/>
        </p:nvSpPr>
        <p:spPr>
          <a:xfrm>
            <a:off x="-125187" y="6172200"/>
            <a:ext cx="9296400"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18950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nbounded Solution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nbounded Solution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14098</TotalTime>
  <Words>11905</Words>
  <Application>Microsoft Macintosh PowerPoint</Application>
  <PresentationFormat>On-screen Show (4:3)</PresentationFormat>
  <Paragraphs>2360</Paragraphs>
  <Slides>127</Slides>
  <Notes>124</Notes>
  <HiddenSlides>0</HiddenSlides>
  <MMClips>0</MMClips>
  <ScaleCrop>false</ScaleCrop>
  <HeadingPairs>
    <vt:vector size="4" baseType="variant">
      <vt:variant>
        <vt:lpstr>Theme</vt:lpstr>
      </vt:variant>
      <vt:variant>
        <vt:i4>3</vt:i4>
      </vt:variant>
      <vt:variant>
        <vt:lpstr>Slide Titles</vt:lpstr>
      </vt:variant>
      <vt:variant>
        <vt:i4>127</vt:i4>
      </vt:variant>
    </vt:vector>
  </HeadingPairs>
  <TitlesOfParts>
    <vt:vector size="130" baseType="lpstr">
      <vt:lpstr>Office Theme</vt:lpstr>
      <vt:lpstr>1_Unbounded Solution PPT Template 1</vt:lpstr>
      <vt:lpstr>Unbounded Solution PPT Template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gesban</dc:creator>
  <cp:lastModifiedBy>Kalpesh Sevak</cp:lastModifiedBy>
  <cp:revision>428</cp:revision>
  <cp:lastPrinted>2012-07-31T17:59:23Z</cp:lastPrinted>
  <dcterms:created xsi:type="dcterms:W3CDTF">2012-07-31T17:07:37Z</dcterms:created>
  <dcterms:modified xsi:type="dcterms:W3CDTF">2015-05-19T21:10:05Z</dcterms:modified>
</cp:coreProperties>
</file>