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9"/>
  </p:notesMasterIdLst>
  <p:handoutMasterIdLst>
    <p:handoutMasterId r:id="rId80"/>
  </p:handoutMasterIdLst>
  <p:sldIdLst>
    <p:sldId id="1783" r:id="rId2"/>
    <p:sldId id="2007" r:id="rId3"/>
    <p:sldId id="2313" r:id="rId4"/>
    <p:sldId id="2314" r:id="rId5"/>
    <p:sldId id="2315" r:id="rId6"/>
    <p:sldId id="2317" r:id="rId7"/>
    <p:sldId id="2318" r:id="rId8"/>
    <p:sldId id="2319" r:id="rId9"/>
    <p:sldId id="2321" r:id="rId10"/>
    <p:sldId id="2323" r:id="rId11"/>
    <p:sldId id="2320" r:id="rId12"/>
    <p:sldId id="2324" r:id="rId13"/>
    <p:sldId id="2322" r:id="rId14"/>
    <p:sldId id="2316" r:id="rId15"/>
    <p:sldId id="2009" r:id="rId16"/>
    <p:sldId id="2330" r:id="rId17"/>
    <p:sldId id="2331" r:id="rId18"/>
    <p:sldId id="2332" r:id="rId19"/>
    <p:sldId id="2333" r:id="rId20"/>
    <p:sldId id="2334" r:id="rId21"/>
    <p:sldId id="2335" r:id="rId22"/>
    <p:sldId id="2337" r:id="rId23"/>
    <p:sldId id="2338" r:id="rId24"/>
    <p:sldId id="2339" r:id="rId25"/>
    <p:sldId id="2336" r:id="rId26"/>
    <p:sldId id="2340" r:id="rId27"/>
    <p:sldId id="2341" r:id="rId28"/>
    <p:sldId id="2342" r:id="rId29"/>
    <p:sldId id="2372" r:id="rId30"/>
    <p:sldId id="2343" r:id="rId31"/>
    <p:sldId id="2344" r:id="rId32"/>
    <p:sldId id="2345" r:id="rId33"/>
    <p:sldId id="2346" r:id="rId34"/>
    <p:sldId id="2347" r:id="rId35"/>
    <p:sldId id="2348" r:id="rId36"/>
    <p:sldId id="2349" r:id="rId37"/>
    <p:sldId id="2350" r:id="rId38"/>
    <p:sldId id="2351" r:id="rId39"/>
    <p:sldId id="2352" r:id="rId40"/>
    <p:sldId id="2353" r:id="rId41"/>
    <p:sldId id="2354" r:id="rId42"/>
    <p:sldId id="2355" r:id="rId43"/>
    <p:sldId id="2356" r:id="rId44"/>
    <p:sldId id="2357" r:id="rId45"/>
    <p:sldId id="2358" r:id="rId46"/>
    <p:sldId id="2359" r:id="rId47"/>
    <p:sldId id="2360" r:id="rId48"/>
    <p:sldId id="2361" r:id="rId49"/>
    <p:sldId id="2362" r:id="rId50"/>
    <p:sldId id="2363" r:id="rId51"/>
    <p:sldId id="2364" r:id="rId52"/>
    <p:sldId id="2365" r:id="rId53"/>
    <p:sldId id="2366" r:id="rId54"/>
    <p:sldId id="2367" r:id="rId55"/>
    <p:sldId id="2368" r:id="rId56"/>
    <p:sldId id="2233" r:id="rId57"/>
    <p:sldId id="2325" r:id="rId58"/>
    <p:sldId id="2328" r:id="rId59"/>
    <p:sldId id="2373" r:id="rId60"/>
    <p:sldId id="2374" r:id="rId61"/>
    <p:sldId id="2375" r:id="rId62"/>
    <p:sldId id="2376" r:id="rId63"/>
    <p:sldId id="2377" r:id="rId64"/>
    <p:sldId id="2379" r:id="rId65"/>
    <p:sldId id="2380" r:id="rId66"/>
    <p:sldId id="2381" r:id="rId67"/>
    <p:sldId id="2383" r:id="rId68"/>
    <p:sldId id="2382" r:id="rId69"/>
    <p:sldId id="2384" r:id="rId70"/>
    <p:sldId id="2387" r:id="rId71"/>
    <p:sldId id="2385" r:id="rId72"/>
    <p:sldId id="2386" r:id="rId73"/>
    <p:sldId id="2388" r:id="rId74"/>
    <p:sldId id="2389" r:id="rId75"/>
    <p:sldId id="2390" r:id="rId76"/>
    <p:sldId id="2391" r:id="rId77"/>
    <p:sldId id="2369" r:id="rId7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yllabus" id="{153E0227-28CB-47FA-A017-C046B7442982}">
          <p14:sldIdLst>
            <p14:sldId id="1783"/>
            <p14:sldId id="2007"/>
            <p14:sldId id="2313"/>
            <p14:sldId id="2314"/>
            <p14:sldId id="2315"/>
            <p14:sldId id="2317"/>
            <p14:sldId id="2318"/>
            <p14:sldId id="2319"/>
            <p14:sldId id="2321"/>
            <p14:sldId id="2323"/>
            <p14:sldId id="2320"/>
            <p14:sldId id="2324"/>
            <p14:sldId id="2322"/>
            <p14:sldId id="2316"/>
            <p14:sldId id="2009"/>
            <p14:sldId id="2330"/>
            <p14:sldId id="2331"/>
            <p14:sldId id="2332"/>
            <p14:sldId id="2333"/>
            <p14:sldId id="2334"/>
            <p14:sldId id="2335"/>
            <p14:sldId id="2337"/>
            <p14:sldId id="2338"/>
            <p14:sldId id="2339"/>
            <p14:sldId id="2336"/>
            <p14:sldId id="2340"/>
            <p14:sldId id="2341"/>
            <p14:sldId id="2342"/>
            <p14:sldId id="2372"/>
            <p14:sldId id="2343"/>
            <p14:sldId id="2344"/>
            <p14:sldId id="2345"/>
            <p14:sldId id="2346"/>
            <p14:sldId id="2347"/>
            <p14:sldId id="2348"/>
            <p14:sldId id="2349"/>
            <p14:sldId id="2350"/>
            <p14:sldId id="2351"/>
            <p14:sldId id="2352"/>
            <p14:sldId id="2353"/>
            <p14:sldId id="2354"/>
            <p14:sldId id="2355"/>
            <p14:sldId id="2356"/>
            <p14:sldId id="2357"/>
            <p14:sldId id="2358"/>
            <p14:sldId id="2359"/>
            <p14:sldId id="2360"/>
            <p14:sldId id="2361"/>
            <p14:sldId id="2362"/>
            <p14:sldId id="2363"/>
            <p14:sldId id="2364"/>
            <p14:sldId id="2365"/>
            <p14:sldId id="2366"/>
            <p14:sldId id="2367"/>
            <p14:sldId id="2368"/>
            <p14:sldId id="2233"/>
            <p14:sldId id="2325"/>
            <p14:sldId id="2328"/>
            <p14:sldId id="2373"/>
            <p14:sldId id="2374"/>
            <p14:sldId id="2375"/>
            <p14:sldId id="2376"/>
            <p14:sldId id="2377"/>
            <p14:sldId id="2379"/>
            <p14:sldId id="2380"/>
            <p14:sldId id="2381"/>
            <p14:sldId id="2383"/>
            <p14:sldId id="2382"/>
            <p14:sldId id="2384"/>
            <p14:sldId id="2387"/>
            <p14:sldId id="2385"/>
            <p14:sldId id="2386"/>
            <p14:sldId id="2388"/>
            <p14:sldId id="2389"/>
            <p14:sldId id="2390"/>
            <p14:sldId id="2391"/>
            <p14:sldId id="2369"/>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7" autoAdjust="0"/>
    <p:restoredTop sz="90941" autoAdjust="0"/>
  </p:normalViewPr>
  <p:slideViewPr>
    <p:cSldViewPr>
      <p:cViewPr varScale="1">
        <p:scale>
          <a:sx n="80" d="100"/>
          <a:sy n="80" d="100"/>
        </p:scale>
        <p:origin x="-89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handoutMaster" Target="handoutMasters/handoutMaster1.xml"/><Relationship Id="rId81" Type="http://schemas.openxmlformats.org/officeDocument/2006/relationships/printerSettings" Target="printerSettings/printerSettings1.bin"/><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056539-B856-954F-B5ED-30FD4E7F0E3C}" type="doc">
      <dgm:prSet loTypeId="urn:microsoft.com/office/officeart/2005/8/layout/list1" loCatId="" qsTypeId="urn:microsoft.com/office/officeart/2005/8/quickstyle/simple4" qsCatId="simple" csTypeId="urn:microsoft.com/office/officeart/2005/8/colors/colorful1" csCatId="colorful" phldr="1"/>
      <dgm:spPr/>
      <dgm:t>
        <a:bodyPr/>
        <a:lstStyle/>
        <a:p>
          <a:endParaRPr lang="en-US"/>
        </a:p>
      </dgm:t>
    </dgm:pt>
    <dgm:pt modelId="{F91DAEEA-4596-2843-AF6B-C597FBB3E39F}">
      <dgm:prSet phldrT="[Text]" custT="1"/>
      <dgm:spPr/>
      <dgm:t>
        <a:bodyPr/>
        <a:lstStyle/>
        <a:p>
          <a:r>
            <a:rPr lang="en-US" sz="2400" dirty="0" smtClean="0"/>
            <a:t>Set </a:t>
          </a:r>
          <a:r>
            <a:rPr lang="en-US" sz="2400" dirty="0" err="1" smtClean="0"/>
            <a:t>theActionBar</a:t>
          </a:r>
          <a:r>
            <a:rPr lang="en-US" sz="2400" dirty="0" smtClean="0"/>
            <a:t> Theme </a:t>
          </a:r>
          <a:endParaRPr lang="en-US" sz="2400" dirty="0"/>
        </a:p>
      </dgm:t>
    </dgm:pt>
    <dgm:pt modelId="{CE75D318-B612-4347-8758-55C543C4A0C1}" type="parTrans" cxnId="{8F6F75DC-0909-8C40-BC8F-F41E253A6395}">
      <dgm:prSet/>
      <dgm:spPr/>
      <dgm:t>
        <a:bodyPr/>
        <a:lstStyle/>
        <a:p>
          <a:endParaRPr lang="en-US"/>
        </a:p>
      </dgm:t>
    </dgm:pt>
    <dgm:pt modelId="{591BD8EF-9E52-1A4B-B39F-D6CA3B6DA50F}" type="sibTrans" cxnId="{8F6F75DC-0909-8C40-BC8F-F41E253A6395}">
      <dgm:prSet/>
      <dgm:spPr/>
      <dgm:t>
        <a:bodyPr/>
        <a:lstStyle/>
        <a:p>
          <a:endParaRPr lang="en-US"/>
        </a:p>
      </dgm:t>
    </dgm:pt>
    <dgm:pt modelId="{14A951BC-7917-8840-BE5A-42BFCA621EEB}">
      <dgm:prSet phldrT="[Text]" custT="1"/>
      <dgm:spPr/>
      <dgm:t>
        <a:bodyPr/>
        <a:lstStyle/>
        <a:p>
          <a:r>
            <a:rPr lang="en-US" sz="2400" dirty="0" smtClean="0"/>
            <a:t>Create items in Menu with </a:t>
          </a:r>
          <a:r>
            <a:rPr lang="en-US" sz="2400" dirty="0" err="1" smtClean="0"/>
            <a:t>ActionBar</a:t>
          </a:r>
          <a:r>
            <a:rPr lang="en-US" sz="2400" dirty="0" smtClean="0"/>
            <a:t> defined Attributes</a:t>
          </a:r>
          <a:endParaRPr lang="en-US" sz="2400" dirty="0"/>
        </a:p>
      </dgm:t>
    </dgm:pt>
    <dgm:pt modelId="{3AEA6A3A-BB5A-D545-890D-421A49B67A29}" type="parTrans" cxnId="{6CAD6949-66EC-234D-A538-74D429A0F003}">
      <dgm:prSet/>
      <dgm:spPr/>
      <dgm:t>
        <a:bodyPr/>
        <a:lstStyle/>
        <a:p>
          <a:endParaRPr lang="en-US"/>
        </a:p>
      </dgm:t>
    </dgm:pt>
    <dgm:pt modelId="{3EF460B8-4201-4946-BDEA-51C0A4CFA39C}" type="sibTrans" cxnId="{6CAD6949-66EC-234D-A538-74D429A0F003}">
      <dgm:prSet/>
      <dgm:spPr/>
      <dgm:t>
        <a:bodyPr/>
        <a:lstStyle/>
        <a:p>
          <a:endParaRPr lang="en-US"/>
        </a:p>
      </dgm:t>
    </dgm:pt>
    <dgm:pt modelId="{2D8A82B9-8696-9442-B170-24EBE2DA8456}">
      <dgm:prSet phldrT="[Text]" custT="1"/>
      <dgm:spPr/>
      <dgm:t>
        <a:bodyPr/>
        <a:lstStyle/>
        <a:p>
          <a:r>
            <a:rPr lang="en-US" sz="2400" dirty="0" smtClean="0"/>
            <a:t>Inflate in </a:t>
          </a:r>
          <a:r>
            <a:rPr lang="en-US" sz="2400" dirty="0" err="1" smtClean="0"/>
            <a:t>onCreateOptions</a:t>
          </a:r>
          <a:r>
            <a:rPr lang="en-US" sz="2400" dirty="0" smtClean="0"/>
            <a:t> Menu</a:t>
          </a:r>
          <a:endParaRPr lang="en-US" sz="2400" dirty="0"/>
        </a:p>
      </dgm:t>
    </dgm:pt>
    <dgm:pt modelId="{F21563B6-F16C-7C4E-93EA-75076ED1E932}" type="parTrans" cxnId="{DE107E58-60E3-F943-AE48-D8E936A063E5}">
      <dgm:prSet/>
      <dgm:spPr/>
      <dgm:t>
        <a:bodyPr/>
        <a:lstStyle/>
        <a:p>
          <a:endParaRPr lang="en-US"/>
        </a:p>
      </dgm:t>
    </dgm:pt>
    <dgm:pt modelId="{10471DF8-A2D1-5E4D-A36E-3CEB374EB957}" type="sibTrans" cxnId="{DE107E58-60E3-F943-AE48-D8E936A063E5}">
      <dgm:prSet/>
      <dgm:spPr/>
      <dgm:t>
        <a:bodyPr/>
        <a:lstStyle/>
        <a:p>
          <a:endParaRPr lang="en-US"/>
        </a:p>
      </dgm:t>
    </dgm:pt>
    <dgm:pt modelId="{FC440AA4-1542-EB4D-9045-2FA92ECB42A9}">
      <dgm:prSet phldrT="[Text]" custT="1"/>
      <dgm:spPr/>
      <dgm:t>
        <a:bodyPr/>
        <a:lstStyle/>
        <a:p>
          <a:r>
            <a:rPr lang="en-US" sz="2400" dirty="0" smtClean="0"/>
            <a:t>Use </a:t>
          </a:r>
          <a:r>
            <a:rPr lang="en-US" sz="2400" dirty="0" err="1" smtClean="0"/>
            <a:t>OptionsMenuItem</a:t>
          </a:r>
          <a:r>
            <a:rPr lang="en-US" sz="2400" dirty="0" smtClean="0"/>
            <a:t> click for Events</a:t>
          </a:r>
          <a:endParaRPr lang="en-US" sz="2400" dirty="0"/>
        </a:p>
      </dgm:t>
    </dgm:pt>
    <dgm:pt modelId="{D591F379-ED70-054E-9922-EC2338D53625}" type="parTrans" cxnId="{0871050C-6AEA-ED40-A265-BC02687BE2CF}">
      <dgm:prSet/>
      <dgm:spPr/>
      <dgm:t>
        <a:bodyPr/>
        <a:lstStyle/>
        <a:p>
          <a:endParaRPr lang="en-US"/>
        </a:p>
      </dgm:t>
    </dgm:pt>
    <dgm:pt modelId="{2953C362-BACD-2C44-BA30-12D30CBBBDC3}" type="sibTrans" cxnId="{0871050C-6AEA-ED40-A265-BC02687BE2CF}">
      <dgm:prSet/>
      <dgm:spPr/>
      <dgm:t>
        <a:bodyPr/>
        <a:lstStyle/>
        <a:p>
          <a:endParaRPr lang="en-US"/>
        </a:p>
      </dgm:t>
    </dgm:pt>
    <dgm:pt modelId="{48D6B92C-8930-1142-8BCB-DF20DF875FF1}" type="pres">
      <dgm:prSet presAssocID="{5A056539-B856-954F-B5ED-30FD4E7F0E3C}" presName="linear" presStyleCnt="0">
        <dgm:presLayoutVars>
          <dgm:dir/>
          <dgm:animLvl val="lvl"/>
          <dgm:resizeHandles val="exact"/>
        </dgm:presLayoutVars>
      </dgm:prSet>
      <dgm:spPr/>
      <dgm:t>
        <a:bodyPr/>
        <a:lstStyle/>
        <a:p>
          <a:endParaRPr lang="en-US"/>
        </a:p>
      </dgm:t>
    </dgm:pt>
    <dgm:pt modelId="{15552E66-91B4-B148-9142-84B6FCD42B84}" type="pres">
      <dgm:prSet presAssocID="{F91DAEEA-4596-2843-AF6B-C597FBB3E39F}" presName="parentLin" presStyleCnt="0"/>
      <dgm:spPr/>
    </dgm:pt>
    <dgm:pt modelId="{8D398AF2-3F6C-F746-9654-E50AB5B927FF}" type="pres">
      <dgm:prSet presAssocID="{F91DAEEA-4596-2843-AF6B-C597FBB3E39F}" presName="parentLeftMargin" presStyleLbl="node1" presStyleIdx="0" presStyleCnt="4"/>
      <dgm:spPr/>
      <dgm:t>
        <a:bodyPr/>
        <a:lstStyle/>
        <a:p>
          <a:endParaRPr lang="en-US"/>
        </a:p>
      </dgm:t>
    </dgm:pt>
    <dgm:pt modelId="{EBBC8180-1CD1-EF44-9BBA-F92F830B7F42}" type="pres">
      <dgm:prSet presAssocID="{F91DAEEA-4596-2843-AF6B-C597FBB3E39F}" presName="parentText" presStyleLbl="node1" presStyleIdx="0" presStyleCnt="4" custLinFactNeighborX="8108" custLinFactNeighborY="21839">
        <dgm:presLayoutVars>
          <dgm:chMax val="0"/>
          <dgm:bulletEnabled val="1"/>
        </dgm:presLayoutVars>
      </dgm:prSet>
      <dgm:spPr/>
      <dgm:t>
        <a:bodyPr/>
        <a:lstStyle/>
        <a:p>
          <a:endParaRPr lang="en-US"/>
        </a:p>
      </dgm:t>
    </dgm:pt>
    <dgm:pt modelId="{1FFABDC3-832B-3747-9D10-14F320C7C5D7}" type="pres">
      <dgm:prSet presAssocID="{F91DAEEA-4596-2843-AF6B-C597FBB3E39F}" presName="negativeSpace" presStyleCnt="0"/>
      <dgm:spPr/>
    </dgm:pt>
    <dgm:pt modelId="{F9053319-DEA3-D549-A15B-4F9760A59BA3}" type="pres">
      <dgm:prSet presAssocID="{F91DAEEA-4596-2843-AF6B-C597FBB3E39F}" presName="childText" presStyleLbl="conFgAcc1" presStyleIdx="0" presStyleCnt="4">
        <dgm:presLayoutVars>
          <dgm:bulletEnabled val="1"/>
        </dgm:presLayoutVars>
      </dgm:prSet>
      <dgm:spPr/>
    </dgm:pt>
    <dgm:pt modelId="{942BA5F4-0E82-0543-AF26-3F00AF1C71A2}" type="pres">
      <dgm:prSet presAssocID="{591BD8EF-9E52-1A4B-B39F-D6CA3B6DA50F}" presName="spaceBetweenRectangles" presStyleCnt="0"/>
      <dgm:spPr/>
    </dgm:pt>
    <dgm:pt modelId="{1EF89C72-4FAB-4044-A734-F86AFED14005}" type="pres">
      <dgm:prSet presAssocID="{14A951BC-7917-8840-BE5A-42BFCA621EEB}" presName="parentLin" presStyleCnt="0"/>
      <dgm:spPr/>
    </dgm:pt>
    <dgm:pt modelId="{07423209-5F0F-8F46-9FFC-C1B3B0173315}" type="pres">
      <dgm:prSet presAssocID="{14A951BC-7917-8840-BE5A-42BFCA621EEB}" presName="parentLeftMargin" presStyleLbl="node1" presStyleIdx="0" presStyleCnt="4"/>
      <dgm:spPr/>
      <dgm:t>
        <a:bodyPr/>
        <a:lstStyle/>
        <a:p>
          <a:endParaRPr lang="en-US"/>
        </a:p>
      </dgm:t>
    </dgm:pt>
    <dgm:pt modelId="{999ED719-86AB-FE47-8C85-CC28E31F3656}" type="pres">
      <dgm:prSet presAssocID="{14A951BC-7917-8840-BE5A-42BFCA621EEB}" presName="parentText" presStyleLbl="node1" presStyleIdx="1" presStyleCnt="4" custLinFactNeighborX="8108" custLinFactNeighborY="21839">
        <dgm:presLayoutVars>
          <dgm:chMax val="0"/>
          <dgm:bulletEnabled val="1"/>
        </dgm:presLayoutVars>
      </dgm:prSet>
      <dgm:spPr/>
      <dgm:t>
        <a:bodyPr/>
        <a:lstStyle/>
        <a:p>
          <a:endParaRPr lang="en-US"/>
        </a:p>
      </dgm:t>
    </dgm:pt>
    <dgm:pt modelId="{1D5C55CF-E6D1-F74C-8D7C-D1FE10418800}" type="pres">
      <dgm:prSet presAssocID="{14A951BC-7917-8840-BE5A-42BFCA621EEB}" presName="negativeSpace" presStyleCnt="0"/>
      <dgm:spPr/>
    </dgm:pt>
    <dgm:pt modelId="{450A0A79-B7B6-1548-9993-C5FCD08FFF68}" type="pres">
      <dgm:prSet presAssocID="{14A951BC-7917-8840-BE5A-42BFCA621EEB}" presName="childText" presStyleLbl="conFgAcc1" presStyleIdx="1" presStyleCnt="4">
        <dgm:presLayoutVars>
          <dgm:bulletEnabled val="1"/>
        </dgm:presLayoutVars>
      </dgm:prSet>
      <dgm:spPr/>
    </dgm:pt>
    <dgm:pt modelId="{296230C3-BDC0-6349-ADF1-CE8ED179DD93}" type="pres">
      <dgm:prSet presAssocID="{3EF460B8-4201-4946-BDEA-51C0A4CFA39C}" presName="spaceBetweenRectangles" presStyleCnt="0"/>
      <dgm:spPr/>
    </dgm:pt>
    <dgm:pt modelId="{6A83E0CF-5E91-5F4D-8D14-1F71F29EF3C3}" type="pres">
      <dgm:prSet presAssocID="{2D8A82B9-8696-9442-B170-24EBE2DA8456}" presName="parentLin" presStyleCnt="0"/>
      <dgm:spPr/>
    </dgm:pt>
    <dgm:pt modelId="{B71D99D4-3DE5-7147-871D-319ABB7201D3}" type="pres">
      <dgm:prSet presAssocID="{2D8A82B9-8696-9442-B170-24EBE2DA8456}" presName="parentLeftMargin" presStyleLbl="node1" presStyleIdx="1" presStyleCnt="4"/>
      <dgm:spPr/>
      <dgm:t>
        <a:bodyPr/>
        <a:lstStyle/>
        <a:p>
          <a:endParaRPr lang="en-US"/>
        </a:p>
      </dgm:t>
    </dgm:pt>
    <dgm:pt modelId="{AECFDBC8-73ED-2546-865C-C676EC1039B1}" type="pres">
      <dgm:prSet presAssocID="{2D8A82B9-8696-9442-B170-24EBE2DA8456}" presName="parentText" presStyleLbl="node1" presStyleIdx="2" presStyleCnt="4" custLinFactNeighborX="8108" custLinFactNeighborY="21839">
        <dgm:presLayoutVars>
          <dgm:chMax val="0"/>
          <dgm:bulletEnabled val="1"/>
        </dgm:presLayoutVars>
      </dgm:prSet>
      <dgm:spPr/>
      <dgm:t>
        <a:bodyPr/>
        <a:lstStyle/>
        <a:p>
          <a:endParaRPr lang="en-US"/>
        </a:p>
      </dgm:t>
    </dgm:pt>
    <dgm:pt modelId="{689C11A3-9893-184C-B499-9E8D013097D1}" type="pres">
      <dgm:prSet presAssocID="{2D8A82B9-8696-9442-B170-24EBE2DA8456}" presName="negativeSpace" presStyleCnt="0"/>
      <dgm:spPr/>
    </dgm:pt>
    <dgm:pt modelId="{837E9901-70C0-3C4D-9FFA-20464DE1A225}" type="pres">
      <dgm:prSet presAssocID="{2D8A82B9-8696-9442-B170-24EBE2DA8456}" presName="childText" presStyleLbl="conFgAcc1" presStyleIdx="2" presStyleCnt="4">
        <dgm:presLayoutVars>
          <dgm:bulletEnabled val="1"/>
        </dgm:presLayoutVars>
      </dgm:prSet>
      <dgm:spPr/>
    </dgm:pt>
    <dgm:pt modelId="{1154567E-156A-F640-BA22-132C84603FA0}" type="pres">
      <dgm:prSet presAssocID="{10471DF8-A2D1-5E4D-A36E-3CEB374EB957}" presName="spaceBetweenRectangles" presStyleCnt="0"/>
      <dgm:spPr/>
    </dgm:pt>
    <dgm:pt modelId="{EC2F6116-F0D1-ED4E-A23A-FC911FF03613}" type="pres">
      <dgm:prSet presAssocID="{FC440AA4-1542-EB4D-9045-2FA92ECB42A9}" presName="parentLin" presStyleCnt="0"/>
      <dgm:spPr/>
    </dgm:pt>
    <dgm:pt modelId="{EA8AEF07-DF62-F249-BFF5-377F32C7E657}" type="pres">
      <dgm:prSet presAssocID="{FC440AA4-1542-EB4D-9045-2FA92ECB42A9}" presName="parentLeftMargin" presStyleLbl="node1" presStyleIdx="2" presStyleCnt="4"/>
      <dgm:spPr/>
      <dgm:t>
        <a:bodyPr/>
        <a:lstStyle/>
        <a:p>
          <a:endParaRPr lang="en-US"/>
        </a:p>
      </dgm:t>
    </dgm:pt>
    <dgm:pt modelId="{5A2C3E35-F335-C248-897F-B360EBCBF10B}" type="pres">
      <dgm:prSet presAssocID="{FC440AA4-1542-EB4D-9045-2FA92ECB42A9}" presName="parentText" presStyleLbl="node1" presStyleIdx="3" presStyleCnt="4" custLinFactNeighborX="8108" custLinFactNeighborY="21839">
        <dgm:presLayoutVars>
          <dgm:chMax val="0"/>
          <dgm:bulletEnabled val="1"/>
        </dgm:presLayoutVars>
      </dgm:prSet>
      <dgm:spPr/>
      <dgm:t>
        <a:bodyPr/>
        <a:lstStyle/>
        <a:p>
          <a:endParaRPr lang="en-US"/>
        </a:p>
      </dgm:t>
    </dgm:pt>
    <dgm:pt modelId="{EEFEE9D3-BD6D-1E41-80D9-8307D2056200}" type="pres">
      <dgm:prSet presAssocID="{FC440AA4-1542-EB4D-9045-2FA92ECB42A9}" presName="negativeSpace" presStyleCnt="0"/>
      <dgm:spPr/>
    </dgm:pt>
    <dgm:pt modelId="{BB377EFB-46EC-6447-A9AD-6FB639635751}" type="pres">
      <dgm:prSet presAssocID="{FC440AA4-1542-EB4D-9045-2FA92ECB42A9}" presName="childText" presStyleLbl="conFgAcc1" presStyleIdx="3" presStyleCnt="4">
        <dgm:presLayoutVars>
          <dgm:bulletEnabled val="1"/>
        </dgm:presLayoutVars>
      </dgm:prSet>
      <dgm:spPr/>
    </dgm:pt>
  </dgm:ptLst>
  <dgm:cxnLst>
    <dgm:cxn modelId="{4415146B-920F-6C43-80CD-BBBF73A8E58D}" type="presOf" srcId="{FC440AA4-1542-EB4D-9045-2FA92ECB42A9}" destId="{5A2C3E35-F335-C248-897F-B360EBCBF10B}" srcOrd="1" destOrd="0" presId="urn:microsoft.com/office/officeart/2005/8/layout/list1"/>
    <dgm:cxn modelId="{C5F65927-1B84-7643-BC32-5DDB10A08318}" type="presOf" srcId="{5A056539-B856-954F-B5ED-30FD4E7F0E3C}" destId="{48D6B92C-8930-1142-8BCB-DF20DF875FF1}" srcOrd="0" destOrd="0" presId="urn:microsoft.com/office/officeart/2005/8/layout/list1"/>
    <dgm:cxn modelId="{D6D9ADE3-3295-334A-A93D-FFDD70C3640B}" type="presOf" srcId="{14A951BC-7917-8840-BE5A-42BFCA621EEB}" destId="{999ED719-86AB-FE47-8C85-CC28E31F3656}" srcOrd="1" destOrd="0" presId="urn:microsoft.com/office/officeart/2005/8/layout/list1"/>
    <dgm:cxn modelId="{DE107E58-60E3-F943-AE48-D8E936A063E5}" srcId="{5A056539-B856-954F-B5ED-30FD4E7F0E3C}" destId="{2D8A82B9-8696-9442-B170-24EBE2DA8456}" srcOrd="2" destOrd="0" parTransId="{F21563B6-F16C-7C4E-93EA-75076ED1E932}" sibTransId="{10471DF8-A2D1-5E4D-A36E-3CEB374EB957}"/>
    <dgm:cxn modelId="{0871050C-6AEA-ED40-A265-BC02687BE2CF}" srcId="{5A056539-B856-954F-B5ED-30FD4E7F0E3C}" destId="{FC440AA4-1542-EB4D-9045-2FA92ECB42A9}" srcOrd="3" destOrd="0" parTransId="{D591F379-ED70-054E-9922-EC2338D53625}" sibTransId="{2953C362-BACD-2C44-BA30-12D30CBBBDC3}"/>
    <dgm:cxn modelId="{3FB996A2-17BB-5C47-BCAE-DC6CEA8E6D84}" type="presOf" srcId="{2D8A82B9-8696-9442-B170-24EBE2DA8456}" destId="{AECFDBC8-73ED-2546-865C-C676EC1039B1}" srcOrd="1" destOrd="0" presId="urn:microsoft.com/office/officeart/2005/8/layout/list1"/>
    <dgm:cxn modelId="{C780D447-ED68-8242-A508-FE17AEC3E8C7}" type="presOf" srcId="{FC440AA4-1542-EB4D-9045-2FA92ECB42A9}" destId="{EA8AEF07-DF62-F249-BFF5-377F32C7E657}" srcOrd="0" destOrd="0" presId="urn:microsoft.com/office/officeart/2005/8/layout/list1"/>
    <dgm:cxn modelId="{6CAD6949-66EC-234D-A538-74D429A0F003}" srcId="{5A056539-B856-954F-B5ED-30FD4E7F0E3C}" destId="{14A951BC-7917-8840-BE5A-42BFCA621EEB}" srcOrd="1" destOrd="0" parTransId="{3AEA6A3A-BB5A-D545-890D-421A49B67A29}" sibTransId="{3EF460B8-4201-4946-BDEA-51C0A4CFA39C}"/>
    <dgm:cxn modelId="{557F6327-F4A4-B944-BB7D-94EF53993321}" type="presOf" srcId="{14A951BC-7917-8840-BE5A-42BFCA621EEB}" destId="{07423209-5F0F-8F46-9FFC-C1B3B0173315}" srcOrd="0" destOrd="0" presId="urn:microsoft.com/office/officeart/2005/8/layout/list1"/>
    <dgm:cxn modelId="{3A03B12E-C45E-8A4C-B127-ADC750F4D9D9}" type="presOf" srcId="{F91DAEEA-4596-2843-AF6B-C597FBB3E39F}" destId="{8D398AF2-3F6C-F746-9654-E50AB5B927FF}" srcOrd="0" destOrd="0" presId="urn:microsoft.com/office/officeart/2005/8/layout/list1"/>
    <dgm:cxn modelId="{6B4A0390-768B-8147-BDFA-6720A22FA2F5}" type="presOf" srcId="{2D8A82B9-8696-9442-B170-24EBE2DA8456}" destId="{B71D99D4-3DE5-7147-871D-319ABB7201D3}" srcOrd="0" destOrd="0" presId="urn:microsoft.com/office/officeart/2005/8/layout/list1"/>
    <dgm:cxn modelId="{2A0AF706-37DB-6041-A654-6A9817222996}" type="presOf" srcId="{F91DAEEA-4596-2843-AF6B-C597FBB3E39F}" destId="{EBBC8180-1CD1-EF44-9BBA-F92F830B7F42}" srcOrd="1" destOrd="0" presId="urn:microsoft.com/office/officeart/2005/8/layout/list1"/>
    <dgm:cxn modelId="{8F6F75DC-0909-8C40-BC8F-F41E253A6395}" srcId="{5A056539-B856-954F-B5ED-30FD4E7F0E3C}" destId="{F91DAEEA-4596-2843-AF6B-C597FBB3E39F}" srcOrd="0" destOrd="0" parTransId="{CE75D318-B612-4347-8758-55C543C4A0C1}" sibTransId="{591BD8EF-9E52-1A4B-B39F-D6CA3B6DA50F}"/>
    <dgm:cxn modelId="{4C9355C7-44C5-394E-8C68-FAAB8CE81385}" type="presParOf" srcId="{48D6B92C-8930-1142-8BCB-DF20DF875FF1}" destId="{15552E66-91B4-B148-9142-84B6FCD42B84}" srcOrd="0" destOrd="0" presId="urn:microsoft.com/office/officeart/2005/8/layout/list1"/>
    <dgm:cxn modelId="{AFAC048F-52E4-AA41-A332-AB9350312A9E}" type="presParOf" srcId="{15552E66-91B4-B148-9142-84B6FCD42B84}" destId="{8D398AF2-3F6C-F746-9654-E50AB5B927FF}" srcOrd="0" destOrd="0" presId="urn:microsoft.com/office/officeart/2005/8/layout/list1"/>
    <dgm:cxn modelId="{55F2AF00-F7CA-7B4A-96D0-D89FAAD53880}" type="presParOf" srcId="{15552E66-91B4-B148-9142-84B6FCD42B84}" destId="{EBBC8180-1CD1-EF44-9BBA-F92F830B7F42}" srcOrd="1" destOrd="0" presId="urn:microsoft.com/office/officeart/2005/8/layout/list1"/>
    <dgm:cxn modelId="{2573AFE0-80BF-B048-B422-E6D9B844EE4F}" type="presParOf" srcId="{48D6B92C-8930-1142-8BCB-DF20DF875FF1}" destId="{1FFABDC3-832B-3747-9D10-14F320C7C5D7}" srcOrd="1" destOrd="0" presId="urn:microsoft.com/office/officeart/2005/8/layout/list1"/>
    <dgm:cxn modelId="{92492829-F22D-7546-BFF2-0712F1EDC86C}" type="presParOf" srcId="{48D6B92C-8930-1142-8BCB-DF20DF875FF1}" destId="{F9053319-DEA3-D549-A15B-4F9760A59BA3}" srcOrd="2" destOrd="0" presId="urn:microsoft.com/office/officeart/2005/8/layout/list1"/>
    <dgm:cxn modelId="{C4D3166B-3AD3-CC40-97E3-052E7F105881}" type="presParOf" srcId="{48D6B92C-8930-1142-8BCB-DF20DF875FF1}" destId="{942BA5F4-0E82-0543-AF26-3F00AF1C71A2}" srcOrd="3" destOrd="0" presId="urn:microsoft.com/office/officeart/2005/8/layout/list1"/>
    <dgm:cxn modelId="{EC6D5581-B2B6-E146-BD3F-F0BF4F7DF7E9}" type="presParOf" srcId="{48D6B92C-8930-1142-8BCB-DF20DF875FF1}" destId="{1EF89C72-4FAB-4044-A734-F86AFED14005}" srcOrd="4" destOrd="0" presId="urn:microsoft.com/office/officeart/2005/8/layout/list1"/>
    <dgm:cxn modelId="{28315591-D9C1-E44A-B10C-C1E9D86EDE98}" type="presParOf" srcId="{1EF89C72-4FAB-4044-A734-F86AFED14005}" destId="{07423209-5F0F-8F46-9FFC-C1B3B0173315}" srcOrd="0" destOrd="0" presId="urn:microsoft.com/office/officeart/2005/8/layout/list1"/>
    <dgm:cxn modelId="{F68B7EA8-77D4-424A-8C4B-CDAC5CD3F507}" type="presParOf" srcId="{1EF89C72-4FAB-4044-A734-F86AFED14005}" destId="{999ED719-86AB-FE47-8C85-CC28E31F3656}" srcOrd="1" destOrd="0" presId="urn:microsoft.com/office/officeart/2005/8/layout/list1"/>
    <dgm:cxn modelId="{4E18F9F7-0977-3243-92D9-EA46C1CD045D}" type="presParOf" srcId="{48D6B92C-8930-1142-8BCB-DF20DF875FF1}" destId="{1D5C55CF-E6D1-F74C-8D7C-D1FE10418800}" srcOrd="5" destOrd="0" presId="urn:microsoft.com/office/officeart/2005/8/layout/list1"/>
    <dgm:cxn modelId="{B227BED7-1F4A-734C-AB6B-ED5640506AF4}" type="presParOf" srcId="{48D6B92C-8930-1142-8BCB-DF20DF875FF1}" destId="{450A0A79-B7B6-1548-9993-C5FCD08FFF68}" srcOrd="6" destOrd="0" presId="urn:microsoft.com/office/officeart/2005/8/layout/list1"/>
    <dgm:cxn modelId="{15FBB491-A390-A94E-B1A6-C5147F18D316}" type="presParOf" srcId="{48D6B92C-8930-1142-8BCB-DF20DF875FF1}" destId="{296230C3-BDC0-6349-ADF1-CE8ED179DD93}" srcOrd="7" destOrd="0" presId="urn:microsoft.com/office/officeart/2005/8/layout/list1"/>
    <dgm:cxn modelId="{F6E3ADA2-20D6-D245-93CD-D789DC06C8CB}" type="presParOf" srcId="{48D6B92C-8930-1142-8BCB-DF20DF875FF1}" destId="{6A83E0CF-5E91-5F4D-8D14-1F71F29EF3C3}" srcOrd="8" destOrd="0" presId="urn:microsoft.com/office/officeart/2005/8/layout/list1"/>
    <dgm:cxn modelId="{9E71ABE6-AB2B-AF4E-A90A-04534EA1CDC3}" type="presParOf" srcId="{6A83E0CF-5E91-5F4D-8D14-1F71F29EF3C3}" destId="{B71D99D4-3DE5-7147-871D-319ABB7201D3}" srcOrd="0" destOrd="0" presId="urn:microsoft.com/office/officeart/2005/8/layout/list1"/>
    <dgm:cxn modelId="{A35FE5BE-1E8E-8546-B4EA-A9FE27BFD013}" type="presParOf" srcId="{6A83E0CF-5E91-5F4D-8D14-1F71F29EF3C3}" destId="{AECFDBC8-73ED-2546-865C-C676EC1039B1}" srcOrd="1" destOrd="0" presId="urn:microsoft.com/office/officeart/2005/8/layout/list1"/>
    <dgm:cxn modelId="{6139A0DF-2B20-9D4B-9A73-02A4596CF74A}" type="presParOf" srcId="{48D6B92C-8930-1142-8BCB-DF20DF875FF1}" destId="{689C11A3-9893-184C-B499-9E8D013097D1}" srcOrd="9" destOrd="0" presId="urn:microsoft.com/office/officeart/2005/8/layout/list1"/>
    <dgm:cxn modelId="{D5E4C60D-6FA3-C246-AB98-34226B63F820}" type="presParOf" srcId="{48D6B92C-8930-1142-8BCB-DF20DF875FF1}" destId="{837E9901-70C0-3C4D-9FFA-20464DE1A225}" srcOrd="10" destOrd="0" presId="urn:microsoft.com/office/officeart/2005/8/layout/list1"/>
    <dgm:cxn modelId="{A007A8A0-A382-5845-9991-56A5CC283D9C}" type="presParOf" srcId="{48D6B92C-8930-1142-8BCB-DF20DF875FF1}" destId="{1154567E-156A-F640-BA22-132C84603FA0}" srcOrd="11" destOrd="0" presId="urn:microsoft.com/office/officeart/2005/8/layout/list1"/>
    <dgm:cxn modelId="{77F7072B-9BA2-1140-A13D-BC3C3A0FBB07}" type="presParOf" srcId="{48D6B92C-8930-1142-8BCB-DF20DF875FF1}" destId="{EC2F6116-F0D1-ED4E-A23A-FC911FF03613}" srcOrd="12" destOrd="0" presId="urn:microsoft.com/office/officeart/2005/8/layout/list1"/>
    <dgm:cxn modelId="{AB863925-D422-5E4F-9C5A-8F702FF9BE04}" type="presParOf" srcId="{EC2F6116-F0D1-ED4E-A23A-FC911FF03613}" destId="{EA8AEF07-DF62-F249-BFF5-377F32C7E657}" srcOrd="0" destOrd="0" presId="urn:microsoft.com/office/officeart/2005/8/layout/list1"/>
    <dgm:cxn modelId="{A22FC0FF-C7F8-6942-B40B-D859DB54A8FD}" type="presParOf" srcId="{EC2F6116-F0D1-ED4E-A23A-FC911FF03613}" destId="{5A2C3E35-F335-C248-897F-B360EBCBF10B}" srcOrd="1" destOrd="0" presId="urn:microsoft.com/office/officeart/2005/8/layout/list1"/>
    <dgm:cxn modelId="{69C972C5-452F-8542-A53F-E79D0D48B468}" type="presParOf" srcId="{48D6B92C-8930-1142-8BCB-DF20DF875FF1}" destId="{EEFEE9D3-BD6D-1E41-80D9-8307D2056200}" srcOrd="13" destOrd="0" presId="urn:microsoft.com/office/officeart/2005/8/layout/list1"/>
    <dgm:cxn modelId="{B6234F0D-33F1-FB44-9F62-9A98832FA2CA}" type="presParOf" srcId="{48D6B92C-8930-1142-8BCB-DF20DF875FF1}" destId="{BB377EFB-46EC-6447-A9AD-6FB63963575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056539-B856-954F-B5ED-30FD4E7F0E3C}" type="doc">
      <dgm:prSet loTypeId="urn:microsoft.com/office/officeart/2005/8/layout/list1" loCatId="" qsTypeId="urn:microsoft.com/office/officeart/2005/8/quickstyle/simple4" qsCatId="simple" csTypeId="urn:microsoft.com/office/officeart/2005/8/colors/colorful1" csCatId="colorful" phldr="1"/>
      <dgm:spPr/>
      <dgm:t>
        <a:bodyPr/>
        <a:lstStyle/>
        <a:p>
          <a:endParaRPr lang="en-US"/>
        </a:p>
      </dgm:t>
    </dgm:pt>
    <dgm:pt modelId="{F91DAEEA-4596-2843-AF6B-C597FBB3E39F}">
      <dgm:prSet phldrT="[Text]" custT="1"/>
      <dgm:spPr/>
      <dgm:t>
        <a:bodyPr/>
        <a:lstStyle/>
        <a:p>
          <a:r>
            <a:rPr lang="en-US" sz="2800" dirty="0" smtClean="0"/>
            <a:t>Defining the parent activity in the </a:t>
          </a:r>
          <a:r>
            <a:rPr lang="en-US" sz="2800" dirty="0" err="1" smtClean="0"/>
            <a:t>AndroidManifest.xml</a:t>
          </a:r>
          <a:r>
            <a:rPr lang="en-US" sz="2800" dirty="0" smtClean="0"/>
            <a:t> file</a:t>
          </a:r>
          <a:endParaRPr lang="en-US" sz="2800" dirty="0"/>
        </a:p>
      </dgm:t>
    </dgm:pt>
    <dgm:pt modelId="{CE75D318-B612-4347-8758-55C543C4A0C1}" type="parTrans" cxnId="{8F6F75DC-0909-8C40-BC8F-F41E253A6395}">
      <dgm:prSet/>
      <dgm:spPr/>
      <dgm:t>
        <a:bodyPr/>
        <a:lstStyle/>
        <a:p>
          <a:endParaRPr lang="en-US"/>
        </a:p>
      </dgm:t>
    </dgm:pt>
    <dgm:pt modelId="{591BD8EF-9E52-1A4B-B39F-D6CA3B6DA50F}" type="sibTrans" cxnId="{8F6F75DC-0909-8C40-BC8F-F41E253A6395}">
      <dgm:prSet/>
      <dgm:spPr/>
      <dgm:t>
        <a:bodyPr/>
        <a:lstStyle/>
        <a:p>
          <a:endParaRPr lang="en-US"/>
        </a:p>
      </dgm:t>
    </dgm:pt>
    <dgm:pt modelId="{14A951BC-7917-8840-BE5A-42BFCA621EEB}">
      <dgm:prSet phldrT="[Text]" custT="1"/>
      <dgm:spPr/>
      <dgm:t>
        <a:bodyPr/>
        <a:lstStyle/>
        <a:p>
          <a:r>
            <a:rPr lang="en-US" sz="2800" dirty="0" smtClean="0"/>
            <a:t>Enabling the up navigation in the activity class.</a:t>
          </a:r>
          <a:endParaRPr lang="en-US" sz="2800" dirty="0"/>
        </a:p>
      </dgm:t>
    </dgm:pt>
    <dgm:pt modelId="{3AEA6A3A-BB5A-D545-890D-421A49B67A29}" type="parTrans" cxnId="{6CAD6949-66EC-234D-A538-74D429A0F003}">
      <dgm:prSet/>
      <dgm:spPr/>
      <dgm:t>
        <a:bodyPr/>
        <a:lstStyle/>
        <a:p>
          <a:endParaRPr lang="en-US"/>
        </a:p>
      </dgm:t>
    </dgm:pt>
    <dgm:pt modelId="{3EF460B8-4201-4946-BDEA-51C0A4CFA39C}" type="sibTrans" cxnId="{6CAD6949-66EC-234D-A538-74D429A0F003}">
      <dgm:prSet/>
      <dgm:spPr/>
      <dgm:t>
        <a:bodyPr/>
        <a:lstStyle/>
        <a:p>
          <a:endParaRPr lang="en-US"/>
        </a:p>
      </dgm:t>
    </dgm:pt>
    <dgm:pt modelId="{48D6B92C-8930-1142-8BCB-DF20DF875FF1}" type="pres">
      <dgm:prSet presAssocID="{5A056539-B856-954F-B5ED-30FD4E7F0E3C}" presName="linear" presStyleCnt="0">
        <dgm:presLayoutVars>
          <dgm:dir/>
          <dgm:animLvl val="lvl"/>
          <dgm:resizeHandles val="exact"/>
        </dgm:presLayoutVars>
      </dgm:prSet>
      <dgm:spPr/>
      <dgm:t>
        <a:bodyPr/>
        <a:lstStyle/>
        <a:p>
          <a:endParaRPr lang="en-US"/>
        </a:p>
      </dgm:t>
    </dgm:pt>
    <dgm:pt modelId="{15552E66-91B4-B148-9142-84B6FCD42B84}" type="pres">
      <dgm:prSet presAssocID="{F91DAEEA-4596-2843-AF6B-C597FBB3E39F}" presName="parentLin" presStyleCnt="0"/>
      <dgm:spPr/>
    </dgm:pt>
    <dgm:pt modelId="{8D398AF2-3F6C-F746-9654-E50AB5B927FF}" type="pres">
      <dgm:prSet presAssocID="{F91DAEEA-4596-2843-AF6B-C597FBB3E39F}" presName="parentLeftMargin" presStyleLbl="node1" presStyleIdx="0" presStyleCnt="2"/>
      <dgm:spPr/>
      <dgm:t>
        <a:bodyPr/>
        <a:lstStyle/>
        <a:p>
          <a:endParaRPr lang="en-US"/>
        </a:p>
      </dgm:t>
    </dgm:pt>
    <dgm:pt modelId="{EBBC8180-1CD1-EF44-9BBA-F92F830B7F42}" type="pres">
      <dgm:prSet presAssocID="{F91DAEEA-4596-2843-AF6B-C597FBB3E39F}" presName="parentText" presStyleLbl="node1" presStyleIdx="0" presStyleCnt="2" custScaleX="142857" custLinFactNeighborX="8108" custLinFactNeighborY="21839">
        <dgm:presLayoutVars>
          <dgm:chMax val="0"/>
          <dgm:bulletEnabled val="1"/>
        </dgm:presLayoutVars>
      </dgm:prSet>
      <dgm:spPr/>
      <dgm:t>
        <a:bodyPr/>
        <a:lstStyle/>
        <a:p>
          <a:endParaRPr lang="en-US"/>
        </a:p>
      </dgm:t>
    </dgm:pt>
    <dgm:pt modelId="{1FFABDC3-832B-3747-9D10-14F320C7C5D7}" type="pres">
      <dgm:prSet presAssocID="{F91DAEEA-4596-2843-AF6B-C597FBB3E39F}" presName="negativeSpace" presStyleCnt="0"/>
      <dgm:spPr/>
    </dgm:pt>
    <dgm:pt modelId="{F9053319-DEA3-D549-A15B-4F9760A59BA3}" type="pres">
      <dgm:prSet presAssocID="{F91DAEEA-4596-2843-AF6B-C597FBB3E39F}" presName="childText" presStyleLbl="conFgAcc1" presStyleIdx="0" presStyleCnt="2">
        <dgm:presLayoutVars>
          <dgm:bulletEnabled val="1"/>
        </dgm:presLayoutVars>
      </dgm:prSet>
      <dgm:spPr/>
    </dgm:pt>
    <dgm:pt modelId="{942BA5F4-0E82-0543-AF26-3F00AF1C71A2}" type="pres">
      <dgm:prSet presAssocID="{591BD8EF-9E52-1A4B-B39F-D6CA3B6DA50F}" presName="spaceBetweenRectangles" presStyleCnt="0"/>
      <dgm:spPr/>
    </dgm:pt>
    <dgm:pt modelId="{1EF89C72-4FAB-4044-A734-F86AFED14005}" type="pres">
      <dgm:prSet presAssocID="{14A951BC-7917-8840-BE5A-42BFCA621EEB}" presName="parentLin" presStyleCnt="0"/>
      <dgm:spPr/>
    </dgm:pt>
    <dgm:pt modelId="{07423209-5F0F-8F46-9FFC-C1B3B0173315}" type="pres">
      <dgm:prSet presAssocID="{14A951BC-7917-8840-BE5A-42BFCA621EEB}" presName="parentLeftMargin" presStyleLbl="node1" presStyleIdx="0" presStyleCnt="2"/>
      <dgm:spPr/>
      <dgm:t>
        <a:bodyPr/>
        <a:lstStyle/>
        <a:p>
          <a:endParaRPr lang="en-US"/>
        </a:p>
      </dgm:t>
    </dgm:pt>
    <dgm:pt modelId="{999ED719-86AB-FE47-8C85-CC28E31F3656}" type="pres">
      <dgm:prSet presAssocID="{14A951BC-7917-8840-BE5A-42BFCA621EEB}" presName="parentText" presStyleLbl="node1" presStyleIdx="1" presStyleCnt="2" custScaleX="142857" custLinFactNeighborX="8108" custLinFactNeighborY="21839">
        <dgm:presLayoutVars>
          <dgm:chMax val="0"/>
          <dgm:bulletEnabled val="1"/>
        </dgm:presLayoutVars>
      </dgm:prSet>
      <dgm:spPr/>
      <dgm:t>
        <a:bodyPr/>
        <a:lstStyle/>
        <a:p>
          <a:endParaRPr lang="en-US"/>
        </a:p>
      </dgm:t>
    </dgm:pt>
    <dgm:pt modelId="{1D5C55CF-E6D1-F74C-8D7C-D1FE10418800}" type="pres">
      <dgm:prSet presAssocID="{14A951BC-7917-8840-BE5A-42BFCA621EEB}" presName="negativeSpace" presStyleCnt="0"/>
      <dgm:spPr/>
    </dgm:pt>
    <dgm:pt modelId="{450A0A79-B7B6-1548-9993-C5FCD08FFF68}" type="pres">
      <dgm:prSet presAssocID="{14A951BC-7917-8840-BE5A-42BFCA621EEB}" presName="childText" presStyleLbl="conFgAcc1" presStyleIdx="1" presStyleCnt="2">
        <dgm:presLayoutVars>
          <dgm:bulletEnabled val="1"/>
        </dgm:presLayoutVars>
      </dgm:prSet>
      <dgm:spPr/>
    </dgm:pt>
  </dgm:ptLst>
  <dgm:cxnLst>
    <dgm:cxn modelId="{6CAD6949-66EC-234D-A538-74D429A0F003}" srcId="{5A056539-B856-954F-B5ED-30FD4E7F0E3C}" destId="{14A951BC-7917-8840-BE5A-42BFCA621EEB}" srcOrd="1" destOrd="0" parTransId="{3AEA6A3A-BB5A-D545-890D-421A49B67A29}" sibTransId="{3EF460B8-4201-4946-BDEA-51C0A4CFA39C}"/>
    <dgm:cxn modelId="{3AC769FA-FECE-DE42-A664-535D69F5A0AB}" type="presOf" srcId="{14A951BC-7917-8840-BE5A-42BFCA621EEB}" destId="{999ED719-86AB-FE47-8C85-CC28E31F3656}" srcOrd="1" destOrd="0" presId="urn:microsoft.com/office/officeart/2005/8/layout/list1"/>
    <dgm:cxn modelId="{DD9CAB32-B5D7-9B4A-856E-B5C5CA2D9E2B}" type="presOf" srcId="{F91DAEEA-4596-2843-AF6B-C597FBB3E39F}" destId="{EBBC8180-1CD1-EF44-9BBA-F92F830B7F42}" srcOrd="1" destOrd="0" presId="urn:microsoft.com/office/officeart/2005/8/layout/list1"/>
    <dgm:cxn modelId="{1FD73806-4C9C-7041-B47C-DB00801A3C94}" type="presOf" srcId="{F91DAEEA-4596-2843-AF6B-C597FBB3E39F}" destId="{8D398AF2-3F6C-F746-9654-E50AB5B927FF}" srcOrd="0" destOrd="0" presId="urn:microsoft.com/office/officeart/2005/8/layout/list1"/>
    <dgm:cxn modelId="{D6EC036D-C058-CD47-842F-AB7F50971AEB}" type="presOf" srcId="{5A056539-B856-954F-B5ED-30FD4E7F0E3C}" destId="{48D6B92C-8930-1142-8BCB-DF20DF875FF1}" srcOrd="0" destOrd="0" presId="urn:microsoft.com/office/officeart/2005/8/layout/list1"/>
    <dgm:cxn modelId="{8F6F75DC-0909-8C40-BC8F-F41E253A6395}" srcId="{5A056539-B856-954F-B5ED-30FD4E7F0E3C}" destId="{F91DAEEA-4596-2843-AF6B-C597FBB3E39F}" srcOrd="0" destOrd="0" parTransId="{CE75D318-B612-4347-8758-55C543C4A0C1}" sibTransId="{591BD8EF-9E52-1A4B-B39F-D6CA3B6DA50F}"/>
    <dgm:cxn modelId="{50FE2AE8-B471-724C-A654-903AFD29B635}" type="presOf" srcId="{14A951BC-7917-8840-BE5A-42BFCA621EEB}" destId="{07423209-5F0F-8F46-9FFC-C1B3B0173315}" srcOrd="0" destOrd="0" presId="urn:microsoft.com/office/officeart/2005/8/layout/list1"/>
    <dgm:cxn modelId="{9BCFFEBE-0B2E-E147-923D-1660E2818D14}" type="presParOf" srcId="{48D6B92C-8930-1142-8BCB-DF20DF875FF1}" destId="{15552E66-91B4-B148-9142-84B6FCD42B84}" srcOrd="0" destOrd="0" presId="urn:microsoft.com/office/officeart/2005/8/layout/list1"/>
    <dgm:cxn modelId="{757F51ED-4F40-004F-84AE-9E2532EDB0F2}" type="presParOf" srcId="{15552E66-91B4-B148-9142-84B6FCD42B84}" destId="{8D398AF2-3F6C-F746-9654-E50AB5B927FF}" srcOrd="0" destOrd="0" presId="urn:microsoft.com/office/officeart/2005/8/layout/list1"/>
    <dgm:cxn modelId="{B4E540FE-ED20-EE48-9AEE-0A06DE1CFBD5}" type="presParOf" srcId="{15552E66-91B4-B148-9142-84B6FCD42B84}" destId="{EBBC8180-1CD1-EF44-9BBA-F92F830B7F42}" srcOrd="1" destOrd="0" presId="urn:microsoft.com/office/officeart/2005/8/layout/list1"/>
    <dgm:cxn modelId="{2E26B03A-E189-314D-BF06-834E884A87CF}" type="presParOf" srcId="{48D6B92C-8930-1142-8BCB-DF20DF875FF1}" destId="{1FFABDC3-832B-3747-9D10-14F320C7C5D7}" srcOrd="1" destOrd="0" presId="urn:microsoft.com/office/officeart/2005/8/layout/list1"/>
    <dgm:cxn modelId="{CCFA2F0D-7D5C-A84C-8244-A38DBD7DA1C1}" type="presParOf" srcId="{48D6B92C-8930-1142-8BCB-DF20DF875FF1}" destId="{F9053319-DEA3-D549-A15B-4F9760A59BA3}" srcOrd="2" destOrd="0" presId="urn:microsoft.com/office/officeart/2005/8/layout/list1"/>
    <dgm:cxn modelId="{11CA04B3-E324-FB49-9ADA-42B7704B6A19}" type="presParOf" srcId="{48D6B92C-8930-1142-8BCB-DF20DF875FF1}" destId="{942BA5F4-0E82-0543-AF26-3F00AF1C71A2}" srcOrd="3" destOrd="0" presId="urn:microsoft.com/office/officeart/2005/8/layout/list1"/>
    <dgm:cxn modelId="{BF58670C-EFE6-4847-B20B-4C40AAF99DF3}" type="presParOf" srcId="{48D6B92C-8930-1142-8BCB-DF20DF875FF1}" destId="{1EF89C72-4FAB-4044-A734-F86AFED14005}" srcOrd="4" destOrd="0" presId="urn:microsoft.com/office/officeart/2005/8/layout/list1"/>
    <dgm:cxn modelId="{0EB0E369-F8F5-2448-BCBB-A083243A8576}" type="presParOf" srcId="{1EF89C72-4FAB-4044-A734-F86AFED14005}" destId="{07423209-5F0F-8F46-9FFC-C1B3B0173315}" srcOrd="0" destOrd="0" presId="urn:microsoft.com/office/officeart/2005/8/layout/list1"/>
    <dgm:cxn modelId="{D455CE2A-CE63-184E-9FC7-8660F2B55D5C}" type="presParOf" srcId="{1EF89C72-4FAB-4044-A734-F86AFED14005}" destId="{999ED719-86AB-FE47-8C85-CC28E31F3656}" srcOrd="1" destOrd="0" presId="urn:microsoft.com/office/officeart/2005/8/layout/list1"/>
    <dgm:cxn modelId="{0102A4CC-ABEF-4242-8175-CDD28450233A}" type="presParOf" srcId="{48D6B92C-8930-1142-8BCB-DF20DF875FF1}" destId="{1D5C55CF-E6D1-F74C-8D7C-D1FE10418800}" srcOrd="5" destOrd="0" presId="urn:microsoft.com/office/officeart/2005/8/layout/list1"/>
    <dgm:cxn modelId="{59D6361A-18FB-8C41-9BFD-5B89AFC95E35}" type="presParOf" srcId="{48D6B92C-8930-1142-8BCB-DF20DF875FF1}" destId="{450A0A79-B7B6-1548-9993-C5FCD08FFF68}"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056539-B856-954F-B5ED-30FD4E7F0E3C}" type="doc">
      <dgm:prSet loTypeId="urn:microsoft.com/office/officeart/2005/8/layout/list1" loCatId="" qsTypeId="urn:microsoft.com/office/officeart/2005/8/quickstyle/simple4" qsCatId="simple" csTypeId="urn:microsoft.com/office/officeart/2005/8/colors/colorful1" csCatId="colorful" phldr="1"/>
      <dgm:spPr/>
      <dgm:t>
        <a:bodyPr/>
        <a:lstStyle/>
        <a:p>
          <a:endParaRPr lang="en-US"/>
        </a:p>
      </dgm:t>
    </dgm:pt>
    <dgm:pt modelId="{F91DAEEA-4596-2843-AF6B-C597FBB3E39F}">
      <dgm:prSet phldrT="[Text]" custT="1"/>
      <dgm:spPr/>
      <dgm:t>
        <a:bodyPr/>
        <a:lstStyle/>
        <a:p>
          <a:r>
            <a:rPr lang="en-US" sz="2400" dirty="0" smtClean="0"/>
            <a:t>Adding the Search Widget to action bar action item</a:t>
          </a:r>
          <a:endParaRPr lang="en-US" sz="2400" dirty="0"/>
        </a:p>
      </dgm:t>
    </dgm:pt>
    <dgm:pt modelId="{CE75D318-B612-4347-8758-55C543C4A0C1}" type="parTrans" cxnId="{8F6F75DC-0909-8C40-BC8F-F41E253A6395}">
      <dgm:prSet/>
      <dgm:spPr/>
      <dgm:t>
        <a:bodyPr/>
        <a:lstStyle/>
        <a:p>
          <a:endParaRPr lang="en-US"/>
        </a:p>
      </dgm:t>
    </dgm:pt>
    <dgm:pt modelId="{591BD8EF-9E52-1A4B-B39F-D6CA3B6DA50F}" type="sibTrans" cxnId="{8F6F75DC-0909-8C40-BC8F-F41E253A6395}">
      <dgm:prSet/>
      <dgm:spPr/>
      <dgm:t>
        <a:bodyPr/>
        <a:lstStyle/>
        <a:p>
          <a:endParaRPr lang="en-US"/>
        </a:p>
      </dgm:t>
    </dgm:pt>
    <dgm:pt modelId="{14A951BC-7917-8840-BE5A-42BFCA621EEB}">
      <dgm:prSet phldrT="[Text]" custT="1"/>
      <dgm:spPr/>
      <dgm:t>
        <a:bodyPr/>
        <a:lstStyle/>
        <a:p>
          <a:r>
            <a:rPr lang="en-US" sz="2400" dirty="0" smtClean="0"/>
            <a:t>Defining the searchable configuration in the xml</a:t>
          </a:r>
          <a:endParaRPr lang="en-US" sz="2400" dirty="0"/>
        </a:p>
      </dgm:t>
    </dgm:pt>
    <dgm:pt modelId="{3AEA6A3A-BB5A-D545-890D-421A49B67A29}" type="parTrans" cxnId="{6CAD6949-66EC-234D-A538-74D429A0F003}">
      <dgm:prSet/>
      <dgm:spPr/>
      <dgm:t>
        <a:bodyPr/>
        <a:lstStyle/>
        <a:p>
          <a:endParaRPr lang="en-US"/>
        </a:p>
      </dgm:t>
    </dgm:pt>
    <dgm:pt modelId="{3EF460B8-4201-4946-BDEA-51C0A4CFA39C}" type="sibTrans" cxnId="{6CAD6949-66EC-234D-A538-74D429A0F003}">
      <dgm:prSet/>
      <dgm:spPr/>
      <dgm:t>
        <a:bodyPr/>
        <a:lstStyle/>
        <a:p>
          <a:endParaRPr lang="en-US"/>
        </a:p>
      </dgm:t>
    </dgm:pt>
    <dgm:pt modelId="{2D8A82B9-8696-9442-B170-24EBE2DA8456}">
      <dgm:prSet phldrT="[Text]" custT="1"/>
      <dgm:spPr/>
      <dgm:t>
        <a:bodyPr/>
        <a:lstStyle/>
        <a:p>
          <a:r>
            <a:rPr lang="en-US" sz="2400" dirty="0" smtClean="0"/>
            <a:t>Creating the activity to handle search query and display the results</a:t>
          </a:r>
          <a:endParaRPr lang="en-US" sz="2400" dirty="0"/>
        </a:p>
      </dgm:t>
    </dgm:pt>
    <dgm:pt modelId="{F21563B6-F16C-7C4E-93EA-75076ED1E932}" type="parTrans" cxnId="{DE107E58-60E3-F943-AE48-D8E936A063E5}">
      <dgm:prSet/>
      <dgm:spPr/>
      <dgm:t>
        <a:bodyPr/>
        <a:lstStyle/>
        <a:p>
          <a:endParaRPr lang="en-US"/>
        </a:p>
      </dgm:t>
    </dgm:pt>
    <dgm:pt modelId="{10471DF8-A2D1-5E4D-A36E-3CEB374EB957}" type="sibTrans" cxnId="{DE107E58-60E3-F943-AE48-D8E936A063E5}">
      <dgm:prSet/>
      <dgm:spPr/>
      <dgm:t>
        <a:bodyPr/>
        <a:lstStyle/>
        <a:p>
          <a:endParaRPr lang="en-US"/>
        </a:p>
      </dgm:t>
    </dgm:pt>
    <dgm:pt modelId="{FC440AA4-1542-EB4D-9045-2FA92ECB42A9}">
      <dgm:prSet phldrT="[Text]" custT="1"/>
      <dgm:spPr/>
      <dgm:t>
        <a:bodyPr/>
        <a:lstStyle/>
        <a:p>
          <a:r>
            <a:rPr lang="en-US" sz="2400" dirty="0" smtClean="0"/>
            <a:t>Defining the default searchable activity and SEARCH intent filter in </a:t>
          </a:r>
          <a:r>
            <a:rPr lang="en-US" sz="2400" dirty="0" err="1" smtClean="0"/>
            <a:t>AndroidManifest.xml</a:t>
          </a:r>
          <a:r>
            <a:rPr lang="en-US" sz="2400" dirty="0" smtClean="0"/>
            <a:t> file</a:t>
          </a:r>
          <a:endParaRPr lang="en-US" sz="2400" dirty="0"/>
        </a:p>
      </dgm:t>
    </dgm:pt>
    <dgm:pt modelId="{D591F379-ED70-054E-9922-EC2338D53625}" type="parTrans" cxnId="{0871050C-6AEA-ED40-A265-BC02687BE2CF}">
      <dgm:prSet/>
      <dgm:spPr/>
      <dgm:t>
        <a:bodyPr/>
        <a:lstStyle/>
        <a:p>
          <a:endParaRPr lang="en-US"/>
        </a:p>
      </dgm:t>
    </dgm:pt>
    <dgm:pt modelId="{2953C362-BACD-2C44-BA30-12D30CBBBDC3}" type="sibTrans" cxnId="{0871050C-6AEA-ED40-A265-BC02687BE2CF}">
      <dgm:prSet/>
      <dgm:spPr/>
      <dgm:t>
        <a:bodyPr/>
        <a:lstStyle/>
        <a:p>
          <a:endParaRPr lang="en-US"/>
        </a:p>
      </dgm:t>
    </dgm:pt>
    <dgm:pt modelId="{48D6B92C-8930-1142-8BCB-DF20DF875FF1}" type="pres">
      <dgm:prSet presAssocID="{5A056539-B856-954F-B5ED-30FD4E7F0E3C}" presName="linear" presStyleCnt="0">
        <dgm:presLayoutVars>
          <dgm:dir/>
          <dgm:animLvl val="lvl"/>
          <dgm:resizeHandles val="exact"/>
        </dgm:presLayoutVars>
      </dgm:prSet>
      <dgm:spPr/>
      <dgm:t>
        <a:bodyPr/>
        <a:lstStyle/>
        <a:p>
          <a:endParaRPr lang="en-US"/>
        </a:p>
      </dgm:t>
    </dgm:pt>
    <dgm:pt modelId="{15552E66-91B4-B148-9142-84B6FCD42B84}" type="pres">
      <dgm:prSet presAssocID="{F91DAEEA-4596-2843-AF6B-C597FBB3E39F}" presName="parentLin" presStyleCnt="0"/>
      <dgm:spPr/>
    </dgm:pt>
    <dgm:pt modelId="{8D398AF2-3F6C-F746-9654-E50AB5B927FF}" type="pres">
      <dgm:prSet presAssocID="{F91DAEEA-4596-2843-AF6B-C597FBB3E39F}" presName="parentLeftMargin" presStyleLbl="node1" presStyleIdx="0" presStyleCnt="4"/>
      <dgm:spPr/>
      <dgm:t>
        <a:bodyPr/>
        <a:lstStyle/>
        <a:p>
          <a:endParaRPr lang="en-US"/>
        </a:p>
      </dgm:t>
    </dgm:pt>
    <dgm:pt modelId="{EBBC8180-1CD1-EF44-9BBA-F92F830B7F42}" type="pres">
      <dgm:prSet presAssocID="{F91DAEEA-4596-2843-AF6B-C597FBB3E39F}" presName="parentText" presStyleLbl="node1" presStyleIdx="0" presStyleCnt="4" custScaleX="142857" custLinFactNeighborX="8108" custLinFactNeighborY="21839">
        <dgm:presLayoutVars>
          <dgm:chMax val="0"/>
          <dgm:bulletEnabled val="1"/>
        </dgm:presLayoutVars>
      </dgm:prSet>
      <dgm:spPr/>
      <dgm:t>
        <a:bodyPr/>
        <a:lstStyle/>
        <a:p>
          <a:endParaRPr lang="en-US"/>
        </a:p>
      </dgm:t>
    </dgm:pt>
    <dgm:pt modelId="{1FFABDC3-832B-3747-9D10-14F320C7C5D7}" type="pres">
      <dgm:prSet presAssocID="{F91DAEEA-4596-2843-AF6B-C597FBB3E39F}" presName="negativeSpace" presStyleCnt="0"/>
      <dgm:spPr/>
    </dgm:pt>
    <dgm:pt modelId="{F9053319-DEA3-D549-A15B-4F9760A59BA3}" type="pres">
      <dgm:prSet presAssocID="{F91DAEEA-4596-2843-AF6B-C597FBB3E39F}" presName="childText" presStyleLbl="conFgAcc1" presStyleIdx="0" presStyleCnt="4">
        <dgm:presLayoutVars>
          <dgm:bulletEnabled val="1"/>
        </dgm:presLayoutVars>
      </dgm:prSet>
      <dgm:spPr/>
    </dgm:pt>
    <dgm:pt modelId="{942BA5F4-0E82-0543-AF26-3F00AF1C71A2}" type="pres">
      <dgm:prSet presAssocID="{591BD8EF-9E52-1A4B-B39F-D6CA3B6DA50F}" presName="spaceBetweenRectangles" presStyleCnt="0"/>
      <dgm:spPr/>
    </dgm:pt>
    <dgm:pt modelId="{1EF89C72-4FAB-4044-A734-F86AFED14005}" type="pres">
      <dgm:prSet presAssocID="{14A951BC-7917-8840-BE5A-42BFCA621EEB}" presName="parentLin" presStyleCnt="0"/>
      <dgm:spPr/>
    </dgm:pt>
    <dgm:pt modelId="{07423209-5F0F-8F46-9FFC-C1B3B0173315}" type="pres">
      <dgm:prSet presAssocID="{14A951BC-7917-8840-BE5A-42BFCA621EEB}" presName="parentLeftMargin" presStyleLbl="node1" presStyleIdx="0" presStyleCnt="4"/>
      <dgm:spPr/>
      <dgm:t>
        <a:bodyPr/>
        <a:lstStyle/>
        <a:p>
          <a:endParaRPr lang="en-US"/>
        </a:p>
      </dgm:t>
    </dgm:pt>
    <dgm:pt modelId="{999ED719-86AB-FE47-8C85-CC28E31F3656}" type="pres">
      <dgm:prSet presAssocID="{14A951BC-7917-8840-BE5A-42BFCA621EEB}" presName="parentText" presStyleLbl="node1" presStyleIdx="1" presStyleCnt="4" custScaleX="142857" custLinFactNeighborX="8108" custLinFactNeighborY="21839">
        <dgm:presLayoutVars>
          <dgm:chMax val="0"/>
          <dgm:bulletEnabled val="1"/>
        </dgm:presLayoutVars>
      </dgm:prSet>
      <dgm:spPr/>
      <dgm:t>
        <a:bodyPr/>
        <a:lstStyle/>
        <a:p>
          <a:endParaRPr lang="en-US"/>
        </a:p>
      </dgm:t>
    </dgm:pt>
    <dgm:pt modelId="{1D5C55CF-E6D1-F74C-8D7C-D1FE10418800}" type="pres">
      <dgm:prSet presAssocID="{14A951BC-7917-8840-BE5A-42BFCA621EEB}" presName="negativeSpace" presStyleCnt="0"/>
      <dgm:spPr/>
    </dgm:pt>
    <dgm:pt modelId="{450A0A79-B7B6-1548-9993-C5FCD08FFF68}" type="pres">
      <dgm:prSet presAssocID="{14A951BC-7917-8840-BE5A-42BFCA621EEB}" presName="childText" presStyleLbl="conFgAcc1" presStyleIdx="1" presStyleCnt="4">
        <dgm:presLayoutVars>
          <dgm:bulletEnabled val="1"/>
        </dgm:presLayoutVars>
      </dgm:prSet>
      <dgm:spPr/>
    </dgm:pt>
    <dgm:pt modelId="{296230C3-BDC0-6349-ADF1-CE8ED179DD93}" type="pres">
      <dgm:prSet presAssocID="{3EF460B8-4201-4946-BDEA-51C0A4CFA39C}" presName="spaceBetweenRectangles" presStyleCnt="0"/>
      <dgm:spPr/>
    </dgm:pt>
    <dgm:pt modelId="{6A83E0CF-5E91-5F4D-8D14-1F71F29EF3C3}" type="pres">
      <dgm:prSet presAssocID="{2D8A82B9-8696-9442-B170-24EBE2DA8456}" presName="parentLin" presStyleCnt="0"/>
      <dgm:spPr/>
    </dgm:pt>
    <dgm:pt modelId="{B71D99D4-3DE5-7147-871D-319ABB7201D3}" type="pres">
      <dgm:prSet presAssocID="{2D8A82B9-8696-9442-B170-24EBE2DA8456}" presName="parentLeftMargin" presStyleLbl="node1" presStyleIdx="1" presStyleCnt="4"/>
      <dgm:spPr/>
      <dgm:t>
        <a:bodyPr/>
        <a:lstStyle/>
        <a:p>
          <a:endParaRPr lang="en-US"/>
        </a:p>
      </dgm:t>
    </dgm:pt>
    <dgm:pt modelId="{AECFDBC8-73ED-2546-865C-C676EC1039B1}" type="pres">
      <dgm:prSet presAssocID="{2D8A82B9-8696-9442-B170-24EBE2DA8456}" presName="parentText" presStyleLbl="node1" presStyleIdx="2" presStyleCnt="4" custScaleX="142857" custLinFactNeighborX="8108" custLinFactNeighborY="21839">
        <dgm:presLayoutVars>
          <dgm:chMax val="0"/>
          <dgm:bulletEnabled val="1"/>
        </dgm:presLayoutVars>
      </dgm:prSet>
      <dgm:spPr/>
      <dgm:t>
        <a:bodyPr/>
        <a:lstStyle/>
        <a:p>
          <a:endParaRPr lang="en-US"/>
        </a:p>
      </dgm:t>
    </dgm:pt>
    <dgm:pt modelId="{689C11A3-9893-184C-B499-9E8D013097D1}" type="pres">
      <dgm:prSet presAssocID="{2D8A82B9-8696-9442-B170-24EBE2DA8456}" presName="negativeSpace" presStyleCnt="0"/>
      <dgm:spPr/>
    </dgm:pt>
    <dgm:pt modelId="{837E9901-70C0-3C4D-9FFA-20464DE1A225}" type="pres">
      <dgm:prSet presAssocID="{2D8A82B9-8696-9442-B170-24EBE2DA8456}" presName="childText" presStyleLbl="conFgAcc1" presStyleIdx="2" presStyleCnt="4">
        <dgm:presLayoutVars>
          <dgm:bulletEnabled val="1"/>
        </dgm:presLayoutVars>
      </dgm:prSet>
      <dgm:spPr/>
    </dgm:pt>
    <dgm:pt modelId="{1154567E-156A-F640-BA22-132C84603FA0}" type="pres">
      <dgm:prSet presAssocID="{10471DF8-A2D1-5E4D-A36E-3CEB374EB957}" presName="spaceBetweenRectangles" presStyleCnt="0"/>
      <dgm:spPr/>
    </dgm:pt>
    <dgm:pt modelId="{EC2F6116-F0D1-ED4E-A23A-FC911FF03613}" type="pres">
      <dgm:prSet presAssocID="{FC440AA4-1542-EB4D-9045-2FA92ECB42A9}" presName="parentLin" presStyleCnt="0"/>
      <dgm:spPr/>
    </dgm:pt>
    <dgm:pt modelId="{EA8AEF07-DF62-F249-BFF5-377F32C7E657}" type="pres">
      <dgm:prSet presAssocID="{FC440AA4-1542-EB4D-9045-2FA92ECB42A9}" presName="parentLeftMargin" presStyleLbl="node1" presStyleIdx="2" presStyleCnt="4"/>
      <dgm:spPr/>
      <dgm:t>
        <a:bodyPr/>
        <a:lstStyle/>
        <a:p>
          <a:endParaRPr lang="en-US"/>
        </a:p>
      </dgm:t>
    </dgm:pt>
    <dgm:pt modelId="{5A2C3E35-F335-C248-897F-B360EBCBF10B}" type="pres">
      <dgm:prSet presAssocID="{FC440AA4-1542-EB4D-9045-2FA92ECB42A9}" presName="parentText" presStyleLbl="node1" presStyleIdx="3" presStyleCnt="4" custScaleX="142857" custLinFactNeighborX="8108" custLinFactNeighborY="21839">
        <dgm:presLayoutVars>
          <dgm:chMax val="0"/>
          <dgm:bulletEnabled val="1"/>
        </dgm:presLayoutVars>
      </dgm:prSet>
      <dgm:spPr/>
      <dgm:t>
        <a:bodyPr/>
        <a:lstStyle/>
        <a:p>
          <a:endParaRPr lang="en-US"/>
        </a:p>
      </dgm:t>
    </dgm:pt>
    <dgm:pt modelId="{EEFEE9D3-BD6D-1E41-80D9-8307D2056200}" type="pres">
      <dgm:prSet presAssocID="{FC440AA4-1542-EB4D-9045-2FA92ECB42A9}" presName="negativeSpace" presStyleCnt="0"/>
      <dgm:spPr/>
    </dgm:pt>
    <dgm:pt modelId="{BB377EFB-46EC-6447-A9AD-6FB639635751}" type="pres">
      <dgm:prSet presAssocID="{FC440AA4-1542-EB4D-9045-2FA92ECB42A9}" presName="childText" presStyleLbl="conFgAcc1" presStyleIdx="3" presStyleCnt="4">
        <dgm:presLayoutVars>
          <dgm:bulletEnabled val="1"/>
        </dgm:presLayoutVars>
      </dgm:prSet>
      <dgm:spPr/>
    </dgm:pt>
  </dgm:ptLst>
  <dgm:cxnLst>
    <dgm:cxn modelId="{B18B1806-3E58-A247-B404-359B3200AD02}" type="presOf" srcId="{F91DAEEA-4596-2843-AF6B-C597FBB3E39F}" destId="{8D398AF2-3F6C-F746-9654-E50AB5B927FF}" srcOrd="0" destOrd="0" presId="urn:microsoft.com/office/officeart/2005/8/layout/list1"/>
    <dgm:cxn modelId="{0871050C-6AEA-ED40-A265-BC02687BE2CF}" srcId="{5A056539-B856-954F-B5ED-30FD4E7F0E3C}" destId="{FC440AA4-1542-EB4D-9045-2FA92ECB42A9}" srcOrd="3" destOrd="0" parTransId="{D591F379-ED70-054E-9922-EC2338D53625}" sibTransId="{2953C362-BACD-2C44-BA30-12D30CBBBDC3}"/>
    <dgm:cxn modelId="{5E4AD5CD-DA96-C447-977E-437EBCC2ED32}" type="presOf" srcId="{14A951BC-7917-8840-BE5A-42BFCA621EEB}" destId="{07423209-5F0F-8F46-9FFC-C1B3B0173315}" srcOrd="0" destOrd="0" presId="urn:microsoft.com/office/officeart/2005/8/layout/list1"/>
    <dgm:cxn modelId="{DE107E58-60E3-F943-AE48-D8E936A063E5}" srcId="{5A056539-B856-954F-B5ED-30FD4E7F0E3C}" destId="{2D8A82B9-8696-9442-B170-24EBE2DA8456}" srcOrd="2" destOrd="0" parTransId="{F21563B6-F16C-7C4E-93EA-75076ED1E932}" sibTransId="{10471DF8-A2D1-5E4D-A36E-3CEB374EB957}"/>
    <dgm:cxn modelId="{F9143A42-24D5-7643-B19B-1DB02E209C9D}" type="presOf" srcId="{2D8A82B9-8696-9442-B170-24EBE2DA8456}" destId="{AECFDBC8-73ED-2546-865C-C676EC1039B1}" srcOrd="1" destOrd="0" presId="urn:microsoft.com/office/officeart/2005/8/layout/list1"/>
    <dgm:cxn modelId="{8F6F75DC-0909-8C40-BC8F-F41E253A6395}" srcId="{5A056539-B856-954F-B5ED-30FD4E7F0E3C}" destId="{F91DAEEA-4596-2843-AF6B-C597FBB3E39F}" srcOrd="0" destOrd="0" parTransId="{CE75D318-B612-4347-8758-55C543C4A0C1}" sibTransId="{591BD8EF-9E52-1A4B-B39F-D6CA3B6DA50F}"/>
    <dgm:cxn modelId="{EE03D693-3311-9440-B863-8AA723C518DB}" type="presOf" srcId="{14A951BC-7917-8840-BE5A-42BFCA621EEB}" destId="{999ED719-86AB-FE47-8C85-CC28E31F3656}" srcOrd="1" destOrd="0" presId="urn:microsoft.com/office/officeart/2005/8/layout/list1"/>
    <dgm:cxn modelId="{73EA61A0-4FBA-C649-B2BE-0320C71925E6}" type="presOf" srcId="{FC440AA4-1542-EB4D-9045-2FA92ECB42A9}" destId="{EA8AEF07-DF62-F249-BFF5-377F32C7E657}" srcOrd="0" destOrd="0" presId="urn:microsoft.com/office/officeart/2005/8/layout/list1"/>
    <dgm:cxn modelId="{50D090D7-06CC-2845-91FF-791BE5581F1B}" type="presOf" srcId="{5A056539-B856-954F-B5ED-30FD4E7F0E3C}" destId="{48D6B92C-8930-1142-8BCB-DF20DF875FF1}" srcOrd="0" destOrd="0" presId="urn:microsoft.com/office/officeart/2005/8/layout/list1"/>
    <dgm:cxn modelId="{F2FF99B5-FD1F-8046-B8AE-27201EFBBEDD}" type="presOf" srcId="{F91DAEEA-4596-2843-AF6B-C597FBB3E39F}" destId="{EBBC8180-1CD1-EF44-9BBA-F92F830B7F42}" srcOrd="1" destOrd="0" presId="urn:microsoft.com/office/officeart/2005/8/layout/list1"/>
    <dgm:cxn modelId="{6CAD6949-66EC-234D-A538-74D429A0F003}" srcId="{5A056539-B856-954F-B5ED-30FD4E7F0E3C}" destId="{14A951BC-7917-8840-BE5A-42BFCA621EEB}" srcOrd="1" destOrd="0" parTransId="{3AEA6A3A-BB5A-D545-890D-421A49B67A29}" sibTransId="{3EF460B8-4201-4946-BDEA-51C0A4CFA39C}"/>
    <dgm:cxn modelId="{C874DEF6-7443-CA44-B0D7-6B0351683601}" type="presOf" srcId="{FC440AA4-1542-EB4D-9045-2FA92ECB42A9}" destId="{5A2C3E35-F335-C248-897F-B360EBCBF10B}" srcOrd="1" destOrd="0" presId="urn:microsoft.com/office/officeart/2005/8/layout/list1"/>
    <dgm:cxn modelId="{91D6A8FC-B69A-2042-A716-53D16531DAAA}" type="presOf" srcId="{2D8A82B9-8696-9442-B170-24EBE2DA8456}" destId="{B71D99D4-3DE5-7147-871D-319ABB7201D3}" srcOrd="0" destOrd="0" presId="urn:microsoft.com/office/officeart/2005/8/layout/list1"/>
    <dgm:cxn modelId="{E1B6177B-2C45-C34A-9E95-FAC3AF97C363}" type="presParOf" srcId="{48D6B92C-8930-1142-8BCB-DF20DF875FF1}" destId="{15552E66-91B4-B148-9142-84B6FCD42B84}" srcOrd="0" destOrd="0" presId="urn:microsoft.com/office/officeart/2005/8/layout/list1"/>
    <dgm:cxn modelId="{7573E929-725D-D842-AC96-B946651FAB5F}" type="presParOf" srcId="{15552E66-91B4-B148-9142-84B6FCD42B84}" destId="{8D398AF2-3F6C-F746-9654-E50AB5B927FF}" srcOrd="0" destOrd="0" presId="urn:microsoft.com/office/officeart/2005/8/layout/list1"/>
    <dgm:cxn modelId="{4DD834E9-4D00-4945-8FD0-9BE2D5E7A146}" type="presParOf" srcId="{15552E66-91B4-B148-9142-84B6FCD42B84}" destId="{EBBC8180-1CD1-EF44-9BBA-F92F830B7F42}" srcOrd="1" destOrd="0" presId="urn:microsoft.com/office/officeart/2005/8/layout/list1"/>
    <dgm:cxn modelId="{257B6E93-3785-8545-A86A-FD06895B18C9}" type="presParOf" srcId="{48D6B92C-8930-1142-8BCB-DF20DF875FF1}" destId="{1FFABDC3-832B-3747-9D10-14F320C7C5D7}" srcOrd="1" destOrd="0" presId="urn:microsoft.com/office/officeart/2005/8/layout/list1"/>
    <dgm:cxn modelId="{811E5DED-4078-5840-ACDB-3D9F87439878}" type="presParOf" srcId="{48D6B92C-8930-1142-8BCB-DF20DF875FF1}" destId="{F9053319-DEA3-D549-A15B-4F9760A59BA3}" srcOrd="2" destOrd="0" presId="urn:microsoft.com/office/officeart/2005/8/layout/list1"/>
    <dgm:cxn modelId="{7D4C57C8-2EE0-FF45-956E-417B391478D3}" type="presParOf" srcId="{48D6B92C-8930-1142-8BCB-DF20DF875FF1}" destId="{942BA5F4-0E82-0543-AF26-3F00AF1C71A2}" srcOrd="3" destOrd="0" presId="urn:microsoft.com/office/officeart/2005/8/layout/list1"/>
    <dgm:cxn modelId="{942C805D-10AC-D248-9FC7-75E028D8E8D6}" type="presParOf" srcId="{48D6B92C-8930-1142-8BCB-DF20DF875FF1}" destId="{1EF89C72-4FAB-4044-A734-F86AFED14005}" srcOrd="4" destOrd="0" presId="urn:microsoft.com/office/officeart/2005/8/layout/list1"/>
    <dgm:cxn modelId="{975EF3F0-D42A-9743-BF19-A7CF23A1F08E}" type="presParOf" srcId="{1EF89C72-4FAB-4044-A734-F86AFED14005}" destId="{07423209-5F0F-8F46-9FFC-C1B3B0173315}" srcOrd="0" destOrd="0" presId="urn:microsoft.com/office/officeart/2005/8/layout/list1"/>
    <dgm:cxn modelId="{EF194C26-C819-A449-89D4-5B4FEA332663}" type="presParOf" srcId="{1EF89C72-4FAB-4044-A734-F86AFED14005}" destId="{999ED719-86AB-FE47-8C85-CC28E31F3656}" srcOrd="1" destOrd="0" presId="urn:microsoft.com/office/officeart/2005/8/layout/list1"/>
    <dgm:cxn modelId="{F01EDFB0-1387-E04C-8A2B-715E0D3D63C9}" type="presParOf" srcId="{48D6B92C-8930-1142-8BCB-DF20DF875FF1}" destId="{1D5C55CF-E6D1-F74C-8D7C-D1FE10418800}" srcOrd="5" destOrd="0" presId="urn:microsoft.com/office/officeart/2005/8/layout/list1"/>
    <dgm:cxn modelId="{0B481EE9-7ACD-5C4A-A276-5302327C5BE3}" type="presParOf" srcId="{48D6B92C-8930-1142-8BCB-DF20DF875FF1}" destId="{450A0A79-B7B6-1548-9993-C5FCD08FFF68}" srcOrd="6" destOrd="0" presId="urn:microsoft.com/office/officeart/2005/8/layout/list1"/>
    <dgm:cxn modelId="{8D44CF39-1F1A-CC47-994F-D4565C878DE5}" type="presParOf" srcId="{48D6B92C-8930-1142-8BCB-DF20DF875FF1}" destId="{296230C3-BDC0-6349-ADF1-CE8ED179DD93}" srcOrd="7" destOrd="0" presId="urn:microsoft.com/office/officeart/2005/8/layout/list1"/>
    <dgm:cxn modelId="{A5878610-B422-5745-891A-DBC7BC7AA9E7}" type="presParOf" srcId="{48D6B92C-8930-1142-8BCB-DF20DF875FF1}" destId="{6A83E0CF-5E91-5F4D-8D14-1F71F29EF3C3}" srcOrd="8" destOrd="0" presId="urn:microsoft.com/office/officeart/2005/8/layout/list1"/>
    <dgm:cxn modelId="{083A78AC-1780-A14A-A283-C4793A64C78B}" type="presParOf" srcId="{6A83E0CF-5E91-5F4D-8D14-1F71F29EF3C3}" destId="{B71D99D4-3DE5-7147-871D-319ABB7201D3}" srcOrd="0" destOrd="0" presId="urn:microsoft.com/office/officeart/2005/8/layout/list1"/>
    <dgm:cxn modelId="{1D3BD659-E148-1E40-A736-5D924BB2FD45}" type="presParOf" srcId="{6A83E0CF-5E91-5F4D-8D14-1F71F29EF3C3}" destId="{AECFDBC8-73ED-2546-865C-C676EC1039B1}" srcOrd="1" destOrd="0" presId="urn:microsoft.com/office/officeart/2005/8/layout/list1"/>
    <dgm:cxn modelId="{C2DC89B9-0E35-B146-84A2-FF9C49BD1ABE}" type="presParOf" srcId="{48D6B92C-8930-1142-8BCB-DF20DF875FF1}" destId="{689C11A3-9893-184C-B499-9E8D013097D1}" srcOrd="9" destOrd="0" presId="urn:microsoft.com/office/officeart/2005/8/layout/list1"/>
    <dgm:cxn modelId="{B1B30B51-AE04-5543-8E35-CAF70675370B}" type="presParOf" srcId="{48D6B92C-8930-1142-8BCB-DF20DF875FF1}" destId="{837E9901-70C0-3C4D-9FFA-20464DE1A225}" srcOrd="10" destOrd="0" presId="urn:microsoft.com/office/officeart/2005/8/layout/list1"/>
    <dgm:cxn modelId="{E2B4AE16-912E-D840-ABDB-BF21B32A9F13}" type="presParOf" srcId="{48D6B92C-8930-1142-8BCB-DF20DF875FF1}" destId="{1154567E-156A-F640-BA22-132C84603FA0}" srcOrd="11" destOrd="0" presId="urn:microsoft.com/office/officeart/2005/8/layout/list1"/>
    <dgm:cxn modelId="{69EE427A-591C-4444-A804-B0535C320AF1}" type="presParOf" srcId="{48D6B92C-8930-1142-8BCB-DF20DF875FF1}" destId="{EC2F6116-F0D1-ED4E-A23A-FC911FF03613}" srcOrd="12" destOrd="0" presId="urn:microsoft.com/office/officeart/2005/8/layout/list1"/>
    <dgm:cxn modelId="{7C50F0C5-275A-A645-BD64-9BBE26A5B42C}" type="presParOf" srcId="{EC2F6116-F0D1-ED4E-A23A-FC911FF03613}" destId="{EA8AEF07-DF62-F249-BFF5-377F32C7E657}" srcOrd="0" destOrd="0" presId="urn:microsoft.com/office/officeart/2005/8/layout/list1"/>
    <dgm:cxn modelId="{72BB9119-ED0E-C54B-856D-95FA52FA0D50}" type="presParOf" srcId="{EC2F6116-F0D1-ED4E-A23A-FC911FF03613}" destId="{5A2C3E35-F335-C248-897F-B360EBCBF10B}" srcOrd="1" destOrd="0" presId="urn:microsoft.com/office/officeart/2005/8/layout/list1"/>
    <dgm:cxn modelId="{B449E0A9-A31E-9D44-86A1-087CB760F9C1}" type="presParOf" srcId="{48D6B92C-8930-1142-8BCB-DF20DF875FF1}" destId="{EEFEE9D3-BD6D-1E41-80D9-8307D2056200}" srcOrd="13" destOrd="0" presId="urn:microsoft.com/office/officeart/2005/8/layout/list1"/>
    <dgm:cxn modelId="{16B55767-7C8D-BC41-95BD-5B44088833F0}" type="presParOf" srcId="{48D6B92C-8930-1142-8BCB-DF20DF875FF1}" destId="{BB377EFB-46EC-6447-A9AD-6FB63963575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53319-DEA3-D549-A15B-4F9760A59BA3}">
      <dsp:nvSpPr>
        <dsp:cNvPr id="0" name=""/>
        <dsp:cNvSpPr/>
      </dsp:nvSpPr>
      <dsp:spPr>
        <a:xfrm>
          <a:off x="0" y="444739"/>
          <a:ext cx="8458200" cy="6552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BBC8180-1CD1-EF44-9BBA-F92F830B7F42}">
      <dsp:nvSpPr>
        <dsp:cNvPr id="0" name=""/>
        <dsp:cNvSpPr/>
      </dsp:nvSpPr>
      <dsp:spPr>
        <a:xfrm>
          <a:off x="457199" y="228598"/>
          <a:ext cx="5920740" cy="76752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790" tIns="0" rIns="223790" bIns="0" numCol="1" spcCol="1270" anchor="ctr" anchorCtr="0">
          <a:noAutofit/>
        </a:bodyPr>
        <a:lstStyle/>
        <a:p>
          <a:pPr lvl="0" algn="l" defTabSz="1066800">
            <a:lnSpc>
              <a:spcPct val="90000"/>
            </a:lnSpc>
            <a:spcBef>
              <a:spcPct val="0"/>
            </a:spcBef>
            <a:spcAft>
              <a:spcPct val="35000"/>
            </a:spcAft>
          </a:pPr>
          <a:r>
            <a:rPr lang="en-US" sz="2400" kern="1200" dirty="0" smtClean="0"/>
            <a:t>Set </a:t>
          </a:r>
          <a:r>
            <a:rPr lang="en-US" sz="2400" kern="1200" dirty="0" err="1" smtClean="0"/>
            <a:t>theActionBar</a:t>
          </a:r>
          <a:r>
            <a:rPr lang="en-US" sz="2400" kern="1200" dirty="0" smtClean="0"/>
            <a:t> Theme </a:t>
          </a:r>
          <a:endParaRPr lang="en-US" sz="2400" kern="1200" dirty="0"/>
        </a:p>
      </dsp:txBody>
      <dsp:txXfrm>
        <a:off x="494666" y="266065"/>
        <a:ext cx="5845806" cy="692586"/>
      </dsp:txXfrm>
    </dsp:sp>
    <dsp:sp modelId="{450A0A79-B7B6-1548-9993-C5FCD08FFF68}">
      <dsp:nvSpPr>
        <dsp:cNvPr id="0" name=""/>
        <dsp:cNvSpPr/>
      </dsp:nvSpPr>
      <dsp:spPr>
        <a:xfrm>
          <a:off x="0" y="1624099"/>
          <a:ext cx="8458200" cy="6552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99ED719-86AB-FE47-8C85-CC28E31F3656}">
      <dsp:nvSpPr>
        <dsp:cNvPr id="0" name=""/>
        <dsp:cNvSpPr/>
      </dsp:nvSpPr>
      <dsp:spPr>
        <a:xfrm>
          <a:off x="457199" y="1407958"/>
          <a:ext cx="5920740" cy="767520"/>
        </a:xfrm>
        <a:prstGeom prst="round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790" tIns="0" rIns="223790" bIns="0" numCol="1" spcCol="1270" anchor="ctr" anchorCtr="0">
          <a:noAutofit/>
        </a:bodyPr>
        <a:lstStyle/>
        <a:p>
          <a:pPr lvl="0" algn="l" defTabSz="1066800">
            <a:lnSpc>
              <a:spcPct val="90000"/>
            </a:lnSpc>
            <a:spcBef>
              <a:spcPct val="0"/>
            </a:spcBef>
            <a:spcAft>
              <a:spcPct val="35000"/>
            </a:spcAft>
          </a:pPr>
          <a:r>
            <a:rPr lang="en-US" sz="2400" kern="1200" dirty="0" smtClean="0"/>
            <a:t>Create items in Menu with </a:t>
          </a:r>
          <a:r>
            <a:rPr lang="en-US" sz="2400" kern="1200" dirty="0" err="1" smtClean="0"/>
            <a:t>ActionBar</a:t>
          </a:r>
          <a:r>
            <a:rPr lang="en-US" sz="2400" kern="1200" dirty="0" smtClean="0"/>
            <a:t> defined Attributes</a:t>
          </a:r>
          <a:endParaRPr lang="en-US" sz="2400" kern="1200" dirty="0"/>
        </a:p>
      </dsp:txBody>
      <dsp:txXfrm>
        <a:off x="494666" y="1445425"/>
        <a:ext cx="5845806" cy="692586"/>
      </dsp:txXfrm>
    </dsp:sp>
    <dsp:sp modelId="{837E9901-70C0-3C4D-9FFA-20464DE1A225}">
      <dsp:nvSpPr>
        <dsp:cNvPr id="0" name=""/>
        <dsp:cNvSpPr/>
      </dsp:nvSpPr>
      <dsp:spPr>
        <a:xfrm>
          <a:off x="0" y="2803459"/>
          <a:ext cx="8458200" cy="6552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ECFDBC8-73ED-2546-865C-C676EC1039B1}">
      <dsp:nvSpPr>
        <dsp:cNvPr id="0" name=""/>
        <dsp:cNvSpPr/>
      </dsp:nvSpPr>
      <dsp:spPr>
        <a:xfrm>
          <a:off x="457199" y="2587318"/>
          <a:ext cx="5920740" cy="767520"/>
        </a:xfrm>
        <a:prstGeom prst="roundRect">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790" tIns="0" rIns="223790" bIns="0" numCol="1" spcCol="1270" anchor="ctr" anchorCtr="0">
          <a:noAutofit/>
        </a:bodyPr>
        <a:lstStyle/>
        <a:p>
          <a:pPr lvl="0" algn="l" defTabSz="1066800">
            <a:lnSpc>
              <a:spcPct val="90000"/>
            </a:lnSpc>
            <a:spcBef>
              <a:spcPct val="0"/>
            </a:spcBef>
            <a:spcAft>
              <a:spcPct val="35000"/>
            </a:spcAft>
          </a:pPr>
          <a:r>
            <a:rPr lang="en-US" sz="2400" kern="1200" dirty="0" smtClean="0"/>
            <a:t>Inflate in </a:t>
          </a:r>
          <a:r>
            <a:rPr lang="en-US" sz="2400" kern="1200" dirty="0" err="1" smtClean="0"/>
            <a:t>onCreateOptions</a:t>
          </a:r>
          <a:r>
            <a:rPr lang="en-US" sz="2400" kern="1200" dirty="0" smtClean="0"/>
            <a:t> Menu</a:t>
          </a:r>
          <a:endParaRPr lang="en-US" sz="2400" kern="1200" dirty="0"/>
        </a:p>
      </dsp:txBody>
      <dsp:txXfrm>
        <a:off x="494666" y="2624785"/>
        <a:ext cx="5845806" cy="692586"/>
      </dsp:txXfrm>
    </dsp:sp>
    <dsp:sp modelId="{BB377EFB-46EC-6447-A9AD-6FB639635751}">
      <dsp:nvSpPr>
        <dsp:cNvPr id="0" name=""/>
        <dsp:cNvSpPr/>
      </dsp:nvSpPr>
      <dsp:spPr>
        <a:xfrm>
          <a:off x="0" y="3982820"/>
          <a:ext cx="8458200" cy="655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A2C3E35-F335-C248-897F-B360EBCBF10B}">
      <dsp:nvSpPr>
        <dsp:cNvPr id="0" name=""/>
        <dsp:cNvSpPr/>
      </dsp:nvSpPr>
      <dsp:spPr>
        <a:xfrm>
          <a:off x="457199" y="3766678"/>
          <a:ext cx="5920740" cy="767520"/>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790" tIns="0" rIns="223790" bIns="0" numCol="1" spcCol="1270" anchor="ctr" anchorCtr="0">
          <a:noAutofit/>
        </a:bodyPr>
        <a:lstStyle/>
        <a:p>
          <a:pPr lvl="0" algn="l" defTabSz="1066800">
            <a:lnSpc>
              <a:spcPct val="90000"/>
            </a:lnSpc>
            <a:spcBef>
              <a:spcPct val="0"/>
            </a:spcBef>
            <a:spcAft>
              <a:spcPct val="35000"/>
            </a:spcAft>
          </a:pPr>
          <a:r>
            <a:rPr lang="en-US" sz="2400" kern="1200" dirty="0" smtClean="0"/>
            <a:t>Use </a:t>
          </a:r>
          <a:r>
            <a:rPr lang="en-US" sz="2400" kern="1200" dirty="0" err="1" smtClean="0"/>
            <a:t>OptionsMenuItem</a:t>
          </a:r>
          <a:r>
            <a:rPr lang="en-US" sz="2400" kern="1200" dirty="0" smtClean="0"/>
            <a:t> click for Events</a:t>
          </a:r>
          <a:endParaRPr lang="en-US" sz="2400" kern="1200" dirty="0"/>
        </a:p>
      </dsp:txBody>
      <dsp:txXfrm>
        <a:off x="494666" y="3804145"/>
        <a:ext cx="5845806"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53319-DEA3-D549-A15B-4F9760A59BA3}">
      <dsp:nvSpPr>
        <dsp:cNvPr id="0" name=""/>
        <dsp:cNvSpPr/>
      </dsp:nvSpPr>
      <dsp:spPr>
        <a:xfrm>
          <a:off x="0" y="706752"/>
          <a:ext cx="8458200" cy="11844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BBC8180-1CD1-EF44-9BBA-F92F830B7F42}">
      <dsp:nvSpPr>
        <dsp:cNvPr id="0" name=""/>
        <dsp:cNvSpPr/>
      </dsp:nvSpPr>
      <dsp:spPr>
        <a:xfrm>
          <a:off x="404746" y="316035"/>
          <a:ext cx="8053453" cy="138744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790" tIns="0" rIns="223790" bIns="0" numCol="1" spcCol="1270" anchor="ctr" anchorCtr="0">
          <a:noAutofit/>
        </a:bodyPr>
        <a:lstStyle/>
        <a:p>
          <a:pPr lvl="0" algn="l" defTabSz="1244600">
            <a:lnSpc>
              <a:spcPct val="90000"/>
            </a:lnSpc>
            <a:spcBef>
              <a:spcPct val="0"/>
            </a:spcBef>
            <a:spcAft>
              <a:spcPct val="35000"/>
            </a:spcAft>
          </a:pPr>
          <a:r>
            <a:rPr lang="en-US" sz="2800" kern="1200" dirty="0" smtClean="0"/>
            <a:t>Defining the parent activity in the </a:t>
          </a:r>
          <a:r>
            <a:rPr lang="en-US" sz="2800" kern="1200" dirty="0" err="1" smtClean="0"/>
            <a:t>AndroidManifest.xml</a:t>
          </a:r>
          <a:r>
            <a:rPr lang="en-US" sz="2800" kern="1200" dirty="0" smtClean="0"/>
            <a:t> file</a:t>
          </a:r>
          <a:endParaRPr lang="en-US" sz="2800" kern="1200" dirty="0"/>
        </a:p>
      </dsp:txBody>
      <dsp:txXfrm>
        <a:off x="472475" y="383764"/>
        <a:ext cx="7917995" cy="1251982"/>
      </dsp:txXfrm>
    </dsp:sp>
    <dsp:sp modelId="{450A0A79-B7B6-1548-9993-C5FCD08FFF68}">
      <dsp:nvSpPr>
        <dsp:cNvPr id="0" name=""/>
        <dsp:cNvSpPr/>
      </dsp:nvSpPr>
      <dsp:spPr>
        <a:xfrm>
          <a:off x="0" y="2838672"/>
          <a:ext cx="8458200" cy="11844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99ED719-86AB-FE47-8C85-CC28E31F3656}">
      <dsp:nvSpPr>
        <dsp:cNvPr id="0" name=""/>
        <dsp:cNvSpPr/>
      </dsp:nvSpPr>
      <dsp:spPr>
        <a:xfrm>
          <a:off x="404746" y="2447955"/>
          <a:ext cx="8053453" cy="1387440"/>
        </a:xfrm>
        <a:prstGeom prst="round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790" tIns="0" rIns="223790" bIns="0" numCol="1" spcCol="1270" anchor="ctr" anchorCtr="0">
          <a:noAutofit/>
        </a:bodyPr>
        <a:lstStyle/>
        <a:p>
          <a:pPr lvl="0" algn="l" defTabSz="1244600">
            <a:lnSpc>
              <a:spcPct val="90000"/>
            </a:lnSpc>
            <a:spcBef>
              <a:spcPct val="0"/>
            </a:spcBef>
            <a:spcAft>
              <a:spcPct val="35000"/>
            </a:spcAft>
          </a:pPr>
          <a:r>
            <a:rPr lang="en-US" sz="2800" kern="1200" dirty="0" smtClean="0"/>
            <a:t>Enabling the up navigation in the activity class.</a:t>
          </a:r>
          <a:endParaRPr lang="en-US" sz="2800" kern="1200" dirty="0"/>
        </a:p>
      </dsp:txBody>
      <dsp:txXfrm>
        <a:off x="472475" y="2515684"/>
        <a:ext cx="7917995" cy="12519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53319-DEA3-D549-A15B-4F9760A59BA3}">
      <dsp:nvSpPr>
        <dsp:cNvPr id="0" name=""/>
        <dsp:cNvSpPr/>
      </dsp:nvSpPr>
      <dsp:spPr>
        <a:xfrm>
          <a:off x="0" y="444739"/>
          <a:ext cx="8458200" cy="6552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BBC8180-1CD1-EF44-9BBA-F92F830B7F42}">
      <dsp:nvSpPr>
        <dsp:cNvPr id="0" name=""/>
        <dsp:cNvSpPr/>
      </dsp:nvSpPr>
      <dsp:spPr>
        <a:xfrm>
          <a:off x="404746" y="228598"/>
          <a:ext cx="8053453" cy="76752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790" tIns="0" rIns="223790" bIns="0" numCol="1" spcCol="1270" anchor="ctr" anchorCtr="0">
          <a:noAutofit/>
        </a:bodyPr>
        <a:lstStyle/>
        <a:p>
          <a:pPr lvl="0" algn="l" defTabSz="1066800">
            <a:lnSpc>
              <a:spcPct val="90000"/>
            </a:lnSpc>
            <a:spcBef>
              <a:spcPct val="0"/>
            </a:spcBef>
            <a:spcAft>
              <a:spcPct val="35000"/>
            </a:spcAft>
          </a:pPr>
          <a:r>
            <a:rPr lang="en-US" sz="2400" kern="1200" dirty="0" smtClean="0"/>
            <a:t>Adding the Search Widget to action bar action item</a:t>
          </a:r>
          <a:endParaRPr lang="en-US" sz="2400" kern="1200" dirty="0"/>
        </a:p>
      </dsp:txBody>
      <dsp:txXfrm>
        <a:off x="442213" y="266065"/>
        <a:ext cx="7978519" cy="692586"/>
      </dsp:txXfrm>
    </dsp:sp>
    <dsp:sp modelId="{450A0A79-B7B6-1548-9993-C5FCD08FFF68}">
      <dsp:nvSpPr>
        <dsp:cNvPr id="0" name=""/>
        <dsp:cNvSpPr/>
      </dsp:nvSpPr>
      <dsp:spPr>
        <a:xfrm>
          <a:off x="0" y="1624099"/>
          <a:ext cx="8458200" cy="6552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99ED719-86AB-FE47-8C85-CC28E31F3656}">
      <dsp:nvSpPr>
        <dsp:cNvPr id="0" name=""/>
        <dsp:cNvSpPr/>
      </dsp:nvSpPr>
      <dsp:spPr>
        <a:xfrm>
          <a:off x="404746" y="1407958"/>
          <a:ext cx="8053453" cy="767520"/>
        </a:xfrm>
        <a:prstGeom prst="round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790" tIns="0" rIns="223790" bIns="0" numCol="1" spcCol="1270" anchor="ctr" anchorCtr="0">
          <a:noAutofit/>
        </a:bodyPr>
        <a:lstStyle/>
        <a:p>
          <a:pPr lvl="0" algn="l" defTabSz="1066800">
            <a:lnSpc>
              <a:spcPct val="90000"/>
            </a:lnSpc>
            <a:spcBef>
              <a:spcPct val="0"/>
            </a:spcBef>
            <a:spcAft>
              <a:spcPct val="35000"/>
            </a:spcAft>
          </a:pPr>
          <a:r>
            <a:rPr lang="en-US" sz="2400" kern="1200" dirty="0" smtClean="0"/>
            <a:t>Defining the searchable configuration in the xml</a:t>
          </a:r>
          <a:endParaRPr lang="en-US" sz="2400" kern="1200" dirty="0"/>
        </a:p>
      </dsp:txBody>
      <dsp:txXfrm>
        <a:off x="442213" y="1445425"/>
        <a:ext cx="7978519" cy="692586"/>
      </dsp:txXfrm>
    </dsp:sp>
    <dsp:sp modelId="{837E9901-70C0-3C4D-9FFA-20464DE1A225}">
      <dsp:nvSpPr>
        <dsp:cNvPr id="0" name=""/>
        <dsp:cNvSpPr/>
      </dsp:nvSpPr>
      <dsp:spPr>
        <a:xfrm>
          <a:off x="0" y="2803459"/>
          <a:ext cx="8458200" cy="6552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ECFDBC8-73ED-2546-865C-C676EC1039B1}">
      <dsp:nvSpPr>
        <dsp:cNvPr id="0" name=""/>
        <dsp:cNvSpPr/>
      </dsp:nvSpPr>
      <dsp:spPr>
        <a:xfrm>
          <a:off x="404746" y="2587318"/>
          <a:ext cx="8053453" cy="767520"/>
        </a:xfrm>
        <a:prstGeom prst="roundRect">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790" tIns="0" rIns="223790" bIns="0" numCol="1" spcCol="1270" anchor="ctr" anchorCtr="0">
          <a:noAutofit/>
        </a:bodyPr>
        <a:lstStyle/>
        <a:p>
          <a:pPr lvl="0" algn="l" defTabSz="1066800">
            <a:lnSpc>
              <a:spcPct val="90000"/>
            </a:lnSpc>
            <a:spcBef>
              <a:spcPct val="0"/>
            </a:spcBef>
            <a:spcAft>
              <a:spcPct val="35000"/>
            </a:spcAft>
          </a:pPr>
          <a:r>
            <a:rPr lang="en-US" sz="2400" kern="1200" dirty="0" smtClean="0"/>
            <a:t>Creating the activity to handle search query and display the results</a:t>
          </a:r>
          <a:endParaRPr lang="en-US" sz="2400" kern="1200" dirty="0"/>
        </a:p>
      </dsp:txBody>
      <dsp:txXfrm>
        <a:off x="442213" y="2624785"/>
        <a:ext cx="7978519" cy="692586"/>
      </dsp:txXfrm>
    </dsp:sp>
    <dsp:sp modelId="{BB377EFB-46EC-6447-A9AD-6FB639635751}">
      <dsp:nvSpPr>
        <dsp:cNvPr id="0" name=""/>
        <dsp:cNvSpPr/>
      </dsp:nvSpPr>
      <dsp:spPr>
        <a:xfrm>
          <a:off x="0" y="3982820"/>
          <a:ext cx="8458200" cy="655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A2C3E35-F335-C248-897F-B360EBCBF10B}">
      <dsp:nvSpPr>
        <dsp:cNvPr id="0" name=""/>
        <dsp:cNvSpPr/>
      </dsp:nvSpPr>
      <dsp:spPr>
        <a:xfrm>
          <a:off x="404746" y="3766678"/>
          <a:ext cx="8053453" cy="767520"/>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790" tIns="0" rIns="223790" bIns="0" numCol="1" spcCol="1270" anchor="ctr" anchorCtr="0">
          <a:noAutofit/>
        </a:bodyPr>
        <a:lstStyle/>
        <a:p>
          <a:pPr lvl="0" algn="l" defTabSz="1066800">
            <a:lnSpc>
              <a:spcPct val="90000"/>
            </a:lnSpc>
            <a:spcBef>
              <a:spcPct val="0"/>
            </a:spcBef>
            <a:spcAft>
              <a:spcPct val="35000"/>
            </a:spcAft>
          </a:pPr>
          <a:r>
            <a:rPr lang="en-US" sz="2400" kern="1200" dirty="0" smtClean="0"/>
            <a:t>Defining the default searchable activity and SEARCH intent filter in </a:t>
          </a:r>
          <a:r>
            <a:rPr lang="en-US" sz="2400" kern="1200" dirty="0" err="1" smtClean="0"/>
            <a:t>AndroidManifest.xml</a:t>
          </a:r>
          <a:r>
            <a:rPr lang="en-US" sz="2400" kern="1200" dirty="0" smtClean="0"/>
            <a:t> file</a:t>
          </a:r>
          <a:endParaRPr lang="en-US" sz="2400" kern="1200" dirty="0"/>
        </a:p>
      </dsp:txBody>
      <dsp:txXfrm>
        <a:off x="442213" y="3804145"/>
        <a:ext cx="7978519"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5936A0FE-78A6-4C94-A477-5589354F84FC}" type="datetimeFigureOut">
              <a:rPr lang="en-US" smtClean="0"/>
              <a:t>29/07/15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79B2E56B-E9DA-4D9F-BE45-1726618D2C48}" type="slidenum">
              <a:rPr lang="en-US" smtClean="0"/>
              <a:t>‹#›</a:t>
            </a:fld>
            <a:endParaRPr lang="en-US"/>
          </a:p>
        </p:txBody>
      </p:sp>
    </p:spTree>
    <p:extLst>
      <p:ext uri="{BB962C8B-B14F-4D97-AF65-F5344CB8AC3E}">
        <p14:creationId xmlns:p14="http://schemas.microsoft.com/office/powerpoint/2010/main" val="11012045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DB22151-7E4A-4BA3-A16C-698F065919DB}" type="datetimeFigureOut">
              <a:rPr lang="en-US" smtClean="0"/>
              <a:t>29/07/15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EF49AFE-DC4F-40BB-B5EC-09971152433D}" type="slidenum">
              <a:rPr lang="en-US" smtClean="0"/>
              <a:t>‹#›</a:t>
            </a:fld>
            <a:endParaRPr lang="en-US"/>
          </a:p>
        </p:txBody>
      </p:sp>
    </p:spTree>
    <p:extLst>
      <p:ext uri="{BB962C8B-B14F-4D97-AF65-F5344CB8AC3E}">
        <p14:creationId xmlns:p14="http://schemas.microsoft.com/office/powerpoint/2010/main" val="324544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11</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16</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29</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42</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47</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48</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50</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6</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51</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52</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53</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54</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55</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56</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57</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58</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59</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60</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7</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61</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62</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63</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64</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65</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66</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67</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68</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69</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70</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8</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71</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72</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73</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74</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75</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76</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t>9</a:t>
            </a:fld>
            <a:endParaRPr lang="en-US"/>
          </a:p>
        </p:txBody>
      </p:sp>
    </p:spTree>
    <p:extLst>
      <p:ext uri="{BB962C8B-B14F-4D97-AF65-F5344CB8AC3E}">
        <p14:creationId xmlns:p14="http://schemas.microsoft.com/office/powerpoint/2010/main" val="2446487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F49AFE-DC4F-40BB-B5EC-09971152433D}"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446487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92202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2297638"/>
      </p:ext>
    </p:extLst>
  </p:cSld>
  <p:clrMapOvr>
    <a:masterClrMapping/>
  </p:clrMapOvr>
  <p:transition xmlns:p14="http://schemas.microsoft.com/office/powerpoint/2010/mai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2ABCB4A-7F20-4B37-83EB-C6072449E27D}" type="slidenum">
              <a:rPr lang="en-US">
                <a:solidFill>
                  <a:prstClr val="white">
                    <a:tint val="75000"/>
                  </a:prstClr>
                </a:solidFill>
              </a:rPr>
              <a:pPr>
                <a:defRPr/>
              </a:pPr>
              <a:t>‹#›</a:t>
            </a:fld>
            <a:endParaRPr lang="en-US">
              <a:solidFill>
                <a:prstClr val="white">
                  <a:tint val="75000"/>
                </a:prstClr>
              </a:solidFill>
            </a:endParaRPr>
          </a:p>
        </p:txBody>
      </p:sp>
      <p:pic>
        <p:nvPicPr>
          <p:cNvPr id="1031"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 y="-28575"/>
            <a:ext cx="92202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8796666"/>
      </p:ext>
    </p:extLst>
  </p:cSld>
  <p:clrMap bg1="dk1" tx1="lt1" bg2="dk2" tx2="lt2" accent1="accent1" accent2="accent2" accent3="accent3" accent4="accent4" accent5="accent5" accent6="accent6" hlink="hlink" folHlink="folHlink"/>
  <p:sldLayoutIdLst>
    <p:sldLayoutId id="2147483661" r:id="rId1"/>
  </p:sldLayoutIdLst>
  <p:transition xmlns:p14="http://schemas.microsoft.com/office/powerpoint/2010/main" spd="slow">
    <p:wipe/>
  </p:transition>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5.jpe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schemas.android.com/apk/res/android" TargetMode="External"/><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schemas.android.com/apk/res/android" TargetMode="External"/><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schemas.android.com/apk/res/android" TargetMode="External"/><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schemas.android.com/apk/res/android" TargetMode="External"/><Relationship Id="rId5" Type="http://schemas.openxmlformats.org/officeDocument/2006/relationships/hyperlink" Target="http://schemas.android.com/tools" TargetMode="External"/><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actionbarsherlock.com/download.html" TargetMode="External"/><Relationship Id="rId6"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8.png"/><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9.png"/><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1"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2">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9012" y="-95534"/>
            <a:ext cx="9213012" cy="6243634"/>
          </a:xfrm>
          <a:prstGeom prst="rect">
            <a:avLst/>
          </a:prstGeom>
          <a:pattFill prst="smCheck">
            <a:fgClr>
              <a:schemeClr val="bg2">
                <a:lumMod val="5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9" name="TextBox 8"/>
          <p:cNvSpPr txBox="1"/>
          <p:nvPr/>
        </p:nvSpPr>
        <p:spPr>
          <a:xfrm>
            <a:off x="1066800" y="2514600"/>
            <a:ext cx="7086600" cy="783193"/>
          </a:xfrm>
          <a:prstGeom prst="roundRect">
            <a:avLst/>
          </a:prstGeom>
          <a:noFill/>
          <a:ln w="38100">
            <a:solidFill>
              <a:schemeClr val="tx1"/>
            </a:solidFill>
          </a:ln>
        </p:spPr>
        <p:txBody>
          <a:bodyPr wrap="square" rtlCol="0">
            <a:spAutoFit/>
          </a:bodyPr>
          <a:lstStyle/>
          <a:p>
            <a:pPr algn="ctr"/>
            <a:r>
              <a:rPr lang="en-US" sz="4000" dirty="0" err="1" smtClean="0"/>
              <a:t>ActionBar</a:t>
            </a:r>
            <a:r>
              <a:rPr lang="en-US" sz="4000" dirty="0" smtClean="0"/>
              <a:t> in Android</a:t>
            </a:r>
            <a:endParaRPr lang="en-US" sz="4000" dirty="0">
              <a:latin typeface="Arial" pitchFamily="34" charset="0"/>
              <a:cs typeface="Arial" pitchFamily="34" charset="0"/>
            </a:endParaRPr>
          </a:p>
        </p:txBody>
      </p:sp>
      <p:sp>
        <p:nvSpPr>
          <p:cNvPr id="10" name="Rectangle 9"/>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522779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FIT Scheme</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10</a:t>
            </a:fld>
            <a:endParaRPr lang="en-US" sz="1000" dirty="0">
              <a:solidFill>
                <a:prstClr val="white"/>
              </a:solidFill>
              <a:latin typeface="Arial" pitchFamily="34" charset="0"/>
              <a:cs typeface="Arial" pitchFamily="34" charset="0"/>
            </a:endParaRPr>
          </a:p>
        </p:txBody>
      </p:sp>
      <p:sp>
        <p:nvSpPr>
          <p:cNvPr id="5" name="Rectangle 4"/>
          <p:cNvSpPr/>
          <p:nvPr/>
        </p:nvSpPr>
        <p:spPr>
          <a:xfrm>
            <a:off x="228600" y="838200"/>
            <a:ext cx="8534400" cy="4401205"/>
          </a:xfrm>
          <a:prstGeom prst="rect">
            <a:avLst/>
          </a:prstGeom>
        </p:spPr>
        <p:txBody>
          <a:bodyPr wrap="square">
            <a:spAutoFit/>
          </a:bodyPr>
          <a:lstStyle/>
          <a:p>
            <a:r>
              <a:rPr lang="en-US" sz="2000" b="1" dirty="0">
                <a:solidFill>
                  <a:srgbClr val="1A1A1A"/>
                </a:solidFill>
              </a:rPr>
              <a:t>F — Frequent</a:t>
            </a:r>
            <a:endParaRPr lang="en-US" sz="2000" dirty="0">
              <a:solidFill>
                <a:srgbClr val="1A1A1A"/>
              </a:solidFill>
            </a:endParaRPr>
          </a:p>
          <a:p>
            <a:pPr marL="342900" indent="-342900">
              <a:buFont typeface="+mj-ea"/>
              <a:buAutoNum type="circleNumDbPlain"/>
            </a:pPr>
            <a:r>
              <a:rPr lang="en-US" sz="2000" dirty="0">
                <a:solidFill>
                  <a:srgbClr val="1A1A1A"/>
                </a:solidFill>
              </a:rPr>
              <a:t>Will people use this action at least 7 out of 10 times they visit the screen?</a:t>
            </a:r>
          </a:p>
          <a:p>
            <a:pPr marL="342900" indent="-342900">
              <a:buFont typeface="+mj-ea"/>
              <a:buAutoNum type="circleNumDbPlain"/>
            </a:pPr>
            <a:r>
              <a:rPr lang="en-US" sz="2000" dirty="0">
                <a:solidFill>
                  <a:srgbClr val="1A1A1A"/>
                </a:solidFill>
              </a:rPr>
              <a:t>Will they typically use it several times in a row?</a:t>
            </a:r>
          </a:p>
          <a:p>
            <a:pPr marL="342900" indent="-342900">
              <a:buFont typeface="+mj-ea"/>
              <a:buAutoNum type="circleNumDbPlain"/>
            </a:pPr>
            <a:r>
              <a:rPr lang="en-US" sz="2000" dirty="0">
                <a:solidFill>
                  <a:srgbClr val="1A1A1A"/>
                </a:solidFill>
              </a:rPr>
              <a:t>Would taking an extra step every time truly be burdensome</a:t>
            </a:r>
            <a:r>
              <a:rPr lang="en-US" sz="2000" dirty="0" smtClean="0">
                <a:solidFill>
                  <a:srgbClr val="1A1A1A"/>
                </a:solidFill>
              </a:rPr>
              <a:t>?</a:t>
            </a:r>
          </a:p>
          <a:p>
            <a:pPr>
              <a:buChar char="•"/>
            </a:pPr>
            <a:endParaRPr lang="en-US" sz="2000" dirty="0">
              <a:solidFill>
                <a:srgbClr val="1A1A1A"/>
              </a:solidFill>
            </a:endParaRPr>
          </a:p>
          <a:p>
            <a:r>
              <a:rPr lang="en-US" sz="2000" b="1" dirty="0">
                <a:solidFill>
                  <a:srgbClr val="1A1A1A"/>
                </a:solidFill>
              </a:rPr>
              <a:t>I — Important</a:t>
            </a:r>
            <a:endParaRPr lang="en-US" sz="2000" dirty="0">
              <a:solidFill>
                <a:srgbClr val="1A1A1A"/>
              </a:solidFill>
            </a:endParaRPr>
          </a:p>
          <a:p>
            <a:pPr marL="342900" indent="-342900">
              <a:buFont typeface="+mj-ea"/>
              <a:buAutoNum type="circleNumDbPlain"/>
            </a:pPr>
            <a:r>
              <a:rPr lang="en-US" sz="2000" dirty="0">
                <a:solidFill>
                  <a:srgbClr val="1A1A1A"/>
                </a:solidFill>
              </a:rPr>
              <a:t>Do you want everyone to discover this action because it's especially cool or a selling point?</a:t>
            </a:r>
          </a:p>
          <a:p>
            <a:pPr marL="342900" indent="-342900">
              <a:buFont typeface="+mj-ea"/>
              <a:buAutoNum type="circleNumDbPlain"/>
            </a:pPr>
            <a:r>
              <a:rPr lang="en-US" sz="2000" dirty="0">
                <a:solidFill>
                  <a:srgbClr val="1A1A1A"/>
                </a:solidFill>
              </a:rPr>
              <a:t>Is it something that needs to be effortless in the rare cases it's needed</a:t>
            </a:r>
            <a:r>
              <a:rPr lang="en-US" sz="2000" dirty="0" smtClean="0">
                <a:solidFill>
                  <a:srgbClr val="1A1A1A"/>
                </a:solidFill>
              </a:rPr>
              <a:t>?</a:t>
            </a:r>
          </a:p>
          <a:p>
            <a:endParaRPr lang="en-US" sz="2000" dirty="0">
              <a:solidFill>
                <a:srgbClr val="1A1A1A"/>
              </a:solidFill>
            </a:endParaRPr>
          </a:p>
          <a:p>
            <a:r>
              <a:rPr lang="en-US" sz="2000" b="1" dirty="0">
                <a:solidFill>
                  <a:srgbClr val="1A1A1A"/>
                </a:solidFill>
              </a:rPr>
              <a:t>T — </a:t>
            </a:r>
            <a:r>
              <a:rPr lang="en-US" sz="2000" b="1" dirty="0" smtClean="0">
                <a:solidFill>
                  <a:srgbClr val="1A1A1A"/>
                </a:solidFill>
              </a:rPr>
              <a:t>Typical</a:t>
            </a:r>
            <a:endParaRPr lang="en-US" sz="2000" dirty="0">
              <a:solidFill>
                <a:srgbClr val="1A1A1A"/>
              </a:solidFill>
            </a:endParaRPr>
          </a:p>
          <a:p>
            <a:pPr marL="342900" indent="-342900">
              <a:buFont typeface="+mj-ea"/>
              <a:buAutoNum type="circleNumDbPlain"/>
            </a:pPr>
            <a:r>
              <a:rPr lang="en-US" sz="2000" dirty="0">
                <a:solidFill>
                  <a:srgbClr val="1A1A1A"/>
                </a:solidFill>
              </a:rPr>
              <a:t>Is it typically presented as a first-class action in similar apps</a:t>
            </a:r>
            <a:r>
              <a:rPr lang="en-US" sz="2000" dirty="0" smtClean="0">
                <a:solidFill>
                  <a:srgbClr val="1A1A1A"/>
                </a:solidFill>
              </a:rPr>
              <a:t>?</a:t>
            </a:r>
          </a:p>
          <a:p>
            <a:pPr marL="342900" indent="-342900">
              <a:buFont typeface="+mj-ea"/>
              <a:buAutoNum type="circleNumDbPlain"/>
            </a:pPr>
            <a:r>
              <a:rPr lang="en-US" sz="2000" dirty="0" smtClean="0">
                <a:solidFill>
                  <a:srgbClr val="1A1A1A"/>
                </a:solidFill>
              </a:rPr>
              <a:t>Given </a:t>
            </a:r>
            <a:r>
              <a:rPr lang="en-US" sz="2000" dirty="0">
                <a:solidFill>
                  <a:srgbClr val="1A1A1A"/>
                </a:solidFill>
              </a:rPr>
              <a:t>the context, would people be surprised if it were buried in the action overflow?</a:t>
            </a:r>
            <a:endParaRPr lang="en-US" sz="2000" dirty="0"/>
          </a:p>
        </p:txBody>
      </p:sp>
      <p:sp>
        <p:nvSpPr>
          <p:cNvPr id="12" name="Rectangle 11"/>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069890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chemeClr val="bg1"/>
                </a:solidFill>
              </a:rPr>
              <a:t>The action overflow in the action bar provides access to your app's less frequently used actions. </a:t>
            </a:r>
            <a:endParaRPr lang="en-US" sz="2400" dirty="0" smtClean="0">
              <a:solidFill>
                <a:schemeClr val="bg1"/>
              </a:solidFill>
            </a:endParaRPr>
          </a:p>
          <a:p>
            <a:pPr marL="342900" indent="-342900">
              <a:spcBef>
                <a:spcPct val="20000"/>
              </a:spcBef>
              <a:spcAft>
                <a:spcPts val="600"/>
              </a:spcAft>
              <a:buBlip>
                <a:blip r:embed="rId4"/>
              </a:buBlip>
            </a:pPr>
            <a:r>
              <a:rPr lang="en-US" sz="2400" dirty="0" smtClean="0">
                <a:solidFill>
                  <a:schemeClr val="bg1"/>
                </a:solidFill>
              </a:rPr>
              <a:t>The </a:t>
            </a:r>
            <a:r>
              <a:rPr lang="en-US" sz="2400" dirty="0">
                <a:solidFill>
                  <a:schemeClr val="bg1"/>
                </a:solidFill>
              </a:rPr>
              <a:t>overflow icon only appears on phones that have no menu hardware keys. </a:t>
            </a:r>
            <a:endParaRPr lang="en-US" sz="2400" dirty="0" smtClean="0">
              <a:solidFill>
                <a:schemeClr val="bg1"/>
              </a:solidFill>
            </a:endParaRPr>
          </a:p>
          <a:p>
            <a:pPr marL="342900" indent="-342900">
              <a:spcBef>
                <a:spcPct val="20000"/>
              </a:spcBef>
              <a:spcAft>
                <a:spcPts val="600"/>
              </a:spcAft>
              <a:buBlip>
                <a:blip r:embed="rId4"/>
              </a:buBlip>
            </a:pPr>
            <a:r>
              <a:rPr lang="en-US" sz="2400" dirty="0" smtClean="0">
                <a:solidFill>
                  <a:schemeClr val="bg1"/>
                </a:solidFill>
              </a:rPr>
              <a:t>Phones </a:t>
            </a:r>
            <a:r>
              <a:rPr lang="en-US" sz="2400" dirty="0">
                <a:solidFill>
                  <a:schemeClr val="bg1"/>
                </a:solidFill>
              </a:rPr>
              <a:t>with menu keys display the action overflow when the user presses the key.</a:t>
            </a:r>
            <a:endParaRPr lang="en-US" sz="2400" dirty="0" smtClean="0">
              <a:solidFill>
                <a:prstClr val="black"/>
              </a:solidFill>
              <a:cs typeface="Arial" pitchFamily="34" charset="0"/>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sv-SE" sz="3200" b="1" dirty="0" smtClean="0">
                <a:solidFill>
                  <a:prstClr val="black"/>
                </a:solidFill>
                <a:latin typeface="Arial" pitchFamily="34" charset="0"/>
                <a:ea typeface="+mj-ea"/>
                <a:cs typeface="Arial" pitchFamily="34" charset="0"/>
              </a:rPr>
              <a:t>4#Action </a:t>
            </a:r>
            <a:r>
              <a:rPr lang="sv-SE" sz="3200" b="1" dirty="0" err="1" smtClean="0">
                <a:solidFill>
                  <a:prstClr val="black"/>
                </a:solidFill>
                <a:latin typeface="Arial" pitchFamily="34" charset="0"/>
                <a:ea typeface="+mj-ea"/>
                <a:cs typeface="Arial" pitchFamily="34" charset="0"/>
              </a:rPr>
              <a:t>Overflow</a:t>
            </a:r>
            <a:endParaRPr kumimoji="0" lang="en-US" sz="3200" b="1" i="0" u="none" strike="noStrike" kern="0" cap="none" spc="0" normalizeH="0" baseline="0" noProof="0" dirty="0">
              <a:ln>
                <a:noFill/>
              </a:ln>
              <a:solidFill>
                <a:srgbClr val="4F81BD">
                  <a:lumMod val="50000"/>
                </a:srgbClr>
              </a:solidFill>
              <a:effectLst/>
              <a:uLnTx/>
              <a:uFillTx/>
              <a:latin typeface="Calibri"/>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11</a:t>
            </a:fld>
            <a:endParaRPr lang="en-US" sz="1000" dirty="0">
              <a:latin typeface="Arial" pitchFamily="34" charset="0"/>
              <a:cs typeface="Arial" pitchFamily="34" charset="0"/>
            </a:endParaRPr>
          </a:p>
        </p:txBody>
      </p:sp>
      <p:pic>
        <p:nvPicPr>
          <p:cNvPr id="14" name="Picture 13" descr="action_bar_basic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0" y="4800600"/>
            <a:ext cx="7086600" cy="1154323"/>
          </a:xfrm>
          <a:prstGeom prst="rect">
            <a:avLst/>
          </a:prstGeom>
        </p:spPr>
      </p:pic>
      <p:sp>
        <p:nvSpPr>
          <p:cNvPr id="7" name="Oval 6"/>
          <p:cNvSpPr/>
          <p:nvPr/>
        </p:nvSpPr>
        <p:spPr>
          <a:xfrm>
            <a:off x="7010400" y="4419600"/>
            <a:ext cx="1447800" cy="16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72701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chemeClr val="bg1"/>
                </a:solidFill>
              </a:rPr>
              <a:t>Action buttons in the main action bar may not occupy more than 50% of the bar's width. Action buttons on bottom action bars can use the entire width.</a:t>
            </a:r>
          </a:p>
          <a:p>
            <a:pPr marL="342900" indent="-342900">
              <a:spcBef>
                <a:spcPct val="20000"/>
              </a:spcBef>
              <a:spcAft>
                <a:spcPts val="600"/>
              </a:spcAft>
              <a:buBlip>
                <a:blip r:embed="rId4"/>
              </a:buBlip>
            </a:pPr>
            <a:r>
              <a:rPr lang="en-US" sz="2400" dirty="0">
                <a:solidFill>
                  <a:schemeClr val="bg1"/>
                </a:solidFill>
              </a:rPr>
              <a:t>The screen width in density-independent pixels (</a:t>
            </a:r>
            <a:r>
              <a:rPr lang="en-US" sz="2400" dirty="0" err="1">
                <a:solidFill>
                  <a:schemeClr val="bg1"/>
                </a:solidFill>
              </a:rPr>
              <a:t>dp</a:t>
            </a:r>
            <a:r>
              <a:rPr lang="en-US" sz="2400" dirty="0">
                <a:solidFill>
                  <a:schemeClr val="bg1"/>
                </a:solidFill>
              </a:rPr>
              <a:t>) determine the number of items that will fit in the main action bar:</a:t>
            </a:r>
          </a:p>
          <a:p>
            <a:pPr marL="457200" indent="-457200">
              <a:spcBef>
                <a:spcPct val="20000"/>
              </a:spcBef>
              <a:spcAft>
                <a:spcPts val="600"/>
              </a:spcAft>
              <a:buFont typeface="+mj-ea"/>
              <a:buAutoNum type="circleNumDbPlain"/>
            </a:pPr>
            <a:r>
              <a:rPr lang="en-US" sz="2400" dirty="0">
                <a:solidFill>
                  <a:schemeClr val="bg1"/>
                </a:solidFill>
              </a:rPr>
              <a:t>smaller than 360 </a:t>
            </a:r>
            <a:r>
              <a:rPr lang="en-US" sz="2400" dirty="0" err="1">
                <a:solidFill>
                  <a:schemeClr val="bg1"/>
                </a:solidFill>
              </a:rPr>
              <a:t>dp</a:t>
            </a:r>
            <a:r>
              <a:rPr lang="en-US" sz="2400" dirty="0">
                <a:solidFill>
                  <a:schemeClr val="bg1"/>
                </a:solidFill>
              </a:rPr>
              <a:t> = 2 icons</a:t>
            </a:r>
          </a:p>
          <a:p>
            <a:pPr marL="457200" indent="-457200">
              <a:spcBef>
                <a:spcPct val="20000"/>
              </a:spcBef>
              <a:spcAft>
                <a:spcPts val="600"/>
              </a:spcAft>
              <a:buFont typeface="+mj-ea"/>
              <a:buAutoNum type="circleNumDbPlain"/>
            </a:pPr>
            <a:r>
              <a:rPr lang="en-US" sz="2400" dirty="0">
                <a:solidFill>
                  <a:schemeClr val="bg1"/>
                </a:solidFill>
              </a:rPr>
              <a:t>360-499 </a:t>
            </a:r>
            <a:r>
              <a:rPr lang="en-US" sz="2400" dirty="0" err="1">
                <a:solidFill>
                  <a:schemeClr val="bg1"/>
                </a:solidFill>
              </a:rPr>
              <a:t>dp</a:t>
            </a:r>
            <a:r>
              <a:rPr lang="en-US" sz="2400" dirty="0">
                <a:solidFill>
                  <a:schemeClr val="bg1"/>
                </a:solidFill>
              </a:rPr>
              <a:t> = 3 icons</a:t>
            </a:r>
          </a:p>
          <a:p>
            <a:pPr marL="457200" indent="-457200">
              <a:spcBef>
                <a:spcPct val="20000"/>
              </a:spcBef>
              <a:spcAft>
                <a:spcPts val="600"/>
              </a:spcAft>
              <a:buFont typeface="+mj-ea"/>
              <a:buAutoNum type="circleNumDbPlain"/>
            </a:pPr>
            <a:r>
              <a:rPr lang="en-US" sz="2400" dirty="0">
                <a:solidFill>
                  <a:schemeClr val="bg1"/>
                </a:solidFill>
              </a:rPr>
              <a:t>500-599 </a:t>
            </a:r>
            <a:r>
              <a:rPr lang="en-US" sz="2400" dirty="0" err="1">
                <a:solidFill>
                  <a:schemeClr val="bg1"/>
                </a:solidFill>
              </a:rPr>
              <a:t>dp</a:t>
            </a:r>
            <a:r>
              <a:rPr lang="en-US" sz="2400" dirty="0">
                <a:solidFill>
                  <a:schemeClr val="bg1"/>
                </a:solidFill>
              </a:rPr>
              <a:t> = 4 icons</a:t>
            </a:r>
          </a:p>
          <a:p>
            <a:pPr marL="457200" indent="-457200">
              <a:spcBef>
                <a:spcPct val="20000"/>
              </a:spcBef>
              <a:spcAft>
                <a:spcPts val="600"/>
              </a:spcAft>
              <a:buFont typeface="+mj-ea"/>
              <a:buAutoNum type="circleNumDbPlain"/>
            </a:pPr>
            <a:r>
              <a:rPr lang="en-US" sz="2400" dirty="0">
                <a:solidFill>
                  <a:schemeClr val="bg1"/>
                </a:solidFill>
              </a:rPr>
              <a:t>600 </a:t>
            </a:r>
            <a:r>
              <a:rPr lang="en-US" sz="2400" dirty="0" err="1">
                <a:solidFill>
                  <a:schemeClr val="bg1"/>
                </a:solidFill>
              </a:rPr>
              <a:t>dp</a:t>
            </a:r>
            <a:r>
              <a:rPr lang="en-US" sz="2400" dirty="0">
                <a:solidFill>
                  <a:schemeClr val="bg1"/>
                </a:solidFill>
              </a:rPr>
              <a:t> and larger = 5 icons</a:t>
            </a: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How many actions will fit in the main action bar?</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12</a:t>
            </a:fld>
            <a:endParaRPr lang="en-US" sz="1000" dirty="0">
              <a:solidFill>
                <a:prstClr val="white"/>
              </a:solidFill>
              <a:latin typeface="Arial" pitchFamily="34" charset="0"/>
              <a:cs typeface="Arial" pitchFamily="34" charset="0"/>
            </a:endParaRPr>
          </a:p>
        </p:txBody>
      </p:sp>
      <p:sp>
        <p:nvSpPr>
          <p:cNvPr id="12" name="Rectangle 11"/>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763906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err="1" smtClean="0">
                <a:solidFill>
                  <a:prstClr val="black"/>
                </a:solidFill>
                <a:latin typeface="Arial" pitchFamily="34" charset="0"/>
                <a:cs typeface="Arial" pitchFamily="34" charset="0"/>
              </a:rPr>
              <a:t>ActionBar</a:t>
            </a:r>
            <a:r>
              <a:rPr lang="en-US" sz="2800" b="1" dirty="0" smtClean="0">
                <a:solidFill>
                  <a:prstClr val="black"/>
                </a:solidFill>
                <a:latin typeface="Arial" pitchFamily="34" charset="0"/>
                <a:cs typeface="Arial" pitchFamily="34" charset="0"/>
              </a:rPr>
              <a:t> Pattern Table</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13</a:t>
            </a:fld>
            <a:endParaRPr lang="en-US" sz="1000" dirty="0">
              <a:solidFill>
                <a:prstClr val="white"/>
              </a:solidFill>
              <a:latin typeface="Arial" pitchFamily="34" charset="0"/>
              <a:cs typeface="Arial" pitchFamily="34" charset="0"/>
            </a:endParaRPr>
          </a:p>
        </p:txBody>
      </p:sp>
      <p:pic>
        <p:nvPicPr>
          <p:cNvPr id="5" name="Picture 4" descr="action_bar_pattern_tab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85800"/>
            <a:ext cx="9144000" cy="4953000"/>
          </a:xfrm>
          <a:prstGeom prst="rect">
            <a:avLst/>
          </a:prstGeom>
        </p:spPr>
      </p:pic>
      <p:sp>
        <p:nvSpPr>
          <p:cNvPr id="6" name="Rectangle 5"/>
          <p:cNvSpPr/>
          <p:nvPr/>
        </p:nvSpPr>
        <p:spPr>
          <a:xfrm>
            <a:off x="385482" y="5715000"/>
            <a:ext cx="8763000" cy="369332"/>
          </a:xfrm>
          <a:prstGeom prst="rect">
            <a:avLst/>
          </a:prstGeom>
        </p:spPr>
        <p:txBody>
          <a:bodyPr wrap="square">
            <a:spAutoFit/>
          </a:bodyPr>
          <a:lstStyle/>
          <a:p>
            <a:pPr algn="ctr"/>
            <a:r>
              <a:rPr lang="en-US" dirty="0" smtClean="0">
                <a:solidFill>
                  <a:srgbClr val="000000"/>
                </a:solidFill>
              </a:rPr>
              <a:t>In </a:t>
            </a:r>
            <a:r>
              <a:rPr lang="en-US" dirty="0">
                <a:solidFill>
                  <a:srgbClr val="000000"/>
                </a:solidFill>
              </a:rPr>
              <a:t>the above table "o" denotes an action bar item and "=" an overflow icon.</a:t>
            </a:r>
          </a:p>
        </p:txBody>
      </p:sp>
      <p:sp>
        <p:nvSpPr>
          <p:cNvPr id="14" name="Rectangle 13"/>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069890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chemeClr val="bg1"/>
                </a:solidFill>
              </a:rPr>
              <a:t>When splitting up content across multiple action bars, you generally have three possible locations for action bar content:</a:t>
            </a:r>
          </a:p>
          <a:p>
            <a:pPr marL="457200" indent="-457200">
              <a:spcBef>
                <a:spcPct val="20000"/>
              </a:spcBef>
              <a:spcAft>
                <a:spcPts val="600"/>
              </a:spcAft>
              <a:buFont typeface="+mj-ea"/>
              <a:buAutoNum type="circleNumDbPlain"/>
            </a:pPr>
            <a:r>
              <a:rPr lang="en-US" sz="2400" dirty="0">
                <a:solidFill>
                  <a:schemeClr val="bg1"/>
                </a:solidFill>
              </a:rPr>
              <a:t>Main action bar</a:t>
            </a:r>
          </a:p>
          <a:p>
            <a:pPr marL="457200" indent="-457200">
              <a:spcBef>
                <a:spcPct val="20000"/>
              </a:spcBef>
              <a:spcAft>
                <a:spcPts val="600"/>
              </a:spcAft>
              <a:buFont typeface="+mj-ea"/>
              <a:buAutoNum type="circleNumDbPlain"/>
            </a:pPr>
            <a:r>
              <a:rPr lang="en-US" sz="2400" dirty="0">
                <a:solidFill>
                  <a:schemeClr val="bg1"/>
                </a:solidFill>
              </a:rPr>
              <a:t>Top bar</a:t>
            </a:r>
          </a:p>
          <a:p>
            <a:pPr marL="457200" indent="-457200">
              <a:spcBef>
                <a:spcPct val="20000"/>
              </a:spcBef>
              <a:spcAft>
                <a:spcPts val="600"/>
              </a:spcAft>
              <a:buFont typeface="+mj-ea"/>
              <a:buAutoNum type="circleNumDbPlain"/>
            </a:pPr>
            <a:r>
              <a:rPr lang="en-US" sz="2400" dirty="0">
                <a:solidFill>
                  <a:schemeClr val="bg1"/>
                </a:solidFill>
              </a:rPr>
              <a:t>Bottom bar</a:t>
            </a:r>
          </a:p>
          <a:p>
            <a:pPr marL="342900" indent="-342900">
              <a:spcBef>
                <a:spcPct val="20000"/>
              </a:spcBef>
              <a:spcAft>
                <a:spcPts val="600"/>
              </a:spcAft>
              <a:buBlip>
                <a:blip r:embed="rId4"/>
              </a:buBlip>
            </a:pPr>
            <a:r>
              <a:rPr lang="en-US" sz="2400" dirty="0">
                <a:solidFill>
                  <a:schemeClr val="bg1"/>
                </a:solidFill>
              </a:rPr>
              <a:t>If the user can navigate up the hierarchy from a given screen, the main action bar contains the up caret, at a minimum.</a:t>
            </a:r>
          </a:p>
          <a:p>
            <a:pPr marL="342900" indent="-342900">
              <a:spcBef>
                <a:spcPct val="20000"/>
              </a:spcBef>
              <a:spcAft>
                <a:spcPts val="600"/>
              </a:spcAft>
              <a:buBlip>
                <a:blip r:embed="rId4"/>
              </a:buBlip>
            </a:pPr>
            <a:r>
              <a:rPr lang="en-US" sz="2400" dirty="0">
                <a:solidFill>
                  <a:schemeClr val="bg1"/>
                </a:solidFill>
              </a:rPr>
              <a:t>To allow the user to quickly switch between the views your app provides, use tabs or a spinner in the top bar.</a:t>
            </a:r>
          </a:p>
          <a:p>
            <a:pPr marL="342900" indent="-342900">
              <a:spcBef>
                <a:spcPct val="20000"/>
              </a:spcBef>
              <a:spcAft>
                <a:spcPts val="600"/>
              </a:spcAft>
              <a:buBlip>
                <a:blip r:embed="rId4"/>
              </a:buBlip>
            </a:pPr>
            <a:r>
              <a:rPr lang="en-US" sz="2400" dirty="0">
                <a:solidFill>
                  <a:schemeClr val="bg1"/>
                </a:solidFill>
              </a:rPr>
              <a:t>To display actions and, if necessary, the action overflow, use the bottom bar..</a:t>
            </a: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Layout Considerations</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14</a:t>
            </a:fld>
            <a:endParaRPr lang="en-US" sz="1000" dirty="0">
              <a:solidFill>
                <a:prstClr val="white"/>
              </a:solidFill>
              <a:latin typeface="Arial" pitchFamily="34" charset="0"/>
              <a:cs typeface="Arial" pitchFamily="34" charset="0"/>
            </a:endParaRPr>
          </a:p>
        </p:txBody>
      </p:sp>
      <p:sp>
        <p:nvSpPr>
          <p:cNvPr id="12" name="Rectangle 11"/>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947071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Layout Considerations</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15</a:t>
            </a:fld>
            <a:endParaRPr lang="en-US" sz="1000" dirty="0">
              <a:solidFill>
                <a:prstClr val="white"/>
              </a:solidFill>
              <a:latin typeface="Arial" pitchFamily="34" charset="0"/>
              <a:cs typeface="Arial" pitchFamily="34" charset="0"/>
            </a:endParaRPr>
          </a:p>
        </p:txBody>
      </p:sp>
      <p:pic>
        <p:nvPicPr>
          <p:cNvPr id="6" name="Picture 5" descr="action_bar_pattern_consideratio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2900" y="660400"/>
            <a:ext cx="3378200" cy="5524500"/>
          </a:xfrm>
          <a:prstGeom prst="rect">
            <a:avLst/>
          </a:prstGeom>
        </p:spPr>
      </p:pic>
      <p:sp>
        <p:nvSpPr>
          <p:cNvPr id="12" name="Rectangle 11"/>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374681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3200" b="1" dirty="0" smtClean="0">
                <a:solidFill>
                  <a:srgbClr val="000000"/>
                </a:solidFill>
                <a:latin typeface="Arial"/>
                <a:cs typeface="Arial"/>
              </a:rPr>
              <a:t>Tutorial#1</a:t>
            </a:r>
            <a:endParaRPr lang="en-US" sz="3200" b="1" dirty="0">
              <a:solidFill>
                <a:srgbClr val="000000"/>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16</a:t>
            </a:fld>
            <a:endParaRPr lang="en-US" sz="1000" dirty="0">
              <a:latin typeface="Arial" pitchFamily="34" charset="0"/>
              <a:cs typeface="Arial" pitchFamily="34" charset="0"/>
            </a:endParaRPr>
          </a:p>
        </p:txBody>
      </p:sp>
      <p:pic>
        <p:nvPicPr>
          <p:cNvPr id="15" name="Picture 5" descr="androids.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971800"/>
            <a:ext cx="510540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txBox="1">
            <a:spLocks/>
          </p:cNvSpPr>
          <p:nvPr/>
        </p:nvSpPr>
        <p:spPr>
          <a:xfrm>
            <a:off x="685800" y="2209800"/>
            <a:ext cx="7772400" cy="990600"/>
          </a:xfrm>
          <a:prstGeom prst="rect">
            <a:avLst/>
          </a:prstGeom>
        </p:spPr>
        <p:txBody>
          <a:bodyPr anchor="ctr">
            <a:normAutofit/>
          </a:bodyPr>
          <a:lstStyle/>
          <a:p>
            <a:pPr algn="ctr" fontAlgn="auto">
              <a:spcAft>
                <a:spcPts val="0"/>
              </a:spcAft>
              <a:defRPr/>
            </a:pPr>
            <a:r>
              <a:rPr lang="en-US" sz="3600" b="1" dirty="0" err="1" smtClean="0">
                <a:solidFill>
                  <a:schemeClr val="accent1">
                    <a:lumMod val="75000"/>
                  </a:schemeClr>
                </a:solidFill>
                <a:latin typeface="+mj-lt"/>
                <a:ea typeface="+mj-ea"/>
                <a:cs typeface="+mj-cs"/>
              </a:rPr>
              <a:t>Implemetation</a:t>
            </a:r>
            <a:r>
              <a:rPr lang="en-US" sz="3600" b="1" dirty="0" smtClean="0">
                <a:solidFill>
                  <a:schemeClr val="accent1">
                    <a:lumMod val="75000"/>
                  </a:schemeClr>
                </a:solidFill>
                <a:latin typeface="+mj-lt"/>
                <a:ea typeface="+mj-ea"/>
                <a:cs typeface="+mj-cs"/>
              </a:rPr>
              <a:t> of </a:t>
            </a:r>
            <a:r>
              <a:rPr lang="en-US" sz="3600" b="1" dirty="0" err="1" smtClean="0">
                <a:solidFill>
                  <a:schemeClr val="accent1">
                    <a:lumMod val="75000"/>
                  </a:schemeClr>
                </a:solidFill>
                <a:latin typeface="+mj-lt"/>
                <a:ea typeface="+mj-ea"/>
                <a:cs typeface="+mj-cs"/>
              </a:rPr>
              <a:t>ActionBar</a:t>
            </a:r>
            <a:endParaRPr lang="en-US" sz="3600" b="1" dirty="0">
              <a:solidFill>
                <a:schemeClr val="accent1">
                  <a:lumMod val="75000"/>
                </a:schemeClr>
              </a:solidFill>
              <a:latin typeface="+mj-lt"/>
              <a:ea typeface="+mj-ea"/>
              <a:cs typeface="+mj-cs"/>
            </a:endParaRPr>
          </a:p>
        </p:txBody>
      </p:sp>
      <p:sp>
        <p:nvSpPr>
          <p:cNvPr id="14" name="Rectangle 13"/>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016179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STEPS</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17</a:t>
            </a:fld>
            <a:endParaRPr lang="en-US" sz="1000" dirty="0">
              <a:solidFill>
                <a:prstClr val="white"/>
              </a:solidFill>
              <a:latin typeface="Arial" pitchFamily="34" charset="0"/>
              <a:cs typeface="Arial" pitchFamily="34" charset="0"/>
            </a:endParaRPr>
          </a:p>
        </p:txBody>
      </p:sp>
      <p:graphicFrame>
        <p:nvGraphicFramePr>
          <p:cNvPr id="7" name="Diagram 6"/>
          <p:cNvGraphicFramePr/>
          <p:nvPr>
            <p:extLst>
              <p:ext uri="{D42A27DB-BD31-4B8C-83A1-F6EECF244321}">
                <p14:modId xmlns:p14="http://schemas.microsoft.com/office/powerpoint/2010/main" val="1789822753"/>
              </p:ext>
            </p:extLst>
          </p:nvPr>
        </p:nvGraphicFramePr>
        <p:xfrm>
          <a:off x="304800" y="762000"/>
          <a:ext cx="84582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Rectangle 11"/>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529037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1#Create New App</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18</a:t>
            </a:fld>
            <a:endParaRPr lang="en-US" sz="1000" dirty="0">
              <a:solidFill>
                <a:prstClr val="white"/>
              </a:solidFill>
              <a:latin typeface="Arial" pitchFamily="34" charset="0"/>
              <a:cs typeface="Arial" pitchFamily="34" charset="0"/>
            </a:endParaRPr>
          </a:p>
        </p:txBody>
      </p:sp>
      <p:pic>
        <p:nvPicPr>
          <p:cNvPr id="5" name="Picture 4" descr="android-action-bar-creating-projec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609600"/>
            <a:ext cx="4498965" cy="5476913"/>
          </a:xfrm>
          <a:prstGeom prst="rect">
            <a:avLst/>
          </a:prstGeom>
        </p:spPr>
      </p:pic>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0" y="838200"/>
            <a:ext cx="4572000" cy="2246769"/>
          </a:xfrm>
          <a:prstGeom prst="rect">
            <a:avLst/>
          </a:prstGeom>
        </p:spPr>
        <p:txBody>
          <a:bodyPr>
            <a:spAutoFit/>
          </a:bodyPr>
          <a:lstStyle/>
          <a:p>
            <a:pPr marL="457200" indent="-457200">
              <a:buFont typeface="+mj-ea"/>
              <a:buAutoNum type="circleNumDbPlain"/>
            </a:pPr>
            <a:r>
              <a:rPr lang="en-US" sz="2000" dirty="0" smtClean="0">
                <a:solidFill>
                  <a:srgbClr val="2A2A2A"/>
                </a:solidFill>
                <a:latin typeface="Times-Roman"/>
              </a:rPr>
              <a:t>Create a new project in Eclipse from </a:t>
            </a:r>
            <a:r>
              <a:rPr lang="en-US" sz="2000" b="1" dirty="0" smtClean="0">
                <a:solidFill>
                  <a:srgbClr val="2A2A2A"/>
                </a:solidFill>
                <a:latin typeface="Times-Roman"/>
              </a:rPr>
              <a:t>File ⇒ New ⇒ Android Application Project</a:t>
            </a:r>
            <a:r>
              <a:rPr lang="en-US" sz="2000" dirty="0" smtClean="0">
                <a:solidFill>
                  <a:srgbClr val="2A2A2A"/>
                </a:solidFill>
                <a:latin typeface="Times-Roman"/>
              </a:rPr>
              <a:t>. While creating the project select Minimum SDK version to </a:t>
            </a:r>
            <a:r>
              <a:rPr lang="en-US" sz="2000" b="1" dirty="0" smtClean="0">
                <a:solidFill>
                  <a:srgbClr val="2A2A2A"/>
                </a:solidFill>
                <a:latin typeface="Times-Roman"/>
              </a:rPr>
              <a:t>API 11</a:t>
            </a:r>
            <a:r>
              <a:rPr lang="en-US" sz="2000" dirty="0" smtClean="0">
                <a:solidFill>
                  <a:srgbClr val="2A2A2A"/>
                </a:solidFill>
                <a:latin typeface="Times-Roman"/>
              </a:rPr>
              <a:t> and select a theme with action bar. (I left my main activity name as </a:t>
            </a:r>
            <a:r>
              <a:rPr lang="en-US" sz="2000" b="1" dirty="0" err="1" smtClean="0">
                <a:solidFill>
                  <a:srgbClr val="2A2A2A"/>
                </a:solidFill>
                <a:latin typeface="Times-Roman"/>
              </a:rPr>
              <a:t>MainActivity.java</a:t>
            </a:r>
            <a:r>
              <a:rPr lang="en-US" sz="2000" dirty="0" smtClean="0">
                <a:solidFill>
                  <a:srgbClr val="2A2A2A"/>
                </a:solidFill>
                <a:latin typeface="Times-Roman"/>
              </a:rPr>
              <a:t>)</a:t>
            </a:r>
            <a:endParaRPr lang="en-US" sz="2000" dirty="0"/>
          </a:p>
        </p:txBody>
      </p:sp>
      <p:sp>
        <p:nvSpPr>
          <p:cNvPr id="14" name="Rectangle 13"/>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48470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2#Adding Action Bar Icons</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19</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762000"/>
            <a:ext cx="2743200" cy="4401205"/>
          </a:xfrm>
          <a:prstGeom prst="rect">
            <a:avLst/>
          </a:prstGeom>
        </p:spPr>
        <p:txBody>
          <a:bodyPr wrap="square">
            <a:spAutoFit/>
          </a:bodyPr>
          <a:lstStyle/>
          <a:p>
            <a:pPr marL="342900" indent="-342900">
              <a:buFont typeface="+mj-ea"/>
              <a:buAutoNum type="circleNumDbPlain" startAt="2"/>
            </a:pPr>
            <a:r>
              <a:rPr lang="en-US" sz="2000" dirty="0" smtClean="0">
                <a:solidFill>
                  <a:srgbClr val="2A2A2A"/>
                </a:solidFill>
                <a:latin typeface="Times-Roman"/>
              </a:rPr>
              <a:t>Android. provides some useful icons for action bar. </a:t>
            </a:r>
          </a:p>
          <a:p>
            <a:r>
              <a:rPr lang="en-US" sz="2000" dirty="0" smtClean="0">
                <a:solidFill>
                  <a:srgbClr val="2A2A2A"/>
                </a:solidFill>
                <a:latin typeface="Times-Roman"/>
              </a:rPr>
              <a:t>2.1 Download </a:t>
            </a:r>
            <a:r>
              <a:rPr lang="en-US" sz="2000" dirty="0">
                <a:solidFill>
                  <a:srgbClr val="2A2A2A"/>
                </a:solidFill>
                <a:latin typeface="Times-Roman"/>
              </a:rPr>
              <a:t>the Action Bar Icon Set and select </a:t>
            </a:r>
            <a:r>
              <a:rPr lang="en-US" sz="2000" dirty="0" smtClean="0">
                <a:solidFill>
                  <a:srgbClr val="2A2A2A"/>
                </a:solidFill>
                <a:latin typeface="Times-Roman"/>
              </a:rPr>
              <a:t>the required icons and add them to the project.</a:t>
            </a:r>
          </a:p>
          <a:p>
            <a:endParaRPr lang="en-US" sz="2000" dirty="0">
              <a:solidFill>
                <a:srgbClr val="2A2A2A"/>
              </a:solidFill>
              <a:latin typeface="Times-Roman"/>
            </a:endParaRPr>
          </a:p>
          <a:p>
            <a:r>
              <a:rPr lang="en-US" sz="2000" dirty="0" smtClean="0">
                <a:solidFill>
                  <a:srgbClr val="2A2A2A"/>
                </a:solidFill>
                <a:latin typeface="Times-Roman"/>
              </a:rPr>
              <a:t> 2.2 Copy each icon with all resolutions (</a:t>
            </a:r>
            <a:r>
              <a:rPr lang="en-US" sz="2000" dirty="0" err="1" smtClean="0">
                <a:solidFill>
                  <a:srgbClr val="2A2A2A"/>
                </a:solidFill>
                <a:latin typeface="Times-Roman"/>
              </a:rPr>
              <a:t>xxhdpi</a:t>
            </a:r>
            <a:r>
              <a:rPr lang="en-US" sz="2000" dirty="0" smtClean="0">
                <a:solidFill>
                  <a:srgbClr val="2A2A2A"/>
                </a:solidFill>
                <a:latin typeface="Times-Roman"/>
              </a:rPr>
              <a:t>, </a:t>
            </a:r>
            <a:r>
              <a:rPr lang="en-US" sz="2000" dirty="0" err="1" smtClean="0">
                <a:solidFill>
                  <a:srgbClr val="2A2A2A"/>
                </a:solidFill>
                <a:latin typeface="Times-Roman"/>
              </a:rPr>
              <a:t>xhdpi</a:t>
            </a:r>
            <a:r>
              <a:rPr lang="en-US" sz="2000" dirty="0" smtClean="0">
                <a:solidFill>
                  <a:srgbClr val="2A2A2A"/>
                </a:solidFill>
                <a:latin typeface="Times-Roman"/>
              </a:rPr>
              <a:t>, </a:t>
            </a:r>
            <a:r>
              <a:rPr lang="en-US" sz="2000" dirty="0" err="1" smtClean="0">
                <a:solidFill>
                  <a:srgbClr val="2A2A2A"/>
                </a:solidFill>
                <a:latin typeface="Times-Roman"/>
              </a:rPr>
              <a:t>hdpi</a:t>
            </a:r>
            <a:r>
              <a:rPr lang="en-US" sz="2000" dirty="0" smtClean="0">
                <a:solidFill>
                  <a:srgbClr val="2A2A2A"/>
                </a:solidFill>
                <a:latin typeface="Times-Roman"/>
              </a:rPr>
              <a:t>, </a:t>
            </a:r>
            <a:r>
              <a:rPr lang="en-US" sz="2000" dirty="0" err="1" smtClean="0">
                <a:solidFill>
                  <a:srgbClr val="2A2A2A"/>
                </a:solidFill>
                <a:latin typeface="Times-Roman"/>
              </a:rPr>
              <a:t>mdpi</a:t>
            </a:r>
            <a:r>
              <a:rPr lang="en-US" sz="2000" dirty="0" smtClean="0">
                <a:solidFill>
                  <a:srgbClr val="2A2A2A"/>
                </a:solidFill>
                <a:latin typeface="Times-Roman"/>
              </a:rPr>
              <a:t>) into respected folders in Eclipse project under res ⇒ </a:t>
            </a:r>
            <a:r>
              <a:rPr lang="en-US" sz="2000" dirty="0" err="1" smtClean="0">
                <a:solidFill>
                  <a:srgbClr val="2A2A2A"/>
                </a:solidFill>
                <a:latin typeface="Times-Roman"/>
              </a:rPr>
              <a:t>drawable</a:t>
            </a:r>
            <a:r>
              <a:rPr lang="en-US" sz="2000" dirty="0" err="1" smtClean="0">
                <a:solidFill>
                  <a:srgbClr val="2A2A2A"/>
                </a:solidFill>
                <a:latin typeface="Times-Roman"/>
                <a:sym typeface="Wingdings"/>
              </a:rPr>
              <a:t></a:t>
            </a:r>
            <a:r>
              <a:rPr lang="en-US" sz="2000" dirty="0" err="1" smtClean="0">
                <a:solidFill>
                  <a:srgbClr val="2A2A2A"/>
                </a:solidFill>
                <a:latin typeface="Times-Roman"/>
              </a:rPr>
              <a:t>folders</a:t>
            </a:r>
            <a:r>
              <a:rPr lang="en-US" sz="2000" dirty="0" smtClean="0">
                <a:solidFill>
                  <a:srgbClr val="2A2A2A"/>
                </a:solidFill>
                <a:latin typeface="Times-Roman"/>
              </a:rPr>
              <a:t>.</a:t>
            </a:r>
            <a:endParaRPr lang="en-US" sz="2000" dirty="0"/>
          </a:p>
        </p:txBody>
      </p:sp>
      <p:pic>
        <p:nvPicPr>
          <p:cNvPr id="11" name="Picture 10" descr="Action_Bar_Core_Icons_Sheet.ai"/>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7812" y="609600"/>
            <a:ext cx="6559550" cy="5562600"/>
          </a:xfrm>
          <a:prstGeom prst="rect">
            <a:avLst/>
          </a:prstGeom>
        </p:spPr>
      </p:pic>
      <p:sp>
        <p:nvSpPr>
          <p:cNvPr id="14" name="Rectangle 13"/>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29475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chemeClr val="bg1"/>
                </a:solidFill>
              </a:rPr>
              <a:t>The </a:t>
            </a:r>
            <a:r>
              <a:rPr lang="en-US" sz="2400" dirty="0" err="1" smtClean="0">
                <a:solidFill>
                  <a:schemeClr val="bg1"/>
                </a:solidFill>
              </a:rPr>
              <a:t>ActionBar</a:t>
            </a:r>
            <a:r>
              <a:rPr lang="en-US" sz="2400" dirty="0" smtClean="0">
                <a:solidFill>
                  <a:schemeClr val="bg1"/>
                </a:solidFill>
              </a:rPr>
              <a:t> </a:t>
            </a:r>
            <a:r>
              <a:rPr lang="en-US" sz="2400" dirty="0">
                <a:solidFill>
                  <a:schemeClr val="bg1"/>
                </a:solidFill>
              </a:rPr>
              <a:t>is a window feature that identifies the user location, and provides user actions and navigation </a:t>
            </a:r>
            <a:r>
              <a:rPr lang="en-US" sz="2400" dirty="0" smtClean="0">
                <a:solidFill>
                  <a:schemeClr val="bg1"/>
                </a:solidFill>
              </a:rPr>
              <a:t>modes.</a:t>
            </a:r>
          </a:p>
          <a:p>
            <a:pPr marL="342900" indent="-342900">
              <a:spcBef>
                <a:spcPct val="20000"/>
              </a:spcBef>
              <a:spcAft>
                <a:spcPts val="600"/>
              </a:spcAft>
              <a:buBlip>
                <a:blip r:embed="rId4"/>
              </a:buBlip>
            </a:pPr>
            <a:r>
              <a:rPr lang="en-US" sz="2400" dirty="0">
                <a:solidFill>
                  <a:schemeClr val="bg1"/>
                </a:solidFill>
              </a:rPr>
              <a:t>The action bar is a dedicated piece of real estate at the top of each screen that is generally persistent throughout the app.</a:t>
            </a: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What is </a:t>
            </a:r>
            <a:r>
              <a:rPr lang="en-US" sz="2800" b="1" dirty="0" err="1" smtClean="0">
                <a:solidFill>
                  <a:prstClr val="black"/>
                </a:solidFill>
                <a:latin typeface="Arial" pitchFamily="34" charset="0"/>
                <a:cs typeface="Arial" pitchFamily="34" charset="0"/>
              </a:rPr>
              <a:t>ActionBar</a:t>
            </a:r>
            <a:r>
              <a:rPr lang="en-US" sz="2800" b="1" dirty="0" smtClean="0">
                <a:solidFill>
                  <a:prstClr val="black"/>
                </a:solidFill>
                <a:latin typeface="Arial" pitchFamily="34" charset="0"/>
                <a:cs typeface="Arial" pitchFamily="34" charset="0"/>
              </a:rPr>
              <a:t>?</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2</a:t>
            </a:fld>
            <a:endParaRPr lang="en-US" sz="1000" dirty="0">
              <a:solidFill>
                <a:prstClr val="white"/>
              </a:solidFill>
              <a:latin typeface="Arial" pitchFamily="34" charset="0"/>
              <a:cs typeface="Arial" pitchFamily="34" charset="0"/>
            </a:endParaRPr>
          </a:p>
        </p:txBody>
      </p:sp>
      <p:pic>
        <p:nvPicPr>
          <p:cNvPr id="5" name="Picture 4" descr="actionba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3276600"/>
            <a:ext cx="5435600" cy="2730500"/>
          </a:xfrm>
          <a:prstGeom prst="rect">
            <a:avLst/>
          </a:prstGeom>
        </p:spPr>
      </p:pic>
      <p:sp>
        <p:nvSpPr>
          <p:cNvPr id="14" name="Rectangle 13"/>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323068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3#</a:t>
            </a:r>
            <a:r>
              <a:rPr lang="en-US" sz="2800" b="1" dirty="0">
                <a:solidFill>
                  <a:prstClr val="black"/>
                </a:solidFill>
                <a:latin typeface="Arial" pitchFamily="34" charset="0"/>
                <a:cs typeface="Arial" pitchFamily="34" charset="0"/>
              </a:rPr>
              <a:t>Create a new xml file</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20</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0" y="685800"/>
            <a:ext cx="8686800" cy="707886"/>
          </a:xfrm>
          <a:prstGeom prst="rect">
            <a:avLst/>
          </a:prstGeom>
        </p:spPr>
        <p:txBody>
          <a:bodyPr wrap="square">
            <a:spAutoFit/>
          </a:bodyPr>
          <a:lstStyle/>
          <a:p>
            <a:pPr marL="457200" indent="-457200">
              <a:buFont typeface="+mj-ea"/>
              <a:buAutoNum type="circleNumDbPlain" startAt="3"/>
            </a:pPr>
            <a:r>
              <a:rPr lang="en-US" sz="2000" dirty="0">
                <a:solidFill>
                  <a:srgbClr val="2A2A2A"/>
                </a:solidFill>
                <a:latin typeface="Times-Roman"/>
              </a:rPr>
              <a:t>Create a new xml file under res ⇒ menu named </a:t>
            </a:r>
            <a:r>
              <a:rPr lang="en-US" sz="2000" dirty="0" err="1">
                <a:solidFill>
                  <a:srgbClr val="2A2A2A"/>
                </a:solidFill>
                <a:latin typeface="Times-Roman"/>
              </a:rPr>
              <a:t>activity_main_actions.xml</a:t>
            </a:r>
            <a:r>
              <a:rPr lang="en-US" sz="2000" dirty="0">
                <a:solidFill>
                  <a:srgbClr val="2A2A2A"/>
                </a:solidFill>
                <a:latin typeface="Times-Roman"/>
              </a:rPr>
              <a:t> and add the following code. Here each &lt;item&gt; indicates each action item.</a:t>
            </a:r>
            <a:endParaRPr lang="en-US" sz="2000" dirty="0"/>
          </a:p>
        </p:txBody>
      </p:sp>
      <p:sp>
        <p:nvSpPr>
          <p:cNvPr id="7" name="Rectangle 6"/>
          <p:cNvSpPr/>
          <p:nvPr/>
        </p:nvSpPr>
        <p:spPr>
          <a:xfrm>
            <a:off x="152400" y="1447800"/>
            <a:ext cx="8610600" cy="5016759"/>
          </a:xfrm>
          <a:prstGeom prst="rect">
            <a:avLst/>
          </a:prstGeom>
        </p:spPr>
        <p:txBody>
          <a:bodyPr wrap="square">
            <a:spAutoFit/>
          </a:bodyPr>
          <a:lstStyle/>
          <a:p>
            <a:r>
              <a:rPr lang="en-US" sz="1600" dirty="0" err="1">
                <a:solidFill>
                  <a:srgbClr val="95C40B"/>
                </a:solidFill>
                <a:latin typeface="Consolas"/>
              </a:rPr>
              <a:t>activity_main_actions.xml</a:t>
            </a:r>
            <a:endParaRPr lang="en-US" sz="1600" dirty="0">
              <a:solidFill>
                <a:srgbClr val="95C40B"/>
              </a:solidFill>
              <a:latin typeface="Consolas"/>
            </a:endParaRPr>
          </a:p>
          <a:p>
            <a:r>
              <a:rPr lang="en-US" sz="1600" dirty="0">
                <a:solidFill>
                  <a:prstClr val="black"/>
                </a:solidFill>
                <a:latin typeface="Consolas"/>
              </a:rPr>
              <a:t>&lt;?</a:t>
            </a:r>
            <a:r>
              <a:rPr lang="en-US" sz="1600" b="1" dirty="0">
                <a:solidFill>
                  <a:srgbClr val="15A5DB"/>
                </a:solidFill>
                <a:latin typeface="Consolas-Bold"/>
              </a:rPr>
              <a:t>xml</a:t>
            </a:r>
            <a:r>
              <a:rPr lang="en-US" sz="1600" dirty="0">
                <a:solidFill>
                  <a:prstClr val="black"/>
                </a:solidFill>
                <a:latin typeface="Consolas"/>
              </a:rPr>
              <a:t> </a:t>
            </a:r>
            <a:r>
              <a:rPr lang="en-US" sz="1600" dirty="0">
                <a:solidFill>
                  <a:srgbClr val="6D6D6D"/>
                </a:solidFill>
                <a:latin typeface="Consolas"/>
              </a:rPr>
              <a:t>version</a:t>
            </a:r>
            <a:r>
              <a:rPr lang="en-US" sz="1600" dirty="0">
                <a:solidFill>
                  <a:prstClr val="black"/>
                </a:solidFill>
                <a:latin typeface="Consolas"/>
              </a:rPr>
              <a:t>=</a:t>
            </a:r>
            <a:r>
              <a:rPr lang="en-US" sz="1600" dirty="0">
                <a:solidFill>
                  <a:srgbClr val="0C6AFC"/>
                </a:solidFill>
                <a:latin typeface="Consolas"/>
              </a:rPr>
              <a:t>"1.0"</a:t>
            </a:r>
            <a:r>
              <a:rPr lang="en-US" sz="1600" dirty="0">
                <a:solidFill>
                  <a:prstClr val="black"/>
                </a:solidFill>
                <a:latin typeface="Consolas"/>
              </a:rPr>
              <a:t> </a:t>
            </a:r>
            <a:r>
              <a:rPr lang="en-US" sz="1600" dirty="0">
                <a:solidFill>
                  <a:srgbClr val="6D6D6D"/>
                </a:solidFill>
                <a:latin typeface="Consolas"/>
              </a:rPr>
              <a:t>encoding</a:t>
            </a:r>
            <a:r>
              <a:rPr lang="en-US" sz="1600" dirty="0">
                <a:solidFill>
                  <a:prstClr val="black"/>
                </a:solidFill>
                <a:latin typeface="Consolas"/>
              </a:rPr>
              <a:t>=</a:t>
            </a:r>
            <a:r>
              <a:rPr lang="en-US" sz="1600" dirty="0">
                <a:solidFill>
                  <a:srgbClr val="0C6AFC"/>
                </a:solidFill>
                <a:latin typeface="Consolas"/>
              </a:rPr>
              <a:t>"utf-8"</a:t>
            </a:r>
            <a:r>
              <a:rPr lang="en-US" sz="1600" dirty="0">
                <a:solidFill>
                  <a:prstClr val="black"/>
                </a:solidFill>
                <a:latin typeface="Consolas"/>
              </a:rPr>
              <a:t>?&gt;</a:t>
            </a:r>
          </a:p>
          <a:p>
            <a:r>
              <a:rPr lang="fr-FR" sz="1600" dirty="0">
                <a:solidFill>
                  <a:prstClr val="black"/>
                </a:solidFill>
                <a:latin typeface="Consolas"/>
              </a:rPr>
              <a:t>&lt;</a:t>
            </a:r>
            <a:r>
              <a:rPr lang="fr-FR" sz="1600" b="1" dirty="0">
                <a:solidFill>
                  <a:srgbClr val="15A5DB"/>
                </a:solidFill>
                <a:latin typeface="Consolas-Bold"/>
              </a:rPr>
              <a:t>menu</a:t>
            </a:r>
            <a:r>
              <a:rPr lang="fr-FR" sz="1600" dirty="0">
                <a:solidFill>
                  <a:prstClr val="black"/>
                </a:solidFill>
                <a:latin typeface="Consolas"/>
              </a:rPr>
              <a:t> </a:t>
            </a:r>
            <a:r>
              <a:rPr lang="fr-FR" sz="1600" dirty="0" err="1">
                <a:solidFill>
                  <a:srgbClr val="6D6D6D"/>
                </a:solidFill>
                <a:latin typeface="Consolas"/>
              </a:rPr>
              <a:t>xmlns:android</a:t>
            </a:r>
            <a:r>
              <a:rPr lang="fr-FR" sz="1600" dirty="0">
                <a:solidFill>
                  <a:prstClr val="black"/>
                </a:solidFill>
                <a:latin typeface="Consolas"/>
              </a:rPr>
              <a:t>=</a:t>
            </a:r>
            <a:r>
              <a:rPr lang="fr-FR" sz="1600" dirty="0">
                <a:solidFill>
                  <a:srgbClr val="0C6AFC"/>
                </a:solidFill>
                <a:latin typeface="Consolas"/>
              </a:rPr>
              <a:t>"</a:t>
            </a:r>
            <a:r>
              <a:rPr lang="fr-FR" sz="1600" dirty="0">
                <a:solidFill>
                  <a:srgbClr val="0C6AFC"/>
                </a:solidFill>
                <a:latin typeface="Consolas"/>
                <a:hlinkClick r:id="rId4"/>
              </a:rPr>
              <a:t>http://schemas.android.com/apk/res/android"</a:t>
            </a:r>
            <a:r>
              <a:rPr lang="fr-FR" sz="1600" dirty="0">
                <a:solidFill>
                  <a:prstClr val="black"/>
                </a:solidFill>
                <a:latin typeface="Consolas"/>
                <a:hlinkClick r:id="rId4"/>
              </a:rPr>
              <a:t> &gt;</a:t>
            </a:r>
          </a:p>
          <a:p>
            <a:r>
              <a:rPr lang="en-US" sz="1600" dirty="0">
                <a:solidFill>
                  <a:prstClr val="black"/>
                </a:solidFill>
                <a:latin typeface="Consolas"/>
              </a:rPr>
              <a:t>    </a:t>
            </a:r>
            <a:r>
              <a:rPr lang="en-US" sz="1600" dirty="0">
                <a:solidFill>
                  <a:srgbClr val="88B012"/>
                </a:solidFill>
                <a:latin typeface="Consolas"/>
              </a:rPr>
              <a:t>&lt;!-- Search / will display always --&gt;</a:t>
            </a:r>
            <a:endParaRPr lang="en-US" sz="1600" dirty="0">
              <a:solidFill>
                <a:prstClr val="black"/>
              </a:solidFill>
              <a:latin typeface="Consolas"/>
            </a:endParaRPr>
          </a:p>
          <a:p>
            <a:r>
              <a:rPr lang="en-US" sz="1600" dirty="0">
                <a:solidFill>
                  <a:prstClr val="black"/>
                </a:solidFill>
                <a:latin typeface="Consolas"/>
              </a:rPr>
              <a:t>    &lt;</a:t>
            </a:r>
            <a:r>
              <a:rPr lang="en-US" sz="1600" b="1" dirty="0">
                <a:solidFill>
                  <a:srgbClr val="15A5DB"/>
                </a:solidFill>
                <a:latin typeface="Consolas-Bold"/>
              </a:rPr>
              <a:t>item</a:t>
            </a:r>
            <a:r>
              <a:rPr lang="en-US" sz="1600" dirty="0">
                <a:solidFill>
                  <a:prstClr val="black"/>
                </a:solidFill>
                <a:latin typeface="Consolas"/>
              </a:rPr>
              <a:t> </a:t>
            </a:r>
            <a:r>
              <a:rPr lang="en-US" sz="1600" dirty="0" err="1">
                <a:solidFill>
                  <a:srgbClr val="6D6D6D"/>
                </a:solidFill>
                <a:latin typeface="Consolas"/>
              </a:rPr>
              <a:t>android:id</a:t>
            </a:r>
            <a:r>
              <a:rPr lang="en-US" sz="1600" dirty="0">
                <a:solidFill>
                  <a:prstClr val="black"/>
                </a:solidFill>
                <a:latin typeface="Consolas"/>
              </a:rPr>
              <a:t>=</a:t>
            </a:r>
            <a:r>
              <a:rPr lang="en-US" sz="1600" dirty="0">
                <a:solidFill>
                  <a:srgbClr val="0C6AFC"/>
                </a:solidFill>
                <a:latin typeface="Consolas"/>
              </a:rPr>
              <a:t>"@+id/</a:t>
            </a:r>
            <a:r>
              <a:rPr lang="en-US" sz="1600" dirty="0" err="1">
                <a:solidFill>
                  <a:srgbClr val="0C6AFC"/>
                </a:solidFill>
                <a:latin typeface="Consolas"/>
              </a:rPr>
              <a:t>action_search</a:t>
            </a:r>
            <a:r>
              <a:rPr lang="en-US" sz="1600" dirty="0">
                <a:solidFill>
                  <a:srgbClr val="0C6AFC"/>
                </a:solidFill>
                <a:latin typeface="Consolas"/>
              </a:rPr>
              <a:t>"</a:t>
            </a:r>
            <a:endParaRPr lang="en-US" sz="1600" dirty="0">
              <a:solidFill>
                <a:prstClr val="black"/>
              </a:solidFill>
              <a:latin typeface="Consolas"/>
            </a:endParaRPr>
          </a:p>
          <a:p>
            <a:r>
              <a:rPr lang="en-US" sz="1600" dirty="0">
                <a:solidFill>
                  <a:prstClr val="black"/>
                </a:solidFill>
                <a:latin typeface="Consolas"/>
              </a:rPr>
              <a:t>          </a:t>
            </a:r>
            <a:r>
              <a:rPr lang="en-US" sz="1600" dirty="0" err="1">
                <a:solidFill>
                  <a:srgbClr val="6D6D6D"/>
                </a:solidFill>
                <a:latin typeface="Consolas"/>
              </a:rPr>
              <a:t>android:icon</a:t>
            </a:r>
            <a:r>
              <a:rPr lang="en-US" sz="1600" dirty="0">
                <a:solidFill>
                  <a:prstClr val="black"/>
                </a:solidFill>
                <a:latin typeface="Consolas"/>
              </a:rPr>
              <a:t>=</a:t>
            </a:r>
            <a:r>
              <a:rPr lang="en-US" sz="1600" dirty="0">
                <a:solidFill>
                  <a:srgbClr val="0C6AFC"/>
                </a:solidFill>
                <a:latin typeface="Consolas"/>
              </a:rPr>
              <a:t>"@</a:t>
            </a:r>
            <a:r>
              <a:rPr lang="en-US" sz="1600" dirty="0" err="1">
                <a:solidFill>
                  <a:srgbClr val="0C6AFC"/>
                </a:solidFill>
                <a:latin typeface="Consolas"/>
              </a:rPr>
              <a:t>drawable</a:t>
            </a:r>
            <a:r>
              <a:rPr lang="en-US" sz="1600" dirty="0">
                <a:solidFill>
                  <a:srgbClr val="0C6AFC"/>
                </a:solidFill>
                <a:latin typeface="Consolas"/>
              </a:rPr>
              <a:t>/</a:t>
            </a:r>
            <a:r>
              <a:rPr lang="en-US" sz="1600" dirty="0" err="1">
                <a:solidFill>
                  <a:srgbClr val="0C6AFC"/>
                </a:solidFill>
                <a:latin typeface="Consolas"/>
              </a:rPr>
              <a:t>ic_action_search</a:t>
            </a:r>
            <a:r>
              <a:rPr lang="en-US" sz="1600" dirty="0">
                <a:solidFill>
                  <a:srgbClr val="0C6AFC"/>
                </a:solidFill>
                <a:latin typeface="Consolas"/>
              </a:rPr>
              <a:t>"</a:t>
            </a:r>
            <a:endParaRPr lang="en-US" sz="1600" dirty="0">
              <a:solidFill>
                <a:prstClr val="black"/>
              </a:solidFill>
              <a:latin typeface="Consolas"/>
            </a:endParaRPr>
          </a:p>
          <a:p>
            <a:r>
              <a:rPr lang="en-US" sz="1600" dirty="0">
                <a:solidFill>
                  <a:prstClr val="black"/>
                </a:solidFill>
                <a:latin typeface="Consolas"/>
              </a:rPr>
              <a:t>          </a:t>
            </a:r>
            <a:r>
              <a:rPr lang="en-US" sz="1600" dirty="0" err="1">
                <a:solidFill>
                  <a:srgbClr val="6D6D6D"/>
                </a:solidFill>
                <a:latin typeface="Consolas"/>
              </a:rPr>
              <a:t>android:title</a:t>
            </a:r>
            <a:r>
              <a:rPr lang="en-US" sz="1600" dirty="0">
                <a:solidFill>
                  <a:prstClr val="black"/>
                </a:solidFill>
                <a:latin typeface="Consolas"/>
              </a:rPr>
              <a:t>=</a:t>
            </a:r>
            <a:r>
              <a:rPr lang="en-US" sz="1600" dirty="0">
                <a:solidFill>
                  <a:srgbClr val="0C6AFC"/>
                </a:solidFill>
                <a:latin typeface="Consolas"/>
              </a:rPr>
              <a:t>"@string/</a:t>
            </a:r>
            <a:r>
              <a:rPr lang="en-US" sz="1600" dirty="0" err="1">
                <a:solidFill>
                  <a:srgbClr val="0C6AFC"/>
                </a:solidFill>
                <a:latin typeface="Consolas"/>
              </a:rPr>
              <a:t>action_search</a:t>
            </a:r>
            <a:r>
              <a:rPr lang="en-US" sz="1600" dirty="0">
                <a:solidFill>
                  <a:srgbClr val="0C6AFC"/>
                </a:solidFill>
                <a:latin typeface="Consolas"/>
              </a:rPr>
              <a:t>"</a:t>
            </a:r>
            <a:endParaRPr lang="en-US" sz="1600" dirty="0">
              <a:solidFill>
                <a:prstClr val="black"/>
              </a:solidFill>
              <a:latin typeface="Consolas"/>
            </a:endParaRPr>
          </a:p>
          <a:p>
            <a:r>
              <a:rPr lang="en-US" sz="1600" dirty="0">
                <a:solidFill>
                  <a:prstClr val="black"/>
                </a:solidFill>
                <a:latin typeface="Consolas"/>
              </a:rPr>
              <a:t>          </a:t>
            </a:r>
            <a:r>
              <a:rPr lang="en-US" sz="1600" dirty="0" err="1">
                <a:solidFill>
                  <a:srgbClr val="6D6D6D"/>
                </a:solidFill>
                <a:latin typeface="Consolas"/>
              </a:rPr>
              <a:t>android:showAsAction</a:t>
            </a:r>
            <a:r>
              <a:rPr lang="en-US" sz="1600" dirty="0">
                <a:solidFill>
                  <a:prstClr val="black"/>
                </a:solidFill>
                <a:latin typeface="Consolas"/>
              </a:rPr>
              <a:t>=</a:t>
            </a:r>
            <a:r>
              <a:rPr lang="en-US" sz="1600" dirty="0">
                <a:solidFill>
                  <a:srgbClr val="0C6AFC"/>
                </a:solidFill>
                <a:latin typeface="Consolas"/>
              </a:rPr>
              <a:t>"</a:t>
            </a:r>
            <a:r>
              <a:rPr lang="en-US" sz="1600" dirty="0" err="1">
                <a:solidFill>
                  <a:srgbClr val="0C6AFC"/>
                </a:solidFill>
                <a:latin typeface="Consolas"/>
              </a:rPr>
              <a:t>ifRoom</a:t>
            </a:r>
            <a:r>
              <a:rPr lang="en-US" sz="1600" dirty="0">
                <a:solidFill>
                  <a:srgbClr val="0C6AFC"/>
                </a:solidFill>
                <a:latin typeface="Consolas"/>
              </a:rPr>
              <a:t>"</a:t>
            </a:r>
            <a:r>
              <a:rPr lang="en-US" sz="1600" dirty="0">
                <a:solidFill>
                  <a:prstClr val="black"/>
                </a:solidFill>
                <a:latin typeface="Consolas"/>
              </a:rPr>
              <a:t>/&gt;</a:t>
            </a:r>
          </a:p>
          <a:p>
            <a:r>
              <a:rPr lang="en-US" sz="1600" dirty="0">
                <a:solidFill>
                  <a:prstClr val="black"/>
                </a:solidFill>
                <a:latin typeface="Consolas"/>
              </a:rPr>
              <a:t>     </a:t>
            </a:r>
          </a:p>
          <a:p>
            <a:r>
              <a:rPr lang="en-US" sz="1600" dirty="0">
                <a:solidFill>
                  <a:prstClr val="black"/>
                </a:solidFill>
                <a:latin typeface="Consolas"/>
              </a:rPr>
              <a:t>    </a:t>
            </a:r>
            <a:r>
              <a:rPr lang="en-US" sz="1600" dirty="0">
                <a:solidFill>
                  <a:srgbClr val="88B012"/>
                </a:solidFill>
                <a:latin typeface="Consolas"/>
              </a:rPr>
              <a:t>&lt;!-- Location Found --&gt;</a:t>
            </a:r>
            <a:endParaRPr lang="en-US" sz="1600" dirty="0">
              <a:solidFill>
                <a:prstClr val="black"/>
              </a:solidFill>
              <a:latin typeface="Consolas"/>
            </a:endParaRPr>
          </a:p>
          <a:p>
            <a:r>
              <a:rPr lang="en-US" sz="1600" dirty="0">
                <a:solidFill>
                  <a:prstClr val="black"/>
                </a:solidFill>
                <a:latin typeface="Consolas"/>
              </a:rPr>
              <a:t>    &lt;</a:t>
            </a:r>
            <a:r>
              <a:rPr lang="en-US" sz="1600" b="1" dirty="0">
                <a:solidFill>
                  <a:srgbClr val="15A5DB"/>
                </a:solidFill>
                <a:latin typeface="Consolas-Bold"/>
              </a:rPr>
              <a:t>item</a:t>
            </a:r>
            <a:r>
              <a:rPr lang="en-US" sz="1600" dirty="0">
                <a:solidFill>
                  <a:prstClr val="black"/>
                </a:solidFill>
                <a:latin typeface="Consolas"/>
              </a:rPr>
              <a:t> </a:t>
            </a:r>
            <a:r>
              <a:rPr lang="en-US" sz="1600" dirty="0" err="1">
                <a:solidFill>
                  <a:srgbClr val="6D6D6D"/>
                </a:solidFill>
                <a:latin typeface="Consolas"/>
              </a:rPr>
              <a:t>android:id</a:t>
            </a:r>
            <a:r>
              <a:rPr lang="en-US" sz="1600" dirty="0">
                <a:solidFill>
                  <a:prstClr val="black"/>
                </a:solidFill>
                <a:latin typeface="Consolas"/>
              </a:rPr>
              <a:t>=</a:t>
            </a:r>
            <a:r>
              <a:rPr lang="en-US" sz="1600" dirty="0">
                <a:solidFill>
                  <a:srgbClr val="0C6AFC"/>
                </a:solidFill>
                <a:latin typeface="Consolas"/>
              </a:rPr>
              <a:t>"@+id/</a:t>
            </a:r>
            <a:r>
              <a:rPr lang="en-US" sz="1600" dirty="0" err="1">
                <a:solidFill>
                  <a:srgbClr val="0C6AFC"/>
                </a:solidFill>
                <a:latin typeface="Consolas"/>
              </a:rPr>
              <a:t>action_location_found</a:t>
            </a:r>
            <a:r>
              <a:rPr lang="en-US" sz="1600" dirty="0">
                <a:solidFill>
                  <a:srgbClr val="0C6AFC"/>
                </a:solidFill>
                <a:latin typeface="Consolas"/>
              </a:rPr>
              <a:t>"</a:t>
            </a:r>
            <a:endParaRPr lang="en-US" sz="1600" dirty="0">
              <a:solidFill>
                <a:prstClr val="black"/>
              </a:solidFill>
              <a:latin typeface="Consolas"/>
            </a:endParaRPr>
          </a:p>
          <a:p>
            <a:r>
              <a:rPr lang="en-US" sz="1600" dirty="0">
                <a:solidFill>
                  <a:prstClr val="black"/>
                </a:solidFill>
                <a:latin typeface="Consolas"/>
              </a:rPr>
              <a:t>          </a:t>
            </a:r>
            <a:r>
              <a:rPr lang="en-US" sz="1600" dirty="0" err="1">
                <a:solidFill>
                  <a:srgbClr val="6D6D6D"/>
                </a:solidFill>
                <a:latin typeface="Consolas"/>
              </a:rPr>
              <a:t>android:icon</a:t>
            </a:r>
            <a:r>
              <a:rPr lang="en-US" sz="1600" dirty="0">
                <a:solidFill>
                  <a:prstClr val="black"/>
                </a:solidFill>
                <a:latin typeface="Consolas"/>
              </a:rPr>
              <a:t>=</a:t>
            </a:r>
            <a:r>
              <a:rPr lang="en-US" sz="1600" dirty="0">
                <a:solidFill>
                  <a:srgbClr val="0C6AFC"/>
                </a:solidFill>
                <a:latin typeface="Consolas"/>
              </a:rPr>
              <a:t>"@</a:t>
            </a:r>
            <a:r>
              <a:rPr lang="en-US" sz="1600" dirty="0" err="1">
                <a:solidFill>
                  <a:srgbClr val="0C6AFC"/>
                </a:solidFill>
                <a:latin typeface="Consolas"/>
              </a:rPr>
              <a:t>drawable</a:t>
            </a:r>
            <a:r>
              <a:rPr lang="en-US" sz="1600" dirty="0">
                <a:solidFill>
                  <a:srgbClr val="0C6AFC"/>
                </a:solidFill>
                <a:latin typeface="Consolas"/>
              </a:rPr>
              <a:t>/</a:t>
            </a:r>
            <a:r>
              <a:rPr lang="en-US" sz="1600" dirty="0" err="1">
                <a:solidFill>
                  <a:srgbClr val="0C6AFC"/>
                </a:solidFill>
                <a:latin typeface="Consolas"/>
              </a:rPr>
              <a:t>ic_action_location_found</a:t>
            </a:r>
            <a:r>
              <a:rPr lang="en-US" sz="1600" dirty="0">
                <a:solidFill>
                  <a:srgbClr val="0C6AFC"/>
                </a:solidFill>
                <a:latin typeface="Consolas"/>
              </a:rPr>
              <a:t>"</a:t>
            </a:r>
            <a:endParaRPr lang="en-US" sz="1600" dirty="0">
              <a:solidFill>
                <a:prstClr val="black"/>
              </a:solidFill>
              <a:latin typeface="Consolas"/>
            </a:endParaRPr>
          </a:p>
          <a:p>
            <a:r>
              <a:rPr lang="en-US" sz="1600" dirty="0">
                <a:solidFill>
                  <a:prstClr val="black"/>
                </a:solidFill>
                <a:latin typeface="Consolas"/>
              </a:rPr>
              <a:t>          </a:t>
            </a:r>
            <a:r>
              <a:rPr lang="en-US" sz="1600" dirty="0" err="1">
                <a:solidFill>
                  <a:srgbClr val="6D6D6D"/>
                </a:solidFill>
                <a:latin typeface="Consolas"/>
              </a:rPr>
              <a:t>android:title</a:t>
            </a:r>
            <a:r>
              <a:rPr lang="en-US" sz="1600" dirty="0">
                <a:solidFill>
                  <a:prstClr val="black"/>
                </a:solidFill>
                <a:latin typeface="Consolas"/>
              </a:rPr>
              <a:t>=</a:t>
            </a:r>
            <a:r>
              <a:rPr lang="en-US" sz="1600" dirty="0">
                <a:solidFill>
                  <a:srgbClr val="0C6AFC"/>
                </a:solidFill>
                <a:latin typeface="Consolas"/>
              </a:rPr>
              <a:t>"@string/</a:t>
            </a:r>
            <a:r>
              <a:rPr lang="en-US" sz="1600" dirty="0" err="1">
                <a:solidFill>
                  <a:srgbClr val="0C6AFC"/>
                </a:solidFill>
                <a:latin typeface="Consolas"/>
              </a:rPr>
              <a:t>action_location_found</a:t>
            </a:r>
            <a:r>
              <a:rPr lang="en-US" sz="1600" dirty="0">
                <a:solidFill>
                  <a:srgbClr val="0C6AFC"/>
                </a:solidFill>
                <a:latin typeface="Consolas"/>
              </a:rPr>
              <a:t>"</a:t>
            </a:r>
            <a:endParaRPr lang="en-US" sz="1600" dirty="0">
              <a:solidFill>
                <a:prstClr val="black"/>
              </a:solidFill>
              <a:latin typeface="Consolas"/>
            </a:endParaRPr>
          </a:p>
          <a:p>
            <a:r>
              <a:rPr lang="en-US" sz="1600" dirty="0">
                <a:solidFill>
                  <a:prstClr val="black"/>
                </a:solidFill>
                <a:latin typeface="Consolas"/>
              </a:rPr>
              <a:t>          </a:t>
            </a:r>
            <a:r>
              <a:rPr lang="en-US" sz="1600" dirty="0" err="1">
                <a:solidFill>
                  <a:srgbClr val="6D6D6D"/>
                </a:solidFill>
                <a:latin typeface="Consolas"/>
              </a:rPr>
              <a:t>android:showAsAction</a:t>
            </a:r>
            <a:r>
              <a:rPr lang="en-US" sz="1600" dirty="0">
                <a:solidFill>
                  <a:prstClr val="black"/>
                </a:solidFill>
                <a:latin typeface="Consolas"/>
              </a:rPr>
              <a:t>=</a:t>
            </a:r>
            <a:r>
              <a:rPr lang="en-US" sz="1600" dirty="0">
                <a:solidFill>
                  <a:srgbClr val="0C6AFC"/>
                </a:solidFill>
                <a:latin typeface="Consolas"/>
              </a:rPr>
              <a:t>"</a:t>
            </a:r>
            <a:r>
              <a:rPr lang="en-US" sz="1600" dirty="0" err="1">
                <a:solidFill>
                  <a:srgbClr val="0C6AFC"/>
                </a:solidFill>
                <a:latin typeface="Consolas"/>
              </a:rPr>
              <a:t>ifRoom</a:t>
            </a:r>
            <a:r>
              <a:rPr lang="en-US" sz="1600" dirty="0">
                <a:solidFill>
                  <a:srgbClr val="0C6AFC"/>
                </a:solidFill>
                <a:latin typeface="Consolas"/>
              </a:rPr>
              <a:t>"</a:t>
            </a:r>
            <a:r>
              <a:rPr lang="en-US" sz="1600" dirty="0">
                <a:solidFill>
                  <a:prstClr val="black"/>
                </a:solidFill>
                <a:latin typeface="Consolas"/>
              </a:rPr>
              <a:t> /&gt;</a:t>
            </a:r>
          </a:p>
          <a:p>
            <a:r>
              <a:rPr lang="en-US" sz="1600" dirty="0">
                <a:solidFill>
                  <a:prstClr val="black"/>
                </a:solidFill>
                <a:latin typeface="Consolas"/>
              </a:rPr>
              <a:t>     </a:t>
            </a:r>
          </a:p>
          <a:p>
            <a:r>
              <a:rPr lang="en-US" sz="1600" dirty="0">
                <a:solidFill>
                  <a:prstClr val="black"/>
                </a:solidFill>
                <a:latin typeface="Consolas"/>
              </a:rPr>
              <a:t>   </a:t>
            </a:r>
            <a:r>
              <a:rPr lang="en-US" sz="1600" dirty="0" smtClean="0">
                <a:solidFill>
                  <a:prstClr val="black"/>
                </a:solidFill>
                <a:latin typeface="Consolas"/>
              </a:rPr>
              <a:t> </a:t>
            </a:r>
            <a:r>
              <a:rPr lang="en-US" sz="1600" dirty="0" smtClean="0">
                <a:solidFill>
                  <a:srgbClr val="88B012"/>
                </a:solidFill>
                <a:latin typeface="Consolas"/>
              </a:rPr>
              <a:t>&lt;!-- Refresh --&gt;</a:t>
            </a:r>
            <a:endParaRPr lang="en-US" sz="1600" dirty="0" smtClean="0">
              <a:solidFill>
                <a:prstClr val="black"/>
              </a:solidFill>
              <a:latin typeface="Consolas"/>
            </a:endParaRPr>
          </a:p>
          <a:p>
            <a:r>
              <a:rPr lang="fr-FR" sz="1600" dirty="0" smtClean="0">
                <a:solidFill>
                  <a:prstClr val="black"/>
                </a:solidFill>
                <a:latin typeface="Consolas"/>
              </a:rPr>
              <a:t>    &lt;</a:t>
            </a:r>
            <a:r>
              <a:rPr lang="fr-FR" sz="1600" b="1" dirty="0" smtClean="0">
                <a:solidFill>
                  <a:srgbClr val="15A5DB"/>
                </a:solidFill>
                <a:latin typeface="Consolas-Bold"/>
              </a:rPr>
              <a:t>item</a:t>
            </a:r>
            <a:r>
              <a:rPr lang="fr-FR" sz="1600" dirty="0" smtClean="0">
                <a:solidFill>
                  <a:prstClr val="black"/>
                </a:solidFill>
                <a:latin typeface="Consolas"/>
              </a:rPr>
              <a:t> </a:t>
            </a:r>
            <a:r>
              <a:rPr lang="fr-FR" sz="1600" dirty="0" err="1" smtClean="0">
                <a:solidFill>
                  <a:srgbClr val="6D6D6D"/>
                </a:solidFill>
                <a:latin typeface="Consolas"/>
              </a:rPr>
              <a:t>android:id</a:t>
            </a:r>
            <a:r>
              <a:rPr lang="fr-FR" sz="1600" dirty="0" smtClean="0">
                <a:solidFill>
                  <a:prstClr val="black"/>
                </a:solidFill>
                <a:latin typeface="Consolas"/>
              </a:rPr>
              <a:t>=</a:t>
            </a:r>
            <a:r>
              <a:rPr lang="fr-FR" sz="1600" dirty="0" smtClean="0">
                <a:solidFill>
                  <a:srgbClr val="0C6AFC"/>
                </a:solidFill>
                <a:latin typeface="Consolas"/>
              </a:rPr>
              <a:t>"@+id/</a:t>
            </a:r>
            <a:r>
              <a:rPr lang="fr-FR" sz="1600" dirty="0" err="1" smtClean="0">
                <a:solidFill>
                  <a:srgbClr val="0C6AFC"/>
                </a:solidFill>
                <a:latin typeface="Consolas"/>
              </a:rPr>
              <a:t>action_refresh</a:t>
            </a:r>
            <a:r>
              <a:rPr lang="fr-FR" sz="1600" dirty="0" smtClean="0">
                <a:solidFill>
                  <a:srgbClr val="0C6AFC"/>
                </a:solidFill>
                <a:latin typeface="Consolas"/>
              </a:rPr>
              <a:t>"</a:t>
            </a:r>
            <a:endParaRPr lang="fr-FR" sz="1600" dirty="0" smtClean="0">
              <a:solidFill>
                <a:prstClr val="black"/>
              </a:solidFill>
              <a:latin typeface="Consolas"/>
            </a:endParaRPr>
          </a:p>
          <a:p>
            <a:r>
              <a:rPr lang="en-US" sz="1600" dirty="0" smtClean="0">
                <a:solidFill>
                  <a:prstClr val="black"/>
                </a:solidFill>
                <a:latin typeface="Consolas"/>
              </a:rPr>
              <a:t>          </a:t>
            </a:r>
            <a:r>
              <a:rPr lang="en-US" sz="1600" dirty="0" err="1" smtClean="0">
                <a:solidFill>
                  <a:srgbClr val="6D6D6D"/>
                </a:solidFill>
                <a:latin typeface="Consolas"/>
              </a:rPr>
              <a:t>android:icon</a:t>
            </a:r>
            <a:r>
              <a:rPr lang="en-US" sz="1600" dirty="0" smtClean="0">
                <a:solidFill>
                  <a:prstClr val="black"/>
                </a:solidFill>
                <a:latin typeface="Consolas"/>
              </a:rPr>
              <a:t>=</a:t>
            </a:r>
            <a:r>
              <a:rPr lang="en-US" sz="1600" dirty="0" smtClean="0">
                <a:solidFill>
                  <a:srgbClr val="0C6AFC"/>
                </a:solidFill>
                <a:latin typeface="Consolas"/>
              </a:rPr>
              <a:t>"@</a:t>
            </a:r>
            <a:r>
              <a:rPr lang="en-US" sz="1600" dirty="0" err="1" smtClean="0">
                <a:solidFill>
                  <a:srgbClr val="0C6AFC"/>
                </a:solidFill>
                <a:latin typeface="Consolas"/>
              </a:rPr>
              <a:t>drawable</a:t>
            </a:r>
            <a:r>
              <a:rPr lang="en-US" sz="1600" dirty="0" smtClean="0">
                <a:solidFill>
                  <a:srgbClr val="0C6AFC"/>
                </a:solidFill>
                <a:latin typeface="Consolas"/>
              </a:rPr>
              <a:t>/</a:t>
            </a:r>
            <a:r>
              <a:rPr lang="en-US" sz="1600" dirty="0" err="1" smtClean="0">
                <a:solidFill>
                  <a:srgbClr val="0C6AFC"/>
                </a:solidFill>
                <a:latin typeface="Consolas"/>
              </a:rPr>
              <a:t>ic_action_refresh</a:t>
            </a:r>
            <a:r>
              <a:rPr lang="en-US" sz="1600" dirty="0" smtClean="0">
                <a:solidFill>
                  <a:srgbClr val="0C6AFC"/>
                </a:solidFill>
                <a:latin typeface="Consolas"/>
              </a:rPr>
              <a:t>"</a:t>
            </a:r>
            <a:endParaRPr lang="en-US" sz="1600" dirty="0" smtClean="0">
              <a:solidFill>
                <a:prstClr val="black"/>
              </a:solidFill>
              <a:latin typeface="Consolas"/>
            </a:endParaRPr>
          </a:p>
          <a:p>
            <a:r>
              <a:rPr lang="fr-FR" sz="1600" dirty="0" smtClean="0">
                <a:solidFill>
                  <a:prstClr val="black"/>
                </a:solidFill>
                <a:latin typeface="Consolas"/>
              </a:rPr>
              <a:t>          </a:t>
            </a:r>
            <a:r>
              <a:rPr lang="fr-FR" sz="1600" dirty="0" err="1" smtClean="0">
                <a:solidFill>
                  <a:srgbClr val="6D6D6D"/>
                </a:solidFill>
                <a:latin typeface="Consolas"/>
              </a:rPr>
              <a:t>android:title</a:t>
            </a:r>
            <a:r>
              <a:rPr lang="fr-FR" sz="1600" dirty="0" smtClean="0">
                <a:solidFill>
                  <a:prstClr val="black"/>
                </a:solidFill>
                <a:latin typeface="Consolas"/>
              </a:rPr>
              <a:t>=</a:t>
            </a:r>
            <a:r>
              <a:rPr lang="fr-FR" sz="1600" dirty="0" smtClean="0">
                <a:solidFill>
                  <a:srgbClr val="0C6AFC"/>
                </a:solidFill>
                <a:latin typeface="Consolas"/>
              </a:rPr>
              <a:t>"@string/</a:t>
            </a:r>
            <a:r>
              <a:rPr lang="fr-FR" sz="1600" dirty="0" err="1" smtClean="0">
                <a:solidFill>
                  <a:srgbClr val="0C6AFC"/>
                </a:solidFill>
                <a:latin typeface="Consolas"/>
              </a:rPr>
              <a:t>action_refresh</a:t>
            </a:r>
            <a:r>
              <a:rPr lang="fr-FR" sz="1600" dirty="0" smtClean="0">
                <a:solidFill>
                  <a:srgbClr val="0C6AFC"/>
                </a:solidFill>
                <a:latin typeface="Consolas"/>
              </a:rPr>
              <a:t>"</a:t>
            </a:r>
            <a:endParaRPr lang="fr-FR" sz="1600" dirty="0" smtClean="0">
              <a:solidFill>
                <a:prstClr val="black"/>
              </a:solidFill>
              <a:latin typeface="Consolas"/>
            </a:endParaRPr>
          </a:p>
          <a:p>
            <a:r>
              <a:rPr lang="en-US" sz="1600" dirty="0" smtClean="0">
                <a:solidFill>
                  <a:prstClr val="black"/>
                </a:solidFill>
                <a:latin typeface="Consolas"/>
              </a:rPr>
              <a:t>          	</a:t>
            </a:r>
            <a:endParaRPr lang="en-US" sz="1600" dirty="0">
              <a:solidFill>
                <a:prstClr val="black"/>
              </a:solidFill>
              <a:latin typeface="Consolas"/>
            </a:endParaRPr>
          </a:p>
        </p:txBody>
      </p:sp>
      <p:sp>
        <p:nvSpPr>
          <p:cNvPr id="14" name="Rectangle 13"/>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382425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3#</a:t>
            </a:r>
            <a:r>
              <a:rPr lang="en-US" sz="2800" b="1" dirty="0">
                <a:solidFill>
                  <a:prstClr val="black"/>
                </a:solidFill>
                <a:latin typeface="Arial" pitchFamily="34" charset="0"/>
                <a:cs typeface="Arial" pitchFamily="34" charset="0"/>
              </a:rPr>
              <a:t>Create a new xml file</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21</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046988"/>
          </a:xfrm>
          <a:prstGeom prst="rect">
            <a:avLst/>
          </a:prstGeom>
        </p:spPr>
        <p:txBody>
          <a:bodyPr wrap="square">
            <a:spAutoFit/>
          </a:bodyPr>
          <a:lstStyle/>
          <a:p>
            <a:r>
              <a:rPr lang="en-US" sz="1600" dirty="0">
                <a:solidFill>
                  <a:prstClr val="black"/>
                </a:solidFill>
                <a:latin typeface="Consolas"/>
              </a:rPr>
              <a:t> </a:t>
            </a:r>
            <a:r>
              <a:rPr lang="en-US" sz="1600" dirty="0">
                <a:solidFill>
                  <a:srgbClr val="88B012"/>
                </a:solidFill>
                <a:latin typeface="Consolas"/>
              </a:rPr>
              <a:t>&lt;!-- Help --&gt;</a:t>
            </a:r>
            <a:endParaRPr lang="en-US" sz="1600" dirty="0">
              <a:solidFill>
                <a:prstClr val="black"/>
              </a:solidFill>
              <a:latin typeface="Consolas"/>
            </a:endParaRPr>
          </a:p>
          <a:p>
            <a:r>
              <a:rPr lang="fr-FR" sz="1600" dirty="0">
                <a:solidFill>
                  <a:prstClr val="black"/>
                </a:solidFill>
                <a:latin typeface="Consolas"/>
              </a:rPr>
              <a:t>    &lt;</a:t>
            </a:r>
            <a:r>
              <a:rPr lang="fr-FR" sz="1600" b="1" dirty="0">
                <a:solidFill>
                  <a:srgbClr val="15A5DB"/>
                </a:solidFill>
                <a:latin typeface="Consolas-Bold"/>
              </a:rPr>
              <a:t>item</a:t>
            </a:r>
            <a:r>
              <a:rPr lang="fr-FR" sz="1600" dirty="0">
                <a:solidFill>
                  <a:prstClr val="black"/>
                </a:solidFill>
                <a:latin typeface="Consolas"/>
              </a:rPr>
              <a:t> </a:t>
            </a:r>
            <a:r>
              <a:rPr lang="fr-FR" sz="1600" dirty="0" err="1">
                <a:solidFill>
                  <a:srgbClr val="6D6D6D"/>
                </a:solidFill>
                <a:latin typeface="Consolas"/>
              </a:rPr>
              <a:t>android:id</a:t>
            </a:r>
            <a:r>
              <a:rPr lang="fr-FR" sz="1600" dirty="0">
                <a:solidFill>
                  <a:prstClr val="black"/>
                </a:solidFill>
                <a:latin typeface="Consolas"/>
              </a:rPr>
              <a:t>=</a:t>
            </a:r>
            <a:r>
              <a:rPr lang="fr-FR" sz="1600" dirty="0">
                <a:solidFill>
                  <a:srgbClr val="0C6AFC"/>
                </a:solidFill>
                <a:latin typeface="Consolas"/>
              </a:rPr>
              <a:t>"@+id/</a:t>
            </a:r>
            <a:r>
              <a:rPr lang="fr-FR" sz="1600" dirty="0" err="1">
                <a:solidFill>
                  <a:srgbClr val="0C6AFC"/>
                </a:solidFill>
                <a:latin typeface="Consolas"/>
              </a:rPr>
              <a:t>action_help</a:t>
            </a:r>
            <a:r>
              <a:rPr lang="fr-FR" sz="1600" dirty="0">
                <a:solidFill>
                  <a:srgbClr val="0C6AFC"/>
                </a:solidFill>
                <a:latin typeface="Consolas"/>
              </a:rPr>
              <a:t>"</a:t>
            </a:r>
            <a:endParaRPr lang="fr-FR" sz="1600" dirty="0">
              <a:solidFill>
                <a:prstClr val="black"/>
              </a:solidFill>
              <a:latin typeface="Consolas"/>
            </a:endParaRPr>
          </a:p>
          <a:p>
            <a:r>
              <a:rPr lang="en-US" sz="1600" dirty="0">
                <a:solidFill>
                  <a:prstClr val="black"/>
                </a:solidFill>
                <a:latin typeface="Consolas"/>
              </a:rPr>
              <a:t>          </a:t>
            </a:r>
            <a:r>
              <a:rPr lang="en-US" sz="1600" dirty="0" err="1">
                <a:solidFill>
                  <a:srgbClr val="6D6D6D"/>
                </a:solidFill>
                <a:latin typeface="Consolas"/>
              </a:rPr>
              <a:t>android:icon</a:t>
            </a:r>
            <a:r>
              <a:rPr lang="en-US" sz="1600" dirty="0">
                <a:solidFill>
                  <a:prstClr val="black"/>
                </a:solidFill>
                <a:latin typeface="Consolas"/>
              </a:rPr>
              <a:t>=</a:t>
            </a:r>
            <a:r>
              <a:rPr lang="en-US" sz="1600" dirty="0">
                <a:solidFill>
                  <a:srgbClr val="0C6AFC"/>
                </a:solidFill>
                <a:latin typeface="Consolas"/>
              </a:rPr>
              <a:t>"@</a:t>
            </a:r>
            <a:r>
              <a:rPr lang="en-US" sz="1600" dirty="0" err="1">
                <a:solidFill>
                  <a:srgbClr val="0C6AFC"/>
                </a:solidFill>
                <a:latin typeface="Consolas"/>
              </a:rPr>
              <a:t>drawable</a:t>
            </a:r>
            <a:r>
              <a:rPr lang="en-US" sz="1600" dirty="0">
                <a:solidFill>
                  <a:srgbClr val="0C6AFC"/>
                </a:solidFill>
                <a:latin typeface="Consolas"/>
              </a:rPr>
              <a:t>/</a:t>
            </a:r>
            <a:r>
              <a:rPr lang="en-US" sz="1600" dirty="0" err="1">
                <a:solidFill>
                  <a:srgbClr val="0C6AFC"/>
                </a:solidFill>
                <a:latin typeface="Consolas"/>
              </a:rPr>
              <a:t>ic_action_help</a:t>
            </a:r>
            <a:r>
              <a:rPr lang="en-US" sz="1600" dirty="0">
                <a:solidFill>
                  <a:srgbClr val="0C6AFC"/>
                </a:solidFill>
                <a:latin typeface="Consolas"/>
              </a:rPr>
              <a:t>"</a:t>
            </a:r>
            <a:endParaRPr lang="en-US" sz="1600" dirty="0">
              <a:solidFill>
                <a:prstClr val="black"/>
              </a:solidFill>
              <a:latin typeface="Consolas"/>
            </a:endParaRPr>
          </a:p>
          <a:p>
            <a:r>
              <a:rPr lang="fr-FR" sz="1600" dirty="0">
                <a:solidFill>
                  <a:prstClr val="black"/>
                </a:solidFill>
                <a:latin typeface="Consolas"/>
              </a:rPr>
              <a:t>          </a:t>
            </a:r>
            <a:r>
              <a:rPr lang="fr-FR" sz="1600" dirty="0" err="1">
                <a:solidFill>
                  <a:srgbClr val="6D6D6D"/>
                </a:solidFill>
                <a:latin typeface="Consolas"/>
              </a:rPr>
              <a:t>android:title</a:t>
            </a:r>
            <a:r>
              <a:rPr lang="fr-FR" sz="1600" dirty="0">
                <a:solidFill>
                  <a:prstClr val="black"/>
                </a:solidFill>
                <a:latin typeface="Consolas"/>
              </a:rPr>
              <a:t>=</a:t>
            </a:r>
            <a:r>
              <a:rPr lang="fr-FR" sz="1600" dirty="0">
                <a:solidFill>
                  <a:srgbClr val="0C6AFC"/>
                </a:solidFill>
                <a:latin typeface="Consolas"/>
              </a:rPr>
              <a:t>"@string/</a:t>
            </a:r>
            <a:r>
              <a:rPr lang="fr-FR" sz="1600" dirty="0" err="1">
                <a:solidFill>
                  <a:srgbClr val="0C6AFC"/>
                </a:solidFill>
                <a:latin typeface="Consolas"/>
              </a:rPr>
              <a:t>action_help</a:t>
            </a:r>
            <a:r>
              <a:rPr lang="fr-FR" sz="1600" dirty="0">
                <a:solidFill>
                  <a:srgbClr val="0C6AFC"/>
                </a:solidFill>
                <a:latin typeface="Consolas"/>
              </a:rPr>
              <a:t>"</a:t>
            </a:r>
            <a:endParaRPr lang="fr-FR" sz="1600" dirty="0">
              <a:solidFill>
                <a:prstClr val="black"/>
              </a:solidFill>
              <a:latin typeface="Consolas"/>
            </a:endParaRPr>
          </a:p>
          <a:p>
            <a:r>
              <a:rPr lang="fr-FR" sz="1600" dirty="0">
                <a:solidFill>
                  <a:prstClr val="black"/>
                </a:solidFill>
                <a:latin typeface="Consolas"/>
              </a:rPr>
              <a:t>          </a:t>
            </a:r>
            <a:r>
              <a:rPr lang="fr-FR" sz="1600" dirty="0" err="1">
                <a:solidFill>
                  <a:srgbClr val="6D6D6D"/>
                </a:solidFill>
                <a:latin typeface="Consolas"/>
              </a:rPr>
              <a:t>android:showAsAction</a:t>
            </a:r>
            <a:r>
              <a:rPr lang="fr-FR" sz="1600" dirty="0">
                <a:solidFill>
                  <a:prstClr val="black"/>
                </a:solidFill>
                <a:latin typeface="Consolas"/>
              </a:rPr>
              <a:t>=</a:t>
            </a:r>
            <a:r>
              <a:rPr lang="fr-FR" sz="1600" dirty="0">
                <a:solidFill>
                  <a:srgbClr val="0C6AFC"/>
                </a:solidFill>
                <a:latin typeface="Consolas"/>
              </a:rPr>
              <a:t>"</a:t>
            </a:r>
            <a:r>
              <a:rPr lang="fr-FR" sz="1600" dirty="0" err="1">
                <a:solidFill>
                  <a:srgbClr val="0C6AFC"/>
                </a:solidFill>
                <a:latin typeface="Consolas"/>
              </a:rPr>
              <a:t>never</a:t>
            </a:r>
            <a:r>
              <a:rPr lang="fr-FR" sz="1600" dirty="0">
                <a:solidFill>
                  <a:srgbClr val="0C6AFC"/>
                </a:solidFill>
                <a:latin typeface="Consolas"/>
              </a:rPr>
              <a:t>"</a:t>
            </a:r>
            <a:r>
              <a:rPr lang="fr-FR" sz="1600" dirty="0">
                <a:solidFill>
                  <a:prstClr val="black"/>
                </a:solidFill>
                <a:latin typeface="Consolas"/>
              </a:rPr>
              <a:t>/&gt;</a:t>
            </a:r>
          </a:p>
          <a:p>
            <a:r>
              <a:rPr lang="en-US" sz="1600" dirty="0">
                <a:solidFill>
                  <a:prstClr val="black"/>
                </a:solidFill>
                <a:latin typeface="Consolas"/>
              </a:rPr>
              <a:t>     </a:t>
            </a:r>
          </a:p>
          <a:p>
            <a:r>
              <a:rPr lang="en-US" sz="1600" dirty="0">
                <a:solidFill>
                  <a:prstClr val="black"/>
                </a:solidFill>
                <a:latin typeface="Consolas"/>
              </a:rPr>
              <a:t>    </a:t>
            </a:r>
            <a:r>
              <a:rPr lang="en-US" sz="1600" dirty="0">
                <a:solidFill>
                  <a:srgbClr val="88B012"/>
                </a:solidFill>
                <a:latin typeface="Consolas"/>
              </a:rPr>
              <a:t>&lt;!-- Check updates --&gt;</a:t>
            </a:r>
            <a:endParaRPr lang="en-US" sz="1600" dirty="0">
              <a:solidFill>
                <a:prstClr val="black"/>
              </a:solidFill>
              <a:latin typeface="Consolas"/>
            </a:endParaRPr>
          </a:p>
          <a:p>
            <a:r>
              <a:rPr lang="fr-FR" sz="1600" dirty="0">
                <a:solidFill>
                  <a:prstClr val="black"/>
                </a:solidFill>
                <a:latin typeface="Consolas"/>
              </a:rPr>
              <a:t>    &lt;</a:t>
            </a:r>
            <a:r>
              <a:rPr lang="fr-FR" sz="1600" b="1" dirty="0">
                <a:solidFill>
                  <a:srgbClr val="15A5DB"/>
                </a:solidFill>
                <a:latin typeface="Consolas-Bold"/>
              </a:rPr>
              <a:t>item</a:t>
            </a:r>
            <a:r>
              <a:rPr lang="fr-FR" sz="1600" dirty="0">
                <a:solidFill>
                  <a:prstClr val="black"/>
                </a:solidFill>
                <a:latin typeface="Consolas"/>
              </a:rPr>
              <a:t> </a:t>
            </a:r>
            <a:r>
              <a:rPr lang="fr-FR" sz="1600" dirty="0" err="1">
                <a:solidFill>
                  <a:srgbClr val="6D6D6D"/>
                </a:solidFill>
                <a:latin typeface="Consolas"/>
              </a:rPr>
              <a:t>android:id</a:t>
            </a:r>
            <a:r>
              <a:rPr lang="fr-FR" sz="1600" dirty="0">
                <a:solidFill>
                  <a:prstClr val="black"/>
                </a:solidFill>
                <a:latin typeface="Consolas"/>
              </a:rPr>
              <a:t>=</a:t>
            </a:r>
            <a:r>
              <a:rPr lang="fr-FR" sz="1600" dirty="0">
                <a:solidFill>
                  <a:srgbClr val="0C6AFC"/>
                </a:solidFill>
                <a:latin typeface="Consolas"/>
              </a:rPr>
              <a:t>"@+id/</a:t>
            </a:r>
            <a:r>
              <a:rPr lang="fr-FR" sz="1600" dirty="0" err="1">
                <a:solidFill>
                  <a:srgbClr val="0C6AFC"/>
                </a:solidFill>
                <a:latin typeface="Consolas"/>
              </a:rPr>
              <a:t>action_check_updates</a:t>
            </a:r>
            <a:r>
              <a:rPr lang="fr-FR" sz="1600" dirty="0">
                <a:solidFill>
                  <a:srgbClr val="0C6AFC"/>
                </a:solidFill>
                <a:latin typeface="Consolas"/>
              </a:rPr>
              <a:t>"</a:t>
            </a:r>
            <a:endParaRPr lang="fr-FR" sz="1600" dirty="0">
              <a:solidFill>
                <a:prstClr val="black"/>
              </a:solidFill>
              <a:latin typeface="Consolas"/>
            </a:endParaRPr>
          </a:p>
          <a:p>
            <a:r>
              <a:rPr lang="en-US" sz="1600" dirty="0">
                <a:solidFill>
                  <a:prstClr val="black"/>
                </a:solidFill>
                <a:latin typeface="Consolas"/>
              </a:rPr>
              <a:t>          </a:t>
            </a:r>
            <a:r>
              <a:rPr lang="en-US" sz="1600" dirty="0" err="1">
                <a:solidFill>
                  <a:srgbClr val="6D6D6D"/>
                </a:solidFill>
                <a:latin typeface="Consolas"/>
              </a:rPr>
              <a:t>android:icon</a:t>
            </a:r>
            <a:r>
              <a:rPr lang="en-US" sz="1600" dirty="0">
                <a:solidFill>
                  <a:prstClr val="black"/>
                </a:solidFill>
                <a:latin typeface="Consolas"/>
              </a:rPr>
              <a:t>=</a:t>
            </a:r>
            <a:r>
              <a:rPr lang="en-US" sz="1600" dirty="0">
                <a:solidFill>
                  <a:srgbClr val="0C6AFC"/>
                </a:solidFill>
                <a:latin typeface="Consolas"/>
              </a:rPr>
              <a:t>"@</a:t>
            </a:r>
            <a:r>
              <a:rPr lang="en-US" sz="1600" dirty="0" err="1">
                <a:solidFill>
                  <a:srgbClr val="0C6AFC"/>
                </a:solidFill>
                <a:latin typeface="Consolas"/>
              </a:rPr>
              <a:t>drawable</a:t>
            </a:r>
            <a:r>
              <a:rPr lang="en-US" sz="1600" dirty="0">
                <a:solidFill>
                  <a:srgbClr val="0C6AFC"/>
                </a:solidFill>
                <a:latin typeface="Consolas"/>
              </a:rPr>
              <a:t>/</a:t>
            </a:r>
            <a:r>
              <a:rPr lang="en-US" sz="1600" dirty="0" err="1">
                <a:solidFill>
                  <a:srgbClr val="0C6AFC"/>
                </a:solidFill>
                <a:latin typeface="Consolas"/>
              </a:rPr>
              <a:t>ic_action_refresh</a:t>
            </a:r>
            <a:r>
              <a:rPr lang="en-US" sz="1600" dirty="0">
                <a:solidFill>
                  <a:srgbClr val="0C6AFC"/>
                </a:solidFill>
                <a:latin typeface="Consolas"/>
              </a:rPr>
              <a:t>"</a:t>
            </a:r>
            <a:endParaRPr lang="en-US" sz="1600" dirty="0">
              <a:solidFill>
                <a:prstClr val="black"/>
              </a:solidFill>
              <a:latin typeface="Consolas"/>
            </a:endParaRPr>
          </a:p>
          <a:p>
            <a:r>
              <a:rPr lang="fr-FR" sz="1600" dirty="0">
                <a:solidFill>
                  <a:prstClr val="black"/>
                </a:solidFill>
                <a:latin typeface="Consolas"/>
              </a:rPr>
              <a:t>          </a:t>
            </a:r>
            <a:r>
              <a:rPr lang="fr-FR" sz="1600" dirty="0" err="1">
                <a:solidFill>
                  <a:srgbClr val="6D6D6D"/>
                </a:solidFill>
                <a:latin typeface="Consolas"/>
              </a:rPr>
              <a:t>android:title</a:t>
            </a:r>
            <a:r>
              <a:rPr lang="fr-FR" sz="1600" dirty="0">
                <a:solidFill>
                  <a:prstClr val="black"/>
                </a:solidFill>
                <a:latin typeface="Consolas"/>
              </a:rPr>
              <a:t>=</a:t>
            </a:r>
            <a:r>
              <a:rPr lang="fr-FR" sz="1600" dirty="0">
                <a:solidFill>
                  <a:srgbClr val="0C6AFC"/>
                </a:solidFill>
                <a:latin typeface="Consolas"/>
              </a:rPr>
              <a:t>"@string/</a:t>
            </a:r>
            <a:r>
              <a:rPr lang="fr-FR" sz="1600" dirty="0" err="1">
                <a:solidFill>
                  <a:srgbClr val="0C6AFC"/>
                </a:solidFill>
                <a:latin typeface="Consolas"/>
              </a:rPr>
              <a:t>action_check_updates</a:t>
            </a:r>
            <a:r>
              <a:rPr lang="fr-FR" sz="1600" dirty="0">
                <a:solidFill>
                  <a:srgbClr val="0C6AFC"/>
                </a:solidFill>
                <a:latin typeface="Consolas"/>
              </a:rPr>
              <a:t>"</a:t>
            </a:r>
            <a:endParaRPr lang="fr-FR" sz="1600" dirty="0">
              <a:solidFill>
                <a:prstClr val="black"/>
              </a:solidFill>
              <a:latin typeface="Consolas"/>
            </a:endParaRPr>
          </a:p>
          <a:p>
            <a:r>
              <a:rPr lang="fr-FR" sz="1600" dirty="0">
                <a:solidFill>
                  <a:prstClr val="black"/>
                </a:solidFill>
                <a:latin typeface="Consolas"/>
              </a:rPr>
              <a:t>          </a:t>
            </a:r>
            <a:r>
              <a:rPr lang="fr-FR" sz="1600" dirty="0" err="1">
                <a:solidFill>
                  <a:srgbClr val="6D6D6D"/>
                </a:solidFill>
                <a:latin typeface="Consolas"/>
              </a:rPr>
              <a:t>android:showAsAction</a:t>
            </a:r>
            <a:r>
              <a:rPr lang="fr-FR" sz="1600" dirty="0">
                <a:solidFill>
                  <a:prstClr val="black"/>
                </a:solidFill>
                <a:latin typeface="Consolas"/>
              </a:rPr>
              <a:t>=</a:t>
            </a:r>
            <a:r>
              <a:rPr lang="fr-FR" sz="1600" dirty="0">
                <a:solidFill>
                  <a:srgbClr val="0C6AFC"/>
                </a:solidFill>
                <a:latin typeface="Consolas"/>
              </a:rPr>
              <a:t>"</a:t>
            </a:r>
            <a:r>
              <a:rPr lang="fr-FR" sz="1600" dirty="0" err="1">
                <a:solidFill>
                  <a:srgbClr val="0C6AFC"/>
                </a:solidFill>
                <a:latin typeface="Consolas"/>
              </a:rPr>
              <a:t>never</a:t>
            </a:r>
            <a:r>
              <a:rPr lang="fr-FR" sz="1600" dirty="0">
                <a:solidFill>
                  <a:srgbClr val="0C6AFC"/>
                </a:solidFill>
                <a:latin typeface="Consolas"/>
              </a:rPr>
              <a:t>"</a:t>
            </a:r>
            <a:r>
              <a:rPr lang="fr-FR" sz="1600" dirty="0">
                <a:solidFill>
                  <a:prstClr val="black"/>
                </a:solidFill>
                <a:latin typeface="Consolas"/>
              </a:rPr>
              <a:t> /&gt;</a:t>
            </a:r>
          </a:p>
          <a:p>
            <a:r>
              <a:rPr lang="en-US" sz="1600" dirty="0">
                <a:solidFill>
                  <a:prstClr val="black"/>
                </a:solidFill>
                <a:latin typeface="Consolas"/>
              </a:rPr>
              <a:t>&lt;/</a:t>
            </a:r>
            <a:r>
              <a:rPr lang="en-US" sz="1600" b="1" dirty="0">
                <a:solidFill>
                  <a:srgbClr val="15A5DB"/>
                </a:solidFill>
                <a:latin typeface="Consolas-Bold"/>
              </a:rPr>
              <a:t>menu</a:t>
            </a:r>
            <a:r>
              <a:rPr lang="en-US" sz="1600" dirty="0">
                <a:solidFill>
                  <a:prstClr val="black"/>
                </a:solidFill>
                <a:latin typeface="Consolas"/>
              </a:rPr>
              <a:t>&gt;</a:t>
            </a:r>
            <a:r>
              <a:rPr lang="en-US" sz="1600" dirty="0" smtClean="0">
                <a:solidFill>
                  <a:prstClr val="black"/>
                </a:solidFill>
                <a:latin typeface="Consolas"/>
              </a:rPr>
              <a:t>          	</a:t>
            </a:r>
            <a:endParaRPr lang="en-US" sz="1600" dirty="0">
              <a:solidFill>
                <a:prstClr val="black"/>
              </a:solidFill>
              <a:latin typeface="Consolas"/>
            </a:endParaRPr>
          </a:p>
        </p:txBody>
      </p:sp>
      <p:sp>
        <p:nvSpPr>
          <p:cNvPr id="14" name="Rectangle 13"/>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38604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chemeClr val="bg1"/>
                </a:solidFill>
              </a:rPr>
              <a:t>Here the important xml attributes should be known are</a:t>
            </a:r>
          </a:p>
          <a:p>
            <a:pPr marL="457200" indent="-457200">
              <a:spcBef>
                <a:spcPct val="20000"/>
              </a:spcBef>
              <a:spcAft>
                <a:spcPts val="600"/>
              </a:spcAft>
              <a:buFont typeface="+mj-ea"/>
              <a:buAutoNum type="circleNumDbPlain"/>
            </a:pPr>
            <a:r>
              <a:rPr lang="en-US" sz="2400" dirty="0" err="1">
                <a:solidFill>
                  <a:srgbClr val="FF0000"/>
                </a:solidFill>
              </a:rPr>
              <a:t>android:icon</a:t>
            </a:r>
            <a:r>
              <a:rPr lang="en-US" sz="2400" dirty="0">
                <a:solidFill>
                  <a:schemeClr val="bg1"/>
                </a:solidFill>
              </a:rPr>
              <a:t> – Defines the icon of the action </a:t>
            </a:r>
            <a:r>
              <a:rPr lang="en-US" sz="2400" dirty="0" smtClean="0">
                <a:solidFill>
                  <a:schemeClr val="bg1"/>
                </a:solidFill>
              </a:rPr>
              <a:t>item.</a:t>
            </a:r>
          </a:p>
          <a:p>
            <a:pPr marL="457200" indent="-457200">
              <a:spcBef>
                <a:spcPct val="20000"/>
              </a:spcBef>
              <a:spcAft>
                <a:spcPts val="600"/>
              </a:spcAft>
              <a:buFont typeface="+mj-ea"/>
              <a:buAutoNum type="circleNumDbPlain"/>
            </a:pPr>
            <a:r>
              <a:rPr lang="en-US" sz="2400" dirty="0" err="1" smtClean="0">
                <a:solidFill>
                  <a:srgbClr val="FF0000"/>
                </a:solidFill>
              </a:rPr>
              <a:t>android:title</a:t>
            </a:r>
            <a:r>
              <a:rPr lang="en-US" sz="2400" dirty="0" smtClean="0">
                <a:solidFill>
                  <a:schemeClr val="bg1"/>
                </a:solidFill>
              </a:rPr>
              <a:t> </a:t>
            </a:r>
            <a:r>
              <a:rPr lang="en-US" sz="2400" dirty="0">
                <a:solidFill>
                  <a:schemeClr val="bg1"/>
                </a:solidFill>
              </a:rPr>
              <a:t>– Title for the </a:t>
            </a:r>
            <a:r>
              <a:rPr lang="en-US" sz="2400" dirty="0" smtClean="0">
                <a:solidFill>
                  <a:schemeClr val="bg1"/>
                </a:solidFill>
              </a:rPr>
              <a:t>icon.</a:t>
            </a:r>
          </a:p>
          <a:p>
            <a:pPr marL="457200" indent="-457200">
              <a:spcBef>
                <a:spcPct val="20000"/>
              </a:spcBef>
              <a:spcAft>
                <a:spcPts val="600"/>
              </a:spcAft>
              <a:buFont typeface="+mj-ea"/>
              <a:buAutoNum type="circleNumDbPlain"/>
            </a:pPr>
            <a:r>
              <a:rPr lang="en-US" sz="2400" dirty="0" err="1" smtClean="0">
                <a:solidFill>
                  <a:srgbClr val="FF0000"/>
                </a:solidFill>
              </a:rPr>
              <a:t>android:showAsAction</a:t>
            </a:r>
            <a:r>
              <a:rPr lang="en-US" sz="2400" dirty="0" smtClean="0">
                <a:solidFill>
                  <a:schemeClr val="bg1"/>
                </a:solidFill>
              </a:rPr>
              <a:t> </a:t>
            </a:r>
            <a:r>
              <a:rPr lang="en-US" sz="2400" dirty="0">
                <a:solidFill>
                  <a:schemeClr val="bg1"/>
                </a:solidFill>
              </a:rPr>
              <a:t>– Defines the visibility of the action item.</a:t>
            </a: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Important Attributes</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22</a:t>
            </a:fld>
            <a:endParaRPr lang="en-US" sz="1000" dirty="0">
              <a:solidFill>
                <a:prstClr val="white"/>
              </a:solidFill>
              <a:latin typeface="Arial" pitchFamily="34" charset="0"/>
              <a:cs typeface="Arial" pitchFamily="34" charset="0"/>
            </a:endParaRPr>
          </a:p>
        </p:txBody>
      </p:sp>
      <p:sp>
        <p:nvSpPr>
          <p:cNvPr id="12" name="Rectangle 11"/>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60614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b="1" dirty="0" err="1" smtClean="0">
                <a:solidFill>
                  <a:schemeClr val="bg1"/>
                </a:solidFill>
              </a:rPr>
              <a:t>ifRoom</a:t>
            </a:r>
            <a:r>
              <a:rPr lang="en-US" sz="2400" dirty="0" smtClean="0">
                <a:solidFill>
                  <a:schemeClr val="bg1"/>
                </a:solidFill>
              </a:rPr>
              <a:t>: Displays the icon if there is space available on the screen</a:t>
            </a:r>
          </a:p>
          <a:p>
            <a:pPr marL="342900" indent="-342900">
              <a:spcBef>
                <a:spcPct val="20000"/>
              </a:spcBef>
              <a:spcAft>
                <a:spcPts val="600"/>
              </a:spcAft>
              <a:buBlip>
                <a:blip r:embed="rId4"/>
              </a:buBlip>
            </a:pPr>
            <a:r>
              <a:rPr lang="en-US" sz="2400" b="1" dirty="0">
                <a:solidFill>
                  <a:prstClr val="black"/>
                </a:solidFill>
                <a:latin typeface="Times-Roman"/>
              </a:rPr>
              <a:t>n</a:t>
            </a:r>
            <a:r>
              <a:rPr lang="en-US" sz="2400" b="1" dirty="0" smtClean="0">
                <a:solidFill>
                  <a:prstClr val="black"/>
                </a:solidFill>
                <a:latin typeface="Times-Roman"/>
              </a:rPr>
              <a:t>ever</a:t>
            </a:r>
            <a:r>
              <a:rPr lang="en-US" sz="2400" dirty="0" smtClean="0">
                <a:solidFill>
                  <a:prstClr val="black"/>
                </a:solidFill>
                <a:latin typeface="Times-Roman"/>
              </a:rPr>
              <a:t>: Never </a:t>
            </a:r>
            <a:r>
              <a:rPr lang="en-US" sz="2400" dirty="0">
                <a:solidFill>
                  <a:prstClr val="black"/>
                </a:solidFill>
                <a:latin typeface="Times-Roman"/>
              </a:rPr>
              <a:t>places this icon on the action </a:t>
            </a:r>
            <a:r>
              <a:rPr lang="en-US" sz="2400" dirty="0" smtClean="0">
                <a:solidFill>
                  <a:prstClr val="black"/>
                </a:solidFill>
                <a:latin typeface="Times-Roman"/>
              </a:rPr>
              <a:t>bar</a:t>
            </a:r>
          </a:p>
          <a:p>
            <a:pPr marL="342900" indent="-342900">
              <a:spcBef>
                <a:spcPct val="20000"/>
              </a:spcBef>
              <a:spcAft>
                <a:spcPts val="600"/>
              </a:spcAft>
              <a:buBlip>
                <a:blip r:embed="rId4"/>
              </a:buBlip>
            </a:pPr>
            <a:r>
              <a:rPr lang="en-US" sz="2400" b="1" dirty="0">
                <a:solidFill>
                  <a:prstClr val="black"/>
                </a:solidFill>
                <a:latin typeface="Times-Roman"/>
              </a:rPr>
              <a:t>a</a:t>
            </a:r>
            <a:r>
              <a:rPr lang="en-US" sz="2400" b="1" dirty="0" smtClean="0">
                <a:solidFill>
                  <a:prstClr val="black"/>
                </a:solidFill>
                <a:latin typeface="Times-Roman"/>
              </a:rPr>
              <a:t>lways</a:t>
            </a:r>
            <a:r>
              <a:rPr lang="en-US" sz="2400" dirty="0" smtClean="0">
                <a:solidFill>
                  <a:prstClr val="black"/>
                </a:solidFill>
                <a:latin typeface="Times-Roman"/>
              </a:rPr>
              <a:t>: Forces </a:t>
            </a:r>
            <a:r>
              <a:rPr lang="en-US" sz="2400" dirty="0">
                <a:solidFill>
                  <a:prstClr val="black"/>
                </a:solidFill>
                <a:latin typeface="Times-Roman"/>
              </a:rPr>
              <a:t>to display the icon always irrespective of space available. This way is not suggested.	</a:t>
            </a:r>
          </a:p>
          <a:p>
            <a:pPr marL="342900" indent="-342900">
              <a:spcBef>
                <a:spcPct val="20000"/>
              </a:spcBef>
              <a:spcAft>
                <a:spcPts val="600"/>
              </a:spcAft>
              <a:buBlip>
                <a:blip r:embed="rId4"/>
              </a:buBlip>
            </a:pPr>
            <a:r>
              <a:rPr lang="en-US" sz="2400" b="1" dirty="0" err="1" smtClean="0">
                <a:solidFill>
                  <a:prstClr val="black"/>
                </a:solidFill>
                <a:latin typeface="Times-Roman"/>
              </a:rPr>
              <a:t>withText</a:t>
            </a:r>
            <a:r>
              <a:rPr lang="en-US" sz="2400" dirty="0" smtClean="0">
                <a:solidFill>
                  <a:prstClr val="black"/>
                </a:solidFill>
                <a:latin typeface="Times-Roman"/>
              </a:rPr>
              <a:t>: Displays </a:t>
            </a:r>
            <a:r>
              <a:rPr lang="en-US" sz="2400" dirty="0">
                <a:solidFill>
                  <a:prstClr val="black"/>
                </a:solidFill>
                <a:latin typeface="Times-Roman"/>
              </a:rPr>
              <a:t>a text along with the icon. Normally the text value defined by </a:t>
            </a:r>
            <a:r>
              <a:rPr lang="en-US" sz="2400" dirty="0" err="1">
                <a:solidFill>
                  <a:prstClr val="black"/>
                </a:solidFill>
                <a:latin typeface="Times-Roman"/>
              </a:rPr>
              <a:t>android:title</a:t>
            </a:r>
            <a:r>
              <a:rPr lang="en-US" sz="2400" dirty="0">
                <a:solidFill>
                  <a:prstClr val="black"/>
                </a:solidFill>
                <a:latin typeface="Times-Roman"/>
              </a:rPr>
              <a:t> will be displayed	</a:t>
            </a:r>
            <a:endParaRPr lang="en-US" sz="2400" dirty="0" smtClean="0">
              <a:solidFill>
                <a:prstClr val="black"/>
              </a:solidFill>
              <a:latin typeface="Times-Roman"/>
            </a:endParaRPr>
          </a:p>
          <a:p>
            <a:pPr marL="342900" indent="-342900">
              <a:spcBef>
                <a:spcPct val="20000"/>
              </a:spcBef>
              <a:spcAft>
                <a:spcPts val="600"/>
              </a:spcAft>
              <a:buBlip>
                <a:blip r:embed="rId4"/>
              </a:buBlip>
            </a:pPr>
            <a:r>
              <a:rPr lang="en-US" sz="2400" b="1" dirty="0" err="1" smtClean="0">
                <a:solidFill>
                  <a:prstClr val="black"/>
                </a:solidFill>
                <a:latin typeface="Times-Roman"/>
              </a:rPr>
              <a:t>collapseActionView</a:t>
            </a:r>
            <a:r>
              <a:rPr lang="en-US" sz="2400" dirty="0" smtClean="0">
                <a:solidFill>
                  <a:prstClr val="black"/>
                </a:solidFill>
                <a:latin typeface="Times-Roman"/>
              </a:rPr>
              <a:t>: Defines </a:t>
            </a:r>
            <a:r>
              <a:rPr lang="en-US" sz="2400" dirty="0">
                <a:solidFill>
                  <a:prstClr val="black"/>
                </a:solidFill>
                <a:latin typeface="Times-Roman"/>
              </a:rPr>
              <a:t>the action layout associated with it. This action view defined using </a:t>
            </a:r>
            <a:r>
              <a:rPr lang="en-US" sz="2400" b="1" dirty="0" err="1">
                <a:solidFill>
                  <a:prstClr val="black"/>
                </a:solidFill>
                <a:latin typeface="Times-Roman"/>
              </a:rPr>
              <a:t>android:actionLayout</a:t>
            </a:r>
            <a:r>
              <a:rPr lang="en-US" sz="2400" dirty="0">
                <a:solidFill>
                  <a:prstClr val="black"/>
                </a:solidFill>
                <a:latin typeface="Times-Roman"/>
              </a:rPr>
              <a:t> or </a:t>
            </a:r>
            <a:r>
              <a:rPr lang="en-US" sz="2400" b="1" dirty="0" err="1">
                <a:solidFill>
                  <a:prstClr val="black"/>
                </a:solidFill>
                <a:latin typeface="Times-Roman"/>
              </a:rPr>
              <a:t>android:actionViewClass</a:t>
            </a:r>
            <a:r>
              <a:rPr lang="en-US" sz="2400" b="1" dirty="0">
                <a:solidFill>
                  <a:prstClr val="black"/>
                </a:solidFill>
                <a:latin typeface="Times-Roman"/>
              </a:rPr>
              <a:t>	</a:t>
            </a:r>
          </a:p>
          <a:p>
            <a:endParaRPr lang="en-US" sz="2400" dirty="0">
              <a:solidFill>
                <a:prstClr val="black"/>
              </a:solidFill>
              <a:latin typeface="Times-Roman"/>
            </a:endParaRPr>
          </a:p>
          <a:p>
            <a:r>
              <a:rPr lang="en-US" sz="2400" dirty="0">
                <a:solidFill>
                  <a:prstClr val="black"/>
                </a:solidFill>
                <a:latin typeface="Times-Roman"/>
              </a:rPr>
              <a:t>	</a:t>
            </a:r>
          </a:p>
          <a:p>
            <a:pPr marL="342900" indent="-342900">
              <a:spcBef>
                <a:spcPct val="20000"/>
              </a:spcBef>
              <a:spcAft>
                <a:spcPts val="600"/>
              </a:spcAft>
              <a:buBlip>
                <a:blip r:embed="rId4"/>
              </a:buBlip>
            </a:pPr>
            <a:endParaRPr lang="en-US" sz="2400" dirty="0">
              <a:solidFill>
                <a:schemeClr val="bg1"/>
              </a:solidFill>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fr-FR" sz="2800" b="1" dirty="0" err="1">
                <a:solidFill>
                  <a:prstClr val="black"/>
                </a:solidFill>
                <a:latin typeface="Arial" pitchFamily="34" charset="0"/>
                <a:cs typeface="Arial" pitchFamily="34" charset="0"/>
              </a:rPr>
              <a:t>android:showAsAction</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23</a:t>
            </a:fld>
            <a:endParaRPr lang="en-US" sz="1000" dirty="0">
              <a:solidFill>
                <a:prstClr val="white"/>
              </a:solidFill>
              <a:latin typeface="Arial" pitchFamily="34" charset="0"/>
              <a:cs typeface="Arial" pitchFamily="34" charset="0"/>
            </a:endParaRPr>
          </a:p>
        </p:txBody>
      </p:sp>
      <p:sp>
        <p:nvSpPr>
          <p:cNvPr id="12" name="Rectangle 11"/>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155371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4</a:t>
            </a:r>
            <a:r>
              <a:rPr lang="en-US" sz="2800" b="1" dirty="0" smtClean="0">
                <a:solidFill>
                  <a:prstClr val="black"/>
                </a:solidFill>
                <a:latin typeface="Arial" pitchFamily="34" charset="0"/>
                <a:cs typeface="Arial" pitchFamily="34" charset="0"/>
              </a:rPr>
              <a:t>#Inflate the xml</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24</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707886"/>
          </a:xfrm>
          <a:prstGeom prst="rect">
            <a:avLst/>
          </a:prstGeom>
        </p:spPr>
        <p:txBody>
          <a:bodyPr wrap="square">
            <a:spAutoFit/>
          </a:bodyPr>
          <a:lstStyle/>
          <a:p>
            <a:pPr marL="457200" indent="-457200">
              <a:buFont typeface="+mj-ea"/>
              <a:buAutoNum type="circleNumDbPlain" startAt="4"/>
            </a:pPr>
            <a:r>
              <a:rPr lang="en-US" sz="2000" b="1" dirty="0">
                <a:solidFill>
                  <a:srgbClr val="2A2A2A"/>
                </a:solidFill>
                <a:latin typeface="Times-Roman"/>
              </a:rPr>
              <a:t>4</a:t>
            </a:r>
            <a:r>
              <a:rPr lang="en-US" sz="2000" dirty="0">
                <a:solidFill>
                  <a:srgbClr val="2A2A2A"/>
                </a:solidFill>
                <a:latin typeface="Times-Roman"/>
              </a:rPr>
              <a:t>. Now open your main activity class and do the following in </a:t>
            </a:r>
            <a:r>
              <a:rPr lang="en-US" sz="2000" b="1" dirty="0" err="1">
                <a:solidFill>
                  <a:srgbClr val="2A2A2A"/>
                </a:solidFill>
                <a:latin typeface="Times-Roman"/>
              </a:rPr>
              <a:t>onCreateOptionsMenu</a:t>
            </a:r>
            <a:r>
              <a:rPr lang="en-US" sz="2000" b="1" dirty="0">
                <a:solidFill>
                  <a:srgbClr val="2A2A2A"/>
                </a:solidFill>
                <a:latin typeface="Times-Roman"/>
              </a:rPr>
              <a:t>()</a:t>
            </a:r>
            <a:r>
              <a:rPr lang="en-US" sz="2000" dirty="0">
                <a:solidFill>
                  <a:srgbClr val="2A2A2A"/>
                </a:solidFill>
                <a:latin typeface="Times-Roman"/>
              </a:rPr>
              <a:t> method.</a:t>
            </a:r>
            <a:r>
              <a:rPr lang="en-US" sz="1600" dirty="0" smtClean="0">
                <a:solidFill>
                  <a:prstClr val="black"/>
                </a:solidFill>
                <a:latin typeface="Consolas"/>
              </a:rPr>
              <a:t>	</a:t>
            </a:r>
            <a:endParaRPr lang="en-US" sz="1600" dirty="0">
              <a:solidFill>
                <a:prstClr val="black"/>
              </a:solidFill>
              <a:latin typeface="Consolas"/>
            </a:endParaRPr>
          </a:p>
        </p:txBody>
      </p:sp>
      <p:sp>
        <p:nvSpPr>
          <p:cNvPr id="5" name="Rectangle 4"/>
          <p:cNvSpPr/>
          <p:nvPr/>
        </p:nvSpPr>
        <p:spPr>
          <a:xfrm>
            <a:off x="228600" y="1676400"/>
            <a:ext cx="8458200" cy="4524316"/>
          </a:xfrm>
          <a:prstGeom prst="rect">
            <a:avLst/>
          </a:prstGeom>
        </p:spPr>
        <p:txBody>
          <a:bodyPr wrap="square">
            <a:spAutoFit/>
          </a:bodyPr>
          <a:lstStyle/>
          <a:p>
            <a:r>
              <a:rPr lang="en-US" b="1" dirty="0">
                <a:solidFill>
                  <a:srgbClr val="15A5DB"/>
                </a:solidFill>
                <a:latin typeface="Consolas-Bold"/>
              </a:rPr>
              <a:t>public</a:t>
            </a:r>
            <a:r>
              <a:rPr lang="en-US" dirty="0">
                <a:solidFill>
                  <a:prstClr val="black"/>
                </a:solidFill>
                <a:latin typeface="Consolas"/>
              </a:rPr>
              <a:t> </a:t>
            </a:r>
            <a:r>
              <a:rPr lang="en-US" b="1" dirty="0">
                <a:solidFill>
                  <a:srgbClr val="15A5DB"/>
                </a:solidFill>
                <a:latin typeface="Consolas-Bold"/>
              </a:rPr>
              <a:t>class</a:t>
            </a:r>
            <a:r>
              <a:rPr lang="en-US" dirty="0">
                <a:solidFill>
                  <a:prstClr val="black"/>
                </a:solidFill>
                <a:latin typeface="Consolas"/>
              </a:rPr>
              <a:t> </a:t>
            </a:r>
            <a:r>
              <a:rPr lang="en-US" dirty="0" err="1">
                <a:solidFill>
                  <a:prstClr val="black"/>
                </a:solidFill>
                <a:latin typeface="Consolas"/>
              </a:rPr>
              <a:t>MainActivity</a:t>
            </a:r>
            <a:r>
              <a:rPr lang="en-US" dirty="0">
                <a:solidFill>
                  <a:prstClr val="black"/>
                </a:solidFill>
                <a:latin typeface="Consolas"/>
              </a:rPr>
              <a:t> </a:t>
            </a:r>
            <a:r>
              <a:rPr lang="en-US" b="1" dirty="0">
                <a:solidFill>
                  <a:srgbClr val="15A5DB"/>
                </a:solidFill>
                <a:latin typeface="Consolas-Bold"/>
              </a:rPr>
              <a:t>extends</a:t>
            </a:r>
            <a:r>
              <a:rPr lang="en-US" dirty="0">
                <a:solidFill>
                  <a:prstClr val="black"/>
                </a:solidFill>
                <a:latin typeface="Consolas"/>
              </a:rPr>
              <a:t> Activity{</a:t>
            </a:r>
          </a:p>
          <a:p>
            <a:r>
              <a:rPr lang="en-US" dirty="0">
                <a:solidFill>
                  <a:prstClr val="black"/>
                </a:solidFill>
                <a:latin typeface="Consolas"/>
              </a:rPr>
              <a:t> </a:t>
            </a:r>
          </a:p>
          <a:p>
            <a:r>
              <a:rPr lang="en-US" dirty="0">
                <a:solidFill>
                  <a:prstClr val="black"/>
                </a:solidFill>
                <a:latin typeface="Consolas"/>
              </a:rPr>
              <a:t>    </a:t>
            </a:r>
            <a:r>
              <a:rPr lang="en-US" dirty="0">
                <a:solidFill>
                  <a:srgbClr val="6D6D6D"/>
                </a:solidFill>
                <a:latin typeface="Consolas"/>
              </a:rPr>
              <a:t>@Override</a:t>
            </a:r>
            <a:endParaRPr lang="en-US" dirty="0">
              <a:solidFill>
                <a:prstClr val="black"/>
              </a:solidFill>
              <a:latin typeface="Consolas"/>
            </a:endParaRPr>
          </a:p>
          <a:p>
            <a:r>
              <a:rPr lang="en-US" dirty="0">
                <a:solidFill>
                  <a:prstClr val="black"/>
                </a:solidFill>
                <a:latin typeface="Consolas"/>
              </a:rPr>
              <a:t>    </a:t>
            </a:r>
            <a:r>
              <a:rPr lang="en-US" b="1" dirty="0">
                <a:solidFill>
                  <a:srgbClr val="15A5DB"/>
                </a:solidFill>
                <a:latin typeface="Consolas-Bold"/>
              </a:rPr>
              <a:t>protected</a:t>
            </a:r>
            <a:r>
              <a:rPr lang="en-US" dirty="0">
                <a:solidFill>
                  <a:prstClr val="black"/>
                </a:solidFill>
                <a:latin typeface="Consolas"/>
              </a:rPr>
              <a:t> </a:t>
            </a:r>
            <a:r>
              <a:rPr lang="en-US" b="1" dirty="0">
                <a:solidFill>
                  <a:srgbClr val="15A5DB"/>
                </a:solidFill>
                <a:latin typeface="Consolas-Bold"/>
              </a:rPr>
              <a:t>void</a:t>
            </a:r>
            <a:r>
              <a:rPr lang="en-US" dirty="0">
                <a:solidFill>
                  <a:prstClr val="black"/>
                </a:solidFill>
                <a:latin typeface="Consolas"/>
              </a:rPr>
              <a:t> </a:t>
            </a:r>
            <a:r>
              <a:rPr lang="en-US" dirty="0" err="1">
                <a:solidFill>
                  <a:prstClr val="black"/>
                </a:solidFill>
                <a:latin typeface="Consolas"/>
              </a:rPr>
              <a:t>onCreate</a:t>
            </a:r>
            <a:r>
              <a:rPr lang="en-US" dirty="0">
                <a:solidFill>
                  <a:prstClr val="black"/>
                </a:solidFill>
                <a:latin typeface="Consolas"/>
              </a:rPr>
              <a:t>(Bundle </a:t>
            </a:r>
            <a:r>
              <a:rPr lang="en-US" dirty="0" err="1">
                <a:solidFill>
                  <a:prstClr val="black"/>
                </a:solidFill>
                <a:latin typeface="Consolas"/>
              </a:rPr>
              <a:t>savedInstanceState</a:t>
            </a:r>
            <a:r>
              <a:rPr lang="en-US" dirty="0">
                <a:solidFill>
                  <a:prstClr val="black"/>
                </a:solidFill>
                <a:latin typeface="Consolas"/>
              </a:rPr>
              <a:t>) {</a:t>
            </a:r>
          </a:p>
          <a:p>
            <a:r>
              <a:rPr lang="en-US" dirty="0">
                <a:solidFill>
                  <a:prstClr val="black"/>
                </a:solidFill>
                <a:latin typeface="Consolas"/>
              </a:rPr>
              <a:t>        </a:t>
            </a:r>
            <a:r>
              <a:rPr lang="en-US" b="1" dirty="0" err="1">
                <a:solidFill>
                  <a:srgbClr val="15A5DB"/>
                </a:solidFill>
                <a:latin typeface="Consolas-Bold"/>
              </a:rPr>
              <a:t>super</a:t>
            </a:r>
            <a:r>
              <a:rPr lang="en-US" dirty="0" err="1">
                <a:solidFill>
                  <a:prstClr val="black"/>
                </a:solidFill>
                <a:latin typeface="Consolas"/>
              </a:rPr>
              <a:t>.onCreate</a:t>
            </a:r>
            <a:r>
              <a:rPr lang="en-US" dirty="0">
                <a:solidFill>
                  <a:prstClr val="black"/>
                </a:solidFill>
                <a:latin typeface="Consolas"/>
              </a:rPr>
              <a:t>(</a:t>
            </a:r>
            <a:r>
              <a:rPr lang="en-US" dirty="0" err="1">
                <a:solidFill>
                  <a:prstClr val="black"/>
                </a:solidFill>
                <a:latin typeface="Consolas"/>
              </a:rPr>
              <a:t>savedInstanceState</a:t>
            </a:r>
            <a:r>
              <a:rPr lang="en-US" dirty="0">
                <a:solidFill>
                  <a:prstClr val="black"/>
                </a:solidFill>
                <a:latin typeface="Consolas"/>
              </a:rPr>
              <a:t>);</a:t>
            </a:r>
          </a:p>
          <a:p>
            <a:r>
              <a:rPr lang="en-US" dirty="0">
                <a:solidFill>
                  <a:prstClr val="black"/>
                </a:solidFill>
                <a:latin typeface="Consolas"/>
              </a:rPr>
              <a:t>        </a:t>
            </a:r>
            <a:r>
              <a:rPr lang="en-US" dirty="0" err="1">
                <a:solidFill>
                  <a:prstClr val="black"/>
                </a:solidFill>
                <a:latin typeface="Consolas"/>
              </a:rPr>
              <a:t>setContentView</a:t>
            </a:r>
            <a:r>
              <a:rPr lang="en-US" dirty="0">
                <a:solidFill>
                  <a:prstClr val="black"/>
                </a:solidFill>
                <a:latin typeface="Consolas"/>
              </a:rPr>
              <a:t>(</a:t>
            </a:r>
            <a:r>
              <a:rPr lang="en-US" dirty="0" err="1">
                <a:solidFill>
                  <a:prstClr val="black"/>
                </a:solidFill>
                <a:latin typeface="Consolas"/>
              </a:rPr>
              <a:t>R.layout.activity_main</a:t>
            </a:r>
            <a:r>
              <a:rPr lang="en-US" dirty="0">
                <a:solidFill>
                  <a:prstClr val="black"/>
                </a:solidFill>
                <a:latin typeface="Consolas"/>
              </a:rPr>
              <a:t>);</a:t>
            </a:r>
          </a:p>
          <a:p>
            <a:r>
              <a:rPr lang="en-US" dirty="0">
                <a:solidFill>
                  <a:prstClr val="black"/>
                </a:solidFill>
                <a:latin typeface="Consolas"/>
              </a:rPr>
              <a:t>    }</a:t>
            </a:r>
          </a:p>
          <a:p>
            <a:r>
              <a:rPr lang="en-US" dirty="0">
                <a:solidFill>
                  <a:prstClr val="black"/>
                </a:solidFill>
                <a:latin typeface="Consolas"/>
              </a:rPr>
              <a:t> </a:t>
            </a:r>
          </a:p>
          <a:p>
            <a:r>
              <a:rPr lang="en-US" dirty="0">
                <a:solidFill>
                  <a:prstClr val="black"/>
                </a:solidFill>
                <a:latin typeface="Consolas"/>
              </a:rPr>
              <a:t>    </a:t>
            </a:r>
            <a:r>
              <a:rPr lang="en-US" dirty="0">
                <a:solidFill>
                  <a:srgbClr val="6D6D6D"/>
                </a:solidFill>
                <a:latin typeface="Consolas"/>
              </a:rPr>
              <a:t>@Override</a:t>
            </a:r>
            <a:endParaRPr lang="en-US" dirty="0">
              <a:solidFill>
                <a:prstClr val="black"/>
              </a:solidFill>
              <a:latin typeface="Consolas"/>
            </a:endParaRPr>
          </a:p>
          <a:p>
            <a:r>
              <a:rPr lang="en-US" dirty="0">
                <a:solidFill>
                  <a:prstClr val="black"/>
                </a:solidFill>
                <a:latin typeface="Consolas"/>
              </a:rPr>
              <a:t>    </a:t>
            </a:r>
            <a:r>
              <a:rPr lang="en-US" b="1" dirty="0">
                <a:solidFill>
                  <a:srgbClr val="15A5DB"/>
                </a:solidFill>
                <a:latin typeface="Consolas-Bold"/>
              </a:rPr>
              <a:t>public</a:t>
            </a:r>
            <a:r>
              <a:rPr lang="en-US" dirty="0">
                <a:solidFill>
                  <a:prstClr val="black"/>
                </a:solidFill>
                <a:latin typeface="Consolas"/>
              </a:rPr>
              <a:t> </a:t>
            </a:r>
            <a:r>
              <a:rPr lang="en-US" b="1" dirty="0" err="1">
                <a:solidFill>
                  <a:srgbClr val="15A5DB"/>
                </a:solidFill>
                <a:latin typeface="Consolas-Bold"/>
              </a:rPr>
              <a:t>boolean</a:t>
            </a:r>
            <a:r>
              <a:rPr lang="en-US" dirty="0">
                <a:solidFill>
                  <a:prstClr val="black"/>
                </a:solidFill>
                <a:latin typeface="Consolas"/>
              </a:rPr>
              <a:t> </a:t>
            </a:r>
            <a:r>
              <a:rPr lang="en-US" dirty="0" err="1">
                <a:solidFill>
                  <a:prstClr val="black"/>
                </a:solidFill>
                <a:latin typeface="Consolas"/>
              </a:rPr>
              <a:t>onCreateOptionsMenu</a:t>
            </a:r>
            <a:r>
              <a:rPr lang="en-US" dirty="0">
                <a:solidFill>
                  <a:prstClr val="black"/>
                </a:solidFill>
                <a:latin typeface="Consolas"/>
              </a:rPr>
              <a:t>(Menu menu) {</a:t>
            </a:r>
          </a:p>
          <a:p>
            <a:r>
              <a:rPr lang="is-IS" dirty="0">
                <a:solidFill>
                  <a:prstClr val="black"/>
                </a:solidFill>
                <a:latin typeface="Consolas"/>
              </a:rPr>
              <a:t>        MenuInflater inflater = getMenuInflater();</a:t>
            </a:r>
          </a:p>
          <a:p>
            <a:r>
              <a:rPr lang="pl-PL" dirty="0">
                <a:solidFill>
                  <a:prstClr val="black"/>
                </a:solidFill>
                <a:latin typeface="Consolas"/>
              </a:rPr>
              <a:t>        </a:t>
            </a:r>
            <a:r>
              <a:rPr lang="pl-PL" dirty="0" err="1">
                <a:solidFill>
                  <a:prstClr val="black"/>
                </a:solidFill>
                <a:latin typeface="Consolas"/>
              </a:rPr>
              <a:t>inflater.inflate</a:t>
            </a:r>
            <a:r>
              <a:rPr lang="pl-PL" dirty="0">
                <a:solidFill>
                  <a:prstClr val="black"/>
                </a:solidFill>
                <a:latin typeface="Consolas"/>
              </a:rPr>
              <a:t>(</a:t>
            </a:r>
            <a:r>
              <a:rPr lang="pl-PL" dirty="0" err="1">
                <a:solidFill>
                  <a:prstClr val="black"/>
                </a:solidFill>
                <a:latin typeface="Consolas"/>
              </a:rPr>
              <a:t>R.menu.activity_main_actions</a:t>
            </a:r>
            <a:r>
              <a:rPr lang="pl-PL" dirty="0">
                <a:solidFill>
                  <a:prstClr val="black"/>
                </a:solidFill>
                <a:latin typeface="Consolas"/>
              </a:rPr>
              <a:t>, menu);</a:t>
            </a:r>
          </a:p>
          <a:p>
            <a:r>
              <a:rPr lang="en-US" dirty="0">
                <a:solidFill>
                  <a:prstClr val="black"/>
                </a:solidFill>
                <a:latin typeface="Consolas"/>
              </a:rPr>
              <a:t> </a:t>
            </a:r>
          </a:p>
          <a:p>
            <a:r>
              <a:rPr lang="en-US" dirty="0">
                <a:solidFill>
                  <a:prstClr val="black"/>
                </a:solidFill>
                <a:latin typeface="Consolas"/>
              </a:rPr>
              <a:t>        </a:t>
            </a:r>
            <a:r>
              <a:rPr lang="en-US" b="1" dirty="0">
                <a:solidFill>
                  <a:srgbClr val="15A5DB"/>
                </a:solidFill>
                <a:latin typeface="Consolas-Bold"/>
              </a:rPr>
              <a:t>return</a:t>
            </a:r>
            <a:r>
              <a:rPr lang="en-US" dirty="0">
                <a:solidFill>
                  <a:prstClr val="black"/>
                </a:solidFill>
                <a:latin typeface="Consolas"/>
              </a:rPr>
              <a:t> </a:t>
            </a:r>
            <a:r>
              <a:rPr lang="en-US" b="1" dirty="0" err="1">
                <a:solidFill>
                  <a:srgbClr val="15A5DB"/>
                </a:solidFill>
                <a:latin typeface="Consolas-Bold"/>
              </a:rPr>
              <a:t>super</a:t>
            </a:r>
            <a:r>
              <a:rPr lang="en-US" dirty="0" err="1">
                <a:solidFill>
                  <a:prstClr val="black"/>
                </a:solidFill>
                <a:latin typeface="Consolas"/>
              </a:rPr>
              <a:t>.onCreateOptionsMenu</a:t>
            </a:r>
            <a:r>
              <a:rPr lang="en-US" dirty="0">
                <a:solidFill>
                  <a:prstClr val="black"/>
                </a:solidFill>
                <a:latin typeface="Consolas"/>
              </a:rPr>
              <a:t>(menu);</a:t>
            </a:r>
          </a:p>
          <a:p>
            <a:r>
              <a:rPr lang="en-US" dirty="0">
                <a:solidFill>
                  <a:prstClr val="black"/>
                </a:solidFill>
                <a:latin typeface="Consolas"/>
              </a:rPr>
              <a:t>    }</a:t>
            </a:r>
          </a:p>
          <a:p>
            <a:r>
              <a:rPr lang="en-US" dirty="0">
                <a:solidFill>
                  <a:prstClr val="black"/>
                </a:solidFill>
                <a:latin typeface="Consolas"/>
              </a:rPr>
              <a:t>}	</a:t>
            </a:r>
          </a:p>
        </p:txBody>
      </p:sp>
      <p:sp>
        <p:nvSpPr>
          <p:cNvPr id="11" name="Oval 10"/>
          <p:cNvSpPr/>
          <p:nvPr/>
        </p:nvSpPr>
        <p:spPr>
          <a:xfrm>
            <a:off x="381000" y="4343400"/>
            <a:ext cx="8153400" cy="9144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53783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Output</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25</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pic>
        <p:nvPicPr>
          <p:cNvPr id="11" name="Picture 10" descr="android-action-bar-action-item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9600"/>
            <a:ext cx="9144000" cy="5473700"/>
          </a:xfrm>
          <a:prstGeom prst="rect">
            <a:avLst/>
          </a:prstGeom>
        </p:spPr>
      </p:pic>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77350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5#Handling </a:t>
            </a:r>
            <a:r>
              <a:rPr lang="en-US" sz="2800" b="1" dirty="0">
                <a:solidFill>
                  <a:prstClr val="black"/>
                </a:solidFill>
                <a:latin typeface="Arial" pitchFamily="34" charset="0"/>
                <a:cs typeface="Arial" pitchFamily="34" charset="0"/>
              </a:rPr>
              <a:t>Action Bar Icon Click Events</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26</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52400" y="762000"/>
            <a:ext cx="8686800" cy="2308324"/>
          </a:xfrm>
          <a:prstGeom prst="rect">
            <a:avLst/>
          </a:prstGeom>
        </p:spPr>
        <p:txBody>
          <a:bodyPr wrap="square">
            <a:spAutoFit/>
          </a:bodyPr>
          <a:lstStyle/>
          <a:p>
            <a:r>
              <a:rPr lang="en-US" sz="2400" dirty="0" smtClean="0">
                <a:solidFill>
                  <a:srgbClr val="2A2A2A"/>
                </a:solidFill>
                <a:latin typeface="Times-Roman"/>
              </a:rPr>
              <a:t>5.1 Open </a:t>
            </a:r>
            <a:r>
              <a:rPr lang="en-US" sz="2400" dirty="0">
                <a:solidFill>
                  <a:srgbClr val="2A2A2A"/>
                </a:solidFill>
                <a:latin typeface="Times-Roman"/>
              </a:rPr>
              <a:t>your main activity and override </a:t>
            </a:r>
            <a:r>
              <a:rPr lang="en-US" sz="2400" b="1" dirty="0" err="1">
                <a:solidFill>
                  <a:srgbClr val="2A2A2A"/>
                </a:solidFill>
                <a:latin typeface="Times-Roman"/>
              </a:rPr>
              <a:t>onOptionsItemSelected</a:t>
            </a:r>
            <a:r>
              <a:rPr lang="en-US" sz="2400" b="1" dirty="0">
                <a:solidFill>
                  <a:srgbClr val="2A2A2A"/>
                </a:solidFill>
                <a:latin typeface="Times-Roman"/>
              </a:rPr>
              <a:t>()</a:t>
            </a:r>
            <a:r>
              <a:rPr lang="en-US" sz="2400" dirty="0">
                <a:solidFill>
                  <a:srgbClr val="2A2A2A"/>
                </a:solidFill>
                <a:latin typeface="Times-Roman"/>
              </a:rPr>
              <a:t> method. </a:t>
            </a:r>
            <a:endParaRPr lang="en-US" sz="2400" dirty="0" smtClean="0">
              <a:solidFill>
                <a:srgbClr val="2A2A2A"/>
              </a:solidFill>
              <a:latin typeface="Times-Roman"/>
            </a:endParaRPr>
          </a:p>
          <a:p>
            <a:r>
              <a:rPr lang="en-US" sz="2400" dirty="0" smtClean="0">
                <a:solidFill>
                  <a:srgbClr val="2A2A2A"/>
                </a:solidFill>
                <a:latin typeface="Times-Roman"/>
              </a:rPr>
              <a:t>5.2 This </a:t>
            </a:r>
            <a:r>
              <a:rPr lang="en-US" sz="2400" dirty="0">
                <a:solidFill>
                  <a:srgbClr val="2A2A2A"/>
                </a:solidFill>
                <a:latin typeface="Times-Roman"/>
              </a:rPr>
              <a:t>method accepts menu item as a parameter. Selected action item can be identified by using it’s id. </a:t>
            </a:r>
            <a:endParaRPr lang="en-US" sz="2400" dirty="0" smtClean="0">
              <a:solidFill>
                <a:srgbClr val="2A2A2A"/>
              </a:solidFill>
              <a:latin typeface="Times-Roman"/>
            </a:endParaRPr>
          </a:p>
          <a:p>
            <a:r>
              <a:rPr lang="en-US" sz="2400" dirty="0" smtClean="0">
                <a:solidFill>
                  <a:srgbClr val="2A2A2A"/>
                </a:solidFill>
                <a:latin typeface="Times-Roman"/>
              </a:rPr>
              <a:t>5.3 Normally </a:t>
            </a:r>
            <a:r>
              <a:rPr lang="en-US" sz="2400" dirty="0">
                <a:solidFill>
                  <a:srgbClr val="2A2A2A"/>
                </a:solidFill>
                <a:latin typeface="Times-Roman"/>
              </a:rPr>
              <a:t>a switch case statement is suggested for this purpose. You can perform appropriate action in the matched case block.</a:t>
            </a:r>
            <a:endParaRPr lang="en-US" sz="2400" dirty="0"/>
          </a:p>
        </p:txBody>
      </p:sp>
      <p:sp>
        <p:nvSpPr>
          <p:cNvPr id="14" name="Rectangle 13"/>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20567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5#Handling </a:t>
            </a:r>
            <a:r>
              <a:rPr lang="en-US" sz="2800" b="1" dirty="0">
                <a:solidFill>
                  <a:prstClr val="black"/>
                </a:solidFill>
                <a:latin typeface="Arial" pitchFamily="34" charset="0"/>
                <a:cs typeface="Arial" pitchFamily="34" charset="0"/>
              </a:rPr>
              <a:t>Action Bar Icon Click Events</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27</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28600" y="612844"/>
            <a:ext cx="8458200" cy="5078314"/>
          </a:xfrm>
          <a:prstGeom prst="rect">
            <a:avLst/>
          </a:prstGeom>
        </p:spPr>
        <p:txBody>
          <a:bodyPr wrap="square">
            <a:spAutoFit/>
          </a:bodyPr>
          <a:lstStyle/>
          <a:p>
            <a:r>
              <a:rPr lang="en-US" b="1" dirty="0">
                <a:solidFill>
                  <a:srgbClr val="15A5DB"/>
                </a:solidFill>
                <a:latin typeface="Consolas-Bold"/>
              </a:rPr>
              <a:t>public</a:t>
            </a:r>
            <a:r>
              <a:rPr lang="en-US" dirty="0">
                <a:solidFill>
                  <a:prstClr val="black"/>
                </a:solidFill>
                <a:latin typeface="Consolas"/>
              </a:rPr>
              <a:t> </a:t>
            </a:r>
            <a:r>
              <a:rPr lang="en-US" b="1" dirty="0">
                <a:solidFill>
                  <a:srgbClr val="15A5DB"/>
                </a:solidFill>
                <a:latin typeface="Consolas-Bold"/>
              </a:rPr>
              <a:t>class</a:t>
            </a:r>
            <a:r>
              <a:rPr lang="en-US" dirty="0">
                <a:solidFill>
                  <a:prstClr val="black"/>
                </a:solidFill>
                <a:latin typeface="Consolas"/>
              </a:rPr>
              <a:t> </a:t>
            </a:r>
            <a:r>
              <a:rPr lang="en-US" dirty="0" err="1">
                <a:solidFill>
                  <a:prstClr val="black"/>
                </a:solidFill>
                <a:latin typeface="Consolas"/>
              </a:rPr>
              <a:t>MainActivity</a:t>
            </a:r>
            <a:r>
              <a:rPr lang="en-US" dirty="0">
                <a:solidFill>
                  <a:prstClr val="black"/>
                </a:solidFill>
                <a:latin typeface="Consolas"/>
              </a:rPr>
              <a:t> </a:t>
            </a:r>
            <a:r>
              <a:rPr lang="en-US" b="1" dirty="0">
                <a:solidFill>
                  <a:srgbClr val="15A5DB"/>
                </a:solidFill>
                <a:latin typeface="Consolas-Bold"/>
              </a:rPr>
              <a:t>extends</a:t>
            </a:r>
            <a:r>
              <a:rPr lang="en-US" dirty="0">
                <a:solidFill>
                  <a:prstClr val="black"/>
                </a:solidFill>
                <a:latin typeface="Consolas"/>
              </a:rPr>
              <a:t> Activity{</a:t>
            </a:r>
          </a:p>
          <a:p>
            <a:r>
              <a:rPr lang="en-US" dirty="0">
                <a:solidFill>
                  <a:prstClr val="black"/>
                </a:solidFill>
                <a:latin typeface="Consolas"/>
              </a:rPr>
              <a:t>...</a:t>
            </a:r>
          </a:p>
          <a:p>
            <a:r>
              <a:rPr lang="en-US" dirty="0">
                <a:solidFill>
                  <a:prstClr val="black"/>
                </a:solidFill>
                <a:latin typeface="Consolas"/>
              </a:rPr>
              <a:t>...</a:t>
            </a:r>
          </a:p>
          <a:p>
            <a:r>
              <a:rPr lang="en-US" dirty="0">
                <a:solidFill>
                  <a:prstClr val="black"/>
                </a:solidFill>
                <a:latin typeface="Consolas"/>
              </a:rPr>
              <a:t> </a:t>
            </a:r>
          </a:p>
          <a:p>
            <a:r>
              <a:rPr lang="en-US" dirty="0">
                <a:solidFill>
                  <a:prstClr val="black"/>
                </a:solidFill>
                <a:latin typeface="Consolas"/>
              </a:rPr>
              <a:t>    </a:t>
            </a:r>
            <a:r>
              <a:rPr lang="en-US" dirty="0">
                <a:solidFill>
                  <a:srgbClr val="6D6D6D"/>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a:solidFill>
                  <a:srgbClr val="6D6D6D"/>
                </a:solidFill>
                <a:latin typeface="Consolas"/>
              </a:rPr>
              <a:t>* On selecting action bar icons</a:t>
            </a:r>
            <a:endParaRPr lang="en-US" dirty="0">
              <a:solidFill>
                <a:prstClr val="black"/>
              </a:solidFill>
              <a:latin typeface="Consolas"/>
            </a:endParaRPr>
          </a:p>
          <a:p>
            <a:r>
              <a:rPr lang="en-US" dirty="0">
                <a:solidFill>
                  <a:prstClr val="black"/>
                </a:solidFill>
                <a:latin typeface="Consolas"/>
              </a:rPr>
              <a:t>     </a:t>
            </a:r>
            <a:r>
              <a:rPr lang="en-US" dirty="0">
                <a:solidFill>
                  <a:srgbClr val="6D6D6D"/>
                </a:solidFill>
                <a:latin typeface="Consolas"/>
              </a:rPr>
              <a:t>* */</a:t>
            </a:r>
            <a:endParaRPr lang="en-US" dirty="0">
              <a:solidFill>
                <a:prstClr val="black"/>
              </a:solidFill>
              <a:latin typeface="Consolas"/>
            </a:endParaRPr>
          </a:p>
          <a:p>
            <a:r>
              <a:rPr lang="en-US" dirty="0">
                <a:solidFill>
                  <a:prstClr val="black"/>
                </a:solidFill>
                <a:latin typeface="Consolas"/>
              </a:rPr>
              <a:t>    </a:t>
            </a:r>
            <a:r>
              <a:rPr lang="en-US" dirty="0">
                <a:solidFill>
                  <a:srgbClr val="6D6D6D"/>
                </a:solidFill>
                <a:latin typeface="Consolas"/>
              </a:rPr>
              <a:t>@Override</a:t>
            </a:r>
            <a:endParaRPr lang="en-US" dirty="0">
              <a:solidFill>
                <a:prstClr val="black"/>
              </a:solidFill>
              <a:latin typeface="Consolas"/>
            </a:endParaRPr>
          </a:p>
          <a:p>
            <a:r>
              <a:rPr lang="en-US" dirty="0">
                <a:solidFill>
                  <a:prstClr val="black"/>
                </a:solidFill>
                <a:latin typeface="Consolas"/>
              </a:rPr>
              <a:t>    </a:t>
            </a:r>
            <a:r>
              <a:rPr lang="en-US" b="1" dirty="0">
                <a:solidFill>
                  <a:srgbClr val="15A5DB"/>
                </a:solidFill>
                <a:latin typeface="Consolas-Bold"/>
              </a:rPr>
              <a:t>public</a:t>
            </a:r>
            <a:r>
              <a:rPr lang="en-US" dirty="0">
                <a:solidFill>
                  <a:prstClr val="black"/>
                </a:solidFill>
                <a:latin typeface="Consolas"/>
              </a:rPr>
              <a:t> </a:t>
            </a:r>
            <a:r>
              <a:rPr lang="en-US" b="1" dirty="0" err="1">
                <a:solidFill>
                  <a:srgbClr val="15A5DB"/>
                </a:solidFill>
                <a:latin typeface="Consolas-Bold"/>
              </a:rPr>
              <a:t>boolean</a:t>
            </a:r>
            <a:r>
              <a:rPr lang="en-US" dirty="0">
                <a:solidFill>
                  <a:prstClr val="black"/>
                </a:solidFill>
                <a:latin typeface="Consolas"/>
              </a:rPr>
              <a:t> </a:t>
            </a:r>
            <a:r>
              <a:rPr lang="en-US" dirty="0" err="1">
                <a:solidFill>
                  <a:prstClr val="black"/>
                </a:solidFill>
                <a:latin typeface="Consolas"/>
              </a:rPr>
              <a:t>onOptionsItemSelected</a:t>
            </a:r>
            <a:r>
              <a:rPr lang="en-US" dirty="0">
                <a:solidFill>
                  <a:prstClr val="black"/>
                </a:solidFill>
                <a:latin typeface="Consolas"/>
              </a:rPr>
              <a:t>(</a:t>
            </a:r>
            <a:r>
              <a:rPr lang="en-US" dirty="0" err="1">
                <a:solidFill>
                  <a:prstClr val="black"/>
                </a:solidFill>
                <a:latin typeface="Consolas"/>
              </a:rPr>
              <a:t>MenuItem</a:t>
            </a:r>
            <a:r>
              <a:rPr lang="en-US" dirty="0">
                <a:solidFill>
                  <a:prstClr val="black"/>
                </a:solidFill>
                <a:latin typeface="Consolas"/>
              </a:rPr>
              <a:t> item) {</a:t>
            </a:r>
          </a:p>
          <a:p>
            <a:r>
              <a:rPr lang="en-US" dirty="0">
                <a:solidFill>
                  <a:prstClr val="black"/>
                </a:solidFill>
                <a:latin typeface="Consolas"/>
              </a:rPr>
              <a:t>        </a:t>
            </a:r>
            <a:r>
              <a:rPr lang="en-US" dirty="0">
                <a:solidFill>
                  <a:srgbClr val="88B012"/>
                </a:solidFill>
                <a:latin typeface="Consolas"/>
              </a:rPr>
              <a:t>// Take appropriate action for each action item click</a:t>
            </a:r>
            <a:endParaRPr lang="en-US" dirty="0">
              <a:solidFill>
                <a:prstClr val="black"/>
              </a:solidFill>
              <a:latin typeface="Consolas"/>
            </a:endParaRPr>
          </a:p>
          <a:p>
            <a:r>
              <a:rPr lang="en-US" dirty="0">
                <a:solidFill>
                  <a:prstClr val="black"/>
                </a:solidFill>
                <a:latin typeface="Consolas"/>
              </a:rPr>
              <a:t>        </a:t>
            </a:r>
            <a:r>
              <a:rPr lang="en-US" b="1" dirty="0">
                <a:solidFill>
                  <a:srgbClr val="15A5DB"/>
                </a:solidFill>
                <a:latin typeface="Consolas-Bold"/>
              </a:rPr>
              <a:t>switch</a:t>
            </a:r>
            <a:r>
              <a:rPr lang="en-US" dirty="0">
                <a:solidFill>
                  <a:prstClr val="black"/>
                </a:solidFill>
                <a:latin typeface="Consolas"/>
              </a:rPr>
              <a:t> (</a:t>
            </a:r>
            <a:r>
              <a:rPr lang="en-US" dirty="0" err="1">
                <a:solidFill>
                  <a:prstClr val="black"/>
                </a:solidFill>
                <a:latin typeface="Consolas"/>
              </a:rPr>
              <a:t>item.getItemId</a:t>
            </a:r>
            <a:r>
              <a:rPr lang="en-US" dirty="0">
                <a:solidFill>
                  <a:prstClr val="black"/>
                </a:solidFill>
                <a:latin typeface="Consolas"/>
              </a:rPr>
              <a:t>()) {</a:t>
            </a:r>
          </a:p>
          <a:p>
            <a:r>
              <a:rPr lang="en-US" dirty="0">
                <a:solidFill>
                  <a:prstClr val="black"/>
                </a:solidFill>
                <a:latin typeface="Consolas"/>
              </a:rPr>
              <a:t>        </a:t>
            </a:r>
            <a:r>
              <a:rPr lang="en-US" b="1" dirty="0">
                <a:solidFill>
                  <a:srgbClr val="15A5DB"/>
                </a:solidFill>
                <a:latin typeface="Consolas-Bold"/>
              </a:rPr>
              <a:t>case</a:t>
            </a:r>
            <a:r>
              <a:rPr lang="en-US" dirty="0">
                <a:solidFill>
                  <a:prstClr val="black"/>
                </a:solidFill>
                <a:latin typeface="Consolas"/>
              </a:rPr>
              <a:t> </a:t>
            </a:r>
            <a:r>
              <a:rPr lang="en-US" dirty="0" err="1">
                <a:solidFill>
                  <a:prstClr val="black"/>
                </a:solidFill>
                <a:latin typeface="Consolas"/>
              </a:rPr>
              <a:t>R.id.action_search</a:t>
            </a:r>
            <a:r>
              <a:rPr lang="en-US" dirty="0">
                <a:solidFill>
                  <a:prstClr val="black"/>
                </a:solidFill>
                <a:latin typeface="Consolas"/>
              </a:rPr>
              <a:t>:</a:t>
            </a:r>
          </a:p>
          <a:p>
            <a:r>
              <a:rPr lang="en-US" dirty="0">
                <a:solidFill>
                  <a:prstClr val="black"/>
                </a:solidFill>
                <a:latin typeface="Consolas"/>
              </a:rPr>
              <a:t>            </a:t>
            </a:r>
            <a:r>
              <a:rPr lang="en-US" dirty="0">
                <a:solidFill>
                  <a:srgbClr val="88B012"/>
                </a:solidFill>
                <a:latin typeface="Consolas"/>
              </a:rPr>
              <a:t>// search action</a:t>
            </a:r>
            <a:endParaRPr lang="en-US" dirty="0">
              <a:solidFill>
                <a:prstClr val="black"/>
              </a:solidFill>
              <a:latin typeface="Consolas"/>
            </a:endParaRPr>
          </a:p>
          <a:p>
            <a:r>
              <a:rPr lang="is-IS" dirty="0">
                <a:solidFill>
                  <a:prstClr val="black"/>
                </a:solidFill>
                <a:latin typeface="Consolas"/>
              </a:rPr>
              <a:t>            </a:t>
            </a:r>
            <a:r>
              <a:rPr lang="is-IS" b="1" dirty="0">
                <a:solidFill>
                  <a:srgbClr val="15A5DB"/>
                </a:solidFill>
                <a:latin typeface="Consolas-Bold"/>
              </a:rPr>
              <a:t>return</a:t>
            </a:r>
            <a:r>
              <a:rPr lang="is-IS" dirty="0">
                <a:solidFill>
                  <a:prstClr val="black"/>
                </a:solidFill>
                <a:latin typeface="Consolas"/>
              </a:rPr>
              <a:t> </a:t>
            </a:r>
            <a:r>
              <a:rPr lang="is-IS" b="1" dirty="0">
                <a:solidFill>
                  <a:srgbClr val="15A5DB"/>
                </a:solidFill>
                <a:latin typeface="Consolas-Bold"/>
              </a:rPr>
              <a:t>true</a:t>
            </a:r>
            <a:r>
              <a:rPr lang="is-IS" dirty="0">
                <a:solidFill>
                  <a:prstClr val="black"/>
                </a:solidFill>
                <a:latin typeface="Consolas"/>
              </a:rPr>
              <a:t>;</a:t>
            </a:r>
          </a:p>
          <a:p>
            <a:r>
              <a:rPr lang="en-US" dirty="0">
                <a:solidFill>
                  <a:prstClr val="black"/>
                </a:solidFill>
                <a:latin typeface="Consolas"/>
              </a:rPr>
              <a:t>        </a:t>
            </a:r>
            <a:r>
              <a:rPr lang="en-US" b="1" dirty="0">
                <a:solidFill>
                  <a:srgbClr val="15A5DB"/>
                </a:solidFill>
                <a:latin typeface="Consolas-Bold"/>
              </a:rPr>
              <a:t>case</a:t>
            </a:r>
            <a:r>
              <a:rPr lang="en-US" dirty="0">
                <a:solidFill>
                  <a:prstClr val="black"/>
                </a:solidFill>
                <a:latin typeface="Consolas"/>
              </a:rPr>
              <a:t> </a:t>
            </a:r>
            <a:r>
              <a:rPr lang="en-US" dirty="0" err="1">
                <a:solidFill>
                  <a:prstClr val="black"/>
                </a:solidFill>
                <a:latin typeface="Consolas"/>
              </a:rPr>
              <a:t>R.id.action_location_found</a:t>
            </a:r>
            <a:r>
              <a:rPr lang="en-US" dirty="0">
                <a:solidFill>
                  <a:prstClr val="black"/>
                </a:solidFill>
                <a:latin typeface="Consolas"/>
              </a:rPr>
              <a:t>:</a:t>
            </a:r>
          </a:p>
          <a:p>
            <a:r>
              <a:rPr lang="en-US" dirty="0">
                <a:solidFill>
                  <a:prstClr val="black"/>
                </a:solidFill>
                <a:latin typeface="Consolas"/>
              </a:rPr>
              <a:t>            </a:t>
            </a:r>
            <a:r>
              <a:rPr lang="en-US" dirty="0">
                <a:solidFill>
                  <a:srgbClr val="88B012"/>
                </a:solidFill>
                <a:latin typeface="Consolas"/>
              </a:rPr>
              <a:t>// location found</a:t>
            </a:r>
            <a:endParaRPr lang="en-US" dirty="0">
              <a:solidFill>
                <a:prstClr val="black"/>
              </a:solidFill>
              <a:latin typeface="Consolas"/>
            </a:endParaRPr>
          </a:p>
          <a:p>
            <a:r>
              <a:rPr lang="en-US" dirty="0">
                <a:solidFill>
                  <a:prstClr val="black"/>
                </a:solidFill>
                <a:latin typeface="Consolas"/>
              </a:rPr>
              <a:t>            </a:t>
            </a:r>
            <a:r>
              <a:rPr lang="en-US" dirty="0" err="1">
                <a:solidFill>
                  <a:prstClr val="black"/>
                </a:solidFill>
                <a:latin typeface="Consolas"/>
              </a:rPr>
              <a:t>LocationFound</a:t>
            </a:r>
            <a:r>
              <a:rPr lang="en-US" dirty="0">
                <a:solidFill>
                  <a:prstClr val="black"/>
                </a:solidFill>
                <a:latin typeface="Consolas"/>
              </a:rPr>
              <a:t>();</a:t>
            </a:r>
          </a:p>
          <a:p>
            <a:r>
              <a:rPr lang="is-IS" dirty="0">
                <a:solidFill>
                  <a:prstClr val="black"/>
                </a:solidFill>
                <a:latin typeface="Consolas"/>
              </a:rPr>
              <a:t>            </a:t>
            </a:r>
            <a:r>
              <a:rPr lang="is-IS" b="1" dirty="0">
                <a:solidFill>
                  <a:srgbClr val="15A5DB"/>
                </a:solidFill>
                <a:latin typeface="Consolas-Bold"/>
              </a:rPr>
              <a:t>return</a:t>
            </a:r>
            <a:r>
              <a:rPr lang="is-IS" dirty="0">
                <a:solidFill>
                  <a:prstClr val="black"/>
                </a:solidFill>
                <a:latin typeface="Consolas"/>
              </a:rPr>
              <a:t> </a:t>
            </a:r>
            <a:r>
              <a:rPr lang="is-IS" b="1" dirty="0">
                <a:solidFill>
                  <a:srgbClr val="15A5DB"/>
                </a:solidFill>
                <a:latin typeface="Consolas-Bold"/>
              </a:rPr>
              <a:t>true</a:t>
            </a:r>
            <a:r>
              <a:rPr lang="is-IS" dirty="0">
                <a:solidFill>
                  <a:prstClr val="black"/>
                </a:solidFill>
                <a:latin typeface="Consolas"/>
              </a:rPr>
              <a:t>;</a:t>
            </a:r>
            <a:endParaRPr lang="en-US" dirty="0"/>
          </a:p>
        </p:txBody>
      </p:sp>
      <p:sp>
        <p:nvSpPr>
          <p:cNvPr id="14" name="Rectangle 13"/>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865285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5#Handling </a:t>
            </a:r>
            <a:r>
              <a:rPr lang="en-US" sz="2800" b="1" dirty="0">
                <a:solidFill>
                  <a:prstClr val="black"/>
                </a:solidFill>
                <a:latin typeface="Arial" pitchFamily="34" charset="0"/>
                <a:cs typeface="Arial" pitchFamily="34" charset="0"/>
              </a:rPr>
              <a:t>Action Bar Icon Click Events</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28</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28600" y="612844"/>
            <a:ext cx="8458200" cy="5632312"/>
          </a:xfrm>
          <a:prstGeom prst="rect">
            <a:avLst/>
          </a:prstGeom>
        </p:spPr>
        <p:txBody>
          <a:bodyPr wrap="square">
            <a:spAutoFit/>
          </a:bodyPr>
          <a:lstStyle/>
          <a:p>
            <a:r>
              <a:rPr lang="fr-FR" dirty="0">
                <a:solidFill>
                  <a:prstClr val="black"/>
                </a:solidFill>
                <a:latin typeface="Consolas"/>
              </a:rPr>
              <a:t> </a:t>
            </a:r>
            <a:r>
              <a:rPr lang="fr-FR" b="1" dirty="0">
                <a:solidFill>
                  <a:srgbClr val="15A5DB"/>
                </a:solidFill>
                <a:latin typeface="Consolas-Bold"/>
              </a:rPr>
              <a:t>case</a:t>
            </a:r>
            <a:r>
              <a:rPr lang="fr-FR" dirty="0">
                <a:solidFill>
                  <a:prstClr val="black"/>
                </a:solidFill>
                <a:latin typeface="Consolas"/>
              </a:rPr>
              <a:t> </a:t>
            </a:r>
            <a:r>
              <a:rPr lang="fr-FR" dirty="0" err="1">
                <a:solidFill>
                  <a:prstClr val="black"/>
                </a:solidFill>
                <a:latin typeface="Consolas"/>
              </a:rPr>
              <a:t>R.id.action_refresh</a:t>
            </a:r>
            <a:r>
              <a:rPr lang="fr-FR" dirty="0">
                <a:solidFill>
                  <a:prstClr val="black"/>
                </a:solidFill>
                <a:latin typeface="Consolas"/>
              </a:rPr>
              <a:t>:</a:t>
            </a:r>
          </a:p>
          <a:p>
            <a:r>
              <a:rPr lang="en-US" dirty="0">
                <a:solidFill>
                  <a:prstClr val="black"/>
                </a:solidFill>
                <a:latin typeface="Consolas"/>
              </a:rPr>
              <a:t>            </a:t>
            </a:r>
            <a:r>
              <a:rPr lang="en-US" dirty="0">
                <a:solidFill>
                  <a:srgbClr val="88B012"/>
                </a:solidFill>
                <a:latin typeface="Consolas"/>
              </a:rPr>
              <a:t>// refresh</a:t>
            </a:r>
            <a:endParaRPr lang="en-US" dirty="0">
              <a:solidFill>
                <a:prstClr val="black"/>
              </a:solidFill>
              <a:latin typeface="Consolas"/>
            </a:endParaRPr>
          </a:p>
          <a:p>
            <a:r>
              <a:rPr lang="is-IS" dirty="0">
                <a:solidFill>
                  <a:prstClr val="black"/>
                </a:solidFill>
                <a:latin typeface="Consolas"/>
              </a:rPr>
              <a:t>            </a:t>
            </a:r>
            <a:r>
              <a:rPr lang="is-IS" b="1" dirty="0">
                <a:solidFill>
                  <a:srgbClr val="15A5DB"/>
                </a:solidFill>
                <a:latin typeface="Consolas-Bold"/>
              </a:rPr>
              <a:t>return</a:t>
            </a:r>
            <a:r>
              <a:rPr lang="is-IS" dirty="0">
                <a:solidFill>
                  <a:prstClr val="black"/>
                </a:solidFill>
                <a:latin typeface="Consolas"/>
              </a:rPr>
              <a:t> </a:t>
            </a:r>
            <a:r>
              <a:rPr lang="is-IS" b="1" dirty="0">
                <a:solidFill>
                  <a:srgbClr val="15A5DB"/>
                </a:solidFill>
                <a:latin typeface="Consolas-Bold"/>
              </a:rPr>
              <a:t>true</a:t>
            </a:r>
            <a:r>
              <a:rPr lang="is-IS" dirty="0">
                <a:solidFill>
                  <a:prstClr val="black"/>
                </a:solidFill>
                <a:latin typeface="Consolas"/>
              </a:rPr>
              <a:t>;</a:t>
            </a:r>
          </a:p>
          <a:p>
            <a:r>
              <a:rPr lang="fr-FR" dirty="0">
                <a:solidFill>
                  <a:prstClr val="black"/>
                </a:solidFill>
                <a:latin typeface="Consolas"/>
              </a:rPr>
              <a:t>        </a:t>
            </a:r>
            <a:r>
              <a:rPr lang="fr-FR" b="1" dirty="0">
                <a:solidFill>
                  <a:srgbClr val="15A5DB"/>
                </a:solidFill>
                <a:latin typeface="Consolas-Bold"/>
              </a:rPr>
              <a:t>case</a:t>
            </a:r>
            <a:r>
              <a:rPr lang="fr-FR" dirty="0">
                <a:solidFill>
                  <a:prstClr val="black"/>
                </a:solidFill>
                <a:latin typeface="Consolas"/>
              </a:rPr>
              <a:t> </a:t>
            </a:r>
            <a:r>
              <a:rPr lang="fr-FR" dirty="0" err="1">
                <a:solidFill>
                  <a:prstClr val="black"/>
                </a:solidFill>
                <a:latin typeface="Consolas"/>
              </a:rPr>
              <a:t>R.id.action_help</a:t>
            </a:r>
            <a:r>
              <a:rPr lang="fr-FR" dirty="0">
                <a:solidFill>
                  <a:prstClr val="black"/>
                </a:solidFill>
                <a:latin typeface="Consolas"/>
              </a:rPr>
              <a:t>:</a:t>
            </a:r>
          </a:p>
          <a:p>
            <a:r>
              <a:rPr lang="en-US" dirty="0">
                <a:solidFill>
                  <a:prstClr val="black"/>
                </a:solidFill>
                <a:latin typeface="Consolas"/>
              </a:rPr>
              <a:t>            </a:t>
            </a:r>
            <a:r>
              <a:rPr lang="en-US" dirty="0">
                <a:solidFill>
                  <a:srgbClr val="88B012"/>
                </a:solidFill>
                <a:latin typeface="Consolas"/>
              </a:rPr>
              <a:t>// help action</a:t>
            </a:r>
            <a:endParaRPr lang="en-US" dirty="0">
              <a:solidFill>
                <a:prstClr val="black"/>
              </a:solidFill>
              <a:latin typeface="Consolas"/>
            </a:endParaRPr>
          </a:p>
          <a:p>
            <a:r>
              <a:rPr lang="is-IS" dirty="0">
                <a:solidFill>
                  <a:prstClr val="black"/>
                </a:solidFill>
                <a:latin typeface="Consolas"/>
              </a:rPr>
              <a:t>            </a:t>
            </a:r>
            <a:r>
              <a:rPr lang="is-IS" b="1" dirty="0">
                <a:solidFill>
                  <a:srgbClr val="15A5DB"/>
                </a:solidFill>
                <a:latin typeface="Consolas-Bold"/>
              </a:rPr>
              <a:t>return</a:t>
            </a:r>
            <a:r>
              <a:rPr lang="is-IS" dirty="0">
                <a:solidFill>
                  <a:prstClr val="black"/>
                </a:solidFill>
                <a:latin typeface="Consolas"/>
              </a:rPr>
              <a:t> </a:t>
            </a:r>
            <a:r>
              <a:rPr lang="is-IS" b="1" dirty="0">
                <a:solidFill>
                  <a:srgbClr val="15A5DB"/>
                </a:solidFill>
                <a:latin typeface="Consolas-Bold"/>
              </a:rPr>
              <a:t>true</a:t>
            </a:r>
            <a:r>
              <a:rPr lang="is-IS" dirty="0">
                <a:solidFill>
                  <a:prstClr val="black"/>
                </a:solidFill>
                <a:latin typeface="Consolas"/>
              </a:rPr>
              <a:t>;</a:t>
            </a:r>
          </a:p>
          <a:p>
            <a:r>
              <a:rPr lang="fr-FR" dirty="0">
                <a:solidFill>
                  <a:prstClr val="black"/>
                </a:solidFill>
                <a:latin typeface="Consolas"/>
              </a:rPr>
              <a:t>        </a:t>
            </a:r>
            <a:r>
              <a:rPr lang="fr-FR" b="1" dirty="0">
                <a:solidFill>
                  <a:srgbClr val="15A5DB"/>
                </a:solidFill>
                <a:latin typeface="Consolas-Bold"/>
              </a:rPr>
              <a:t>case</a:t>
            </a:r>
            <a:r>
              <a:rPr lang="fr-FR" dirty="0">
                <a:solidFill>
                  <a:prstClr val="black"/>
                </a:solidFill>
                <a:latin typeface="Consolas"/>
              </a:rPr>
              <a:t> </a:t>
            </a:r>
            <a:r>
              <a:rPr lang="fr-FR" dirty="0" err="1">
                <a:solidFill>
                  <a:prstClr val="black"/>
                </a:solidFill>
                <a:latin typeface="Consolas"/>
              </a:rPr>
              <a:t>R.id.action_check_updates</a:t>
            </a:r>
            <a:r>
              <a:rPr lang="fr-FR" dirty="0">
                <a:solidFill>
                  <a:prstClr val="black"/>
                </a:solidFill>
                <a:latin typeface="Consolas"/>
              </a:rPr>
              <a:t>:</a:t>
            </a:r>
          </a:p>
          <a:p>
            <a:r>
              <a:rPr lang="en-US" dirty="0">
                <a:solidFill>
                  <a:prstClr val="black"/>
                </a:solidFill>
                <a:latin typeface="Consolas"/>
              </a:rPr>
              <a:t>            </a:t>
            </a:r>
            <a:r>
              <a:rPr lang="en-US" dirty="0">
                <a:solidFill>
                  <a:srgbClr val="88B012"/>
                </a:solidFill>
                <a:latin typeface="Consolas"/>
              </a:rPr>
              <a:t>// check for updates action</a:t>
            </a:r>
            <a:endParaRPr lang="en-US" dirty="0">
              <a:solidFill>
                <a:prstClr val="black"/>
              </a:solidFill>
              <a:latin typeface="Consolas"/>
            </a:endParaRPr>
          </a:p>
          <a:p>
            <a:r>
              <a:rPr lang="is-IS" dirty="0">
                <a:solidFill>
                  <a:prstClr val="black"/>
                </a:solidFill>
                <a:latin typeface="Consolas"/>
              </a:rPr>
              <a:t>            </a:t>
            </a:r>
            <a:r>
              <a:rPr lang="is-IS" b="1" dirty="0">
                <a:solidFill>
                  <a:srgbClr val="15A5DB"/>
                </a:solidFill>
                <a:latin typeface="Consolas-Bold"/>
              </a:rPr>
              <a:t>return</a:t>
            </a:r>
            <a:r>
              <a:rPr lang="is-IS" dirty="0">
                <a:solidFill>
                  <a:prstClr val="black"/>
                </a:solidFill>
                <a:latin typeface="Consolas"/>
              </a:rPr>
              <a:t> </a:t>
            </a:r>
            <a:r>
              <a:rPr lang="is-IS" b="1" dirty="0">
                <a:solidFill>
                  <a:srgbClr val="15A5DB"/>
                </a:solidFill>
                <a:latin typeface="Consolas-Bold"/>
              </a:rPr>
              <a:t>true</a:t>
            </a:r>
            <a:r>
              <a:rPr lang="is-IS" dirty="0">
                <a:solidFill>
                  <a:prstClr val="black"/>
                </a:solidFill>
                <a:latin typeface="Consolas"/>
              </a:rPr>
              <a:t>;</a:t>
            </a:r>
          </a:p>
          <a:p>
            <a:r>
              <a:rPr lang="fr-FR" dirty="0">
                <a:solidFill>
                  <a:prstClr val="black"/>
                </a:solidFill>
                <a:latin typeface="Consolas"/>
              </a:rPr>
              <a:t>        </a:t>
            </a:r>
            <a:r>
              <a:rPr lang="fr-FR" b="1" dirty="0">
                <a:solidFill>
                  <a:srgbClr val="15A5DB"/>
                </a:solidFill>
                <a:latin typeface="Consolas-Bold"/>
              </a:rPr>
              <a:t>default</a:t>
            </a:r>
            <a:r>
              <a:rPr lang="fr-FR" dirty="0">
                <a:solidFill>
                  <a:prstClr val="black"/>
                </a:solidFill>
                <a:latin typeface="Consolas"/>
              </a:rPr>
              <a:t>:</a:t>
            </a:r>
          </a:p>
          <a:p>
            <a:r>
              <a:rPr lang="en-US" dirty="0">
                <a:solidFill>
                  <a:prstClr val="black"/>
                </a:solidFill>
                <a:latin typeface="Consolas"/>
              </a:rPr>
              <a:t>            </a:t>
            </a:r>
            <a:r>
              <a:rPr lang="en-US" b="1" dirty="0">
                <a:solidFill>
                  <a:srgbClr val="15A5DB"/>
                </a:solidFill>
                <a:latin typeface="Consolas-Bold"/>
              </a:rPr>
              <a:t>return</a:t>
            </a:r>
            <a:r>
              <a:rPr lang="en-US" dirty="0">
                <a:solidFill>
                  <a:prstClr val="black"/>
                </a:solidFill>
                <a:latin typeface="Consolas"/>
              </a:rPr>
              <a:t> </a:t>
            </a:r>
            <a:r>
              <a:rPr lang="en-US" b="1" dirty="0" err="1">
                <a:solidFill>
                  <a:srgbClr val="15A5DB"/>
                </a:solidFill>
                <a:latin typeface="Consolas-Bold"/>
              </a:rPr>
              <a:t>super</a:t>
            </a:r>
            <a:r>
              <a:rPr lang="en-US" dirty="0" err="1">
                <a:solidFill>
                  <a:prstClr val="black"/>
                </a:solidFill>
                <a:latin typeface="Consolas"/>
              </a:rPr>
              <a:t>.onOptionsItemSelected</a:t>
            </a:r>
            <a:r>
              <a:rPr lang="en-US" dirty="0">
                <a:solidFill>
                  <a:prstClr val="black"/>
                </a:solidFill>
                <a:latin typeface="Consolas"/>
              </a:rPr>
              <a:t>(item);</a:t>
            </a:r>
          </a:p>
          <a:p>
            <a:r>
              <a:rPr lang="en-US" dirty="0">
                <a:solidFill>
                  <a:prstClr val="black"/>
                </a:solidFill>
                <a:latin typeface="Consolas"/>
              </a:rPr>
              <a:t>        }</a:t>
            </a:r>
          </a:p>
          <a:p>
            <a:r>
              <a:rPr lang="en-US" dirty="0">
                <a:solidFill>
                  <a:prstClr val="black"/>
                </a:solidFill>
                <a:latin typeface="Consolas"/>
              </a:rPr>
              <a:t>    </a:t>
            </a:r>
            <a:r>
              <a:rPr lang="en-US" dirty="0" smtClean="0">
                <a:solidFill>
                  <a:prstClr val="black"/>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a:solidFill>
                  <a:srgbClr val="6D6D6D"/>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a:solidFill>
                  <a:srgbClr val="6D6D6D"/>
                </a:solidFill>
                <a:latin typeface="Consolas"/>
              </a:rPr>
              <a:t>* Launching new activity</a:t>
            </a:r>
            <a:endParaRPr lang="en-US" dirty="0">
              <a:solidFill>
                <a:prstClr val="black"/>
              </a:solidFill>
              <a:latin typeface="Consolas"/>
            </a:endParaRPr>
          </a:p>
          <a:p>
            <a:r>
              <a:rPr lang="en-US" dirty="0">
                <a:solidFill>
                  <a:prstClr val="black"/>
                </a:solidFill>
                <a:latin typeface="Consolas"/>
              </a:rPr>
              <a:t>     </a:t>
            </a:r>
            <a:r>
              <a:rPr lang="en-US" dirty="0">
                <a:solidFill>
                  <a:srgbClr val="6D6D6D"/>
                </a:solidFill>
                <a:latin typeface="Consolas"/>
              </a:rPr>
              <a:t>* */</a:t>
            </a:r>
            <a:endParaRPr lang="en-US" dirty="0">
              <a:solidFill>
                <a:prstClr val="black"/>
              </a:solidFill>
              <a:latin typeface="Consolas"/>
            </a:endParaRPr>
          </a:p>
          <a:p>
            <a:r>
              <a:rPr lang="fi-FI" dirty="0">
                <a:solidFill>
                  <a:prstClr val="black"/>
                </a:solidFill>
                <a:latin typeface="Consolas"/>
              </a:rPr>
              <a:t>    </a:t>
            </a:r>
            <a:r>
              <a:rPr lang="fi-FI" b="1" dirty="0" err="1">
                <a:solidFill>
                  <a:srgbClr val="15A5DB"/>
                </a:solidFill>
                <a:latin typeface="Consolas-Bold"/>
              </a:rPr>
              <a:t>private</a:t>
            </a:r>
            <a:r>
              <a:rPr lang="fi-FI" dirty="0">
                <a:solidFill>
                  <a:prstClr val="black"/>
                </a:solidFill>
                <a:latin typeface="Consolas"/>
              </a:rPr>
              <a:t> </a:t>
            </a:r>
            <a:r>
              <a:rPr lang="fi-FI" b="1" dirty="0" err="1">
                <a:solidFill>
                  <a:srgbClr val="15A5DB"/>
                </a:solidFill>
                <a:latin typeface="Consolas-Bold"/>
              </a:rPr>
              <a:t>void</a:t>
            </a:r>
            <a:r>
              <a:rPr lang="fi-FI" dirty="0">
                <a:solidFill>
                  <a:prstClr val="black"/>
                </a:solidFill>
                <a:latin typeface="Consolas"/>
              </a:rPr>
              <a:t> </a:t>
            </a:r>
            <a:r>
              <a:rPr lang="fi-FI" dirty="0" err="1">
                <a:solidFill>
                  <a:prstClr val="black"/>
                </a:solidFill>
                <a:latin typeface="Consolas"/>
              </a:rPr>
              <a:t>LocationFound</a:t>
            </a:r>
            <a:r>
              <a:rPr lang="fi-FI" dirty="0">
                <a:solidFill>
                  <a:prstClr val="black"/>
                </a:solidFill>
                <a:latin typeface="Consolas"/>
              </a:rPr>
              <a:t>() {</a:t>
            </a:r>
          </a:p>
          <a:p>
            <a:r>
              <a:rPr lang="en-US" dirty="0">
                <a:solidFill>
                  <a:prstClr val="black"/>
                </a:solidFill>
                <a:latin typeface="Consolas"/>
              </a:rPr>
              <a:t>        Intent </a:t>
            </a:r>
            <a:r>
              <a:rPr lang="en-US" dirty="0" err="1">
                <a:solidFill>
                  <a:prstClr val="black"/>
                </a:solidFill>
                <a:latin typeface="Consolas"/>
              </a:rPr>
              <a:t>i</a:t>
            </a:r>
            <a:r>
              <a:rPr lang="en-US" dirty="0">
                <a:solidFill>
                  <a:prstClr val="black"/>
                </a:solidFill>
                <a:latin typeface="Consolas"/>
              </a:rPr>
              <a:t> = </a:t>
            </a:r>
            <a:r>
              <a:rPr lang="en-US" b="1" dirty="0">
                <a:solidFill>
                  <a:srgbClr val="15A5DB"/>
                </a:solidFill>
                <a:latin typeface="Consolas-Bold"/>
              </a:rPr>
              <a:t>new</a:t>
            </a:r>
            <a:r>
              <a:rPr lang="en-US" dirty="0">
                <a:solidFill>
                  <a:prstClr val="black"/>
                </a:solidFill>
                <a:latin typeface="Consolas"/>
              </a:rPr>
              <a:t> Intent(</a:t>
            </a:r>
            <a:r>
              <a:rPr lang="en-US" dirty="0" err="1">
                <a:solidFill>
                  <a:prstClr val="black"/>
                </a:solidFill>
                <a:latin typeface="Consolas"/>
              </a:rPr>
              <a:t>MainActivity.</a:t>
            </a:r>
            <a:r>
              <a:rPr lang="en-US" b="1" dirty="0" err="1">
                <a:solidFill>
                  <a:srgbClr val="15A5DB"/>
                </a:solidFill>
                <a:latin typeface="Consolas-Bold"/>
              </a:rPr>
              <a:t>this</a:t>
            </a:r>
            <a:r>
              <a:rPr lang="en-US" dirty="0">
                <a:solidFill>
                  <a:prstClr val="black"/>
                </a:solidFill>
                <a:latin typeface="Consolas"/>
              </a:rPr>
              <a:t>, </a:t>
            </a:r>
            <a:r>
              <a:rPr lang="en-US" dirty="0" err="1">
                <a:solidFill>
                  <a:prstClr val="black"/>
                </a:solidFill>
                <a:latin typeface="Consolas"/>
              </a:rPr>
              <a:t>LocationFound.</a:t>
            </a:r>
            <a:r>
              <a:rPr lang="en-US" b="1" dirty="0" err="1">
                <a:solidFill>
                  <a:srgbClr val="15A5DB"/>
                </a:solidFill>
                <a:latin typeface="Consolas-Bold"/>
              </a:rPr>
              <a:t>class</a:t>
            </a:r>
            <a:r>
              <a:rPr lang="en-US" dirty="0">
                <a:solidFill>
                  <a:prstClr val="black"/>
                </a:solidFill>
                <a:latin typeface="Consolas"/>
              </a:rPr>
              <a:t>)</a:t>
            </a:r>
            <a:r>
              <a:rPr lang="en-US" dirty="0" smtClean="0">
                <a:solidFill>
                  <a:prstClr val="black"/>
                </a:solidFill>
                <a:latin typeface="Consolas"/>
              </a:rPr>
              <a:t>;</a:t>
            </a:r>
            <a:r>
              <a:rPr lang="hu-HU" dirty="0">
                <a:solidFill>
                  <a:prstClr val="black"/>
                </a:solidFill>
                <a:latin typeface="Consolas"/>
              </a:rPr>
              <a:t> startActivity(i);</a:t>
            </a:r>
            <a:r>
              <a:rPr lang="en-US" dirty="0" smtClean="0">
                <a:solidFill>
                  <a:prstClr val="black"/>
                </a:solidFill>
                <a:latin typeface="Consolas"/>
              </a:rPr>
              <a:t>}</a:t>
            </a:r>
            <a:endParaRPr lang="en-US" dirty="0">
              <a:solidFill>
                <a:prstClr val="black"/>
              </a:solidFill>
              <a:latin typeface="Consolas"/>
            </a:endParaRPr>
          </a:p>
          <a:p>
            <a:r>
              <a:rPr lang="en-US" dirty="0">
                <a:solidFill>
                  <a:prstClr val="black"/>
                </a:solidFill>
                <a:latin typeface="Consolas"/>
              </a:rPr>
              <a:t>       </a:t>
            </a:r>
            <a:endParaRPr lang="en-US" dirty="0"/>
          </a:p>
        </p:txBody>
      </p:sp>
      <p:sp>
        <p:nvSpPr>
          <p:cNvPr id="14" name="Rectangle 13"/>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736978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3200" b="1" dirty="0" smtClean="0">
                <a:solidFill>
                  <a:srgbClr val="000000"/>
                </a:solidFill>
                <a:latin typeface="Arial"/>
                <a:cs typeface="Arial"/>
              </a:rPr>
              <a:t>Tutorial#2</a:t>
            </a:r>
            <a:endParaRPr lang="en-US" sz="3200" b="1" dirty="0">
              <a:solidFill>
                <a:srgbClr val="000000"/>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29</a:t>
            </a:fld>
            <a:endParaRPr lang="en-US" sz="1000" dirty="0">
              <a:latin typeface="Arial" pitchFamily="34" charset="0"/>
              <a:cs typeface="Arial" pitchFamily="34" charset="0"/>
            </a:endParaRPr>
          </a:p>
        </p:txBody>
      </p:sp>
      <p:pic>
        <p:nvPicPr>
          <p:cNvPr id="15" name="Picture 5" descr="androids.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971800"/>
            <a:ext cx="510540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txBox="1">
            <a:spLocks/>
          </p:cNvSpPr>
          <p:nvPr/>
        </p:nvSpPr>
        <p:spPr>
          <a:xfrm>
            <a:off x="685800" y="2209800"/>
            <a:ext cx="7772400" cy="990600"/>
          </a:xfrm>
          <a:prstGeom prst="rect">
            <a:avLst/>
          </a:prstGeom>
        </p:spPr>
        <p:txBody>
          <a:bodyPr anchor="ctr">
            <a:normAutofit/>
          </a:bodyPr>
          <a:lstStyle/>
          <a:p>
            <a:pPr algn="ctr" fontAlgn="auto">
              <a:spcAft>
                <a:spcPts val="0"/>
              </a:spcAft>
              <a:defRPr/>
            </a:pPr>
            <a:r>
              <a:rPr lang="en-US" sz="3600" b="1" dirty="0" smtClean="0">
                <a:solidFill>
                  <a:schemeClr val="accent1">
                    <a:lumMod val="75000"/>
                  </a:schemeClr>
                </a:solidFill>
                <a:latin typeface="+mj-lt"/>
                <a:ea typeface="+mj-ea"/>
                <a:cs typeface="+mj-cs"/>
              </a:rPr>
              <a:t>Back Navigation</a:t>
            </a:r>
            <a:endParaRPr lang="en-US" sz="3600" b="1" dirty="0">
              <a:solidFill>
                <a:schemeClr val="accent1">
                  <a:lumMod val="75000"/>
                </a:schemeClr>
              </a:solidFill>
              <a:latin typeface="+mj-lt"/>
              <a:ea typeface="+mj-ea"/>
              <a:cs typeface="+mj-cs"/>
            </a:endParaRPr>
          </a:p>
        </p:txBody>
      </p:sp>
      <p:sp>
        <p:nvSpPr>
          <p:cNvPr id="14" name="Rectangle 13"/>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804156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chemeClr val="bg1"/>
                </a:solidFill>
              </a:rPr>
              <a:t>Makes important actions prominent and accessible in a predictable way (such as New or Search).</a:t>
            </a:r>
          </a:p>
          <a:p>
            <a:pPr marL="342900" indent="-342900">
              <a:spcBef>
                <a:spcPct val="20000"/>
              </a:spcBef>
              <a:spcAft>
                <a:spcPts val="600"/>
              </a:spcAft>
              <a:buBlip>
                <a:blip r:embed="rId4"/>
              </a:buBlip>
            </a:pPr>
            <a:r>
              <a:rPr lang="en-US" sz="2400" dirty="0">
                <a:solidFill>
                  <a:schemeClr val="bg1"/>
                </a:solidFill>
              </a:rPr>
              <a:t>Supports consistent navigation and view switching within apps.</a:t>
            </a:r>
          </a:p>
          <a:p>
            <a:pPr marL="342900" indent="-342900">
              <a:spcBef>
                <a:spcPct val="20000"/>
              </a:spcBef>
              <a:spcAft>
                <a:spcPts val="600"/>
              </a:spcAft>
              <a:buBlip>
                <a:blip r:embed="rId4"/>
              </a:buBlip>
            </a:pPr>
            <a:r>
              <a:rPr lang="en-US" sz="2400" dirty="0">
                <a:solidFill>
                  <a:schemeClr val="bg1"/>
                </a:solidFill>
              </a:rPr>
              <a:t>Reduces clutter by providing an action overflow for rarely used actions.</a:t>
            </a:r>
          </a:p>
          <a:p>
            <a:pPr marL="342900" indent="-342900">
              <a:spcBef>
                <a:spcPct val="20000"/>
              </a:spcBef>
              <a:spcAft>
                <a:spcPts val="600"/>
              </a:spcAft>
              <a:buBlip>
                <a:blip r:embed="rId4"/>
              </a:buBlip>
            </a:pPr>
            <a:r>
              <a:rPr lang="en-US" sz="2400" dirty="0">
                <a:solidFill>
                  <a:schemeClr val="bg1"/>
                </a:solidFill>
              </a:rPr>
              <a:t>Provides a dedicated space for giving your app an identity.</a:t>
            </a: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Key Functions</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3</a:t>
            </a:fld>
            <a:endParaRPr lang="en-US" sz="1000" dirty="0">
              <a:solidFill>
                <a:prstClr val="white"/>
              </a:solidFill>
              <a:latin typeface="Arial" pitchFamily="34" charset="0"/>
              <a:cs typeface="Arial" pitchFamily="34" charset="0"/>
            </a:endParaRPr>
          </a:p>
        </p:txBody>
      </p:sp>
      <p:pic>
        <p:nvPicPr>
          <p:cNvPr id="5" name="Picture 4" descr="action_bar_pattern_overview.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 y="4343400"/>
            <a:ext cx="8839200" cy="1744579"/>
          </a:xfrm>
          <a:prstGeom prst="rect">
            <a:avLst/>
          </a:prstGeom>
        </p:spPr>
      </p:pic>
      <p:sp>
        <p:nvSpPr>
          <p:cNvPr id="14" name="Rectangle 13"/>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547905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rgbClr val="000000"/>
                </a:solidFill>
              </a:rPr>
              <a:t>Action bar also provides the feasibility of back navigation when the app involves hierarchical relationship between screens</a:t>
            </a:r>
            <a:r>
              <a:rPr lang="en-US" sz="2400" dirty="0" smtClean="0">
                <a:solidFill>
                  <a:srgbClr val="000000"/>
                </a:solidFill>
              </a:rPr>
              <a:t>.</a:t>
            </a:r>
          </a:p>
          <a:p>
            <a:pPr marL="342900" indent="-342900">
              <a:spcBef>
                <a:spcPct val="20000"/>
              </a:spcBef>
              <a:spcAft>
                <a:spcPts val="600"/>
              </a:spcAft>
              <a:buBlip>
                <a:blip r:embed="rId4"/>
              </a:buBlip>
            </a:pPr>
            <a:r>
              <a:rPr lang="en-US" sz="2400" dirty="0" smtClean="0">
                <a:solidFill>
                  <a:srgbClr val="000000"/>
                </a:solidFill>
              </a:rPr>
              <a:t> </a:t>
            </a:r>
            <a:r>
              <a:rPr lang="en-US" sz="2400" dirty="0">
                <a:solidFill>
                  <a:srgbClr val="000000"/>
                </a:solidFill>
              </a:rPr>
              <a:t>Please note that this behavior is not the same as android system back button</a:t>
            </a:r>
            <a:r>
              <a:rPr lang="en-US" sz="2400" dirty="0" smtClean="0">
                <a:solidFill>
                  <a:srgbClr val="000000"/>
                </a:solidFill>
              </a:rPr>
              <a:t>.</a:t>
            </a:r>
          </a:p>
          <a:p>
            <a:pPr marL="342900" indent="-342900">
              <a:spcBef>
                <a:spcPct val="20000"/>
              </a:spcBef>
              <a:spcAft>
                <a:spcPts val="600"/>
              </a:spcAft>
              <a:buBlip>
                <a:blip r:embed="rId4"/>
              </a:buBlip>
            </a:pPr>
            <a:r>
              <a:rPr lang="en-US" sz="2400" dirty="0" smtClean="0">
                <a:solidFill>
                  <a:srgbClr val="000000"/>
                </a:solidFill>
              </a:rPr>
              <a:t> </a:t>
            </a:r>
            <a:r>
              <a:rPr lang="en-US" sz="2400" dirty="0">
                <a:solidFill>
                  <a:srgbClr val="000000"/>
                </a:solidFill>
              </a:rPr>
              <a:t>A small back arrow icon will be displayed before action bar icon when up navigation is enabled. Follow these steps to enable up navigation.</a:t>
            </a: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Enabling Up / Back Navigation</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30</a:t>
            </a:fld>
            <a:endParaRPr lang="en-US" sz="1000" dirty="0">
              <a:solidFill>
                <a:prstClr val="white"/>
              </a:solidFill>
              <a:latin typeface="Arial" pitchFamily="34" charset="0"/>
              <a:cs typeface="Arial" pitchFamily="34" charset="0"/>
            </a:endParaRPr>
          </a:p>
        </p:txBody>
      </p:sp>
      <p:sp>
        <p:nvSpPr>
          <p:cNvPr id="12" name="Rectangle 11"/>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38015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STEPS</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31</a:t>
            </a:fld>
            <a:endParaRPr lang="en-US" sz="1000" dirty="0">
              <a:solidFill>
                <a:prstClr val="white"/>
              </a:solidFill>
              <a:latin typeface="Arial" pitchFamily="34" charset="0"/>
              <a:cs typeface="Arial" pitchFamily="34" charset="0"/>
            </a:endParaRPr>
          </a:p>
        </p:txBody>
      </p:sp>
      <p:graphicFrame>
        <p:nvGraphicFramePr>
          <p:cNvPr id="7" name="Diagram 6"/>
          <p:cNvGraphicFramePr/>
          <p:nvPr>
            <p:extLst>
              <p:ext uri="{D42A27DB-BD31-4B8C-83A1-F6EECF244321}">
                <p14:modId xmlns:p14="http://schemas.microsoft.com/office/powerpoint/2010/main" val="2883068082"/>
              </p:ext>
            </p:extLst>
          </p:nvPr>
        </p:nvGraphicFramePr>
        <p:xfrm>
          <a:off x="397731" y="916895"/>
          <a:ext cx="8458200" cy="40361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Rectangle 11"/>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917521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1#Create </a:t>
            </a:r>
            <a:r>
              <a:rPr lang="en-US" sz="2800" b="1" dirty="0">
                <a:solidFill>
                  <a:prstClr val="black"/>
                </a:solidFill>
                <a:latin typeface="Arial" pitchFamily="34" charset="0"/>
                <a:cs typeface="Arial" pitchFamily="34" charset="0"/>
              </a:rPr>
              <a:t>the layout file</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32</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28600" y="612844"/>
            <a:ext cx="8458200" cy="830997"/>
          </a:xfrm>
          <a:prstGeom prst="rect">
            <a:avLst/>
          </a:prstGeom>
        </p:spPr>
        <p:txBody>
          <a:bodyPr wrap="square">
            <a:spAutoFit/>
          </a:bodyPr>
          <a:lstStyle/>
          <a:p>
            <a:r>
              <a:rPr lang="en-US" sz="2400" dirty="0" smtClean="0">
                <a:solidFill>
                  <a:srgbClr val="2A2A2A"/>
                </a:solidFill>
              </a:rPr>
              <a:t>Create </a:t>
            </a:r>
            <a:r>
              <a:rPr lang="en-US" sz="2400" dirty="0">
                <a:solidFill>
                  <a:srgbClr val="2A2A2A"/>
                </a:solidFill>
              </a:rPr>
              <a:t>the layout file for this activity named </a:t>
            </a:r>
            <a:r>
              <a:rPr lang="en-US" sz="2400" b="1" dirty="0" err="1">
                <a:solidFill>
                  <a:srgbClr val="2A2A2A"/>
                </a:solidFill>
              </a:rPr>
              <a:t>activity_location_found.xml</a:t>
            </a:r>
            <a:r>
              <a:rPr lang="en-US" sz="2400" dirty="0">
                <a:solidFill>
                  <a:srgbClr val="2A2A2A"/>
                </a:solidFill>
              </a:rPr>
              <a:t> under </a:t>
            </a:r>
            <a:r>
              <a:rPr lang="en-US" sz="2400" b="1" dirty="0">
                <a:solidFill>
                  <a:srgbClr val="2A2A2A"/>
                </a:solidFill>
              </a:rPr>
              <a:t>res ⇒ layout</a:t>
            </a:r>
            <a:r>
              <a:rPr lang="en-US" sz="2400" dirty="0">
                <a:solidFill>
                  <a:srgbClr val="2A2A2A"/>
                </a:solidFill>
              </a:rPr>
              <a:t> folder.</a:t>
            </a:r>
            <a:r>
              <a:rPr lang="en-US" sz="2400" dirty="0">
                <a:solidFill>
                  <a:prstClr val="black"/>
                </a:solidFill>
              </a:rPr>
              <a:t> </a:t>
            </a:r>
            <a:r>
              <a:rPr lang="en-US" dirty="0">
                <a:solidFill>
                  <a:prstClr val="black"/>
                </a:solidFill>
                <a:latin typeface="Consolas"/>
              </a:rPr>
              <a:t>      </a:t>
            </a:r>
            <a:endParaRPr lang="en-US" dirty="0"/>
          </a:p>
        </p:txBody>
      </p:sp>
      <p:sp>
        <p:nvSpPr>
          <p:cNvPr id="5" name="Rectangle 4"/>
          <p:cNvSpPr/>
          <p:nvPr/>
        </p:nvSpPr>
        <p:spPr>
          <a:xfrm>
            <a:off x="228600" y="1752600"/>
            <a:ext cx="8534400" cy="4001096"/>
          </a:xfrm>
          <a:prstGeom prst="rect">
            <a:avLst/>
          </a:prstGeom>
        </p:spPr>
        <p:txBody>
          <a:bodyPr wrap="square">
            <a:spAutoFit/>
          </a:bodyPr>
          <a:lstStyle/>
          <a:p>
            <a:r>
              <a:rPr lang="en-US" sz="2000" dirty="0" err="1">
                <a:solidFill>
                  <a:srgbClr val="95C40B"/>
                </a:solidFill>
                <a:latin typeface="Consolas"/>
              </a:rPr>
              <a:t>activity_location_found.xml</a:t>
            </a:r>
            <a:endParaRPr lang="en-US" sz="2000" dirty="0">
              <a:solidFill>
                <a:srgbClr val="95C40B"/>
              </a:solidFill>
              <a:latin typeface="Consolas"/>
            </a:endParaRPr>
          </a:p>
          <a:p>
            <a:r>
              <a:rPr lang="en-US" dirty="0">
                <a:solidFill>
                  <a:prstClr val="black"/>
                </a:solidFill>
                <a:latin typeface="Consolas"/>
              </a:rPr>
              <a:t>&lt;?</a:t>
            </a:r>
            <a:r>
              <a:rPr lang="en-US" b="1" dirty="0">
                <a:solidFill>
                  <a:srgbClr val="15A5DB"/>
                </a:solidFill>
                <a:latin typeface="Consolas-Bold"/>
              </a:rPr>
              <a:t>xml</a:t>
            </a:r>
            <a:r>
              <a:rPr lang="en-US" dirty="0">
                <a:solidFill>
                  <a:prstClr val="black"/>
                </a:solidFill>
                <a:latin typeface="Consolas"/>
              </a:rPr>
              <a:t> </a:t>
            </a:r>
            <a:r>
              <a:rPr lang="en-US" dirty="0">
                <a:solidFill>
                  <a:srgbClr val="6D6D6D"/>
                </a:solidFill>
                <a:latin typeface="Consolas"/>
              </a:rPr>
              <a:t>version</a:t>
            </a:r>
            <a:r>
              <a:rPr lang="en-US" dirty="0">
                <a:solidFill>
                  <a:prstClr val="black"/>
                </a:solidFill>
                <a:latin typeface="Consolas"/>
              </a:rPr>
              <a:t>=</a:t>
            </a:r>
            <a:r>
              <a:rPr lang="en-US" dirty="0">
                <a:solidFill>
                  <a:srgbClr val="0C6AFC"/>
                </a:solidFill>
                <a:latin typeface="Consolas"/>
              </a:rPr>
              <a:t>"1.0"</a:t>
            </a:r>
            <a:r>
              <a:rPr lang="en-US" dirty="0">
                <a:solidFill>
                  <a:prstClr val="black"/>
                </a:solidFill>
                <a:latin typeface="Consolas"/>
              </a:rPr>
              <a:t> </a:t>
            </a:r>
            <a:r>
              <a:rPr lang="en-US" dirty="0">
                <a:solidFill>
                  <a:srgbClr val="6D6D6D"/>
                </a:solidFill>
                <a:latin typeface="Consolas"/>
              </a:rPr>
              <a:t>encoding</a:t>
            </a:r>
            <a:r>
              <a:rPr lang="en-US" dirty="0">
                <a:solidFill>
                  <a:prstClr val="black"/>
                </a:solidFill>
                <a:latin typeface="Consolas"/>
              </a:rPr>
              <a:t>=</a:t>
            </a:r>
            <a:r>
              <a:rPr lang="en-US" dirty="0">
                <a:solidFill>
                  <a:srgbClr val="0C6AFC"/>
                </a:solidFill>
                <a:latin typeface="Consolas"/>
              </a:rPr>
              <a:t>"utf-8"</a:t>
            </a:r>
            <a:r>
              <a:rPr lang="en-US" dirty="0">
                <a:solidFill>
                  <a:prstClr val="black"/>
                </a:solidFill>
                <a:latin typeface="Consolas"/>
              </a:rPr>
              <a:t>?&gt;</a:t>
            </a:r>
          </a:p>
          <a:p>
            <a:r>
              <a:rPr lang="fr-FR" dirty="0">
                <a:solidFill>
                  <a:prstClr val="black"/>
                </a:solidFill>
                <a:latin typeface="Consolas"/>
              </a:rPr>
              <a:t>&lt;</a:t>
            </a:r>
            <a:r>
              <a:rPr lang="fr-FR" b="1" dirty="0" err="1">
                <a:solidFill>
                  <a:srgbClr val="15A5DB"/>
                </a:solidFill>
                <a:latin typeface="Consolas-Bold"/>
              </a:rPr>
              <a:t>LinearLayout</a:t>
            </a:r>
            <a:r>
              <a:rPr lang="fr-FR" dirty="0">
                <a:solidFill>
                  <a:prstClr val="black"/>
                </a:solidFill>
                <a:latin typeface="Consolas"/>
              </a:rPr>
              <a:t> </a:t>
            </a:r>
            <a:r>
              <a:rPr lang="fr-FR" dirty="0" err="1">
                <a:solidFill>
                  <a:srgbClr val="6D6D6D"/>
                </a:solidFill>
                <a:latin typeface="Consolas"/>
              </a:rPr>
              <a:t>xmlns:android</a:t>
            </a:r>
            <a:r>
              <a:rPr lang="fr-FR" dirty="0">
                <a:solidFill>
                  <a:prstClr val="black"/>
                </a:solidFill>
                <a:latin typeface="Consolas"/>
              </a:rPr>
              <a:t>=</a:t>
            </a:r>
            <a:r>
              <a:rPr lang="fr-FR" dirty="0">
                <a:solidFill>
                  <a:srgbClr val="0C6AFC"/>
                </a:solidFill>
                <a:latin typeface="Consolas"/>
              </a:rPr>
              <a:t>"</a:t>
            </a:r>
            <a:r>
              <a:rPr lang="fr-FR" dirty="0">
                <a:solidFill>
                  <a:srgbClr val="0C6AFC"/>
                </a:solidFill>
                <a:latin typeface="Consolas"/>
                <a:hlinkClick r:id="rId4"/>
              </a:rPr>
              <a:t>http://schemas.android.com/apk/res/android"</a:t>
            </a:r>
            <a:endParaRPr lang="fr-FR" dirty="0">
              <a:solidFill>
                <a:prstClr val="black"/>
              </a:solidFill>
              <a:latin typeface="Consolas"/>
              <a:hlinkClick r:id="rId4"/>
            </a:endParaRPr>
          </a:p>
          <a:p>
            <a:r>
              <a:rPr lang="en-US" dirty="0">
                <a:solidFill>
                  <a:prstClr val="black"/>
                </a:solidFill>
                <a:latin typeface="Consolas"/>
              </a:rPr>
              <a:t>    </a:t>
            </a:r>
            <a:r>
              <a:rPr lang="en-US" dirty="0" err="1">
                <a:solidFill>
                  <a:srgbClr val="6D6D6D"/>
                </a:solidFill>
                <a:latin typeface="Consolas"/>
              </a:rPr>
              <a:t>android:layout_width</a:t>
            </a:r>
            <a:r>
              <a:rPr lang="en-US" dirty="0">
                <a:solidFill>
                  <a:prstClr val="black"/>
                </a:solidFill>
                <a:latin typeface="Consolas"/>
              </a:rPr>
              <a:t>=</a:t>
            </a:r>
            <a:r>
              <a:rPr lang="en-US" dirty="0">
                <a:solidFill>
                  <a:srgbClr val="0C6AFC"/>
                </a:solidFill>
                <a:latin typeface="Consolas"/>
              </a:rPr>
              <a:t>"</a:t>
            </a:r>
            <a:r>
              <a:rPr lang="en-US" dirty="0" err="1">
                <a:solidFill>
                  <a:srgbClr val="0C6AFC"/>
                </a:solidFill>
                <a:latin typeface="Consolas"/>
              </a:rPr>
              <a:t>match_parent</a:t>
            </a:r>
            <a:r>
              <a:rPr lang="en-US" dirty="0">
                <a:solidFill>
                  <a:srgbClr val="0C6AFC"/>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err="1">
                <a:solidFill>
                  <a:srgbClr val="6D6D6D"/>
                </a:solidFill>
                <a:latin typeface="Consolas"/>
              </a:rPr>
              <a:t>android:layout_height</a:t>
            </a:r>
            <a:r>
              <a:rPr lang="en-US" dirty="0">
                <a:solidFill>
                  <a:prstClr val="black"/>
                </a:solidFill>
                <a:latin typeface="Consolas"/>
              </a:rPr>
              <a:t>=</a:t>
            </a:r>
            <a:r>
              <a:rPr lang="en-US" dirty="0">
                <a:solidFill>
                  <a:srgbClr val="0C6AFC"/>
                </a:solidFill>
                <a:latin typeface="Consolas"/>
              </a:rPr>
              <a:t>"</a:t>
            </a:r>
            <a:r>
              <a:rPr lang="en-US" dirty="0" err="1">
                <a:solidFill>
                  <a:srgbClr val="0C6AFC"/>
                </a:solidFill>
                <a:latin typeface="Consolas"/>
              </a:rPr>
              <a:t>match_parent</a:t>
            </a:r>
            <a:r>
              <a:rPr lang="en-US" dirty="0">
                <a:solidFill>
                  <a:srgbClr val="0C6AFC"/>
                </a:solidFill>
                <a:latin typeface="Consolas"/>
              </a:rPr>
              <a:t>"</a:t>
            </a:r>
            <a:endParaRPr lang="en-US" dirty="0">
              <a:solidFill>
                <a:prstClr val="black"/>
              </a:solidFill>
              <a:latin typeface="Consolas"/>
            </a:endParaRPr>
          </a:p>
          <a:p>
            <a:r>
              <a:rPr lang="fr-FR" dirty="0">
                <a:solidFill>
                  <a:prstClr val="black"/>
                </a:solidFill>
                <a:latin typeface="Consolas"/>
              </a:rPr>
              <a:t>    </a:t>
            </a:r>
            <a:r>
              <a:rPr lang="fr-FR" dirty="0" err="1">
                <a:solidFill>
                  <a:srgbClr val="6D6D6D"/>
                </a:solidFill>
                <a:latin typeface="Consolas"/>
              </a:rPr>
              <a:t>android:orientation</a:t>
            </a:r>
            <a:r>
              <a:rPr lang="fr-FR" dirty="0">
                <a:solidFill>
                  <a:prstClr val="black"/>
                </a:solidFill>
                <a:latin typeface="Consolas"/>
              </a:rPr>
              <a:t>=</a:t>
            </a:r>
            <a:r>
              <a:rPr lang="fr-FR" dirty="0">
                <a:solidFill>
                  <a:srgbClr val="0C6AFC"/>
                </a:solidFill>
                <a:latin typeface="Consolas"/>
              </a:rPr>
              <a:t>"vertical"</a:t>
            </a:r>
            <a:endParaRPr lang="fr-FR" dirty="0">
              <a:solidFill>
                <a:prstClr val="black"/>
              </a:solidFill>
              <a:latin typeface="Consolas"/>
            </a:endParaRPr>
          </a:p>
          <a:p>
            <a:r>
              <a:rPr lang="fr-FR" dirty="0">
                <a:solidFill>
                  <a:prstClr val="black"/>
                </a:solidFill>
                <a:latin typeface="Consolas"/>
              </a:rPr>
              <a:t>    </a:t>
            </a:r>
            <a:r>
              <a:rPr lang="fr-FR" dirty="0" err="1">
                <a:solidFill>
                  <a:srgbClr val="6D6D6D"/>
                </a:solidFill>
                <a:latin typeface="Consolas"/>
              </a:rPr>
              <a:t>android:padding</a:t>
            </a:r>
            <a:r>
              <a:rPr lang="fr-FR" dirty="0">
                <a:solidFill>
                  <a:prstClr val="black"/>
                </a:solidFill>
                <a:latin typeface="Consolas"/>
              </a:rPr>
              <a:t>=</a:t>
            </a:r>
            <a:r>
              <a:rPr lang="fr-FR" dirty="0">
                <a:solidFill>
                  <a:srgbClr val="0C6AFC"/>
                </a:solidFill>
                <a:latin typeface="Consolas"/>
              </a:rPr>
              <a:t>"10dp"</a:t>
            </a:r>
            <a:r>
              <a:rPr lang="fr-FR" dirty="0">
                <a:solidFill>
                  <a:prstClr val="black"/>
                </a:solidFill>
                <a:latin typeface="Consolas"/>
              </a:rPr>
              <a:t>&gt;</a:t>
            </a:r>
          </a:p>
          <a:p>
            <a:r>
              <a:rPr lang="en-US" dirty="0">
                <a:solidFill>
                  <a:prstClr val="black"/>
                </a:solidFill>
                <a:latin typeface="Consolas"/>
              </a:rPr>
              <a:t>     </a:t>
            </a:r>
          </a:p>
          <a:p>
            <a:r>
              <a:rPr lang="en-US" dirty="0">
                <a:solidFill>
                  <a:prstClr val="black"/>
                </a:solidFill>
                <a:latin typeface="Consolas"/>
              </a:rPr>
              <a:t>    &lt;</a:t>
            </a:r>
            <a:r>
              <a:rPr lang="en-US" b="1" dirty="0" err="1">
                <a:solidFill>
                  <a:srgbClr val="15A5DB"/>
                </a:solidFill>
                <a:latin typeface="Consolas-Bold"/>
              </a:rPr>
              <a:t>TextView</a:t>
            </a:r>
            <a:r>
              <a:rPr lang="en-US" dirty="0">
                <a:solidFill>
                  <a:prstClr val="black"/>
                </a:solidFill>
                <a:latin typeface="Consolas"/>
              </a:rPr>
              <a:t> </a:t>
            </a:r>
            <a:r>
              <a:rPr lang="en-US" dirty="0" err="1">
                <a:solidFill>
                  <a:srgbClr val="6D6D6D"/>
                </a:solidFill>
                <a:latin typeface="Consolas"/>
              </a:rPr>
              <a:t>android:layout_width</a:t>
            </a:r>
            <a:r>
              <a:rPr lang="en-US" dirty="0">
                <a:solidFill>
                  <a:prstClr val="black"/>
                </a:solidFill>
                <a:latin typeface="Consolas"/>
              </a:rPr>
              <a:t>=</a:t>
            </a:r>
            <a:r>
              <a:rPr lang="en-US" dirty="0">
                <a:solidFill>
                  <a:srgbClr val="0C6AFC"/>
                </a:solidFill>
                <a:latin typeface="Consolas"/>
              </a:rPr>
              <a:t>"</a:t>
            </a:r>
            <a:r>
              <a:rPr lang="en-US" dirty="0" err="1">
                <a:solidFill>
                  <a:srgbClr val="0C6AFC"/>
                </a:solidFill>
                <a:latin typeface="Consolas"/>
              </a:rPr>
              <a:t>fill_parent</a:t>
            </a:r>
            <a:r>
              <a:rPr lang="en-US" dirty="0">
                <a:solidFill>
                  <a:srgbClr val="0C6AFC"/>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err="1">
                <a:solidFill>
                  <a:srgbClr val="6D6D6D"/>
                </a:solidFill>
                <a:latin typeface="Consolas"/>
              </a:rPr>
              <a:t>android:layout_height</a:t>
            </a:r>
            <a:r>
              <a:rPr lang="en-US" dirty="0">
                <a:solidFill>
                  <a:prstClr val="black"/>
                </a:solidFill>
                <a:latin typeface="Consolas"/>
              </a:rPr>
              <a:t>=</a:t>
            </a:r>
            <a:r>
              <a:rPr lang="en-US" dirty="0">
                <a:solidFill>
                  <a:srgbClr val="0C6AFC"/>
                </a:solidFill>
                <a:latin typeface="Consolas"/>
              </a:rPr>
              <a:t>"</a:t>
            </a:r>
            <a:r>
              <a:rPr lang="en-US" dirty="0" err="1">
                <a:solidFill>
                  <a:srgbClr val="0C6AFC"/>
                </a:solidFill>
                <a:latin typeface="Consolas"/>
              </a:rPr>
              <a:t>wrap_content</a:t>
            </a:r>
            <a:r>
              <a:rPr lang="en-US" dirty="0">
                <a:solidFill>
                  <a:srgbClr val="0C6AFC"/>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err="1">
                <a:solidFill>
                  <a:srgbClr val="6D6D6D"/>
                </a:solidFill>
                <a:latin typeface="Consolas"/>
              </a:rPr>
              <a:t>android:text</a:t>
            </a:r>
            <a:r>
              <a:rPr lang="en-US" dirty="0">
                <a:solidFill>
                  <a:prstClr val="black"/>
                </a:solidFill>
                <a:latin typeface="Consolas"/>
              </a:rPr>
              <a:t>=</a:t>
            </a:r>
            <a:r>
              <a:rPr lang="en-US" dirty="0">
                <a:solidFill>
                  <a:srgbClr val="0C6AFC"/>
                </a:solidFill>
                <a:latin typeface="Consolas"/>
              </a:rPr>
              <a:t>"Location is found. Drop a Message here"</a:t>
            </a:r>
            <a:r>
              <a:rPr lang="en-US" dirty="0">
                <a:solidFill>
                  <a:prstClr val="black"/>
                </a:solidFill>
                <a:latin typeface="Consolas"/>
              </a:rPr>
              <a:t>/&gt;    </a:t>
            </a:r>
          </a:p>
          <a:p>
            <a:r>
              <a:rPr lang="en-US" dirty="0">
                <a:solidFill>
                  <a:prstClr val="black"/>
                </a:solidFill>
                <a:latin typeface="Consolas"/>
              </a:rPr>
              <a:t> </a:t>
            </a:r>
          </a:p>
          <a:p>
            <a:r>
              <a:rPr lang="en-US" dirty="0">
                <a:solidFill>
                  <a:prstClr val="black"/>
                </a:solidFill>
                <a:latin typeface="Consolas"/>
              </a:rPr>
              <a:t>&lt;/</a:t>
            </a:r>
            <a:r>
              <a:rPr lang="en-US" b="1" dirty="0" err="1">
                <a:solidFill>
                  <a:srgbClr val="15A5DB"/>
                </a:solidFill>
                <a:latin typeface="Consolas-Bold"/>
              </a:rPr>
              <a:t>LinearLayout</a:t>
            </a:r>
            <a:r>
              <a:rPr lang="en-US" dirty="0">
                <a:solidFill>
                  <a:prstClr val="black"/>
                </a:solidFill>
                <a:latin typeface="Consolas"/>
              </a:rPr>
              <a:t>&gt;	</a:t>
            </a:r>
          </a:p>
        </p:txBody>
      </p:sp>
      <p:sp>
        <p:nvSpPr>
          <p:cNvPr id="15" name="Rectangle 14"/>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96397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2</a:t>
            </a:r>
            <a:r>
              <a:rPr lang="en-US" sz="2800" b="1" dirty="0" smtClean="0">
                <a:solidFill>
                  <a:prstClr val="black"/>
                </a:solidFill>
                <a:latin typeface="Arial" pitchFamily="34" charset="0"/>
                <a:cs typeface="Arial" pitchFamily="34" charset="0"/>
              </a:rPr>
              <a:t>#Create </a:t>
            </a:r>
            <a:r>
              <a:rPr lang="en-US" sz="2800" b="1" dirty="0">
                <a:solidFill>
                  <a:prstClr val="black"/>
                </a:solidFill>
                <a:latin typeface="Arial" pitchFamily="34" charset="0"/>
                <a:cs typeface="Arial" pitchFamily="34" charset="0"/>
              </a:rPr>
              <a:t>the </a:t>
            </a:r>
            <a:r>
              <a:rPr lang="en-US" sz="2800" b="1" dirty="0" smtClean="0">
                <a:solidFill>
                  <a:prstClr val="black"/>
                </a:solidFill>
                <a:latin typeface="Arial" pitchFamily="34" charset="0"/>
                <a:cs typeface="Arial" pitchFamily="34" charset="0"/>
              </a:rPr>
              <a:t>Class</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33</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28600" y="612844"/>
            <a:ext cx="8458200" cy="3046988"/>
          </a:xfrm>
          <a:prstGeom prst="rect">
            <a:avLst/>
          </a:prstGeom>
        </p:spPr>
        <p:txBody>
          <a:bodyPr wrap="square">
            <a:spAutoFit/>
          </a:bodyPr>
          <a:lstStyle/>
          <a:p>
            <a:pPr marL="457200" indent="-457200" algn="just">
              <a:buFont typeface="+mj-ea"/>
              <a:buAutoNum type="circleNumDbPlain"/>
            </a:pPr>
            <a:r>
              <a:rPr lang="en-US" sz="2400" dirty="0">
                <a:solidFill>
                  <a:srgbClr val="2A2A2A"/>
                </a:solidFill>
              </a:rPr>
              <a:t>Create a new class under you main package named </a:t>
            </a:r>
            <a:r>
              <a:rPr lang="en-US" sz="2400" b="1" dirty="0" err="1" smtClean="0">
                <a:solidFill>
                  <a:srgbClr val="2A2A2A"/>
                </a:solidFill>
              </a:rPr>
              <a:t>LocationFound.java</a:t>
            </a:r>
            <a:r>
              <a:rPr lang="en-US" sz="2400" dirty="0" smtClean="0">
                <a:solidFill>
                  <a:srgbClr val="2A2A2A"/>
                </a:solidFill>
              </a:rPr>
              <a:t>.</a:t>
            </a:r>
          </a:p>
          <a:p>
            <a:pPr marL="457200" indent="-457200" algn="just">
              <a:buFont typeface="+mj-ea"/>
              <a:buAutoNum type="circleNumDbPlain"/>
            </a:pPr>
            <a:endParaRPr lang="en-US" sz="2400" dirty="0">
              <a:solidFill>
                <a:srgbClr val="2A2A2A"/>
              </a:solidFill>
            </a:endParaRPr>
          </a:p>
          <a:p>
            <a:pPr marL="457200" indent="-457200" algn="just">
              <a:buFont typeface="+mj-ea"/>
              <a:buAutoNum type="circleNumDbPlain"/>
            </a:pPr>
            <a:r>
              <a:rPr lang="en-US" sz="2400" dirty="0">
                <a:solidFill>
                  <a:srgbClr val="2A2A2A"/>
                </a:solidFill>
              </a:rPr>
              <a:t>Action bar Up navigation can be enabled by calling </a:t>
            </a:r>
            <a:r>
              <a:rPr lang="en-US" sz="2400" dirty="0" err="1">
                <a:solidFill>
                  <a:srgbClr val="E20007"/>
                </a:solidFill>
              </a:rPr>
              <a:t>setDisplayHomeAsUpEnabled</a:t>
            </a:r>
            <a:r>
              <a:rPr lang="en-US" sz="2400" dirty="0">
                <a:solidFill>
                  <a:srgbClr val="E20007"/>
                </a:solidFill>
              </a:rPr>
              <a:t>(true)</a:t>
            </a:r>
            <a:r>
              <a:rPr lang="en-US" sz="2400" dirty="0">
                <a:solidFill>
                  <a:srgbClr val="2A2A2A"/>
                </a:solidFill>
              </a:rPr>
              <a:t> method on to action </a:t>
            </a:r>
            <a:r>
              <a:rPr lang="en-US" sz="2400" dirty="0" smtClean="0">
                <a:solidFill>
                  <a:srgbClr val="2A2A2A"/>
                </a:solidFill>
              </a:rPr>
              <a:t>bar.</a:t>
            </a:r>
          </a:p>
          <a:p>
            <a:pPr marL="457200" indent="-457200" algn="just">
              <a:buFont typeface="+mj-ea"/>
              <a:buAutoNum type="circleNumDbPlain"/>
            </a:pPr>
            <a:endParaRPr lang="en-US" sz="2400" dirty="0">
              <a:solidFill>
                <a:srgbClr val="2A2A2A"/>
              </a:solidFill>
            </a:endParaRPr>
          </a:p>
          <a:p>
            <a:pPr marL="457200" indent="-457200" algn="just">
              <a:buFont typeface="+mj-ea"/>
              <a:buAutoNum type="circleNumDbPlain"/>
            </a:pPr>
            <a:r>
              <a:rPr lang="en-US" sz="2400" dirty="0" smtClean="0">
                <a:solidFill>
                  <a:srgbClr val="2A2A2A"/>
                </a:solidFill>
              </a:rPr>
              <a:t>By </a:t>
            </a:r>
            <a:r>
              <a:rPr lang="en-US" sz="2400" dirty="0">
                <a:solidFill>
                  <a:srgbClr val="2A2A2A"/>
                </a:solidFill>
              </a:rPr>
              <a:t>calling this function a back arrow will be displayed on the action bar.</a:t>
            </a:r>
            <a:r>
              <a:rPr lang="en-US" sz="2400" dirty="0">
                <a:solidFill>
                  <a:prstClr val="black"/>
                </a:solidFill>
              </a:rPr>
              <a:t>      </a:t>
            </a:r>
          </a:p>
        </p:txBody>
      </p:sp>
      <p:sp>
        <p:nvSpPr>
          <p:cNvPr id="14" name="Rectangle 13"/>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573039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2</a:t>
            </a:r>
            <a:r>
              <a:rPr lang="en-US" sz="2800" b="1" dirty="0" smtClean="0">
                <a:solidFill>
                  <a:prstClr val="black"/>
                </a:solidFill>
                <a:latin typeface="Arial" pitchFamily="34" charset="0"/>
                <a:cs typeface="Arial" pitchFamily="34" charset="0"/>
              </a:rPr>
              <a:t>#Create </a:t>
            </a:r>
            <a:r>
              <a:rPr lang="en-US" sz="2800" b="1" dirty="0">
                <a:solidFill>
                  <a:prstClr val="black"/>
                </a:solidFill>
                <a:latin typeface="Arial" pitchFamily="34" charset="0"/>
                <a:cs typeface="Arial" pitchFamily="34" charset="0"/>
              </a:rPr>
              <a:t>the </a:t>
            </a:r>
            <a:r>
              <a:rPr lang="en-US" sz="2800" b="1" dirty="0" smtClean="0">
                <a:solidFill>
                  <a:prstClr val="black"/>
                </a:solidFill>
                <a:latin typeface="Arial" pitchFamily="34" charset="0"/>
                <a:cs typeface="Arial" pitchFamily="34" charset="0"/>
              </a:rPr>
              <a:t>Class</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34</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28600" y="612844"/>
            <a:ext cx="8458200" cy="4462760"/>
          </a:xfrm>
          <a:prstGeom prst="rect">
            <a:avLst/>
          </a:prstGeom>
        </p:spPr>
        <p:txBody>
          <a:bodyPr wrap="square">
            <a:spAutoFit/>
          </a:bodyPr>
          <a:lstStyle/>
          <a:p>
            <a:r>
              <a:rPr lang="en-US" sz="2000" b="1" dirty="0">
                <a:solidFill>
                  <a:srgbClr val="15A5DB"/>
                </a:solidFill>
                <a:latin typeface="Consolas-Bold"/>
              </a:rPr>
              <a:t>public</a:t>
            </a:r>
            <a:r>
              <a:rPr lang="en-US" sz="2000" dirty="0">
                <a:solidFill>
                  <a:prstClr val="black"/>
                </a:solidFill>
                <a:latin typeface="Consolas"/>
              </a:rPr>
              <a:t> </a:t>
            </a:r>
            <a:r>
              <a:rPr lang="en-US" sz="2000" b="1" dirty="0">
                <a:solidFill>
                  <a:srgbClr val="15A5DB"/>
                </a:solidFill>
                <a:latin typeface="Consolas-Bold"/>
              </a:rPr>
              <a:t>class</a:t>
            </a:r>
            <a:r>
              <a:rPr lang="en-US" sz="2000" dirty="0">
                <a:solidFill>
                  <a:prstClr val="black"/>
                </a:solidFill>
                <a:latin typeface="Consolas"/>
              </a:rPr>
              <a:t> </a:t>
            </a:r>
            <a:r>
              <a:rPr lang="en-US" sz="2000" dirty="0" err="1">
                <a:solidFill>
                  <a:prstClr val="black"/>
                </a:solidFill>
                <a:latin typeface="Consolas"/>
              </a:rPr>
              <a:t>LocationFound</a:t>
            </a:r>
            <a:r>
              <a:rPr lang="en-US" sz="2000" dirty="0">
                <a:solidFill>
                  <a:prstClr val="black"/>
                </a:solidFill>
                <a:latin typeface="Consolas"/>
              </a:rPr>
              <a:t>  </a:t>
            </a:r>
            <a:r>
              <a:rPr lang="en-US" sz="2000" b="1" dirty="0">
                <a:solidFill>
                  <a:srgbClr val="15A5DB"/>
                </a:solidFill>
                <a:latin typeface="Consolas-Bold"/>
              </a:rPr>
              <a:t>extends</a:t>
            </a:r>
            <a:r>
              <a:rPr lang="en-US" sz="2000" dirty="0">
                <a:solidFill>
                  <a:prstClr val="black"/>
                </a:solidFill>
                <a:latin typeface="Consolas"/>
              </a:rPr>
              <a:t> Activity {</a:t>
            </a:r>
          </a:p>
          <a:p>
            <a:r>
              <a:rPr lang="en-US" sz="2000" dirty="0">
                <a:solidFill>
                  <a:prstClr val="black"/>
                </a:solidFill>
                <a:latin typeface="Consolas"/>
              </a:rPr>
              <a:t> </a:t>
            </a:r>
          </a:p>
          <a:p>
            <a:r>
              <a:rPr lang="en-US" sz="2000" dirty="0">
                <a:solidFill>
                  <a:prstClr val="black"/>
                </a:solidFill>
                <a:latin typeface="Consolas"/>
              </a:rPr>
              <a:t>    </a:t>
            </a:r>
            <a:r>
              <a:rPr lang="en-US" sz="2000" dirty="0">
                <a:solidFill>
                  <a:srgbClr val="6D6D6D"/>
                </a:solidFill>
                <a:latin typeface="Consolas"/>
              </a:rPr>
              <a:t>@Override</a:t>
            </a:r>
            <a:endParaRPr lang="en-US" sz="2000" dirty="0">
              <a:solidFill>
                <a:prstClr val="black"/>
              </a:solidFill>
              <a:latin typeface="Consolas"/>
            </a:endParaRPr>
          </a:p>
          <a:p>
            <a:r>
              <a:rPr lang="en-US" sz="2000" dirty="0">
                <a:solidFill>
                  <a:prstClr val="black"/>
                </a:solidFill>
                <a:latin typeface="Consolas"/>
              </a:rPr>
              <a:t>    </a:t>
            </a:r>
            <a:r>
              <a:rPr lang="en-US" sz="2000" b="1" dirty="0">
                <a:solidFill>
                  <a:srgbClr val="15A5DB"/>
                </a:solidFill>
                <a:latin typeface="Consolas-Bold"/>
              </a:rPr>
              <a:t>protected</a:t>
            </a:r>
            <a:r>
              <a:rPr lang="en-US" sz="2000" dirty="0">
                <a:solidFill>
                  <a:prstClr val="black"/>
                </a:solidFill>
                <a:latin typeface="Consolas"/>
              </a:rPr>
              <a:t> </a:t>
            </a:r>
            <a:r>
              <a:rPr lang="en-US" sz="2000" b="1" dirty="0">
                <a:solidFill>
                  <a:srgbClr val="15A5DB"/>
                </a:solidFill>
                <a:latin typeface="Consolas-Bold"/>
              </a:rPr>
              <a:t>void</a:t>
            </a:r>
            <a:r>
              <a:rPr lang="en-US" sz="2000" dirty="0">
                <a:solidFill>
                  <a:prstClr val="black"/>
                </a:solidFill>
                <a:latin typeface="Consolas"/>
              </a:rPr>
              <a:t> </a:t>
            </a:r>
            <a:r>
              <a:rPr lang="en-US" sz="2000" dirty="0" err="1">
                <a:solidFill>
                  <a:prstClr val="black"/>
                </a:solidFill>
                <a:latin typeface="Consolas"/>
              </a:rPr>
              <a:t>onCreate</a:t>
            </a:r>
            <a:r>
              <a:rPr lang="en-US" sz="2000" dirty="0">
                <a:solidFill>
                  <a:prstClr val="black"/>
                </a:solidFill>
                <a:latin typeface="Consolas"/>
              </a:rPr>
              <a:t>(Bundle </a:t>
            </a:r>
            <a:r>
              <a:rPr lang="en-US" sz="2000" dirty="0" err="1">
                <a:solidFill>
                  <a:prstClr val="black"/>
                </a:solidFill>
                <a:latin typeface="Consolas"/>
              </a:rPr>
              <a:t>savedInstanceState</a:t>
            </a:r>
            <a:r>
              <a:rPr lang="en-US" sz="2000" dirty="0">
                <a:solidFill>
                  <a:prstClr val="black"/>
                </a:solidFill>
                <a:latin typeface="Consolas"/>
              </a:rPr>
              <a:t>) {</a:t>
            </a:r>
          </a:p>
          <a:p>
            <a:r>
              <a:rPr lang="en-US" sz="2000" dirty="0">
                <a:solidFill>
                  <a:prstClr val="black"/>
                </a:solidFill>
                <a:latin typeface="Consolas"/>
              </a:rPr>
              <a:t>        </a:t>
            </a:r>
            <a:r>
              <a:rPr lang="en-US" sz="2000" b="1" dirty="0" err="1">
                <a:solidFill>
                  <a:srgbClr val="15A5DB"/>
                </a:solidFill>
                <a:latin typeface="Consolas-Bold"/>
              </a:rPr>
              <a:t>super</a:t>
            </a:r>
            <a:r>
              <a:rPr lang="en-US" sz="2000" dirty="0" err="1">
                <a:solidFill>
                  <a:prstClr val="black"/>
                </a:solidFill>
                <a:latin typeface="Consolas"/>
              </a:rPr>
              <a:t>.onCreate</a:t>
            </a:r>
            <a:r>
              <a:rPr lang="en-US" sz="2000" dirty="0">
                <a:solidFill>
                  <a:prstClr val="black"/>
                </a:solidFill>
                <a:latin typeface="Consolas"/>
              </a:rPr>
              <a:t>(</a:t>
            </a:r>
            <a:r>
              <a:rPr lang="en-US" sz="2000" dirty="0" err="1">
                <a:solidFill>
                  <a:prstClr val="black"/>
                </a:solidFill>
                <a:latin typeface="Consolas"/>
              </a:rPr>
              <a:t>savedInstanceState</a:t>
            </a:r>
            <a:r>
              <a:rPr lang="en-US" sz="2000" dirty="0">
                <a:solidFill>
                  <a:prstClr val="black"/>
                </a:solidFill>
                <a:latin typeface="Consolas"/>
              </a:rPr>
              <a:t>);</a:t>
            </a:r>
          </a:p>
          <a:p>
            <a:r>
              <a:rPr lang="en-US" sz="2000" dirty="0">
                <a:solidFill>
                  <a:prstClr val="black"/>
                </a:solidFill>
                <a:latin typeface="Consolas"/>
              </a:rPr>
              <a:t>        </a:t>
            </a:r>
            <a:r>
              <a:rPr lang="en-US" sz="2000" dirty="0" err="1">
                <a:solidFill>
                  <a:prstClr val="black"/>
                </a:solidFill>
                <a:latin typeface="Consolas"/>
              </a:rPr>
              <a:t>setContentView</a:t>
            </a:r>
            <a:r>
              <a:rPr lang="en-US" sz="2000" dirty="0">
                <a:solidFill>
                  <a:prstClr val="black"/>
                </a:solidFill>
                <a:latin typeface="Consolas"/>
              </a:rPr>
              <a:t>(</a:t>
            </a:r>
            <a:r>
              <a:rPr lang="en-US" sz="2000" dirty="0" err="1">
                <a:solidFill>
                  <a:prstClr val="black"/>
                </a:solidFill>
                <a:latin typeface="Consolas"/>
              </a:rPr>
              <a:t>R.layout.activity_location_found</a:t>
            </a:r>
            <a:r>
              <a:rPr lang="en-US" sz="2000" dirty="0">
                <a:solidFill>
                  <a:prstClr val="black"/>
                </a:solidFill>
                <a:latin typeface="Consolas"/>
              </a:rPr>
              <a:t>);</a:t>
            </a:r>
          </a:p>
          <a:p>
            <a:r>
              <a:rPr lang="en-US" sz="2000" dirty="0">
                <a:solidFill>
                  <a:prstClr val="black"/>
                </a:solidFill>
                <a:latin typeface="Consolas"/>
              </a:rPr>
              <a:t> </a:t>
            </a:r>
          </a:p>
          <a:p>
            <a:r>
              <a:rPr lang="en-US" sz="2000" dirty="0">
                <a:solidFill>
                  <a:prstClr val="black"/>
                </a:solidFill>
                <a:latin typeface="Consolas"/>
              </a:rPr>
              <a:t>        </a:t>
            </a:r>
            <a:r>
              <a:rPr lang="en-US" sz="2000" dirty="0">
                <a:solidFill>
                  <a:srgbClr val="88B012"/>
                </a:solidFill>
                <a:latin typeface="Consolas"/>
              </a:rPr>
              <a:t>// </a:t>
            </a:r>
            <a:r>
              <a:rPr lang="en-US" sz="2000" dirty="0" smtClean="0">
                <a:solidFill>
                  <a:srgbClr val="88B012"/>
                </a:solidFill>
                <a:latin typeface="Consolas"/>
              </a:rPr>
              <a:t>STEP 1:get </a:t>
            </a:r>
            <a:r>
              <a:rPr lang="en-US" sz="2000" dirty="0">
                <a:solidFill>
                  <a:srgbClr val="88B012"/>
                </a:solidFill>
                <a:latin typeface="Consolas"/>
              </a:rPr>
              <a:t>action bar   </a:t>
            </a:r>
            <a:endParaRPr lang="en-US" sz="2000" dirty="0">
              <a:solidFill>
                <a:prstClr val="black"/>
              </a:solidFill>
              <a:latin typeface="Consolas"/>
            </a:endParaRPr>
          </a:p>
          <a:p>
            <a:r>
              <a:rPr lang="en-US" sz="2000" dirty="0">
                <a:solidFill>
                  <a:prstClr val="black"/>
                </a:solidFill>
                <a:latin typeface="Consolas"/>
              </a:rPr>
              <a:t>        </a:t>
            </a:r>
            <a:r>
              <a:rPr lang="en-US" sz="2000" dirty="0" err="1">
                <a:solidFill>
                  <a:prstClr val="black"/>
                </a:solidFill>
                <a:latin typeface="Consolas"/>
              </a:rPr>
              <a:t>ActionBar</a:t>
            </a:r>
            <a:r>
              <a:rPr lang="en-US" sz="2000" dirty="0">
                <a:solidFill>
                  <a:prstClr val="black"/>
                </a:solidFill>
                <a:latin typeface="Consolas"/>
              </a:rPr>
              <a:t> </a:t>
            </a:r>
            <a:r>
              <a:rPr lang="en-US" sz="2000" dirty="0" err="1">
                <a:solidFill>
                  <a:prstClr val="black"/>
                </a:solidFill>
                <a:latin typeface="Consolas"/>
              </a:rPr>
              <a:t>actionBar</a:t>
            </a:r>
            <a:r>
              <a:rPr lang="en-US" sz="2000" dirty="0">
                <a:solidFill>
                  <a:prstClr val="black"/>
                </a:solidFill>
                <a:latin typeface="Consolas"/>
              </a:rPr>
              <a:t> = </a:t>
            </a:r>
            <a:r>
              <a:rPr lang="en-US" sz="2000" dirty="0" err="1">
                <a:solidFill>
                  <a:prstClr val="black"/>
                </a:solidFill>
                <a:latin typeface="Consolas"/>
              </a:rPr>
              <a:t>getActionBar</a:t>
            </a:r>
            <a:r>
              <a:rPr lang="en-US" sz="2000" dirty="0">
                <a:solidFill>
                  <a:prstClr val="black"/>
                </a:solidFill>
                <a:latin typeface="Consolas"/>
              </a:rPr>
              <a:t>();</a:t>
            </a:r>
          </a:p>
          <a:p>
            <a:r>
              <a:rPr lang="en-US" sz="2000" dirty="0">
                <a:solidFill>
                  <a:prstClr val="black"/>
                </a:solidFill>
                <a:latin typeface="Consolas"/>
              </a:rPr>
              <a:t> </a:t>
            </a:r>
          </a:p>
          <a:p>
            <a:r>
              <a:rPr lang="en-US" sz="2000" dirty="0">
                <a:solidFill>
                  <a:prstClr val="black"/>
                </a:solidFill>
                <a:latin typeface="Consolas"/>
              </a:rPr>
              <a:t>        </a:t>
            </a:r>
            <a:r>
              <a:rPr lang="en-US" sz="2000" dirty="0">
                <a:solidFill>
                  <a:srgbClr val="88B012"/>
                </a:solidFill>
                <a:latin typeface="Consolas"/>
              </a:rPr>
              <a:t>// </a:t>
            </a:r>
            <a:r>
              <a:rPr lang="en-US" sz="2000" dirty="0" smtClean="0">
                <a:solidFill>
                  <a:srgbClr val="88B012"/>
                </a:solidFill>
                <a:latin typeface="Consolas"/>
              </a:rPr>
              <a:t>step2: Enabling </a:t>
            </a:r>
            <a:r>
              <a:rPr lang="en-US" sz="2000" dirty="0">
                <a:solidFill>
                  <a:srgbClr val="88B012"/>
                </a:solidFill>
                <a:latin typeface="Consolas"/>
              </a:rPr>
              <a:t>Up / Back navigation</a:t>
            </a:r>
            <a:endParaRPr lang="en-US" sz="2000" dirty="0">
              <a:solidFill>
                <a:prstClr val="black"/>
              </a:solidFill>
              <a:latin typeface="Consolas"/>
            </a:endParaRPr>
          </a:p>
          <a:p>
            <a:r>
              <a:rPr lang="en-US" sz="2000" dirty="0">
                <a:solidFill>
                  <a:prstClr val="black"/>
                </a:solidFill>
                <a:latin typeface="Consolas"/>
              </a:rPr>
              <a:t>        </a:t>
            </a:r>
            <a:r>
              <a:rPr lang="en-US" sz="2000" dirty="0" err="1">
                <a:solidFill>
                  <a:prstClr val="black"/>
                </a:solidFill>
                <a:latin typeface="Consolas"/>
              </a:rPr>
              <a:t>actionBar.setDisplayHomeAsUpEnabled</a:t>
            </a:r>
            <a:r>
              <a:rPr lang="en-US" sz="2000" dirty="0">
                <a:solidFill>
                  <a:prstClr val="black"/>
                </a:solidFill>
                <a:latin typeface="Consolas"/>
              </a:rPr>
              <a:t>(</a:t>
            </a:r>
            <a:r>
              <a:rPr lang="en-US" sz="2000" b="1" dirty="0">
                <a:solidFill>
                  <a:srgbClr val="15A5DB"/>
                </a:solidFill>
                <a:latin typeface="Consolas-Bold"/>
              </a:rPr>
              <a:t>true</a:t>
            </a:r>
            <a:r>
              <a:rPr lang="en-US" sz="2000" dirty="0">
                <a:solidFill>
                  <a:prstClr val="black"/>
                </a:solidFill>
                <a:latin typeface="Consolas"/>
              </a:rPr>
              <a:t>);</a:t>
            </a:r>
          </a:p>
          <a:p>
            <a:r>
              <a:rPr lang="en-US" sz="2000" dirty="0">
                <a:solidFill>
                  <a:prstClr val="black"/>
                </a:solidFill>
                <a:latin typeface="Consolas"/>
              </a:rPr>
              <a:t>    }</a:t>
            </a:r>
          </a:p>
          <a:p>
            <a:r>
              <a:rPr lang="en-US" sz="2000" dirty="0">
                <a:solidFill>
                  <a:prstClr val="black"/>
                </a:solidFill>
                <a:latin typeface="Consolas"/>
              </a:rPr>
              <a:t>}</a:t>
            </a:r>
            <a:r>
              <a:rPr lang="en-US" sz="2000" dirty="0">
                <a:solidFill>
                  <a:prstClr val="black"/>
                </a:solidFill>
              </a:rPr>
              <a:t>    </a:t>
            </a:r>
            <a:r>
              <a:rPr lang="en-US" sz="2400" dirty="0">
                <a:solidFill>
                  <a:prstClr val="black"/>
                </a:solidFill>
              </a:rPr>
              <a:t> </a:t>
            </a:r>
          </a:p>
        </p:txBody>
      </p:sp>
      <p:sp>
        <p:nvSpPr>
          <p:cNvPr id="14" name="Rectangle 13"/>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309301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3#AndroidManifest</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35</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04800" y="1676400"/>
            <a:ext cx="8458200" cy="2677656"/>
          </a:xfrm>
          <a:prstGeom prst="rect">
            <a:avLst/>
          </a:prstGeom>
        </p:spPr>
        <p:txBody>
          <a:bodyPr wrap="square">
            <a:spAutoFit/>
          </a:bodyPr>
          <a:lstStyle/>
          <a:p>
            <a:r>
              <a:rPr lang="en-US" sz="2000" dirty="0">
                <a:solidFill>
                  <a:srgbClr val="88B012"/>
                </a:solidFill>
                <a:latin typeface="Consolas"/>
              </a:rPr>
              <a:t>&lt;!-- Location found activity --&gt;</a:t>
            </a:r>
            <a:endParaRPr lang="en-US" sz="2000" dirty="0">
              <a:solidFill>
                <a:prstClr val="black"/>
              </a:solidFill>
              <a:latin typeface="Consolas"/>
            </a:endParaRPr>
          </a:p>
          <a:p>
            <a:r>
              <a:rPr lang="en-US" sz="2000" dirty="0">
                <a:solidFill>
                  <a:prstClr val="black"/>
                </a:solidFill>
                <a:latin typeface="Consolas"/>
              </a:rPr>
              <a:t>        &lt;</a:t>
            </a:r>
            <a:r>
              <a:rPr lang="en-US" sz="2000" b="1" dirty="0">
                <a:solidFill>
                  <a:srgbClr val="15A5DB"/>
                </a:solidFill>
                <a:latin typeface="Consolas-Bold"/>
              </a:rPr>
              <a:t>activity</a:t>
            </a:r>
            <a:endParaRPr lang="en-US" sz="2000" dirty="0">
              <a:solidFill>
                <a:prstClr val="black"/>
              </a:solidFill>
              <a:latin typeface="Consolas"/>
            </a:endParaRPr>
          </a:p>
          <a:p>
            <a:r>
              <a:rPr lang="fr-FR" sz="2000" dirty="0">
                <a:solidFill>
                  <a:prstClr val="black"/>
                </a:solidFill>
                <a:latin typeface="Consolas"/>
              </a:rPr>
              <a:t>    </a:t>
            </a:r>
            <a:r>
              <a:rPr lang="fr-FR" sz="2000" dirty="0" err="1" smtClean="0">
                <a:solidFill>
                  <a:srgbClr val="6D6D6D"/>
                </a:solidFill>
                <a:latin typeface="Consolas"/>
              </a:rPr>
              <a:t>android:name</a:t>
            </a:r>
            <a:r>
              <a:rPr lang="fr-FR" sz="2000" dirty="0">
                <a:solidFill>
                  <a:prstClr val="black"/>
                </a:solidFill>
                <a:latin typeface="Consolas"/>
              </a:rPr>
              <a:t>=</a:t>
            </a:r>
            <a:r>
              <a:rPr lang="fr-FR" sz="2000" dirty="0">
                <a:solidFill>
                  <a:srgbClr val="0C6AFC"/>
                </a:solidFill>
                <a:latin typeface="Consolas"/>
              </a:rPr>
              <a:t>"</a:t>
            </a:r>
            <a:r>
              <a:rPr lang="fr-FR" sz="2000" dirty="0" err="1">
                <a:solidFill>
                  <a:srgbClr val="0C6AFC"/>
                </a:solidFill>
                <a:latin typeface="Consolas"/>
              </a:rPr>
              <a:t>info.androidhive.actionbar.LocationFound</a:t>
            </a:r>
            <a:r>
              <a:rPr lang="fr-FR" sz="2000" dirty="0">
                <a:solidFill>
                  <a:srgbClr val="0C6AFC"/>
                </a:solidFill>
                <a:latin typeface="Consolas"/>
              </a:rPr>
              <a:t>"</a:t>
            </a:r>
            <a:endParaRPr lang="fr-FR" sz="2000" dirty="0">
              <a:solidFill>
                <a:prstClr val="black"/>
              </a:solidFill>
              <a:latin typeface="Consolas"/>
            </a:endParaRPr>
          </a:p>
          <a:p>
            <a:r>
              <a:rPr lang="fr-FR" sz="2000" dirty="0">
                <a:solidFill>
                  <a:prstClr val="black"/>
                </a:solidFill>
                <a:latin typeface="Consolas"/>
              </a:rPr>
              <a:t>    </a:t>
            </a:r>
            <a:r>
              <a:rPr lang="fr-FR" sz="2000" dirty="0" err="1" smtClean="0">
                <a:solidFill>
                  <a:srgbClr val="6D6D6D"/>
                </a:solidFill>
                <a:latin typeface="Consolas"/>
              </a:rPr>
              <a:t>android:label</a:t>
            </a:r>
            <a:r>
              <a:rPr lang="fr-FR" sz="2000" dirty="0">
                <a:solidFill>
                  <a:prstClr val="black"/>
                </a:solidFill>
                <a:latin typeface="Consolas"/>
              </a:rPr>
              <a:t>=</a:t>
            </a:r>
            <a:r>
              <a:rPr lang="fr-FR" sz="2000" dirty="0">
                <a:solidFill>
                  <a:srgbClr val="0C6AFC"/>
                </a:solidFill>
                <a:latin typeface="Consolas"/>
              </a:rPr>
              <a:t>"@string/</a:t>
            </a:r>
            <a:r>
              <a:rPr lang="fr-FR" sz="2000" dirty="0" err="1" smtClean="0">
                <a:solidFill>
                  <a:srgbClr val="0C6AFC"/>
                </a:solidFill>
                <a:latin typeface="Consolas"/>
              </a:rPr>
              <a:t>activity_new_message</a:t>
            </a:r>
            <a:r>
              <a:rPr lang="fr-FR" sz="2000" dirty="0" smtClean="0">
                <a:solidFill>
                  <a:srgbClr val="0C6AFC"/>
                </a:solidFill>
                <a:latin typeface="Consolas"/>
              </a:rPr>
              <a:t> »</a:t>
            </a:r>
            <a:endParaRPr lang="fr-FR" sz="2000" dirty="0">
              <a:solidFill>
                <a:prstClr val="black"/>
              </a:solidFill>
              <a:latin typeface="Consolas"/>
            </a:endParaRPr>
          </a:p>
          <a:p>
            <a:endParaRPr lang="fr-FR" sz="2400" b="1" dirty="0" smtClean="0">
              <a:solidFill>
                <a:srgbClr val="6D6D6D"/>
              </a:solidFill>
              <a:latin typeface="Consolas"/>
            </a:endParaRPr>
          </a:p>
          <a:p>
            <a:r>
              <a:rPr lang="fr-FR" sz="2400" b="1" dirty="0" err="1" smtClean="0">
                <a:solidFill>
                  <a:srgbClr val="6D6D6D"/>
                </a:solidFill>
                <a:latin typeface="Consolas"/>
              </a:rPr>
              <a:t>android:parentActivityName</a:t>
            </a:r>
            <a:r>
              <a:rPr lang="fr-FR" sz="2400" b="1" dirty="0" smtClean="0">
                <a:solidFill>
                  <a:prstClr val="black"/>
                </a:solidFill>
                <a:latin typeface="Consolas"/>
              </a:rPr>
              <a:t>=</a:t>
            </a:r>
            <a:r>
              <a:rPr lang="fr-FR" sz="2400" b="1" dirty="0" err="1" smtClean="0">
                <a:solidFill>
                  <a:srgbClr val="0C6AFC"/>
                </a:solidFill>
                <a:latin typeface="Consolas"/>
              </a:rPr>
              <a:t>parentClassName</a:t>
            </a:r>
            <a:r>
              <a:rPr lang="fr-FR" sz="2400" b="1" dirty="0" smtClean="0">
                <a:solidFill>
                  <a:srgbClr val="0C6AFC"/>
                </a:solidFill>
                <a:latin typeface="Consolas"/>
              </a:rPr>
              <a:t>"</a:t>
            </a:r>
            <a:r>
              <a:rPr lang="fr-FR" sz="2400" dirty="0" smtClean="0">
                <a:solidFill>
                  <a:prstClr val="black"/>
                </a:solidFill>
                <a:latin typeface="Consolas"/>
              </a:rPr>
              <a:t> &gt;</a:t>
            </a:r>
          </a:p>
          <a:p>
            <a:endParaRPr lang="fr-FR" sz="2000" dirty="0">
              <a:solidFill>
                <a:prstClr val="black"/>
              </a:solidFill>
              <a:latin typeface="Consolas"/>
            </a:endParaRPr>
          </a:p>
          <a:p>
            <a:r>
              <a:rPr lang="en-US" sz="2000" dirty="0">
                <a:solidFill>
                  <a:prstClr val="black"/>
                </a:solidFill>
                <a:latin typeface="Consolas"/>
              </a:rPr>
              <a:t>        &lt;/</a:t>
            </a:r>
            <a:r>
              <a:rPr lang="en-US" sz="2000" b="1" dirty="0">
                <a:solidFill>
                  <a:srgbClr val="15A5DB"/>
                </a:solidFill>
                <a:latin typeface="Consolas-Bold"/>
              </a:rPr>
              <a:t>activity</a:t>
            </a:r>
            <a:r>
              <a:rPr lang="en-US" sz="2000" dirty="0">
                <a:solidFill>
                  <a:prstClr val="black"/>
                </a:solidFill>
                <a:latin typeface="Consolas"/>
              </a:rPr>
              <a:t>&gt;</a:t>
            </a:r>
            <a:endParaRPr lang="en-US" sz="2400" dirty="0">
              <a:solidFill>
                <a:prstClr val="black"/>
              </a:solidFill>
            </a:endParaRPr>
          </a:p>
        </p:txBody>
      </p:sp>
      <p:sp>
        <p:nvSpPr>
          <p:cNvPr id="5" name="Oval 4"/>
          <p:cNvSpPr/>
          <p:nvPr/>
        </p:nvSpPr>
        <p:spPr>
          <a:xfrm>
            <a:off x="228600" y="3124200"/>
            <a:ext cx="8077200" cy="838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900156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Output</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36</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android-action-bar-up-back-navigati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66900"/>
            <a:ext cx="9144000" cy="3111500"/>
          </a:xfrm>
          <a:prstGeom prst="rect">
            <a:avLst/>
          </a:prstGeom>
        </p:spPr>
      </p:pic>
      <p:sp>
        <p:nvSpPr>
          <p:cNvPr id="14" name="Rectangle 13"/>
          <p:cNvSpPr/>
          <p:nvPr/>
        </p:nvSpPr>
        <p:spPr>
          <a:xfrm>
            <a:off x="0" y="4495800"/>
            <a:ext cx="9144000" cy="5334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843358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Changing the Action Bar Icon</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37</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28600" y="838200"/>
            <a:ext cx="8458200" cy="1569660"/>
          </a:xfrm>
          <a:prstGeom prst="rect">
            <a:avLst/>
          </a:prstGeom>
        </p:spPr>
        <p:txBody>
          <a:bodyPr wrap="square">
            <a:spAutoFit/>
          </a:bodyPr>
          <a:lstStyle/>
          <a:p>
            <a:pPr marL="457200" indent="-457200">
              <a:buFont typeface="+mj-ea"/>
              <a:buAutoNum type="circleNumDbPlain"/>
            </a:pPr>
            <a:r>
              <a:rPr lang="en-US" sz="2400" dirty="0">
                <a:solidFill>
                  <a:srgbClr val="2A2A2A"/>
                </a:solidFill>
              </a:rPr>
              <a:t>Action bar by default displays the application icon which was set using </a:t>
            </a:r>
            <a:r>
              <a:rPr lang="en-US" sz="2400" b="1" dirty="0" err="1">
                <a:solidFill>
                  <a:srgbClr val="2A2A2A"/>
                </a:solidFill>
              </a:rPr>
              <a:t>android:icon</a:t>
            </a:r>
            <a:r>
              <a:rPr lang="en-US" sz="2400" dirty="0">
                <a:solidFill>
                  <a:srgbClr val="2A2A2A"/>
                </a:solidFill>
              </a:rPr>
              <a:t> in the </a:t>
            </a:r>
            <a:r>
              <a:rPr lang="en-US" sz="2400" dirty="0" err="1">
                <a:solidFill>
                  <a:srgbClr val="2A2A2A"/>
                </a:solidFill>
              </a:rPr>
              <a:t>AndroidManifest.xml</a:t>
            </a:r>
            <a:r>
              <a:rPr lang="en-US" sz="2400" dirty="0">
                <a:solidFill>
                  <a:srgbClr val="2A2A2A"/>
                </a:solidFill>
              </a:rPr>
              <a:t> file</a:t>
            </a:r>
            <a:r>
              <a:rPr lang="en-US" sz="2400" dirty="0" smtClean="0">
                <a:solidFill>
                  <a:srgbClr val="2A2A2A"/>
                </a:solidFill>
              </a:rPr>
              <a:t>.</a:t>
            </a:r>
          </a:p>
          <a:p>
            <a:pPr marL="457200" indent="-457200">
              <a:buFont typeface="+mj-ea"/>
              <a:buAutoNum type="circleNumDbPlain"/>
            </a:pPr>
            <a:r>
              <a:rPr lang="en-US" sz="2400" dirty="0" smtClean="0">
                <a:solidFill>
                  <a:srgbClr val="2A2A2A"/>
                </a:solidFill>
              </a:rPr>
              <a:t> </a:t>
            </a:r>
            <a:r>
              <a:rPr lang="en-US" sz="2400" dirty="0">
                <a:solidFill>
                  <a:srgbClr val="2A2A2A"/>
                </a:solidFill>
              </a:rPr>
              <a:t>So if you want to change the action bar icon, you can do it by calling </a:t>
            </a:r>
            <a:r>
              <a:rPr lang="en-US" sz="2400" dirty="0" err="1">
                <a:solidFill>
                  <a:srgbClr val="E20007"/>
                </a:solidFill>
              </a:rPr>
              <a:t>setIcon</a:t>
            </a:r>
            <a:r>
              <a:rPr lang="en-US" sz="2400" dirty="0">
                <a:solidFill>
                  <a:srgbClr val="E20007"/>
                </a:solidFill>
              </a:rPr>
              <a:t>(</a:t>
            </a:r>
            <a:r>
              <a:rPr lang="en-US" sz="2400" dirty="0" err="1">
                <a:solidFill>
                  <a:srgbClr val="E20007"/>
                </a:solidFill>
              </a:rPr>
              <a:t>drawable</a:t>
            </a:r>
            <a:r>
              <a:rPr lang="en-US" sz="2400" dirty="0">
                <a:solidFill>
                  <a:srgbClr val="E20007"/>
                </a:solidFill>
              </a:rPr>
              <a:t>)</a:t>
            </a:r>
            <a:r>
              <a:rPr lang="en-US" sz="2400" dirty="0">
                <a:solidFill>
                  <a:srgbClr val="2A2A2A"/>
                </a:solidFill>
              </a:rPr>
              <a:t> on to action bar.</a:t>
            </a:r>
            <a:endParaRPr lang="en-US" sz="2400" dirty="0"/>
          </a:p>
        </p:txBody>
      </p:sp>
      <p:sp>
        <p:nvSpPr>
          <p:cNvPr id="14" name="Rectangle 13"/>
          <p:cNvSpPr/>
          <p:nvPr/>
        </p:nvSpPr>
        <p:spPr>
          <a:xfrm>
            <a:off x="685800" y="2828836"/>
            <a:ext cx="7696200" cy="1569660"/>
          </a:xfrm>
          <a:prstGeom prst="rect">
            <a:avLst/>
          </a:prstGeom>
        </p:spPr>
        <p:txBody>
          <a:bodyPr wrap="square">
            <a:spAutoFit/>
          </a:bodyPr>
          <a:lstStyle/>
          <a:p>
            <a:r>
              <a:rPr lang="en-US" sz="2400" dirty="0" err="1">
                <a:solidFill>
                  <a:prstClr val="black"/>
                </a:solidFill>
                <a:latin typeface="Consolas"/>
              </a:rPr>
              <a:t>ActionBar</a:t>
            </a:r>
            <a:r>
              <a:rPr lang="en-US" sz="2400" dirty="0">
                <a:solidFill>
                  <a:prstClr val="black"/>
                </a:solidFill>
                <a:latin typeface="Consolas"/>
              </a:rPr>
              <a:t> </a:t>
            </a:r>
            <a:r>
              <a:rPr lang="en-US" sz="2400" dirty="0" err="1">
                <a:solidFill>
                  <a:prstClr val="black"/>
                </a:solidFill>
                <a:latin typeface="Consolas"/>
              </a:rPr>
              <a:t>actionBar</a:t>
            </a:r>
            <a:r>
              <a:rPr lang="en-US" sz="2400" dirty="0">
                <a:solidFill>
                  <a:prstClr val="black"/>
                </a:solidFill>
                <a:latin typeface="Consolas"/>
              </a:rPr>
              <a:t> = </a:t>
            </a:r>
            <a:r>
              <a:rPr lang="en-US" sz="2400" dirty="0" err="1">
                <a:solidFill>
                  <a:prstClr val="black"/>
                </a:solidFill>
                <a:latin typeface="Consolas"/>
              </a:rPr>
              <a:t>getActionBar</a:t>
            </a:r>
            <a:r>
              <a:rPr lang="en-US" sz="2400" dirty="0">
                <a:solidFill>
                  <a:prstClr val="black"/>
                </a:solidFill>
                <a:latin typeface="Consolas"/>
              </a:rPr>
              <a:t>();</a:t>
            </a:r>
          </a:p>
          <a:p>
            <a:r>
              <a:rPr lang="en-US" sz="2400" dirty="0">
                <a:solidFill>
                  <a:prstClr val="black"/>
                </a:solidFill>
                <a:latin typeface="Consolas"/>
              </a:rPr>
              <a:t> </a:t>
            </a:r>
          </a:p>
          <a:p>
            <a:r>
              <a:rPr lang="en-US" sz="2400" dirty="0">
                <a:solidFill>
                  <a:srgbClr val="88B012"/>
                </a:solidFill>
                <a:latin typeface="Consolas"/>
              </a:rPr>
              <a:t>// set the icon</a:t>
            </a:r>
            <a:endParaRPr lang="en-US" sz="2400" dirty="0">
              <a:solidFill>
                <a:prstClr val="black"/>
              </a:solidFill>
              <a:latin typeface="Consolas"/>
            </a:endParaRPr>
          </a:p>
          <a:p>
            <a:r>
              <a:rPr lang="pl-PL" sz="2400" dirty="0" err="1">
                <a:solidFill>
                  <a:prstClr val="black"/>
                </a:solidFill>
                <a:latin typeface="Consolas"/>
              </a:rPr>
              <a:t>actionBar.setIcon</a:t>
            </a:r>
            <a:r>
              <a:rPr lang="pl-PL" sz="2400" dirty="0">
                <a:solidFill>
                  <a:prstClr val="black"/>
                </a:solidFill>
                <a:latin typeface="Consolas"/>
              </a:rPr>
              <a:t>(</a:t>
            </a:r>
            <a:r>
              <a:rPr lang="pl-PL" sz="2400" dirty="0" err="1">
                <a:solidFill>
                  <a:prstClr val="black"/>
                </a:solidFill>
                <a:latin typeface="Consolas"/>
              </a:rPr>
              <a:t>R.drawable.ico_actionbar</a:t>
            </a:r>
            <a:r>
              <a:rPr lang="pl-PL" sz="2400" dirty="0">
                <a:solidFill>
                  <a:prstClr val="black"/>
                </a:solidFill>
                <a:latin typeface="Consolas"/>
              </a:rPr>
              <a:t>);</a:t>
            </a:r>
            <a:endParaRPr lang="en-US" sz="2400" dirty="0"/>
          </a:p>
        </p:txBody>
      </p:sp>
      <p:sp>
        <p:nvSpPr>
          <p:cNvPr id="15" name="Rectangle 14"/>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868093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Output</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38</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4495800"/>
            <a:ext cx="9144000" cy="5334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action-bar-changing-the-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50900"/>
            <a:ext cx="9144000" cy="5156200"/>
          </a:xfrm>
          <a:prstGeom prst="rect">
            <a:avLst/>
          </a:prstGeom>
        </p:spPr>
      </p:pic>
      <p:sp>
        <p:nvSpPr>
          <p:cNvPr id="10" name="Rectangle 9"/>
          <p:cNvSpPr/>
          <p:nvPr/>
        </p:nvSpPr>
        <p:spPr>
          <a:xfrm>
            <a:off x="0" y="5562600"/>
            <a:ext cx="9144000" cy="5334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18821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Enabling Split Action Bars</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39</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4495800"/>
            <a:ext cx="9144000" cy="5334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5562600"/>
            <a:ext cx="9144000" cy="5334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52400" y="838200"/>
            <a:ext cx="8686800" cy="4893647"/>
          </a:xfrm>
          <a:prstGeom prst="rect">
            <a:avLst/>
          </a:prstGeom>
        </p:spPr>
        <p:txBody>
          <a:bodyPr wrap="square">
            <a:spAutoFit/>
          </a:bodyPr>
          <a:lstStyle/>
          <a:p>
            <a:pPr marL="457200" indent="-457200" algn="just">
              <a:buFont typeface="+mj-ea"/>
              <a:buAutoNum type="circleNumDbPlain"/>
            </a:pPr>
            <a:r>
              <a:rPr lang="en-US" sz="2400" dirty="0">
                <a:solidFill>
                  <a:srgbClr val="2A2A2A"/>
                </a:solidFill>
              </a:rPr>
              <a:t>Split action bar provides a separate bar at the bottom of the screen. This option will be useful when you want to display the action items at the bottom of the screen by leaving some space on the title bar</a:t>
            </a:r>
            <a:r>
              <a:rPr lang="en-US" sz="2400" dirty="0" smtClean="0">
                <a:solidFill>
                  <a:srgbClr val="2A2A2A"/>
                </a:solidFill>
              </a:rPr>
              <a:t>.</a:t>
            </a:r>
          </a:p>
          <a:p>
            <a:pPr marL="457200" indent="-457200" algn="just">
              <a:buFont typeface="+mj-ea"/>
              <a:buAutoNum type="circleNumDbPlain"/>
            </a:pPr>
            <a:endParaRPr lang="en-US" sz="2400" dirty="0">
              <a:solidFill>
                <a:srgbClr val="2A2A2A"/>
              </a:solidFill>
            </a:endParaRPr>
          </a:p>
          <a:p>
            <a:pPr marL="457200" indent="-457200" algn="just">
              <a:buFont typeface="+mj-ea"/>
              <a:buAutoNum type="circleNumDbPlain"/>
            </a:pPr>
            <a:r>
              <a:rPr lang="en-US" sz="2400" dirty="0">
                <a:solidFill>
                  <a:srgbClr val="2A2A2A"/>
                </a:solidFill>
              </a:rPr>
              <a:t>To enable split action bar add </a:t>
            </a:r>
            <a:r>
              <a:rPr lang="en-US" sz="2400" dirty="0" err="1">
                <a:solidFill>
                  <a:srgbClr val="E20007"/>
                </a:solidFill>
              </a:rPr>
              <a:t>uiOptions</a:t>
            </a:r>
            <a:r>
              <a:rPr lang="en-US" sz="2400" dirty="0">
                <a:solidFill>
                  <a:srgbClr val="E20007"/>
                </a:solidFill>
              </a:rPr>
              <a:t>=”</a:t>
            </a:r>
            <a:r>
              <a:rPr lang="en-US" sz="2400" dirty="0" err="1">
                <a:solidFill>
                  <a:srgbClr val="E20007"/>
                </a:solidFill>
              </a:rPr>
              <a:t>splitActionBarWhenNarrow</a:t>
            </a:r>
            <a:r>
              <a:rPr lang="en-US" sz="2400" dirty="0">
                <a:solidFill>
                  <a:srgbClr val="E20007"/>
                </a:solidFill>
              </a:rPr>
              <a:t>”</a:t>
            </a:r>
            <a:r>
              <a:rPr lang="en-US" sz="2400" dirty="0">
                <a:solidFill>
                  <a:srgbClr val="2A2A2A"/>
                </a:solidFill>
              </a:rPr>
              <a:t> to all the </a:t>
            </a:r>
            <a:r>
              <a:rPr lang="en-US" sz="2400" b="1" dirty="0">
                <a:solidFill>
                  <a:srgbClr val="2A2A2A"/>
                </a:solidFill>
              </a:rPr>
              <a:t>&lt;activity&gt;</a:t>
            </a:r>
            <a:r>
              <a:rPr lang="en-US" sz="2400" dirty="0">
                <a:solidFill>
                  <a:srgbClr val="2A2A2A"/>
                </a:solidFill>
              </a:rPr>
              <a:t> tags or to the </a:t>
            </a:r>
            <a:r>
              <a:rPr lang="en-US" sz="2400" b="1" dirty="0">
                <a:solidFill>
                  <a:srgbClr val="2A2A2A"/>
                </a:solidFill>
              </a:rPr>
              <a:t>&lt;application&gt;</a:t>
            </a:r>
            <a:r>
              <a:rPr lang="en-US" sz="2400" dirty="0">
                <a:solidFill>
                  <a:srgbClr val="2A2A2A"/>
                </a:solidFill>
              </a:rPr>
              <a:t> tag directly in </a:t>
            </a:r>
            <a:r>
              <a:rPr lang="en-US" sz="2400" b="1" dirty="0" err="1">
                <a:solidFill>
                  <a:srgbClr val="2A2A2A"/>
                </a:solidFill>
              </a:rPr>
              <a:t>AndroidManifest.xml</a:t>
            </a:r>
            <a:r>
              <a:rPr lang="en-US" sz="2400" dirty="0">
                <a:solidFill>
                  <a:srgbClr val="2A2A2A"/>
                </a:solidFill>
              </a:rPr>
              <a:t> </a:t>
            </a:r>
            <a:r>
              <a:rPr lang="en-US" sz="2400" dirty="0">
                <a:solidFill>
                  <a:schemeClr val="bg1"/>
                </a:solidFill>
              </a:rPr>
              <a:t>file.</a:t>
            </a:r>
            <a:r>
              <a:rPr lang="en-US" sz="2400" dirty="0">
                <a:solidFill>
                  <a:srgbClr val="2A2A2A"/>
                </a:solidFill>
              </a:rPr>
              <a:t> </a:t>
            </a:r>
            <a:endParaRPr lang="en-US" sz="2400" dirty="0" smtClean="0">
              <a:solidFill>
                <a:srgbClr val="2A2A2A"/>
              </a:solidFill>
            </a:endParaRPr>
          </a:p>
          <a:p>
            <a:pPr marL="457200" indent="-457200" algn="just">
              <a:buFont typeface="+mj-ea"/>
              <a:buAutoNum type="circleNumDbPlain"/>
            </a:pPr>
            <a:endParaRPr lang="en-US" sz="2400" dirty="0">
              <a:solidFill>
                <a:srgbClr val="2A2A2A"/>
              </a:solidFill>
            </a:endParaRPr>
          </a:p>
          <a:p>
            <a:pPr marL="457200" indent="-457200" algn="just">
              <a:buFont typeface="+mj-ea"/>
              <a:buAutoNum type="circleNumDbPlain"/>
            </a:pPr>
            <a:r>
              <a:rPr lang="en-US" sz="2400" dirty="0" smtClean="0">
                <a:solidFill>
                  <a:srgbClr val="2A2A2A"/>
                </a:solidFill>
              </a:rPr>
              <a:t>Also </a:t>
            </a:r>
            <a:r>
              <a:rPr lang="en-US" sz="2400" dirty="0">
                <a:solidFill>
                  <a:srgbClr val="2A2A2A"/>
                </a:solidFill>
              </a:rPr>
              <a:t>we need to add </a:t>
            </a:r>
            <a:r>
              <a:rPr lang="en-US" sz="2400" b="1" dirty="0">
                <a:solidFill>
                  <a:srgbClr val="2A2A2A"/>
                </a:solidFill>
              </a:rPr>
              <a:t>&lt;meta-data&gt;</a:t>
            </a:r>
            <a:r>
              <a:rPr lang="en-US" sz="2400" dirty="0">
                <a:solidFill>
                  <a:srgbClr val="2A2A2A"/>
                </a:solidFill>
              </a:rPr>
              <a:t> with the value </a:t>
            </a:r>
            <a:r>
              <a:rPr lang="en-US" sz="2400" dirty="0" err="1">
                <a:solidFill>
                  <a:srgbClr val="E20007"/>
                </a:solidFill>
              </a:rPr>
              <a:t>android.support.UI_OPTIONS</a:t>
            </a:r>
            <a:r>
              <a:rPr lang="en-US" sz="2400" dirty="0">
                <a:solidFill>
                  <a:srgbClr val="2A2A2A"/>
                </a:solidFill>
              </a:rPr>
              <a:t> to support older version below API level 14.</a:t>
            </a:r>
            <a:endParaRPr lang="en-US" sz="2400" dirty="0"/>
          </a:p>
        </p:txBody>
      </p:sp>
      <p:sp>
        <p:nvSpPr>
          <p:cNvPr id="16" name="Rectangle 15"/>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17664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Overview of </a:t>
            </a:r>
            <a:r>
              <a:rPr lang="en-US" sz="2800" b="1" dirty="0" err="1" smtClean="0">
                <a:solidFill>
                  <a:prstClr val="black"/>
                </a:solidFill>
                <a:latin typeface="Arial" pitchFamily="34" charset="0"/>
                <a:cs typeface="Arial" pitchFamily="34" charset="0"/>
              </a:rPr>
              <a:t>ActionBar</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4</a:t>
            </a:fld>
            <a:endParaRPr lang="en-US" sz="1000" dirty="0">
              <a:solidFill>
                <a:prstClr val="white"/>
              </a:solidFill>
              <a:latin typeface="Arial" pitchFamily="34" charset="0"/>
              <a:cs typeface="Arial" pitchFamily="34" charset="0"/>
            </a:endParaRPr>
          </a:p>
        </p:txBody>
      </p:sp>
      <p:pic>
        <p:nvPicPr>
          <p:cNvPr id="6" name="Picture 5" descr="android-action-bar-overview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685800"/>
            <a:ext cx="7315200" cy="5410200"/>
          </a:xfrm>
          <a:prstGeom prst="rect">
            <a:avLst/>
          </a:prstGeom>
        </p:spPr>
      </p:pic>
      <p:sp>
        <p:nvSpPr>
          <p:cNvPr id="7" name="Rectangle 6"/>
          <p:cNvSpPr/>
          <p:nvPr/>
        </p:nvSpPr>
        <p:spPr>
          <a:xfrm>
            <a:off x="838200" y="5791200"/>
            <a:ext cx="7162800" cy="3048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41542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Enabling Split Action Bars</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40</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4495800"/>
            <a:ext cx="9144000" cy="5334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5562600"/>
            <a:ext cx="9144000" cy="5334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52400" y="838200"/>
            <a:ext cx="8686800" cy="3785652"/>
          </a:xfrm>
          <a:prstGeom prst="rect">
            <a:avLst/>
          </a:prstGeom>
        </p:spPr>
        <p:txBody>
          <a:bodyPr wrap="square">
            <a:spAutoFit/>
          </a:bodyPr>
          <a:lstStyle/>
          <a:p>
            <a:r>
              <a:rPr lang="en-US" sz="2000" dirty="0">
                <a:solidFill>
                  <a:srgbClr val="88B012"/>
                </a:solidFill>
                <a:latin typeface="Consolas"/>
              </a:rPr>
              <a:t>&lt;!-- Location found activity --&gt;</a:t>
            </a:r>
            <a:endParaRPr lang="en-US" sz="2000" dirty="0">
              <a:solidFill>
                <a:prstClr val="black"/>
              </a:solidFill>
              <a:latin typeface="Consolas"/>
            </a:endParaRPr>
          </a:p>
          <a:p>
            <a:r>
              <a:rPr lang="en-US" sz="2000" dirty="0">
                <a:solidFill>
                  <a:prstClr val="black"/>
                </a:solidFill>
                <a:latin typeface="Consolas"/>
              </a:rPr>
              <a:t>&lt;</a:t>
            </a:r>
            <a:r>
              <a:rPr lang="en-US" sz="2000" b="1" dirty="0">
                <a:solidFill>
                  <a:srgbClr val="15A5DB"/>
                </a:solidFill>
                <a:latin typeface="Consolas-Bold"/>
              </a:rPr>
              <a:t>activity</a:t>
            </a:r>
            <a:endParaRPr lang="en-US" sz="2000" dirty="0">
              <a:solidFill>
                <a:prstClr val="black"/>
              </a:solidFill>
              <a:latin typeface="Consolas"/>
            </a:endParaRPr>
          </a:p>
          <a:p>
            <a:r>
              <a:rPr lang="fr-FR" sz="2000" dirty="0">
                <a:solidFill>
                  <a:prstClr val="black"/>
                </a:solidFill>
                <a:latin typeface="Consolas"/>
              </a:rPr>
              <a:t>    </a:t>
            </a:r>
            <a:r>
              <a:rPr lang="fr-FR" sz="2000" dirty="0" err="1">
                <a:solidFill>
                  <a:srgbClr val="6D6D6D"/>
                </a:solidFill>
                <a:latin typeface="Consolas"/>
              </a:rPr>
              <a:t>android:name</a:t>
            </a:r>
            <a:r>
              <a:rPr lang="fr-FR" sz="2000" dirty="0">
                <a:solidFill>
                  <a:prstClr val="black"/>
                </a:solidFill>
                <a:latin typeface="Consolas"/>
              </a:rPr>
              <a:t>=</a:t>
            </a:r>
            <a:r>
              <a:rPr lang="fr-FR" sz="2000" dirty="0">
                <a:solidFill>
                  <a:srgbClr val="0C6AFC"/>
                </a:solidFill>
                <a:latin typeface="Consolas"/>
              </a:rPr>
              <a:t>"</a:t>
            </a:r>
            <a:r>
              <a:rPr lang="fr-FR" sz="2000" dirty="0" err="1">
                <a:solidFill>
                  <a:srgbClr val="0C6AFC"/>
                </a:solidFill>
                <a:latin typeface="Consolas"/>
              </a:rPr>
              <a:t>info.androidhive.actionbar.LocationFound</a:t>
            </a:r>
            <a:r>
              <a:rPr lang="fr-FR" sz="2000" dirty="0">
                <a:solidFill>
                  <a:srgbClr val="0C6AFC"/>
                </a:solidFill>
                <a:latin typeface="Consolas"/>
              </a:rPr>
              <a:t>"</a:t>
            </a:r>
            <a:endParaRPr lang="fr-FR" sz="2000" dirty="0">
              <a:solidFill>
                <a:prstClr val="black"/>
              </a:solidFill>
              <a:latin typeface="Consolas"/>
            </a:endParaRPr>
          </a:p>
          <a:p>
            <a:r>
              <a:rPr lang="en-US" sz="2000" dirty="0">
                <a:solidFill>
                  <a:prstClr val="black"/>
                </a:solidFill>
                <a:latin typeface="Consolas"/>
              </a:rPr>
              <a:t>    </a:t>
            </a:r>
            <a:r>
              <a:rPr lang="en-US" sz="2000" dirty="0" err="1">
                <a:solidFill>
                  <a:srgbClr val="6D6D6D"/>
                </a:solidFill>
                <a:latin typeface="Consolas"/>
              </a:rPr>
              <a:t>android:label</a:t>
            </a:r>
            <a:r>
              <a:rPr lang="en-US" sz="2000" dirty="0">
                <a:solidFill>
                  <a:prstClr val="black"/>
                </a:solidFill>
                <a:latin typeface="Consolas"/>
              </a:rPr>
              <a:t>=</a:t>
            </a:r>
            <a:r>
              <a:rPr lang="en-US" sz="2000" dirty="0">
                <a:solidFill>
                  <a:srgbClr val="0C6AFC"/>
                </a:solidFill>
                <a:latin typeface="Consolas"/>
              </a:rPr>
              <a:t>"@string/</a:t>
            </a:r>
            <a:r>
              <a:rPr lang="en-US" sz="2000" dirty="0" err="1">
                <a:solidFill>
                  <a:srgbClr val="0C6AFC"/>
                </a:solidFill>
                <a:latin typeface="Consolas"/>
              </a:rPr>
              <a:t>activity_location_found</a:t>
            </a:r>
            <a:r>
              <a:rPr lang="en-US" sz="2000" dirty="0">
                <a:solidFill>
                  <a:srgbClr val="0C6AFC"/>
                </a:solidFill>
                <a:latin typeface="Consolas"/>
              </a:rPr>
              <a:t>"</a:t>
            </a:r>
            <a:endParaRPr lang="en-US" sz="2000" dirty="0">
              <a:solidFill>
                <a:prstClr val="black"/>
              </a:solidFill>
              <a:latin typeface="Consolas"/>
            </a:endParaRPr>
          </a:p>
          <a:p>
            <a:r>
              <a:rPr lang="fr-FR" sz="2000" dirty="0">
                <a:solidFill>
                  <a:prstClr val="black"/>
                </a:solidFill>
                <a:latin typeface="Consolas"/>
              </a:rPr>
              <a:t>    </a:t>
            </a:r>
            <a:r>
              <a:rPr lang="fr-FR" sz="2000" dirty="0" err="1">
                <a:solidFill>
                  <a:srgbClr val="6D6D6D"/>
                </a:solidFill>
                <a:latin typeface="Consolas"/>
              </a:rPr>
              <a:t>android:parentActivityName</a:t>
            </a:r>
            <a:r>
              <a:rPr lang="fr-FR" sz="2000" dirty="0">
                <a:solidFill>
                  <a:prstClr val="black"/>
                </a:solidFill>
                <a:latin typeface="Consolas"/>
              </a:rPr>
              <a:t>=</a:t>
            </a:r>
            <a:r>
              <a:rPr lang="fr-FR" sz="2000" dirty="0">
                <a:solidFill>
                  <a:srgbClr val="0C6AFC"/>
                </a:solidFill>
                <a:latin typeface="Consolas"/>
              </a:rPr>
              <a:t>"</a:t>
            </a:r>
            <a:r>
              <a:rPr lang="fr-FR" sz="2000" dirty="0" err="1">
                <a:solidFill>
                  <a:srgbClr val="0C6AFC"/>
                </a:solidFill>
                <a:latin typeface="Consolas"/>
              </a:rPr>
              <a:t>info.androidhive.actionbar.MainActivity</a:t>
            </a:r>
            <a:r>
              <a:rPr lang="fr-FR" sz="2000" dirty="0">
                <a:solidFill>
                  <a:srgbClr val="0C6AFC"/>
                </a:solidFill>
                <a:latin typeface="Consolas"/>
              </a:rPr>
              <a:t>"</a:t>
            </a:r>
            <a:r>
              <a:rPr lang="fr-FR" sz="2000" dirty="0">
                <a:solidFill>
                  <a:prstClr val="black"/>
                </a:solidFill>
                <a:latin typeface="Consolas"/>
              </a:rPr>
              <a:t> </a:t>
            </a:r>
            <a:r>
              <a:rPr lang="fr-FR" sz="2000" dirty="0" smtClean="0">
                <a:solidFill>
                  <a:prstClr val="black"/>
                </a:solidFill>
                <a:latin typeface="Consolas"/>
              </a:rPr>
              <a:t>&gt;</a:t>
            </a:r>
          </a:p>
          <a:p>
            <a:endParaRPr lang="fr-FR" sz="2000" dirty="0">
              <a:solidFill>
                <a:prstClr val="black"/>
              </a:solidFill>
              <a:latin typeface="Consolas"/>
            </a:endParaRPr>
          </a:p>
          <a:p>
            <a:r>
              <a:rPr lang="en-US" sz="2000" dirty="0">
                <a:solidFill>
                  <a:prstClr val="black"/>
                </a:solidFill>
                <a:latin typeface="Consolas"/>
              </a:rPr>
              <a:t>  </a:t>
            </a:r>
            <a:r>
              <a:rPr lang="en-US" sz="2000" i="1" dirty="0">
                <a:solidFill>
                  <a:prstClr val="black"/>
                </a:solidFill>
                <a:latin typeface="Consolas"/>
              </a:rPr>
              <a:t> </a:t>
            </a:r>
            <a:r>
              <a:rPr lang="en-US" sz="2000" b="1" i="1" dirty="0">
                <a:solidFill>
                  <a:prstClr val="black"/>
                </a:solidFill>
                <a:latin typeface="Consolas"/>
              </a:rPr>
              <a:t> </a:t>
            </a:r>
            <a:r>
              <a:rPr lang="en-US" sz="2000" b="1" i="1" dirty="0">
                <a:solidFill>
                  <a:srgbClr val="88B012"/>
                </a:solidFill>
                <a:latin typeface="Consolas"/>
              </a:rPr>
              <a:t>&lt;!-- To support below API Level 14 --&gt;</a:t>
            </a:r>
            <a:endParaRPr lang="en-US" sz="2000" b="1" i="1" dirty="0">
              <a:solidFill>
                <a:prstClr val="black"/>
              </a:solidFill>
              <a:latin typeface="Consolas"/>
            </a:endParaRPr>
          </a:p>
          <a:p>
            <a:r>
              <a:rPr lang="fr-FR" sz="2000" b="1" i="1" dirty="0">
                <a:solidFill>
                  <a:prstClr val="black"/>
                </a:solidFill>
                <a:latin typeface="Consolas"/>
              </a:rPr>
              <a:t>    &lt;</a:t>
            </a:r>
            <a:r>
              <a:rPr lang="fr-FR" sz="2000" b="1" i="1" dirty="0" err="1">
                <a:solidFill>
                  <a:srgbClr val="15A5DB"/>
                </a:solidFill>
                <a:latin typeface="Consolas-Bold"/>
              </a:rPr>
              <a:t>meta</a:t>
            </a:r>
            <a:r>
              <a:rPr lang="fr-FR" sz="2000" b="1" i="1" dirty="0">
                <a:solidFill>
                  <a:srgbClr val="15A5DB"/>
                </a:solidFill>
                <a:latin typeface="Consolas-Bold"/>
              </a:rPr>
              <a:t>-data</a:t>
            </a:r>
            <a:r>
              <a:rPr lang="fr-FR" sz="2000" b="1" i="1" dirty="0">
                <a:solidFill>
                  <a:prstClr val="black"/>
                </a:solidFill>
                <a:latin typeface="Consolas"/>
              </a:rPr>
              <a:t> </a:t>
            </a:r>
            <a:r>
              <a:rPr lang="fr-FR" sz="2000" b="1" i="1" dirty="0" err="1">
                <a:solidFill>
                  <a:srgbClr val="6D6D6D"/>
                </a:solidFill>
                <a:latin typeface="Consolas"/>
              </a:rPr>
              <a:t>android:name</a:t>
            </a:r>
            <a:r>
              <a:rPr lang="fr-FR" sz="2000" b="1" i="1" dirty="0">
                <a:solidFill>
                  <a:prstClr val="black"/>
                </a:solidFill>
                <a:latin typeface="Consolas"/>
              </a:rPr>
              <a:t>=</a:t>
            </a:r>
            <a:r>
              <a:rPr lang="fr-FR" sz="2000" b="1" i="1" dirty="0">
                <a:solidFill>
                  <a:srgbClr val="0C6AFC"/>
                </a:solidFill>
                <a:latin typeface="Consolas"/>
              </a:rPr>
              <a:t>"</a:t>
            </a:r>
            <a:r>
              <a:rPr lang="fr-FR" sz="2000" b="1" i="1" dirty="0" err="1">
                <a:solidFill>
                  <a:srgbClr val="0C6AFC"/>
                </a:solidFill>
                <a:latin typeface="Consolas"/>
              </a:rPr>
              <a:t>android.support.UI_OPTIONS</a:t>
            </a:r>
            <a:r>
              <a:rPr lang="fr-FR" sz="2000" b="1" i="1" dirty="0">
                <a:solidFill>
                  <a:srgbClr val="0C6AFC"/>
                </a:solidFill>
                <a:latin typeface="Consolas"/>
              </a:rPr>
              <a:t>"</a:t>
            </a:r>
            <a:endParaRPr lang="fr-FR" sz="2000" b="1" i="1" dirty="0">
              <a:solidFill>
                <a:prstClr val="black"/>
              </a:solidFill>
              <a:latin typeface="Consolas"/>
            </a:endParaRPr>
          </a:p>
          <a:p>
            <a:r>
              <a:rPr lang="en-US" sz="2000" b="1" i="1" dirty="0">
                <a:solidFill>
                  <a:prstClr val="black"/>
                </a:solidFill>
                <a:latin typeface="Consolas"/>
              </a:rPr>
              <a:t>           </a:t>
            </a:r>
            <a:r>
              <a:rPr lang="en-US" sz="2000" b="1" i="1" dirty="0" err="1">
                <a:solidFill>
                  <a:srgbClr val="6D6D6D"/>
                </a:solidFill>
                <a:latin typeface="Consolas"/>
              </a:rPr>
              <a:t>android:value</a:t>
            </a:r>
            <a:r>
              <a:rPr lang="en-US" sz="2000" b="1" i="1" dirty="0">
                <a:solidFill>
                  <a:prstClr val="black"/>
                </a:solidFill>
                <a:latin typeface="Consolas"/>
              </a:rPr>
              <a:t>=</a:t>
            </a:r>
            <a:r>
              <a:rPr lang="en-US" sz="2000" b="1" i="1" dirty="0">
                <a:solidFill>
                  <a:srgbClr val="0C6AFC"/>
                </a:solidFill>
                <a:latin typeface="Consolas"/>
              </a:rPr>
              <a:t>"</a:t>
            </a:r>
            <a:r>
              <a:rPr lang="en-US" sz="2000" b="1" i="1" dirty="0" err="1">
                <a:solidFill>
                  <a:srgbClr val="0C6AFC"/>
                </a:solidFill>
                <a:latin typeface="Consolas"/>
              </a:rPr>
              <a:t>splitActionBarWhenNarrow</a:t>
            </a:r>
            <a:r>
              <a:rPr lang="en-US" sz="2000" b="1" i="1" dirty="0">
                <a:solidFill>
                  <a:srgbClr val="0C6AFC"/>
                </a:solidFill>
                <a:latin typeface="Consolas"/>
              </a:rPr>
              <a:t>"</a:t>
            </a:r>
            <a:r>
              <a:rPr lang="en-US" sz="2000" b="1" i="1" dirty="0">
                <a:solidFill>
                  <a:prstClr val="black"/>
                </a:solidFill>
                <a:latin typeface="Consolas"/>
              </a:rPr>
              <a:t> /</a:t>
            </a:r>
            <a:r>
              <a:rPr lang="en-US" sz="2000" b="1" i="1" dirty="0" smtClean="0">
                <a:solidFill>
                  <a:prstClr val="black"/>
                </a:solidFill>
                <a:latin typeface="Consolas"/>
              </a:rPr>
              <a:t>&gt;</a:t>
            </a:r>
          </a:p>
          <a:p>
            <a:endParaRPr lang="en-US" sz="2000" b="1" dirty="0">
              <a:solidFill>
                <a:prstClr val="black"/>
              </a:solidFill>
              <a:latin typeface="Consolas"/>
            </a:endParaRPr>
          </a:p>
          <a:p>
            <a:r>
              <a:rPr lang="en-US" sz="2000" dirty="0">
                <a:solidFill>
                  <a:prstClr val="black"/>
                </a:solidFill>
                <a:latin typeface="Consolas"/>
              </a:rPr>
              <a:t>&lt;/</a:t>
            </a:r>
            <a:r>
              <a:rPr lang="en-US" sz="2000" b="1" dirty="0">
                <a:solidFill>
                  <a:srgbClr val="15A5DB"/>
                </a:solidFill>
                <a:latin typeface="Consolas-Bold"/>
              </a:rPr>
              <a:t>activity</a:t>
            </a:r>
            <a:r>
              <a:rPr lang="en-US" sz="2000" dirty="0">
                <a:solidFill>
                  <a:prstClr val="black"/>
                </a:solidFill>
                <a:latin typeface="Consolas"/>
              </a:rPr>
              <a:t>&gt;</a:t>
            </a:r>
            <a:endParaRPr lang="en-US" sz="2000" dirty="0"/>
          </a:p>
        </p:txBody>
      </p:sp>
      <p:sp>
        <p:nvSpPr>
          <p:cNvPr id="5" name="Oval 4"/>
          <p:cNvSpPr/>
          <p:nvPr/>
        </p:nvSpPr>
        <p:spPr>
          <a:xfrm>
            <a:off x="152400" y="2743200"/>
            <a:ext cx="8686800" cy="15240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45424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Output</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41</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4495800"/>
            <a:ext cx="9144000" cy="5334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5562600"/>
            <a:ext cx="9144000" cy="5334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android-split-action-ba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685800"/>
            <a:ext cx="5779442" cy="5410200"/>
          </a:xfrm>
          <a:prstGeom prst="rect">
            <a:avLst/>
          </a:prstGeom>
        </p:spPr>
      </p:pic>
      <p:sp>
        <p:nvSpPr>
          <p:cNvPr id="15" name="Rectangle 14"/>
          <p:cNvSpPr/>
          <p:nvPr/>
        </p:nvSpPr>
        <p:spPr>
          <a:xfrm>
            <a:off x="762000" y="5791200"/>
            <a:ext cx="6705600" cy="3048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63423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3200" b="1" dirty="0" smtClean="0">
                <a:solidFill>
                  <a:srgbClr val="000000"/>
                </a:solidFill>
                <a:latin typeface="Arial"/>
                <a:cs typeface="Arial"/>
              </a:rPr>
              <a:t>Tutorial #3</a:t>
            </a:r>
            <a:endParaRPr lang="en-US" sz="3200" b="1" dirty="0">
              <a:solidFill>
                <a:srgbClr val="000000"/>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42</a:t>
            </a:fld>
            <a:endParaRPr lang="en-US" sz="1000" dirty="0">
              <a:latin typeface="Arial" pitchFamily="34" charset="0"/>
              <a:cs typeface="Arial" pitchFamily="34" charset="0"/>
            </a:endParaRPr>
          </a:p>
        </p:txBody>
      </p:sp>
      <p:pic>
        <p:nvPicPr>
          <p:cNvPr id="15" name="Picture 5" descr="androids.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971800"/>
            <a:ext cx="510540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txBox="1">
            <a:spLocks/>
          </p:cNvSpPr>
          <p:nvPr/>
        </p:nvSpPr>
        <p:spPr>
          <a:xfrm>
            <a:off x="685800" y="2209800"/>
            <a:ext cx="7772400" cy="990600"/>
          </a:xfrm>
          <a:prstGeom prst="rect">
            <a:avLst/>
          </a:prstGeom>
        </p:spPr>
        <p:txBody>
          <a:bodyPr anchor="ctr">
            <a:normAutofit/>
          </a:bodyPr>
          <a:lstStyle/>
          <a:p>
            <a:pPr algn="ctr" fontAlgn="auto">
              <a:spcAft>
                <a:spcPts val="0"/>
              </a:spcAft>
              <a:defRPr/>
            </a:pPr>
            <a:r>
              <a:rPr lang="en-US" sz="3600" b="1" dirty="0">
                <a:solidFill>
                  <a:schemeClr val="accent1">
                    <a:lumMod val="75000"/>
                  </a:schemeClr>
                </a:solidFill>
                <a:latin typeface="+mj-lt"/>
                <a:ea typeface="+mj-ea"/>
                <a:cs typeface="+mj-cs"/>
              </a:rPr>
              <a:t>Adding Search Widget to </a:t>
            </a:r>
            <a:r>
              <a:rPr lang="en-US" sz="3600" b="1" dirty="0" err="1" smtClean="0">
                <a:solidFill>
                  <a:schemeClr val="accent1">
                    <a:lumMod val="75000"/>
                  </a:schemeClr>
                </a:solidFill>
                <a:latin typeface="+mj-lt"/>
                <a:ea typeface="+mj-ea"/>
                <a:cs typeface="+mj-cs"/>
              </a:rPr>
              <a:t>ActionBar</a:t>
            </a:r>
            <a:endParaRPr lang="en-US" sz="3600" b="1" dirty="0">
              <a:solidFill>
                <a:schemeClr val="accent1">
                  <a:lumMod val="75000"/>
                </a:schemeClr>
              </a:solidFill>
              <a:latin typeface="+mj-lt"/>
              <a:ea typeface="+mj-ea"/>
              <a:cs typeface="+mj-cs"/>
            </a:endParaRPr>
          </a:p>
        </p:txBody>
      </p:sp>
      <p:sp>
        <p:nvSpPr>
          <p:cNvPr id="14" name="Rectangle 13"/>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017597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rgbClr val="000000"/>
                </a:solidFill>
              </a:rPr>
              <a:t>Another most useful feature of action bar is adding widgets to it. For example like adding search widget to action bar. </a:t>
            </a:r>
            <a:endParaRPr lang="en-US" sz="2400" dirty="0" smtClean="0">
              <a:solidFill>
                <a:srgbClr val="000000"/>
              </a:solidFill>
            </a:endParaRPr>
          </a:p>
          <a:p>
            <a:pPr marL="342900" indent="-342900">
              <a:spcBef>
                <a:spcPct val="20000"/>
              </a:spcBef>
              <a:spcAft>
                <a:spcPts val="600"/>
              </a:spcAft>
              <a:buBlip>
                <a:blip r:embed="rId4"/>
              </a:buBlip>
            </a:pPr>
            <a:r>
              <a:rPr lang="en-US" sz="2400" dirty="0" smtClean="0">
                <a:solidFill>
                  <a:srgbClr val="000000"/>
                </a:solidFill>
              </a:rPr>
              <a:t>Search </a:t>
            </a:r>
            <a:r>
              <a:rPr lang="en-US" sz="2400" dirty="0">
                <a:solidFill>
                  <a:srgbClr val="000000"/>
                </a:solidFill>
              </a:rPr>
              <a:t>widget will be useful when user wants to search for something in the app or across android OS</a:t>
            </a:r>
            <a:r>
              <a:rPr lang="en-US" sz="2400" dirty="0" smtClean="0">
                <a:solidFill>
                  <a:srgbClr val="000000"/>
                </a:solidFill>
              </a:rPr>
              <a:t>.</a:t>
            </a:r>
          </a:p>
          <a:p>
            <a:pPr marL="342900" indent="-342900">
              <a:spcBef>
                <a:spcPct val="20000"/>
              </a:spcBef>
              <a:spcAft>
                <a:spcPts val="600"/>
              </a:spcAft>
              <a:buBlip>
                <a:blip r:embed="rId4"/>
              </a:buBlip>
            </a:pPr>
            <a:r>
              <a:rPr lang="en-US" sz="2400" dirty="0">
                <a:solidFill>
                  <a:srgbClr val="000000"/>
                </a:solidFill>
              </a:rPr>
              <a:t>Adding search widget involves these steps.</a:t>
            </a:r>
          </a:p>
          <a:p>
            <a:pPr>
              <a:spcBef>
                <a:spcPct val="20000"/>
              </a:spcBef>
              <a:spcAft>
                <a:spcPts val="600"/>
              </a:spcAft>
            </a:pPr>
            <a:endParaRPr lang="en-US" sz="2400" dirty="0">
              <a:solidFill>
                <a:srgbClr val="000000"/>
              </a:solidFill>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srgbClr val="000000"/>
                </a:solidFill>
                <a:latin typeface="Arial"/>
                <a:cs typeface="Arial"/>
              </a:rPr>
              <a:t>Adding Search Widget</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43</a:t>
            </a:fld>
            <a:endParaRPr lang="en-US" sz="1000" dirty="0">
              <a:solidFill>
                <a:prstClr val="white"/>
              </a:solidFill>
              <a:latin typeface="Arial" pitchFamily="34" charset="0"/>
              <a:cs typeface="Arial" pitchFamily="34" charset="0"/>
            </a:endParaRPr>
          </a:p>
        </p:txBody>
      </p:sp>
      <p:sp>
        <p:nvSpPr>
          <p:cNvPr id="12" name="Rectangle 11"/>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258700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STEPS</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44</a:t>
            </a:fld>
            <a:endParaRPr lang="en-US" sz="1000" dirty="0">
              <a:solidFill>
                <a:prstClr val="white"/>
              </a:solidFill>
              <a:latin typeface="Arial" pitchFamily="34" charset="0"/>
              <a:cs typeface="Arial" pitchFamily="34" charset="0"/>
            </a:endParaRPr>
          </a:p>
        </p:txBody>
      </p:sp>
      <p:graphicFrame>
        <p:nvGraphicFramePr>
          <p:cNvPr id="7" name="Diagram 6"/>
          <p:cNvGraphicFramePr/>
          <p:nvPr>
            <p:extLst>
              <p:ext uri="{D42A27DB-BD31-4B8C-83A1-F6EECF244321}">
                <p14:modId xmlns:p14="http://schemas.microsoft.com/office/powerpoint/2010/main" val="1522696576"/>
              </p:ext>
            </p:extLst>
          </p:nvPr>
        </p:nvGraphicFramePr>
        <p:xfrm>
          <a:off x="304800" y="762000"/>
          <a:ext cx="84582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Rectangle 11"/>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089850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1#Add </a:t>
            </a:r>
            <a:r>
              <a:rPr lang="en-US" sz="2800" b="1" dirty="0">
                <a:solidFill>
                  <a:prstClr val="black"/>
                </a:solidFill>
                <a:latin typeface="Arial" pitchFamily="34" charset="0"/>
                <a:cs typeface="Arial" pitchFamily="34" charset="0"/>
              </a:rPr>
              <a:t>the search widget to action bar</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45</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4495800"/>
            <a:ext cx="9144000" cy="5334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5562600"/>
            <a:ext cx="9144000" cy="5334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52400" y="838200"/>
            <a:ext cx="8686800" cy="1569660"/>
          </a:xfrm>
          <a:prstGeom prst="rect">
            <a:avLst/>
          </a:prstGeom>
        </p:spPr>
        <p:txBody>
          <a:bodyPr wrap="square">
            <a:spAutoFit/>
          </a:bodyPr>
          <a:lstStyle/>
          <a:p>
            <a:pPr marL="457200" indent="-457200">
              <a:buFont typeface="+mj-ea"/>
              <a:buAutoNum type="circleNumDbPlain"/>
            </a:pPr>
            <a:r>
              <a:rPr lang="en-US" sz="2400" dirty="0" smtClean="0">
                <a:solidFill>
                  <a:srgbClr val="2A2A2A"/>
                </a:solidFill>
              </a:rPr>
              <a:t>So first we add the search widget to action bar. </a:t>
            </a:r>
          </a:p>
          <a:p>
            <a:pPr marL="457200" indent="-457200">
              <a:buFont typeface="+mj-ea"/>
              <a:buAutoNum type="circleNumDbPlain"/>
            </a:pPr>
            <a:r>
              <a:rPr lang="en-US" sz="2400" dirty="0" smtClean="0">
                <a:solidFill>
                  <a:srgbClr val="2A2A2A"/>
                </a:solidFill>
              </a:rPr>
              <a:t>Open </a:t>
            </a:r>
            <a:r>
              <a:rPr lang="en-US" sz="2400" dirty="0">
                <a:solidFill>
                  <a:srgbClr val="2A2A2A"/>
                </a:solidFill>
              </a:rPr>
              <a:t>your </a:t>
            </a:r>
            <a:r>
              <a:rPr lang="en-US" sz="2400" b="1" dirty="0" err="1">
                <a:solidFill>
                  <a:srgbClr val="2A2A2A"/>
                </a:solidFill>
              </a:rPr>
              <a:t>activity_main_actions.xml</a:t>
            </a:r>
            <a:r>
              <a:rPr lang="en-US" sz="2400" dirty="0">
                <a:solidFill>
                  <a:srgbClr val="2A2A2A"/>
                </a:solidFill>
              </a:rPr>
              <a:t> which is located under </a:t>
            </a:r>
            <a:r>
              <a:rPr lang="en-US" sz="2400" b="1" dirty="0">
                <a:solidFill>
                  <a:srgbClr val="2A2A2A"/>
                </a:solidFill>
              </a:rPr>
              <a:t>menu</a:t>
            </a:r>
            <a:r>
              <a:rPr lang="en-US" sz="2400" dirty="0">
                <a:solidFill>
                  <a:srgbClr val="2A2A2A"/>
                </a:solidFill>
              </a:rPr>
              <a:t> folder and add search widget to search action item as below. </a:t>
            </a:r>
            <a:r>
              <a:rPr lang="en-US" sz="2400" dirty="0" err="1">
                <a:solidFill>
                  <a:srgbClr val="E20007"/>
                </a:solidFill>
              </a:rPr>
              <a:t>android:actionViewClass</a:t>
            </a:r>
            <a:r>
              <a:rPr lang="en-US" sz="2400" dirty="0">
                <a:solidFill>
                  <a:srgbClr val="E20007"/>
                </a:solidFill>
              </a:rPr>
              <a:t>=”</a:t>
            </a:r>
            <a:r>
              <a:rPr lang="en-US" sz="2400" dirty="0" err="1">
                <a:solidFill>
                  <a:srgbClr val="E20007"/>
                </a:solidFill>
              </a:rPr>
              <a:t>android.widget.SearchView</a:t>
            </a:r>
            <a:endParaRPr lang="en-US" sz="2400" dirty="0"/>
          </a:p>
        </p:txBody>
      </p:sp>
      <p:sp>
        <p:nvSpPr>
          <p:cNvPr id="5" name="Rectangle 4"/>
          <p:cNvSpPr/>
          <p:nvPr/>
        </p:nvSpPr>
        <p:spPr>
          <a:xfrm>
            <a:off x="381000" y="2590800"/>
            <a:ext cx="8382000" cy="2339102"/>
          </a:xfrm>
          <a:prstGeom prst="rect">
            <a:avLst/>
          </a:prstGeom>
        </p:spPr>
        <p:txBody>
          <a:bodyPr wrap="square">
            <a:spAutoFit/>
          </a:bodyPr>
          <a:lstStyle/>
          <a:p>
            <a:r>
              <a:rPr lang="en-US" sz="2000" dirty="0" err="1">
                <a:solidFill>
                  <a:srgbClr val="95C40B"/>
                </a:solidFill>
                <a:latin typeface="Consolas"/>
              </a:rPr>
              <a:t>activity_main_actions.xml</a:t>
            </a:r>
            <a:endParaRPr lang="en-US" sz="2000" dirty="0">
              <a:solidFill>
                <a:srgbClr val="95C40B"/>
              </a:solidFill>
              <a:latin typeface="Consolas"/>
            </a:endParaRPr>
          </a:p>
          <a:p>
            <a:r>
              <a:rPr lang="en-US" dirty="0">
                <a:solidFill>
                  <a:srgbClr val="88B012"/>
                </a:solidFill>
                <a:latin typeface="Consolas"/>
              </a:rPr>
              <a:t>&lt;!-- Search Widget --&gt;</a:t>
            </a:r>
            <a:endParaRPr lang="en-US" dirty="0">
              <a:solidFill>
                <a:prstClr val="black"/>
              </a:solidFill>
              <a:latin typeface="Consolas"/>
            </a:endParaRPr>
          </a:p>
          <a:p>
            <a:r>
              <a:rPr lang="en-US" dirty="0">
                <a:solidFill>
                  <a:prstClr val="black"/>
                </a:solidFill>
                <a:latin typeface="Consolas"/>
              </a:rPr>
              <a:t>&lt;</a:t>
            </a:r>
            <a:r>
              <a:rPr lang="en-US" b="1" dirty="0">
                <a:solidFill>
                  <a:srgbClr val="15A5DB"/>
                </a:solidFill>
                <a:latin typeface="Consolas-Bold"/>
              </a:rPr>
              <a:t>item</a:t>
            </a:r>
            <a:r>
              <a:rPr lang="en-US" dirty="0">
                <a:solidFill>
                  <a:prstClr val="black"/>
                </a:solidFill>
                <a:latin typeface="Consolas"/>
              </a:rPr>
              <a:t> </a:t>
            </a:r>
            <a:r>
              <a:rPr lang="en-US" dirty="0" err="1">
                <a:solidFill>
                  <a:srgbClr val="6D6D6D"/>
                </a:solidFill>
                <a:latin typeface="Consolas"/>
              </a:rPr>
              <a:t>android:id</a:t>
            </a:r>
            <a:r>
              <a:rPr lang="en-US" dirty="0">
                <a:solidFill>
                  <a:prstClr val="black"/>
                </a:solidFill>
                <a:latin typeface="Consolas"/>
              </a:rPr>
              <a:t>=</a:t>
            </a:r>
            <a:r>
              <a:rPr lang="en-US" dirty="0">
                <a:solidFill>
                  <a:srgbClr val="0C6AFC"/>
                </a:solidFill>
                <a:latin typeface="Consolas"/>
              </a:rPr>
              <a:t>"@+id/</a:t>
            </a:r>
            <a:r>
              <a:rPr lang="en-US" dirty="0" err="1">
                <a:solidFill>
                  <a:srgbClr val="0C6AFC"/>
                </a:solidFill>
                <a:latin typeface="Consolas"/>
              </a:rPr>
              <a:t>action_search</a:t>
            </a:r>
            <a:r>
              <a:rPr lang="en-US" dirty="0">
                <a:solidFill>
                  <a:srgbClr val="0C6AFC"/>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err="1">
                <a:solidFill>
                  <a:srgbClr val="6D6D6D"/>
                </a:solidFill>
                <a:latin typeface="Consolas"/>
              </a:rPr>
              <a:t>android:icon</a:t>
            </a:r>
            <a:r>
              <a:rPr lang="en-US" dirty="0">
                <a:solidFill>
                  <a:prstClr val="black"/>
                </a:solidFill>
                <a:latin typeface="Consolas"/>
              </a:rPr>
              <a:t>=</a:t>
            </a:r>
            <a:r>
              <a:rPr lang="en-US" dirty="0">
                <a:solidFill>
                  <a:srgbClr val="0C6AFC"/>
                </a:solidFill>
                <a:latin typeface="Consolas"/>
              </a:rPr>
              <a:t>"@</a:t>
            </a:r>
            <a:r>
              <a:rPr lang="en-US" dirty="0" err="1">
                <a:solidFill>
                  <a:srgbClr val="0C6AFC"/>
                </a:solidFill>
                <a:latin typeface="Consolas"/>
              </a:rPr>
              <a:t>drawable</a:t>
            </a:r>
            <a:r>
              <a:rPr lang="en-US" dirty="0">
                <a:solidFill>
                  <a:srgbClr val="0C6AFC"/>
                </a:solidFill>
                <a:latin typeface="Consolas"/>
              </a:rPr>
              <a:t>/</a:t>
            </a:r>
            <a:r>
              <a:rPr lang="en-US" dirty="0" err="1">
                <a:solidFill>
                  <a:srgbClr val="0C6AFC"/>
                </a:solidFill>
                <a:latin typeface="Consolas"/>
              </a:rPr>
              <a:t>ic_action_search</a:t>
            </a:r>
            <a:r>
              <a:rPr lang="en-US" dirty="0">
                <a:solidFill>
                  <a:srgbClr val="0C6AFC"/>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err="1">
                <a:solidFill>
                  <a:srgbClr val="6D6D6D"/>
                </a:solidFill>
                <a:latin typeface="Consolas"/>
              </a:rPr>
              <a:t>android:title</a:t>
            </a:r>
            <a:r>
              <a:rPr lang="en-US" dirty="0">
                <a:solidFill>
                  <a:prstClr val="black"/>
                </a:solidFill>
                <a:latin typeface="Consolas"/>
              </a:rPr>
              <a:t>=</a:t>
            </a:r>
            <a:r>
              <a:rPr lang="en-US" dirty="0">
                <a:solidFill>
                  <a:srgbClr val="0C6AFC"/>
                </a:solidFill>
                <a:latin typeface="Consolas"/>
              </a:rPr>
              <a:t>"@string/</a:t>
            </a:r>
            <a:r>
              <a:rPr lang="en-US" dirty="0" err="1">
                <a:solidFill>
                  <a:srgbClr val="0C6AFC"/>
                </a:solidFill>
                <a:latin typeface="Consolas"/>
              </a:rPr>
              <a:t>action_search</a:t>
            </a:r>
            <a:r>
              <a:rPr lang="en-US" dirty="0">
                <a:solidFill>
                  <a:srgbClr val="0C6AFC"/>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err="1">
                <a:solidFill>
                  <a:srgbClr val="6D6D6D"/>
                </a:solidFill>
                <a:latin typeface="Consolas"/>
              </a:rPr>
              <a:t>android:showAsAction</a:t>
            </a:r>
            <a:r>
              <a:rPr lang="en-US" dirty="0">
                <a:solidFill>
                  <a:prstClr val="black"/>
                </a:solidFill>
                <a:latin typeface="Consolas"/>
              </a:rPr>
              <a:t>=</a:t>
            </a:r>
            <a:r>
              <a:rPr lang="en-US" dirty="0">
                <a:solidFill>
                  <a:srgbClr val="0C6AFC"/>
                </a:solidFill>
                <a:latin typeface="Consolas"/>
              </a:rPr>
              <a:t>"always"</a:t>
            </a:r>
            <a:endParaRPr lang="en-US" dirty="0">
              <a:solidFill>
                <a:prstClr val="black"/>
              </a:solidFill>
              <a:latin typeface="Consolas"/>
            </a:endParaRPr>
          </a:p>
          <a:p>
            <a:r>
              <a:rPr lang="en-US" dirty="0">
                <a:solidFill>
                  <a:prstClr val="black"/>
                </a:solidFill>
                <a:latin typeface="Consolas"/>
              </a:rPr>
              <a:t>      </a:t>
            </a:r>
            <a:r>
              <a:rPr lang="en-US" dirty="0" err="1">
                <a:solidFill>
                  <a:srgbClr val="6D6D6D"/>
                </a:solidFill>
                <a:latin typeface="Consolas"/>
              </a:rPr>
              <a:t>android:actionViewClass</a:t>
            </a:r>
            <a:r>
              <a:rPr lang="en-US" dirty="0">
                <a:solidFill>
                  <a:prstClr val="black"/>
                </a:solidFill>
                <a:latin typeface="Consolas"/>
              </a:rPr>
              <a:t>=</a:t>
            </a:r>
            <a:r>
              <a:rPr lang="en-US" dirty="0">
                <a:solidFill>
                  <a:srgbClr val="0C6AFC"/>
                </a:solidFill>
                <a:latin typeface="Consolas"/>
              </a:rPr>
              <a:t>"</a:t>
            </a:r>
            <a:r>
              <a:rPr lang="en-US" dirty="0" err="1">
                <a:solidFill>
                  <a:srgbClr val="0C6AFC"/>
                </a:solidFill>
                <a:latin typeface="Consolas"/>
              </a:rPr>
              <a:t>android.widget.SearchView</a:t>
            </a:r>
            <a:r>
              <a:rPr lang="en-US" dirty="0">
                <a:solidFill>
                  <a:srgbClr val="0C6AFC"/>
                </a:solidFill>
                <a:latin typeface="Consolas"/>
              </a:rPr>
              <a:t>"</a:t>
            </a:r>
            <a:r>
              <a:rPr lang="en-US" dirty="0">
                <a:solidFill>
                  <a:prstClr val="black"/>
                </a:solidFill>
                <a:latin typeface="Consolas"/>
              </a:rPr>
              <a:t>/&gt;	</a:t>
            </a:r>
          </a:p>
        </p:txBody>
      </p:sp>
      <p:sp>
        <p:nvSpPr>
          <p:cNvPr id="17" name="Rectangle 16"/>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155578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2#Create a searchable configuration file</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46</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4495800"/>
            <a:ext cx="9144000" cy="5334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5562600"/>
            <a:ext cx="9144000" cy="5334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52400" y="838200"/>
            <a:ext cx="8686800" cy="1200328"/>
          </a:xfrm>
          <a:prstGeom prst="rect">
            <a:avLst/>
          </a:prstGeom>
        </p:spPr>
        <p:txBody>
          <a:bodyPr wrap="square">
            <a:spAutoFit/>
          </a:bodyPr>
          <a:lstStyle/>
          <a:p>
            <a:pPr marL="457200" indent="-457200">
              <a:buFont typeface="+mj-ea"/>
              <a:buAutoNum type="circleNumDbPlain"/>
            </a:pPr>
            <a:r>
              <a:rPr lang="en-US" sz="2400" dirty="0">
                <a:solidFill>
                  <a:srgbClr val="2A2A2A"/>
                </a:solidFill>
                <a:latin typeface="Times-Roman"/>
              </a:rPr>
              <a:t>Create a searchable configuration file under </a:t>
            </a:r>
            <a:r>
              <a:rPr lang="en-US" sz="2400" b="1" dirty="0">
                <a:solidFill>
                  <a:srgbClr val="2A2A2A"/>
                </a:solidFill>
                <a:latin typeface="Times-Roman"/>
              </a:rPr>
              <a:t>res ⇒ xml</a:t>
            </a:r>
            <a:r>
              <a:rPr lang="en-US" sz="2400" dirty="0">
                <a:solidFill>
                  <a:srgbClr val="2A2A2A"/>
                </a:solidFill>
                <a:latin typeface="Times-Roman"/>
              </a:rPr>
              <a:t> folder named </a:t>
            </a:r>
            <a:r>
              <a:rPr lang="en-US" sz="2400" b="1" dirty="0" err="1">
                <a:solidFill>
                  <a:srgbClr val="2A2A2A"/>
                </a:solidFill>
                <a:latin typeface="Times-Roman"/>
              </a:rPr>
              <a:t>searchable.xml</a:t>
            </a:r>
            <a:r>
              <a:rPr lang="en-US" sz="2400" dirty="0">
                <a:solidFill>
                  <a:srgbClr val="2A2A2A"/>
                </a:solidFill>
                <a:latin typeface="Times-Roman"/>
              </a:rPr>
              <a:t> (If you don’t see xml folder under res, create a new folder with the name xml). </a:t>
            </a:r>
            <a:endParaRPr lang="en-US" sz="2400" dirty="0"/>
          </a:p>
        </p:txBody>
      </p:sp>
      <p:sp>
        <p:nvSpPr>
          <p:cNvPr id="5" name="Rectangle 4"/>
          <p:cNvSpPr/>
          <p:nvPr/>
        </p:nvSpPr>
        <p:spPr>
          <a:xfrm>
            <a:off x="381000" y="2590800"/>
            <a:ext cx="8382000" cy="369332"/>
          </a:xfrm>
          <a:prstGeom prst="rect">
            <a:avLst/>
          </a:prstGeom>
        </p:spPr>
        <p:txBody>
          <a:bodyPr wrap="square">
            <a:spAutoFit/>
          </a:bodyPr>
          <a:lstStyle/>
          <a:p>
            <a:r>
              <a:rPr lang="en-US" dirty="0">
                <a:solidFill>
                  <a:prstClr val="black"/>
                </a:solidFill>
                <a:latin typeface="Consolas"/>
              </a:rPr>
              <a:t>	</a:t>
            </a:r>
          </a:p>
        </p:txBody>
      </p:sp>
      <p:sp>
        <p:nvSpPr>
          <p:cNvPr id="15" name="Rectangle 14"/>
          <p:cNvSpPr/>
          <p:nvPr/>
        </p:nvSpPr>
        <p:spPr>
          <a:xfrm>
            <a:off x="457200" y="2413338"/>
            <a:ext cx="8534400" cy="1938992"/>
          </a:xfrm>
          <a:prstGeom prst="rect">
            <a:avLst/>
          </a:prstGeom>
        </p:spPr>
        <p:txBody>
          <a:bodyPr wrap="square">
            <a:spAutoFit/>
          </a:bodyPr>
          <a:lstStyle/>
          <a:p>
            <a:r>
              <a:rPr lang="en-US" sz="2000" dirty="0" err="1">
                <a:solidFill>
                  <a:srgbClr val="95C40B"/>
                </a:solidFill>
                <a:latin typeface="Consolas"/>
              </a:rPr>
              <a:t>searchable.xml</a:t>
            </a:r>
            <a:endParaRPr lang="en-US" sz="2000" dirty="0">
              <a:solidFill>
                <a:srgbClr val="95C40B"/>
              </a:solidFill>
              <a:latin typeface="Consolas"/>
            </a:endParaRPr>
          </a:p>
          <a:p>
            <a:r>
              <a:rPr lang="en-US" sz="2000" dirty="0">
                <a:solidFill>
                  <a:prstClr val="black"/>
                </a:solidFill>
                <a:latin typeface="Consolas"/>
              </a:rPr>
              <a:t>&lt;?</a:t>
            </a:r>
            <a:r>
              <a:rPr lang="en-US" sz="2000" b="1" dirty="0">
                <a:solidFill>
                  <a:srgbClr val="15A5DB"/>
                </a:solidFill>
                <a:latin typeface="Consolas-Bold"/>
              </a:rPr>
              <a:t>xml</a:t>
            </a:r>
            <a:r>
              <a:rPr lang="en-US" sz="2000" dirty="0">
                <a:solidFill>
                  <a:prstClr val="black"/>
                </a:solidFill>
                <a:latin typeface="Consolas"/>
              </a:rPr>
              <a:t> </a:t>
            </a:r>
            <a:r>
              <a:rPr lang="en-US" sz="2000" dirty="0">
                <a:solidFill>
                  <a:srgbClr val="6D6D6D"/>
                </a:solidFill>
                <a:latin typeface="Consolas"/>
              </a:rPr>
              <a:t>version</a:t>
            </a:r>
            <a:r>
              <a:rPr lang="en-US" sz="2000" dirty="0">
                <a:solidFill>
                  <a:prstClr val="black"/>
                </a:solidFill>
                <a:latin typeface="Consolas"/>
              </a:rPr>
              <a:t>=</a:t>
            </a:r>
            <a:r>
              <a:rPr lang="en-US" sz="2000" dirty="0">
                <a:solidFill>
                  <a:srgbClr val="0C6AFC"/>
                </a:solidFill>
                <a:latin typeface="Consolas"/>
              </a:rPr>
              <a:t>"1.0"</a:t>
            </a:r>
            <a:r>
              <a:rPr lang="en-US" sz="2000" dirty="0">
                <a:solidFill>
                  <a:prstClr val="black"/>
                </a:solidFill>
                <a:latin typeface="Consolas"/>
              </a:rPr>
              <a:t> </a:t>
            </a:r>
            <a:r>
              <a:rPr lang="en-US" sz="2000" dirty="0">
                <a:solidFill>
                  <a:srgbClr val="6D6D6D"/>
                </a:solidFill>
                <a:latin typeface="Consolas"/>
              </a:rPr>
              <a:t>encoding</a:t>
            </a:r>
            <a:r>
              <a:rPr lang="en-US" sz="2000" dirty="0">
                <a:solidFill>
                  <a:prstClr val="black"/>
                </a:solidFill>
                <a:latin typeface="Consolas"/>
              </a:rPr>
              <a:t>=</a:t>
            </a:r>
            <a:r>
              <a:rPr lang="en-US" sz="2000" dirty="0">
                <a:solidFill>
                  <a:srgbClr val="0C6AFC"/>
                </a:solidFill>
                <a:latin typeface="Consolas"/>
              </a:rPr>
              <a:t>"utf-8"</a:t>
            </a:r>
            <a:r>
              <a:rPr lang="en-US" sz="2000" dirty="0">
                <a:solidFill>
                  <a:prstClr val="black"/>
                </a:solidFill>
                <a:latin typeface="Consolas"/>
              </a:rPr>
              <a:t>?&gt;</a:t>
            </a:r>
          </a:p>
          <a:p>
            <a:r>
              <a:rPr lang="fr-FR" sz="2000" dirty="0">
                <a:solidFill>
                  <a:prstClr val="black"/>
                </a:solidFill>
                <a:latin typeface="Consolas"/>
              </a:rPr>
              <a:t>&lt;</a:t>
            </a:r>
            <a:r>
              <a:rPr lang="fr-FR" sz="2000" b="1" dirty="0" err="1">
                <a:solidFill>
                  <a:srgbClr val="15A5DB"/>
                </a:solidFill>
                <a:latin typeface="Consolas-Bold"/>
              </a:rPr>
              <a:t>searchable</a:t>
            </a:r>
            <a:r>
              <a:rPr lang="fr-FR" sz="2000" dirty="0">
                <a:solidFill>
                  <a:prstClr val="black"/>
                </a:solidFill>
                <a:latin typeface="Consolas"/>
              </a:rPr>
              <a:t> </a:t>
            </a:r>
            <a:r>
              <a:rPr lang="fr-FR" sz="2000" dirty="0" err="1" smtClean="0">
                <a:solidFill>
                  <a:srgbClr val="6D6D6D"/>
                </a:solidFill>
                <a:latin typeface="Consolas"/>
              </a:rPr>
              <a:t>xmlns:android</a:t>
            </a:r>
            <a:r>
              <a:rPr lang="fr-FR" sz="2000" dirty="0" smtClean="0">
                <a:solidFill>
                  <a:prstClr val="black"/>
                </a:solidFill>
                <a:latin typeface="Consolas"/>
              </a:rPr>
              <a:t>=</a:t>
            </a:r>
            <a:r>
              <a:rPr lang="fr-FR" sz="2000" dirty="0" smtClean="0">
                <a:solidFill>
                  <a:srgbClr val="0C6AFC"/>
                </a:solidFill>
                <a:latin typeface="Consolas"/>
              </a:rPr>
              <a:t>"</a:t>
            </a:r>
            <a:r>
              <a:rPr lang="fr-FR" sz="2000" dirty="0" smtClean="0">
                <a:solidFill>
                  <a:srgbClr val="0C6AFC"/>
                </a:solidFill>
                <a:latin typeface="Consolas"/>
                <a:hlinkClick r:id="rId4"/>
              </a:rPr>
              <a:t>http</a:t>
            </a:r>
            <a:r>
              <a:rPr lang="fr-FR" sz="2000" dirty="0">
                <a:solidFill>
                  <a:srgbClr val="0C6AFC"/>
                </a:solidFill>
                <a:latin typeface="Consolas"/>
                <a:hlinkClick r:id="rId4"/>
              </a:rPr>
              <a:t>://schemas.android.com/apk/res/android"</a:t>
            </a:r>
            <a:endParaRPr lang="fr-FR" sz="2000" dirty="0">
              <a:solidFill>
                <a:prstClr val="black"/>
              </a:solidFill>
              <a:latin typeface="Consolas"/>
              <a:hlinkClick r:id="rId4"/>
            </a:endParaRPr>
          </a:p>
          <a:p>
            <a:r>
              <a:rPr lang="en-US" sz="2000" dirty="0">
                <a:solidFill>
                  <a:prstClr val="black"/>
                </a:solidFill>
                <a:latin typeface="Consolas"/>
              </a:rPr>
              <a:t>    </a:t>
            </a:r>
            <a:r>
              <a:rPr lang="en-US" sz="2000" dirty="0" err="1">
                <a:solidFill>
                  <a:srgbClr val="6D6D6D"/>
                </a:solidFill>
                <a:latin typeface="Consolas"/>
              </a:rPr>
              <a:t>android:hint</a:t>
            </a:r>
            <a:r>
              <a:rPr lang="en-US" sz="2000" dirty="0">
                <a:solidFill>
                  <a:prstClr val="black"/>
                </a:solidFill>
                <a:latin typeface="Consolas"/>
              </a:rPr>
              <a:t>=</a:t>
            </a:r>
            <a:r>
              <a:rPr lang="en-US" sz="2000" dirty="0">
                <a:solidFill>
                  <a:srgbClr val="0C6AFC"/>
                </a:solidFill>
                <a:latin typeface="Consolas"/>
              </a:rPr>
              <a:t>"@string/</a:t>
            </a:r>
            <a:r>
              <a:rPr lang="en-US" sz="2000" dirty="0" err="1">
                <a:solidFill>
                  <a:srgbClr val="0C6AFC"/>
                </a:solidFill>
                <a:latin typeface="Consolas"/>
              </a:rPr>
              <a:t>search_hint</a:t>
            </a:r>
            <a:r>
              <a:rPr lang="en-US" sz="2000" dirty="0">
                <a:solidFill>
                  <a:srgbClr val="0C6AFC"/>
                </a:solidFill>
                <a:latin typeface="Consolas"/>
              </a:rPr>
              <a:t>"</a:t>
            </a:r>
            <a:endParaRPr lang="en-US" sz="2000" dirty="0">
              <a:solidFill>
                <a:prstClr val="black"/>
              </a:solidFill>
              <a:latin typeface="Consolas"/>
            </a:endParaRPr>
          </a:p>
          <a:p>
            <a:r>
              <a:rPr lang="fr-FR" sz="2000" dirty="0">
                <a:solidFill>
                  <a:prstClr val="black"/>
                </a:solidFill>
                <a:latin typeface="Consolas"/>
              </a:rPr>
              <a:t>    </a:t>
            </a:r>
            <a:r>
              <a:rPr lang="fr-FR" sz="2000" dirty="0" err="1">
                <a:solidFill>
                  <a:srgbClr val="6D6D6D"/>
                </a:solidFill>
                <a:latin typeface="Consolas"/>
              </a:rPr>
              <a:t>android:label</a:t>
            </a:r>
            <a:r>
              <a:rPr lang="fr-FR" sz="2000" dirty="0">
                <a:solidFill>
                  <a:prstClr val="black"/>
                </a:solidFill>
                <a:latin typeface="Consolas"/>
              </a:rPr>
              <a:t>=</a:t>
            </a:r>
            <a:r>
              <a:rPr lang="fr-FR" sz="2000" dirty="0">
                <a:solidFill>
                  <a:srgbClr val="0C6AFC"/>
                </a:solidFill>
                <a:latin typeface="Consolas"/>
              </a:rPr>
              <a:t>"@string/</a:t>
            </a:r>
            <a:r>
              <a:rPr lang="fr-FR" sz="2000" dirty="0" err="1">
                <a:solidFill>
                  <a:srgbClr val="0C6AFC"/>
                </a:solidFill>
                <a:latin typeface="Consolas"/>
              </a:rPr>
              <a:t>app_name</a:t>
            </a:r>
            <a:r>
              <a:rPr lang="fr-FR" sz="2000" dirty="0">
                <a:solidFill>
                  <a:srgbClr val="0C6AFC"/>
                </a:solidFill>
                <a:latin typeface="Consolas"/>
              </a:rPr>
              <a:t>"</a:t>
            </a:r>
            <a:r>
              <a:rPr lang="fr-FR" sz="2000" dirty="0">
                <a:solidFill>
                  <a:prstClr val="black"/>
                </a:solidFill>
                <a:latin typeface="Consolas"/>
              </a:rPr>
              <a:t> /&gt;</a:t>
            </a:r>
            <a:r>
              <a:rPr lang="fr-FR" dirty="0">
                <a:solidFill>
                  <a:prstClr val="black"/>
                </a:solidFill>
                <a:latin typeface="Consolas"/>
              </a:rPr>
              <a:t>	</a:t>
            </a:r>
          </a:p>
        </p:txBody>
      </p:sp>
      <p:sp>
        <p:nvSpPr>
          <p:cNvPr id="18" name="Rectangle 17"/>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775230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3</a:t>
            </a:r>
            <a:r>
              <a:rPr lang="en-US" sz="2800" b="1" dirty="0" smtClean="0">
                <a:solidFill>
                  <a:prstClr val="black"/>
                </a:solidFill>
                <a:latin typeface="Arial" pitchFamily="34" charset="0"/>
                <a:cs typeface="Arial" pitchFamily="34" charset="0"/>
              </a:rPr>
              <a:t>#Code </a:t>
            </a:r>
            <a:r>
              <a:rPr lang="en-US" sz="2800" b="1" dirty="0">
                <a:solidFill>
                  <a:prstClr val="black"/>
                </a:solidFill>
                <a:latin typeface="Arial" pitchFamily="34" charset="0"/>
                <a:cs typeface="Arial" pitchFamily="34" charset="0"/>
              </a:rPr>
              <a:t>in the </a:t>
            </a:r>
            <a:r>
              <a:rPr lang="en-US" sz="2800" b="1" dirty="0" err="1">
                <a:solidFill>
                  <a:prstClr val="black"/>
                </a:solidFill>
                <a:latin typeface="Arial" pitchFamily="34" charset="0"/>
                <a:cs typeface="Arial" pitchFamily="34" charset="0"/>
              </a:rPr>
              <a:t>onCreateOptionsMenu</a:t>
            </a:r>
            <a:r>
              <a:rPr lang="en-US" sz="2800" b="1" dirty="0">
                <a:solidFill>
                  <a:prstClr val="black"/>
                </a:solidFill>
                <a:latin typeface="Arial" pitchFamily="34" charset="0"/>
                <a:cs typeface="Arial" pitchFamily="34" charset="0"/>
              </a:rPr>
              <a:t>()</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47</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4495800"/>
            <a:ext cx="9144000" cy="5334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5562600"/>
            <a:ext cx="9144000" cy="5334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52400" y="838200"/>
            <a:ext cx="8686800" cy="1200328"/>
          </a:xfrm>
          <a:prstGeom prst="rect">
            <a:avLst/>
          </a:prstGeom>
        </p:spPr>
        <p:txBody>
          <a:bodyPr wrap="square">
            <a:spAutoFit/>
          </a:bodyPr>
          <a:lstStyle/>
          <a:p>
            <a:pPr marL="457200" indent="-457200">
              <a:buFont typeface="+mj-ea"/>
              <a:buAutoNum type="circleNumDbPlain"/>
            </a:pPr>
            <a:r>
              <a:rPr lang="en-US" sz="2400" dirty="0">
                <a:solidFill>
                  <a:srgbClr val="2A2A2A"/>
                </a:solidFill>
                <a:latin typeface="Times-Roman"/>
              </a:rPr>
              <a:t>Create a searchable configuration file under </a:t>
            </a:r>
            <a:r>
              <a:rPr lang="en-US" sz="2400" b="1" dirty="0">
                <a:solidFill>
                  <a:srgbClr val="2A2A2A"/>
                </a:solidFill>
                <a:latin typeface="Times-Roman"/>
              </a:rPr>
              <a:t>res ⇒ xml</a:t>
            </a:r>
            <a:r>
              <a:rPr lang="en-US" sz="2400" dirty="0">
                <a:solidFill>
                  <a:srgbClr val="2A2A2A"/>
                </a:solidFill>
                <a:latin typeface="Times-Roman"/>
              </a:rPr>
              <a:t> folder named </a:t>
            </a:r>
            <a:r>
              <a:rPr lang="en-US" sz="2400" b="1" dirty="0" err="1">
                <a:solidFill>
                  <a:srgbClr val="2A2A2A"/>
                </a:solidFill>
                <a:latin typeface="Times-Roman"/>
              </a:rPr>
              <a:t>searchable.xml</a:t>
            </a:r>
            <a:r>
              <a:rPr lang="en-US" sz="2400" dirty="0">
                <a:solidFill>
                  <a:srgbClr val="2A2A2A"/>
                </a:solidFill>
                <a:latin typeface="Times-Roman"/>
              </a:rPr>
              <a:t> (If you don’t see xml folder under res, create a new folder with the name xml). </a:t>
            </a:r>
            <a:endParaRPr lang="en-US" sz="2400" dirty="0"/>
          </a:p>
        </p:txBody>
      </p:sp>
      <p:sp>
        <p:nvSpPr>
          <p:cNvPr id="5" name="Rectangle 4"/>
          <p:cNvSpPr/>
          <p:nvPr/>
        </p:nvSpPr>
        <p:spPr>
          <a:xfrm>
            <a:off x="381000" y="2590800"/>
            <a:ext cx="8382000" cy="369332"/>
          </a:xfrm>
          <a:prstGeom prst="rect">
            <a:avLst/>
          </a:prstGeom>
        </p:spPr>
        <p:txBody>
          <a:bodyPr wrap="square">
            <a:spAutoFit/>
          </a:bodyPr>
          <a:lstStyle/>
          <a:p>
            <a:r>
              <a:rPr lang="en-US" dirty="0">
                <a:solidFill>
                  <a:prstClr val="black"/>
                </a:solidFill>
                <a:latin typeface="Consolas"/>
              </a:rPr>
              <a:t>	</a:t>
            </a:r>
          </a:p>
        </p:txBody>
      </p:sp>
      <p:sp>
        <p:nvSpPr>
          <p:cNvPr id="16" name="Rectangle 15"/>
          <p:cNvSpPr/>
          <p:nvPr/>
        </p:nvSpPr>
        <p:spPr>
          <a:xfrm>
            <a:off x="0" y="2025907"/>
            <a:ext cx="9144000" cy="4001096"/>
          </a:xfrm>
          <a:prstGeom prst="rect">
            <a:avLst/>
          </a:prstGeom>
        </p:spPr>
        <p:txBody>
          <a:bodyPr wrap="square">
            <a:spAutoFit/>
          </a:bodyPr>
          <a:lstStyle/>
          <a:p>
            <a:r>
              <a:rPr lang="hr-HR" sz="2000" dirty="0">
                <a:solidFill>
                  <a:srgbClr val="95C40B"/>
                </a:solidFill>
                <a:latin typeface="Consolas"/>
              </a:rPr>
              <a:t>MainActivity.java</a:t>
            </a:r>
          </a:p>
          <a:p>
            <a:r>
              <a:rPr lang="en-US" dirty="0">
                <a:solidFill>
                  <a:srgbClr val="6D6D6D"/>
                </a:solidFill>
                <a:latin typeface="Consolas"/>
              </a:rPr>
              <a:t>@Override</a:t>
            </a:r>
            <a:endParaRPr lang="en-US" dirty="0">
              <a:solidFill>
                <a:prstClr val="black"/>
              </a:solidFill>
              <a:latin typeface="Consolas"/>
            </a:endParaRPr>
          </a:p>
          <a:p>
            <a:r>
              <a:rPr lang="en-US" dirty="0">
                <a:solidFill>
                  <a:prstClr val="black"/>
                </a:solidFill>
                <a:latin typeface="Consolas"/>
              </a:rPr>
              <a:t>    </a:t>
            </a:r>
            <a:r>
              <a:rPr lang="en-US" b="1" dirty="0">
                <a:solidFill>
                  <a:srgbClr val="15A5DB"/>
                </a:solidFill>
                <a:latin typeface="Consolas-Bold"/>
              </a:rPr>
              <a:t>public</a:t>
            </a:r>
            <a:r>
              <a:rPr lang="en-US" dirty="0">
                <a:solidFill>
                  <a:prstClr val="black"/>
                </a:solidFill>
                <a:latin typeface="Consolas"/>
              </a:rPr>
              <a:t> </a:t>
            </a:r>
            <a:r>
              <a:rPr lang="en-US" b="1" dirty="0" err="1">
                <a:solidFill>
                  <a:srgbClr val="15A5DB"/>
                </a:solidFill>
                <a:latin typeface="Consolas-Bold"/>
              </a:rPr>
              <a:t>boolean</a:t>
            </a:r>
            <a:r>
              <a:rPr lang="en-US" dirty="0">
                <a:solidFill>
                  <a:prstClr val="black"/>
                </a:solidFill>
                <a:latin typeface="Consolas"/>
              </a:rPr>
              <a:t> </a:t>
            </a:r>
            <a:r>
              <a:rPr lang="en-US" dirty="0" err="1">
                <a:solidFill>
                  <a:prstClr val="black"/>
                </a:solidFill>
                <a:latin typeface="Consolas"/>
              </a:rPr>
              <a:t>onCreateOptionsMenu</a:t>
            </a:r>
            <a:r>
              <a:rPr lang="en-US" dirty="0">
                <a:solidFill>
                  <a:prstClr val="black"/>
                </a:solidFill>
                <a:latin typeface="Consolas"/>
              </a:rPr>
              <a:t>(Menu menu) {</a:t>
            </a:r>
          </a:p>
          <a:p>
            <a:r>
              <a:rPr lang="is-IS" dirty="0">
                <a:solidFill>
                  <a:prstClr val="black"/>
                </a:solidFill>
                <a:latin typeface="Consolas"/>
              </a:rPr>
              <a:t>        MenuInflater inflater = getMenuInflater();</a:t>
            </a:r>
          </a:p>
          <a:p>
            <a:r>
              <a:rPr lang="pl-PL" dirty="0">
                <a:solidFill>
                  <a:prstClr val="black"/>
                </a:solidFill>
                <a:latin typeface="Consolas"/>
              </a:rPr>
              <a:t>        </a:t>
            </a:r>
            <a:r>
              <a:rPr lang="pl-PL" dirty="0" err="1">
                <a:solidFill>
                  <a:prstClr val="black"/>
                </a:solidFill>
                <a:latin typeface="Consolas"/>
              </a:rPr>
              <a:t>inflater.inflate</a:t>
            </a:r>
            <a:r>
              <a:rPr lang="pl-PL" dirty="0">
                <a:solidFill>
                  <a:prstClr val="black"/>
                </a:solidFill>
                <a:latin typeface="Consolas"/>
              </a:rPr>
              <a:t>(</a:t>
            </a:r>
            <a:r>
              <a:rPr lang="pl-PL" dirty="0" err="1">
                <a:solidFill>
                  <a:prstClr val="black"/>
                </a:solidFill>
                <a:latin typeface="Consolas"/>
              </a:rPr>
              <a:t>R.menu.activity_main_actions</a:t>
            </a:r>
            <a:r>
              <a:rPr lang="pl-PL" dirty="0">
                <a:solidFill>
                  <a:prstClr val="black"/>
                </a:solidFill>
                <a:latin typeface="Consolas"/>
              </a:rPr>
              <a:t>, menu)</a:t>
            </a:r>
            <a:r>
              <a:rPr lang="pl-PL" dirty="0" smtClean="0">
                <a:solidFill>
                  <a:prstClr val="black"/>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a:solidFill>
                  <a:srgbClr val="88B012"/>
                </a:solidFill>
                <a:latin typeface="Consolas"/>
              </a:rPr>
              <a:t>// Associate searchable configuration with the </a:t>
            </a:r>
            <a:r>
              <a:rPr lang="en-US" dirty="0" err="1">
                <a:solidFill>
                  <a:srgbClr val="88B012"/>
                </a:solidFill>
                <a:latin typeface="Consolas"/>
              </a:rPr>
              <a:t>SearchView</a:t>
            </a:r>
            <a:endParaRPr lang="en-US" dirty="0">
              <a:solidFill>
                <a:prstClr val="black"/>
              </a:solidFill>
              <a:latin typeface="Consolas"/>
            </a:endParaRPr>
          </a:p>
          <a:p>
            <a:r>
              <a:rPr lang="en-US" dirty="0" err="1" smtClean="0">
                <a:solidFill>
                  <a:prstClr val="black"/>
                </a:solidFill>
                <a:latin typeface="Consolas"/>
              </a:rPr>
              <a:t>SearchManager</a:t>
            </a:r>
            <a:r>
              <a:rPr lang="en-US" dirty="0" smtClean="0">
                <a:solidFill>
                  <a:prstClr val="black"/>
                </a:solidFill>
                <a:latin typeface="Consolas"/>
              </a:rPr>
              <a:t> </a:t>
            </a:r>
            <a:r>
              <a:rPr lang="en-US" dirty="0" err="1">
                <a:solidFill>
                  <a:prstClr val="black"/>
                </a:solidFill>
                <a:latin typeface="Consolas"/>
              </a:rPr>
              <a:t>searchManager</a:t>
            </a:r>
            <a:r>
              <a:rPr lang="en-US" dirty="0">
                <a:solidFill>
                  <a:prstClr val="black"/>
                </a:solidFill>
                <a:latin typeface="Consolas"/>
              </a:rPr>
              <a:t> = (</a:t>
            </a:r>
            <a:r>
              <a:rPr lang="en-US" dirty="0" err="1">
                <a:solidFill>
                  <a:prstClr val="black"/>
                </a:solidFill>
                <a:latin typeface="Consolas"/>
              </a:rPr>
              <a:t>SearchManager</a:t>
            </a:r>
            <a:r>
              <a:rPr lang="en-US" dirty="0">
                <a:solidFill>
                  <a:prstClr val="black"/>
                </a:solidFill>
                <a:latin typeface="Consolas"/>
              </a:rPr>
              <a:t>) </a:t>
            </a:r>
            <a:r>
              <a:rPr lang="en-US" dirty="0" err="1">
                <a:solidFill>
                  <a:prstClr val="black"/>
                </a:solidFill>
                <a:latin typeface="Consolas"/>
              </a:rPr>
              <a:t>getSystemService</a:t>
            </a:r>
            <a:r>
              <a:rPr lang="en-US" dirty="0">
                <a:solidFill>
                  <a:prstClr val="black"/>
                </a:solidFill>
                <a:latin typeface="Consolas"/>
              </a:rPr>
              <a:t>(</a:t>
            </a:r>
            <a:r>
              <a:rPr lang="en-US" dirty="0" err="1">
                <a:solidFill>
                  <a:prstClr val="black"/>
                </a:solidFill>
                <a:latin typeface="Consolas"/>
              </a:rPr>
              <a:t>Context.SEARCH_SERVICE</a:t>
            </a:r>
            <a:r>
              <a:rPr lang="en-US" dirty="0">
                <a:solidFill>
                  <a:prstClr val="black"/>
                </a:solidFill>
                <a:latin typeface="Consolas"/>
              </a:rPr>
              <a:t>);</a:t>
            </a:r>
          </a:p>
          <a:p>
            <a:r>
              <a:rPr lang="en-US" dirty="0">
                <a:solidFill>
                  <a:prstClr val="black"/>
                </a:solidFill>
                <a:latin typeface="Consolas"/>
              </a:rPr>
              <a:t>  </a:t>
            </a:r>
            <a:endParaRPr lang="en-US" dirty="0" smtClean="0">
              <a:solidFill>
                <a:prstClr val="black"/>
              </a:solidFill>
              <a:latin typeface="Consolas"/>
            </a:endParaRPr>
          </a:p>
          <a:p>
            <a:r>
              <a:rPr lang="en-US" dirty="0" err="1" smtClean="0">
                <a:solidFill>
                  <a:prstClr val="black"/>
                </a:solidFill>
                <a:latin typeface="Consolas"/>
              </a:rPr>
              <a:t>SearchView</a:t>
            </a:r>
            <a:r>
              <a:rPr lang="en-US" dirty="0" smtClean="0">
                <a:solidFill>
                  <a:prstClr val="black"/>
                </a:solidFill>
                <a:latin typeface="Consolas"/>
              </a:rPr>
              <a:t> </a:t>
            </a:r>
            <a:r>
              <a:rPr lang="en-US" dirty="0" err="1">
                <a:solidFill>
                  <a:prstClr val="black"/>
                </a:solidFill>
                <a:latin typeface="Consolas"/>
              </a:rPr>
              <a:t>searchView</a:t>
            </a:r>
            <a:r>
              <a:rPr lang="en-US" dirty="0">
                <a:solidFill>
                  <a:prstClr val="black"/>
                </a:solidFill>
                <a:latin typeface="Consolas"/>
              </a:rPr>
              <a:t> = (</a:t>
            </a:r>
            <a:r>
              <a:rPr lang="en-US" dirty="0" err="1">
                <a:solidFill>
                  <a:prstClr val="black"/>
                </a:solidFill>
                <a:latin typeface="Consolas"/>
              </a:rPr>
              <a:t>SearchView</a:t>
            </a:r>
            <a:r>
              <a:rPr lang="en-US" dirty="0">
                <a:solidFill>
                  <a:prstClr val="black"/>
                </a:solidFill>
                <a:latin typeface="Consolas"/>
              </a:rPr>
              <a:t>) </a:t>
            </a:r>
            <a:r>
              <a:rPr lang="en-US" dirty="0" err="1">
                <a:solidFill>
                  <a:prstClr val="black"/>
                </a:solidFill>
                <a:latin typeface="Consolas"/>
              </a:rPr>
              <a:t>menu.findItem</a:t>
            </a:r>
            <a:r>
              <a:rPr lang="en-US" dirty="0">
                <a:solidFill>
                  <a:prstClr val="black"/>
                </a:solidFill>
                <a:latin typeface="Consolas"/>
              </a:rPr>
              <a:t>(</a:t>
            </a:r>
            <a:r>
              <a:rPr lang="en-US" dirty="0" err="1">
                <a:solidFill>
                  <a:prstClr val="black"/>
                </a:solidFill>
                <a:latin typeface="Consolas"/>
              </a:rPr>
              <a:t>R.id.action_search</a:t>
            </a:r>
            <a:r>
              <a:rPr lang="en-US" dirty="0">
                <a:solidFill>
                  <a:prstClr val="black"/>
                </a:solidFill>
                <a:latin typeface="Consolas"/>
              </a:rPr>
              <a:t>)</a:t>
            </a:r>
          </a:p>
          <a:p>
            <a:r>
              <a:rPr lang="en-US" dirty="0">
                <a:solidFill>
                  <a:prstClr val="black"/>
                </a:solidFill>
                <a:latin typeface="Consolas"/>
              </a:rPr>
              <a:t>                .</a:t>
            </a:r>
            <a:r>
              <a:rPr lang="en-US" dirty="0" err="1">
                <a:solidFill>
                  <a:prstClr val="black"/>
                </a:solidFill>
                <a:latin typeface="Consolas"/>
              </a:rPr>
              <a:t>getActionView</a:t>
            </a:r>
            <a:r>
              <a:rPr lang="en-US" dirty="0">
                <a:solidFill>
                  <a:prstClr val="black"/>
                </a:solidFill>
                <a:latin typeface="Consolas"/>
              </a:rPr>
              <a:t>();</a:t>
            </a:r>
          </a:p>
          <a:p>
            <a:r>
              <a:rPr lang="en-US" dirty="0" err="1" smtClean="0">
                <a:solidFill>
                  <a:prstClr val="black"/>
                </a:solidFill>
                <a:latin typeface="Consolas"/>
              </a:rPr>
              <a:t>searchView.setSearchableInfo</a:t>
            </a:r>
            <a:r>
              <a:rPr lang="en-US" dirty="0">
                <a:solidFill>
                  <a:prstClr val="black"/>
                </a:solidFill>
                <a:latin typeface="Consolas"/>
              </a:rPr>
              <a:t>(</a:t>
            </a:r>
            <a:r>
              <a:rPr lang="en-US" dirty="0" err="1">
                <a:solidFill>
                  <a:prstClr val="black"/>
                </a:solidFill>
                <a:latin typeface="Consolas"/>
              </a:rPr>
              <a:t>searchManager</a:t>
            </a:r>
            <a:endParaRPr lang="en-US" dirty="0">
              <a:solidFill>
                <a:prstClr val="black"/>
              </a:solidFill>
              <a:latin typeface="Consolas"/>
            </a:endParaRPr>
          </a:p>
          <a:p>
            <a:r>
              <a:rPr lang="en-US" dirty="0">
                <a:solidFill>
                  <a:prstClr val="black"/>
                </a:solidFill>
                <a:latin typeface="Consolas"/>
              </a:rPr>
              <a:t>                .</a:t>
            </a:r>
            <a:r>
              <a:rPr lang="en-US" dirty="0" err="1">
                <a:solidFill>
                  <a:prstClr val="black"/>
                </a:solidFill>
                <a:latin typeface="Consolas"/>
              </a:rPr>
              <a:t>getSearchableInfo</a:t>
            </a:r>
            <a:r>
              <a:rPr lang="en-US" dirty="0">
                <a:solidFill>
                  <a:prstClr val="black"/>
                </a:solidFill>
                <a:latin typeface="Consolas"/>
              </a:rPr>
              <a:t>(</a:t>
            </a:r>
            <a:r>
              <a:rPr lang="en-US" dirty="0" err="1">
                <a:solidFill>
                  <a:prstClr val="black"/>
                </a:solidFill>
                <a:latin typeface="Consolas"/>
              </a:rPr>
              <a:t>getComponentName</a:t>
            </a:r>
            <a:r>
              <a:rPr lang="en-US" dirty="0">
                <a:solidFill>
                  <a:prstClr val="black"/>
                </a:solidFill>
                <a:latin typeface="Consolas"/>
              </a:rPr>
              <a:t>()))</a:t>
            </a:r>
            <a:r>
              <a:rPr lang="en-US" dirty="0" smtClean="0">
                <a:solidFill>
                  <a:prstClr val="black"/>
                </a:solidFill>
                <a:latin typeface="Consolas"/>
              </a:rPr>
              <a:t>;)</a:t>
            </a:r>
            <a:r>
              <a:rPr lang="en-US" dirty="0">
                <a:solidFill>
                  <a:prstClr val="black"/>
                </a:solidFill>
                <a:latin typeface="Consolas"/>
              </a:rPr>
              <a:t>;</a:t>
            </a:r>
          </a:p>
          <a:p>
            <a:r>
              <a:rPr lang="en-US" dirty="0">
                <a:solidFill>
                  <a:prstClr val="black"/>
                </a:solidFill>
                <a:latin typeface="Consolas"/>
              </a:rPr>
              <a:t>    }	</a:t>
            </a:r>
          </a:p>
        </p:txBody>
      </p:sp>
      <p:sp>
        <p:nvSpPr>
          <p:cNvPr id="18" name="Rectangle 17"/>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364923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4#SearchResultsActivity.java</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48</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4495800"/>
            <a:ext cx="9144000" cy="5334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5562600"/>
            <a:ext cx="9144000" cy="5334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52400" y="838200"/>
            <a:ext cx="8686800" cy="3785652"/>
          </a:xfrm>
          <a:prstGeom prst="rect">
            <a:avLst/>
          </a:prstGeom>
        </p:spPr>
        <p:txBody>
          <a:bodyPr wrap="square">
            <a:spAutoFit/>
          </a:bodyPr>
          <a:lstStyle/>
          <a:p>
            <a:pPr marL="457200" indent="-457200">
              <a:buFont typeface="+mj-ea"/>
              <a:buAutoNum type="circleNumDbPlain"/>
            </a:pPr>
            <a:r>
              <a:rPr lang="en-US" sz="2400" dirty="0">
                <a:solidFill>
                  <a:srgbClr val="2A2A2A"/>
                </a:solidFill>
                <a:latin typeface="Times-Roman"/>
              </a:rPr>
              <a:t>We need another activity to handle search query and results. Create a new class named </a:t>
            </a:r>
            <a:r>
              <a:rPr lang="en-US" sz="2400" dirty="0" err="1">
                <a:solidFill>
                  <a:srgbClr val="2A2A2A"/>
                </a:solidFill>
                <a:latin typeface="Times-Roman"/>
              </a:rPr>
              <a:t>SearchResultsActivity.java</a:t>
            </a:r>
            <a:r>
              <a:rPr lang="en-US" sz="2400" dirty="0">
                <a:solidFill>
                  <a:srgbClr val="2A2A2A"/>
                </a:solidFill>
                <a:latin typeface="Times-Roman"/>
              </a:rPr>
              <a:t> and paste following code. </a:t>
            </a:r>
            <a:endParaRPr lang="en-US" sz="2400" dirty="0" smtClean="0">
              <a:solidFill>
                <a:srgbClr val="2A2A2A"/>
              </a:solidFill>
              <a:latin typeface="Times-Roman"/>
            </a:endParaRPr>
          </a:p>
          <a:p>
            <a:pPr marL="457200" indent="-457200">
              <a:buFont typeface="+mj-ea"/>
              <a:buAutoNum type="circleNumDbPlain"/>
            </a:pPr>
            <a:r>
              <a:rPr lang="en-US" sz="2400" dirty="0" smtClean="0">
                <a:solidFill>
                  <a:srgbClr val="2A2A2A"/>
                </a:solidFill>
                <a:latin typeface="Times-Roman"/>
              </a:rPr>
              <a:t>Also </a:t>
            </a:r>
            <a:r>
              <a:rPr lang="en-US" sz="2400" dirty="0">
                <a:solidFill>
                  <a:srgbClr val="2A2A2A"/>
                </a:solidFill>
                <a:latin typeface="Times-Roman"/>
              </a:rPr>
              <a:t>create layout file too named </a:t>
            </a:r>
            <a:r>
              <a:rPr lang="en-US" sz="2400" dirty="0" err="1">
                <a:solidFill>
                  <a:srgbClr val="2A2A2A"/>
                </a:solidFill>
                <a:latin typeface="Times-Roman"/>
              </a:rPr>
              <a:t>activity_search_results.xml</a:t>
            </a:r>
            <a:r>
              <a:rPr lang="en-US" sz="2400" dirty="0" smtClean="0">
                <a:solidFill>
                  <a:srgbClr val="2A2A2A"/>
                </a:solidFill>
                <a:latin typeface="Times-Roman"/>
              </a:rPr>
              <a:t>.</a:t>
            </a:r>
          </a:p>
          <a:p>
            <a:pPr marL="457200" indent="-457200">
              <a:buFont typeface="+mj-ea"/>
              <a:buAutoNum type="circleNumDbPlain"/>
            </a:pPr>
            <a:endParaRPr lang="en-US" sz="2400" dirty="0">
              <a:solidFill>
                <a:srgbClr val="2A2A2A"/>
              </a:solidFill>
              <a:latin typeface="Times-Roman"/>
            </a:endParaRPr>
          </a:p>
          <a:p>
            <a:pPr marL="457200" indent="-457200">
              <a:buFont typeface="+mj-ea"/>
              <a:buAutoNum type="circleNumDbPlain"/>
            </a:pPr>
            <a:r>
              <a:rPr lang="en-US" sz="2400" dirty="0">
                <a:solidFill>
                  <a:srgbClr val="2A2A2A"/>
                </a:solidFill>
                <a:latin typeface="Times-Roman"/>
              </a:rPr>
              <a:t>Here I just passed the search query to another activity. </a:t>
            </a:r>
            <a:endParaRPr lang="en-US" sz="2400" dirty="0" smtClean="0">
              <a:solidFill>
                <a:srgbClr val="2A2A2A"/>
              </a:solidFill>
              <a:latin typeface="Times-Roman"/>
            </a:endParaRPr>
          </a:p>
          <a:p>
            <a:pPr marL="457200" indent="-457200">
              <a:buFont typeface="+mj-ea"/>
              <a:buAutoNum type="circleNumDbPlain"/>
            </a:pPr>
            <a:endParaRPr lang="en-US" sz="2400" dirty="0" smtClean="0">
              <a:solidFill>
                <a:srgbClr val="2A2A2A"/>
              </a:solidFill>
              <a:latin typeface="Times-Roman"/>
            </a:endParaRPr>
          </a:p>
          <a:p>
            <a:pPr marL="457200" indent="-457200">
              <a:buFont typeface="+mj-ea"/>
              <a:buAutoNum type="circleNumDbPlain"/>
            </a:pPr>
            <a:r>
              <a:rPr lang="en-US" sz="2400" dirty="0" smtClean="0">
                <a:solidFill>
                  <a:srgbClr val="2A2A2A"/>
                </a:solidFill>
                <a:latin typeface="Times-Roman"/>
              </a:rPr>
              <a:t>You </a:t>
            </a:r>
            <a:r>
              <a:rPr lang="en-US" sz="2400" dirty="0">
                <a:solidFill>
                  <a:srgbClr val="2A2A2A"/>
                </a:solidFill>
                <a:latin typeface="Times-Roman"/>
              </a:rPr>
              <a:t>have to take appropriate action to display the search results using the query either from SQLite database or making a request to server and getting the results or some other way.</a:t>
            </a:r>
            <a:endParaRPr lang="en-US" sz="2400" dirty="0"/>
          </a:p>
        </p:txBody>
      </p:sp>
      <p:sp>
        <p:nvSpPr>
          <p:cNvPr id="5" name="Rectangle 4"/>
          <p:cNvSpPr/>
          <p:nvPr/>
        </p:nvSpPr>
        <p:spPr>
          <a:xfrm>
            <a:off x="381000" y="2590800"/>
            <a:ext cx="8382000" cy="369332"/>
          </a:xfrm>
          <a:prstGeom prst="rect">
            <a:avLst/>
          </a:prstGeom>
        </p:spPr>
        <p:txBody>
          <a:bodyPr wrap="square">
            <a:spAutoFit/>
          </a:bodyPr>
          <a:lstStyle/>
          <a:p>
            <a:r>
              <a:rPr lang="en-US" dirty="0">
                <a:solidFill>
                  <a:prstClr val="black"/>
                </a:solidFill>
                <a:latin typeface="Consolas"/>
              </a:rPr>
              <a:t>	</a:t>
            </a:r>
          </a:p>
        </p:txBody>
      </p:sp>
      <p:sp>
        <p:nvSpPr>
          <p:cNvPr id="17" name="Rectangle 16"/>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469658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err="1">
                <a:solidFill>
                  <a:prstClr val="black"/>
                </a:solidFill>
                <a:latin typeface="Arial" pitchFamily="34" charset="0"/>
                <a:cs typeface="Arial" pitchFamily="34" charset="0"/>
              </a:rPr>
              <a:t>activity_search_results.xml</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49</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4495800"/>
            <a:ext cx="9144000" cy="5334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5562600"/>
            <a:ext cx="9144000" cy="5334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81000" y="2590800"/>
            <a:ext cx="8382000" cy="369332"/>
          </a:xfrm>
          <a:prstGeom prst="rect">
            <a:avLst/>
          </a:prstGeom>
        </p:spPr>
        <p:txBody>
          <a:bodyPr wrap="square">
            <a:spAutoFit/>
          </a:bodyPr>
          <a:lstStyle/>
          <a:p>
            <a:r>
              <a:rPr lang="en-US" dirty="0">
                <a:solidFill>
                  <a:prstClr val="black"/>
                </a:solidFill>
                <a:latin typeface="Consolas"/>
              </a:rPr>
              <a:t>	</a:t>
            </a:r>
          </a:p>
        </p:txBody>
      </p:sp>
      <p:sp>
        <p:nvSpPr>
          <p:cNvPr id="16" name="Rectangle 15"/>
          <p:cNvSpPr/>
          <p:nvPr/>
        </p:nvSpPr>
        <p:spPr>
          <a:xfrm>
            <a:off x="152400" y="685800"/>
            <a:ext cx="8610600" cy="5386091"/>
          </a:xfrm>
          <a:prstGeom prst="rect">
            <a:avLst/>
          </a:prstGeom>
        </p:spPr>
        <p:txBody>
          <a:bodyPr wrap="square">
            <a:spAutoFit/>
          </a:bodyPr>
          <a:lstStyle/>
          <a:p>
            <a:r>
              <a:rPr lang="en-US" sz="2000" dirty="0" err="1">
                <a:solidFill>
                  <a:srgbClr val="95C40B"/>
                </a:solidFill>
                <a:latin typeface="Consolas"/>
              </a:rPr>
              <a:t>activity_search_results.xml</a:t>
            </a:r>
            <a:endParaRPr lang="en-US" sz="2000" dirty="0">
              <a:solidFill>
                <a:srgbClr val="95C40B"/>
              </a:solidFill>
              <a:latin typeface="Consolas"/>
            </a:endParaRPr>
          </a:p>
          <a:p>
            <a:r>
              <a:rPr lang="fr-FR" dirty="0">
                <a:solidFill>
                  <a:prstClr val="black"/>
                </a:solidFill>
                <a:latin typeface="Consolas"/>
              </a:rPr>
              <a:t>&lt;</a:t>
            </a:r>
            <a:r>
              <a:rPr lang="fr-FR" b="1" dirty="0" err="1">
                <a:solidFill>
                  <a:srgbClr val="15A5DB"/>
                </a:solidFill>
                <a:latin typeface="Consolas-Bold"/>
              </a:rPr>
              <a:t>RelativeLayout</a:t>
            </a:r>
            <a:r>
              <a:rPr lang="fr-FR" dirty="0">
                <a:solidFill>
                  <a:prstClr val="black"/>
                </a:solidFill>
                <a:latin typeface="Consolas"/>
              </a:rPr>
              <a:t> </a:t>
            </a:r>
            <a:r>
              <a:rPr lang="fr-FR" dirty="0" err="1">
                <a:solidFill>
                  <a:srgbClr val="6D6D6D"/>
                </a:solidFill>
                <a:latin typeface="Consolas"/>
              </a:rPr>
              <a:t>xmlns:android</a:t>
            </a:r>
            <a:r>
              <a:rPr lang="fr-FR" dirty="0">
                <a:solidFill>
                  <a:prstClr val="black"/>
                </a:solidFill>
                <a:latin typeface="Consolas"/>
              </a:rPr>
              <a:t>=</a:t>
            </a:r>
            <a:r>
              <a:rPr lang="fr-FR" dirty="0">
                <a:solidFill>
                  <a:srgbClr val="0C6AFC"/>
                </a:solidFill>
                <a:latin typeface="Consolas"/>
              </a:rPr>
              <a:t>"</a:t>
            </a:r>
            <a:r>
              <a:rPr lang="fr-FR" dirty="0">
                <a:solidFill>
                  <a:srgbClr val="0C6AFC"/>
                </a:solidFill>
                <a:latin typeface="Consolas"/>
                <a:hlinkClick r:id="rId4"/>
              </a:rPr>
              <a:t>http://schemas.android.com/apk/res/android"</a:t>
            </a:r>
            <a:endParaRPr lang="fr-FR" dirty="0">
              <a:solidFill>
                <a:prstClr val="black"/>
              </a:solidFill>
              <a:latin typeface="Consolas"/>
              <a:hlinkClick r:id="rId4"/>
            </a:endParaRPr>
          </a:p>
          <a:p>
            <a:r>
              <a:rPr lang="fi-FI" dirty="0">
                <a:solidFill>
                  <a:prstClr val="black"/>
                </a:solidFill>
                <a:latin typeface="Consolas"/>
              </a:rPr>
              <a:t>    </a:t>
            </a:r>
            <a:r>
              <a:rPr lang="fi-FI" dirty="0" err="1">
                <a:solidFill>
                  <a:srgbClr val="6D6D6D"/>
                </a:solidFill>
                <a:latin typeface="Consolas"/>
              </a:rPr>
              <a:t>xmlns:tools</a:t>
            </a:r>
            <a:r>
              <a:rPr lang="fi-FI" dirty="0" err="1">
                <a:solidFill>
                  <a:prstClr val="black"/>
                </a:solidFill>
                <a:latin typeface="Consolas"/>
              </a:rPr>
              <a:t>=</a:t>
            </a:r>
            <a:r>
              <a:rPr lang="fi-FI" dirty="0" err="1">
                <a:solidFill>
                  <a:srgbClr val="0C6AFC"/>
                </a:solidFill>
                <a:latin typeface="Consolas"/>
              </a:rPr>
              <a:t>"</a:t>
            </a:r>
            <a:r>
              <a:rPr lang="fi-FI" dirty="0" err="1">
                <a:solidFill>
                  <a:srgbClr val="0C6AFC"/>
                </a:solidFill>
                <a:latin typeface="Consolas"/>
                <a:hlinkClick r:id="rId5"/>
              </a:rPr>
              <a:t>http://schemas.android.com/tools</a:t>
            </a:r>
            <a:r>
              <a:rPr lang="fi-FI" dirty="0">
                <a:solidFill>
                  <a:srgbClr val="0C6AFC"/>
                </a:solidFill>
                <a:latin typeface="Consolas"/>
                <a:hlinkClick r:id="rId5"/>
              </a:rPr>
              <a:t>"</a:t>
            </a:r>
            <a:endParaRPr lang="fi-FI" dirty="0">
              <a:solidFill>
                <a:prstClr val="black"/>
              </a:solidFill>
              <a:latin typeface="Consolas"/>
              <a:hlinkClick r:id="rId5"/>
            </a:endParaRPr>
          </a:p>
          <a:p>
            <a:r>
              <a:rPr lang="en-US" dirty="0">
                <a:solidFill>
                  <a:prstClr val="black"/>
                </a:solidFill>
                <a:latin typeface="Consolas"/>
              </a:rPr>
              <a:t>    </a:t>
            </a:r>
            <a:r>
              <a:rPr lang="en-US" dirty="0" err="1">
                <a:solidFill>
                  <a:srgbClr val="6D6D6D"/>
                </a:solidFill>
                <a:latin typeface="Consolas"/>
              </a:rPr>
              <a:t>android:layout_width</a:t>
            </a:r>
            <a:r>
              <a:rPr lang="en-US" dirty="0">
                <a:solidFill>
                  <a:prstClr val="black"/>
                </a:solidFill>
                <a:latin typeface="Consolas"/>
              </a:rPr>
              <a:t>=</a:t>
            </a:r>
            <a:r>
              <a:rPr lang="en-US" dirty="0">
                <a:solidFill>
                  <a:srgbClr val="0C6AFC"/>
                </a:solidFill>
                <a:latin typeface="Consolas"/>
              </a:rPr>
              <a:t>"</a:t>
            </a:r>
            <a:r>
              <a:rPr lang="en-US" dirty="0" err="1">
                <a:solidFill>
                  <a:srgbClr val="0C6AFC"/>
                </a:solidFill>
                <a:latin typeface="Consolas"/>
              </a:rPr>
              <a:t>match_parent</a:t>
            </a:r>
            <a:r>
              <a:rPr lang="en-US" dirty="0">
                <a:solidFill>
                  <a:srgbClr val="0C6AFC"/>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err="1">
                <a:solidFill>
                  <a:srgbClr val="6D6D6D"/>
                </a:solidFill>
                <a:latin typeface="Consolas"/>
              </a:rPr>
              <a:t>android:layout_height</a:t>
            </a:r>
            <a:r>
              <a:rPr lang="en-US" dirty="0">
                <a:solidFill>
                  <a:prstClr val="black"/>
                </a:solidFill>
                <a:latin typeface="Consolas"/>
              </a:rPr>
              <a:t>=</a:t>
            </a:r>
            <a:r>
              <a:rPr lang="en-US" dirty="0">
                <a:solidFill>
                  <a:srgbClr val="0C6AFC"/>
                </a:solidFill>
                <a:latin typeface="Consolas"/>
              </a:rPr>
              <a:t>"</a:t>
            </a:r>
            <a:r>
              <a:rPr lang="en-US" dirty="0" err="1">
                <a:solidFill>
                  <a:srgbClr val="0C6AFC"/>
                </a:solidFill>
                <a:latin typeface="Consolas"/>
              </a:rPr>
              <a:t>match_parent</a:t>
            </a:r>
            <a:r>
              <a:rPr lang="en-US" dirty="0">
                <a:solidFill>
                  <a:srgbClr val="0C6AFC"/>
                </a:solidFill>
                <a:latin typeface="Consolas"/>
              </a:rPr>
              <a:t>"</a:t>
            </a:r>
            <a:endParaRPr lang="en-US" dirty="0">
              <a:solidFill>
                <a:prstClr val="black"/>
              </a:solidFill>
              <a:latin typeface="Consolas"/>
            </a:endParaRPr>
          </a:p>
          <a:p>
            <a:r>
              <a:rPr lang="fr-FR" dirty="0">
                <a:solidFill>
                  <a:prstClr val="black"/>
                </a:solidFill>
                <a:latin typeface="Consolas"/>
              </a:rPr>
              <a:t>    </a:t>
            </a:r>
            <a:r>
              <a:rPr lang="fr-FR" dirty="0" err="1">
                <a:solidFill>
                  <a:srgbClr val="6D6D6D"/>
                </a:solidFill>
                <a:latin typeface="Consolas"/>
              </a:rPr>
              <a:t>android:paddingBottom</a:t>
            </a:r>
            <a:r>
              <a:rPr lang="fr-FR" dirty="0">
                <a:solidFill>
                  <a:prstClr val="black"/>
                </a:solidFill>
                <a:latin typeface="Consolas"/>
              </a:rPr>
              <a:t>=</a:t>
            </a:r>
            <a:r>
              <a:rPr lang="fr-FR" dirty="0">
                <a:solidFill>
                  <a:srgbClr val="0C6AFC"/>
                </a:solidFill>
                <a:latin typeface="Consolas"/>
              </a:rPr>
              <a:t>"@</a:t>
            </a:r>
            <a:r>
              <a:rPr lang="fr-FR" dirty="0" err="1">
                <a:solidFill>
                  <a:srgbClr val="0C6AFC"/>
                </a:solidFill>
                <a:latin typeface="Consolas"/>
              </a:rPr>
              <a:t>dimen</a:t>
            </a:r>
            <a:r>
              <a:rPr lang="fr-FR" dirty="0">
                <a:solidFill>
                  <a:srgbClr val="0C6AFC"/>
                </a:solidFill>
                <a:latin typeface="Consolas"/>
              </a:rPr>
              <a:t>/</a:t>
            </a:r>
            <a:r>
              <a:rPr lang="fr-FR" dirty="0" err="1">
                <a:solidFill>
                  <a:srgbClr val="0C6AFC"/>
                </a:solidFill>
                <a:latin typeface="Consolas"/>
              </a:rPr>
              <a:t>activity_vertical_margin</a:t>
            </a:r>
            <a:r>
              <a:rPr lang="fr-FR" dirty="0">
                <a:solidFill>
                  <a:srgbClr val="0C6AFC"/>
                </a:solidFill>
                <a:latin typeface="Consolas"/>
              </a:rPr>
              <a:t>"</a:t>
            </a:r>
            <a:endParaRPr lang="fr-FR" dirty="0">
              <a:solidFill>
                <a:prstClr val="black"/>
              </a:solidFill>
              <a:latin typeface="Consolas"/>
            </a:endParaRPr>
          </a:p>
          <a:p>
            <a:r>
              <a:rPr lang="fr-FR" dirty="0">
                <a:solidFill>
                  <a:prstClr val="black"/>
                </a:solidFill>
                <a:latin typeface="Consolas"/>
              </a:rPr>
              <a:t>    </a:t>
            </a:r>
            <a:r>
              <a:rPr lang="fr-FR" dirty="0" err="1">
                <a:solidFill>
                  <a:srgbClr val="6D6D6D"/>
                </a:solidFill>
                <a:latin typeface="Consolas"/>
              </a:rPr>
              <a:t>android:paddingLeft</a:t>
            </a:r>
            <a:r>
              <a:rPr lang="fr-FR" dirty="0">
                <a:solidFill>
                  <a:prstClr val="black"/>
                </a:solidFill>
                <a:latin typeface="Consolas"/>
              </a:rPr>
              <a:t>=</a:t>
            </a:r>
            <a:r>
              <a:rPr lang="fr-FR" dirty="0">
                <a:solidFill>
                  <a:srgbClr val="0C6AFC"/>
                </a:solidFill>
                <a:latin typeface="Consolas"/>
              </a:rPr>
              <a:t>"@</a:t>
            </a:r>
            <a:r>
              <a:rPr lang="fr-FR" dirty="0" err="1">
                <a:solidFill>
                  <a:srgbClr val="0C6AFC"/>
                </a:solidFill>
                <a:latin typeface="Consolas"/>
              </a:rPr>
              <a:t>dimen</a:t>
            </a:r>
            <a:r>
              <a:rPr lang="fr-FR" dirty="0">
                <a:solidFill>
                  <a:srgbClr val="0C6AFC"/>
                </a:solidFill>
                <a:latin typeface="Consolas"/>
              </a:rPr>
              <a:t>/</a:t>
            </a:r>
            <a:r>
              <a:rPr lang="fr-FR" dirty="0" err="1">
                <a:solidFill>
                  <a:srgbClr val="0C6AFC"/>
                </a:solidFill>
                <a:latin typeface="Consolas"/>
              </a:rPr>
              <a:t>activity_horizontal_margin</a:t>
            </a:r>
            <a:r>
              <a:rPr lang="fr-FR" dirty="0">
                <a:solidFill>
                  <a:srgbClr val="0C6AFC"/>
                </a:solidFill>
                <a:latin typeface="Consolas"/>
              </a:rPr>
              <a:t>"</a:t>
            </a:r>
            <a:endParaRPr lang="fr-FR" dirty="0">
              <a:solidFill>
                <a:prstClr val="black"/>
              </a:solidFill>
              <a:latin typeface="Consolas"/>
            </a:endParaRPr>
          </a:p>
          <a:p>
            <a:r>
              <a:rPr lang="fr-FR" dirty="0">
                <a:solidFill>
                  <a:prstClr val="black"/>
                </a:solidFill>
                <a:latin typeface="Consolas"/>
              </a:rPr>
              <a:t>    </a:t>
            </a:r>
            <a:r>
              <a:rPr lang="fr-FR" dirty="0" err="1">
                <a:solidFill>
                  <a:srgbClr val="6D6D6D"/>
                </a:solidFill>
                <a:latin typeface="Consolas"/>
              </a:rPr>
              <a:t>android:paddingRight</a:t>
            </a:r>
            <a:r>
              <a:rPr lang="fr-FR" dirty="0">
                <a:solidFill>
                  <a:prstClr val="black"/>
                </a:solidFill>
                <a:latin typeface="Consolas"/>
              </a:rPr>
              <a:t>=</a:t>
            </a:r>
            <a:r>
              <a:rPr lang="fr-FR" dirty="0">
                <a:solidFill>
                  <a:srgbClr val="0C6AFC"/>
                </a:solidFill>
                <a:latin typeface="Consolas"/>
              </a:rPr>
              <a:t>"@</a:t>
            </a:r>
            <a:r>
              <a:rPr lang="fr-FR" dirty="0" err="1">
                <a:solidFill>
                  <a:srgbClr val="0C6AFC"/>
                </a:solidFill>
                <a:latin typeface="Consolas"/>
              </a:rPr>
              <a:t>dimen</a:t>
            </a:r>
            <a:r>
              <a:rPr lang="fr-FR" dirty="0">
                <a:solidFill>
                  <a:srgbClr val="0C6AFC"/>
                </a:solidFill>
                <a:latin typeface="Consolas"/>
              </a:rPr>
              <a:t>/</a:t>
            </a:r>
            <a:r>
              <a:rPr lang="fr-FR" dirty="0" err="1">
                <a:solidFill>
                  <a:srgbClr val="0C6AFC"/>
                </a:solidFill>
                <a:latin typeface="Consolas"/>
              </a:rPr>
              <a:t>activity_horizontal_margin</a:t>
            </a:r>
            <a:r>
              <a:rPr lang="fr-FR" dirty="0">
                <a:solidFill>
                  <a:srgbClr val="0C6AFC"/>
                </a:solidFill>
                <a:latin typeface="Consolas"/>
              </a:rPr>
              <a:t>"</a:t>
            </a:r>
            <a:endParaRPr lang="fr-FR" dirty="0">
              <a:solidFill>
                <a:prstClr val="black"/>
              </a:solidFill>
              <a:latin typeface="Consolas"/>
            </a:endParaRPr>
          </a:p>
          <a:p>
            <a:r>
              <a:rPr lang="fr-FR" dirty="0">
                <a:solidFill>
                  <a:prstClr val="black"/>
                </a:solidFill>
                <a:latin typeface="Consolas"/>
              </a:rPr>
              <a:t>    </a:t>
            </a:r>
            <a:r>
              <a:rPr lang="fr-FR" dirty="0" err="1">
                <a:solidFill>
                  <a:srgbClr val="6D6D6D"/>
                </a:solidFill>
                <a:latin typeface="Consolas"/>
              </a:rPr>
              <a:t>android:paddingTop</a:t>
            </a:r>
            <a:r>
              <a:rPr lang="fr-FR" dirty="0">
                <a:solidFill>
                  <a:prstClr val="black"/>
                </a:solidFill>
                <a:latin typeface="Consolas"/>
              </a:rPr>
              <a:t>=</a:t>
            </a:r>
            <a:r>
              <a:rPr lang="fr-FR" dirty="0">
                <a:solidFill>
                  <a:srgbClr val="0C6AFC"/>
                </a:solidFill>
                <a:latin typeface="Consolas"/>
              </a:rPr>
              <a:t>"@</a:t>
            </a:r>
            <a:r>
              <a:rPr lang="fr-FR" dirty="0" err="1">
                <a:solidFill>
                  <a:srgbClr val="0C6AFC"/>
                </a:solidFill>
                <a:latin typeface="Consolas"/>
              </a:rPr>
              <a:t>dimen</a:t>
            </a:r>
            <a:r>
              <a:rPr lang="fr-FR" dirty="0">
                <a:solidFill>
                  <a:srgbClr val="0C6AFC"/>
                </a:solidFill>
                <a:latin typeface="Consolas"/>
              </a:rPr>
              <a:t>/</a:t>
            </a:r>
            <a:r>
              <a:rPr lang="fr-FR" dirty="0" err="1">
                <a:solidFill>
                  <a:srgbClr val="0C6AFC"/>
                </a:solidFill>
                <a:latin typeface="Consolas"/>
              </a:rPr>
              <a:t>activity_vertical_margin</a:t>
            </a:r>
            <a:r>
              <a:rPr lang="fr-FR" dirty="0">
                <a:solidFill>
                  <a:srgbClr val="0C6AFC"/>
                </a:solidFill>
                <a:latin typeface="Consolas"/>
              </a:rPr>
              <a:t>"</a:t>
            </a:r>
            <a:endParaRPr lang="fr-FR" dirty="0">
              <a:solidFill>
                <a:prstClr val="black"/>
              </a:solidFill>
              <a:latin typeface="Consolas"/>
            </a:endParaRPr>
          </a:p>
          <a:p>
            <a:r>
              <a:rPr lang="nl-NL" dirty="0">
                <a:solidFill>
                  <a:prstClr val="black"/>
                </a:solidFill>
                <a:latin typeface="Consolas"/>
              </a:rPr>
              <a:t>    </a:t>
            </a:r>
            <a:r>
              <a:rPr lang="nl-NL" dirty="0" err="1">
                <a:solidFill>
                  <a:srgbClr val="6D6D6D"/>
                </a:solidFill>
                <a:latin typeface="Consolas"/>
              </a:rPr>
              <a:t>tools:context</a:t>
            </a:r>
            <a:r>
              <a:rPr lang="nl-NL" dirty="0">
                <a:solidFill>
                  <a:prstClr val="black"/>
                </a:solidFill>
                <a:latin typeface="Consolas"/>
              </a:rPr>
              <a:t>=</a:t>
            </a:r>
            <a:r>
              <a:rPr lang="nl-NL" dirty="0">
                <a:solidFill>
                  <a:srgbClr val="0C6AFC"/>
                </a:solidFill>
                <a:latin typeface="Consolas"/>
              </a:rPr>
              <a:t>".</a:t>
            </a:r>
            <a:r>
              <a:rPr lang="nl-NL" dirty="0" err="1">
                <a:solidFill>
                  <a:srgbClr val="0C6AFC"/>
                </a:solidFill>
                <a:latin typeface="Consolas"/>
              </a:rPr>
              <a:t>MainActivity</a:t>
            </a:r>
            <a:r>
              <a:rPr lang="nl-NL" dirty="0">
                <a:solidFill>
                  <a:srgbClr val="0C6AFC"/>
                </a:solidFill>
                <a:latin typeface="Consolas"/>
              </a:rPr>
              <a:t>"</a:t>
            </a:r>
            <a:r>
              <a:rPr lang="nl-NL" dirty="0">
                <a:solidFill>
                  <a:prstClr val="black"/>
                </a:solidFill>
                <a:latin typeface="Consolas"/>
              </a:rPr>
              <a:t> &gt;</a:t>
            </a:r>
          </a:p>
          <a:p>
            <a:r>
              <a:rPr lang="en-US" dirty="0">
                <a:solidFill>
                  <a:prstClr val="black"/>
                </a:solidFill>
                <a:latin typeface="Consolas"/>
              </a:rPr>
              <a:t> </a:t>
            </a:r>
          </a:p>
          <a:p>
            <a:r>
              <a:rPr lang="pl-PL" dirty="0">
                <a:solidFill>
                  <a:prstClr val="black"/>
                </a:solidFill>
                <a:latin typeface="Consolas"/>
              </a:rPr>
              <a:t>    &lt;</a:t>
            </a:r>
            <a:r>
              <a:rPr lang="pl-PL" b="1" dirty="0" err="1">
                <a:solidFill>
                  <a:srgbClr val="15A5DB"/>
                </a:solidFill>
                <a:latin typeface="Consolas-Bold"/>
              </a:rPr>
              <a:t>TextView</a:t>
            </a:r>
            <a:endParaRPr lang="pl-PL" dirty="0">
              <a:solidFill>
                <a:prstClr val="black"/>
              </a:solidFill>
              <a:latin typeface="Consolas"/>
            </a:endParaRPr>
          </a:p>
          <a:p>
            <a:r>
              <a:rPr lang="fr-FR" dirty="0">
                <a:solidFill>
                  <a:prstClr val="black"/>
                </a:solidFill>
                <a:latin typeface="Consolas"/>
              </a:rPr>
              <a:t>        </a:t>
            </a:r>
            <a:r>
              <a:rPr lang="fr-FR" dirty="0" err="1">
                <a:solidFill>
                  <a:srgbClr val="6D6D6D"/>
                </a:solidFill>
                <a:latin typeface="Consolas"/>
              </a:rPr>
              <a:t>android:id</a:t>
            </a:r>
            <a:r>
              <a:rPr lang="fr-FR" dirty="0">
                <a:solidFill>
                  <a:prstClr val="black"/>
                </a:solidFill>
                <a:latin typeface="Consolas"/>
              </a:rPr>
              <a:t>=</a:t>
            </a:r>
            <a:r>
              <a:rPr lang="fr-FR" dirty="0">
                <a:solidFill>
                  <a:srgbClr val="0C6AFC"/>
                </a:solidFill>
                <a:latin typeface="Consolas"/>
              </a:rPr>
              <a:t>"@+id/</a:t>
            </a:r>
            <a:r>
              <a:rPr lang="fr-FR" dirty="0" err="1">
                <a:solidFill>
                  <a:srgbClr val="0C6AFC"/>
                </a:solidFill>
                <a:latin typeface="Consolas"/>
              </a:rPr>
              <a:t>txtQuery</a:t>
            </a:r>
            <a:r>
              <a:rPr lang="fr-FR" dirty="0">
                <a:solidFill>
                  <a:srgbClr val="0C6AFC"/>
                </a:solidFill>
                <a:latin typeface="Consolas"/>
              </a:rPr>
              <a:t>"</a:t>
            </a:r>
            <a:endParaRPr lang="fr-FR" dirty="0">
              <a:solidFill>
                <a:prstClr val="black"/>
              </a:solidFill>
              <a:latin typeface="Consolas"/>
            </a:endParaRPr>
          </a:p>
          <a:p>
            <a:r>
              <a:rPr lang="en-US" dirty="0">
                <a:solidFill>
                  <a:prstClr val="black"/>
                </a:solidFill>
                <a:latin typeface="Consolas"/>
              </a:rPr>
              <a:t>        </a:t>
            </a:r>
            <a:r>
              <a:rPr lang="en-US" dirty="0" err="1">
                <a:solidFill>
                  <a:srgbClr val="6D6D6D"/>
                </a:solidFill>
                <a:latin typeface="Consolas"/>
              </a:rPr>
              <a:t>android:layout_width</a:t>
            </a:r>
            <a:r>
              <a:rPr lang="en-US" dirty="0">
                <a:solidFill>
                  <a:prstClr val="black"/>
                </a:solidFill>
                <a:latin typeface="Consolas"/>
              </a:rPr>
              <a:t>=</a:t>
            </a:r>
            <a:r>
              <a:rPr lang="en-US" dirty="0">
                <a:solidFill>
                  <a:srgbClr val="0C6AFC"/>
                </a:solidFill>
                <a:latin typeface="Consolas"/>
              </a:rPr>
              <a:t>"</a:t>
            </a:r>
            <a:r>
              <a:rPr lang="en-US" dirty="0" err="1">
                <a:solidFill>
                  <a:srgbClr val="0C6AFC"/>
                </a:solidFill>
                <a:latin typeface="Consolas"/>
              </a:rPr>
              <a:t>wrap_content</a:t>
            </a:r>
            <a:r>
              <a:rPr lang="en-US" dirty="0">
                <a:solidFill>
                  <a:srgbClr val="0C6AFC"/>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err="1">
                <a:solidFill>
                  <a:srgbClr val="6D6D6D"/>
                </a:solidFill>
                <a:latin typeface="Consolas"/>
              </a:rPr>
              <a:t>android:layout_height</a:t>
            </a:r>
            <a:r>
              <a:rPr lang="en-US" dirty="0">
                <a:solidFill>
                  <a:prstClr val="black"/>
                </a:solidFill>
                <a:latin typeface="Consolas"/>
              </a:rPr>
              <a:t>=</a:t>
            </a:r>
            <a:r>
              <a:rPr lang="en-US" dirty="0">
                <a:solidFill>
                  <a:srgbClr val="0C6AFC"/>
                </a:solidFill>
                <a:latin typeface="Consolas"/>
              </a:rPr>
              <a:t>"</a:t>
            </a:r>
            <a:r>
              <a:rPr lang="en-US" dirty="0" err="1">
                <a:solidFill>
                  <a:srgbClr val="0C6AFC"/>
                </a:solidFill>
                <a:latin typeface="Consolas"/>
              </a:rPr>
              <a:t>wrap_content</a:t>
            </a:r>
            <a:r>
              <a:rPr lang="en-US" dirty="0">
                <a:solidFill>
                  <a:srgbClr val="0C6AFC"/>
                </a:solidFill>
                <a:latin typeface="Consolas"/>
              </a:rPr>
              <a:t>"</a:t>
            </a:r>
            <a:r>
              <a:rPr lang="en-US" dirty="0">
                <a:solidFill>
                  <a:prstClr val="black"/>
                </a:solidFill>
                <a:latin typeface="Consolas"/>
              </a:rPr>
              <a:t> /&gt;</a:t>
            </a:r>
          </a:p>
          <a:p>
            <a:r>
              <a:rPr lang="en-US" dirty="0">
                <a:solidFill>
                  <a:prstClr val="black"/>
                </a:solidFill>
                <a:latin typeface="Consolas"/>
              </a:rPr>
              <a:t>     </a:t>
            </a:r>
          </a:p>
          <a:p>
            <a:r>
              <a:rPr lang="en-US" dirty="0">
                <a:solidFill>
                  <a:prstClr val="black"/>
                </a:solidFill>
                <a:latin typeface="Consolas"/>
              </a:rPr>
              <a:t> </a:t>
            </a:r>
          </a:p>
          <a:p>
            <a:r>
              <a:rPr lang="en-US" dirty="0">
                <a:solidFill>
                  <a:prstClr val="black"/>
                </a:solidFill>
                <a:latin typeface="Consolas"/>
              </a:rPr>
              <a:t>&lt;/</a:t>
            </a:r>
            <a:r>
              <a:rPr lang="en-US" b="1" dirty="0" err="1">
                <a:solidFill>
                  <a:srgbClr val="15A5DB"/>
                </a:solidFill>
                <a:latin typeface="Consolas-Bold"/>
              </a:rPr>
              <a:t>RelativeLayout</a:t>
            </a:r>
            <a:r>
              <a:rPr lang="en-US" dirty="0">
                <a:solidFill>
                  <a:prstClr val="black"/>
                </a:solidFill>
                <a:latin typeface="Consolas"/>
              </a:rPr>
              <a:t>&gt;	</a:t>
            </a:r>
          </a:p>
        </p:txBody>
      </p:sp>
      <p:sp>
        <p:nvSpPr>
          <p:cNvPr id="17" name="Rectangle 16"/>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952610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endParaRPr lang="en-US" sz="2400" dirty="0" smtClean="0">
              <a:solidFill>
                <a:schemeClr val="bg1"/>
              </a:solidFill>
            </a:endParaRPr>
          </a:p>
          <a:p>
            <a:pPr marL="342900" indent="-342900">
              <a:spcBef>
                <a:spcPct val="20000"/>
              </a:spcBef>
              <a:spcAft>
                <a:spcPts val="600"/>
              </a:spcAft>
              <a:buBlip>
                <a:blip r:embed="rId4"/>
              </a:buBlip>
            </a:pPr>
            <a:endParaRPr lang="en-US" sz="2400" dirty="0">
              <a:solidFill>
                <a:schemeClr val="bg1"/>
              </a:solidFill>
            </a:endParaRPr>
          </a:p>
          <a:p>
            <a:pPr marL="342900" indent="-342900">
              <a:spcBef>
                <a:spcPct val="20000"/>
              </a:spcBef>
              <a:spcAft>
                <a:spcPts val="600"/>
              </a:spcAft>
              <a:buBlip>
                <a:blip r:embed="rId4"/>
              </a:buBlip>
            </a:pPr>
            <a:endParaRPr lang="en-US" sz="2400" dirty="0" smtClean="0">
              <a:solidFill>
                <a:schemeClr val="bg1"/>
              </a:solidFill>
            </a:endParaRPr>
          </a:p>
          <a:p>
            <a:pPr marL="342900" indent="-342900">
              <a:spcBef>
                <a:spcPct val="20000"/>
              </a:spcBef>
              <a:spcAft>
                <a:spcPts val="600"/>
              </a:spcAft>
              <a:buBlip>
                <a:blip r:embed="rId4"/>
              </a:buBlip>
            </a:pPr>
            <a:r>
              <a:rPr lang="en-US" sz="2400" dirty="0" smtClean="0">
                <a:solidFill>
                  <a:schemeClr val="bg1"/>
                </a:solidFill>
              </a:rPr>
              <a:t>Action </a:t>
            </a:r>
            <a:r>
              <a:rPr lang="en-US" sz="2400" dirty="0">
                <a:solidFill>
                  <a:schemeClr val="bg1"/>
                </a:solidFill>
              </a:rPr>
              <a:t>bar mainly contains four functional areas. </a:t>
            </a:r>
            <a:endParaRPr lang="en-US" sz="2400" dirty="0" smtClean="0">
              <a:solidFill>
                <a:schemeClr val="bg1"/>
              </a:solidFill>
            </a:endParaRPr>
          </a:p>
          <a:p>
            <a:pPr marL="342900" indent="-342900">
              <a:spcBef>
                <a:spcPct val="20000"/>
              </a:spcBef>
              <a:spcAft>
                <a:spcPts val="600"/>
              </a:spcAft>
              <a:buBlip>
                <a:blip r:embed="rId4"/>
              </a:buBlip>
            </a:pPr>
            <a:r>
              <a:rPr lang="en-US" sz="2400" dirty="0" smtClean="0">
                <a:solidFill>
                  <a:schemeClr val="bg1"/>
                </a:solidFill>
              </a:rPr>
              <a:t>They </a:t>
            </a:r>
            <a:r>
              <a:rPr lang="en-US" sz="2400" dirty="0">
                <a:solidFill>
                  <a:schemeClr val="bg1"/>
                </a:solidFill>
              </a:rPr>
              <a:t>are app icon, view control, action buttons and action overflow</a:t>
            </a:r>
            <a:r>
              <a:rPr lang="en-US" sz="2400" dirty="0" smtClean="0">
                <a:solidFill>
                  <a:schemeClr val="bg1"/>
                </a:solidFill>
              </a:rPr>
              <a:t>.</a:t>
            </a:r>
            <a:endParaRPr lang="en-US" sz="2400" dirty="0">
              <a:solidFill>
                <a:schemeClr val="bg1"/>
              </a:solidFill>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General Organization</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5</a:t>
            </a:fld>
            <a:endParaRPr lang="en-US" sz="1000" dirty="0">
              <a:solidFill>
                <a:prstClr val="white"/>
              </a:solidFill>
              <a:latin typeface="Arial" pitchFamily="34" charset="0"/>
              <a:cs typeface="Arial" pitchFamily="34" charset="0"/>
            </a:endParaRPr>
          </a:p>
        </p:txBody>
      </p:sp>
      <p:pic>
        <p:nvPicPr>
          <p:cNvPr id="6" name="Picture 5" descr="action_bar_basic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 y="685800"/>
            <a:ext cx="8839200" cy="1439801"/>
          </a:xfrm>
          <a:prstGeom prst="rect">
            <a:avLst/>
          </a:prstGeom>
        </p:spPr>
      </p:pic>
      <p:sp>
        <p:nvSpPr>
          <p:cNvPr id="14" name="Rectangle 13"/>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12593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err="1">
                <a:solidFill>
                  <a:prstClr val="black"/>
                </a:solidFill>
                <a:latin typeface="Arial" pitchFamily="34" charset="0"/>
                <a:cs typeface="Arial" pitchFamily="34" charset="0"/>
              </a:rPr>
              <a:t>SearchResultsActivity.java</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50</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4495800"/>
            <a:ext cx="9144000" cy="5334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5562600"/>
            <a:ext cx="9144000" cy="5334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81000" y="2590800"/>
            <a:ext cx="8382000" cy="369332"/>
          </a:xfrm>
          <a:prstGeom prst="rect">
            <a:avLst/>
          </a:prstGeom>
        </p:spPr>
        <p:txBody>
          <a:bodyPr wrap="square">
            <a:spAutoFit/>
          </a:bodyPr>
          <a:lstStyle/>
          <a:p>
            <a:r>
              <a:rPr lang="en-US" dirty="0">
                <a:solidFill>
                  <a:prstClr val="black"/>
                </a:solidFill>
                <a:latin typeface="Consolas"/>
              </a:rPr>
              <a:t>	</a:t>
            </a:r>
          </a:p>
        </p:txBody>
      </p:sp>
      <p:sp>
        <p:nvSpPr>
          <p:cNvPr id="16" name="Rectangle 15"/>
          <p:cNvSpPr/>
          <p:nvPr/>
        </p:nvSpPr>
        <p:spPr>
          <a:xfrm>
            <a:off x="152400" y="685800"/>
            <a:ext cx="8610600" cy="5355313"/>
          </a:xfrm>
          <a:prstGeom prst="rect">
            <a:avLst/>
          </a:prstGeom>
        </p:spPr>
        <p:txBody>
          <a:bodyPr wrap="square">
            <a:spAutoFit/>
          </a:bodyPr>
          <a:lstStyle/>
          <a:p>
            <a:r>
              <a:rPr lang="en-US" b="1" dirty="0">
                <a:solidFill>
                  <a:srgbClr val="15A5DB"/>
                </a:solidFill>
                <a:latin typeface="Consolas-Bold"/>
              </a:rPr>
              <a:t>public</a:t>
            </a:r>
            <a:r>
              <a:rPr lang="en-US" dirty="0">
                <a:solidFill>
                  <a:prstClr val="black"/>
                </a:solidFill>
                <a:latin typeface="Consolas"/>
              </a:rPr>
              <a:t> </a:t>
            </a:r>
            <a:r>
              <a:rPr lang="en-US" b="1" dirty="0">
                <a:solidFill>
                  <a:srgbClr val="15A5DB"/>
                </a:solidFill>
                <a:latin typeface="Consolas-Bold"/>
              </a:rPr>
              <a:t>class</a:t>
            </a:r>
            <a:r>
              <a:rPr lang="en-US" dirty="0">
                <a:solidFill>
                  <a:prstClr val="black"/>
                </a:solidFill>
                <a:latin typeface="Consolas"/>
              </a:rPr>
              <a:t> </a:t>
            </a:r>
            <a:r>
              <a:rPr lang="en-US" dirty="0" err="1">
                <a:solidFill>
                  <a:prstClr val="black"/>
                </a:solidFill>
                <a:latin typeface="Consolas"/>
              </a:rPr>
              <a:t>SearchResultsActivity</a:t>
            </a:r>
            <a:r>
              <a:rPr lang="en-US" dirty="0">
                <a:solidFill>
                  <a:prstClr val="black"/>
                </a:solidFill>
                <a:latin typeface="Consolas"/>
              </a:rPr>
              <a:t> </a:t>
            </a:r>
            <a:r>
              <a:rPr lang="en-US" b="1" dirty="0">
                <a:solidFill>
                  <a:srgbClr val="15A5DB"/>
                </a:solidFill>
                <a:latin typeface="Consolas-Bold"/>
              </a:rPr>
              <a:t>extends</a:t>
            </a:r>
            <a:r>
              <a:rPr lang="en-US" dirty="0">
                <a:solidFill>
                  <a:prstClr val="black"/>
                </a:solidFill>
                <a:latin typeface="Consolas"/>
              </a:rPr>
              <a:t> Activity {</a:t>
            </a:r>
          </a:p>
          <a:p>
            <a:r>
              <a:rPr lang="en-US" dirty="0">
                <a:solidFill>
                  <a:prstClr val="black"/>
                </a:solidFill>
                <a:latin typeface="Consolas"/>
              </a:rPr>
              <a:t> </a:t>
            </a:r>
          </a:p>
          <a:p>
            <a:r>
              <a:rPr lang="en-US" dirty="0">
                <a:solidFill>
                  <a:prstClr val="black"/>
                </a:solidFill>
                <a:latin typeface="Consolas"/>
              </a:rPr>
              <a:t>    </a:t>
            </a:r>
            <a:r>
              <a:rPr lang="en-US" b="1" dirty="0">
                <a:solidFill>
                  <a:srgbClr val="15A5DB"/>
                </a:solidFill>
                <a:latin typeface="Consolas-Bold"/>
              </a:rPr>
              <a:t>private</a:t>
            </a:r>
            <a:r>
              <a:rPr lang="en-US" dirty="0">
                <a:solidFill>
                  <a:prstClr val="black"/>
                </a:solidFill>
                <a:latin typeface="Consolas"/>
              </a:rPr>
              <a:t> </a:t>
            </a:r>
            <a:r>
              <a:rPr lang="en-US" dirty="0" err="1">
                <a:solidFill>
                  <a:prstClr val="black"/>
                </a:solidFill>
                <a:latin typeface="Consolas"/>
              </a:rPr>
              <a:t>TextView</a:t>
            </a:r>
            <a:r>
              <a:rPr lang="en-US" dirty="0">
                <a:solidFill>
                  <a:prstClr val="black"/>
                </a:solidFill>
                <a:latin typeface="Consolas"/>
              </a:rPr>
              <a:t> </a:t>
            </a:r>
            <a:r>
              <a:rPr lang="en-US" dirty="0" err="1">
                <a:solidFill>
                  <a:prstClr val="black"/>
                </a:solidFill>
                <a:latin typeface="Consolas"/>
              </a:rPr>
              <a:t>txtQuery</a:t>
            </a:r>
            <a:r>
              <a:rPr lang="en-US" dirty="0">
                <a:solidFill>
                  <a:prstClr val="black"/>
                </a:solidFill>
                <a:latin typeface="Consolas"/>
              </a:rPr>
              <a:t>;</a:t>
            </a:r>
          </a:p>
          <a:p>
            <a:r>
              <a:rPr lang="en-US" dirty="0">
                <a:solidFill>
                  <a:prstClr val="black"/>
                </a:solidFill>
                <a:latin typeface="Consolas"/>
              </a:rPr>
              <a:t> </a:t>
            </a:r>
          </a:p>
          <a:p>
            <a:r>
              <a:rPr lang="en-US" dirty="0">
                <a:solidFill>
                  <a:prstClr val="black"/>
                </a:solidFill>
                <a:latin typeface="Consolas"/>
              </a:rPr>
              <a:t>    </a:t>
            </a:r>
            <a:r>
              <a:rPr lang="en-US" dirty="0">
                <a:solidFill>
                  <a:srgbClr val="6D6D6D"/>
                </a:solidFill>
                <a:latin typeface="Consolas"/>
              </a:rPr>
              <a:t>@Override</a:t>
            </a:r>
            <a:endParaRPr lang="en-US" dirty="0">
              <a:solidFill>
                <a:prstClr val="black"/>
              </a:solidFill>
              <a:latin typeface="Consolas"/>
            </a:endParaRPr>
          </a:p>
          <a:p>
            <a:r>
              <a:rPr lang="en-US" dirty="0">
                <a:solidFill>
                  <a:prstClr val="black"/>
                </a:solidFill>
                <a:latin typeface="Consolas"/>
              </a:rPr>
              <a:t>    </a:t>
            </a:r>
            <a:r>
              <a:rPr lang="en-US" b="1" dirty="0">
                <a:solidFill>
                  <a:srgbClr val="15A5DB"/>
                </a:solidFill>
                <a:latin typeface="Consolas-Bold"/>
              </a:rPr>
              <a:t>protected</a:t>
            </a:r>
            <a:r>
              <a:rPr lang="en-US" dirty="0">
                <a:solidFill>
                  <a:prstClr val="black"/>
                </a:solidFill>
                <a:latin typeface="Consolas"/>
              </a:rPr>
              <a:t> </a:t>
            </a:r>
            <a:r>
              <a:rPr lang="en-US" b="1" dirty="0">
                <a:solidFill>
                  <a:srgbClr val="15A5DB"/>
                </a:solidFill>
                <a:latin typeface="Consolas-Bold"/>
              </a:rPr>
              <a:t>void</a:t>
            </a:r>
            <a:r>
              <a:rPr lang="en-US" dirty="0">
                <a:solidFill>
                  <a:prstClr val="black"/>
                </a:solidFill>
                <a:latin typeface="Consolas"/>
              </a:rPr>
              <a:t> </a:t>
            </a:r>
            <a:r>
              <a:rPr lang="en-US" dirty="0" err="1">
                <a:solidFill>
                  <a:prstClr val="black"/>
                </a:solidFill>
                <a:latin typeface="Consolas"/>
              </a:rPr>
              <a:t>onCreate</a:t>
            </a:r>
            <a:r>
              <a:rPr lang="en-US" dirty="0">
                <a:solidFill>
                  <a:prstClr val="black"/>
                </a:solidFill>
                <a:latin typeface="Consolas"/>
              </a:rPr>
              <a:t>(Bundle </a:t>
            </a:r>
            <a:r>
              <a:rPr lang="en-US" dirty="0" err="1">
                <a:solidFill>
                  <a:prstClr val="black"/>
                </a:solidFill>
                <a:latin typeface="Consolas"/>
              </a:rPr>
              <a:t>savedInstanceState</a:t>
            </a:r>
            <a:r>
              <a:rPr lang="en-US" dirty="0">
                <a:solidFill>
                  <a:prstClr val="black"/>
                </a:solidFill>
                <a:latin typeface="Consolas"/>
              </a:rPr>
              <a:t>) {</a:t>
            </a:r>
          </a:p>
          <a:p>
            <a:r>
              <a:rPr lang="en-US" dirty="0">
                <a:solidFill>
                  <a:prstClr val="black"/>
                </a:solidFill>
                <a:latin typeface="Consolas"/>
              </a:rPr>
              <a:t>        </a:t>
            </a:r>
            <a:r>
              <a:rPr lang="en-US" b="1" dirty="0" err="1">
                <a:solidFill>
                  <a:srgbClr val="15A5DB"/>
                </a:solidFill>
                <a:latin typeface="Consolas-Bold"/>
              </a:rPr>
              <a:t>super</a:t>
            </a:r>
            <a:r>
              <a:rPr lang="en-US" dirty="0" err="1">
                <a:solidFill>
                  <a:prstClr val="black"/>
                </a:solidFill>
                <a:latin typeface="Consolas"/>
              </a:rPr>
              <a:t>.onCreate</a:t>
            </a:r>
            <a:r>
              <a:rPr lang="en-US" dirty="0">
                <a:solidFill>
                  <a:prstClr val="black"/>
                </a:solidFill>
                <a:latin typeface="Consolas"/>
              </a:rPr>
              <a:t>(</a:t>
            </a:r>
            <a:r>
              <a:rPr lang="en-US" dirty="0" err="1">
                <a:solidFill>
                  <a:prstClr val="black"/>
                </a:solidFill>
                <a:latin typeface="Consolas"/>
              </a:rPr>
              <a:t>savedInstanceState</a:t>
            </a:r>
            <a:r>
              <a:rPr lang="en-US" dirty="0">
                <a:solidFill>
                  <a:prstClr val="black"/>
                </a:solidFill>
                <a:latin typeface="Consolas"/>
              </a:rPr>
              <a:t>);</a:t>
            </a:r>
          </a:p>
          <a:p>
            <a:r>
              <a:rPr lang="en-US" dirty="0">
                <a:solidFill>
                  <a:prstClr val="black"/>
                </a:solidFill>
                <a:latin typeface="Consolas"/>
              </a:rPr>
              <a:t>        </a:t>
            </a:r>
            <a:r>
              <a:rPr lang="en-US" dirty="0" err="1">
                <a:solidFill>
                  <a:prstClr val="black"/>
                </a:solidFill>
                <a:latin typeface="Consolas"/>
              </a:rPr>
              <a:t>setContentView</a:t>
            </a:r>
            <a:r>
              <a:rPr lang="en-US" dirty="0">
                <a:solidFill>
                  <a:prstClr val="black"/>
                </a:solidFill>
                <a:latin typeface="Consolas"/>
              </a:rPr>
              <a:t>(</a:t>
            </a:r>
            <a:r>
              <a:rPr lang="en-US" dirty="0" err="1">
                <a:solidFill>
                  <a:prstClr val="black"/>
                </a:solidFill>
                <a:latin typeface="Consolas"/>
              </a:rPr>
              <a:t>R.layout.activity_search_results</a:t>
            </a:r>
            <a:r>
              <a:rPr lang="en-US" dirty="0">
                <a:solidFill>
                  <a:prstClr val="black"/>
                </a:solidFill>
                <a:latin typeface="Consolas"/>
              </a:rPr>
              <a:t>);</a:t>
            </a:r>
          </a:p>
          <a:p>
            <a:r>
              <a:rPr lang="en-US" dirty="0">
                <a:solidFill>
                  <a:prstClr val="black"/>
                </a:solidFill>
                <a:latin typeface="Consolas"/>
              </a:rPr>
              <a:t> </a:t>
            </a:r>
          </a:p>
          <a:p>
            <a:r>
              <a:rPr lang="en-US" dirty="0">
                <a:solidFill>
                  <a:prstClr val="black"/>
                </a:solidFill>
                <a:latin typeface="Consolas"/>
              </a:rPr>
              <a:t>        </a:t>
            </a:r>
            <a:r>
              <a:rPr lang="en-US" dirty="0">
                <a:solidFill>
                  <a:srgbClr val="88B012"/>
                </a:solidFill>
                <a:latin typeface="Consolas"/>
              </a:rPr>
              <a:t>// get the action bar</a:t>
            </a:r>
            <a:endParaRPr lang="en-US" dirty="0">
              <a:solidFill>
                <a:prstClr val="black"/>
              </a:solidFill>
              <a:latin typeface="Consolas"/>
            </a:endParaRPr>
          </a:p>
          <a:p>
            <a:r>
              <a:rPr lang="en-US" dirty="0">
                <a:solidFill>
                  <a:prstClr val="black"/>
                </a:solidFill>
                <a:latin typeface="Consolas"/>
              </a:rPr>
              <a:t>        </a:t>
            </a:r>
            <a:r>
              <a:rPr lang="en-US" dirty="0" err="1">
                <a:solidFill>
                  <a:prstClr val="black"/>
                </a:solidFill>
                <a:latin typeface="Consolas"/>
              </a:rPr>
              <a:t>ActionBar</a:t>
            </a:r>
            <a:r>
              <a:rPr lang="en-US" dirty="0">
                <a:solidFill>
                  <a:prstClr val="black"/>
                </a:solidFill>
                <a:latin typeface="Consolas"/>
              </a:rPr>
              <a:t> </a:t>
            </a:r>
            <a:r>
              <a:rPr lang="en-US" dirty="0" err="1">
                <a:solidFill>
                  <a:prstClr val="black"/>
                </a:solidFill>
                <a:latin typeface="Consolas"/>
              </a:rPr>
              <a:t>actionBar</a:t>
            </a:r>
            <a:r>
              <a:rPr lang="en-US" dirty="0">
                <a:solidFill>
                  <a:prstClr val="black"/>
                </a:solidFill>
                <a:latin typeface="Consolas"/>
              </a:rPr>
              <a:t> = </a:t>
            </a:r>
            <a:r>
              <a:rPr lang="en-US" dirty="0" err="1">
                <a:solidFill>
                  <a:prstClr val="black"/>
                </a:solidFill>
                <a:latin typeface="Consolas"/>
              </a:rPr>
              <a:t>getActionBar</a:t>
            </a:r>
            <a:r>
              <a:rPr lang="en-US" dirty="0">
                <a:solidFill>
                  <a:prstClr val="black"/>
                </a:solidFill>
                <a:latin typeface="Consolas"/>
              </a:rPr>
              <a:t>();</a:t>
            </a:r>
          </a:p>
          <a:p>
            <a:r>
              <a:rPr lang="en-US" dirty="0">
                <a:solidFill>
                  <a:prstClr val="black"/>
                </a:solidFill>
                <a:latin typeface="Consolas"/>
              </a:rPr>
              <a:t> </a:t>
            </a:r>
          </a:p>
          <a:p>
            <a:r>
              <a:rPr lang="en-US" dirty="0">
                <a:solidFill>
                  <a:prstClr val="black"/>
                </a:solidFill>
                <a:latin typeface="Consolas"/>
              </a:rPr>
              <a:t>        </a:t>
            </a:r>
            <a:r>
              <a:rPr lang="en-US" dirty="0">
                <a:solidFill>
                  <a:srgbClr val="88B012"/>
                </a:solidFill>
                <a:latin typeface="Consolas"/>
              </a:rPr>
              <a:t>// Enabling Back navigation on Action Bar icon</a:t>
            </a:r>
            <a:endParaRPr lang="en-US" dirty="0">
              <a:solidFill>
                <a:prstClr val="black"/>
              </a:solidFill>
              <a:latin typeface="Consolas"/>
            </a:endParaRPr>
          </a:p>
          <a:p>
            <a:r>
              <a:rPr lang="en-US" dirty="0">
                <a:solidFill>
                  <a:prstClr val="black"/>
                </a:solidFill>
                <a:latin typeface="Consolas"/>
              </a:rPr>
              <a:t>        </a:t>
            </a:r>
            <a:r>
              <a:rPr lang="en-US" dirty="0" err="1">
                <a:solidFill>
                  <a:prstClr val="black"/>
                </a:solidFill>
                <a:latin typeface="Consolas"/>
              </a:rPr>
              <a:t>actionBar.setDisplayHomeAsUpEnabled</a:t>
            </a:r>
            <a:r>
              <a:rPr lang="en-US" dirty="0">
                <a:solidFill>
                  <a:prstClr val="black"/>
                </a:solidFill>
                <a:latin typeface="Consolas"/>
              </a:rPr>
              <a:t>(</a:t>
            </a:r>
            <a:r>
              <a:rPr lang="en-US" b="1" dirty="0">
                <a:solidFill>
                  <a:srgbClr val="15A5DB"/>
                </a:solidFill>
                <a:latin typeface="Consolas-Bold"/>
              </a:rPr>
              <a:t>true</a:t>
            </a:r>
            <a:r>
              <a:rPr lang="en-US" dirty="0">
                <a:solidFill>
                  <a:prstClr val="black"/>
                </a:solidFill>
                <a:latin typeface="Consolas"/>
              </a:rPr>
              <a:t>);</a:t>
            </a:r>
          </a:p>
          <a:p>
            <a:r>
              <a:rPr lang="en-US" dirty="0">
                <a:solidFill>
                  <a:prstClr val="black"/>
                </a:solidFill>
                <a:latin typeface="Consolas"/>
              </a:rPr>
              <a:t> </a:t>
            </a:r>
          </a:p>
          <a:p>
            <a:r>
              <a:rPr lang="pl-PL" dirty="0">
                <a:solidFill>
                  <a:prstClr val="black"/>
                </a:solidFill>
                <a:latin typeface="Consolas"/>
              </a:rPr>
              <a:t>        </a:t>
            </a:r>
            <a:r>
              <a:rPr lang="pl-PL" dirty="0" err="1">
                <a:solidFill>
                  <a:prstClr val="black"/>
                </a:solidFill>
                <a:latin typeface="Consolas"/>
              </a:rPr>
              <a:t>txtQuery</a:t>
            </a:r>
            <a:r>
              <a:rPr lang="pl-PL" dirty="0">
                <a:solidFill>
                  <a:prstClr val="black"/>
                </a:solidFill>
                <a:latin typeface="Consolas"/>
              </a:rPr>
              <a:t> = (</a:t>
            </a:r>
            <a:r>
              <a:rPr lang="pl-PL" dirty="0" err="1">
                <a:solidFill>
                  <a:prstClr val="black"/>
                </a:solidFill>
                <a:latin typeface="Consolas"/>
              </a:rPr>
              <a:t>TextView</a:t>
            </a:r>
            <a:r>
              <a:rPr lang="pl-PL" dirty="0">
                <a:solidFill>
                  <a:prstClr val="black"/>
                </a:solidFill>
                <a:latin typeface="Consolas"/>
              </a:rPr>
              <a:t>) </a:t>
            </a:r>
            <a:r>
              <a:rPr lang="pl-PL" dirty="0" err="1">
                <a:solidFill>
                  <a:prstClr val="black"/>
                </a:solidFill>
                <a:latin typeface="Consolas"/>
              </a:rPr>
              <a:t>findViewById</a:t>
            </a:r>
            <a:r>
              <a:rPr lang="pl-PL" dirty="0">
                <a:solidFill>
                  <a:prstClr val="black"/>
                </a:solidFill>
                <a:latin typeface="Consolas"/>
              </a:rPr>
              <a:t>(</a:t>
            </a:r>
            <a:r>
              <a:rPr lang="pl-PL" dirty="0" err="1">
                <a:solidFill>
                  <a:prstClr val="black"/>
                </a:solidFill>
                <a:latin typeface="Consolas"/>
              </a:rPr>
              <a:t>R.id.txtQuery</a:t>
            </a:r>
            <a:r>
              <a:rPr lang="pl-PL" dirty="0">
                <a:solidFill>
                  <a:prstClr val="black"/>
                </a:solidFill>
                <a:latin typeface="Consolas"/>
              </a:rPr>
              <a:t>);</a:t>
            </a:r>
          </a:p>
          <a:p>
            <a:r>
              <a:rPr lang="en-US" dirty="0">
                <a:solidFill>
                  <a:prstClr val="black"/>
                </a:solidFill>
                <a:latin typeface="Consolas"/>
              </a:rPr>
              <a:t> </a:t>
            </a:r>
          </a:p>
          <a:p>
            <a:r>
              <a:rPr lang="en-US" dirty="0">
                <a:solidFill>
                  <a:prstClr val="black"/>
                </a:solidFill>
                <a:latin typeface="Consolas"/>
              </a:rPr>
              <a:t>        </a:t>
            </a:r>
            <a:r>
              <a:rPr lang="en-US" dirty="0" err="1">
                <a:solidFill>
                  <a:prstClr val="black"/>
                </a:solidFill>
                <a:latin typeface="Consolas"/>
              </a:rPr>
              <a:t>handleIntent</a:t>
            </a:r>
            <a:r>
              <a:rPr lang="en-US" dirty="0">
                <a:solidFill>
                  <a:prstClr val="black"/>
                </a:solidFill>
                <a:latin typeface="Consolas"/>
              </a:rPr>
              <a:t>(</a:t>
            </a:r>
            <a:r>
              <a:rPr lang="en-US" dirty="0" err="1">
                <a:solidFill>
                  <a:prstClr val="black"/>
                </a:solidFill>
                <a:latin typeface="Consolas"/>
              </a:rPr>
              <a:t>getIntent</a:t>
            </a:r>
            <a:r>
              <a:rPr lang="en-US" dirty="0">
                <a:solidFill>
                  <a:prstClr val="black"/>
                </a:solidFill>
                <a:latin typeface="Consolas"/>
              </a:rPr>
              <a:t>());</a:t>
            </a:r>
          </a:p>
          <a:p>
            <a:r>
              <a:rPr lang="en-US" dirty="0">
                <a:solidFill>
                  <a:prstClr val="black"/>
                </a:solidFill>
                <a:latin typeface="Consolas"/>
              </a:rPr>
              <a:t>    }	</a:t>
            </a:r>
          </a:p>
        </p:txBody>
      </p:sp>
      <p:sp>
        <p:nvSpPr>
          <p:cNvPr id="17" name="Rectangle 16"/>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507561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err="1">
                <a:solidFill>
                  <a:prstClr val="black"/>
                </a:solidFill>
                <a:latin typeface="Arial" pitchFamily="34" charset="0"/>
                <a:cs typeface="Arial" pitchFamily="34" charset="0"/>
              </a:rPr>
              <a:t>SearchResultsActivity.java</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51</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4495800"/>
            <a:ext cx="9144000" cy="5334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5562600"/>
            <a:ext cx="9144000" cy="5334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81000" y="2590800"/>
            <a:ext cx="8382000" cy="369332"/>
          </a:xfrm>
          <a:prstGeom prst="rect">
            <a:avLst/>
          </a:prstGeom>
        </p:spPr>
        <p:txBody>
          <a:bodyPr wrap="square">
            <a:spAutoFit/>
          </a:bodyPr>
          <a:lstStyle/>
          <a:p>
            <a:r>
              <a:rPr lang="en-US" dirty="0">
                <a:solidFill>
                  <a:prstClr val="black"/>
                </a:solidFill>
                <a:latin typeface="Consolas"/>
              </a:rPr>
              <a:t>	</a:t>
            </a:r>
          </a:p>
        </p:txBody>
      </p:sp>
      <p:sp>
        <p:nvSpPr>
          <p:cNvPr id="16" name="Rectangle 15"/>
          <p:cNvSpPr/>
          <p:nvPr/>
        </p:nvSpPr>
        <p:spPr>
          <a:xfrm>
            <a:off x="152400" y="685800"/>
            <a:ext cx="8610600" cy="5909311"/>
          </a:xfrm>
          <a:prstGeom prst="rect">
            <a:avLst/>
          </a:prstGeom>
        </p:spPr>
        <p:txBody>
          <a:bodyPr wrap="square">
            <a:spAutoFit/>
          </a:bodyPr>
          <a:lstStyle/>
          <a:p>
            <a:r>
              <a:rPr lang="en-US" dirty="0">
                <a:solidFill>
                  <a:srgbClr val="6D6D6D"/>
                </a:solidFill>
                <a:latin typeface="Consolas"/>
              </a:rPr>
              <a:t>@Override</a:t>
            </a:r>
            <a:endParaRPr lang="en-US" dirty="0">
              <a:solidFill>
                <a:prstClr val="black"/>
              </a:solidFill>
              <a:latin typeface="Consolas"/>
            </a:endParaRPr>
          </a:p>
          <a:p>
            <a:r>
              <a:rPr lang="en-US" dirty="0">
                <a:solidFill>
                  <a:prstClr val="black"/>
                </a:solidFill>
                <a:latin typeface="Consolas"/>
              </a:rPr>
              <a:t>    </a:t>
            </a:r>
            <a:r>
              <a:rPr lang="en-US" b="1" dirty="0">
                <a:solidFill>
                  <a:srgbClr val="15A5DB"/>
                </a:solidFill>
                <a:latin typeface="Consolas-Bold"/>
              </a:rPr>
              <a:t>protected</a:t>
            </a:r>
            <a:r>
              <a:rPr lang="en-US" dirty="0">
                <a:solidFill>
                  <a:prstClr val="black"/>
                </a:solidFill>
                <a:latin typeface="Consolas"/>
              </a:rPr>
              <a:t> </a:t>
            </a:r>
            <a:r>
              <a:rPr lang="en-US" b="1" dirty="0">
                <a:solidFill>
                  <a:srgbClr val="15A5DB"/>
                </a:solidFill>
                <a:latin typeface="Consolas-Bold"/>
              </a:rPr>
              <a:t>void</a:t>
            </a:r>
            <a:r>
              <a:rPr lang="en-US" dirty="0">
                <a:solidFill>
                  <a:prstClr val="black"/>
                </a:solidFill>
                <a:latin typeface="Consolas"/>
              </a:rPr>
              <a:t> </a:t>
            </a:r>
            <a:r>
              <a:rPr lang="en-US" dirty="0" err="1">
                <a:solidFill>
                  <a:prstClr val="black"/>
                </a:solidFill>
                <a:latin typeface="Consolas"/>
              </a:rPr>
              <a:t>onNewIntent</a:t>
            </a:r>
            <a:r>
              <a:rPr lang="en-US" dirty="0">
                <a:solidFill>
                  <a:prstClr val="black"/>
                </a:solidFill>
                <a:latin typeface="Consolas"/>
              </a:rPr>
              <a:t>(Intent intent) {</a:t>
            </a:r>
          </a:p>
          <a:p>
            <a:r>
              <a:rPr lang="en-US" dirty="0">
                <a:solidFill>
                  <a:prstClr val="black"/>
                </a:solidFill>
                <a:latin typeface="Consolas"/>
              </a:rPr>
              <a:t>        </a:t>
            </a:r>
            <a:r>
              <a:rPr lang="en-US" dirty="0" err="1">
                <a:solidFill>
                  <a:prstClr val="black"/>
                </a:solidFill>
                <a:latin typeface="Consolas"/>
              </a:rPr>
              <a:t>setIntent</a:t>
            </a:r>
            <a:r>
              <a:rPr lang="en-US" dirty="0">
                <a:solidFill>
                  <a:prstClr val="black"/>
                </a:solidFill>
                <a:latin typeface="Consolas"/>
              </a:rPr>
              <a:t>(intent);</a:t>
            </a:r>
          </a:p>
          <a:p>
            <a:r>
              <a:rPr lang="en-US" dirty="0">
                <a:solidFill>
                  <a:prstClr val="black"/>
                </a:solidFill>
                <a:latin typeface="Consolas"/>
              </a:rPr>
              <a:t>        </a:t>
            </a:r>
            <a:r>
              <a:rPr lang="en-US" dirty="0" err="1">
                <a:solidFill>
                  <a:prstClr val="black"/>
                </a:solidFill>
                <a:latin typeface="Consolas"/>
              </a:rPr>
              <a:t>handleIntent</a:t>
            </a:r>
            <a:r>
              <a:rPr lang="en-US" dirty="0">
                <a:solidFill>
                  <a:prstClr val="black"/>
                </a:solidFill>
                <a:latin typeface="Consolas"/>
              </a:rPr>
              <a:t>(intent);</a:t>
            </a:r>
          </a:p>
          <a:p>
            <a:r>
              <a:rPr lang="en-US" dirty="0">
                <a:solidFill>
                  <a:prstClr val="black"/>
                </a:solidFill>
                <a:latin typeface="Consolas"/>
              </a:rPr>
              <a:t>    </a:t>
            </a:r>
            <a:r>
              <a:rPr lang="en-US" dirty="0" smtClean="0">
                <a:solidFill>
                  <a:prstClr val="black"/>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a:solidFill>
                  <a:srgbClr val="6D6D6D"/>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a:solidFill>
                  <a:srgbClr val="6D6D6D"/>
                </a:solidFill>
                <a:latin typeface="Consolas"/>
              </a:rPr>
              <a:t>* Handling intent data</a:t>
            </a:r>
            <a:endParaRPr lang="en-US" dirty="0">
              <a:solidFill>
                <a:prstClr val="black"/>
              </a:solidFill>
              <a:latin typeface="Consolas"/>
            </a:endParaRPr>
          </a:p>
          <a:p>
            <a:r>
              <a:rPr lang="en-US" dirty="0">
                <a:solidFill>
                  <a:prstClr val="black"/>
                </a:solidFill>
                <a:latin typeface="Consolas"/>
              </a:rPr>
              <a:t>     </a:t>
            </a:r>
            <a:r>
              <a:rPr lang="en-US" dirty="0">
                <a:solidFill>
                  <a:srgbClr val="6D6D6D"/>
                </a:solidFill>
                <a:latin typeface="Consolas"/>
              </a:rPr>
              <a:t>*/</a:t>
            </a:r>
            <a:endParaRPr lang="en-US" dirty="0">
              <a:solidFill>
                <a:prstClr val="black"/>
              </a:solidFill>
              <a:latin typeface="Consolas"/>
            </a:endParaRPr>
          </a:p>
          <a:p>
            <a:r>
              <a:rPr lang="fi-FI" dirty="0">
                <a:solidFill>
                  <a:prstClr val="black"/>
                </a:solidFill>
                <a:latin typeface="Consolas"/>
              </a:rPr>
              <a:t>    </a:t>
            </a:r>
            <a:r>
              <a:rPr lang="fi-FI" b="1" dirty="0" err="1">
                <a:solidFill>
                  <a:srgbClr val="15A5DB"/>
                </a:solidFill>
                <a:latin typeface="Consolas-Bold"/>
              </a:rPr>
              <a:t>private</a:t>
            </a:r>
            <a:r>
              <a:rPr lang="fi-FI" dirty="0">
                <a:solidFill>
                  <a:prstClr val="black"/>
                </a:solidFill>
                <a:latin typeface="Consolas"/>
              </a:rPr>
              <a:t> </a:t>
            </a:r>
            <a:r>
              <a:rPr lang="fi-FI" b="1" dirty="0" err="1">
                <a:solidFill>
                  <a:srgbClr val="15A5DB"/>
                </a:solidFill>
                <a:latin typeface="Consolas-Bold"/>
              </a:rPr>
              <a:t>void</a:t>
            </a:r>
            <a:r>
              <a:rPr lang="fi-FI" dirty="0">
                <a:solidFill>
                  <a:prstClr val="black"/>
                </a:solidFill>
                <a:latin typeface="Consolas"/>
              </a:rPr>
              <a:t> </a:t>
            </a:r>
            <a:r>
              <a:rPr lang="fi-FI" dirty="0" err="1">
                <a:solidFill>
                  <a:prstClr val="black"/>
                </a:solidFill>
                <a:latin typeface="Consolas"/>
              </a:rPr>
              <a:t>handleIntent(Intent</a:t>
            </a:r>
            <a:r>
              <a:rPr lang="fi-FI" dirty="0">
                <a:solidFill>
                  <a:prstClr val="black"/>
                </a:solidFill>
                <a:latin typeface="Consolas"/>
              </a:rPr>
              <a:t> </a:t>
            </a:r>
            <a:r>
              <a:rPr lang="fi-FI" dirty="0" err="1">
                <a:solidFill>
                  <a:prstClr val="black"/>
                </a:solidFill>
                <a:latin typeface="Consolas"/>
              </a:rPr>
              <a:t>intent</a:t>
            </a:r>
            <a:r>
              <a:rPr lang="fi-FI" dirty="0">
                <a:solidFill>
                  <a:prstClr val="black"/>
                </a:solidFill>
                <a:latin typeface="Consolas"/>
              </a:rPr>
              <a:t>) {</a:t>
            </a:r>
          </a:p>
          <a:p>
            <a:r>
              <a:rPr lang="en-US" dirty="0">
                <a:solidFill>
                  <a:prstClr val="black"/>
                </a:solidFill>
                <a:latin typeface="Consolas"/>
              </a:rPr>
              <a:t>        </a:t>
            </a:r>
            <a:r>
              <a:rPr lang="en-US" b="1" dirty="0">
                <a:solidFill>
                  <a:srgbClr val="15A5DB"/>
                </a:solidFill>
                <a:latin typeface="Consolas-Bold"/>
              </a:rPr>
              <a:t>if</a:t>
            </a:r>
            <a:r>
              <a:rPr lang="en-US" dirty="0">
                <a:solidFill>
                  <a:prstClr val="black"/>
                </a:solidFill>
                <a:latin typeface="Consolas"/>
              </a:rPr>
              <a:t> (</a:t>
            </a:r>
            <a:r>
              <a:rPr lang="en-US" dirty="0" err="1">
                <a:solidFill>
                  <a:prstClr val="black"/>
                </a:solidFill>
                <a:latin typeface="Consolas"/>
              </a:rPr>
              <a:t>Intent.ACTION_SEARCH.equals</a:t>
            </a:r>
            <a:r>
              <a:rPr lang="en-US" dirty="0">
                <a:solidFill>
                  <a:prstClr val="black"/>
                </a:solidFill>
                <a:latin typeface="Consolas"/>
              </a:rPr>
              <a:t>(</a:t>
            </a:r>
            <a:r>
              <a:rPr lang="en-US" dirty="0" err="1">
                <a:solidFill>
                  <a:prstClr val="black"/>
                </a:solidFill>
                <a:latin typeface="Consolas"/>
              </a:rPr>
              <a:t>intent.getAction</a:t>
            </a:r>
            <a:r>
              <a:rPr lang="en-US" dirty="0">
                <a:solidFill>
                  <a:prstClr val="black"/>
                </a:solidFill>
                <a:latin typeface="Consolas"/>
              </a:rPr>
              <a:t>())) {</a:t>
            </a:r>
          </a:p>
          <a:p>
            <a:r>
              <a:rPr lang="en-US" dirty="0">
                <a:solidFill>
                  <a:prstClr val="black"/>
                </a:solidFill>
                <a:latin typeface="Consolas"/>
              </a:rPr>
              <a:t>            String query = </a:t>
            </a:r>
            <a:r>
              <a:rPr lang="en-US" dirty="0" err="1">
                <a:solidFill>
                  <a:prstClr val="black"/>
                </a:solidFill>
                <a:latin typeface="Consolas"/>
              </a:rPr>
              <a:t>intent.getStringExtra</a:t>
            </a:r>
            <a:r>
              <a:rPr lang="en-US" dirty="0">
                <a:solidFill>
                  <a:prstClr val="black"/>
                </a:solidFill>
                <a:latin typeface="Consolas"/>
              </a:rPr>
              <a:t>(</a:t>
            </a:r>
            <a:r>
              <a:rPr lang="en-US" dirty="0" err="1">
                <a:solidFill>
                  <a:prstClr val="black"/>
                </a:solidFill>
                <a:latin typeface="Consolas"/>
              </a:rPr>
              <a:t>SearchManager.QUERY</a:t>
            </a:r>
            <a:r>
              <a:rPr lang="en-US" dirty="0">
                <a:solidFill>
                  <a:prstClr val="black"/>
                </a:solidFill>
                <a:latin typeface="Consolas"/>
              </a:rPr>
              <a:t>)</a:t>
            </a:r>
            <a:r>
              <a:rPr lang="en-US" dirty="0" smtClean="0">
                <a:solidFill>
                  <a:prstClr val="black"/>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a:solidFill>
                  <a:srgbClr val="6D6D6D"/>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smtClean="0">
                <a:solidFill>
                  <a:srgbClr val="6D6D6D"/>
                </a:solidFill>
                <a:latin typeface="Consolas"/>
              </a:rPr>
              <a:t>* </a:t>
            </a:r>
            <a:r>
              <a:rPr lang="en-US" dirty="0">
                <a:solidFill>
                  <a:srgbClr val="6D6D6D"/>
                </a:solidFill>
                <a:latin typeface="Consolas"/>
              </a:rPr>
              <a:t>Use this query to display search results like </a:t>
            </a:r>
            <a:endParaRPr lang="en-US" dirty="0">
              <a:solidFill>
                <a:prstClr val="black"/>
              </a:solidFill>
              <a:latin typeface="Consolas"/>
            </a:endParaRPr>
          </a:p>
          <a:p>
            <a:r>
              <a:rPr lang="en-US" dirty="0">
                <a:solidFill>
                  <a:prstClr val="black"/>
                </a:solidFill>
                <a:latin typeface="Consolas"/>
              </a:rPr>
              <a:t>         </a:t>
            </a:r>
            <a:r>
              <a:rPr lang="en-US" dirty="0">
                <a:solidFill>
                  <a:srgbClr val="6D6D6D"/>
                </a:solidFill>
                <a:latin typeface="Consolas"/>
              </a:rPr>
              <a:t>* 1. Getting the data from SQLite and showing in </a:t>
            </a:r>
            <a:r>
              <a:rPr lang="en-US" dirty="0" err="1">
                <a:solidFill>
                  <a:srgbClr val="6D6D6D"/>
                </a:solidFill>
                <a:latin typeface="Consolas"/>
              </a:rPr>
              <a:t>listview</a:t>
            </a:r>
            <a:r>
              <a:rPr lang="en-US" dirty="0">
                <a:solidFill>
                  <a:srgbClr val="6D6D6D"/>
                </a:solidFill>
                <a:latin typeface="Consolas"/>
              </a:rPr>
              <a:t> </a:t>
            </a:r>
            <a:endParaRPr lang="en-US" dirty="0">
              <a:solidFill>
                <a:prstClr val="black"/>
              </a:solidFill>
              <a:latin typeface="Consolas"/>
            </a:endParaRPr>
          </a:p>
          <a:p>
            <a:r>
              <a:rPr lang="en-US" dirty="0">
                <a:solidFill>
                  <a:prstClr val="black"/>
                </a:solidFill>
                <a:latin typeface="Consolas"/>
              </a:rPr>
              <a:t>             </a:t>
            </a:r>
            <a:r>
              <a:rPr lang="en-US" dirty="0">
                <a:solidFill>
                  <a:srgbClr val="6D6D6D"/>
                </a:solidFill>
                <a:latin typeface="Consolas"/>
              </a:rPr>
              <a:t>* 2. Making </a:t>
            </a:r>
            <a:r>
              <a:rPr lang="en-US" dirty="0" err="1">
                <a:solidFill>
                  <a:srgbClr val="6D6D6D"/>
                </a:solidFill>
                <a:latin typeface="Consolas"/>
              </a:rPr>
              <a:t>webrequest</a:t>
            </a:r>
            <a:r>
              <a:rPr lang="en-US" dirty="0">
                <a:solidFill>
                  <a:srgbClr val="6D6D6D"/>
                </a:solidFill>
                <a:latin typeface="Consolas"/>
              </a:rPr>
              <a:t> and displaying the data </a:t>
            </a:r>
            <a:endParaRPr lang="en-US" dirty="0">
              <a:solidFill>
                <a:prstClr val="black"/>
              </a:solidFill>
              <a:latin typeface="Consolas"/>
            </a:endParaRPr>
          </a:p>
          <a:p>
            <a:r>
              <a:rPr lang="en-US" dirty="0">
                <a:solidFill>
                  <a:prstClr val="black"/>
                </a:solidFill>
                <a:latin typeface="Consolas"/>
              </a:rPr>
              <a:t>             </a:t>
            </a:r>
            <a:r>
              <a:rPr lang="en-US" dirty="0">
                <a:solidFill>
                  <a:srgbClr val="6D6D6D"/>
                </a:solidFill>
                <a:latin typeface="Consolas"/>
              </a:rPr>
              <a:t>* For now we just display the query only</a:t>
            </a:r>
            <a:endParaRPr lang="en-US" dirty="0">
              <a:solidFill>
                <a:prstClr val="black"/>
              </a:solidFill>
              <a:latin typeface="Consolas"/>
            </a:endParaRPr>
          </a:p>
          <a:p>
            <a:r>
              <a:rPr lang="en-US" dirty="0">
                <a:solidFill>
                  <a:prstClr val="black"/>
                </a:solidFill>
                <a:latin typeface="Consolas"/>
              </a:rPr>
              <a:t>             </a:t>
            </a:r>
            <a:r>
              <a:rPr lang="en-US" dirty="0">
                <a:solidFill>
                  <a:srgbClr val="6D6D6D"/>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err="1">
                <a:solidFill>
                  <a:prstClr val="black"/>
                </a:solidFill>
                <a:latin typeface="Consolas"/>
              </a:rPr>
              <a:t>txtQuery.setText</a:t>
            </a:r>
            <a:r>
              <a:rPr lang="en-US" dirty="0">
                <a:solidFill>
                  <a:prstClr val="black"/>
                </a:solidFill>
                <a:latin typeface="Consolas"/>
              </a:rPr>
              <a:t>(</a:t>
            </a:r>
            <a:r>
              <a:rPr lang="en-US" dirty="0">
                <a:solidFill>
                  <a:srgbClr val="0C6AFC"/>
                </a:solidFill>
                <a:latin typeface="Consolas"/>
              </a:rPr>
              <a:t>"Search Query: "</a:t>
            </a:r>
            <a:r>
              <a:rPr lang="en-US" dirty="0">
                <a:solidFill>
                  <a:prstClr val="black"/>
                </a:solidFill>
                <a:latin typeface="Consolas"/>
              </a:rPr>
              <a:t> + query);</a:t>
            </a:r>
          </a:p>
          <a:p>
            <a:r>
              <a:rPr lang="en-US" dirty="0">
                <a:solidFill>
                  <a:prstClr val="black"/>
                </a:solidFill>
                <a:latin typeface="Consolas"/>
              </a:rPr>
              <a:t> </a:t>
            </a:r>
          </a:p>
          <a:p>
            <a:r>
              <a:rPr lang="en-US" dirty="0">
                <a:solidFill>
                  <a:prstClr val="black"/>
                </a:solidFill>
                <a:latin typeface="Consolas"/>
              </a:rPr>
              <a:t>        }</a:t>
            </a:r>
          </a:p>
        </p:txBody>
      </p:sp>
      <p:sp>
        <p:nvSpPr>
          <p:cNvPr id="17" name="Rectangle 16"/>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6388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5#Searchable Configuration</a:t>
            </a:r>
            <a:r>
              <a:rPr lang="en-US" sz="2800" b="1" dirty="0">
                <a:solidFill>
                  <a:prstClr val="black"/>
                </a:solidFill>
                <a:latin typeface="Arial" pitchFamily="34" charset="0"/>
                <a:cs typeface="Arial" pitchFamily="34" charset="0"/>
              </a:rPr>
              <a:t>,</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52</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4495800"/>
            <a:ext cx="9144000" cy="5334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5562600"/>
            <a:ext cx="9144000" cy="5334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52400" y="838200"/>
            <a:ext cx="8686800" cy="4893647"/>
          </a:xfrm>
          <a:prstGeom prst="rect">
            <a:avLst/>
          </a:prstGeom>
        </p:spPr>
        <p:txBody>
          <a:bodyPr wrap="square">
            <a:spAutoFit/>
          </a:bodyPr>
          <a:lstStyle/>
          <a:p>
            <a:pPr marL="457200" indent="-457200" algn="just">
              <a:buFont typeface="+mj-ea"/>
              <a:buAutoNum type="circleNumDbPlain"/>
            </a:pPr>
            <a:r>
              <a:rPr lang="en-US" sz="2400" dirty="0">
                <a:solidFill>
                  <a:srgbClr val="2A2A2A"/>
                </a:solidFill>
                <a:latin typeface="Times-Roman"/>
              </a:rPr>
              <a:t>Finally in the </a:t>
            </a:r>
            <a:r>
              <a:rPr lang="en-US" sz="2400" b="1" dirty="0" err="1">
                <a:solidFill>
                  <a:srgbClr val="2A2A2A"/>
                </a:solidFill>
                <a:latin typeface="Times-Roman"/>
              </a:rPr>
              <a:t>AndroidManifest.xml</a:t>
            </a:r>
            <a:r>
              <a:rPr lang="en-US" sz="2400" dirty="0">
                <a:solidFill>
                  <a:srgbClr val="2A2A2A"/>
                </a:solidFill>
                <a:latin typeface="Times-Roman"/>
              </a:rPr>
              <a:t> file define the searchable configuration, default searchable activity and the activity performing the search</a:t>
            </a:r>
            <a:r>
              <a:rPr lang="en-US" sz="2400" dirty="0" smtClean="0">
                <a:solidFill>
                  <a:srgbClr val="2A2A2A"/>
                </a:solidFill>
                <a:latin typeface="Times-Roman"/>
              </a:rPr>
              <a:t>.</a:t>
            </a:r>
          </a:p>
          <a:p>
            <a:pPr marL="457200" indent="-457200" algn="just">
              <a:buFont typeface="+mj-ea"/>
              <a:buAutoNum type="circleNumDbPlain"/>
            </a:pPr>
            <a:endParaRPr lang="en-US" sz="2400" dirty="0">
              <a:solidFill>
                <a:srgbClr val="2A2A2A"/>
              </a:solidFill>
              <a:latin typeface="Times-Roman"/>
            </a:endParaRPr>
          </a:p>
          <a:p>
            <a:pPr marL="457200" indent="-457200" algn="just">
              <a:buFont typeface="+mj-ea"/>
              <a:buAutoNum type="circleNumDbPlain"/>
            </a:pPr>
            <a:r>
              <a:rPr lang="en-US" sz="2400" dirty="0" err="1">
                <a:solidFill>
                  <a:srgbClr val="E20007"/>
                </a:solidFill>
                <a:latin typeface="Times-Roman"/>
              </a:rPr>
              <a:t>android.app.default_searchable</a:t>
            </a:r>
            <a:r>
              <a:rPr lang="en-US" sz="2400" dirty="0">
                <a:solidFill>
                  <a:srgbClr val="2A2A2A"/>
                </a:solidFill>
                <a:latin typeface="Times-Roman"/>
              </a:rPr>
              <a:t> – Defines the default searchable activity handle search. You can add this block anywhere in the manifest file either inside </a:t>
            </a:r>
            <a:r>
              <a:rPr lang="en-US" sz="2400" b="1" dirty="0">
                <a:solidFill>
                  <a:srgbClr val="2A2A2A"/>
                </a:solidFill>
                <a:latin typeface="Times-Roman"/>
              </a:rPr>
              <a:t>&lt;application&gt;</a:t>
            </a:r>
            <a:r>
              <a:rPr lang="en-US" sz="2400" dirty="0">
                <a:solidFill>
                  <a:srgbClr val="2A2A2A"/>
                </a:solidFill>
                <a:latin typeface="Times-Roman"/>
              </a:rPr>
              <a:t> tag or </a:t>
            </a:r>
            <a:r>
              <a:rPr lang="en-US" sz="2400" b="1" dirty="0">
                <a:solidFill>
                  <a:srgbClr val="2A2A2A"/>
                </a:solidFill>
                <a:latin typeface="Times-Roman"/>
              </a:rPr>
              <a:t>&lt;activity&gt;</a:t>
            </a:r>
            <a:r>
              <a:rPr lang="en-US" sz="2400" dirty="0">
                <a:solidFill>
                  <a:srgbClr val="2A2A2A"/>
                </a:solidFill>
                <a:latin typeface="Times-Roman"/>
              </a:rPr>
              <a:t> tag</a:t>
            </a:r>
            <a:r>
              <a:rPr lang="en-US" sz="2400" dirty="0" smtClean="0">
                <a:solidFill>
                  <a:srgbClr val="2A2A2A"/>
                </a:solidFill>
                <a:latin typeface="Times-Roman"/>
              </a:rPr>
              <a:t>.</a:t>
            </a:r>
          </a:p>
          <a:p>
            <a:pPr marL="457200" indent="-457200" algn="just">
              <a:buFont typeface="+mj-ea"/>
              <a:buAutoNum type="circleNumDbPlain"/>
            </a:pPr>
            <a:r>
              <a:rPr lang="en-US" sz="2400" dirty="0" smtClean="0">
                <a:solidFill>
                  <a:srgbClr val="2A2A2A"/>
                </a:solidFill>
                <a:latin typeface="Times-Roman"/>
              </a:rPr>
              <a:t> </a:t>
            </a:r>
            <a:r>
              <a:rPr lang="en-US" sz="2400" dirty="0" err="1">
                <a:solidFill>
                  <a:srgbClr val="E20007"/>
                </a:solidFill>
                <a:latin typeface="Times-Roman"/>
              </a:rPr>
              <a:t>android.app.searchable</a:t>
            </a:r>
            <a:r>
              <a:rPr lang="en-US" sz="2400" dirty="0">
                <a:solidFill>
                  <a:srgbClr val="2A2A2A"/>
                </a:solidFill>
                <a:latin typeface="Times-Roman"/>
              </a:rPr>
              <a:t> – Defines the searchable configuration which was written in </a:t>
            </a:r>
            <a:r>
              <a:rPr lang="en-US" sz="2400" b="1" dirty="0" err="1">
                <a:solidFill>
                  <a:srgbClr val="2A2A2A"/>
                </a:solidFill>
                <a:latin typeface="Times-Roman"/>
              </a:rPr>
              <a:t>searchable.xml</a:t>
            </a:r>
            <a:r>
              <a:rPr lang="en-US" sz="2400" dirty="0">
                <a:solidFill>
                  <a:srgbClr val="2A2A2A"/>
                </a:solidFill>
                <a:latin typeface="Times-Roman"/>
              </a:rPr>
              <a:t> </a:t>
            </a:r>
            <a:r>
              <a:rPr lang="en-US" sz="2400" dirty="0" smtClean="0">
                <a:solidFill>
                  <a:srgbClr val="2A2A2A"/>
                </a:solidFill>
                <a:latin typeface="Times-Roman"/>
              </a:rPr>
              <a:t>file</a:t>
            </a:r>
          </a:p>
          <a:p>
            <a:pPr marL="457200" indent="-457200" algn="just">
              <a:buFont typeface="+mj-ea"/>
              <a:buAutoNum type="circleNumDbPlain"/>
            </a:pPr>
            <a:r>
              <a:rPr lang="en-US" sz="2400" dirty="0" smtClean="0">
                <a:solidFill>
                  <a:srgbClr val="2A2A2A"/>
                </a:solidFill>
                <a:latin typeface="Times-Roman"/>
              </a:rPr>
              <a:t> </a:t>
            </a:r>
            <a:r>
              <a:rPr lang="en-US" sz="2400" dirty="0" err="1">
                <a:solidFill>
                  <a:srgbClr val="E20007"/>
                </a:solidFill>
                <a:latin typeface="Times-Roman"/>
              </a:rPr>
              <a:t>android.intent.action.SEARCH</a:t>
            </a:r>
            <a:r>
              <a:rPr lang="en-US" sz="2400" dirty="0">
                <a:solidFill>
                  <a:srgbClr val="2A2A2A"/>
                </a:solidFill>
                <a:latin typeface="Times-Roman"/>
              </a:rPr>
              <a:t> – Should be defined as a intent filter for the activity which receives the search query.</a:t>
            </a:r>
            <a:endParaRPr lang="en-US" sz="2400" dirty="0"/>
          </a:p>
        </p:txBody>
      </p:sp>
      <p:sp>
        <p:nvSpPr>
          <p:cNvPr id="5" name="Rectangle 4"/>
          <p:cNvSpPr/>
          <p:nvPr/>
        </p:nvSpPr>
        <p:spPr>
          <a:xfrm>
            <a:off x="381000" y="2590800"/>
            <a:ext cx="8382000" cy="369332"/>
          </a:xfrm>
          <a:prstGeom prst="rect">
            <a:avLst/>
          </a:prstGeom>
        </p:spPr>
        <p:txBody>
          <a:bodyPr wrap="square">
            <a:spAutoFit/>
          </a:bodyPr>
          <a:lstStyle/>
          <a:p>
            <a:r>
              <a:rPr lang="en-US" dirty="0">
                <a:solidFill>
                  <a:prstClr val="black"/>
                </a:solidFill>
                <a:latin typeface="Consolas"/>
              </a:rPr>
              <a:t>	</a:t>
            </a:r>
          </a:p>
        </p:txBody>
      </p:sp>
      <p:sp>
        <p:nvSpPr>
          <p:cNvPr id="17" name="Rectangle 16"/>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57062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5.1#Searchable Configuration</a:t>
            </a:r>
            <a:r>
              <a:rPr lang="en-US" sz="2800" b="1" dirty="0">
                <a:solidFill>
                  <a:prstClr val="black"/>
                </a:solidFill>
                <a:latin typeface="Arial" pitchFamily="34" charset="0"/>
                <a:cs typeface="Arial" pitchFamily="34" charset="0"/>
              </a:rPr>
              <a:t>,</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53</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4495800"/>
            <a:ext cx="9144000" cy="5334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5562600"/>
            <a:ext cx="9144000" cy="5334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52400" y="838200"/>
            <a:ext cx="8686800" cy="461665"/>
          </a:xfrm>
          <a:prstGeom prst="rect">
            <a:avLst/>
          </a:prstGeom>
        </p:spPr>
        <p:txBody>
          <a:bodyPr wrap="square">
            <a:spAutoFit/>
          </a:bodyPr>
          <a:lstStyle/>
          <a:p>
            <a:pPr marL="457200" indent="-457200" algn="just">
              <a:buFont typeface="+mj-ea"/>
              <a:buAutoNum type="circleNumDbPlain"/>
            </a:pPr>
            <a:endParaRPr lang="en-US" sz="2400" dirty="0"/>
          </a:p>
        </p:txBody>
      </p:sp>
      <p:sp>
        <p:nvSpPr>
          <p:cNvPr id="5" name="Rectangle 4"/>
          <p:cNvSpPr/>
          <p:nvPr/>
        </p:nvSpPr>
        <p:spPr>
          <a:xfrm>
            <a:off x="381000" y="2590800"/>
            <a:ext cx="8382000" cy="369332"/>
          </a:xfrm>
          <a:prstGeom prst="rect">
            <a:avLst/>
          </a:prstGeom>
        </p:spPr>
        <p:txBody>
          <a:bodyPr wrap="square">
            <a:spAutoFit/>
          </a:bodyPr>
          <a:lstStyle/>
          <a:p>
            <a:r>
              <a:rPr lang="en-US" dirty="0">
                <a:solidFill>
                  <a:prstClr val="black"/>
                </a:solidFill>
                <a:latin typeface="Consolas"/>
              </a:rPr>
              <a:t>	</a:t>
            </a:r>
          </a:p>
        </p:txBody>
      </p:sp>
      <p:sp>
        <p:nvSpPr>
          <p:cNvPr id="16" name="Rectangle 15"/>
          <p:cNvSpPr/>
          <p:nvPr/>
        </p:nvSpPr>
        <p:spPr>
          <a:xfrm>
            <a:off x="0" y="751344"/>
            <a:ext cx="8763000" cy="3416320"/>
          </a:xfrm>
          <a:prstGeom prst="rect">
            <a:avLst/>
          </a:prstGeom>
        </p:spPr>
        <p:txBody>
          <a:bodyPr wrap="square">
            <a:spAutoFit/>
          </a:bodyPr>
          <a:lstStyle/>
          <a:p>
            <a:r>
              <a:rPr lang="en-US" dirty="0">
                <a:solidFill>
                  <a:prstClr val="black"/>
                </a:solidFill>
                <a:latin typeface="Consolas"/>
              </a:rPr>
              <a:t>&lt;</a:t>
            </a:r>
            <a:r>
              <a:rPr lang="en-US" b="1" dirty="0">
                <a:solidFill>
                  <a:srgbClr val="15A5DB"/>
                </a:solidFill>
                <a:latin typeface="Consolas-Bold"/>
              </a:rPr>
              <a:t>activity</a:t>
            </a:r>
            <a:endParaRPr lang="en-US" dirty="0">
              <a:solidFill>
                <a:prstClr val="black"/>
              </a:solidFill>
              <a:latin typeface="Consolas"/>
            </a:endParaRPr>
          </a:p>
          <a:p>
            <a:r>
              <a:rPr lang="fr-FR" dirty="0">
                <a:solidFill>
                  <a:prstClr val="black"/>
                </a:solidFill>
                <a:latin typeface="Consolas"/>
              </a:rPr>
              <a:t>            </a:t>
            </a:r>
            <a:r>
              <a:rPr lang="fr-FR" dirty="0" err="1">
                <a:solidFill>
                  <a:srgbClr val="6D6D6D"/>
                </a:solidFill>
                <a:latin typeface="Consolas"/>
              </a:rPr>
              <a:t>android:name</a:t>
            </a:r>
            <a:r>
              <a:rPr lang="fr-FR" dirty="0">
                <a:solidFill>
                  <a:prstClr val="black"/>
                </a:solidFill>
                <a:latin typeface="Consolas"/>
              </a:rPr>
              <a:t>=</a:t>
            </a:r>
            <a:r>
              <a:rPr lang="fr-FR" dirty="0">
                <a:solidFill>
                  <a:srgbClr val="0C6AFC"/>
                </a:solidFill>
                <a:latin typeface="Consolas"/>
              </a:rPr>
              <a:t>"</a:t>
            </a:r>
            <a:r>
              <a:rPr lang="fr-FR" dirty="0" err="1">
                <a:solidFill>
                  <a:srgbClr val="0C6AFC"/>
                </a:solidFill>
                <a:latin typeface="Consolas"/>
              </a:rPr>
              <a:t>info.androidhive.actionbar.MainActivity</a:t>
            </a:r>
            <a:r>
              <a:rPr lang="fr-FR" dirty="0">
                <a:solidFill>
                  <a:srgbClr val="0C6AFC"/>
                </a:solidFill>
                <a:latin typeface="Consolas"/>
              </a:rPr>
              <a:t>"</a:t>
            </a:r>
            <a:endParaRPr lang="fr-FR" dirty="0">
              <a:solidFill>
                <a:prstClr val="black"/>
              </a:solidFill>
              <a:latin typeface="Consolas"/>
            </a:endParaRPr>
          </a:p>
          <a:p>
            <a:r>
              <a:rPr lang="fr-FR" dirty="0">
                <a:solidFill>
                  <a:prstClr val="black"/>
                </a:solidFill>
                <a:latin typeface="Consolas"/>
              </a:rPr>
              <a:t>            </a:t>
            </a:r>
            <a:r>
              <a:rPr lang="fr-FR" dirty="0" err="1">
                <a:solidFill>
                  <a:srgbClr val="6D6D6D"/>
                </a:solidFill>
                <a:latin typeface="Consolas"/>
              </a:rPr>
              <a:t>android:label</a:t>
            </a:r>
            <a:r>
              <a:rPr lang="fr-FR" dirty="0">
                <a:solidFill>
                  <a:prstClr val="black"/>
                </a:solidFill>
                <a:latin typeface="Consolas"/>
              </a:rPr>
              <a:t>=</a:t>
            </a:r>
            <a:r>
              <a:rPr lang="fr-FR" dirty="0">
                <a:solidFill>
                  <a:srgbClr val="0C6AFC"/>
                </a:solidFill>
                <a:latin typeface="Consolas"/>
              </a:rPr>
              <a:t>"@string/</a:t>
            </a:r>
            <a:r>
              <a:rPr lang="fr-FR" dirty="0" err="1">
                <a:solidFill>
                  <a:srgbClr val="0C6AFC"/>
                </a:solidFill>
                <a:latin typeface="Consolas"/>
              </a:rPr>
              <a:t>app_name</a:t>
            </a:r>
            <a:r>
              <a:rPr lang="fr-FR" dirty="0">
                <a:solidFill>
                  <a:srgbClr val="0C6AFC"/>
                </a:solidFill>
                <a:latin typeface="Consolas"/>
              </a:rPr>
              <a:t>"</a:t>
            </a:r>
            <a:r>
              <a:rPr lang="fr-FR" dirty="0">
                <a:solidFill>
                  <a:prstClr val="black"/>
                </a:solidFill>
                <a:latin typeface="Consolas"/>
              </a:rPr>
              <a:t>&gt;</a:t>
            </a:r>
          </a:p>
          <a:p>
            <a:r>
              <a:rPr lang="en-US" dirty="0">
                <a:solidFill>
                  <a:prstClr val="black"/>
                </a:solidFill>
                <a:latin typeface="Consolas"/>
              </a:rPr>
              <a:t>            &lt;</a:t>
            </a:r>
            <a:r>
              <a:rPr lang="en-US" b="1" dirty="0">
                <a:solidFill>
                  <a:srgbClr val="15A5DB"/>
                </a:solidFill>
                <a:latin typeface="Consolas-Bold"/>
              </a:rPr>
              <a:t>meta-data</a:t>
            </a:r>
            <a:endParaRPr lang="en-US" dirty="0">
              <a:solidFill>
                <a:prstClr val="black"/>
              </a:solidFill>
              <a:latin typeface="Consolas"/>
            </a:endParaRPr>
          </a:p>
          <a:p>
            <a:r>
              <a:rPr lang="en-US" dirty="0">
                <a:solidFill>
                  <a:prstClr val="black"/>
                </a:solidFill>
                <a:latin typeface="Consolas"/>
              </a:rPr>
              <a:t>                </a:t>
            </a:r>
            <a:r>
              <a:rPr lang="en-US" dirty="0" err="1">
                <a:solidFill>
                  <a:srgbClr val="6D6D6D"/>
                </a:solidFill>
                <a:latin typeface="Consolas"/>
              </a:rPr>
              <a:t>android:name</a:t>
            </a:r>
            <a:r>
              <a:rPr lang="en-US" dirty="0">
                <a:solidFill>
                  <a:prstClr val="black"/>
                </a:solidFill>
                <a:latin typeface="Consolas"/>
              </a:rPr>
              <a:t>=</a:t>
            </a:r>
            <a:r>
              <a:rPr lang="en-US" dirty="0">
                <a:solidFill>
                  <a:srgbClr val="0C6AFC"/>
                </a:solidFill>
                <a:latin typeface="Consolas"/>
              </a:rPr>
              <a:t>"</a:t>
            </a:r>
            <a:r>
              <a:rPr lang="en-US" dirty="0" err="1">
                <a:solidFill>
                  <a:srgbClr val="0C6AFC"/>
                </a:solidFill>
                <a:latin typeface="Consolas"/>
              </a:rPr>
              <a:t>android.app.default_searchable</a:t>
            </a:r>
            <a:r>
              <a:rPr lang="en-US" dirty="0">
                <a:solidFill>
                  <a:srgbClr val="0C6AFC"/>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err="1">
                <a:solidFill>
                  <a:srgbClr val="6D6D6D"/>
                </a:solidFill>
                <a:latin typeface="Consolas"/>
              </a:rPr>
              <a:t>android:value</a:t>
            </a:r>
            <a:r>
              <a:rPr lang="en-US" dirty="0">
                <a:solidFill>
                  <a:prstClr val="black"/>
                </a:solidFill>
                <a:latin typeface="Consolas"/>
              </a:rPr>
              <a:t>=</a:t>
            </a:r>
            <a:r>
              <a:rPr lang="en-US" dirty="0">
                <a:solidFill>
                  <a:srgbClr val="0C6AFC"/>
                </a:solidFill>
                <a:latin typeface="Consolas"/>
              </a:rPr>
              <a:t>".</a:t>
            </a:r>
            <a:r>
              <a:rPr lang="en-US" dirty="0" err="1">
                <a:solidFill>
                  <a:srgbClr val="0C6AFC"/>
                </a:solidFill>
                <a:latin typeface="Consolas"/>
              </a:rPr>
              <a:t>SearchResultsActivity</a:t>
            </a:r>
            <a:r>
              <a:rPr lang="en-US" dirty="0">
                <a:solidFill>
                  <a:srgbClr val="0C6AFC"/>
                </a:solidFill>
                <a:latin typeface="Consolas"/>
              </a:rPr>
              <a:t>"</a:t>
            </a:r>
            <a:r>
              <a:rPr lang="en-US" dirty="0">
                <a:solidFill>
                  <a:prstClr val="black"/>
                </a:solidFill>
                <a:latin typeface="Consolas"/>
              </a:rPr>
              <a:t> /&gt;</a:t>
            </a:r>
          </a:p>
          <a:p>
            <a:r>
              <a:rPr lang="en-US" dirty="0">
                <a:solidFill>
                  <a:prstClr val="black"/>
                </a:solidFill>
                <a:latin typeface="Consolas"/>
              </a:rPr>
              <a:t> </a:t>
            </a:r>
          </a:p>
          <a:p>
            <a:r>
              <a:rPr lang="en-US" dirty="0">
                <a:solidFill>
                  <a:prstClr val="black"/>
                </a:solidFill>
                <a:latin typeface="Consolas"/>
              </a:rPr>
              <a:t>     &lt;</a:t>
            </a:r>
            <a:r>
              <a:rPr lang="en-US" b="1" dirty="0">
                <a:solidFill>
                  <a:srgbClr val="15A5DB"/>
                </a:solidFill>
                <a:latin typeface="Consolas-Bold"/>
              </a:rPr>
              <a:t>intent-filter</a:t>
            </a:r>
            <a:r>
              <a:rPr lang="en-US" dirty="0">
                <a:solidFill>
                  <a:prstClr val="black"/>
                </a:solidFill>
                <a:latin typeface="Consolas"/>
              </a:rPr>
              <a:t>&gt;</a:t>
            </a:r>
          </a:p>
          <a:p>
            <a:r>
              <a:rPr lang="fr-FR" dirty="0">
                <a:solidFill>
                  <a:prstClr val="black"/>
                </a:solidFill>
                <a:latin typeface="Consolas"/>
              </a:rPr>
              <a:t>        </a:t>
            </a:r>
            <a:r>
              <a:rPr lang="fr-FR" dirty="0" smtClean="0">
                <a:solidFill>
                  <a:prstClr val="black"/>
                </a:solidFill>
                <a:latin typeface="Consolas"/>
              </a:rPr>
              <a:t>&lt;</a:t>
            </a:r>
            <a:r>
              <a:rPr lang="fr-FR" b="1" dirty="0">
                <a:solidFill>
                  <a:srgbClr val="15A5DB"/>
                </a:solidFill>
                <a:latin typeface="Consolas-Bold"/>
              </a:rPr>
              <a:t>action</a:t>
            </a:r>
            <a:r>
              <a:rPr lang="fr-FR" dirty="0">
                <a:solidFill>
                  <a:prstClr val="black"/>
                </a:solidFill>
                <a:latin typeface="Consolas"/>
              </a:rPr>
              <a:t> </a:t>
            </a:r>
            <a:r>
              <a:rPr lang="fr-FR" dirty="0" err="1">
                <a:solidFill>
                  <a:srgbClr val="6D6D6D"/>
                </a:solidFill>
                <a:latin typeface="Consolas"/>
              </a:rPr>
              <a:t>android:name</a:t>
            </a:r>
            <a:r>
              <a:rPr lang="fr-FR" dirty="0">
                <a:solidFill>
                  <a:prstClr val="black"/>
                </a:solidFill>
                <a:latin typeface="Consolas"/>
              </a:rPr>
              <a:t>=</a:t>
            </a:r>
            <a:r>
              <a:rPr lang="fr-FR" dirty="0">
                <a:solidFill>
                  <a:srgbClr val="0C6AFC"/>
                </a:solidFill>
                <a:latin typeface="Consolas"/>
              </a:rPr>
              <a:t>"</a:t>
            </a:r>
            <a:r>
              <a:rPr lang="fr-FR" dirty="0" err="1">
                <a:solidFill>
                  <a:srgbClr val="0C6AFC"/>
                </a:solidFill>
                <a:latin typeface="Consolas"/>
              </a:rPr>
              <a:t>android.intent.action.MAIN</a:t>
            </a:r>
            <a:r>
              <a:rPr lang="fr-FR" dirty="0">
                <a:solidFill>
                  <a:srgbClr val="0C6AFC"/>
                </a:solidFill>
                <a:latin typeface="Consolas"/>
              </a:rPr>
              <a:t>"</a:t>
            </a:r>
            <a:r>
              <a:rPr lang="fr-FR" dirty="0">
                <a:solidFill>
                  <a:prstClr val="black"/>
                </a:solidFill>
                <a:latin typeface="Consolas"/>
              </a:rPr>
              <a:t> /&gt;</a:t>
            </a:r>
          </a:p>
          <a:p>
            <a:r>
              <a:rPr lang="pl-PL" dirty="0">
                <a:solidFill>
                  <a:prstClr val="black"/>
                </a:solidFill>
                <a:latin typeface="Consolas"/>
              </a:rPr>
              <a:t>       </a:t>
            </a:r>
            <a:r>
              <a:rPr lang="pl-PL" dirty="0" smtClean="0">
                <a:solidFill>
                  <a:prstClr val="black"/>
                </a:solidFill>
                <a:latin typeface="Consolas"/>
              </a:rPr>
              <a:t> &lt;</a:t>
            </a:r>
            <a:r>
              <a:rPr lang="pl-PL" b="1" dirty="0" err="1">
                <a:solidFill>
                  <a:srgbClr val="15A5DB"/>
                </a:solidFill>
                <a:latin typeface="Consolas-Bold"/>
              </a:rPr>
              <a:t>category</a:t>
            </a:r>
            <a:r>
              <a:rPr lang="pl-PL" dirty="0">
                <a:solidFill>
                  <a:prstClr val="black"/>
                </a:solidFill>
                <a:latin typeface="Consolas"/>
              </a:rPr>
              <a:t> </a:t>
            </a:r>
            <a:r>
              <a:rPr lang="pl-PL" dirty="0" err="1">
                <a:solidFill>
                  <a:srgbClr val="6D6D6D"/>
                </a:solidFill>
                <a:latin typeface="Consolas"/>
              </a:rPr>
              <a:t>android:name</a:t>
            </a:r>
            <a:r>
              <a:rPr lang="pl-PL" dirty="0">
                <a:solidFill>
                  <a:prstClr val="black"/>
                </a:solidFill>
                <a:latin typeface="Consolas"/>
              </a:rPr>
              <a:t>=</a:t>
            </a:r>
            <a:r>
              <a:rPr lang="pl-PL" dirty="0">
                <a:solidFill>
                  <a:srgbClr val="0C6AFC"/>
                </a:solidFill>
                <a:latin typeface="Consolas"/>
              </a:rPr>
              <a:t>"</a:t>
            </a:r>
            <a:r>
              <a:rPr lang="pl-PL" dirty="0" err="1">
                <a:solidFill>
                  <a:srgbClr val="0C6AFC"/>
                </a:solidFill>
                <a:latin typeface="Consolas"/>
              </a:rPr>
              <a:t>android.intent.category.LAUNCHER</a:t>
            </a:r>
            <a:r>
              <a:rPr lang="pl-PL" dirty="0">
                <a:solidFill>
                  <a:srgbClr val="0C6AFC"/>
                </a:solidFill>
                <a:latin typeface="Consolas"/>
              </a:rPr>
              <a:t>"</a:t>
            </a:r>
            <a:r>
              <a:rPr lang="pl-PL" dirty="0">
                <a:solidFill>
                  <a:prstClr val="black"/>
                </a:solidFill>
                <a:latin typeface="Consolas"/>
              </a:rPr>
              <a:t> /&gt;</a:t>
            </a:r>
          </a:p>
          <a:p>
            <a:r>
              <a:rPr lang="en-US" dirty="0">
                <a:solidFill>
                  <a:prstClr val="black"/>
                </a:solidFill>
                <a:latin typeface="Consolas"/>
              </a:rPr>
              <a:t>     &lt;/</a:t>
            </a:r>
            <a:r>
              <a:rPr lang="en-US" b="1" dirty="0">
                <a:solidFill>
                  <a:srgbClr val="15A5DB"/>
                </a:solidFill>
                <a:latin typeface="Consolas-Bold"/>
              </a:rPr>
              <a:t>intent-filter</a:t>
            </a:r>
            <a:r>
              <a:rPr lang="en-US" dirty="0">
                <a:solidFill>
                  <a:prstClr val="black"/>
                </a:solidFill>
                <a:latin typeface="Consolas"/>
              </a:rPr>
              <a:t>&gt;</a:t>
            </a:r>
          </a:p>
          <a:p>
            <a:r>
              <a:rPr lang="en-US" dirty="0">
                <a:solidFill>
                  <a:prstClr val="black"/>
                </a:solidFill>
                <a:latin typeface="Consolas"/>
              </a:rPr>
              <a:t>        &lt;/</a:t>
            </a:r>
            <a:r>
              <a:rPr lang="en-US" b="1" dirty="0">
                <a:solidFill>
                  <a:srgbClr val="15A5DB"/>
                </a:solidFill>
                <a:latin typeface="Consolas-Bold"/>
              </a:rPr>
              <a:t>activity</a:t>
            </a:r>
            <a:r>
              <a:rPr lang="en-US" dirty="0">
                <a:solidFill>
                  <a:prstClr val="black"/>
                </a:solidFill>
                <a:latin typeface="Consolas"/>
              </a:rPr>
              <a:t>&gt;</a:t>
            </a:r>
            <a:endParaRPr lang="en-US" dirty="0"/>
          </a:p>
        </p:txBody>
      </p:sp>
      <p:sp>
        <p:nvSpPr>
          <p:cNvPr id="17" name="Oval 16"/>
          <p:cNvSpPr/>
          <p:nvPr/>
        </p:nvSpPr>
        <p:spPr>
          <a:xfrm>
            <a:off x="1676400" y="1676400"/>
            <a:ext cx="6705600" cy="9144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464532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5.2#Searchable Configuration</a:t>
            </a:r>
            <a:r>
              <a:rPr lang="en-US" sz="2800" b="1" dirty="0">
                <a:solidFill>
                  <a:prstClr val="black"/>
                </a:solidFill>
                <a:latin typeface="Arial" pitchFamily="34" charset="0"/>
                <a:cs typeface="Arial" pitchFamily="34" charset="0"/>
              </a:rPr>
              <a:t>,</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54</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4495800"/>
            <a:ext cx="9144000" cy="5334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5562600"/>
            <a:ext cx="9144000" cy="5334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52400" y="838200"/>
            <a:ext cx="8686800" cy="461665"/>
          </a:xfrm>
          <a:prstGeom prst="rect">
            <a:avLst/>
          </a:prstGeom>
        </p:spPr>
        <p:txBody>
          <a:bodyPr wrap="square">
            <a:spAutoFit/>
          </a:bodyPr>
          <a:lstStyle/>
          <a:p>
            <a:pPr marL="457200" indent="-457200" algn="just">
              <a:buFont typeface="+mj-ea"/>
              <a:buAutoNum type="circleNumDbPlain"/>
            </a:pPr>
            <a:endParaRPr lang="en-US" sz="2400" dirty="0"/>
          </a:p>
        </p:txBody>
      </p:sp>
      <p:sp>
        <p:nvSpPr>
          <p:cNvPr id="5" name="Rectangle 4"/>
          <p:cNvSpPr/>
          <p:nvPr/>
        </p:nvSpPr>
        <p:spPr>
          <a:xfrm>
            <a:off x="381000" y="2590800"/>
            <a:ext cx="8382000" cy="369332"/>
          </a:xfrm>
          <a:prstGeom prst="rect">
            <a:avLst/>
          </a:prstGeom>
        </p:spPr>
        <p:txBody>
          <a:bodyPr wrap="square">
            <a:spAutoFit/>
          </a:bodyPr>
          <a:lstStyle/>
          <a:p>
            <a:r>
              <a:rPr lang="en-US" dirty="0">
                <a:solidFill>
                  <a:prstClr val="black"/>
                </a:solidFill>
                <a:latin typeface="Consolas"/>
              </a:rPr>
              <a:t>	</a:t>
            </a:r>
          </a:p>
        </p:txBody>
      </p:sp>
      <p:sp>
        <p:nvSpPr>
          <p:cNvPr id="16" name="Rectangle 15"/>
          <p:cNvSpPr/>
          <p:nvPr/>
        </p:nvSpPr>
        <p:spPr>
          <a:xfrm>
            <a:off x="0" y="751344"/>
            <a:ext cx="8763000" cy="3970318"/>
          </a:xfrm>
          <a:prstGeom prst="rect">
            <a:avLst/>
          </a:prstGeom>
        </p:spPr>
        <p:txBody>
          <a:bodyPr wrap="square">
            <a:spAutoFit/>
          </a:bodyPr>
          <a:lstStyle/>
          <a:p>
            <a:r>
              <a:rPr lang="en-US" dirty="0">
                <a:solidFill>
                  <a:srgbClr val="88B012"/>
                </a:solidFill>
                <a:latin typeface="Consolas"/>
              </a:rPr>
              <a:t>&lt;!-- Search results activity --&gt;</a:t>
            </a:r>
            <a:endParaRPr lang="en-US" dirty="0">
              <a:solidFill>
                <a:prstClr val="black"/>
              </a:solidFill>
              <a:latin typeface="Consolas"/>
            </a:endParaRPr>
          </a:p>
          <a:p>
            <a:r>
              <a:rPr lang="en-US" dirty="0">
                <a:solidFill>
                  <a:prstClr val="black"/>
                </a:solidFill>
                <a:latin typeface="Consolas"/>
              </a:rPr>
              <a:t>  </a:t>
            </a:r>
            <a:r>
              <a:rPr lang="en-US" dirty="0" smtClean="0">
                <a:solidFill>
                  <a:prstClr val="black"/>
                </a:solidFill>
                <a:latin typeface="Consolas"/>
              </a:rPr>
              <a:t>&lt;</a:t>
            </a:r>
            <a:r>
              <a:rPr lang="en-US" b="1" dirty="0">
                <a:solidFill>
                  <a:srgbClr val="15A5DB"/>
                </a:solidFill>
                <a:latin typeface="Consolas-Bold"/>
              </a:rPr>
              <a:t>activity</a:t>
            </a:r>
            <a:r>
              <a:rPr lang="en-US" dirty="0">
                <a:solidFill>
                  <a:prstClr val="black"/>
                </a:solidFill>
                <a:latin typeface="Consolas"/>
              </a:rPr>
              <a:t> </a:t>
            </a:r>
            <a:r>
              <a:rPr lang="en-US" dirty="0" err="1">
                <a:solidFill>
                  <a:srgbClr val="6D6D6D"/>
                </a:solidFill>
                <a:latin typeface="Consolas"/>
              </a:rPr>
              <a:t>android:name</a:t>
            </a:r>
            <a:r>
              <a:rPr lang="en-US" dirty="0">
                <a:solidFill>
                  <a:prstClr val="black"/>
                </a:solidFill>
                <a:latin typeface="Consolas"/>
              </a:rPr>
              <a:t>=</a:t>
            </a:r>
            <a:r>
              <a:rPr lang="en-US" dirty="0">
                <a:solidFill>
                  <a:srgbClr val="0C6AFC"/>
                </a:solidFill>
                <a:latin typeface="Consolas"/>
              </a:rPr>
              <a:t>".</a:t>
            </a:r>
            <a:r>
              <a:rPr lang="en-US" dirty="0" err="1" smtClean="0">
                <a:solidFill>
                  <a:srgbClr val="0C6AFC"/>
                </a:solidFill>
                <a:latin typeface="Consolas"/>
              </a:rPr>
              <a:t>SearchResultsActivity</a:t>
            </a:r>
            <a:r>
              <a:rPr lang="en-US" dirty="0" smtClean="0">
                <a:solidFill>
                  <a:srgbClr val="0C6AFC"/>
                </a:solidFill>
                <a:latin typeface="Consolas"/>
              </a:rPr>
              <a:t>”</a:t>
            </a:r>
            <a:endParaRPr lang="en-US" dirty="0" smtClean="0">
              <a:solidFill>
                <a:prstClr val="black"/>
              </a:solidFill>
              <a:latin typeface="Consolas"/>
            </a:endParaRPr>
          </a:p>
          <a:p>
            <a:r>
              <a:rPr lang="fr-FR" dirty="0" err="1" smtClean="0">
                <a:solidFill>
                  <a:srgbClr val="6D6D6D"/>
                </a:solidFill>
                <a:latin typeface="Consolas"/>
              </a:rPr>
              <a:t>android:parentActivityName</a:t>
            </a:r>
            <a:r>
              <a:rPr lang="fr-FR" dirty="0" smtClean="0">
                <a:solidFill>
                  <a:prstClr val="black"/>
                </a:solidFill>
                <a:latin typeface="Consolas"/>
              </a:rPr>
              <a:t>=</a:t>
            </a:r>
            <a:r>
              <a:rPr lang="fr-FR" dirty="0" smtClean="0">
                <a:solidFill>
                  <a:srgbClr val="0C6AFC"/>
                </a:solidFill>
                <a:latin typeface="Consolas"/>
              </a:rPr>
              <a:t>"</a:t>
            </a:r>
            <a:r>
              <a:rPr lang="fr-FR" dirty="0" err="1" smtClean="0">
                <a:solidFill>
                  <a:srgbClr val="0C6AFC"/>
                </a:solidFill>
                <a:latin typeface="Consolas"/>
              </a:rPr>
              <a:t>info.androidhive.actionbar.MainActivity</a:t>
            </a:r>
            <a:r>
              <a:rPr lang="fr-FR" dirty="0" smtClean="0">
                <a:solidFill>
                  <a:srgbClr val="0C6AFC"/>
                </a:solidFill>
                <a:latin typeface="Consolas"/>
              </a:rPr>
              <a:t>"</a:t>
            </a:r>
            <a:r>
              <a:rPr lang="fr-FR" dirty="0" smtClean="0">
                <a:solidFill>
                  <a:prstClr val="black"/>
                </a:solidFill>
                <a:latin typeface="Consolas"/>
              </a:rPr>
              <a:t> &gt;</a:t>
            </a:r>
          </a:p>
          <a:p>
            <a:r>
              <a:rPr lang="en-US" dirty="0">
                <a:solidFill>
                  <a:prstClr val="black"/>
                </a:solidFill>
                <a:latin typeface="Consolas"/>
              </a:rPr>
              <a:t>  &lt;</a:t>
            </a:r>
            <a:r>
              <a:rPr lang="en-US" b="1" dirty="0">
                <a:solidFill>
                  <a:srgbClr val="15A5DB"/>
                </a:solidFill>
                <a:latin typeface="Consolas-Bold"/>
              </a:rPr>
              <a:t>intent-filter</a:t>
            </a:r>
            <a:r>
              <a:rPr lang="en-US" dirty="0">
                <a:solidFill>
                  <a:prstClr val="black"/>
                </a:solidFill>
                <a:latin typeface="Consolas"/>
              </a:rPr>
              <a:t>&gt;</a:t>
            </a:r>
          </a:p>
          <a:p>
            <a:r>
              <a:rPr lang="fr-FR" dirty="0">
                <a:solidFill>
                  <a:prstClr val="black"/>
                </a:solidFill>
                <a:latin typeface="Consolas"/>
              </a:rPr>
              <a:t>        &lt;</a:t>
            </a:r>
            <a:r>
              <a:rPr lang="fr-FR" b="1" dirty="0">
                <a:solidFill>
                  <a:srgbClr val="15A5DB"/>
                </a:solidFill>
                <a:latin typeface="Consolas-Bold"/>
              </a:rPr>
              <a:t>action</a:t>
            </a:r>
            <a:r>
              <a:rPr lang="fr-FR" dirty="0">
                <a:solidFill>
                  <a:prstClr val="black"/>
                </a:solidFill>
                <a:latin typeface="Consolas"/>
              </a:rPr>
              <a:t> </a:t>
            </a:r>
            <a:r>
              <a:rPr lang="fr-FR" dirty="0" err="1">
                <a:solidFill>
                  <a:srgbClr val="6D6D6D"/>
                </a:solidFill>
                <a:latin typeface="Consolas"/>
              </a:rPr>
              <a:t>android:name</a:t>
            </a:r>
            <a:r>
              <a:rPr lang="fr-FR" dirty="0">
                <a:solidFill>
                  <a:prstClr val="black"/>
                </a:solidFill>
                <a:latin typeface="Consolas"/>
              </a:rPr>
              <a:t>=</a:t>
            </a:r>
            <a:r>
              <a:rPr lang="fr-FR" dirty="0">
                <a:solidFill>
                  <a:srgbClr val="0C6AFC"/>
                </a:solidFill>
                <a:latin typeface="Consolas"/>
              </a:rPr>
              <a:t>"</a:t>
            </a:r>
            <a:r>
              <a:rPr lang="fr-FR" dirty="0" err="1">
                <a:solidFill>
                  <a:srgbClr val="0C6AFC"/>
                </a:solidFill>
                <a:latin typeface="Consolas"/>
              </a:rPr>
              <a:t>android.intent.action.SEARCH</a:t>
            </a:r>
            <a:r>
              <a:rPr lang="fr-FR" dirty="0">
                <a:solidFill>
                  <a:srgbClr val="0C6AFC"/>
                </a:solidFill>
                <a:latin typeface="Consolas"/>
              </a:rPr>
              <a:t>"</a:t>
            </a:r>
            <a:r>
              <a:rPr lang="fr-FR" dirty="0">
                <a:solidFill>
                  <a:prstClr val="black"/>
                </a:solidFill>
                <a:latin typeface="Consolas"/>
              </a:rPr>
              <a:t> /&gt;</a:t>
            </a:r>
          </a:p>
          <a:p>
            <a:r>
              <a:rPr lang="en-US" dirty="0">
                <a:solidFill>
                  <a:prstClr val="black"/>
                </a:solidFill>
                <a:latin typeface="Consolas"/>
              </a:rPr>
              <a:t>    &lt;/</a:t>
            </a:r>
            <a:r>
              <a:rPr lang="en-US" b="1" dirty="0">
                <a:solidFill>
                  <a:srgbClr val="15A5DB"/>
                </a:solidFill>
                <a:latin typeface="Consolas-Bold"/>
              </a:rPr>
              <a:t>intent-filter</a:t>
            </a:r>
            <a:r>
              <a:rPr lang="en-US" dirty="0">
                <a:solidFill>
                  <a:prstClr val="black"/>
                </a:solidFill>
                <a:latin typeface="Consolas"/>
              </a:rPr>
              <a:t>&gt;</a:t>
            </a:r>
          </a:p>
          <a:p>
            <a:r>
              <a:rPr lang="en-US" dirty="0">
                <a:solidFill>
                  <a:prstClr val="black"/>
                </a:solidFill>
                <a:latin typeface="Consolas"/>
              </a:rPr>
              <a:t> </a:t>
            </a:r>
          </a:p>
          <a:p>
            <a:r>
              <a:rPr lang="en-US" dirty="0">
                <a:solidFill>
                  <a:prstClr val="black"/>
                </a:solidFill>
                <a:latin typeface="Consolas"/>
              </a:rPr>
              <a:t>            &lt;</a:t>
            </a:r>
            <a:r>
              <a:rPr lang="en-US" b="1" dirty="0">
                <a:solidFill>
                  <a:srgbClr val="15A5DB"/>
                </a:solidFill>
                <a:latin typeface="Consolas-Bold"/>
              </a:rPr>
              <a:t>meta-data</a:t>
            </a:r>
            <a:endParaRPr lang="en-US" dirty="0">
              <a:solidFill>
                <a:prstClr val="black"/>
              </a:solidFill>
              <a:latin typeface="Consolas"/>
            </a:endParaRPr>
          </a:p>
          <a:p>
            <a:r>
              <a:rPr lang="en-US" dirty="0">
                <a:solidFill>
                  <a:prstClr val="black"/>
                </a:solidFill>
                <a:latin typeface="Consolas"/>
              </a:rPr>
              <a:t>                </a:t>
            </a:r>
            <a:r>
              <a:rPr lang="en-US" dirty="0" err="1">
                <a:solidFill>
                  <a:srgbClr val="6D6D6D"/>
                </a:solidFill>
                <a:latin typeface="Consolas"/>
              </a:rPr>
              <a:t>android:name</a:t>
            </a:r>
            <a:r>
              <a:rPr lang="en-US" dirty="0">
                <a:solidFill>
                  <a:prstClr val="black"/>
                </a:solidFill>
                <a:latin typeface="Consolas"/>
              </a:rPr>
              <a:t>=</a:t>
            </a:r>
            <a:r>
              <a:rPr lang="en-US" dirty="0">
                <a:solidFill>
                  <a:srgbClr val="0C6AFC"/>
                </a:solidFill>
                <a:latin typeface="Consolas"/>
              </a:rPr>
              <a:t>"</a:t>
            </a:r>
            <a:r>
              <a:rPr lang="en-US" dirty="0" err="1">
                <a:solidFill>
                  <a:srgbClr val="0C6AFC"/>
                </a:solidFill>
                <a:latin typeface="Consolas"/>
              </a:rPr>
              <a:t>android.app.searchable</a:t>
            </a:r>
            <a:r>
              <a:rPr lang="en-US" dirty="0">
                <a:solidFill>
                  <a:srgbClr val="0C6AFC"/>
                </a:solidFill>
                <a:latin typeface="Consolas"/>
              </a:rPr>
              <a:t>"</a:t>
            </a:r>
            <a:endParaRPr lang="en-US" dirty="0">
              <a:solidFill>
                <a:prstClr val="black"/>
              </a:solidFill>
              <a:latin typeface="Consolas"/>
            </a:endParaRPr>
          </a:p>
          <a:p>
            <a:r>
              <a:rPr lang="en-US" dirty="0">
                <a:solidFill>
                  <a:prstClr val="black"/>
                </a:solidFill>
                <a:latin typeface="Consolas"/>
              </a:rPr>
              <a:t>                </a:t>
            </a:r>
            <a:r>
              <a:rPr lang="en-US" dirty="0" err="1">
                <a:solidFill>
                  <a:srgbClr val="6D6D6D"/>
                </a:solidFill>
                <a:latin typeface="Consolas"/>
              </a:rPr>
              <a:t>android:resource</a:t>
            </a:r>
            <a:r>
              <a:rPr lang="en-US" dirty="0">
                <a:solidFill>
                  <a:prstClr val="black"/>
                </a:solidFill>
                <a:latin typeface="Consolas"/>
              </a:rPr>
              <a:t>=</a:t>
            </a:r>
            <a:r>
              <a:rPr lang="en-US" dirty="0">
                <a:solidFill>
                  <a:srgbClr val="0C6AFC"/>
                </a:solidFill>
                <a:latin typeface="Consolas"/>
              </a:rPr>
              <a:t>"@xml/searchable"</a:t>
            </a:r>
            <a:r>
              <a:rPr lang="en-US" dirty="0">
                <a:solidFill>
                  <a:prstClr val="black"/>
                </a:solidFill>
                <a:latin typeface="Consolas"/>
              </a:rPr>
              <a:t> /</a:t>
            </a:r>
            <a:r>
              <a:rPr lang="en-US" dirty="0" smtClean="0">
                <a:solidFill>
                  <a:prstClr val="black"/>
                </a:solidFill>
                <a:latin typeface="Consolas"/>
              </a:rPr>
              <a:t>&gt;</a:t>
            </a:r>
          </a:p>
          <a:p>
            <a:endParaRPr lang="en-US" dirty="0">
              <a:solidFill>
                <a:prstClr val="black"/>
              </a:solidFill>
              <a:latin typeface="Consolas"/>
            </a:endParaRPr>
          </a:p>
          <a:p>
            <a:endParaRPr lang="en-US" dirty="0">
              <a:solidFill>
                <a:prstClr val="black"/>
              </a:solidFill>
              <a:latin typeface="Consolas"/>
            </a:endParaRPr>
          </a:p>
          <a:p>
            <a:r>
              <a:rPr lang="en-US" dirty="0">
                <a:solidFill>
                  <a:prstClr val="black"/>
                </a:solidFill>
                <a:latin typeface="Consolas"/>
              </a:rPr>
              <a:t>        &lt;/</a:t>
            </a:r>
            <a:r>
              <a:rPr lang="en-US" b="1" dirty="0">
                <a:solidFill>
                  <a:srgbClr val="15A5DB"/>
                </a:solidFill>
                <a:latin typeface="Consolas-Bold"/>
              </a:rPr>
              <a:t>activity</a:t>
            </a:r>
            <a:r>
              <a:rPr lang="en-US" dirty="0">
                <a:solidFill>
                  <a:prstClr val="black"/>
                </a:solidFill>
                <a:latin typeface="Consolas"/>
              </a:rPr>
              <a:t>&gt;</a:t>
            </a:r>
            <a:endParaRPr lang="en-US" dirty="0"/>
          </a:p>
        </p:txBody>
      </p:sp>
      <p:sp>
        <p:nvSpPr>
          <p:cNvPr id="17" name="Oval 16"/>
          <p:cNvSpPr/>
          <p:nvPr/>
        </p:nvSpPr>
        <p:spPr>
          <a:xfrm>
            <a:off x="914400" y="2743200"/>
            <a:ext cx="6705600" cy="15240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60030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Output</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55</a:t>
            </a:fld>
            <a:endParaRPr lang="en-US" sz="1000" dirty="0">
              <a:solidFill>
                <a:prstClr val="white"/>
              </a:solidFill>
              <a:latin typeface="Arial" pitchFamily="34" charset="0"/>
              <a:cs typeface="Arial" pitchFamily="34" charset="0"/>
            </a:endParaRPr>
          </a:p>
        </p:txBody>
      </p:sp>
      <p:sp>
        <p:nvSpPr>
          <p:cNvPr id="6" name="Rectangle 5"/>
          <p:cNvSpPr/>
          <p:nvPr/>
        </p:nvSpPr>
        <p:spPr>
          <a:xfrm>
            <a:off x="762000" y="5715000"/>
            <a:ext cx="74676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2400" y="838200"/>
            <a:ext cx="8610600" cy="338554"/>
          </a:xfrm>
          <a:prstGeom prst="rect">
            <a:avLst/>
          </a:prstGeom>
        </p:spPr>
        <p:txBody>
          <a:bodyPr wrap="square">
            <a:spAutoFit/>
          </a:bodyPr>
          <a:lstStyle/>
          <a:p>
            <a:r>
              <a:rPr lang="en-US" sz="1600" dirty="0" smtClean="0">
                <a:solidFill>
                  <a:prstClr val="black"/>
                </a:solidFill>
                <a:latin typeface="Consolas"/>
              </a:rPr>
              <a:t>         	</a:t>
            </a:r>
            <a:endParaRPr lang="en-US" sz="1600" dirty="0">
              <a:solidFill>
                <a:prstClr val="black"/>
              </a:solidFill>
              <a:latin typeface="Consolas"/>
            </a:endParaRPr>
          </a:p>
        </p:txBody>
      </p:sp>
      <p:sp>
        <p:nvSpPr>
          <p:cNvPr id="12" name="Rectangle 11"/>
          <p:cNvSpPr/>
          <p:nvPr/>
        </p:nvSpPr>
        <p:spPr>
          <a:xfrm>
            <a:off x="0" y="5715000"/>
            <a:ext cx="91440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4495800"/>
            <a:ext cx="9144000" cy="5334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5562600"/>
            <a:ext cx="9144000" cy="5334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762000" y="5791200"/>
            <a:ext cx="6705600" cy="3048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action-bar-adding-search-widget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685800"/>
            <a:ext cx="8739398" cy="5334000"/>
          </a:xfrm>
          <a:prstGeom prst="rect">
            <a:avLst/>
          </a:prstGeom>
        </p:spPr>
      </p:pic>
      <p:sp>
        <p:nvSpPr>
          <p:cNvPr id="16" name="Rectangle 15"/>
          <p:cNvSpPr/>
          <p:nvPr/>
        </p:nvSpPr>
        <p:spPr>
          <a:xfrm>
            <a:off x="0" y="5715000"/>
            <a:ext cx="8915400" cy="381000"/>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882683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3200" b="1" dirty="0" smtClean="0">
                <a:solidFill>
                  <a:srgbClr val="000000"/>
                </a:solidFill>
                <a:latin typeface="Arial"/>
                <a:cs typeface="Arial"/>
              </a:rPr>
              <a:t>Tutorial#2</a:t>
            </a:r>
            <a:endParaRPr lang="en-US" sz="3200" b="1" dirty="0">
              <a:solidFill>
                <a:srgbClr val="000000"/>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56</a:t>
            </a:fld>
            <a:endParaRPr lang="en-US" sz="1000" dirty="0">
              <a:latin typeface="Arial" pitchFamily="34" charset="0"/>
              <a:cs typeface="Arial" pitchFamily="34" charset="0"/>
            </a:endParaRPr>
          </a:p>
        </p:txBody>
      </p:sp>
      <p:pic>
        <p:nvPicPr>
          <p:cNvPr id="15" name="Picture 5" descr="androids.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971800"/>
            <a:ext cx="510540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txBox="1">
            <a:spLocks/>
          </p:cNvSpPr>
          <p:nvPr/>
        </p:nvSpPr>
        <p:spPr>
          <a:xfrm>
            <a:off x="685800" y="2209800"/>
            <a:ext cx="7772400" cy="990600"/>
          </a:xfrm>
          <a:prstGeom prst="rect">
            <a:avLst/>
          </a:prstGeom>
        </p:spPr>
        <p:txBody>
          <a:bodyPr anchor="ctr">
            <a:normAutofit/>
          </a:bodyPr>
          <a:lstStyle/>
          <a:p>
            <a:pPr algn="ctr" fontAlgn="auto">
              <a:spcAft>
                <a:spcPts val="0"/>
              </a:spcAft>
              <a:defRPr/>
            </a:pPr>
            <a:r>
              <a:rPr lang="en-US" sz="3600" b="1" dirty="0" err="1" smtClean="0">
                <a:solidFill>
                  <a:schemeClr val="accent1">
                    <a:lumMod val="75000"/>
                  </a:schemeClr>
                </a:solidFill>
                <a:latin typeface="+mj-lt"/>
                <a:ea typeface="+mj-ea"/>
                <a:cs typeface="+mj-cs"/>
              </a:rPr>
              <a:t>ShareActionProvider</a:t>
            </a:r>
            <a:r>
              <a:rPr lang="en-US" sz="3600" b="1" dirty="0" smtClean="0">
                <a:solidFill>
                  <a:schemeClr val="accent1">
                    <a:lumMod val="75000"/>
                  </a:schemeClr>
                </a:solidFill>
                <a:latin typeface="+mj-lt"/>
                <a:ea typeface="+mj-ea"/>
                <a:cs typeface="+mj-cs"/>
              </a:rPr>
              <a:t> in </a:t>
            </a:r>
            <a:r>
              <a:rPr lang="en-US" sz="3600" b="1" dirty="0" err="1" smtClean="0">
                <a:solidFill>
                  <a:schemeClr val="accent1">
                    <a:lumMod val="75000"/>
                  </a:schemeClr>
                </a:solidFill>
                <a:latin typeface="+mj-lt"/>
                <a:ea typeface="+mj-ea"/>
                <a:cs typeface="+mj-cs"/>
              </a:rPr>
              <a:t>ActionBar</a:t>
            </a:r>
            <a:endParaRPr lang="en-US" sz="3600" b="1" dirty="0">
              <a:solidFill>
                <a:schemeClr val="accent1">
                  <a:lumMod val="75000"/>
                </a:schemeClr>
              </a:solidFill>
              <a:latin typeface="+mj-lt"/>
              <a:ea typeface="+mj-ea"/>
              <a:cs typeface="+mj-cs"/>
            </a:endParaRPr>
          </a:p>
        </p:txBody>
      </p:sp>
      <p:sp>
        <p:nvSpPr>
          <p:cNvPr id="14" name="Rectangle 13"/>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791887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rgbClr val="000000"/>
                </a:solidFill>
              </a:rPr>
              <a:t>Whenever your app permits sharing of data, such as images or movie clips, use a </a:t>
            </a:r>
            <a:r>
              <a:rPr lang="en-US" sz="2400" i="1" dirty="0">
                <a:solidFill>
                  <a:srgbClr val="000000"/>
                </a:solidFill>
              </a:rPr>
              <a:t>share action provider</a:t>
            </a:r>
            <a:r>
              <a:rPr lang="en-US" sz="2400" dirty="0">
                <a:solidFill>
                  <a:srgbClr val="000000"/>
                </a:solidFill>
              </a:rPr>
              <a:t> in your action bar. </a:t>
            </a:r>
            <a:endParaRPr lang="en-US" sz="2400" dirty="0" smtClean="0">
              <a:solidFill>
                <a:srgbClr val="000000"/>
              </a:solidFill>
            </a:endParaRPr>
          </a:p>
          <a:p>
            <a:pPr marL="342900" indent="-342900">
              <a:spcBef>
                <a:spcPct val="20000"/>
              </a:spcBef>
              <a:spcAft>
                <a:spcPts val="600"/>
              </a:spcAft>
              <a:buBlip>
                <a:blip r:embed="rId4"/>
              </a:buBlip>
            </a:pPr>
            <a:r>
              <a:rPr lang="en-US" sz="2400" dirty="0" smtClean="0">
                <a:solidFill>
                  <a:srgbClr val="000000"/>
                </a:solidFill>
              </a:rPr>
              <a:t>The </a:t>
            </a:r>
            <a:r>
              <a:rPr lang="en-US" sz="2400" dirty="0">
                <a:solidFill>
                  <a:srgbClr val="000000"/>
                </a:solidFill>
              </a:rPr>
              <a:t>share action provider is designed to speed up sharing by displaying the most recently used sharing service next to a spinner button that contains other sharing options.</a:t>
            </a: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err="1" smtClean="0">
                <a:solidFill>
                  <a:prstClr val="black"/>
                </a:solidFill>
                <a:latin typeface="Arial" pitchFamily="34" charset="0"/>
                <a:cs typeface="Arial" pitchFamily="34" charset="0"/>
              </a:rPr>
              <a:t>ShareProvider</a:t>
            </a:r>
            <a:r>
              <a:rPr lang="en-US" sz="2800" b="1" dirty="0" smtClean="0">
                <a:solidFill>
                  <a:prstClr val="black"/>
                </a:solidFill>
                <a:latin typeface="Arial" pitchFamily="34" charset="0"/>
                <a:cs typeface="Arial" pitchFamily="34" charset="0"/>
              </a:rPr>
              <a:t> </a:t>
            </a:r>
            <a:r>
              <a:rPr lang="en-US" sz="2800" b="1" dirty="0" err="1" smtClean="0">
                <a:solidFill>
                  <a:prstClr val="black"/>
                </a:solidFill>
                <a:latin typeface="Arial" pitchFamily="34" charset="0"/>
                <a:cs typeface="Arial" pitchFamily="34" charset="0"/>
              </a:rPr>
              <a:t>ActionBar</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57</a:t>
            </a:fld>
            <a:endParaRPr lang="en-US" sz="1000" dirty="0">
              <a:solidFill>
                <a:prstClr val="white"/>
              </a:solidFill>
              <a:latin typeface="Arial" pitchFamily="34" charset="0"/>
              <a:cs typeface="Arial" pitchFamily="34" charset="0"/>
            </a:endParaRPr>
          </a:p>
        </p:txBody>
      </p:sp>
      <p:sp>
        <p:nvSpPr>
          <p:cNvPr id="12" name="Rectangle 11"/>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510663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err="1" smtClean="0">
                <a:solidFill>
                  <a:prstClr val="black"/>
                </a:solidFill>
                <a:latin typeface="Arial" pitchFamily="34" charset="0"/>
                <a:cs typeface="Arial" pitchFamily="34" charset="0"/>
              </a:rPr>
              <a:t>ShareProvider</a:t>
            </a:r>
            <a:r>
              <a:rPr lang="en-US" sz="2800" b="1" dirty="0" smtClean="0">
                <a:solidFill>
                  <a:prstClr val="black"/>
                </a:solidFill>
                <a:latin typeface="Arial" pitchFamily="34" charset="0"/>
                <a:cs typeface="Arial" pitchFamily="34" charset="0"/>
              </a:rPr>
              <a:t> </a:t>
            </a:r>
            <a:r>
              <a:rPr lang="en-US" sz="2800" b="1" dirty="0" err="1" smtClean="0">
                <a:solidFill>
                  <a:prstClr val="black"/>
                </a:solidFill>
                <a:latin typeface="Arial" pitchFamily="34" charset="0"/>
                <a:cs typeface="Arial" pitchFamily="34" charset="0"/>
              </a:rPr>
              <a:t>ActionBar</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58</a:t>
            </a:fld>
            <a:endParaRPr lang="en-US" sz="1000" dirty="0">
              <a:solidFill>
                <a:prstClr val="white"/>
              </a:solidFill>
              <a:latin typeface="Arial" pitchFamily="34" charset="0"/>
              <a:cs typeface="Arial" pitchFamily="34" charset="0"/>
            </a:endParaRPr>
          </a:p>
        </p:txBody>
      </p:sp>
      <p:pic>
        <p:nvPicPr>
          <p:cNvPr id="5" name="Picture 4" descr="action_bar_pattern_share_pac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609600"/>
            <a:ext cx="6540970" cy="5562599"/>
          </a:xfrm>
          <a:prstGeom prst="rect">
            <a:avLst/>
          </a:prstGeom>
        </p:spPr>
      </p:pic>
      <p:sp>
        <p:nvSpPr>
          <p:cNvPr id="12" name="Rectangle 11"/>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550836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err="1" smtClean="0">
                <a:solidFill>
                  <a:prstClr val="black"/>
                </a:solidFill>
                <a:latin typeface="Arial" pitchFamily="34" charset="0"/>
                <a:cs typeface="Arial" pitchFamily="34" charset="0"/>
              </a:rPr>
              <a:t>ShareProvider</a:t>
            </a:r>
            <a:r>
              <a:rPr lang="en-US" sz="2800" b="1" dirty="0" smtClean="0">
                <a:solidFill>
                  <a:prstClr val="black"/>
                </a:solidFill>
                <a:latin typeface="Arial" pitchFamily="34" charset="0"/>
                <a:cs typeface="Arial" pitchFamily="34" charset="0"/>
              </a:rPr>
              <a:t> </a:t>
            </a:r>
            <a:r>
              <a:rPr lang="en-US" sz="2800" b="1" dirty="0" err="1" smtClean="0">
                <a:solidFill>
                  <a:prstClr val="black"/>
                </a:solidFill>
                <a:latin typeface="Arial" pitchFamily="34" charset="0"/>
                <a:cs typeface="Arial" pitchFamily="34" charset="0"/>
              </a:rPr>
              <a:t>ActionBar</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59</a:t>
            </a:fld>
            <a:endParaRPr lang="en-US" sz="1000" dirty="0">
              <a:solidFill>
                <a:prstClr val="white"/>
              </a:solidFill>
              <a:latin typeface="Arial" pitchFamily="34" charset="0"/>
              <a:cs typeface="Arial" pitchFamily="34" charset="0"/>
            </a:endParaRPr>
          </a:p>
        </p:txBody>
      </p:sp>
      <p:pic>
        <p:nvPicPr>
          <p:cNvPr id="6" name="Picture 5" descr="actionbar_shareaction_new_android_projec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609600"/>
            <a:ext cx="5715000" cy="5486400"/>
          </a:xfrm>
          <a:prstGeom prst="rect">
            <a:avLst/>
          </a:prstGeom>
        </p:spPr>
      </p:pic>
      <p:sp>
        <p:nvSpPr>
          <p:cNvPr id="11" name="Rectangle 10"/>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13615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chemeClr val="bg1"/>
                </a:solidFill>
              </a:rPr>
              <a:t>The app icon establishes your app's identity. It can be replaced with a different logo or branding if you </a:t>
            </a:r>
            <a:r>
              <a:rPr lang="en-US" sz="2400" dirty="0" smtClean="0">
                <a:solidFill>
                  <a:schemeClr val="bg1"/>
                </a:solidFill>
              </a:rPr>
              <a:t>wish.</a:t>
            </a:r>
          </a:p>
          <a:p>
            <a:pPr marL="342900" indent="-342900">
              <a:spcBef>
                <a:spcPct val="20000"/>
              </a:spcBef>
              <a:spcAft>
                <a:spcPts val="600"/>
              </a:spcAft>
              <a:buBlip>
                <a:blip r:embed="rId4"/>
              </a:buBlip>
            </a:pPr>
            <a:r>
              <a:rPr lang="en-US" sz="2400" dirty="0" smtClean="0">
                <a:solidFill>
                  <a:schemeClr val="bg1"/>
                </a:solidFill>
              </a:rPr>
              <a:t>Important</a:t>
            </a:r>
            <a:r>
              <a:rPr lang="en-US" sz="2400" dirty="0">
                <a:solidFill>
                  <a:schemeClr val="bg1"/>
                </a:solidFill>
              </a:rPr>
              <a:t>: If the app is currently not displaying the top-level screen, be sure to display the Up caret to the left of the app icon, so the user can navigate up the hierarchy. </a:t>
            </a:r>
            <a:endParaRPr lang="en-US" sz="2400" dirty="0" smtClean="0">
              <a:solidFill>
                <a:schemeClr val="bg1"/>
              </a:solidFill>
            </a:endParaRPr>
          </a:p>
          <a:p>
            <a:pPr marL="342900" indent="-342900">
              <a:spcBef>
                <a:spcPct val="20000"/>
              </a:spcBef>
              <a:spcAft>
                <a:spcPts val="600"/>
              </a:spcAft>
              <a:buBlip>
                <a:blip r:embed="rId4"/>
              </a:buBlip>
            </a:pPr>
            <a:r>
              <a:rPr lang="en-US" sz="2400" dirty="0" smtClean="0">
                <a:solidFill>
                  <a:schemeClr val="bg1"/>
                </a:solidFill>
              </a:rPr>
              <a:t>For </a:t>
            </a:r>
            <a:r>
              <a:rPr lang="en-US" sz="2400" dirty="0">
                <a:solidFill>
                  <a:schemeClr val="bg1"/>
                </a:solidFill>
              </a:rPr>
              <a:t>more discussion of Up navigation, see the Navigation pattern.</a:t>
            </a:r>
          </a:p>
          <a:p>
            <a:pPr lvl="0">
              <a:spcBef>
                <a:spcPct val="20000"/>
              </a:spcBef>
              <a:spcAft>
                <a:spcPts val="600"/>
              </a:spcAft>
            </a:pPr>
            <a:endParaRPr lang="en-US" sz="2000" b="1" dirty="0" smtClean="0">
              <a:solidFill>
                <a:prstClr val="black"/>
              </a:solidFill>
              <a:latin typeface="Arial" pitchFamily="34" charset="0"/>
              <a:cs typeface="Arial" pitchFamily="34" charset="0"/>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sv-SE" sz="3200" b="1" dirty="0" smtClean="0">
                <a:solidFill>
                  <a:prstClr val="black"/>
                </a:solidFill>
                <a:latin typeface="Arial" pitchFamily="34" charset="0"/>
                <a:ea typeface="+mj-ea"/>
                <a:cs typeface="Arial" pitchFamily="34" charset="0"/>
              </a:rPr>
              <a:t>1#App </a:t>
            </a:r>
            <a:r>
              <a:rPr lang="sv-SE" sz="3200" b="1" dirty="0">
                <a:solidFill>
                  <a:prstClr val="black"/>
                </a:solidFill>
                <a:latin typeface="Arial" pitchFamily="34" charset="0"/>
                <a:ea typeface="+mj-ea"/>
                <a:cs typeface="Arial" pitchFamily="34" charset="0"/>
              </a:rPr>
              <a:t>I</a:t>
            </a:r>
            <a:r>
              <a:rPr lang="sv-SE" sz="3200" b="1" dirty="0" smtClean="0">
                <a:solidFill>
                  <a:prstClr val="black"/>
                </a:solidFill>
                <a:latin typeface="Arial" pitchFamily="34" charset="0"/>
                <a:ea typeface="+mj-ea"/>
                <a:cs typeface="Arial" pitchFamily="34" charset="0"/>
              </a:rPr>
              <a:t>con</a:t>
            </a:r>
            <a:endParaRPr kumimoji="0" lang="en-US" sz="3200" b="1" i="0" u="none" strike="noStrike" kern="0" cap="none" spc="0" normalizeH="0" baseline="0" noProof="0" dirty="0">
              <a:ln>
                <a:noFill/>
              </a:ln>
              <a:solidFill>
                <a:srgbClr val="4F81BD">
                  <a:lumMod val="50000"/>
                </a:srgbClr>
              </a:solidFill>
              <a:effectLst/>
              <a:uLnTx/>
              <a:uFillTx/>
              <a:latin typeface="Calibri"/>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6</a:t>
            </a:fld>
            <a:endParaRPr lang="en-US" sz="1000" dirty="0">
              <a:latin typeface="Arial" pitchFamily="34" charset="0"/>
              <a:cs typeface="Arial" pitchFamily="34" charset="0"/>
            </a:endParaRPr>
          </a:p>
        </p:txBody>
      </p:sp>
      <p:pic>
        <p:nvPicPr>
          <p:cNvPr id="5" name="Picture 4" descr="action_bar_pattern_up_app_ic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4724400"/>
            <a:ext cx="6635750" cy="838200"/>
          </a:xfrm>
          <a:prstGeom prst="rect">
            <a:avLst/>
          </a:prstGeom>
        </p:spPr>
      </p:pic>
      <p:sp>
        <p:nvSpPr>
          <p:cNvPr id="6" name="Oval 5"/>
          <p:cNvSpPr/>
          <p:nvPr/>
        </p:nvSpPr>
        <p:spPr>
          <a:xfrm>
            <a:off x="4495800" y="4648200"/>
            <a:ext cx="1066800" cy="9906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380374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Step1# res</a:t>
            </a:r>
            <a:r>
              <a:rPr lang="en-US" sz="2800" b="1" dirty="0">
                <a:solidFill>
                  <a:prstClr val="black"/>
                </a:solidFill>
                <a:latin typeface="Arial" pitchFamily="34" charset="0"/>
                <a:cs typeface="Arial" pitchFamily="34" charset="0"/>
              </a:rPr>
              <a:t>/menu/</a:t>
            </a:r>
            <a:r>
              <a:rPr lang="en-US" sz="2800" b="1" dirty="0" err="1">
                <a:solidFill>
                  <a:prstClr val="black"/>
                </a:solidFill>
                <a:latin typeface="Arial" pitchFamily="34" charset="0"/>
                <a:cs typeface="Arial" pitchFamily="34" charset="0"/>
              </a:rPr>
              <a:t>items.xml</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60</a:t>
            </a:fld>
            <a:endParaRPr lang="en-US" sz="1000" dirty="0">
              <a:solidFill>
                <a:prstClr val="white"/>
              </a:solidFill>
              <a:latin typeface="Arial" pitchFamily="34" charset="0"/>
              <a:cs typeface="Arial" pitchFamily="34" charset="0"/>
            </a:endParaRPr>
          </a:p>
        </p:txBody>
      </p:sp>
      <p:sp>
        <p:nvSpPr>
          <p:cNvPr id="5" name="Rectangle 4"/>
          <p:cNvSpPr/>
          <p:nvPr/>
        </p:nvSpPr>
        <p:spPr>
          <a:xfrm>
            <a:off x="228600" y="1143000"/>
            <a:ext cx="8534400" cy="3477875"/>
          </a:xfrm>
          <a:prstGeom prst="rect">
            <a:avLst/>
          </a:prstGeom>
        </p:spPr>
        <p:txBody>
          <a:bodyPr wrap="square">
            <a:spAutoFit/>
          </a:bodyPr>
          <a:lstStyle/>
          <a:p>
            <a:r>
              <a:rPr lang="fr-FR" sz="2000" dirty="0">
                <a:solidFill>
                  <a:schemeClr val="bg1"/>
                </a:solidFill>
              </a:rPr>
              <a:t>&lt;?</a:t>
            </a:r>
            <a:r>
              <a:rPr lang="fr-FR" sz="2000" dirty="0" err="1">
                <a:solidFill>
                  <a:schemeClr val="bg1"/>
                </a:solidFill>
              </a:rPr>
              <a:t>xml</a:t>
            </a:r>
            <a:r>
              <a:rPr lang="fr-FR" sz="2000" dirty="0">
                <a:solidFill>
                  <a:schemeClr val="bg1"/>
                </a:solidFill>
              </a:rPr>
              <a:t> version="1.0" </a:t>
            </a:r>
            <a:r>
              <a:rPr lang="fr-FR" sz="2000" dirty="0" err="1">
                <a:solidFill>
                  <a:schemeClr val="bg1"/>
                </a:solidFill>
              </a:rPr>
              <a:t>encoding</a:t>
            </a:r>
            <a:r>
              <a:rPr lang="fr-FR" sz="2000" dirty="0">
                <a:solidFill>
                  <a:schemeClr val="bg1"/>
                </a:solidFill>
              </a:rPr>
              <a:t>="utf-8"?&gt;</a:t>
            </a:r>
          </a:p>
          <a:p>
            <a:r>
              <a:rPr lang="fr-FR" sz="2000" dirty="0">
                <a:solidFill>
                  <a:schemeClr val="bg1"/>
                </a:solidFill>
              </a:rPr>
              <a:t>&lt;menu </a:t>
            </a:r>
            <a:r>
              <a:rPr lang="fr-FR" sz="2000" dirty="0" err="1">
                <a:solidFill>
                  <a:schemeClr val="bg1"/>
                </a:solidFill>
              </a:rPr>
              <a:t>xmlns:android</a:t>
            </a:r>
            <a:r>
              <a:rPr lang="fr-FR" sz="2000" dirty="0">
                <a:solidFill>
                  <a:schemeClr val="bg1"/>
                </a:solidFill>
              </a:rPr>
              <a:t>="http://</a:t>
            </a:r>
            <a:r>
              <a:rPr lang="fr-FR" sz="2000" dirty="0" err="1">
                <a:solidFill>
                  <a:schemeClr val="bg1"/>
                </a:solidFill>
              </a:rPr>
              <a:t>schemas.android.com</a:t>
            </a:r>
            <a:r>
              <a:rPr lang="fr-FR" sz="2000" dirty="0">
                <a:solidFill>
                  <a:schemeClr val="bg1"/>
                </a:solidFill>
              </a:rPr>
              <a:t>/</a:t>
            </a:r>
            <a:r>
              <a:rPr lang="fr-FR" sz="2000" dirty="0" err="1">
                <a:solidFill>
                  <a:schemeClr val="bg1"/>
                </a:solidFill>
              </a:rPr>
              <a:t>apk</a:t>
            </a:r>
            <a:r>
              <a:rPr lang="fr-FR" sz="2000" dirty="0">
                <a:solidFill>
                  <a:schemeClr val="bg1"/>
                </a:solidFill>
              </a:rPr>
              <a:t>/</a:t>
            </a:r>
            <a:r>
              <a:rPr lang="fr-FR" sz="2000" dirty="0" err="1">
                <a:solidFill>
                  <a:schemeClr val="bg1"/>
                </a:solidFill>
              </a:rPr>
              <a:t>res</a:t>
            </a:r>
            <a:r>
              <a:rPr lang="fr-FR" sz="2000" dirty="0">
                <a:solidFill>
                  <a:schemeClr val="bg1"/>
                </a:solidFill>
              </a:rPr>
              <a:t>/</a:t>
            </a:r>
            <a:r>
              <a:rPr lang="fr-FR" sz="2000" dirty="0" err="1">
                <a:solidFill>
                  <a:schemeClr val="bg1"/>
                </a:solidFill>
              </a:rPr>
              <a:t>android</a:t>
            </a:r>
            <a:r>
              <a:rPr lang="fr-FR" sz="2000" dirty="0">
                <a:solidFill>
                  <a:schemeClr val="bg1"/>
                </a:solidFill>
              </a:rPr>
              <a:t>" &gt;</a:t>
            </a:r>
          </a:p>
          <a:p>
            <a:r>
              <a:rPr lang="fr-FR" sz="2000" dirty="0">
                <a:solidFill>
                  <a:schemeClr val="bg1"/>
                </a:solidFill>
              </a:rPr>
              <a:t>    &lt;item</a:t>
            </a:r>
          </a:p>
          <a:p>
            <a:r>
              <a:rPr lang="fr-FR" sz="2000" dirty="0">
                <a:solidFill>
                  <a:schemeClr val="bg1"/>
                </a:solidFill>
              </a:rPr>
              <a:t>        </a:t>
            </a:r>
            <a:r>
              <a:rPr lang="fr-FR" sz="2000" dirty="0" err="1">
                <a:solidFill>
                  <a:schemeClr val="bg1"/>
                </a:solidFill>
              </a:rPr>
              <a:t>android:id</a:t>
            </a:r>
            <a:r>
              <a:rPr lang="fr-FR" sz="2000" dirty="0">
                <a:solidFill>
                  <a:schemeClr val="bg1"/>
                </a:solidFill>
              </a:rPr>
              <a:t>="@+id/</a:t>
            </a:r>
            <a:r>
              <a:rPr lang="fr-FR" sz="2000" dirty="0" err="1">
                <a:solidFill>
                  <a:schemeClr val="bg1"/>
                </a:solidFill>
              </a:rPr>
              <a:t>share</a:t>
            </a:r>
            <a:r>
              <a:rPr lang="fr-FR" sz="2000" dirty="0">
                <a:solidFill>
                  <a:schemeClr val="bg1"/>
                </a:solidFill>
              </a:rPr>
              <a:t>"</a:t>
            </a:r>
          </a:p>
          <a:p>
            <a:r>
              <a:rPr lang="fr-FR" sz="2000" dirty="0">
                <a:solidFill>
                  <a:schemeClr val="bg1"/>
                </a:solidFill>
              </a:rPr>
              <a:t>        </a:t>
            </a:r>
            <a:r>
              <a:rPr lang="fr-FR" sz="2000" dirty="0" err="1">
                <a:solidFill>
                  <a:schemeClr val="bg1"/>
                </a:solidFill>
              </a:rPr>
              <a:t>android:title</a:t>
            </a:r>
            <a:r>
              <a:rPr lang="fr-FR" sz="2000" dirty="0">
                <a:solidFill>
                  <a:schemeClr val="bg1"/>
                </a:solidFill>
              </a:rPr>
              <a:t>="@string/</a:t>
            </a:r>
            <a:r>
              <a:rPr lang="fr-FR" sz="2000" dirty="0" err="1" smtClean="0">
                <a:solidFill>
                  <a:schemeClr val="bg1"/>
                </a:solidFill>
              </a:rPr>
              <a:t>share</a:t>
            </a:r>
            <a:r>
              <a:rPr lang="fr-FR" sz="2000" dirty="0" smtClean="0">
                <a:solidFill>
                  <a:schemeClr val="bg1"/>
                </a:solidFill>
              </a:rPr>
              <a:t> »</a:t>
            </a:r>
          </a:p>
          <a:p>
            <a:endParaRPr lang="fr-FR" sz="2000" dirty="0">
              <a:solidFill>
                <a:schemeClr val="bg1"/>
              </a:solidFill>
            </a:endParaRPr>
          </a:p>
          <a:p>
            <a:r>
              <a:rPr lang="fr-FR" sz="2000" dirty="0">
                <a:solidFill>
                  <a:schemeClr val="bg1"/>
                </a:solidFill>
              </a:rPr>
              <a:t>        </a:t>
            </a:r>
            <a:r>
              <a:rPr lang="fr-FR" sz="2000" dirty="0" err="1">
                <a:solidFill>
                  <a:srgbClr val="FF0000"/>
                </a:solidFill>
              </a:rPr>
              <a:t>android:showAsAction</a:t>
            </a:r>
            <a:r>
              <a:rPr lang="fr-FR" sz="2000" dirty="0">
                <a:solidFill>
                  <a:srgbClr val="FF0000"/>
                </a:solidFill>
              </a:rPr>
              <a:t>="</a:t>
            </a:r>
            <a:r>
              <a:rPr lang="fr-FR" sz="2000" dirty="0" err="1" smtClean="0">
                <a:solidFill>
                  <a:srgbClr val="FF0000"/>
                </a:solidFill>
              </a:rPr>
              <a:t>ifRoom</a:t>
            </a:r>
            <a:r>
              <a:rPr lang="fr-FR" sz="2000" dirty="0" smtClean="0">
                <a:solidFill>
                  <a:srgbClr val="FF0000"/>
                </a:solidFill>
              </a:rPr>
              <a:t> »</a:t>
            </a:r>
          </a:p>
          <a:p>
            <a:endParaRPr lang="fr-FR" sz="2000" dirty="0">
              <a:solidFill>
                <a:srgbClr val="FF0000"/>
              </a:solidFill>
            </a:endParaRPr>
          </a:p>
          <a:p>
            <a:r>
              <a:rPr lang="fr-FR" sz="2000" dirty="0">
                <a:solidFill>
                  <a:srgbClr val="FF0000"/>
                </a:solidFill>
              </a:rPr>
              <a:t>        </a:t>
            </a:r>
            <a:r>
              <a:rPr lang="fr-FR" sz="2000" dirty="0" err="1">
                <a:solidFill>
                  <a:srgbClr val="FF0000"/>
                </a:solidFill>
              </a:rPr>
              <a:t>android:actionProviderClass</a:t>
            </a:r>
            <a:r>
              <a:rPr lang="fr-FR" sz="2000" dirty="0">
                <a:solidFill>
                  <a:srgbClr val="FF0000"/>
                </a:solidFill>
              </a:rPr>
              <a:t>="</a:t>
            </a:r>
            <a:r>
              <a:rPr lang="fr-FR" sz="2000" dirty="0" err="1">
                <a:solidFill>
                  <a:srgbClr val="FF0000"/>
                </a:solidFill>
              </a:rPr>
              <a:t>android.widget.ShareActionProvider</a:t>
            </a:r>
            <a:r>
              <a:rPr lang="fr-FR" sz="2000" dirty="0">
                <a:solidFill>
                  <a:srgbClr val="FF0000"/>
                </a:solidFill>
              </a:rPr>
              <a:t>"</a:t>
            </a:r>
          </a:p>
          <a:p>
            <a:r>
              <a:rPr lang="fr-FR" sz="2000" dirty="0">
                <a:solidFill>
                  <a:schemeClr val="bg1"/>
                </a:solidFill>
              </a:rPr>
              <a:t>    /&gt;</a:t>
            </a:r>
          </a:p>
          <a:p>
            <a:r>
              <a:rPr lang="fr-FR" sz="2000" dirty="0">
                <a:solidFill>
                  <a:schemeClr val="bg1"/>
                </a:solidFill>
              </a:rPr>
              <a:t>&lt;/menu&gt;</a:t>
            </a:r>
            <a:endParaRPr lang="en-US" sz="2000" dirty="0">
              <a:solidFill>
                <a:schemeClr val="bg1"/>
              </a:solidFill>
            </a:endParaRPr>
          </a:p>
        </p:txBody>
      </p:sp>
      <p:sp>
        <p:nvSpPr>
          <p:cNvPr id="11" name="Rectangle 10"/>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632400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Step2# Code in </a:t>
            </a:r>
            <a:r>
              <a:rPr lang="en-US" sz="2800" b="1" dirty="0" err="1" smtClean="0">
                <a:solidFill>
                  <a:prstClr val="black"/>
                </a:solidFill>
                <a:latin typeface="Arial" pitchFamily="34" charset="0"/>
                <a:cs typeface="Arial" pitchFamily="34" charset="0"/>
              </a:rPr>
              <a:t>OnCreateOptionsMenus</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61</a:t>
            </a:fld>
            <a:endParaRPr lang="en-US" sz="1000" dirty="0">
              <a:solidFill>
                <a:prstClr val="white"/>
              </a:solidFill>
              <a:latin typeface="Arial" pitchFamily="34" charset="0"/>
              <a:cs typeface="Arial" pitchFamily="34" charset="0"/>
            </a:endParaRPr>
          </a:p>
        </p:txBody>
      </p:sp>
      <p:sp>
        <p:nvSpPr>
          <p:cNvPr id="5" name="Rectangle 4"/>
          <p:cNvSpPr/>
          <p:nvPr/>
        </p:nvSpPr>
        <p:spPr>
          <a:xfrm>
            <a:off x="0" y="1143000"/>
            <a:ext cx="9144000" cy="5016758"/>
          </a:xfrm>
          <a:prstGeom prst="rect">
            <a:avLst/>
          </a:prstGeom>
        </p:spPr>
        <p:txBody>
          <a:bodyPr wrap="square">
            <a:spAutoFit/>
          </a:bodyPr>
          <a:lstStyle/>
          <a:p>
            <a:r>
              <a:rPr lang="en-US" sz="2000" dirty="0">
                <a:solidFill>
                  <a:schemeClr val="bg1"/>
                </a:solidFill>
              </a:rPr>
              <a:t>@Override</a:t>
            </a:r>
          </a:p>
          <a:p>
            <a:r>
              <a:rPr lang="en-US" sz="2000" dirty="0">
                <a:solidFill>
                  <a:schemeClr val="bg1"/>
                </a:solidFill>
              </a:rPr>
              <a:t>    public </a:t>
            </a:r>
            <a:r>
              <a:rPr lang="en-US" sz="2000" dirty="0" err="1">
                <a:solidFill>
                  <a:schemeClr val="bg1"/>
                </a:solidFill>
              </a:rPr>
              <a:t>boolean</a:t>
            </a:r>
            <a:r>
              <a:rPr lang="en-US" sz="2000" dirty="0">
                <a:solidFill>
                  <a:schemeClr val="bg1"/>
                </a:solidFill>
              </a:rPr>
              <a:t> </a:t>
            </a:r>
            <a:r>
              <a:rPr lang="en-US" sz="2000" dirty="0" err="1">
                <a:solidFill>
                  <a:schemeClr val="bg1"/>
                </a:solidFill>
              </a:rPr>
              <a:t>onCreateOptionsMenu</a:t>
            </a:r>
            <a:r>
              <a:rPr lang="en-US" sz="2000" dirty="0">
                <a:solidFill>
                  <a:schemeClr val="bg1"/>
                </a:solidFill>
              </a:rPr>
              <a:t>(Menu menu) {</a:t>
            </a:r>
          </a:p>
          <a:p>
            <a:r>
              <a:rPr lang="en-US" sz="2000" dirty="0">
                <a:solidFill>
                  <a:schemeClr val="bg1"/>
                </a:solidFill>
              </a:rPr>
              <a:t> </a:t>
            </a:r>
          </a:p>
          <a:p>
            <a:r>
              <a:rPr lang="en-US" sz="2000" dirty="0">
                <a:solidFill>
                  <a:schemeClr val="bg1"/>
                </a:solidFill>
              </a:rPr>
              <a:t>        /** Inflating the current activity's menu with res/menu/</a:t>
            </a:r>
            <a:r>
              <a:rPr lang="en-US" sz="2000" dirty="0" err="1">
                <a:solidFill>
                  <a:schemeClr val="bg1"/>
                </a:solidFill>
              </a:rPr>
              <a:t>items.xml</a:t>
            </a:r>
            <a:r>
              <a:rPr lang="en-US" sz="2000" dirty="0">
                <a:solidFill>
                  <a:schemeClr val="bg1"/>
                </a:solidFill>
              </a:rPr>
              <a:t> */</a:t>
            </a:r>
          </a:p>
          <a:p>
            <a:r>
              <a:rPr lang="en-US" sz="2000" dirty="0">
                <a:solidFill>
                  <a:schemeClr val="bg1"/>
                </a:solidFill>
              </a:rPr>
              <a:t>        </a:t>
            </a:r>
            <a:r>
              <a:rPr lang="en-US" sz="2000" dirty="0" err="1">
                <a:solidFill>
                  <a:schemeClr val="bg1"/>
                </a:solidFill>
              </a:rPr>
              <a:t>getMenuInflater</a:t>
            </a:r>
            <a:r>
              <a:rPr lang="en-US" sz="2000" dirty="0">
                <a:solidFill>
                  <a:schemeClr val="bg1"/>
                </a:solidFill>
              </a:rPr>
              <a:t>().inflate(</a:t>
            </a:r>
            <a:r>
              <a:rPr lang="en-US" sz="2000" dirty="0" err="1">
                <a:solidFill>
                  <a:schemeClr val="bg1"/>
                </a:solidFill>
              </a:rPr>
              <a:t>R.menu.items</a:t>
            </a:r>
            <a:r>
              <a:rPr lang="en-US" sz="2000" dirty="0">
                <a:solidFill>
                  <a:schemeClr val="bg1"/>
                </a:solidFill>
              </a:rPr>
              <a:t>, menu);</a:t>
            </a:r>
          </a:p>
          <a:p>
            <a:r>
              <a:rPr lang="en-US" sz="2000" dirty="0">
                <a:solidFill>
                  <a:schemeClr val="bg1"/>
                </a:solidFill>
              </a:rPr>
              <a:t> </a:t>
            </a:r>
          </a:p>
          <a:p>
            <a:r>
              <a:rPr lang="en-US" sz="2000" dirty="0">
                <a:solidFill>
                  <a:schemeClr val="bg1"/>
                </a:solidFill>
              </a:rPr>
              <a:t>        /** Getting the </a:t>
            </a:r>
            <a:r>
              <a:rPr lang="en-US" sz="2000" dirty="0" err="1">
                <a:solidFill>
                  <a:schemeClr val="bg1"/>
                </a:solidFill>
              </a:rPr>
              <a:t>actionprovider</a:t>
            </a:r>
            <a:r>
              <a:rPr lang="en-US" sz="2000" dirty="0">
                <a:solidFill>
                  <a:schemeClr val="bg1"/>
                </a:solidFill>
              </a:rPr>
              <a:t> associated with the menu item whose id is share */</a:t>
            </a:r>
          </a:p>
          <a:p>
            <a:r>
              <a:rPr lang="en-US" sz="2000" dirty="0">
                <a:solidFill>
                  <a:schemeClr val="bg1"/>
                </a:solidFill>
              </a:rPr>
              <a:t>      </a:t>
            </a:r>
            <a:r>
              <a:rPr lang="en-US" sz="2000" dirty="0">
                <a:solidFill>
                  <a:srgbClr val="FF0000"/>
                </a:solidFill>
              </a:rPr>
              <a:t>  </a:t>
            </a:r>
            <a:r>
              <a:rPr lang="en-US" sz="2000" dirty="0" err="1">
                <a:solidFill>
                  <a:srgbClr val="FF0000"/>
                </a:solidFill>
              </a:rPr>
              <a:t>mShareActionProvider</a:t>
            </a:r>
            <a:r>
              <a:rPr lang="en-US" sz="2000" dirty="0">
                <a:solidFill>
                  <a:srgbClr val="FF0000"/>
                </a:solidFill>
              </a:rPr>
              <a:t> = (</a:t>
            </a:r>
            <a:r>
              <a:rPr lang="en-US" sz="2000" dirty="0" err="1">
                <a:solidFill>
                  <a:srgbClr val="FF0000"/>
                </a:solidFill>
              </a:rPr>
              <a:t>ShareActionProvider</a:t>
            </a:r>
            <a:r>
              <a:rPr lang="en-US" sz="2000" dirty="0">
                <a:solidFill>
                  <a:srgbClr val="FF0000"/>
                </a:solidFill>
              </a:rPr>
              <a:t>) </a:t>
            </a:r>
            <a:r>
              <a:rPr lang="en-US" sz="2000" dirty="0" err="1">
                <a:solidFill>
                  <a:srgbClr val="FF0000"/>
                </a:solidFill>
              </a:rPr>
              <a:t>menu.findItem</a:t>
            </a:r>
            <a:r>
              <a:rPr lang="en-US" sz="2000" dirty="0">
                <a:solidFill>
                  <a:srgbClr val="FF0000"/>
                </a:solidFill>
              </a:rPr>
              <a:t>(</a:t>
            </a:r>
            <a:r>
              <a:rPr lang="en-US" sz="2000" dirty="0" err="1">
                <a:solidFill>
                  <a:srgbClr val="FF0000"/>
                </a:solidFill>
              </a:rPr>
              <a:t>R.id.share</a:t>
            </a:r>
            <a:r>
              <a:rPr lang="en-US" sz="2000" dirty="0">
                <a:solidFill>
                  <a:srgbClr val="FF0000"/>
                </a:solidFill>
              </a:rPr>
              <a:t>).</a:t>
            </a:r>
            <a:r>
              <a:rPr lang="en-US" sz="2000" dirty="0" err="1">
                <a:solidFill>
                  <a:srgbClr val="FF0000"/>
                </a:solidFill>
              </a:rPr>
              <a:t>getActionProvider</a:t>
            </a:r>
            <a:r>
              <a:rPr lang="en-US" sz="2000" dirty="0">
                <a:solidFill>
                  <a:srgbClr val="FF0000"/>
                </a:solidFill>
              </a:rPr>
              <a:t>();</a:t>
            </a:r>
          </a:p>
          <a:p>
            <a:r>
              <a:rPr lang="en-US" sz="2000" dirty="0">
                <a:solidFill>
                  <a:schemeClr val="bg1"/>
                </a:solidFill>
              </a:rPr>
              <a:t> </a:t>
            </a:r>
          </a:p>
          <a:p>
            <a:r>
              <a:rPr lang="en-US" sz="2000" dirty="0">
                <a:solidFill>
                  <a:schemeClr val="bg1"/>
                </a:solidFill>
              </a:rPr>
              <a:t>        /** Setting a share intent */</a:t>
            </a:r>
          </a:p>
          <a:p>
            <a:r>
              <a:rPr lang="en-US" sz="2000" dirty="0">
                <a:solidFill>
                  <a:schemeClr val="bg1"/>
                </a:solidFill>
              </a:rPr>
              <a:t>       </a:t>
            </a:r>
            <a:r>
              <a:rPr lang="en-US" sz="2000" dirty="0">
                <a:solidFill>
                  <a:srgbClr val="FF0000"/>
                </a:solidFill>
              </a:rPr>
              <a:t> </a:t>
            </a:r>
            <a:r>
              <a:rPr lang="en-US" sz="2000" dirty="0" err="1">
                <a:solidFill>
                  <a:srgbClr val="FF0000"/>
                </a:solidFill>
              </a:rPr>
              <a:t>mShareActionProvider.setShareIntent</a:t>
            </a:r>
            <a:r>
              <a:rPr lang="en-US" sz="2000" dirty="0">
                <a:solidFill>
                  <a:srgbClr val="FF0000"/>
                </a:solidFill>
              </a:rPr>
              <a:t>(</a:t>
            </a:r>
            <a:r>
              <a:rPr lang="en-US" sz="2000" dirty="0" err="1">
                <a:solidFill>
                  <a:srgbClr val="FF0000"/>
                </a:solidFill>
              </a:rPr>
              <a:t>getDefaultShareIntent</a:t>
            </a:r>
            <a:r>
              <a:rPr lang="en-US" sz="2000" dirty="0">
                <a:solidFill>
                  <a:srgbClr val="FF0000"/>
                </a:solidFill>
              </a:rPr>
              <a:t>());</a:t>
            </a:r>
          </a:p>
          <a:p>
            <a:r>
              <a:rPr lang="en-US" sz="2000" dirty="0">
                <a:solidFill>
                  <a:schemeClr val="bg1"/>
                </a:solidFill>
              </a:rPr>
              <a:t> </a:t>
            </a:r>
          </a:p>
          <a:p>
            <a:r>
              <a:rPr lang="en-US" sz="2000" dirty="0">
                <a:solidFill>
                  <a:schemeClr val="bg1"/>
                </a:solidFill>
              </a:rPr>
              <a:t>        return </a:t>
            </a:r>
            <a:r>
              <a:rPr lang="en-US" sz="2000" dirty="0" err="1">
                <a:solidFill>
                  <a:schemeClr val="bg1"/>
                </a:solidFill>
              </a:rPr>
              <a:t>super.onCreateOptionsMenu</a:t>
            </a:r>
            <a:r>
              <a:rPr lang="en-US" sz="2000" dirty="0">
                <a:solidFill>
                  <a:schemeClr val="bg1"/>
                </a:solidFill>
              </a:rPr>
              <a:t>(menu);</a:t>
            </a:r>
          </a:p>
          <a:p>
            <a:r>
              <a:rPr lang="en-US" sz="2000" dirty="0">
                <a:solidFill>
                  <a:schemeClr val="bg1"/>
                </a:solidFill>
              </a:rPr>
              <a:t>  }</a:t>
            </a:r>
          </a:p>
          <a:p>
            <a:r>
              <a:rPr lang="en-US" sz="2000" dirty="0">
                <a:solidFill>
                  <a:schemeClr val="bg1"/>
                </a:solidFill>
              </a:rPr>
              <a:t> </a:t>
            </a:r>
          </a:p>
        </p:txBody>
      </p:sp>
      <p:sp>
        <p:nvSpPr>
          <p:cNvPr id="11" name="Rectangle 10"/>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811219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Step3</a:t>
            </a:r>
            <a:r>
              <a:rPr lang="en-US" sz="2800" b="1" dirty="0">
                <a:solidFill>
                  <a:prstClr val="black"/>
                </a:solidFill>
                <a:latin typeface="Arial" pitchFamily="34" charset="0"/>
                <a:cs typeface="Arial" pitchFamily="34" charset="0"/>
              </a:rPr>
              <a:t># Returns a share intent </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62</a:t>
            </a:fld>
            <a:endParaRPr lang="en-US" sz="1000" dirty="0">
              <a:solidFill>
                <a:prstClr val="white"/>
              </a:solidFill>
              <a:latin typeface="Arial" pitchFamily="34" charset="0"/>
              <a:cs typeface="Arial" pitchFamily="34" charset="0"/>
            </a:endParaRPr>
          </a:p>
        </p:txBody>
      </p:sp>
      <p:sp>
        <p:nvSpPr>
          <p:cNvPr id="5" name="Rectangle 4"/>
          <p:cNvSpPr/>
          <p:nvPr/>
        </p:nvSpPr>
        <p:spPr>
          <a:xfrm>
            <a:off x="0" y="1143000"/>
            <a:ext cx="9144000" cy="4401205"/>
          </a:xfrm>
          <a:prstGeom prst="rect">
            <a:avLst/>
          </a:prstGeom>
        </p:spPr>
        <p:txBody>
          <a:bodyPr wrap="square">
            <a:spAutoFit/>
          </a:bodyPr>
          <a:lstStyle/>
          <a:p>
            <a:r>
              <a:rPr lang="en-US" sz="2000" dirty="0">
                <a:solidFill>
                  <a:schemeClr val="bg1"/>
                </a:solidFill>
              </a:rPr>
              <a:t>/** Returns a share intent */</a:t>
            </a:r>
          </a:p>
          <a:p>
            <a:r>
              <a:rPr lang="en-US" sz="2000" dirty="0">
                <a:solidFill>
                  <a:schemeClr val="bg1"/>
                </a:solidFill>
              </a:rPr>
              <a:t>    private Intent </a:t>
            </a:r>
            <a:r>
              <a:rPr lang="en-US" sz="2000" dirty="0" err="1">
                <a:solidFill>
                  <a:schemeClr val="bg1"/>
                </a:solidFill>
              </a:rPr>
              <a:t>getDefaultShareIntent</a:t>
            </a:r>
            <a:r>
              <a:rPr lang="en-US" sz="2000" dirty="0">
                <a:solidFill>
                  <a:schemeClr val="bg1"/>
                </a:solidFill>
              </a:rPr>
              <a:t>()</a:t>
            </a:r>
            <a:r>
              <a:rPr lang="en-US" sz="2000" dirty="0" smtClean="0">
                <a:solidFill>
                  <a:schemeClr val="bg1"/>
                </a:solidFill>
              </a:rPr>
              <a:t>{</a:t>
            </a:r>
          </a:p>
          <a:p>
            <a:endParaRPr lang="en-US" sz="2000" dirty="0">
              <a:solidFill>
                <a:schemeClr val="bg1"/>
              </a:solidFill>
            </a:endParaRPr>
          </a:p>
          <a:p>
            <a:r>
              <a:rPr lang="en-US" sz="2000" dirty="0">
                <a:solidFill>
                  <a:schemeClr val="bg1"/>
                </a:solidFill>
              </a:rPr>
              <a:t>        Intent intent = new Intent(</a:t>
            </a:r>
            <a:r>
              <a:rPr lang="en-US" sz="2000" dirty="0" err="1">
                <a:solidFill>
                  <a:schemeClr val="bg1"/>
                </a:solidFill>
              </a:rPr>
              <a:t>Intent.ACTION_SEND</a:t>
            </a:r>
            <a:r>
              <a:rPr lang="en-US" sz="2000" dirty="0">
                <a:solidFill>
                  <a:schemeClr val="bg1"/>
                </a:solidFill>
              </a:rPr>
              <a:t>)</a:t>
            </a:r>
            <a:r>
              <a:rPr lang="en-US" sz="2000" dirty="0" smtClean="0">
                <a:solidFill>
                  <a:schemeClr val="bg1"/>
                </a:solidFill>
              </a:rPr>
              <a:t>;</a:t>
            </a:r>
          </a:p>
          <a:p>
            <a:endParaRPr lang="en-US" sz="2000" dirty="0">
              <a:solidFill>
                <a:schemeClr val="bg1"/>
              </a:solidFill>
            </a:endParaRPr>
          </a:p>
          <a:p>
            <a:r>
              <a:rPr lang="en-US" sz="2000" dirty="0">
                <a:solidFill>
                  <a:schemeClr val="bg1"/>
                </a:solidFill>
              </a:rPr>
              <a:t>        </a:t>
            </a:r>
            <a:r>
              <a:rPr lang="en-US" sz="2000" dirty="0" err="1">
                <a:solidFill>
                  <a:schemeClr val="bg1"/>
                </a:solidFill>
              </a:rPr>
              <a:t>intent.setType</a:t>
            </a:r>
            <a:r>
              <a:rPr lang="en-US" sz="2000" dirty="0">
                <a:solidFill>
                  <a:schemeClr val="bg1"/>
                </a:solidFill>
              </a:rPr>
              <a:t>("text/plain")</a:t>
            </a:r>
            <a:r>
              <a:rPr lang="en-US" sz="2000" dirty="0" smtClean="0">
                <a:solidFill>
                  <a:schemeClr val="bg1"/>
                </a:solidFill>
              </a:rPr>
              <a:t>;</a:t>
            </a:r>
          </a:p>
          <a:p>
            <a:endParaRPr lang="en-US" sz="2000" dirty="0">
              <a:solidFill>
                <a:schemeClr val="bg1"/>
              </a:solidFill>
            </a:endParaRPr>
          </a:p>
          <a:p>
            <a:r>
              <a:rPr lang="en-US" sz="2000" dirty="0">
                <a:solidFill>
                  <a:schemeClr val="bg1"/>
                </a:solidFill>
              </a:rPr>
              <a:t>        </a:t>
            </a:r>
            <a:r>
              <a:rPr lang="en-US" sz="2000" dirty="0" err="1">
                <a:solidFill>
                  <a:schemeClr val="bg1"/>
                </a:solidFill>
              </a:rPr>
              <a:t>intent.putExtra</a:t>
            </a:r>
            <a:r>
              <a:rPr lang="en-US" sz="2000" dirty="0">
                <a:solidFill>
                  <a:schemeClr val="bg1"/>
                </a:solidFill>
              </a:rPr>
              <a:t>(</a:t>
            </a:r>
            <a:r>
              <a:rPr lang="en-US" sz="2000" dirty="0" err="1">
                <a:solidFill>
                  <a:schemeClr val="bg1"/>
                </a:solidFill>
              </a:rPr>
              <a:t>Intent.EXTRA_SUBJECT</a:t>
            </a:r>
            <a:r>
              <a:rPr lang="en-US" sz="2000" dirty="0">
                <a:solidFill>
                  <a:schemeClr val="bg1"/>
                </a:solidFill>
              </a:rPr>
              <a:t>, "SUBJECT")</a:t>
            </a:r>
            <a:r>
              <a:rPr lang="en-US" sz="2000" dirty="0" smtClean="0">
                <a:solidFill>
                  <a:schemeClr val="bg1"/>
                </a:solidFill>
              </a:rPr>
              <a:t>;</a:t>
            </a:r>
          </a:p>
          <a:p>
            <a:endParaRPr lang="en-US" sz="2000" dirty="0">
              <a:solidFill>
                <a:schemeClr val="bg1"/>
              </a:solidFill>
            </a:endParaRPr>
          </a:p>
          <a:p>
            <a:r>
              <a:rPr lang="en-US" sz="2000" dirty="0">
                <a:solidFill>
                  <a:schemeClr val="bg1"/>
                </a:solidFill>
              </a:rPr>
              <a:t>        </a:t>
            </a:r>
            <a:r>
              <a:rPr lang="en-US" sz="2000" dirty="0" err="1">
                <a:solidFill>
                  <a:schemeClr val="bg1"/>
                </a:solidFill>
              </a:rPr>
              <a:t>intent.putExtra</a:t>
            </a:r>
            <a:r>
              <a:rPr lang="en-US" sz="2000" dirty="0">
                <a:solidFill>
                  <a:schemeClr val="bg1"/>
                </a:solidFill>
              </a:rPr>
              <a:t>(</a:t>
            </a:r>
            <a:r>
              <a:rPr lang="en-US" sz="2000" dirty="0" err="1">
                <a:solidFill>
                  <a:schemeClr val="bg1"/>
                </a:solidFill>
              </a:rPr>
              <a:t>Intent.EXTRA_TEXT,"Extra</a:t>
            </a:r>
            <a:r>
              <a:rPr lang="en-US" sz="2000" dirty="0">
                <a:solidFill>
                  <a:schemeClr val="bg1"/>
                </a:solidFill>
              </a:rPr>
              <a:t> Text")</a:t>
            </a:r>
            <a:r>
              <a:rPr lang="en-US" sz="2000" dirty="0" smtClean="0">
                <a:solidFill>
                  <a:schemeClr val="bg1"/>
                </a:solidFill>
              </a:rPr>
              <a:t>;</a:t>
            </a:r>
          </a:p>
          <a:p>
            <a:endParaRPr lang="en-US" sz="2000" dirty="0">
              <a:solidFill>
                <a:schemeClr val="bg1"/>
              </a:solidFill>
            </a:endParaRPr>
          </a:p>
          <a:p>
            <a:r>
              <a:rPr lang="en-US" sz="2000" dirty="0">
                <a:solidFill>
                  <a:schemeClr val="bg1"/>
                </a:solidFill>
              </a:rPr>
              <a:t>        return intent;</a:t>
            </a:r>
          </a:p>
          <a:p>
            <a:r>
              <a:rPr lang="en-US" sz="2000" dirty="0">
                <a:solidFill>
                  <a:schemeClr val="bg1"/>
                </a:solidFill>
              </a:rPr>
              <a:t>    }</a:t>
            </a:r>
          </a:p>
          <a:p>
            <a:r>
              <a:rPr lang="en-US" sz="2000" dirty="0">
                <a:solidFill>
                  <a:schemeClr val="bg1"/>
                </a:solidFill>
              </a:rPr>
              <a:t> </a:t>
            </a:r>
          </a:p>
        </p:txBody>
      </p:sp>
      <p:sp>
        <p:nvSpPr>
          <p:cNvPr id="11" name="Rectangle 10"/>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224661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err="1" smtClean="0">
                <a:solidFill>
                  <a:prstClr val="black"/>
                </a:solidFill>
                <a:latin typeface="Arial" pitchFamily="34" charset="0"/>
                <a:cs typeface="Arial" pitchFamily="34" charset="0"/>
              </a:rPr>
              <a:t>ShareProvider</a:t>
            </a:r>
            <a:r>
              <a:rPr lang="en-US" sz="2800" b="1" dirty="0" smtClean="0">
                <a:solidFill>
                  <a:prstClr val="black"/>
                </a:solidFill>
                <a:latin typeface="Arial" pitchFamily="34" charset="0"/>
                <a:cs typeface="Arial" pitchFamily="34" charset="0"/>
              </a:rPr>
              <a:t> </a:t>
            </a:r>
            <a:r>
              <a:rPr lang="en-US" sz="2800" b="1" dirty="0" err="1" smtClean="0">
                <a:solidFill>
                  <a:prstClr val="black"/>
                </a:solidFill>
                <a:latin typeface="Arial" pitchFamily="34" charset="0"/>
                <a:cs typeface="Arial" pitchFamily="34" charset="0"/>
              </a:rPr>
              <a:t>ActionBar</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63</a:t>
            </a:fld>
            <a:endParaRPr lang="en-US" sz="1000" dirty="0">
              <a:solidFill>
                <a:prstClr val="white"/>
              </a:solidFill>
              <a:latin typeface="Arial" pitchFamily="34" charset="0"/>
              <a:cs typeface="Arial" pitchFamily="34" charset="0"/>
            </a:endParaRPr>
          </a:p>
        </p:txBody>
      </p:sp>
      <p:pic>
        <p:nvPicPr>
          <p:cNvPr id="5" name="Picture 4" descr="actionbar_shareacti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00" y="825500"/>
            <a:ext cx="6985000" cy="5194300"/>
          </a:xfrm>
          <a:prstGeom prst="rect">
            <a:avLst/>
          </a:prstGeom>
        </p:spPr>
      </p:pic>
      <p:sp>
        <p:nvSpPr>
          <p:cNvPr id="11" name="Rectangle 10"/>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713566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3200" b="1" dirty="0" smtClean="0">
                <a:solidFill>
                  <a:srgbClr val="000000"/>
                </a:solidFill>
                <a:latin typeface="Arial"/>
                <a:cs typeface="Arial"/>
              </a:rPr>
              <a:t>Tutorial#5</a:t>
            </a:r>
            <a:endParaRPr lang="en-US" sz="3200" b="1" dirty="0">
              <a:solidFill>
                <a:srgbClr val="000000"/>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64</a:t>
            </a:fld>
            <a:endParaRPr lang="en-US" sz="1000" dirty="0">
              <a:latin typeface="Arial" pitchFamily="34" charset="0"/>
              <a:cs typeface="Arial" pitchFamily="34" charset="0"/>
            </a:endParaRPr>
          </a:p>
        </p:txBody>
      </p:sp>
      <p:pic>
        <p:nvPicPr>
          <p:cNvPr id="15" name="Picture 5" descr="androids.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971800"/>
            <a:ext cx="510540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txBox="1">
            <a:spLocks/>
          </p:cNvSpPr>
          <p:nvPr/>
        </p:nvSpPr>
        <p:spPr>
          <a:xfrm>
            <a:off x="685800" y="2209800"/>
            <a:ext cx="7772400" cy="990600"/>
          </a:xfrm>
          <a:prstGeom prst="rect">
            <a:avLst/>
          </a:prstGeom>
        </p:spPr>
        <p:txBody>
          <a:bodyPr anchor="ctr">
            <a:normAutofit fontScale="92500"/>
          </a:bodyPr>
          <a:lstStyle/>
          <a:p>
            <a:pPr algn="ctr" fontAlgn="auto">
              <a:spcAft>
                <a:spcPts val="0"/>
              </a:spcAft>
              <a:defRPr/>
            </a:pPr>
            <a:r>
              <a:rPr lang="en-US" sz="3600" b="1" dirty="0">
                <a:solidFill>
                  <a:schemeClr val="accent1">
                    <a:lumMod val="75000"/>
                  </a:schemeClr>
                </a:solidFill>
                <a:latin typeface="+mj-lt"/>
                <a:ea typeface="+mj-ea"/>
                <a:cs typeface="+mj-cs"/>
              </a:rPr>
              <a:t>Adding Custom Action View to Action Bar</a:t>
            </a:r>
          </a:p>
        </p:txBody>
      </p:sp>
      <p:sp>
        <p:nvSpPr>
          <p:cNvPr id="12" name="Rectangle 11"/>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208238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3300" b="1" dirty="0">
                <a:solidFill>
                  <a:srgbClr val="4F81BD">
                    <a:lumMod val="75000"/>
                  </a:srgbClr>
                </a:solidFill>
              </a:rPr>
              <a:t>Custom Action View </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65</a:t>
            </a:fld>
            <a:endParaRPr lang="en-US" sz="1000" dirty="0">
              <a:solidFill>
                <a:prstClr val="white"/>
              </a:solidFill>
              <a:latin typeface="Arial" pitchFamily="34" charset="0"/>
              <a:cs typeface="Arial" pitchFamily="34" charset="0"/>
            </a:endParaRPr>
          </a:p>
        </p:txBody>
      </p:sp>
      <p:pic>
        <p:nvPicPr>
          <p:cNvPr id="6" name="Picture 5" descr="actionbar_actionview_new_android_projec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0" y="685800"/>
            <a:ext cx="5715000" cy="5486400"/>
          </a:xfrm>
          <a:prstGeom prst="rect">
            <a:avLst/>
          </a:prstGeom>
        </p:spPr>
      </p:pic>
      <p:sp>
        <p:nvSpPr>
          <p:cNvPr id="11" name="Rectangle 10"/>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336669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3300" b="1" dirty="0" err="1" smtClean="0">
                <a:solidFill>
                  <a:srgbClr val="4F81BD">
                    <a:lumMod val="75000"/>
                  </a:srgbClr>
                </a:solidFill>
              </a:rPr>
              <a:t>search_layout.xml</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66</a:t>
            </a:fld>
            <a:endParaRPr lang="en-US" sz="1000" dirty="0">
              <a:solidFill>
                <a:prstClr val="white"/>
              </a:solidFill>
              <a:latin typeface="Arial" pitchFamily="34" charset="0"/>
              <a:cs typeface="Arial" pitchFamily="34" charset="0"/>
            </a:endParaRPr>
          </a:p>
        </p:txBody>
      </p:sp>
      <p:sp>
        <p:nvSpPr>
          <p:cNvPr id="5" name="Rectangle 4"/>
          <p:cNvSpPr/>
          <p:nvPr/>
        </p:nvSpPr>
        <p:spPr>
          <a:xfrm>
            <a:off x="381000" y="914400"/>
            <a:ext cx="8458200" cy="3693319"/>
          </a:xfrm>
          <a:prstGeom prst="rect">
            <a:avLst/>
          </a:prstGeom>
        </p:spPr>
        <p:txBody>
          <a:bodyPr wrap="square">
            <a:spAutoFit/>
          </a:bodyPr>
          <a:lstStyle/>
          <a:p>
            <a:r>
              <a:rPr lang="en-US" dirty="0">
                <a:solidFill>
                  <a:schemeClr val="bg1"/>
                </a:solidFill>
              </a:rPr>
              <a:t>&lt;</a:t>
            </a:r>
            <a:r>
              <a:rPr lang="en-US" dirty="0" err="1">
                <a:solidFill>
                  <a:schemeClr val="bg1"/>
                </a:solidFill>
              </a:rPr>
              <a:t>LinearLayout</a:t>
            </a:r>
            <a:r>
              <a:rPr lang="en-US" dirty="0">
                <a:solidFill>
                  <a:schemeClr val="bg1"/>
                </a:solidFill>
              </a:rPr>
              <a:t> </a:t>
            </a:r>
            <a:r>
              <a:rPr lang="en-US" dirty="0" err="1">
                <a:solidFill>
                  <a:schemeClr val="bg1"/>
                </a:solidFill>
              </a:rPr>
              <a:t>xmlns:android</a:t>
            </a:r>
            <a:r>
              <a:rPr lang="en-US" dirty="0">
                <a:solidFill>
                  <a:schemeClr val="bg1"/>
                </a:solidFill>
              </a:rPr>
              <a:t>="http://</a:t>
            </a:r>
            <a:r>
              <a:rPr lang="en-US" dirty="0" err="1">
                <a:solidFill>
                  <a:schemeClr val="bg1"/>
                </a:solidFill>
              </a:rPr>
              <a:t>schemas.android.com</a:t>
            </a:r>
            <a:r>
              <a:rPr lang="en-US" dirty="0">
                <a:solidFill>
                  <a:schemeClr val="bg1"/>
                </a:solidFill>
              </a:rPr>
              <a:t>/</a:t>
            </a:r>
            <a:r>
              <a:rPr lang="en-US" dirty="0" err="1">
                <a:solidFill>
                  <a:schemeClr val="bg1"/>
                </a:solidFill>
              </a:rPr>
              <a:t>apk</a:t>
            </a:r>
            <a:r>
              <a:rPr lang="en-US" dirty="0">
                <a:solidFill>
                  <a:schemeClr val="bg1"/>
                </a:solidFill>
              </a:rPr>
              <a:t>/res/android"</a:t>
            </a:r>
          </a:p>
          <a:p>
            <a:r>
              <a:rPr lang="en-US" dirty="0">
                <a:solidFill>
                  <a:schemeClr val="bg1"/>
                </a:solidFill>
              </a:rPr>
              <a:t>    </a:t>
            </a:r>
            <a:r>
              <a:rPr lang="en-US" dirty="0" err="1">
                <a:solidFill>
                  <a:schemeClr val="bg1"/>
                </a:solidFill>
              </a:rPr>
              <a:t>android:layout_width</a:t>
            </a:r>
            <a:r>
              <a:rPr lang="en-US" dirty="0">
                <a:solidFill>
                  <a:schemeClr val="bg1"/>
                </a:solidFill>
              </a:rPr>
              <a:t>="</a:t>
            </a:r>
            <a:r>
              <a:rPr lang="en-US" dirty="0" err="1">
                <a:solidFill>
                  <a:schemeClr val="bg1"/>
                </a:solidFill>
              </a:rPr>
              <a:t>fill_parent</a:t>
            </a:r>
            <a:r>
              <a:rPr lang="en-US" dirty="0">
                <a:solidFill>
                  <a:schemeClr val="bg1"/>
                </a:solidFill>
              </a:rPr>
              <a:t>"</a:t>
            </a:r>
          </a:p>
          <a:p>
            <a:r>
              <a:rPr lang="en-US" dirty="0">
                <a:solidFill>
                  <a:schemeClr val="bg1"/>
                </a:solidFill>
              </a:rPr>
              <a:t>    </a:t>
            </a:r>
            <a:r>
              <a:rPr lang="en-US" dirty="0" err="1">
                <a:solidFill>
                  <a:schemeClr val="bg1"/>
                </a:solidFill>
              </a:rPr>
              <a:t>android:layout_height</a:t>
            </a:r>
            <a:r>
              <a:rPr lang="en-US" dirty="0">
                <a:solidFill>
                  <a:schemeClr val="bg1"/>
                </a:solidFill>
              </a:rPr>
              <a:t>="</a:t>
            </a:r>
            <a:r>
              <a:rPr lang="en-US" dirty="0" err="1">
                <a:solidFill>
                  <a:schemeClr val="bg1"/>
                </a:solidFill>
              </a:rPr>
              <a:t>match_parent</a:t>
            </a:r>
            <a:r>
              <a:rPr lang="en-US" dirty="0">
                <a:solidFill>
                  <a:schemeClr val="bg1"/>
                </a:solidFill>
              </a:rPr>
              <a:t>"</a:t>
            </a:r>
          </a:p>
          <a:p>
            <a:r>
              <a:rPr lang="en-US" dirty="0">
                <a:solidFill>
                  <a:schemeClr val="bg1"/>
                </a:solidFill>
              </a:rPr>
              <a:t>    </a:t>
            </a:r>
            <a:r>
              <a:rPr lang="en-US" dirty="0" err="1">
                <a:solidFill>
                  <a:schemeClr val="bg1"/>
                </a:solidFill>
              </a:rPr>
              <a:t>android:orientation</a:t>
            </a:r>
            <a:r>
              <a:rPr lang="en-US" dirty="0">
                <a:solidFill>
                  <a:schemeClr val="bg1"/>
                </a:solidFill>
              </a:rPr>
              <a:t>="horizontal" &gt;</a:t>
            </a:r>
          </a:p>
          <a:p>
            <a:r>
              <a:rPr lang="en-US" dirty="0">
                <a:solidFill>
                  <a:schemeClr val="bg1"/>
                </a:solidFill>
              </a:rPr>
              <a:t> </a:t>
            </a:r>
          </a:p>
          <a:p>
            <a:r>
              <a:rPr lang="en-US" dirty="0">
                <a:solidFill>
                  <a:schemeClr val="bg1"/>
                </a:solidFill>
              </a:rPr>
              <a:t>    &lt;</a:t>
            </a:r>
            <a:r>
              <a:rPr lang="en-US" dirty="0" err="1">
                <a:solidFill>
                  <a:schemeClr val="bg1"/>
                </a:solidFill>
              </a:rPr>
              <a:t>EditText</a:t>
            </a:r>
            <a:endParaRPr lang="en-US" dirty="0">
              <a:solidFill>
                <a:schemeClr val="bg1"/>
              </a:solidFill>
            </a:endParaRPr>
          </a:p>
          <a:p>
            <a:r>
              <a:rPr lang="en-US" dirty="0">
                <a:solidFill>
                  <a:schemeClr val="bg1"/>
                </a:solidFill>
              </a:rPr>
              <a:t>        </a:t>
            </a:r>
            <a:r>
              <a:rPr lang="en-US" dirty="0" err="1">
                <a:solidFill>
                  <a:schemeClr val="bg1"/>
                </a:solidFill>
              </a:rPr>
              <a:t>android:id</a:t>
            </a:r>
            <a:r>
              <a:rPr lang="en-US" dirty="0">
                <a:solidFill>
                  <a:schemeClr val="bg1"/>
                </a:solidFill>
              </a:rPr>
              <a:t>="@+id/</a:t>
            </a:r>
            <a:r>
              <a:rPr lang="en-US" dirty="0" err="1">
                <a:solidFill>
                  <a:schemeClr val="bg1"/>
                </a:solidFill>
              </a:rPr>
              <a:t>txt_search</a:t>
            </a:r>
            <a:r>
              <a:rPr lang="en-US" dirty="0">
                <a:solidFill>
                  <a:schemeClr val="bg1"/>
                </a:solidFill>
              </a:rPr>
              <a:t>"</a:t>
            </a:r>
          </a:p>
          <a:p>
            <a:r>
              <a:rPr lang="en-US" dirty="0">
                <a:solidFill>
                  <a:schemeClr val="bg1"/>
                </a:solidFill>
              </a:rPr>
              <a:t>        </a:t>
            </a:r>
            <a:r>
              <a:rPr lang="en-US" dirty="0" err="1">
                <a:solidFill>
                  <a:schemeClr val="bg1"/>
                </a:solidFill>
              </a:rPr>
              <a:t>android:inputType</a:t>
            </a:r>
            <a:r>
              <a:rPr lang="en-US" dirty="0">
                <a:solidFill>
                  <a:schemeClr val="bg1"/>
                </a:solidFill>
              </a:rPr>
              <a:t>="text"</a:t>
            </a:r>
          </a:p>
          <a:p>
            <a:r>
              <a:rPr lang="en-US" dirty="0">
                <a:solidFill>
                  <a:schemeClr val="bg1"/>
                </a:solidFill>
              </a:rPr>
              <a:t>        </a:t>
            </a:r>
            <a:r>
              <a:rPr lang="en-US" dirty="0" err="1">
                <a:solidFill>
                  <a:schemeClr val="bg1"/>
                </a:solidFill>
              </a:rPr>
              <a:t>android:layout_width</a:t>
            </a:r>
            <a:r>
              <a:rPr lang="en-US" dirty="0">
                <a:solidFill>
                  <a:schemeClr val="bg1"/>
                </a:solidFill>
              </a:rPr>
              <a:t>="</a:t>
            </a:r>
            <a:r>
              <a:rPr lang="en-US" dirty="0" err="1">
                <a:solidFill>
                  <a:schemeClr val="bg1"/>
                </a:solidFill>
              </a:rPr>
              <a:t>fill_parent</a:t>
            </a:r>
            <a:r>
              <a:rPr lang="en-US" dirty="0">
                <a:solidFill>
                  <a:schemeClr val="bg1"/>
                </a:solidFill>
              </a:rPr>
              <a:t>"</a:t>
            </a:r>
          </a:p>
          <a:p>
            <a:r>
              <a:rPr lang="en-US" dirty="0">
                <a:solidFill>
                  <a:schemeClr val="bg1"/>
                </a:solidFill>
              </a:rPr>
              <a:t>        </a:t>
            </a:r>
            <a:r>
              <a:rPr lang="en-US" dirty="0" err="1">
                <a:solidFill>
                  <a:schemeClr val="bg1"/>
                </a:solidFill>
              </a:rPr>
              <a:t>android:layout_height</a:t>
            </a:r>
            <a:r>
              <a:rPr lang="en-US" dirty="0">
                <a:solidFill>
                  <a:schemeClr val="bg1"/>
                </a:solidFill>
              </a:rPr>
              <a:t>="</a:t>
            </a:r>
            <a:r>
              <a:rPr lang="en-US" dirty="0" err="1">
                <a:solidFill>
                  <a:schemeClr val="bg1"/>
                </a:solidFill>
              </a:rPr>
              <a:t>wrap_content</a:t>
            </a:r>
            <a:r>
              <a:rPr lang="en-US" dirty="0">
                <a:solidFill>
                  <a:schemeClr val="bg1"/>
                </a:solidFill>
              </a:rPr>
              <a:t>"</a:t>
            </a:r>
          </a:p>
          <a:p>
            <a:r>
              <a:rPr lang="en-US" dirty="0">
                <a:solidFill>
                  <a:schemeClr val="bg1"/>
                </a:solidFill>
              </a:rPr>
              <a:t>    /&gt;</a:t>
            </a:r>
          </a:p>
          <a:p>
            <a:r>
              <a:rPr lang="en-US" dirty="0">
                <a:solidFill>
                  <a:schemeClr val="bg1"/>
                </a:solidFill>
              </a:rPr>
              <a:t> </a:t>
            </a:r>
          </a:p>
          <a:p>
            <a:r>
              <a:rPr lang="en-US" dirty="0">
                <a:solidFill>
                  <a:schemeClr val="bg1"/>
                </a:solidFill>
              </a:rPr>
              <a:t>&lt;/</a:t>
            </a:r>
            <a:r>
              <a:rPr lang="en-US" dirty="0" err="1">
                <a:solidFill>
                  <a:schemeClr val="bg1"/>
                </a:solidFill>
              </a:rPr>
              <a:t>LinearLayout</a:t>
            </a:r>
            <a:r>
              <a:rPr lang="en-US" dirty="0">
                <a:solidFill>
                  <a:schemeClr val="bg1"/>
                </a:solidFill>
              </a:rPr>
              <a:t>&gt;</a:t>
            </a:r>
          </a:p>
        </p:txBody>
      </p:sp>
      <p:sp>
        <p:nvSpPr>
          <p:cNvPr id="11" name="Rectangle 10"/>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923504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3300" b="1" dirty="0" err="1" smtClean="0">
                <a:solidFill>
                  <a:srgbClr val="4F81BD">
                    <a:lumMod val="75000"/>
                  </a:srgbClr>
                </a:solidFill>
              </a:rPr>
              <a:t>search_layout.xml</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67</a:t>
            </a:fld>
            <a:endParaRPr lang="en-US" sz="1000" dirty="0">
              <a:solidFill>
                <a:prstClr val="white"/>
              </a:solidFill>
              <a:latin typeface="Arial" pitchFamily="34" charset="0"/>
              <a:cs typeface="Arial" pitchFamily="34" charset="0"/>
            </a:endParaRPr>
          </a:p>
        </p:txBody>
      </p:sp>
      <p:sp>
        <p:nvSpPr>
          <p:cNvPr id="5" name="Rectangle 4"/>
          <p:cNvSpPr/>
          <p:nvPr/>
        </p:nvSpPr>
        <p:spPr>
          <a:xfrm>
            <a:off x="0" y="685800"/>
            <a:ext cx="8991600" cy="5262978"/>
          </a:xfrm>
          <a:prstGeom prst="rect">
            <a:avLst/>
          </a:prstGeom>
        </p:spPr>
        <p:txBody>
          <a:bodyPr wrap="square">
            <a:spAutoFit/>
          </a:bodyPr>
          <a:lstStyle/>
          <a:p>
            <a:r>
              <a:rPr lang="en-US" sz="1400" dirty="0">
                <a:solidFill>
                  <a:srgbClr val="000000"/>
                </a:solidFill>
              </a:rPr>
              <a:t>/** Callback function */</a:t>
            </a:r>
          </a:p>
          <a:p>
            <a:r>
              <a:rPr lang="en-US" sz="1400" dirty="0">
                <a:solidFill>
                  <a:srgbClr val="000000"/>
                </a:solidFill>
              </a:rPr>
              <a:t>    @Override</a:t>
            </a:r>
          </a:p>
          <a:p>
            <a:r>
              <a:rPr lang="en-US" sz="1400" dirty="0">
                <a:solidFill>
                  <a:srgbClr val="000000"/>
                </a:solidFill>
              </a:rPr>
              <a:t>    public </a:t>
            </a:r>
            <a:r>
              <a:rPr lang="en-US" sz="1400" dirty="0" err="1">
                <a:solidFill>
                  <a:srgbClr val="000000"/>
                </a:solidFill>
              </a:rPr>
              <a:t>boolean</a:t>
            </a:r>
            <a:r>
              <a:rPr lang="en-US" sz="1400" dirty="0">
                <a:solidFill>
                  <a:srgbClr val="000000"/>
                </a:solidFill>
              </a:rPr>
              <a:t> </a:t>
            </a:r>
            <a:r>
              <a:rPr lang="en-US" sz="1400" dirty="0" err="1">
                <a:solidFill>
                  <a:srgbClr val="000000"/>
                </a:solidFill>
              </a:rPr>
              <a:t>onCreateOptionsMenu</a:t>
            </a:r>
            <a:r>
              <a:rPr lang="en-US" sz="1400" dirty="0">
                <a:solidFill>
                  <a:srgbClr val="000000"/>
                </a:solidFill>
              </a:rPr>
              <a:t>(Menu menu) {</a:t>
            </a:r>
          </a:p>
          <a:p>
            <a:r>
              <a:rPr lang="en-US" sz="1400" dirty="0">
                <a:solidFill>
                  <a:srgbClr val="000000"/>
                </a:solidFill>
              </a:rPr>
              <a:t>        /** Create an option menu from res/menu/</a:t>
            </a:r>
            <a:r>
              <a:rPr lang="en-US" sz="1400" dirty="0" err="1">
                <a:solidFill>
                  <a:srgbClr val="000000"/>
                </a:solidFill>
              </a:rPr>
              <a:t>items.xml</a:t>
            </a:r>
            <a:r>
              <a:rPr lang="en-US" sz="1400" dirty="0">
                <a:solidFill>
                  <a:srgbClr val="000000"/>
                </a:solidFill>
              </a:rPr>
              <a:t> */</a:t>
            </a:r>
          </a:p>
          <a:p>
            <a:r>
              <a:rPr lang="en-US" sz="1400" dirty="0">
                <a:solidFill>
                  <a:srgbClr val="000000"/>
                </a:solidFill>
              </a:rPr>
              <a:t>        </a:t>
            </a:r>
            <a:r>
              <a:rPr lang="en-US" sz="1400" dirty="0" err="1">
                <a:solidFill>
                  <a:srgbClr val="000000"/>
                </a:solidFill>
              </a:rPr>
              <a:t>getMenuInflater</a:t>
            </a:r>
            <a:r>
              <a:rPr lang="en-US" sz="1400" dirty="0">
                <a:solidFill>
                  <a:srgbClr val="000000"/>
                </a:solidFill>
              </a:rPr>
              <a:t>().inflate(</a:t>
            </a:r>
            <a:r>
              <a:rPr lang="en-US" sz="1400" dirty="0" err="1">
                <a:solidFill>
                  <a:srgbClr val="000000"/>
                </a:solidFill>
              </a:rPr>
              <a:t>R.menu.items</a:t>
            </a:r>
            <a:r>
              <a:rPr lang="en-US" sz="1400" dirty="0">
                <a:solidFill>
                  <a:srgbClr val="000000"/>
                </a:solidFill>
              </a:rPr>
              <a:t>, menu);</a:t>
            </a:r>
          </a:p>
          <a:p>
            <a:r>
              <a:rPr lang="en-US" sz="1400" dirty="0">
                <a:solidFill>
                  <a:srgbClr val="000000"/>
                </a:solidFill>
              </a:rPr>
              <a:t> </a:t>
            </a:r>
          </a:p>
          <a:p>
            <a:r>
              <a:rPr lang="en-US" sz="1400" dirty="0">
                <a:solidFill>
                  <a:srgbClr val="000000"/>
                </a:solidFill>
              </a:rPr>
              <a:t>        /** Get the action view of the menu item whose id is search */</a:t>
            </a:r>
          </a:p>
          <a:p>
            <a:r>
              <a:rPr lang="en-US" sz="1400" dirty="0">
                <a:solidFill>
                  <a:srgbClr val="000000"/>
                </a:solidFill>
              </a:rPr>
              <a:t>        View v = (View) </a:t>
            </a:r>
            <a:r>
              <a:rPr lang="en-US" sz="1400" dirty="0" err="1">
                <a:solidFill>
                  <a:srgbClr val="000000"/>
                </a:solidFill>
              </a:rPr>
              <a:t>menu.findItem</a:t>
            </a:r>
            <a:r>
              <a:rPr lang="en-US" sz="1400" dirty="0">
                <a:solidFill>
                  <a:srgbClr val="000000"/>
                </a:solidFill>
              </a:rPr>
              <a:t>(</a:t>
            </a:r>
            <a:r>
              <a:rPr lang="en-US" sz="1400" dirty="0" err="1">
                <a:solidFill>
                  <a:srgbClr val="000000"/>
                </a:solidFill>
              </a:rPr>
              <a:t>R.id.search</a:t>
            </a:r>
            <a:r>
              <a:rPr lang="en-US" sz="1400" dirty="0">
                <a:solidFill>
                  <a:srgbClr val="000000"/>
                </a:solidFill>
              </a:rPr>
              <a:t>).</a:t>
            </a:r>
            <a:r>
              <a:rPr lang="en-US" sz="1400" dirty="0" err="1">
                <a:solidFill>
                  <a:srgbClr val="000000"/>
                </a:solidFill>
              </a:rPr>
              <a:t>getActionView</a:t>
            </a:r>
            <a:r>
              <a:rPr lang="en-US" sz="1400" dirty="0">
                <a:solidFill>
                  <a:srgbClr val="000000"/>
                </a:solidFill>
              </a:rPr>
              <a:t>();</a:t>
            </a:r>
          </a:p>
          <a:p>
            <a:r>
              <a:rPr lang="en-US" sz="1400" dirty="0">
                <a:solidFill>
                  <a:srgbClr val="000000"/>
                </a:solidFill>
              </a:rPr>
              <a:t> </a:t>
            </a:r>
          </a:p>
          <a:p>
            <a:r>
              <a:rPr lang="en-US" sz="1400" dirty="0">
                <a:solidFill>
                  <a:srgbClr val="000000"/>
                </a:solidFill>
              </a:rPr>
              <a:t>        /** Get the edit text from the action view */</a:t>
            </a:r>
          </a:p>
          <a:p>
            <a:r>
              <a:rPr lang="en-US" sz="1400" dirty="0">
                <a:solidFill>
                  <a:srgbClr val="000000"/>
                </a:solidFill>
              </a:rPr>
              <a:t>        </a:t>
            </a:r>
            <a:r>
              <a:rPr lang="en-US" sz="1400" dirty="0" err="1">
                <a:solidFill>
                  <a:srgbClr val="000000"/>
                </a:solidFill>
              </a:rPr>
              <a:t>EditText</a:t>
            </a:r>
            <a:r>
              <a:rPr lang="en-US" sz="1400" dirty="0">
                <a:solidFill>
                  <a:srgbClr val="000000"/>
                </a:solidFill>
              </a:rPr>
              <a:t> </a:t>
            </a:r>
            <a:r>
              <a:rPr lang="en-US" sz="1400" dirty="0" err="1">
                <a:solidFill>
                  <a:srgbClr val="000000"/>
                </a:solidFill>
              </a:rPr>
              <a:t>txtSearch</a:t>
            </a:r>
            <a:r>
              <a:rPr lang="en-US" sz="1400" dirty="0">
                <a:solidFill>
                  <a:srgbClr val="000000"/>
                </a:solidFill>
              </a:rPr>
              <a:t> = ( </a:t>
            </a:r>
            <a:r>
              <a:rPr lang="en-US" sz="1400" dirty="0" err="1">
                <a:solidFill>
                  <a:srgbClr val="000000"/>
                </a:solidFill>
              </a:rPr>
              <a:t>EditText</a:t>
            </a:r>
            <a:r>
              <a:rPr lang="en-US" sz="1400" dirty="0">
                <a:solidFill>
                  <a:srgbClr val="000000"/>
                </a:solidFill>
              </a:rPr>
              <a:t> ) </a:t>
            </a:r>
            <a:r>
              <a:rPr lang="en-US" sz="1400" dirty="0" err="1">
                <a:solidFill>
                  <a:srgbClr val="000000"/>
                </a:solidFill>
              </a:rPr>
              <a:t>v.findViewById</a:t>
            </a:r>
            <a:r>
              <a:rPr lang="en-US" sz="1400" dirty="0">
                <a:solidFill>
                  <a:srgbClr val="000000"/>
                </a:solidFill>
              </a:rPr>
              <a:t>(</a:t>
            </a:r>
            <a:r>
              <a:rPr lang="en-US" sz="1400" dirty="0" err="1">
                <a:solidFill>
                  <a:srgbClr val="000000"/>
                </a:solidFill>
              </a:rPr>
              <a:t>R.id.txt_search</a:t>
            </a:r>
            <a:r>
              <a:rPr lang="en-US" sz="1400" dirty="0">
                <a:solidFill>
                  <a:srgbClr val="000000"/>
                </a:solidFill>
              </a:rPr>
              <a:t>);</a:t>
            </a:r>
          </a:p>
          <a:p>
            <a:r>
              <a:rPr lang="en-US" sz="1400" dirty="0">
                <a:solidFill>
                  <a:srgbClr val="000000"/>
                </a:solidFill>
              </a:rPr>
              <a:t> </a:t>
            </a:r>
          </a:p>
          <a:p>
            <a:r>
              <a:rPr lang="en-US" sz="1400" dirty="0">
                <a:solidFill>
                  <a:srgbClr val="000000"/>
                </a:solidFill>
              </a:rPr>
              <a:t>        /** Setting an action listener */</a:t>
            </a:r>
          </a:p>
          <a:p>
            <a:r>
              <a:rPr lang="en-US" sz="1400" dirty="0">
                <a:solidFill>
                  <a:srgbClr val="000000"/>
                </a:solidFill>
              </a:rPr>
              <a:t>        </a:t>
            </a:r>
            <a:r>
              <a:rPr lang="en-US" sz="1400" dirty="0" err="1">
                <a:solidFill>
                  <a:srgbClr val="000000"/>
                </a:solidFill>
              </a:rPr>
              <a:t>txtSearch.setOnEditorActionListener</a:t>
            </a:r>
            <a:r>
              <a:rPr lang="en-US" sz="1400" dirty="0">
                <a:solidFill>
                  <a:srgbClr val="000000"/>
                </a:solidFill>
              </a:rPr>
              <a:t>(new </a:t>
            </a:r>
            <a:r>
              <a:rPr lang="en-US" sz="1400" dirty="0" err="1">
                <a:solidFill>
                  <a:srgbClr val="000000"/>
                </a:solidFill>
              </a:rPr>
              <a:t>OnEditorActionListener</a:t>
            </a:r>
            <a:r>
              <a:rPr lang="en-US" sz="1400" dirty="0">
                <a:solidFill>
                  <a:srgbClr val="000000"/>
                </a:solidFill>
              </a:rPr>
              <a:t>() {</a:t>
            </a:r>
          </a:p>
          <a:p>
            <a:r>
              <a:rPr lang="en-US" sz="1400" dirty="0">
                <a:solidFill>
                  <a:srgbClr val="000000"/>
                </a:solidFill>
              </a:rPr>
              <a:t> </a:t>
            </a:r>
          </a:p>
          <a:p>
            <a:r>
              <a:rPr lang="en-US" sz="1400" dirty="0">
                <a:solidFill>
                  <a:srgbClr val="000000"/>
                </a:solidFill>
              </a:rPr>
              <a:t>            @Override</a:t>
            </a:r>
          </a:p>
          <a:p>
            <a:r>
              <a:rPr lang="en-US" sz="1400" dirty="0">
                <a:solidFill>
                  <a:srgbClr val="000000"/>
                </a:solidFill>
              </a:rPr>
              <a:t>            public </a:t>
            </a:r>
            <a:r>
              <a:rPr lang="en-US" sz="1400" dirty="0" err="1">
                <a:solidFill>
                  <a:srgbClr val="000000"/>
                </a:solidFill>
              </a:rPr>
              <a:t>boolean</a:t>
            </a:r>
            <a:r>
              <a:rPr lang="en-US" sz="1400" dirty="0">
                <a:solidFill>
                  <a:srgbClr val="000000"/>
                </a:solidFill>
              </a:rPr>
              <a:t> </a:t>
            </a:r>
            <a:r>
              <a:rPr lang="en-US" sz="1400" dirty="0" err="1">
                <a:solidFill>
                  <a:srgbClr val="000000"/>
                </a:solidFill>
              </a:rPr>
              <a:t>onEditorAction</a:t>
            </a:r>
            <a:r>
              <a:rPr lang="en-US" sz="1400" dirty="0">
                <a:solidFill>
                  <a:srgbClr val="000000"/>
                </a:solidFill>
              </a:rPr>
              <a:t>(</a:t>
            </a:r>
            <a:r>
              <a:rPr lang="en-US" sz="1400" dirty="0" err="1">
                <a:solidFill>
                  <a:srgbClr val="000000"/>
                </a:solidFill>
              </a:rPr>
              <a:t>TextView</a:t>
            </a:r>
            <a:r>
              <a:rPr lang="en-US" sz="1400" dirty="0">
                <a:solidFill>
                  <a:srgbClr val="000000"/>
                </a:solidFill>
              </a:rPr>
              <a:t> v, </a:t>
            </a:r>
            <a:r>
              <a:rPr lang="en-US" sz="1400" dirty="0" err="1">
                <a:solidFill>
                  <a:srgbClr val="000000"/>
                </a:solidFill>
              </a:rPr>
              <a:t>int</a:t>
            </a:r>
            <a:r>
              <a:rPr lang="en-US" sz="1400" dirty="0">
                <a:solidFill>
                  <a:srgbClr val="000000"/>
                </a:solidFill>
              </a:rPr>
              <a:t> </a:t>
            </a:r>
            <a:r>
              <a:rPr lang="en-US" sz="1400" dirty="0" err="1">
                <a:solidFill>
                  <a:srgbClr val="000000"/>
                </a:solidFill>
              </a:rPr>
              <a:t>actionId</a:t>
            </a:r>
            <a:r>
              <a:rPr lang="en-US" sz="1400" dirty="0">
                <a:solidFill>
                  <a:srgbClr val="000000"/>
                </a:solidFill>
              </a:rPr>
              <a:t>, </a:t>
            </a:r>
            <a:r>
              <a:rPr lang="en-US" sz="1400" dirty="0" err="1">
                <a:solidFill>
                  <a:srgbClr val="000000"/>
                </a:solidFill>
              </a:rPr>
              <a:t>KeyEvent</a:t>
            </a:r>
            <a:r>
              <a:rPr lang="en-US" sz="1400" dirty="0">
                <a:solidFill>
                  <a:srgbClr val="000000"/>
                </a:solidFill>
              </a:rPr>
              <a:t> event) {</a:t>
            </a:r>
          </a:p>
          <a:p>
            <a:r>
              <a:rPr lang="en-US" sz="1400" dirty="0">
                <a:solidFill>
                  <a:srgbClr val="000000"/>
                </a:solidFill>
              </a:rPr>
              <a:t>                </a:t>
            </a:r>
            <a:r>
              <a:rPr lang="en-US" sz="1400" dirty="0" err="1">
                <a:solidFill>
                  <a:srgbClr val="000000"/>
                </a:solidFill>
              </a:rPr>
              <a:t>Toast.makeText</a:t>
            </a:r>
            <a:r>
              <a:rPr lang="en-US" sz="1400" dirty="0">
                <a:solidFill>
                  <a:srgbClr val="000000"/>
                </a:solidFill>
              </a:rPr>
              <a:t>(</a:t>
            </a:r>
            <a:r>
              <a:rPr lang="en-US" sz="1400" dirty="0" err="1">
                <a:solidFill>
                  <a:srgbClr val="000000"/>
                </a:solidFill>
              </a:rPr>
              <a:t>getBaseContext</a:t>
            </a:r>
            <a:r>
              <a:rPr lang="en-US" sz="1400" dirty="0">
                <a:solidFill>
                  <a:srgbClr val="000000"/>
                </a:solidFill>
              </a:rPr>
              <a:t>(), "Search : " + </a:t>
            </a:r>
            <a:r>
              <a:rPr lang="en-US" sz="1400" dirty="0" err="1">
                <a:solidFill>
                  <a:srgbClr val="000000"/>
                </a:solidFill>
              </a:rPr>
              <a:t>v.getText</a:t>
            </a:r>
            <a:r>
              <a:rPr lang="en-US" sz="1400" dirty="0">
                <a:solidFill>
                  <a:srgbClr val="000000"/>
                </a:solidFill>
              </a:rPr>
              <a:t>(), </a:t>
            </a:r>
            <a:r>
              <a:rPr lang="en-US" sz="1400" dirty="0" err="1">
                <a:solidFill>
                  <a:srgbClr val="000000"/>
                </a:solidFill>
              </a:rPr>
              <a:t>Toast.LENGTH_SHORT</a:t>
            </a:r>
            <a:r>
              <a:rPr lang="en-US" sz="1400" dirty="0">
                <a:solidFill>
                  <a:srgbClr val="000000"/>
                </a:solidFill>
              </a:rPr>
              <a:t>).show();</a:t>
            </a:r>
          </a:p>
          <a:p>
            <a:r>
              <a:rPr lang="en-US" sz="1400" dirty="0">
                <a:solidFill>
                  <a:srgbClr val="000000"/>
                </a:solidFill>
              </a:rPr>
              <a:t>                return false;</a:t>
            </a:r>
          </a:p>
          <a:p>
            <a:r>
              <a:rPr lang="en-US" sz="1400" dirty="0">
                <a:solidFill>
                  <a:srgbClr val="000000"/>
                </a:solidFill>
              </a:rPr>
              <a:t>            }</a:t>
            </a:r>
          </a:p>
          <a:p>
            <a:r>
              <a:rPr lang="en-US" sz="1400" dirty="0">
                <a:solidFill>
                  <a:srgbClr val="000000"/>
                </a:solidFill>
              </a:rPr>
              <a:t>        });</a:t>
            </a:r>
          </a:p>
          <a:p>
            <a:r>
              <a:rPr lang="en-US" sz="1400" dirty="0">
                <a:solidFill>
                  <a:srgbClr val="000000"/>
                </a:solidFill>
              </a:rPr>
              <a:t> </a:t>
            </a:r>
          </a:p>
          <a:p>
            <a:r>
              <a:rPr lang="en-US" sz="1400" dirty="0">
                <a:solidFill>
                  <a:srgbClr val="000000"/>
                </a:solidFill>
              </a:rPr>
              <a:t>        return </a:t>
            </a:r>
            <a:r>
              <a:rPr lang="en-US" sz="1400" dirty="0" err="1">
                <a:solidFill>
                  <a:srgbClr val="000000"/>
                </a:solidFill>
              </a:rPr>
              <a:t>super.onCreateOptionsMenu</a:t>
            </a:r>
            <a:r>
              <a:rPr lang="en-US" sz="1400" dirty="0">
                <a:solidFill>
                  <a:srgbClr val="000000"/>
                </a:solidFill>
              </a:rPr>
              <a:t>(menu);</a:t>
            </a:r>
          </a:p>
          <a:p>
            <a:r>
              <a:rPr lang="en-US" sz="1400" dirty="0">
                <a:solidFill>
                  <a:srgbClr val="000000"/>
                </a:solidFill>
              </a:rPr>
              <a:t>    }</a:t>
            </a:r>
          </a:p>
        </p:txBody>
      </p:sp>
      <p:sp>
        <p:nvSpPr>
          <p:cNvPr id="11" name="Rectangle 10"/>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80456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3300" b="1" dirty="0">
                <a:solidFill>
                  <a:srgbClr val="4F81BD">
                    <a:lumMod val="75000"/>
                  </a:srgbClr>
                </a:solidFill>
              </a:rPr>
              <a:t>Custom Action View </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68</a:t>
            </a:fld>
            <a:endParaRPr lang="en-US" sz="1000" dirty="0">
              <a:solidFill>
                <a:prstClr val="white"/>
              </a:solidFill>
              <a:latin typeface="Arial" pitchFamily="34" charset="0"/>
              <a:cs typeface="Arial" pitchFamily="34" charset="0"/>
            </a:endParaRPr>
          </a:p>
        </p:txBody>
      </p:sp>
      <p:pic>
        <p:nvPicPr>
          <p:cNvPr id="5" name="Picture 4" descr="actionbar_actionview_sear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609600"/>
            <a:ext cx="3403600" cy="5555396"/>
          </a:xfrm>
          <a:prstGeom prst="rect">
            <a:avLst/>
          </a:prstGeom>
        </p:spPr>
      </p:pic>
      <p:sp>
        <p:nvSpPr>
          <p:cNvPr id="11" name="Rectangle 10"/>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923504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3200" b="1" dirty="0" smtClean="0">
                <a:solidFill>
                  <a:srgbClr val="000000"/>
                </a:solidFill>
                <a:latin typeface="Arial"/>
                <a:cs typeface="Arial"/>
              </a:rPr>
              <a:t>Tutorial#7</a:t>
            </a:r>
            <a:endParaRPr lang="en-US" sz="3200" b="1" dirty="0">
              <a:solidFill>
                <a:srgbClr val="000000"/>
              </a:solidFill>
              <a:latin typeface="Arial"/>
              <a:cs typeface="Arial"/>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69</a:t>
            </a:fld>
            <a:endParaRPr lang="en-US" sz="1000" dirty="0">
              <a:latin typeface="Arial" pitchFamily="34" charset="0"/>
              <a:cs typeface="Arial" pitchFamily="34" charset="0"/>
            </a:endParaRPr>
          </a:p>
        </p:txBody>
      </p:sp>
      <p:pic>
        <p:nvPicPr>
          <p:cNvPr id="15" name="Picture 5" descr="androids.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971800"/>
            <a:ext cx="510540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txBox="1">
            <a:spLocks/>
          </p:cNvSpPr>
          <p:nvPr/>
        </p:nvSpPr>
        <p:spPr>
          <a:xfrm>
            <a:off x="685800" y="2209800"/>
            <a:ext cx="7772400" cy="990600"/>
          </a:xfrm>
          <a:prstGeom prst="rect">
            <a:avLst/>
          </a:prstGeom>
        </p:spPr>
        <p:txBody>
          <a:bodyPr anchor="ctr">
            <a:normAutofit fontScale="92500" lnSpcReduction="20000"/>
          </a:bodyPr>
          <a:lstStyle/>
          <a:p>
            <a:pPr algn="ctr" fontAlgn="auto">
              <a:spcAft>
                <a:spcPts val="0"/>
              </a:spcAft>
              <a:defRPr/>
            </a:pPr>
            <a:r>
              <a:rPr lang="en-US" sz="3600" b="1" dirty="0">
                <a:solidFill>
                  <a:schemeClr val="accent1">
                    <a:lumMod val="75000"/>
                  </a:schemeClr>
                </a:solidFill>
                <a:latin typeface="+mj-lt"/>
                <a:ea typeface="+mj-ea"/>
                <a:cs typeface="+mj-cs"/>
              </a:rPr>
              <a:t>Setting up Sherlock library for action bar in pre Honeycomb Android Applications</a:t>
            </a:r>
          </a:p>
        </p:txBody>
      </p:sp>
      <p:sp>
        <p:nvSpPr>
          <p:cNvPr id="14" name="Rectangle 13"/>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12121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chemeClr val="bg1"/>
                </a:solidFill>
              </a:rPr>
              <a:t>If your app displays data in different views, this segment of the action bar allows users to switch views. </a:t>
            </a:r>
            <a:endParaRPr lang="en-US" sz="2400" dirty="0" smtClean="0">
              <a:solidFill>
                <a:schemeClr val="bg1"/>
              </a:solidFill>
            </a:endParaRPr>
          </a:p>
          <a:p>
            <a:pPr marL="342900" indent="-342900">
              <a:spcBef>
                <a:spcPct val="20000"/>
              </a:spcBef>
              <a:spcAft>
                <a:spcPts val="600"/>
              </a:spcAft>
              <a:buBlip>
                <a:blip r:embed="rId4"/>
              </a:buBlip>
            </a:pPr>
            <a:r>
              <a:rPr lang="en-US" sz="2400" dirty="0" smtClean="0">
                <a:solidFill>
                  <a:schemeClr val="bg1"/>
                </a:solidFill>
              </a:rPr>
              <a:t>Examples </a:t>
            </a:r>
            <a:r>
              <a:rPr lang="en-US" sz="2400" dirty="0">
                <a:solidFill>
                  <a:schemeClr val="bg1"/>
                </a:solidFill>
              </a:rPr>
              <a:t>of view-switching controls are drop-down menus or tab controls. For more information on view-switching, see the App Structure pattern.</a:t>
            </a:r>
          </a:p>
          <a:p>
            <a:pPr marL="342900" indent="-342900">
              <a:spcBef>
                <a:spcPct val="20000"/>
              </a:spcBef>
              <a:spcAft>
                <a:spcPts val="600"/>
              </a:spcAft>
              <a:buBlip>
                <a:blip r:embed="rId4"/>
              </a:buBlip>
            </a:pPr>
            <a:r>
              <a:rPr lang="en-US" sz="2400" dirty="0">
                <a:solidFill>
                  <a:schemeClr val="bg1"/>
                </a:solidFill>
              </a:rPr>
              <a:t>If your app doesn't support different views, you can also use this space to display non-interactive content, such as an app title or longer branding information.</a:t>
            </a:r>
            <a:endParaRPr lang="en-US" sz="2000" b="1" dirty="0" smtClean="0">
              <a:solidFill>
                <a:prstClr val="black"/>
              </a:solidFill>
              <a:latin typeface="Arial" pitchFamily="34" charset="0"/>
              <a:cs typeface="Arial" pitchFamily="34" charset="0"/>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sv-SE" sz="3200" b="1" dirty="0">
                <a:solidFill>
                  <a:prstClr val="black"/>
                </a:solidFill>
                <a:latin typeface="Arial" pitchFamily="34" charset="0"/>
                <a:ea typeface="+mj-ea"/>
                <a:cs typeface="Arial" pitchFamily="34" charset="0"/>
              </a:rPr>
              <a:t>2</a:t>
            </a:r>
            <a:r>
              <a:rPr lang="sv-SE" sz="3200" b="1" dirty="0" smtClean="0">
                <a:solidFill>
                  <a:prstClr val="black"/>
                </a:solidFill>
                <a:latin typeface="Arial" pitchFamily="34" charset="0"/>
                <a:ea typeface="+mj-ea"/>
                <a:cs typeface="Arial" pitchFamily="34" charset="0"/>
              </a:rPr>
              <a:t>#</a:t>
            </a:r>
            <a:r>
              <a:rPr lang="pl-PL" sz="3200" b="1" dirty="0" err="1">
                <a:solidFill>
                  <a:prstClr val="black"/>
                </a:solidFill>
                <a:latin typeface="Arial" pitchFamily="34" charset="0"/>
                <a:ea typeface="+mj-ea"/>
                <a:cs typeface="Arial" pitchFamily="34" charset="0"/>
              </a:rPr>
              <a:t>View</a:t>
            </a:r>
            <a:r>
              <a:rPr lang="pl-PL" sz="3200" b="1" dirty="0">
                <a:solidFill>
                  <a:prstClr val="black"/>
                </a:solidFill>
                <a:latin typeface="Arial" pitchFamily="34" charset="0"/>
                <a:ea typeface="+mj-ea"/>
                <a:cs typeface="Arial" pitchFamily="34" charset="0"/>
              </a:rPr>
              <a:t> C</a:t>
            </a:r>
            <a:r>
              <a:rPr lang="pl-PL" sz="3200" b="1" dirty="0" smtClean="0">
                <a:solidFill>
                  <a:prstClr val="black"/>
                </a:solidFill>
                <a:latin typeface="Arial" pitchFamily="34" charset="0"/>
                <a:ea typeface="+mj-ea"/>
                <a:cs typeface="Arial" pitchFamily="34" charset="0"/>
              </a:rPr>
              <a:t>ontrol</a:t>
            </a:r>
            <a:endParaRPr kumimoji="0" lang="en-US" sz="3200" b="1" i="0" u="none" strike="noStrike" kern="0" cap="none" spc="0" normalizeH="0" baseline="0" noProof="0" dirty="0">
              <a:ln>
                <a:noFill/>
              </a:ln>
              <a:solidFill>
                <a:srgbClr val="4F81BD">
                  <a:lumMod val="50000"/>
                </a:srgbClr>
              </a:solidFill>
              <a:effectLst/>
              <a:uLnTx/>
              <a:uFillTx/>
              <a:latin typeface="Calibri"/>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7</a:t>
            </a:fld>
            <a:endParaRPr lang="en-US" sz="1000" dirty="0">
              <a:latin typeface="Arial" pitchFamily="34" charset="0"/>
              <a:cs typeface="Arial" pitchFamily="34" charset="0"/>
            </a:endParaRPr>
          </a:p>
        </p:txBody>
      </p:sp>
      <p:pic>
        <p:nvPicPr>
          <p:cNvPr id="14" name="Picture 13" descr="action_bar_basic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0" y="4800600"/>
            <a:ext cx="7086600" cy="1154323"/>
          </a:xfrm>
          <a:prstGeom prst="rect">
            <a:avLst/>
          </a:prstGeom>
        </p:spPr>
      </p:pic>
      <p:sp>
        <p:nvSpPr>
          <p:cNvPr id="7" name="Oval 6"/>
          <p:cNvSpPr/>
          <p:nvPr/>
        </p:nvSpPr>
        <p:spPr>
          <a:xfrm>
            <a:off x="1752600" y="4724400"/>
            <a:ext cx="2895600" cy="12954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368967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err="1">
                <a:solidFill>
                  <a:srgbClr val="000000"/>
                </a:solidFill>
              </a:rPr>
              <a:t>ActionBarSherlock</a:t>
            </a:r>
            <a:r>
              <a:rPr lang="en-US" sz="2400" dirty="0">
                <a:solidFill>
                  <a:srgbClr val="000000"/>
                </a:solidFill>
              </a:rPr>
              <a:t> is an extension of the support library designed to facilitate the use of the action bar design pattern across all versions of Android with a single API</a:t>
            </a:r>
            <a:r>
              <a:rPr lang="en-US" sz="2400" dirty="0" smtClean="0">
                <a:solidFill>
                  <a:srgbClr val="000000"/>
                </a:solidFill>
              </a:rPr>
              <a:t>.</a:t>
            </a:r>
          </a:p>
          <a:p>
            <a:pPr marL="342900" indent="-342900">
              <a:spcBef>
                <a:spcPct val="20000"/>
              </a:spcBef>
              <a:spcAft>
                <a:spcPts val="600"/>
              </a:spcAft>
              <a:buBlip>
                <a:blip r:embed="rId4"/>
              </a:buBlip>
            </a:pPr>
            <a:r>
              <a:rPr lang="en-US" sz="2400" dirty="0">
                <a:solidFill>
                  <a:srgbClr val="000000"/>
                </a:solidFill>
              </a:rPr>
              <a:t>The library will automatically use the native action bar when appropriate or will automatically wrap a custom implementation around your layouts. </a:t>
            </a:r>
            <a:endParaRPr lang="en-US" sz="2400" dirty="0" smtClean="0">
              <a:solidFill>
                <a:srgbClr val="000000"/>
              </a:solidFill>
            </a:endParaRPr>
          </a:p>
          <a:p>
            <a:pPr marL="342900" indent="-342900">
              <a:spcBef>
                <a:spcPct val="20000"/>
              </a:spcBef>
              <a:spcAft>
                <a:spcPts val="600"/>
              </a:spcAft>
              <a:buBlip>
                <a:blip r:embed="rId4"/>
              </a:buBlip>
            </a:pPr>
            <a:r>
              <a:rPr lang="en-US" sz="2400" dirty="0" smtClean="0">
                <a:solidFill>
                  <a:srgbClr val="000000"/>
                </a:solidFill>
              </a:rPr>
              <a:t>This </a:t>
            </a:r>
            <a:r>
              <a:rPr lang="en-US" sz="2400" dirty="0">
                <a:solidFill>
                  <a:srgbClr val="000000"/>
                </a:solidFill>
              </a:rPr>
              <a:t>allows you to easily develop an application with an action bar for every version of Android from 2.x and up.</a:t>
            </a: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err="1">
                <a:solidFill>
                  <a:prstClr val="black"/>
                </a:solidFill>
                <a:latin typeface="Arial" pitchFamily="34" charset="0"/>
                <a:cs typeface="Arial" pitchFamily="34" charset="0"/>
              </a:rPr>
              <a:t>ActionBarSherlock</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70</a:t>
            </a:fld>
            <a:endParaRPr lang="en-US" sz="1000" dirty="0">
              <a:solidFill>
                <a:prstClr val="white"/>
              </a:solidFill>
              <a:latin typeface="Arial" pitchFamily="34" charset="0"/>
              <a:cs typeface="Arial" pitchFamily="34" charset="0"/>
            </a:endParaRPr>
          </a:p>
        </p:txBody>
      </p:sp>
      <p:sp>
        <p:nvSpPr>
          <p:cNvPr id="12" name="Rectangle 11"/>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049667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rgbClr val="000000"/>
                </a:solidFill>
              </a:rPr>
              <a:t>Download the latest version(4.1.0) of </a:t>
            </a:r>
            <a:r>
              <a:rPr lang="en-US" sz="2400" dirty="0" err="1">
                <a:solidFill>
                  <a:srgbClr val="000000"/>
                </a:solidFill>
              </a:rPr>
              <a:t>sherlock</a:t>
            </a:r>
            <a:r>
              <a:rPr lang="en-US" sz="2400" dirty="0">
                <a:solidFill>
                  <a:srgbClr val="000000"/>
                </a:solidFill>
              </a:rPr>
              <a:t> </a:t>
            </a:r>
            <a:r>
              <a:rPr lang="en-US" sz="2400" dirty="0" smtClean="0">
                <a:solidFill>
                  <a:srgbClr val="000000"/>
                </a:solidFill>
              </a:rPr>
              <a:t>library</a:t>
            </a:r>
          </a:p>
          <a:p>
            <a:pPr>
              <a:spcBef>
                <a:spcPct val="20000"/>
              </a:spcBef>
              <a:spcAft>
                <a:spcPts val="600"/>
              </a:spcAft>
            </a:pPr>
            <a:r>
              <a:rPr lang="en-US" sz="2400" dirty="0">
                <a:solidFill>
                  <a:srgbClr val="000000"/>
                </a:solidFill>
                <a:hlinkClick r:id="rId5"/>
              </a:rPr>
              <a:t>http://actionbarsherlock.com/</a:t>
            </a:r>
            <a:r>
              <a:rPr lang="en-US" sz="2400" dirty="0" smtClean="0">
                <a:solidFill>
                  <a:srgbClr val="000000"/>
                </a:solidFill>
                <a:hlinkClick r:id="rId5"/>
              </a:rPr>
              <a:t>download.html</a:t>
            </a:r>
            <a:r>
              <a:rPr lang="en-US" sz="2400" dirty="0" smtClean="0">
                <a:solidFill>
                  <a:srgbClr val="000000"/>
                </a:solidFill>
              </a:rPr>
              <a:t> </a:t>
            </a:r>
          </a:p>
          <a:p>
            <a:pPr>
              <a:spcBef>
                <a:spcPct val="20000"/>
              </a:spcBef>
              <a:spcAft>
                <a:spcPts val="600"/>
              </a:spcAft>
            </a:pPr>
            <a:endParaRPr lang="en-US" sz="2400" dirty="0">
              <a:solidFill>
                <a:srgbClr val="000000"/>
              </a:solidFill>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prstClr val="black"/>
                </a:solidFill>
                <a:latin typeface="Arial" pitchFamily="34" charset="0"/>
                <a:cs typeface="Arial" pitchFamily="34" charset="0"/>
              </a:rPr>
              <a:t>How to do it?</a:t>
            </a:r>
            <a:endParaRPr lang="en-US" sz="2800" b="1" dirty="0">
              <a:solidFill>
                <a:prstClr val="black"/>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71</a:t>
            </a:fld>
            <a:endParaRPr lang="en-US" sz="1000" dirty="0">
              <a:solidFill>
                <a:prstClr val="white"/>
              </a:solidFill>
              <a:latin typeface="Arial" pitchFamily="34" charset="0"/>
              <a:cs typeface="Arial" pitchFamily="34" charset="0"/>
            </a:endParaRPr>
          </a:p>
        </p:txBody>
      </p:sp>
      <p:pic>
        <p:nvPicPr>
          <p:cNvPr id="5" name="Picture 4" descr="Screen Shot 2014-04-08 at 12.26.41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905000"/>
            <a:ext cx="9131785" cy="4278923"/>
          </a:xfrm>
          <a:prstGeom prst="rect">
            <a:avLst/>
          </a:prstGeom>
        </p:spPr>
      </p:pic>
      <p:sp>
        <p:nvSpPr>
          <p:cNvPr id="14" name="Rectangle 13"/>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883176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1" name="Rounded Rectangle 10"/>
          <p:cNvSpPr/>
          <p:nvPr/>
        </p:nvSpPr>
        <p:spPr>
          <a:xfrm>
            <a:off x="175260" y="685801"/>
            <a:ext cx="8793480" cy="5410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rgbClr val="000000"/>
                </a:solidFill>
              </a:rPr>
              <a:t>Extract the downloaded file to a local </a:t>
            </a:r>
            <a:r>
              <a:rPr lang="en-US" sz="2400" dirty="0" smtClean="0">
                <a:solidFill>
                  <a:srgbClr val="000000"/>
                </a:solidFill>
              </a:rPr>
              <a:t>directory</a:t>
            </a:r>
          </a:p>
          <a:p>
            <a:pPr marL="342900" indent="-342900">
              <a:spcBef>
                <a:spcPct val="20000"/>
              </a:spcBef>
              <a:spcAft>
                <a:spcPts val="600"/>
              </a:spcAft>
              <a:buBlip>
                <a:blip r:embed="rId4"/>
              </a:buBlip>
            </a:pPr>
            <a:r>
              <a:rPr lang="en-US" sz="2400" dirty="0">
                <a:solidFill>
                  <a:srgbClr val="000000"/>
                </a:solidFill>
              </a:rPr>
              <a:t>Open Eclipse IDE and click the menu File-&gt;New-&gt;Other-&gt;Android-&gt;Android Project from Existing Code</a:t>
            </a: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How to do it?</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72</a:t>
            </a:fld>
            <a:endParaRPr lang="en-US" sz="1000" dirty="0">
              <a:solidFill>
                <a:prstClr val="white"/>
              </a:solidFill>
              <a:latin typeface="Arial" pitchFamily="34" charset="0"/>
              <a:cs typeface="Arial" pitchFamily="34" charset="0"/>
            </a:endParaRPr>
          </a:p>
        </p:txBody>
      </p:sp>
      <p:sp>
        <p:nvSpPr>
          <p:cNvPr id="12" name="Rectangle 11"/>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2529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7"/>
            <a:ext cx="8610599" cy="5334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How to do it?</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73</a:t>
            </a:fld>
            <a:endParaRPr lang="en-US" sz="1000" dirty="0">
              <a:solidFill>
                <a:prstClr val="white"/>
              </a:solidFill>
              <a:latin typeface="Arial" pitchFamily="34" charset="0"/>
              <a:cs typeface="Arial" pitchFamily="34" charset="0"/>
            </a:endParaRPr>
          </a:p>
        </p:txBody>
      </p:sp>
      <p:pic>
        <p:nvPicPr>
          <p:cNvPr id="5" name="Picture 4" descr="f1_create_fro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599" y="798322"/>
            <a:ext cx="6460583" cy="5297678"/>
          </a:xfrm>
          <a:prstGeom prst="rect">
            <a:avLst/>
          </a:prstGeom>
        </p:spPr>
      </p:pic>
      <p:sp>
        <p:nvSpPr>
          <p:cNvPr id="12" name="Rectangle 11"/>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886972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6"/>
            <a:ext cx="8610599" cy="893784"/>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prstClr val="black"/>
                </a:solidFill>
                <a:latin typeface="Arial" pitchFamily="34" charset="0"/>
                <a:cs typeface="Arial" pitchFamily="34" charset="0"/>
              </a:rPr>
              <a:t>Select the “library” directory as the root directory of the new project</a:t>
            </a: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74</a:t>
            </a:fld>
            <a:endParaRPr lang="en-US" sz="1000" dirty="0">
              <a:solidFill>
                <a:prstClr val="white"/>
              </a:solidFill>
              <a:latin typeface="Arial" pitchFamily="34" charset="0"/>
              <a:cs typeface="Arial" pitchFamily="34" charset="0"/>
            </a:endParaRPr>
          </a:p>
        </p:txBody>
      </p:sp>
      <p:pic>
        <p:nvPicPr>
          <p:cNvPr id="6" name="Picture 5" descr="f2_select_roo_director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990600"/>
            <a:ext cx="5715000" cy="5067300"/>
          </a:xfrm>
          <a:prstGeom prst="rect">
            <a:avLst/>
          </a:prstGeom>
        </p:spPr>
      </p:pic>
      <p:sp>
        <p:nvSpPr>
          <p:cNvPr id="11" name="Rectangle 10"/>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42168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6"/>
            <a:ext cx="8610599" cy="588984"/>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a:solidFill>
                  <a:srgbClr val="000000"/>
                </a:solidFill>
              </a:rPr>
              <a:t>Ensure that this project is a library.</a:t>
            </a:r>
            <a:endParaRPr lang="en-US" sz="2800" b="1" dirty="0">
              <a:solidFill>
                <a:srgbClr val="000000"/>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75</a:t>
            </a:fld>
            <a:endParaRPr lang="en-US" sz="1000" dirty="0">
              <a:solidFill>
                <a:prstClr val="white"/>
              </a:solidFill>
              <a:latin typeface="Arial" pitchFamily="34" charset="0"/>
              <a:cs typeface="Arial" pitchFamily="34" charset="0"/>
            </a:endParaRPr>
          </a:p>
        </p:txBody>
      </p:sp>
      <p:sp>
        <p:nvSpPr>
          <p:cNvPr id="5" name="Rectangle 4"/>
          <p:cNvSpPr/>
          <p:nvPr/>
        </p:nvSpPr>
        <p:spPr>
          <a:xfrm>
            <a:off x="152400" y="685800"/>
            <a:ext cx="8686800" cy="646331"/>
          </a:xfrm>
          <a:prstGeom prst="rect">
            <a:avLst/>
          </a:prstGeom>
        </p:spPr>
        <p:txBody>
          <a:bodyPr wrap="square">
            <a:spAutoFit/>
          </a:bodyPr>
          <a:lstStyle/>
          <a:p>
            <a:r>
              <a:rPr lang="en-US" dirty="0">
                <a:solidFill>
                  <a:srgbClr val="000000"/>
                </a:solidFill>
              </a:rPr>
              <a:t>For this right click the new project created in the above step in Project  Explorer and click the menu “Properties” and tick the checkbox “Is Library” as shown below and click OK.</a:t>
            </a:r>
          </a:p>
        </p:txBody>
      </p:sp>
      <p:pic>
        <p:nvPicPr>
          <p:cNvPr id="7" name="Picture 6" descr="f3_setup_sherlock_is_librar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1371600"/>
            <a:ext cx="4038600" cy="4765548"/>
          </a:xfrm>
          <a:prstGeom prst="rect">
            <a:avLst/>
          </a:prstGeom>
        </p:spPr>
      </p:pic>
      <p:sp>
        <p:nvSpPr>
          <p:cNvPr id="12" name="Rectangle 11"/>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713492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solidFill>
                  <a:prstClr val="white"/>
                </a:solidFill>
              </a:rPr>
              <a:t> </a:t>
            </a:r>
            <a:r>
              <a:rPr lang="en-AU" sz="1000" dirty="0" smtClean="0">
                <a:solidFill>
                  <a:prstClr val="white"/>
                </a:solidFill>
                <a:latin typeface="Arial" pitchFamily="34" charset="0"/>
                <a:cs typeface="Arial" pitchFamily="34" charset="0"/>
              </a:rPr>
              <a:t>© 2014 Unbounded Solutions</a:t>
            </a:r>
            <a:endParaRPr lang="en-AU" sz="1000" dirty="0">
              <a:solidFill>
                <a:prstClr val="white"/>
              </a:solidFill>
              <a:latin typeface="Arial" pitchFamily="34" charset="0"/>
              <a:cs typeface="Arial" pitchFamily="34" charset="0"/>
            </a:endParaRPr>
          </a:p>
        </p:txBody>
      </p:sp>
      <p:sp>
        <p:nvSpPr>
          <p:cNvPr id="13" name="Rounded Rectangle 12"/>
          <p:cNvSpPr/>
          <p:nvPr/>
        </p:nvSpPr>
        <p:spPr>
          <a:xfrm>
            <a:off x="152400" y="20616"/>
            <a:ext cx="8610599" cy="588984"/>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algn="ctr">
              <a:defRPr/>
            </a:pPr>
            <a:r>
              <a:rPr lang="en-US" sz="2800" b="1" dirty="0" smtClean="0">
                <a:solidFill>
                  <a:srgbClr val="000000"/>
                </a:solidFill>
              </a:rPr>
              <a:t>Note: Add it while building</a:t>
            </a:r>
            <a:endParaRPr lang="en-US" sz="2800" b="1" dirty="0">
              <a:solidFill>
                <a:srgbClr val="000000"/>
              </a:solidFill>
              <a:latin typeface="Arial" pitchFamily="34" charset="0"/>
              <a:cs typeface="Arial" pitchFamily="34" charset="0"/>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solidFill>
                  <a:prstClr val="white"/>
                </a:solidFill>
                <a:latin typeface="Arial" pitchFamily="34" charset="0"/>
                <a:cs typeface="Arial" pitchFamily="34" charset="0"/>
              </a:rPr>
              <a:pPr algn="r"/>
              <a:t>76</a:t>
            </a:fld>
            <a:endParaRPr lang="en-US" sz="1000" dirty="0">
              <a:solidFill>
                <a:prstClr val="white"/>
              </a:solidFill>
              <a:latin typeface="Arial" pitchFamily="34" charset="0"/>
              <a:cs typeface="Arial" pitchFamily="34" charset="0"/>
            </a:endParaRPr>
          </a:p>
        </p:txBody>
      </p:sp>
      <p:sp>
        <p:nvSpPr>
          <p:cNvPr id="5" name="Rectangle 4"/>
          <p:cNvSpPr/>
          <p:nvPr/>
        </p:nvSpPr>
        <p:spPr>
          <a:xfrm>
            <a:off x="152400" y="685800"/>
            <a:ext cx="8686800" cy="646331"/>
          </a:xfrm>
          <a:prstGeom prst="rect">
            <a:avLst/>
          </a:prstGeom>
        </p:spPr>
        <p:txBody>
          <a:bodyPr wrap="square">
            <a:spAutoFit/>
          </a:bodyPr>
          <a:lstStyle/>
          <a:p>
            <a:r>
              <a:rPr lang="en-US" dirty="0">
                <a:solidFill>
                  <a:srgbClr val="000000"/>
                </a:solidFill>
              </a:rPr>
              <a:t>For this right click the new project created in the above step in Project  Explorer and click the menu “Properties” and tick the checkbox “Is Library” as shown below and click OK.</a:t>
            </a:r>
          </a:p>
        </p:txBody>
      </p:sp>
      <p:sp>
        <p:nvSpPr>
          <p:cNvPr id="6" name="Rectangle 5"/>
          <p:cNvSpPr/>
          <p:nvPr/>
        </p:nvSpPr>
        <p:spPr>
          <a:xfrm>
            <a:off x="228600" y="1676400"/>
            <a:ext cx="8382000" cy="2308324"/>
          </a:xfrm>
          <a:prstGeom prst="rect">
            <a:avLst/>
          </a:prstGeom>
        </p:spPr>
        <p:txBody>
          <a:bodyPr wrap="square">
            <a:spAutoFit/>
          </a:bodyPr>
          <a:lstStyle/>
          <a:p>
            <a:r>
              <a:rPr lang="en-US" dirty="0">
                <a:solidFill>
                  <a:srgbClr val="000000"/>
                </a:solidFill>
              </a:rPr>
              <a:t>Add Action Bar Sherlock library to this project</a:t>
            </a:r>
          </a:p>
          <a:p>
            <a:endParaRPr lang="en-US" dirty="0">
              <a:solidFill>
                <a:srgbClr val="000000"/>
              </a:solidFill>
            </a:endParaRPr>
          </a:p>
          <a:p>
            <a:pPr marL="342900" indent="-342900">
              <a:buFont typeface="+mj-ea"/>
              <a:buAutoNum type="circleNumDbPlain"/>
            </a:pPr>
            <a:r>
              <a:rPr lang="en-US" dirty="0">
                <a:solidFill>
                  <a:srgbClr val="000000"/>
                </a:solidFill>
              </a:rPr>
              <a:t>    Open Project Explorer</a:t>
            </a:r>
          </a:p>
          <a:p>
            <a:pPr marL="342900" indent="-342900">
              <a:buFont typeface="+mj-ea"/>
              <a:buAutoNum type="circleNumDbPlain"/>
            </a:pPr>
            <a:r>
              <a:rPr lang="en-US" dirty="0">
                <a:solidFill>
                  <a:srgbClr val="000000"/>
                </a:solidFill>
              </a:rPr>
              <a:t>    Right click the project</a:t>
            </a:r>
          </a:p>
          <a:p>
            <a:pPr marL="342900" indent="-342900">
              <a:buFont typeface="+mj-ea"/>
              <a:buAutoNum type="circleNumDbPlain"/>
            </a:pPr>
            <a:r>
              <a:rPr lang="en-US" dirty="0">
                <a:solidFill>
                  <a:srgbClr val="000000"/>
                </a:solidFill>
              </a:rPr>
              <a:t>    Open Properties</a:t>
            </a:r>
          </a:p>
          <a:p>
            <a:pPr marL="342900" indent="-342900">
              <a:buFont typeface="+mj-ea"/>
              <a:buAutoNum type="circleNumDbPlain"/>
            </a:pPr>
            <a:r>
              <a:rPr lang="en-US" dirty="0">
                <a:solidFill>
                  <a:srgbClr val="000000"/>
                </a:solidFill>
              </a:rPr>
              <a:t>    Select “Android” tab from the Properties Window</a:t>
            </a:r>
          </a:p>
          <a:p>
            <a:pPr marL="342900" indent="-342900">
              <a:buFont typeface="+mj-ea"/>
              <a:buAutoNum type="circleNumDbPlain"/>
            </a:pPr>
            <a:r>
              <a:rPr lang="en-US" dirty="0">
                <a:solidFill>
                  <a:srgbClr val="000000"/>
                </a:solidFill>
              </a:rPr>
              <a:t>    Then the given below screen will be appeared</a:t>
            </a:r>
          </a:p>
          <a:p>
            <a:pPr marL="342900" indent="-342900">
              <a:buFont typeface="+mj-ea"/>
              <a:buAutoNum type="circleNumDbPlain"/>
            </a:pPr>
            <a:r>
              <a:rPr lang="en-US" dirty="0">
                <a:solidFill>
                  <a:srgbClr val="000000"/>
                </a:solidFill>
              </a:rPr>
              <a:t>    Using Add button, add the Sherlock library to this project</a:t>
            </a:r>
          </a:p>
        </p:txBody>
      </p:sp>
      <p:sp>
        <p:nvSpPr>
          <p:cNvPr id="12" name="Rectangle 11"/>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920633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1"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2">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9012" y="-95534"/>
            <a:ext cx="9213012" cy="6243634"/>
          </a:xfrm>
          <a:prstGeom prst="rect">
            <a:avLst/>
          </a:prstGeom>
          <a:pattFill prst="smCheck">
            <a:fgClr>
              <a:schemeClr val="bg2">
                <a:lumMod val="5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9" name="TextBox 8"/>
          <p:cNvSpPr txBox="1"/>
          <p:nvPr/>
        </p:nvSpPr>
        <p:spPr>
          <a:xfrm>
            <a:off x="1066800" y="2514600"/>
            <a:ext cx="7086600" cy="783193"/>
          </a:xfrm>
          <a:prstGeom prst="roundRect">
            <a:avLst/>
          </a:prstGeom>
          <a:noFill/>
          <a:ln w="38100">
            <a:solidFill>
              <a:schemeClr val="tx1"/>
            </a:solidFill>
          </a:ln>
        </p:spPr>
        <p:txBody>
          <a:bodyPr wrap="square" rtlCol="0">
            <a:spAutoFit/>
          </a:bodyPr>
          <a:lstStyle/>
          <a:p>
            <a:pPr algn="ctr"/>
            <a:r>
              <a:rPr lang="en-US" sz="4000" dirty="0" smtClean="0"/>
              <a:t>EXERCISE</a:t>
            </a:r>
            <a:endParaRPr lang="en-US" sz="4000" dirty="0">
              <a:latin typeface="Arial" pitchFamily="34" charset="0"/>
              <a:cs typeface="Arial" pitchFamily="34" charset="0"/>
            </a:endParaRPr>
          </a:p>
        </p:txBody>
      </p:sp>
      <p:sp>
        <p:nvSpPr>
          <p:cNvPr id="8" name="Rectangle 7"/>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392309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a:solidFill>
                  <a:schemeClr val="bg1"/>
                </a:solidFill>
              </a:rPr>
              <a:t>Action buttons on the action bar surface your app's most important activities. </a:t>
            </a:r>
            <a:endParaRPr lang="en-US" sz="2400" dirty="0" smtClean="0">
              <a:solidFill>
                <a:schemeClr val="bg1"/>
              </a:solidFill>
            </a:endParaRPr>
          </a:p>
          <a:p>
            <a:pPr marL="342900" indent="-342900">
              <a:spcBef>
                <a:spcPct val="20000"/>
              </a:spcBef>
              <a:spcAft>
                <a:spcPts val="600"/>
              </a:spcAft>
              <a:buBlip>
                <a:blip r:embed="rId4"/>
              </a:buBlip>
            </a:pPr>
            <a:r>
              <a:rPr lang="en-US" sz="2400" dirty="0" smtClean="0">
                <a:solidFill>
                  <a:schemeClr val="bg1"/>
                </a:solidFill>
              </a:rPr>
              <a:t>Think </a:t>
            </a:r>
            <a:r>
              <a:rPr lang="en-US" sz="2400" dirty="0">
                <a:solidFill>
                  <a:schemeClr val="bg1"/>
                </a:solidFill>
              </a:rPr>
              <a:t>about which buttons will get used most often, and order them accordingly. </a:t>
            </a:r>
            <a:endParaRPr lang="en-US" sz="2400" dirty="0" smtClean="0">
              <a:solidFill>
                <a:schemeClr val="bg1"/>
              </a:solidFill>
            </a:endParaRPr>
          </a:p>
          <a:p>
            <a:pPr marL="342900" indent="-342900">
              <a:spcBef>
                <a:spcPct val="20000"/>
              </a:spcBef>
              <a:spcAft>
                <a:spcPts val="600"/>
              </a:spcAft>
              <a:buBlip>
                <a:blip r:embed="rId4"/>
              </a:buBlip>
            </a:pPr>
            <a:r>
              <a:rPr lang="en-US" sz="2400" dirty="0" smtClean="0">
                <a:solidFill>
                  <a:schemeClr val="bg1"/>
                </a:solidFill>
              </a:rPr>
              <a:t>Depending </a:t>
            </a:r>
            <a:r>
              <a:rPr lang="en-US" sz="2400" dirty="0">
                <a:solidFill>
                  <a:schemeClr val="bg1"/>
                </a:solidFill>
              </a:rPr>
              <a:t>on available screen real estate, the system shows your most important actions as action buttons and moves the rest to the action overflow. </a:t>
            </a:r>
            <a:endParaRPr lang="en-US" sz="2400" dirty="0" smtClean="0">
              <a:solidFill>
                <a:prstClr val="black"/>
              </a:solidFill>
              <a:cs typeface="Arial" pitchFamily="34" charset="0"/>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sv-SE" sz="3200" b="1" dirty="0">
                <a:solidFill>
                  <a:prstClr val="black"/>
                </a:solidFill>
                <a:latin typeface="Arial" pitchFamily="34" charset="0"/>
                <a:ea typeface="+mj-ea"/>
                <a:cs typeface="Arial" pitchFamily="34" charset="0"/>
              </a:rPr>
              <a:t>3</a:t>
            </a:r>
            <a:r>
              <a:rPr lang="sv-SE" sz="3200" b="1" dirty="0" smtClean="0">
                <a:solidFill>
                  <a:prstClr val="black"/>
                </a:solidFill>
                <a:latin typeface="Arial" pitchFamily="34" charset="0"/>
                <a:ea typeface="+mj-ea"/>
                <a:cs typeface="Arial" pitchFamily="34" charset="0"/>
              </a:rPr>
              <a:t>#Action </a:t>
            </a:r>
            <a:r>
              <a:rPr lang="sv-SE" sz="3200" b="1" dirty="0" err="1">
                <a:solidFill>
                  <a:prstClr val="black"/>
                </a:solidFill>
                <a:latin typeface="Arial" pitchFamily="34" charset="0"/>
                <a:ea typeface="+mj-ea"/>
                <a:cs typeface="Arial" pitchFamily="34" charset="0"/>
              </a:rPr>
              <a:t>B</a:t>
            </a:r>
            <a:r>
              <a:rPr lang="sv-SE" sz="3200" b="1" dirty="0" err="1" smtClean="0">
                <a:solidFill>
                  <a:prstClr val="black"/>
                </a:solidFill>
                <a:latin typeface="Arial" pitchFamily="34" charset="0"/>
                <a:ea typeface="+mj-ea"/>
                <a:cs typeface="Arial" pitchFamily="34" charset="0"/>
              </a:rPr>
              <a:t>uttons</a:t>
            </a:r>
            <a:endParaRPr kumimoji="0" lang="en-US" sz="3200" b="1" i="0" u="none" strike="noStrike" kern="0" cap="none" spc="0" normalizeH="0" baseline="0" noProof="0" dirty="0">
              <a:ln>
                <a:noFill/>
              </a:ln>
              <a:solidFill>
                <a:srgbClr val="4F81BD">
                  <a:lumMod val="50000"/>
                </a:srgbClr>
              </a:solidFill>
              <a:effectLst/>
              <a:uLnTx/>
              <a:uFillTx/>
              <a:latin typeface="Calibri"/>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8</a:t>
            </a:fld>
            <a:endParaRPr lang="en-US" sz="1000" dirty="0">
              <a:latin typeface="Arial" pitchFamily="34" charset="0"/>
              <a:cs typeface="Arial" pitchFamily="34" charset="0"/>
            </a:endParaRPr>
          </a:p>
        </p:txBody>
      </p:sp>
      <p:pic>
        <p:nvPicPr>
          <p:cNvPr id="14" name="Picture 13" descr="action_bar_basic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0" y="4800600"/>
            <a:ext cx="7086600" cy="1154323"/>
          </a:xfrm>
          <a:prstGeom prst="rect">
            <a:avLst/>
          </a:prstGeom>
        </p:spPr>
      </p:pic>
      <p:sp>
        <p:nvSpPr>
          <p:cNvPr id="7" name="Oval 6"/>
          <p:cNvSpPr/>
          <p:nvPr/>
        </p:nvSpPr>
        <p:spPr>
          <a:xfrm>
            <a:off x="4953000" y="4495800"/>
            <a:ext cx="2286000" cy="16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368967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5534"/>
            <a:ext cx="457200" cy="61797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3" name="Rectangle 2"/>
          <p:cNvSpPr/>
          <p:nvPr/>
        </p:nvSpPr>
        <p:spPr>
          <a:xfrm>
            <a:off x="304800" y="5956042"/>
            <a:ext cx="9144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4" name="Rectangle 3"/>
          <p:cNvSpPr/>
          <p:nvPr/>
        </p:nvSpPr>
        <p:spPr>
          <a:xfrm>
            <a:off x="-69012" y="6148100"/>
            <a:ext cx="9213012" cy="73084"/>
          </a:xfrm>
          <a:prstGeom prst="rect">
            <a:avLst/>
          </a:prstGeom>
          <a:solidFill>
            <a:schemeClr val="bg2"/>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51" name="Picture 27"/>
          <p:cNvPicPr>
            <a:picLocks noChangeAspect="1" noChangeArrowheads="1"/>
          </p:cNvPicPr>
          <p:nvPr/>
        </p:nvPicPr>
        <p:blipFill rotWithShape="1">
          <a:blip r:embed="rId3">
            <a:extLst>
              <a:ext uri="{28A0092B-C50C-407E-A947-70E740481C1C}">
                <a14:useLocalDpi xmlns:a14="http://schemas.microsoft.com/office/drawing/2010/main" val="0"/>
              </a:ext>
            </a:extLst>
          </a:blip>
          <a:srcRect t="14055"/>
          <a:stretch/>
        </p:blipFill>
        <p:spPr bwMode="auto">
          <a:xfrm>
            <a:off x="3037050" y="6287171"/>
            <a:ext cx="3000886" cy="57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636054" y="310055"/>
            <a:ext cx="7802880" cy="10668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prstClr val="white"/>
                </a:solidFill>
              </a:rPr>
              <a:t>May &amp; June 2012 Recruiting Plan</a:t>
            </a:r>
            <a:endParaRPr lang="en-US" b="1" dirty="0">
              <a:solidFill>
                <a:prstClr val="white"/>
              </a:solidFill>
            </a:endParaRPr>
          </a:p>
        </p:txBody>
      </p:sp>
      <p:sp>
        <p:nvSpPr>
          <p:cNvPr id="10" name="Content Placeholder 1"/>
          <p:cNvSpPr txBox="1">
            <a:spLocks/>
          </p:cNvSpPr>
          <p:nvPr/>
        </p:nvSpPr>
        <p:spPr bwMode="auto">
          <a:xfrm>
            <a:off x="655320" y="1231642"/>
            <a:ext cx="7467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728" indent="0" algn="ctr">
              <a:spcBef>
                <a:spcPts val="1200"/>
              </a:spcBef>
              <a:buFont typeface="Arial" charset="0"/>
              <a:buNone/>
            </a:pPr>
            <a:endParaRPr lang="en-US" sz="1800" dirty="0" smtClean="0">
              <a:solidFill>
                <a:prstClr val="white"/>
              </a:solidFill>
            </a:endParaRP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Recruit 70 “Best Fit” Consulting Employees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a Marketing team dedicated to recruiting</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Formalize training program for new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Build out fully functioning offshore recruiting team</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Implement call quality feedback loops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Coach and Mentor recruiters</a:t>
            </a:r>
          </a:p>
          <a:p>
            <a:pPr marL="457200" indent="-457200">
              <a:lnSpc>
                <a:spcPct val="110000"/>
              </a:lnSpc>
              <a:spcBef>
                <a:spcPts val="0"/>
              </a:spcBef>
              <a:spcAft>
                <a:spcPts val="800"/>
              </a:spcAft>
              <a:buFont typeface="Arial" pitchFamily="34" charset="0"/>
              <a:buChar char="•"/>
            </a:pPr>
            <a:r>
              <a:rPr lang="en-US" sz="2800" dirty="0" smtClean="0">
                <a:solidFill>
                  <a:prstClr val="white"/>
                </a:solidFill>
              </a:rPr>
              <a:t>Improve daily efficiency for recruiting team</a:t>
            </a:r>
          </a:p>
        </p:txBody>
      </p:sp>
      <p:sp>
        <p:nvSpPr>
          <p:cNvPr id="9" name="Footer Placeholder 4"/>
          <p:cNvSpPr txBox="1">
            <a:spLocks/>
          </p:cNvSpPr>
          <p:nvPr/>
        </p:nvSpPr>
        <p:spPr>
          <a:xfrm>
            <a:off x="-97915" y="6500353"/>
            <a:ext cx="3959225" cy="144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smtClean="0"/>
              <a:t> </a:t>
            </a:r>
            <a:r>
              <a:rPr lang="en-AU" sz="1000" dirty="0" smtClean="0">
                <a:latin typeface="Arial" pitchFamily="34" charset="0"/>
                <a:cs typeface="Arial" pitchFamily="34" charset="0"/>
              </a:rPr>
              <a:t>© 2014 Unbounded Solutions</a:t>
            </a:r>
            <a:endParaRPr lang="en-AU" sz="1000" dirty="0">
              <a:latin typeface="Arial" pitchFamily="34" charset="0"/>
              <a:cs typeface="Arial" pitchFamily="34" charset="0"/>
            </a:endParaRPr>
          </a:p>
        </p:txBody>
      </p:sp>
      <p:sp>
        <p:nvSpPr>
          <p:cNvPr id="11" name="Rounded Rectangle 10"/>
          <p:cNvSpPr/>
          <p:nvPr/>
        </p:nvSpPr>
        <p:spPr>
          <a:xfrm>
            <a:off x="266700" y="1231642"/>
            <a:ext cx="8610600" cy="472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42900" indent="-342900">
              <a:spcBef>
                <a:spcPct val="20000"/>
              </a:spcBef>
              <a:spcAft>
                <a:spcPts val="600"/>
              </a:spcAft>
              <a:buBlip>
                <a:blip r:embed="rId4"/>
              </a:buBlip>
            </a:pPr>
            <a:r>
              <a:rPr lang="en-US" sz="2400" dirty="0" smtClean="0">
                <a:solidFill>
                  <a:schemeClr val="bg1"/>
                </a:solidFill>
              </a:rPr>
              <a:t>The </a:t>
            </a:r>
            <a:r>
              <a:rPr lang="en-US" sz="2400" dirty="0">
                <a:solidFill>
                  <a:schemeClr val="bg1"/>
                </a:solidFill>
              </a:rPr>
              <a:t>action bar should show only those actions that are available to the user. </a:t>
            </a:r>
            <a:endParaRPr lang="en-US" sz="2400" dirty="0" smtClean="0">
              <a:solidFill>
                <a:schemeClr val="bg1"/>
              </a:solidFill>
            </a:endParaRPr>
          </a:p>
          <a:p>
            <a:pPr marL="342900" indent="-342900">
              <a:spcBef>
                <a:spcPct val="20000"/>
              </a:spcBef>
              <a:spcAft>
                <a:spcPts val="600"/>
              </a:spcAft>
              <a:buBlip>
                <a:blip r:embed="rId4"/>
              </a:buBlip>
            </a:pPr>
            <a:r>
              <a:rPr lang="en-US" sz="2400" dirty="0" smtClean="0">
                <a:solidFill>
                  <a:schemeClr val="bg1"/>
                </a:solidFill>
              </a:rPr>
              <a:t>If </a:t>
            </a:r>
            <a:r>
              <a:rPr lang="en-US" sz="2400" dirty="0">
                <a:solidFill>
                  <a:schemeClr val="bg1"/>
                </a:solidFill>
              </a:rPr>
              <a:t>an action is unavailable in the current context, hide it. Do not show it as disabled</a:t>
            </a:r>
            <a:r>
              <a:rPr lang="en-US" sz="2400" dirty="0" smtClean="0">
                <a:solidFill>
                  <a:schemeClr val="bg1"/>
                </a:solidFill>
              </a:rPr>
              <a:t>.</a:t>
            </a:r>
          </a:p>
          <a:p>
            <a:pPr marL="342900" indent="-342900">
              <a:spcBef>
                <a:spcPct val="20000"/>
              </a:spcBef>
              <a:spcAft>
                <a:spcPts val="600"/>
              </a:spcAft>
              <a:buBlip>
                <a:blip r:embed="rId4"/>
              </a:buBlip>
            </a:pPr>
            <a:r>
              <a:rPr lang="en-US" sz="2400" dirty="0">
                <a:solidFill>
                  <a:prstClr val="black"/>
                </a:solidFill>
                <a:cs typeface="Arial" pitchFamily="34" charset="0"/>
              </a:rPr>
              <a:t>For guidance on prioritizing actions, use the FIT scheme.</a:t>
            </a:r>
            <a:endParaRPr lang="en-US" sz="2400" dirty="0" smtClean="0">
              <a:solidFill>
                <a:prstClr val="black"/>
              </a:solidFill>
              <a:cs typeface="Arial" pitchFamily="34" charset="0"/>
            </a:endParaRPr>
          </a:p>
        </p:txBody>
      </p:sp>
      <p:sp>
        <p:nvSpPr>
          <p:cNvPr id="13" name="Rounded Rectangle 12"/>
          <p:cNvSpPr/>
          <p:nvPr/>
        </p:nvSpPr>
        <p:spPr>
          <a:xfrm>
            <a:off x="266701" y="228600"/>
            <a:ext cx="8610599" cy="762000"/>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anchor="ctr"/>
          <a:lstStyle/>
          <a:p>
            <a:pPr lvl="0" algn="ctr">
              <a:defRPr/>
            </a:pPr>
            <a:r>
              <a:rPr lang="sv-SE" sz="3200" b="1" dirty="0">
                <a:solidFill>
                  <a:prstClr val="black"/>
                </a:solidFill>
                <a:latin typeface="Arial" pitchFamily="34" charset="0"/>
                <a:ea typeface="+mj-ea"/>
                <a:cs typeface="Arial" pitchFamily="34" charset="0"/>
              </a:rPr>
              <a:t>3</a:t>
            </a:r>
            <a:r>
              <a:rPr lang="sv-SE" sz="3200" b="1" dirty="0" smtClean="0">
                <a:solidFill>
                  <a:prstClr val="black"/>
                </a:solidFill>
                <a:latin typeface="Arial" pitchFamily="34" charset="0"/>
                <a:ea typeface="+mj-ea"/>
                <a:cs typeface="Arial" pitchFamily="34" charset="0"/>
              </a:rPr>
              <a:t>#Action </a:t>
            </a:r>
            <a:r>
              <a:rPr lang="sv-SE" sz="3200" b="1" dirty="0" err="1">
                <a:solidFill>
                  <a:prstClr val="black"/>
                </a:solidFill>
                <a:latin typeface="Arial" pitchFamily="34" charset="0"/>
                <a:ea typeface="+mj-ea"/>
                <a:cs typeface="Arial" pitchFamily="34" charset="0"/>
              </a:rPr>
              <a:t>B</a:t>
            </a:r>
            <a:r>
              <a:rPr lang="sv-SE" sz="3200" b="1" dirty="0" err="1" smtClean="0">
                <a:solidFill>
                  <a:prstClr val="black"/>
                </a:solidFill>
                <a:latin typeface="Arial" pitchFamily="34" charset="0"/>
                <a:ea typeface="+mj-ea"/>
                <a:cs typeface="Arial" pitchFamily="34" charset="0"/>
              </a:rPr>
              <a:t>uttons</a:t>
            </a:r>
            <a:endParaRPr kumimoji="0" lang="en-US" sz="3200" b="1" i="0" u="none" strike="noStrike" kern="0" cap="none" spc="0" normalizeH="0" baseline="0" noProof="0" dirty="0">
              <a:ln>
                <a:noFill/>
              </a:ln>
              <a:solidFill>
                <a:srgbClr val="4F81BD">
                  <a:lumMod val="50000"/>
                </a:srgbClr>
              </a:solidFill>
              <a:effectLst/>
              <a:uLnTx/>
              <a:uFillTx/>
              <a:latin typeface="Calibri"/>
            </a:endParaRPr>
          </a:p>
        </p:txBody>
      </p:sp>
      <p:sp>
        <p:nvSpPr>
          <p:cNvPr id="29" name="Slide Number Placeholder 4"/>
          <p:cNvSpPr txBox="1">
            <a:spLocks/>
          </p:cNvSpPr>
          <p:nvPr/>
        </p:nvSpPr>
        <p:spPr>
          <a:xfrm>
            <a:off x="6980183" y="662940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6D42F38-8080-4330-A16E-7F1EBC86E9ED}" type="slidenum">
              <a:rPr lang="en-US" sz="1000" smtClean="0">
                <a:latin typeface="Arial" pitchFamily="34" charset="0"/>
                <a:cs typeface="Arial" pitchFamily="34" charset="0"/>
              </a:rPr>
              <a:pPr algn="r"/>
              <a:t>9</a:t>
            </a:fld>
            <a:endParaRPr lang="en-US" sz="1000" dirty="0">
              <a:latin typeface="Arial" pitchFamily="34" charset="0"/>
              <a:cs typeface="Arial" pitchFamily="34" charset="0"/>
            </a:endParaRPr>
          </a:p>
        </p:txBody>
      </p:sp>
      <p:pic>
        <p:nvPicPr>
          <p:cNvPr id="14" name="Picture 13" descr="action_bar_basic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0" y="4800600"/>
            <a:ext cx="7086600" cy="1154323"/>
          </a:xfrm>
          <a:prstGeom prst="rect">
            <a:avLst/>
          </a:prstGeom>
        </p:spPr>
      </p:pic>
      <p:sp>
        <p:nvSpPr>
          <p:cNvPr id="7" name="Oval 6"/>
          <p:cNvSpPr/>
          <p:nvPr/>
        </p:nvSpPr>
        <p:spPr>
          <a:xfrm>
            <a:off x="4953000" y="4495800"/>
            <a:ext cx="2286000" cy="16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52400" y="6172200"/>
            <a:ext cx="9323612" cy="685800"/>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783260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Unbounded Solution PPT Templa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16451</TotalTime>
  <Words>5215</Words>
  <Application>Microsoft Macintosh PowerPoint</Application>
  <PresentationFormat>On-screen Show (4:3)</PresentationFormat>
  <Paragraphs>1158</Paragraphs>
  <Slides>77</Slides>
  <Notes>75</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Unbounded Solution PPT Template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gesban</dc:creator>
  <cp:lastModifiedBy>Kalpesh Sevak</cp:lastModifiedBy>
  <cp:revision>643</cp:revision>
  <cp:lastPrinted>2012-07-31T17:59:23Z</cp:lastPrinted>
  <dcterms:created xsi:type="dcterms:W3CDTF">2012-07-31T17:07:37Z</dcterms:created>
  <dcterms:modified xsi:type="dcterms:W3CDTF">2015-07-30T02:44:12Z</dcterms:modified>
</cp:coreProperties>
</file>