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Economica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Economica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Economica-bold.fntdata"/><Relationship Id="rId18" Type="http://schemas.openxmlformats.org/officeDocument/2006/relationships/font" Target="fonts/Economic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안녕하세요. 저희는 Wifi 를 이용한 모션감지를 통해서 방범 시스템을 만들려고 하는 22조, MDW 팀 입니다.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MDW 는 Motion Detecting WiFi 의 약자입니다.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6769623e5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6769623e5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6769623e5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6769623e5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80e72b1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80e72b1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118bce3d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118bce3d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" name="Google Shape;22;p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p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7.jpg"/><Relationship Id="rId6" Type="http://schemas.openxmlformats.org/officeDocument/2006/relationships/image" Target="../media/image16.png"/><Relationship Id="rId7" Type="http://schemas.openxmlformats.org/officeDocument/2006/relationships/image" Target="../media/image12.png"/><Relationship Id="rId8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Relationship Id="rId4" Type="http://schemas.openxmlformats.org/officeDocument/2006/relationships/image" Target="../media/image17.png"/><Relationship Id="rId5" Type="http://schemas.openxmlformats.org/officeDocument/2006/relationships/image" Target="../media/image1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Relationship Id="rId5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Relationship Id="rId4" Type="http://schemas.openxmlformats.org/officeDocument/2006/relationships/image" Target="../media/image18.jpg"/><Relationship Id="rId5" Type="http://schemas.openxmlformats.org/officeDocument/2006/relationships/image" Target="../media/image4.jpg"/><Relationship Id="rId6" Type="http://schemas.openxmlformats.org/officeDocument/2006/relationships/image" Target="../media/image14.jpg"/><Relationship Id="rId7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Relationship Id="rId4" Type="http://schemas.openxmlformats.org/officeDocument/2006/relationships/image" Target="../media/image15.png"/><Relationship Id="rId5" Type="http://schemas.openxmlformats.org/officeDocument/2006/relationships/image" Target="../media/image8.png"/><Relationship Id="rId6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ko" sz="6000"/>
              <a:t>    DW</a:t>
            </a:r>
            <a:endParaRPr b="1" sz="6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ko" sz="2400"/>
              <a:t>(Motion Detecting WiFi)</a:t>
            </a:r>
            <a:endParaRPr b="1" sz="24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ko" sz="1400"/>
              <a:t>22조, M.Fi</a:t>
            </a:r>
            <a:endParaRPr sz="14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ko" sz="1400"/>
              <a:t>김상원 김용환 안재관 이종호</a:t>
            </a:r>
            <a:endParaRPr sz="1400"/>
          </a:p>
        </p:txBody>
      </p:sp>
      <p:sp>
        <p:nvSpPr>
          <p:cNvPr id="64" name="Google Shape;64;p13"/>
          <p:cNvSpPr txBox="1"/>
          <p:nvPr/>
        </p:nvSpPr>
        <p:spPr>
          <a:xfrm rot="10800000">
            <a:off x="3833000" y="1791950"/>
            <a:ext cx="686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6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5625" y="1141575"/>
            <a:ext cx="2952750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13963" y="3329300"/>
            <a:ext cx="1116076" cy="1116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399908">
            <a:off x="4245539" y="2718413"/>
            <a:ext cx="652950" cy="398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92">
            <a:off x="5839964" y="1718800"/>
            <a:ext cx="652950" cy="398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76723" y="1210450"/>
            <a:ext cx="2126100" cy="141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/>
          <p:nvPr/>
        </p:nvSpPr>
        <p:spPr>
          <a:xfrm>
            <a:off x="635776" y="284371"/>
            <a:ext cx="2844641" cy="4676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남은 과제</a:t>
            </a:r>
          </a:p>
        </p:txBody>
      </p:sp>
      <p:pic>
        <p:nvPicPr>
          <p:cNvPr id="142" name="Google Shape;142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35776" y="1218355"/>
            <a:ext cx="1748550" cy="1662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92">
            <a:off x="2605289" y="1718800"/>
            <a:ext cx="652950" cy="398108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/>
          <p:nvPr/>
        </p:nvSpPr>
        <p:spPr>
          <a:xfrm>
            <a:off x="3199143" y="4588953"/>
            <a:ext cx="2501849" cy="3600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User DB</a:t>
            </a:r>
          </a:p>
        </p:txBody>
      </p:sp>
      <p:pic>
        <p:nvPicPr>
          <p:cNvPr id="145" name="Google Shape;145;p22"/>
          <p:cNvPicPr preferRelativeResize="0"/>
          <p:nvPr/>
        </p:nvPicPr>
        <p:blipFill rotWithShape="1">
          <a:blip r:embed="rId8">
            <a:alphaModFix/>
          </a:blip>
          <a:srcRect b="23156" l="3753" r="6881" t="20170"/>
          <a:stretch/>
        </p:blipFill>
        <p:spPr>
          <a:xfrm>
            <a:off x="635767" y="3347101"/>
            <a:ext cx="2311912" cy="108047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6" name="Google Shape;146;p22"/>
          <p:cNvSpPr/>
          <p:nvPr/>
        </p:nvSpPr>
        <p:spPr>
          <a:xfrm>
            <a:off x="635775" y="847449"/>
            <a:ext cx="5746433" cy="39852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/>
                </a:solidFill>
                <a:latin typeface="Arial"/>
              </a:rPr>
              <a:t>서버에서 유저 정보 확인 / 각 오브젝트 연동 / 기기 소형화 / 환경변화 테스트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/>
          <p:nvPr/>
        </p:nvSpPr>
        <p:spPr>
          <a:xfrm>
            <a:off x="328375" y="4134300"/>
            <a:ext cx="4888657" cy="33606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Gothic A1"/>
              </a:rPr>
              <a:t>각 모듈을 합쳐 시스템 완성</a:t>
            </a:r>
          </a:p>
        </p:txBody>
      </p:sp>
      <p:grpSp>
        <p:nvGrpSpPr>
          <p:cNvPr id="152" name="Google Shape;152;p23"/>
          <p:cNvGrpSpPr/>
          <p:nvPr/>
        </p:nvGrpSpPr>
        <p:grpSpPr>
          <a:xfrm>
            <a:off x="523475" y="270276"/>
            <a:ext cx="3148500" cy="3715687"/>
            <a:chOff x="523475" y="270276"/>
            <a:chExt cx="3148500" cy="3715687"/>
          </a:xfrm>
        </p:grpSpPr>
        <p:grpSp>
          <p:nvGrpSpPr>
            <p:cNvPr id="153" name="Google Shape;153;p23"/>
            <p:cNvGrpSpPr/>
            <p:nvPr/>
          </p:nvGrpSpPr>
          <p:grpSpPr>
            <a:xfrm>
              <a:off x="941742" y="270276"/>
              <a:ext cx="2311912" cy="1399313"/>
              <a:chOff x="897225" y="888075"/>
              <a:chExt cx="2781750" cy="1683688"/>
            </a:xfrm>
          </p:grpSpPr>
          <p:pic>
            <p:nvPicPr>
              <p:cNvPr id="154" name="Google Shape;154;p23"/>
              <p:cNvPicPr preferRelativeResize="0"/>
              <p:nvPr/>
            </p:nvPicPr>
            <p:blipFill rotWithShape="1">
              <a:blip r:embed="rId3">
                <a:alphaModFix/>
              </a:blip>
              <a:srcRect b="23155" l="3753" r="6880" t="20170"/>
              <a:stretch/>
            </p:blipFill>
            <p:spPr>
              <a:xfrm>
                <a:off x="897225" y="888075"/>
                <a:ext cx="2781750" cy="130005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  <p:sp>
            <p:nvSpPr>
              <p:cNvPr id="155" name="Google Shape;155;p23"/>
              <p:cNvSpPr/>
              <p:nvPr/>
            </p:nvSpPr>
            <p:spPr>
              <a:xfrm>
                <a:off x="2447950" y="2239363"/>
                <a:ext cx="1230900" cy="332400"/>
              </a:xfrm>
              <a:prstGeom prst="flowChartAlternateProcess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ko" sz="11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Rock Pro-64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56" name="Google Shape;156;p23"/>
            <p:cNvPicPr preferRelativeResize="0"/>
            <p:nvPr/>
          </p:nvPicPr>
          <p:blipFill rotWithShape="1">
            <a:blip r:embed="rId4">
              <a:alphaModFix/>
            </a:blip>
            <a:srcRect b="3903" l="10628" r="12186" t="2270"/>
            <a:stretch/>
          </p:blipFill>
          <p:spPr>
            <a:xfrm>
              <a:off x="990425" y="1711350"/>
              <a:ext cx="2214550" cy="1232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Google Shape;157;p2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29075" y="3124363"/>
              <a:ext cx="2537227" cy="861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" name="Google Shape;158;p23"/>
            <p:cNvSpPr/>
            <p:nvPr/>
          </p:nvSpPr>
          <p:spPr>
            <a:xfrm>
              <a:off x="523475" y="707500"/>
              <a:ext cx="3148500" cy="2957400"/>
            </a:xfrm>
            <a:prstGeom prst="bracketPair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" name="Google Shape;159;p23"/>
          <p:cNvSpPr/>
          <p:nvPr/>
        </p:nvSpPr>
        <p:spPr>
          <a:xfrm>
            <a:off x="4184938" y="1903050"/>
            <a:ext cx="1690800" cy="8454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0" name="Google Shape;160;p23"/>
          <p:cNvGrpSpPr/>
          <p:nvPr/>
        </p:nvGrpSpPr>
        <p:grpSpPr>
          <a:xfrm>
            <a:off x="6388700" y="1324650"/>
            <a:ext cx="2002227" cy="2002200"/>
            <a:chOff x="6388700" y="1324650"/>
            <a:chExt cx="2002227" cy="2002200"/>
          </a:xfrm>
        </p:grpSpPr>
        <p:sp>
          <p:nvSpPr>
            <p:cNvPr id="161" name="Google Shape;161;p23"/>
            <p:cNvSpPr/>
            <p:nvPr/>
          </p:nvSpPr>
          <p:spPr>
            <a:xfrm>
              <a:off x="6388700" y="1324650"/>
              <a:ext cx="2002200" cy="20022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CCA677">
                    <a:alpha val="60392"/>
                  </a:srgbClr>
                </a:gs>
                <a:gs pos="100000">
                  <a:srgbClr val="956308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3"/>
            <p:cNvSpPr/>
            <p:nvPr/>
          </p:nvSpPr>
          <p:spPr>
            <a:xfrm>
              <a:off x="6388725" y="1849126"/>
              <a:ext cx="2002202" cy="953248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rgbClr val="F3F3F3"/>
                  </a:solidFill>
                  <a:latin typeface="Jua"/>
                </a:rPr>
                <a:t>Motion </a:t>
              </a:r>
              <a:b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rgbClr val="F3F3F3"/>
                  </a:solidFill>
                  <a:latin typeface="Jua"/>
                </a:rPr>
              </a:br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rgbClr val="F3F3F3"/>
                  </a:solidFill>
                  <a:latin typeface="Jua"/>
                </a:rPr>
                <a:t>Detector</a:t>
              </a: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ctrTitle"/>
          </p:nvPr>
        </p:nvSpPr>
        <p:spPr>
          <a:xfrm>
            <a:off x="3044700" y="18031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ko" sz="6000"/>
              <a:t>END</a:t>
            </a:r>
            <a:endParaRPr b="1" sz="6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ko" sz="2400"/>
              <a:t>감사합니다!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45825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ko"/>
              <a:t>프로젝트 개발 목표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0013" y="999700"/>
            <a:ext cx="2752152" cy="2752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262990" y="1811163"/>
            <a:ext cx="2015550" cy="152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5994465" y="1811163"/>
            <a:ext cx="2015550" cy="15211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/>
          <p:nvPr/>
        </p:nvSpPr>
        <p:spPr>
          <a:xfrm>
            <a:off x="3105812" y="1126050"/>
            <a:ext cx="2891400" cy="2891400"/>
          </a:xfrm>
          <a:prstGeom prst="mathMultiply">
            <a:avLst>
              <a:gd fmla="val 10540" name="adj1"/>
            </a:avLst>
          </a:prstGeom>
          <a:gradFill>
            <a:gsLst>
              <a:gs pos="0">
                <a:srgbClr val="FFD966">
                  <a:alpha val="59215"/>
                </a:srgbClr>
              </a:gs>
              <a:gs pos="100000">
                <a:srgbClr val="BF9000">
                  <a:alpha val="5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2379400" y="4017450"/>
            <a:ext cx="4385192" cy="33015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Gothic A1"/>
              </a:rPr>
              <a:t>WiFi를 이용한 모션 감지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375" y="1495425"/>
            <a:ext cx="8477250" cy="23552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/>
          <p:nvPr/>
        </p:nvSpPr>
        <p:spPr>
          <a:xfrm>
            <a:off x="635776" y="284371"/>
            <a:ext cx="5573578" cy="42835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Usecase Diagram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375" y="1162625"/>
            <a:ext cx="8477249" cy="33484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/>
          <p:nvPr/>
        </p:nvSpPr>
        <p:spPr>
          <a:xfrm>
            <a:off x="635776" y="284371"/>
            <a:ext cx="5200054" cy="43390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System Diagram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/>
          <p:nvPr/>
        </p:nvSpPr>
        <p:spPr>
          <a:xfrm>
            <a:off x="635776" y="284371"/>
            <a:ext cx="2918915" cy="46813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진행 상황</a:t>
            </a:r>
          </a:p>
        </p:txBody>
      </p:sp>
      <p:sp>
        <p:nvSpPr>
          <p:cNvPr id="96" name="Google Shape;96;p18"/>
          <p:cNvSpPr/>
          <p:nvPr/>
        </p:nvSpPr>
        <p:spPr>
          <a:xfrm>
            <a:off x="1425980" y="1748113"/>
            <a:ext cx="6292040" cy="164726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/>
                </a:solidFill>
                <a:latin typeface="Arial"/>
              </a:rPr>
              <a:t>1. WiFi Packet Log 내용 파일화</a:t>
            </a:r>
            <a:b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/>
                </a:solidFill>
                <a:latin typeface="Arial"/>
              </a:rPr>
            </a:br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/>
                </a:solidFill>
                <a:latin typeface="Arial"/>
              </a:rPr>
              <a:t>2. Binary Log 파일 CSV 파일로 전환</a:t>
            </a:r>
            <a:b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/>
                </a:solidFill>
                <a:latin typeface="Arial"/>
              </a:rPr>
            </a:br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/>
                </a:solidFill>
                <a:latin typeface="Arial"/>
              </a:rPr>
              <a:t>3. CSV 파일을 이용한 데이터 학습</a:t>
            </a:r>
            <a:b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/>
                </a:solidFill>
                <a:latin typeface="Arial"/>
              </a:rPr>
            </a:br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/>
                </a:solidFill>
                <a:latin typeface="Arial"/>
              </a:rPr>
              <a:t>4. APP UI 기본 틀 구현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0825" y="2160875"/>
            <a:ext cx="2470150" cy="1949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775" y="2571750"/>
            <a:ext cx="4135424" cy="125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/>
          <p:nvPr/>
        </p:nvSpPr>
        <p:spPr>
          <a:xfrm>
            <a:off x="635776" y="284371"/>
            <a:ext cx="2923914" cy="46813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수행 내용</a:t>
            </a:r>
          </a:p>
        </p:txBody>
      </p:sp>
      <p:sp>
        <p:nvSpPr>
          <p:cNvPr id="104" name="Google Shape;104;p19"/>
          <p:cNvSpPr/>
          <p:nvPr/>
        </p:nvSpPr>
        <p:spPr>
          <a:xfrm>
            <a:off x="635775" y="1061450"/>
            <a:ext cx="4357942" cy="3981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/>
                </a:solidFill>
                <a:latin typeface="Arial"/>
              </a:rPr>
              <a:t>WiFi 패킷 송/수신</a:t>
            </a:r>
          </a:p>
        </p:txBody>
      </p:sp>
      <p:pic>
        <p:nvPicPr>
          <p:cNvPr id="105" name="Google Shape;105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92">
            <a:off x="4993739" y="2936525"/>
            <a:ext cx="652950" cy="398108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2190150" y="4341975"/>
            <a:ext cx="47637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이후 Log 파일을 CSV 파일로 변환, 기계학습 데이터로 활용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/>
          <p:nvPr/>
        </p:nvSpPr>
        <p:spPr>
          <a:xfrm>
            <a:off x="188013" y="188521"/>
            <a:ext cx="2923914" cy="46813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수행 내용</a:t>
            </a:r>
          </a:p>
        </p:txBody>
      </p:sp>
      <p:sp>
        <p:nvSpPr>
          <p:cNvPr id="112" name="Google Shape;112;p20"/>
          <p:cNvSpPr/>
          <p:nvPr/>
        </p:nvSpPr>
        <p:spPr>
          <a:xfrm>
            <a:off x="188025" y="785950"/>
            <a:ext cx="1599299" cy="2588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/>
                </a:solidFill>
                <a:latin typeface="Arial"/>
              </a:rPr>
              <a:t>APP UI</a:t>
            </a: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346" y="1685275"/>
            <a:ext cx="1599325" cy="284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4221" y="1685286"/>
            <a:ext cx="1599325" cy="2843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44900" y="1701575"/>
            <a:ext cx="1599325" cy="2843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96625" y="1685312"/>
            <a:ext cx="1599325" cy="2843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48350" y="1658669"/>
            <a:ext cx="1599325" cy="2843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20750" y="1023094"/>
            <a:ext cx="1728000" cy="1642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86500" y="1849391"/>
            <a:ext cx="2857500" cy="1521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92800" y="2554471"/>
            <a:ext cx="1748550" cy="166245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/>
          <p:nvPr/>
        </p:nvSpPr>
        <p:spPr>
          <a:xfrm>
            <a:off x="635775" y="908075"/>
            <a:ext cx="2350376" cy="25043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/>
                </a:solidFill>
                <a:latin typeface="Arial"/>
              </a:rPr>
              <a:t>모션 학습</a:t>
            </a:r>
          </a:p>
        </p:txBody>
      </p:sp>
      <p:pic>
        <p:nvPicPr>
          <p:cNvPr id="126" name="Google Shape;126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8801" y="1244043"/>
            <a:ext cx="1748550" cy="1662453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/>
          <p:nvPr/>
        </p:nvSpPr>
        <p:spPr>
          <a:xfrm>
            <a:off x="635776" y="284371"/>
            <a:ext cx="2989623" cy="4676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수행 내용</a:t>
            </a:r>
          </a:p>
        </p:txBody>
      </p:sp>
      <p:sp>
        <p:nvSpPr>
          <p:cNvPr id="128" name="Google Shape;128;p21"/>
          <p:cNvSpPr/>
          <p:nvPr/>
        </p:nvSpPr>
        <p:spPr>
          <a:xfrm>
            <a:off x="4572000" y="3833750"/>
            <a:ext cx="3742517" cy="6515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/>
                </a:solidFill>
                <a:latin typeface="Arial"/>
              </a:rPr>
              <a:t>Wifi 패킷 송/수신 내용을 CSV 파일로 생성.</a:t>
            </a:r>
            <a:b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/>
                </a:solidFill>
                <a:latin typeface="Arial"/>
              </a:rPr>
            </a:br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/>
                </a:solidFill>
                <a:latin typeface="Arial"/>
              </a:rPr>
              <a:t>생성된 파일로 모션을 학습 (누움, 앉음, 서 있음, 걸음)</a:t>
            </a:r>
          </a:p>
        </p:txBody>
      </p:sp>
      <p:cxnSp>
        <p:nvCxnSpPr>
          <p:cNvPr id="129" name="Google Shape;129;p21"/>
          <p:cNvCxnSpPr/>
          <p:nvPr/>
        </p:nvCxnSpPr>
        <p:spPr>
          <a:xfrm>
            <a:off x="2022450" y="2213300"/>
            <a:ext cx="421800" cy="41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21"/>
          <p:cNvCxnSpPr/>
          <p:nvPr/>
        </p:nvCxnSpPr>
        <p:spPr>
          <a:xfrm flipH="1" rot="10800000">
            <a:off x="4056350" y="2712498"/>
            <a:ext cx="640200" cy="52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21"/>
          <p:cNvCxnSpPr/>
          <p:nvPr/>
        </p:nvCxnSpPr>
        <p:spPr>
          <a:xfrm>
            <a:off x="6038963" y="2410951"/>
            <a:ext cx="674400" cy="3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