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92" r:id="rId4"/>
    <p:sldId id="294" r:id="rId5"/>
    <p:sldId id="293" r:id="rId6"/>
    <p:sldId id="329" r:id="rId7"/>
    <p:sldId id="331" r:id="rId8"/>
    <p:sldId id="334" r:id="rId9"/>
    <p:sldId id="332" r:id="rId10"/>
    <p:sldId id="333" r:id="rId11"/>
  </p:sldIdLst>
  <p:sldSz cx="9144000" cy="6858000" type="screen4x3"/>
  <p:notesSz cx="6858000" cy="9144000"/>
  <p:embeddedFontLst>
    <p:embeddedFont>
      <p:font typeface="나눔스퀘어라운드 Bold" panose="020B0600000101010101" charset="-127"/>
      <p:bold r:id="rId13"/>
    </p:embeddedFont>
    <p:embeddedFont>
      <p:font typeface="나눔명조" panose="020B0600000101010101" charset="-127"/>
      <p:regular r:id="rId14"/>
      <p:bold r:id="rId15"/>
    </p:embeddedFont>
    <p:embeddedFont>
      <p:font typeface="나눔스퀘어라운드 Light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고딕" panose="020B0600000101010101" charset="-127"/>
      <p:regular r:id="rId19"/>
      <p:bold r:id="rId20"/>
    </p:embeddedFont>
    <p:embeddedFont>
      <p:font typeface="함초롬돋움" panose="02030504000101010101" pitchFamily="18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72"/>
    <a:srgbClr val="9C2424"/>
    <a:srgbClr val="FFFF43"/>
    <a:srgbClr val="FBEC7D"/>
    <a:srgbClr val="EBD007"/>
    <a:srgbClr val="F78C81"/>
    <a:srgbClr val="EE5C58"/>
    <a:srgbClr val="0099CC"/>
    <a:srgbClr val="E6E6E6"/>
    <a:srgbClr val="97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98" autoAdjust="0"/>
  </p:normalViewPr>
  <p:slideViewPr>
    <p:cSldViewPr>
      <p:cViewPr varScale="1">
        <p:scale>
          <a:sx n="45" d="100"/>
          <a:sy n="45" d="100"/>
        </p:scale>
        <p:origin x="1104" y="42"/>
      </p:cViewPr>
      <p:guideLst>
        <p:guide orient="horz" pos="275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963237" y="5756549"/>
            <a:ext cx="5186999" cy="392774"/>
            <a:chOff x="3963237" y="5756549"/>
            <a:chExt cx="5186999" cy="392774"/>
          </a:xfrm>
        </p:grpSpPr>
        <p:sp>
          <p:nvSpPr>
            <p:cNvPr id="10" name="직사각형 9"/>
            <p:cNvSpPr/>
            <p:nvPr/>
          </p:nvSpPr>
          <p:spPr>
            <a:xfrm>
              <a:off x="4138363" y="5756549"/>
              <a:ext cx="5011873" cy="392771"/>
            </a:xfrm>
            <a:prstGeom prst="rect">
              <a:avLst/>
            </a:prstGeom>
            <a:solidFill>
              <a:srgbClr val="9C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63237" y="5756553"/>
              <a:ext cx="106405" cy="392770"/>
            </a:xfrm>
            <a:prstGeom prst="rect">
              <a:avLst/>
            </a:prstGeom>
            <a:solidFill>
              <a:srgbClr val="9C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82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  <p:sldLayoutId id="214748366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1952%EB%85%84" TargetMode="External"/><Relationship Id="rId3" Type="http://schemas.openxmlformats.org/officeDocument/2006/relationships/hyperlink" Target="https://ko.wikipedia.org/wiki/%EB%8C%80%EA%B8%B0_%EC%98%A4%EC%97%BC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ko.wikipedia.org/wiki/%EC%9D%B4%EC%82%B0%ED%99%94_%ED%99%A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iki/%EA%B7%B8%EB%A0%88%EC%9D%B4%ED%8A%B8_%EC%8A%A4%EB%AA%A8%EA%B7%B8#cite_note-EHP_112_1-3" TargetMode="External"/><Relationship Id="rId5" Type="http://schemas.openxmlformats.org/officeDocument/2006/relationships/hyperlink" Target="https://ko.wikipedia.org/wiki/%EA%B7%B8%EB%A0%88%EC%9D%B4%ED%8A%B8_%EC%8A%A4%EB%AA%A8%EA%B7%B8#cite_note-2" TargetMode="External"/><Relationship Id="rId4" Type="http://schemas.openxmlformats.org/officeDocument/2006/relationships/hyperlink" Target="https://ko.wikipedia.org/wiki/%EA%B7%B8%EB%A0%88%EC%9D%B4%ED%8A%B8_%EC%8A%A4%EB%AA%A8%EA%B7%B8#cite_note-1" TargetMode="External"/><Relationship Id="rId9" Type="http://schemas.openxmlformats.org/officeDocument/2006/relationships/hyperlink" Target="https://ko.wikipedia.org/wiki/%EB%9F%B0%EB%8D%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A%B0%91%EA%B3%BC%20%EC%9D%8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7898" y="329002"/>
            <a:ext cx="4896544" cy="4779959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6E6E6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742531"/>
            <a:ext cx="6910536" cy="355056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공학윤리 </a:t>
            </a:r>
            <a:br>
              <a:rPr lang="en-US" altLang="ko-KR" sz="4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4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4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4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4000" b="1" spc="-1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현환조</a:t>
            </a:r>
            <a:endParaRPr lang="ko-KR" altLang="en-US" sz="4000" b="1" spc="-1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63237" y="5756548"/>
            <a:ext cx="5180763" cy="392775"/>
            <a:chOff x="3963237" y="5756548"/>
            <a:chExt cx="5180763" cy="392775"/>
          </a:xfrm>
        </p:grpSpPr>
        <p:sp>
          <p:nvSpPr>
            <p:cNvPr id="2" name="직사각형 1"/>
            <p:cNvSpPr/>
            <p:nvPr/>
          </p:nvSpPr>
          <p:spPr>
            <a:xfrm>
              <a:off x="4132127" y="5756548"/>
              <a:ext cx="5011873" cy="392771"/>
            </a:xfrm>
            <a:prstGeom prst="rect">
              <a:avLst/>
            </a:prstGeom>
            <a:solidFill>
              <a:srgbClr val="9C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조원 </a:t>
              </a:r>
              <a:r>
                <a:rPr lang="en-US" altLang="ko-KR" sz="1400" b="1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ko-KR" altLang="en-US" sz="1400" b="1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김용환 조현우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963237" y="5756553"/>
              <a:ext cx="106405" cy="392770"/>
            </a:xfrm>
            <a:prstGeom prst="rect">
              <a:avLst/>
            </a:prstGeom>
            <a:solidFill>
              <a:srgbClr val="9C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DF36-20F2-4856-ADD5-1EA710C3FB87}"/>
              </a:ext>
            </a:extLst>
          </p:cNvPr>
          <p:cNvSpPr txBox="1"/>
          <p:nvPr/>
        </p:nvSpPr>
        <p:spPr>
          <a:xfrm>
            <a:off x="1066007" y="598984"/>
            <a:ext cx="7120490" cy="7200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문제의 확대 </a:t>
            </a:r>
            <a:r>
              <a:rPr lang="en-US" altLang="ko-KR" sz="2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그레이트 스모그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303A-1996-443E-862E-7F44857EDEB3}"/>
              </a:ext>
            </a:extLst>
          </p:cNvPr>
          <p:cNvSpPr txBox="1"/>
          <p:nvPr/>
        </p:nvSpPr>
        <p:spPr>
          <a:xfrm>
            <a:off x="1191774" y="1724336"/>
            <a:ext cx="684076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D658-9304-40AF-AF7D-7813959A115F}"/>
              </a:ext>
            </a:extLst>
          </p:cNvPr>
          <p:cNvSpPr txBox="1"/>
          <p:nvPr/>
        </p:nvSpPr>
        <p:spPr>
          <a:xfrm>
            <a:off x="734574" y="165336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ko-KR" altLang="en-US" sz="1300" dirty="0"/>
              <a:t> 화력 발전소</a:t>
            </a:r>
            <a:r>
              <a:rPr lang="en-US" altLang="ko-KR" sz="1300" dirty="0"/>
              <a:t>, </a:t>
            </a:r>
            <a:r>
              <a:rPr lang="ko-KR" altLang="en-US" sz="1300" dirty="0"/>
              <a:t>디젤 차량 등에서 발생하는 아황산가스</a:t>
            </a:r>
            <a:r>
              <a:rPr lang="en-US" altLang="ko-KR" sz="1300" dirty="0"/>
              <a:t>, </a:t>
            </a:r>
            <a:r>
              <a:rPr lang="ko-KR" altLang="en-US" sz="1300" dirty="0">
                <a:hlinkClick r:id="rId2" tooltip="이산화 황"/>
              </a:rPr>
              <a:t>이산화 </a:t>
            </a:r>
            <a:r>
              <a:rPr lang="ko-KR" altLang="en-US" sz="1300" dirty="0" err="1">
                <a:hlinkClick r:id="rId2" tooltip="이산화 황"/>
              </a:rPr>
              <a:t>황</a:t>
            </a:r>
            <a:r>
              <a:rPr lang="ko-KR" altLang="en-US" sz="1300" dirty="0" err="1"/>
              <a:t>등의</a:t>
            </a:r>
            <a:r>
              <a:rPr lang="ko-KR" altLang="en-US" sz="1300" dirty="0"/>
              <a:t> </a:t>
            </a:r>
            <a:r>
              <a:rPr lang="ko-KR" altLang="en-US" sz="1300" dirty="0">
                <a:hlinkClick r:id="rId3" tooltip="대기 오염"/>
              </a:rPr>
              <a:t>대기 오염</a:t>
            </a:r>
            <a:r>
              <a:rPr lang="ko-KR" altLang="en-US" sz="1300" dirty="0"/>
              <a:t>물질은 차가운 대기에 체류하며</a:t>
            </a:r>
            <a:endParaRPr lang="en-US" altLang="ko-KR" sz="1300" dirty="0"/>
          </a:p>
          <a:p>
            <a:r>
              <a:rPr lang="ko-KR" altLang="en-US" sz="1300" dirty="0"/>
              <a:t> 농축되어 </a:t>
            </a:r>
            <a:r>
              <a:rPr lang="en-US" altLang="ko-KR" sz="1300" dirty="0"/>
              <a:t>pH2</a:t>
            </a:r>
            <a:r>
              <a:rPr lang="ko-KR" altLang="en-US" sz="1300" dirty="0"/>
              <a:t>의 강산성 고농도의 황산 안개를 형성하였다</a:t>
            </a:r>
            <a:r>
              <a:rPr lang="en-US" altLang="ko-KR" sz="1300" dirty="0"/>
              <a:t>. </a:t>
            </a:r>
            <a:r>
              <a:rPr lang="ko-KR" altLang="en-US" sz="1300" dirty="0"/>
              <a:t>아황산가스의 최대 농도는 평상시 </a:t>
            </a:r>
            <a:r>
              <a:rPr lang="en-US" altLang="ko-KR" sz="1300" dirty="0"/>
              <a:t>0.1ppm</a:t>
            </a:r>
            <a:r>
              <a:rPr lang="ko-KR" altLang="en-US" sz="1300" dirty="0"/>
              <a:t>정도였던 것</a:t>
            </a:r>
            <a:endParaRPr lang="en-US" altLang="ko-KR" sz="1300" dirty="0"/>
          </a:p>
          <a:p>
            <a:r>
              <a:rPr lang="ko-KR" altLang="en-US" sz="1300" dirty="0"/>
              <a:t>이 </a:t>
            </a:r>
            <a:r>
              <a:rPr lang="en-US" altLang="ko-KR" sz="1300" dirty="0"/>
              <a:t>0.7ppm, </a:t>
            </a:r>
            <a:r>
              <a:rPr lang="ko-KR" altLang="en-US" sz="1300" dirty="0"/>
              <a:t>부유 분진의 농도는 평상시에 </a:t>
            </a:r>
            <a:r>
              <a:rPr lang="en-US" altLang="ko-KR" sz="1300" dirty="0"/>
              <a:t>0.2mg/m3</a:t>
            </a:r>
            <a:r>
              <a:rPr lang="ko-KR" altLang="en-US" sz="1300" dirty="0"/>
              <a:t>정도 </a:t>
            </a:r>
            <a:r>
              <a:rPr lang="ko-KR" altLang="en-US" sz="1300" dirty="0" err="1"/>
              <a:t>였던것이</a:t>
            </a:r>
            <a:r>
              <a:rPr lang="ko-KR" altLang="en-US" sz="1300" dirty="0"/>
              <a:t> </a:t>
            </a:r>
            <a:r>
              <a:rPr lang="en-US" altLang="ko-KR" sz="1300" dirty="0"/>
              <a:t>1.7mg/m3</a:t>
            </a:r>
            <a:r>
              <a:rPr lang="ko-KR" altLang="en-US" sz="1300" dirty="0"/>
              <a:t>을 넘었다</a:t>
            </a:r>
            <a:r>
              <a:rPr lang="en-US" altLang="ko-KR" sz="1300" baseline="30000" dirty="0">
                <a:hlinkClick r:id="rId4"/>
              </a:rPr>
              <a:t>[1]</a:t>
            </a:r>
            <a:r>
              <a:rPr lang="en-US" altLang="ko-KR" sz="1300" dirty="0"/>
              <a:t>. </a:t>
            </a:r>
            <a:r>
              <a:rPr lang="ko-KR" altLang="en-US" sz="1300" dirty="0"/>
              <a:t>이 짙은 스모그는</a:t>
            </a:r>
            <a:endParaRPr lang="en-US" altLang="ko-KR" sz="1300" dirty="0"/>
          </a:p>
          <a:p>
            <a:r>
              <a:rPr lang="ko-KR" altLang="en-US" sz="1300" dirty="0"/>
              <a:t> 앞이 보이지 않고 운전이 불가능할 정도였다</a:t>
            </a:r>
            <a:r>
              <a:rPr lang="en-US" altLang="ko-KR" sz="1300" dirty="0"/>
              <a:t>. </a:t>
            </a:r>
            <a:r>
              <a:rPr lang="ko-KR" altLang="en-US" sz="1300" dirty="0"/>
              <a:t>특히 런던 동부의 공업 지대와 항만 지역에서는 자신의 </a:t>
            </a:r>
            <a:r>
              <a:rPr lang="ko-KR" altLang="en-US" sz="1300" dirty="0" err="1"/>
              <a:t>발밑도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ko-KR" altLang="en-US" sz="1300" dirty="0"/>
              <a:t>보이지 않을 정도였다</a:t>
            </a:r>
            <a:r>
              <a:rPr lang="en-US" altLang="ko-KR" sz="1300" dirty="0"/>
              <a:t>. </a:t>
            </a:r>
            <a:r>
              <a:rPr lang="ko-KR" altLang="en-US" sz="1300" dirty="0"/>
              <a:t>건물 내부까지 스모그의 영향으로 영화관에서는 </a:t>
            </a:r>
            <a:r>
              <a:rPr lang="en-US" altLang="ko-KR" sz="1300" dirty="0"/>
              <a:t>"</a:t>
            </a:r>
            <a:r>
              <a:rPr lang="ko-KR" altLang="en-US" sz="1300" dirty="0"/>
              <a:t>무대와 스크린이 보이지 않는다</a:t>
            </a:r>
            <a:r>
              <a:rPr lang="en-US" altLang="ko-KR" sz="1300" dirty="0"/>
              <a:t>"</a:t>
            </a:r>
            <a:r>
              <a:rPr lang="ko-KR" altLang="en-US" sz="1300" dirty="0"/>
              <a:t>는 이유로</a:t>
            </a:r>
            <a:endParaRPr lang="en-US" altLang="ko-KR" sz="1300" dirty="0"/>
          </a:p>
          <a:p>
            <a:r>
              <a:rPr lang="ko-KR" altLang="en-US" sz="1300" dirty="0"/>
              <a:t> 공연과 상연이 중단되었다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주택에도 스모그가 침입해 사람들은 눈이 아프고</a:t>
            </a:r>
            <a:r>
              <a:rPr lang="en-US" altLang="ko-KR" sz="1300" dirty="0"/>
              <a:t>, </a:t>
            </a:r>
            <a:r>
              <a:rPr lang="ko-KR" altLang="en-US" sz="1300" dirty="0"/>
              <a:t>목과 코를 다쳐 기침이 </a:t>
            </a:r>
            <a:endParaRPr lang="en-US" altLang="ko-KR" sz="1300" dirty="0"/>
          </a:p>
          <a:p>
            <a:r>
              <a:rPr lang="ko-KR" altLang="en-US" sz="1300" dirty="0"/>
              <a:t>멈추지 않게 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큰 스모그가 발생한 날의 다음 주까지 병원에는 기관지염</a:t>
            </a:r>
            <a:r>
              <a:rPr lang="en-US" altLang="ko-KR" sz="1300" dirty="0"/>
              <a:t>, </a:t>
            </a:r>
            <a:r>
              <a:rPr lang="ko-KR" altLang="en-US" sz="1300" dirty="0"/>
              <a:t>기관지 폐렴</a:t>
            </a:r>
            <a:r>
              <a:rPr lang="en-US" altLang="ko-KR" sz="1300" dirty="0"/>
              <a:t>, </a:t>
            </a:r>
            <a:r>
              <a:rPr lang="ko-KR" altLang="en-US" sz="1300" dirty="0"/>
              <a:t>심장 질환 등의</a:t>
            </a:r>
            <a:endParaRPr lang="en-US" altLang="ko-KR" sz="1300" dirty="0"/>
          </a:p>
          <a:p>
            <a:r>
              <a:rPr lang="ko-KR" altLang="en-US" sz="1300" dirty="0"/>
              <a:t> 중병의 환자가 차례로 운반되어 다른 겨울보다 </a:t>
            </a:r>
            <a:r>
              <a:rPr lang="en-US" altLang="ko-KR" sz="1300" dirty="0"/>
              <a:t>4000</a:t>
            </a:r>
            <a:r>
              <a:rPr lang="ko-KR" altLang="en-US" sz="1300" dirty="0"/>
              <a:t>명 이상의 사람이 죽었다고 밝혀졌다</a:t>
            </a:r>
            <a:r>
              <a:rPr lang="en-US" altLang="ko-KR" sz="1300" baseline="30000" dirty="0">
                <a:hlinkClick r:id="rId5"/>
              </a:rPr>
              <a:t>[2]</a:t>
            </a:r>
            <a:r>
              <a:rPr lang="en-US" altLang="ko-KR" sz="1300" dirty="0"/>
              <a:t>. </a:t>
            </a:r>
            <a:r>
              <a:rPr lang="ko-KR" altLang="en-US" sz="1300" dirty="0"/>
              <a:t>대다수는 노인</a:t>
            </a:r>
            <a:endParaRPr lang="en-US" altLang="ko-KR" sz="1300" dirty="0"/>
          </a:p>
          <a:p>
            <a:r>
              <a:rPr lang="en-US" altLang="ko-KR" sz="1300" dirty="0"/>
              <a:t>, </a:t>
            </a:r>
            <a:r>
              <a:rPr lang="ko-KR" altLang="en-US" sz="1300" dirty="0"/>
              <a:t>어린이</a:t>
            </a:r>
            <a:r>
              <a:rPr lang="en-US" altLang="ko-KR" sz="1300" dirty="0"/>
              <a:t>, </a:t>
            </a:r>
            <a:r>
              <a:rPr lang="ko-KR" altLang="en-US" sz="1300" dirty="0"/>
              <a:t>만성 질환 환자였다</a:t>
            </a:r>
            <a:r>
              <a:rPr lang="en-US" altLang="ko-KR" sz="1300" dirty="0"/>
              <a:t>. </a:t>
            </a:r>
            <a:r>
              <a:rPr lang="ko-KR" altLang="en-US" sz="1300" dirty="0"/>
              <a:t>그 후 몇 주 동안 </a:t>
            </a:r>
            <a:r>
              <a:rPr lang="en-US" altLang="ko-KR" sz="1300" dirty="0"/>
              <a:t>8,000</a:t>
            </a:r>
            <a:r>
              <a:rPr lang="ko-KR" altLang="en-US" sz="1300" dirty="0"/>
              <a:t>명 이상이 사망해 총 사망자 </a:t>
            </a:r>
            <a:r>
              <a:rPr lang="en-US" altLang="ko-KR" sz="1300" dirty="0"/>
              <a:t>12,000</a:t>
            </a:r>
            <a:r>
              <a:rPr lang="ko-KR" altLang="en-US" sz="1300" dirty="0"/>
              <a:t>명이 넘는 대참사가 되었다</a:t>
            </a:r>
            <a:r>
              <a:rPr lang="en-US" altLang="ko-KR" sz="1300" dirty="0"/>
              <a:t>.</a:t>
            </a:r>
            <a:r>
              <a:rPr lang="en-US" altLang="ko-KR" sz="1300" baseline="30000" dirty="0">
                <a:hlinkClick r:id="rId6"/>
              </a:rPr>
              <a:t>[3]</a:t>
            </a:r>
            <a:endParaRPr lang="en-US" altLang="ko-KR" sz="13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173" y="4630510"/>
            <a:ext cx="7120491" cy="57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ko-KR" altLang="en-US" sz="20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026" name="Picture 2" descr="https://upload.wikimedia.org/wikipedia/commons/thumb/0/02/Nelson%27s_Column_during_the_Great_Smog_of_1952.jpg/300px-Nelson%27s_Column_during_the_Great_Smog_of_1952.jpg">
            <a:extLst>
              <a:ext uri="{FF2B5EF4-FFF2-40B4-BE49-F238E27FC236}">
                <a16:creationId xmlns:a16="http://schemas.microsoft.com/office/drawing/2014/main" id="{4C378178-164D-44F2-BCFC-3AC2F2B4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65992"/>
            <a:ext cx="470176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0FBC6A-C00B-4734-A925-22DD302E4F2F}"/>
              </a:ext>
            </a:extLst>
          </p:cNvPr>
          <p:cNvSpPr/>
          <p:nvPr/>
        </p:nvSpPr>
        <p:spPr>
          <a:xfrm>
            <a:off x="726951" y="3901359"/>
            <a:ext cx="2548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그레이트 스모그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(Great Smog)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8" tooltip="1952년"/>
              </a:rPr>
              <a:t>1952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1952년"/>
              </a:rPr>
              <a:t>년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런던"/>
              </a:rPr>
              <a:t>런던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에서 발생한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만 명 이상이 사망한 사상 최악 규모의 대기 오염에 의한 공해 사건이다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9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5962" y="178643"/>
            <a:ext cx="8496944" cy="1008111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48897" y="216742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 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812" y="1535669"/>
            <a:ext cx="4436619" cy="934570"/>
            <a:chOff x="0" y="2531273"/>
            <a:chExt cx="2871371" cy="93457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0" y="2708920"/>
              <a:ext cx="1898704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1960394" y="2531273"/>
              <a:ext cx="571500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01</a:t>
              </a:r>
              <a:endParaRPr lang="ko-KR" altLang="en-US" sz="1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8235" y="3065733"/>
              <a:ext cx="1233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사례요약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097" y="2745618"/>
            <a:ext cx="5009177" cy="1189117"/>
            <a:chOff x="2448708" y="2531273"/>
            <a:chExt cx="3147280" cy="1189117"/>
          </a:xfrm>
        </p:grpSpPr>
        <p:sp>
          <p:nvSpPr>
            <p:cNvPr id="12" name="텍스트 개체 틀 2"/>
            <p:cNvSpPr txBox="1">
              <a:spLocks/>
            </p:cNvSpPr>
            <p:nvPr/>
          </p:nvSpPr>
          <p:spPr>
            <a:xfrm>
              <a:off x="4370030" y="2531273"/>
              <a:ext cx="600388" cy="55292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02</a:t>
              </a:r>
              <a:endParaRPr lang="ko-KR" altLang="en-US" sz="18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448708" y="2708920"/>
              <a:ext cx="190763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827661" y="3320280"/>
              <a:ext cx="17683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문제 및 공학문제원인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908720" y="5144684"/>
            <a:ext cx="7652369" cy="937797"/>
            <a:chOff x="4876255" y="2546512"/>
            <a:chExt cx="2999126" cy="937797"/>
          </a:xfrm>
        </p:grpSpPr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6837842" y="2546512"/>
              <a:ext cx="537705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03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NSPE </a:t>
              </a:r>
              <a:r>
                <a:rPr lang="ko-KR" altLang="en-US" sz="1800" b="1" dirty="0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및 실제 사례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876255" y="2708920"/>
              <a:ext cx="197032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507325" y="3084199"/>
              <a:ext cx="1368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140967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7968"/>
            <a:ext cx="3888432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ko-KR" altLang="en-US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사례요약</a:t>
            </a:r>
          </a:p>
        </p:txBody>
      </p:sp>
    </p:spTree>
    <p:extLst>
      <p:ext uri="{BB962C8B-B14F-4D97-AF65-F5344CB8AC3E}">
        <p14:creationId xmlns:p14="http://schemas.microsoft.com/office/powerpoint/2010/main" val="196948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13842" y="1645254"/>
            <a:ext cx="4658816" cy="205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spc="-3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b="1" spc="-3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제조업 시설에 발전소를 세우는 건축허가 업무를 담당하게 되었는데 상관으로 부터 기술적인 문제가 있어도 신속하게 업무를 처리하라는 지시를 받았다</a:t>
            </a:r>
            <a:r>
              <a:rPr lang="en-US" altLang="ko-KR" b="1" spc="-3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en-US" altLang="ko-KR" spc="-3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pc="-3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</a:p>
          <a:p>
            <a:pPr indent="-514350">
              <a:lnSpc>
                <a:spcPct val="120000"/>
              </a:lnSpc>
            </a:pPr>
            <a:r>
              <a:rPr lang="en-US" altLang="ko-KR" spc="-3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페이지  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제목 19"/>
          <p:cNvSpPr txBox="1">
            <a:spLocks/>
          </p:cNvSpPr>
          <p:nvPr/>
        </p:nvSpPr>
        <p:spPr>
          <a:xfrm>
            <a:off x="513842" y="476275"/>
            <a:ext cx="8229600" cy="864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spc="-1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사례 요약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1937D-3B9B-4AB2-B022-6FB7F3A3DEB9}"/>
              </a:ext>
            </a:extLst>
          </p:cNvPr>
          <p:cNvSpPr/>
          <p:nvPr/>
        </p:nvSpPr>
        <p:spPr>
          <a:xfrm>
            <a:off x="373507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88411-BF65-4246-9DEF-C430AFF40647}"/>
              </a:ext>
            </a:extLst>
          </p:cNvPr>
          <p:cNvSpPr txBox="1"/>
          <p:nvPr/>
        </p:nvSpPr>
        <p:spPr>
          <a:xfrm>
            <a:off x="513842" y="440698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아황산 가스 배출을 막기위한 가스 제거 장치를 설치하지 않고 장치건축허가를 할 경우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1990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년대 제정한 깨끗한 공기 오염 기준을 위반하게 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455057-02A3-4400-A8C8-D210188B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56089"/>
            <a:ext cx="2143125" cy="2143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E261CE-44E2-4634-A392-71EEAA09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5105272"/>
            <a:ext cx="2684768" cy="1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3141662"/>
          </a:xfrm>
          <a:prstGeom prst="rect">
            <a:avLst/>
          </a:prstGeom>
          <a:solidFill>
            <a:srgbClr val="1A5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6769" y="1749529"/>
            <a:ext cx="8510461" cy="165687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65055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DF36-20F2-4856-ADD5-1EA710C3FB87}"/>
              </a:ext>
            </a:extLst>
          </p:cNvPr>
          <p:cNvSpPr txBox="1"/>
          <p:nvPr/>
        </p:nvSpPr>
        <p:spPr>
          <a:xfrm>
            <a:off x="1331640" y="548680"/>
            <a:ext cx="4561596" cy="5040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ko-KR" altLang="en-US" sz="3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 및 의견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303A-1996-443E-862E-7F44857EDEB3}"/>
              </a:ext>
            </a:extLst>
          </p:cNvPr>
          <p:cNvSpPr txBox="1"/>
          <p:nvPr/>
        </p:nvSpPr>
        <p:spPr>
          <a:xfrm>
            <a:off x="1264017" y="1700808"/>
            <a:ext cx="684076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공학자는 윤리적인 행동을 하였는가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윤리적인 행동을 하였다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.</a:t>
            </a:r>
            <a:endParaRPr lang="ko-KR" altLang="en-US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D658-9304-40AF-AF7D-7813959A115F}"/>
              </a:ext>
            </a:extLst>
          </p:cNvPr>
          <p:cNvSpPr txBox="1"/>
          <p:nvPr/>
        </p:nvSpPr>
        <p:spPr>
          <a:xfrm>
            <a:off x="1245385" y="32129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허가증을 발표하는 것은 윤리적인가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비정상적인 허가증을 주는 것은 윤리적이지 않다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909" y="4748672"/>
            <a:ext cx="7120491" cy="57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허가증을 발급하기를 거부한 것은 윤리적인가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윤리적인 일이다</a:t>
            </a:r>
          </a:p>
        </p:txBody>
      </p:sp>
    </p:spTree>
    <p:extLst>
      <p:ext uri="{BB962C8B-B14F-4D97-AF65-F5344CB8AC3E}">
        <p14:creationId xmlns:p14="http://schemas.microsoft.com/office/powerpoint/2010/main" val="31411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DF36-20F2-4856-ADD5-1EA710C3FB87}"/>
              </a:ext>
            </a:extLst>
          </p:cNvPr>
          <p:cNvSpPr txBox="1"/>
          <p:nvPr/>
        </p:nvSpPr>
        <p:spPr>
          <a:xfrm>
            <a:off x="1331640" y="548680"/>
            <a:ext cx="7120490" cy="7200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도덕적 딜레마 및 공학적문제발생원인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303A-1996-443E-862E-7F44857EDEB3}"/>
              </a:ext>
            </a:extLst>
          </p:cNvPr>
          <p:cNvSpPr txBox="1"/>
          <p:nvPr/>
        </p:nvSpPr>
        <p:spPr>
          <a:xfrm>
            <a:off x="1264017" y="1700808"/>
            <a:ext cx="684076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부실한 경영으로 인한 발생하는 시간 자원의 부족</a:t>
            </a:r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D658-9304-40AF-AF7D-7813959A115F}"/>
              </a:ext>
            </a:extLst>
          </p:cNvPr>
          <p:cNvSpPr txBox="1"/>
          <p:nvPr/>
        </p:nvSpPr>
        <p:spPr>
          <a:xfrm>
            <a:off x="1245385" y="32129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잠재적인 문제는 </a:t>
            </a:r>
            <a:r>
              <a:rPr lang="ko-KR" altLang="en-US" sz="2500" b="1" spc="-15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누군가에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의해 </a:t>
            </a:r>
            <a:r>
              <a:rPr lang="ko-KR" altLang="en-US" sz="2500" b="1" spc="-15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해결될수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있는 무사 </a:t>
            </a:r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안일주의</a:t>
            </a:r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1909" y="4748672"/>
            <a:ext cx="7120491" cy="57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허가증을 발급하기를 거부한 것은 윤리적인가</a:t>
            </a:r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l"/>
            <a:r>
              <a:rPr lang="en-US" altLang="ko-KR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2500" b="1" spc="-15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윤리적인 일이다</a:t>
            </a:r>
          </a:p>
        </p:txBody>
      </p:sp>
    </p:spTree>
    <p:extLst>
      <p:ext uri="{BB962C8B-B14F-4D97-AF65-F5344CB8AC3E}">
        <p14:creationId xmlns:p14="http://schemas.microsoft.com/office/powerpoint/2010/main" val="303445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DF36-20F2-4856-ADD5-1EA710C3FB87}"/>
              </a:ext>
            </a:extLst>
          </p:cNvPr>
          <p:cNvSpPr txBox="1"/>
          <p:nvPr/>
        </p:nvSpPr>
        <p:spPr>
          <a:xfrm>
            <a:off x="1331640" y="548680"/>
            <a:ext cx="7120490" cy="7200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사례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303A-1996-443E-862E-7F44857EDEB3}"/>
              </a:ext>
            </a:extLst>
          </p:cNvPr>
          <p:cNvSpPr txBox="1"/>
          <p:nvPr/>
        </p:nvSpPr>
        <p:spPr>
          <a:xfrm>
            <a:off x="1151620" y="1484784"/>
            <a:ext cx="6840760" cy="115212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상사의 잘못이지만 그것을 대놓고 밝힐 수 없는 상황에서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"</a:t>
            </a:r>
            <a:r>
              <a:rPr lang="ko-KR" altLang="en-US" dirty="0"/>
              <a:t>네가 미리 잘 </a:t>
            </a:r>
            <a:r>
              <a:rPr lang="ko-KR" altLang="en-US" dirty="0" err="1"/>
              <a:t>했어야지</a:t>
            </a:r>
            <a:r>
              <a:rPr lang="ko-KR" altLang="en-US" dirty="0"/>
              <a:t> 이제 와서 너 혼자 문제를 </a:t>
            </a:r>
            <a:r>
              <a:rPr lang="ko-KR" altLang="en-US" dirty="0" err="1"/>
              <a:t>터뜨려놓고</a:t>
            </a:r>
            <a:r>
              <a:rPr lang="ko-KR" altLang="en-US" dirty="0"/>
              <a:t> 왜 </a:t>
            </a:r>
            <a:r>
              <a:rPr lang="ko-KR" altLang="en-US" dirty="0" err="1"/>
              <a:t>변명질이냐</a:t>
            </a:r>
            <a:r>
              <a:rPr lang="en-US" altLang="ko-KR" dirty="0"/>
              <a:t>"</a:t>
            </a:r>
            <a:br>
              <a:rPr lang="ko-KR" altLang="en-US" sz="2800" dirty="0"/>
            </a:br>
            <a:r>
              <a:rPr lang="en-US" altLang="ko-KR" dirty="0"/>
              <a:t>(</a:t>
            </a:r>
            <a:r>
              <a:rPr lang="ko-KR" altLang="en-US" dirty="0"/>
              <a:t>원시적인 회사 구조를 개혁하지 않은 탓으로 필연적으로 발생하는 문제에 대해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네가 알아서 </a:t>
            </a:r>
            <a:r>
              <a:rPr lang="ko-KR" altLang="en-US" dirty="0" err="1"/>
              <a:t>챙겼어야지</a:t>
            </a:r>
            <a:r>
              <a:rPr lang="ko-KR" altLang="en-US" dirty="0"/>
              <a:t> 왜 문제를 터뜨리냐</a:t>
            </a:r>
            <a:r>
              <a:rPr lang="en-US" altLang="ko-KR" dirty="0"/>
              <a:t>?"</a:t>
            </a:r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D658-9304-40AF-AF7D-7813959A115F}"/>
              </a:ext>
            </a:extLst>
          </p:cNvPr>
          <p:cNvSpPr txBox="1"/>
          <p:nvPr/>
        </p:nvSpPr>
        <p:spPr>
          <a:xfrm>
            <a:off x="1151620" y="2636912"/>
            <a:ext cx="1310391" cy="115212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ko-KR" altLang="en-US" dirty="0"/>
              <a:t> 마감시간 임박해서 뜬금없이 들고 온 거라서 수정도 하기 힘들다</a:t>
            </a:r>
            <a:r>
              <a:rPr lang="en-US" altLang="ko-KR" dirty="0"/>
              <a:t>."</a:t>
            </a:r>
            <a:r>
              <a:rPr lang="ko-KR" altLang="en-US" dirty="0"/>
              <a:t>라고 </a:t>
            </a:r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부하의 의사소통 능력이 떨어져서 그렇다</a:t>
            </a:r>
            <a:r>
              <a:rPr lang="en-US" altLang="ko-KR" dirty="0"/>
              <a:t>'</a:t>
            </a:r>
            <a:r>
              <a:rPr lang="ko-KR" altLang="en-US" dirty="0"/>
              <a:t>는 질책을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그런데 이는 갑과 을에서 오는 불균형이다</a:t>
            </a:r>
            <a:r>
              <a:rPr lang="en-US" altLang="ko-KR" dirty="0"/>
              <a:t>. </a:t>
            </a:r>
            <a:br>
              <a:rPr lang="ko-KR" altLang="en-US" dirty="0"/>
            </a:br>
            <a:r>
              <a:rPr lang="ko-KR" altLang="en-US" dirty="0" err="1"/>
              <a:t>서로간에</a:t>
            </a:r>
            <a:r>
              <a:rPr lang="ko-KR" altLang="en-US" dirty="0"/>
              <a:t> 책임을 떠넘기기 위해 하는 대화에서 의사소통 장애는 더 심각해진다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 인사 상담 전문가가 기업 내부 회의를 관찰한 결과</a:t>
            </a:r>
            <a:r>
              <a:rPr lang="en-US" altLang="ko-KR" dirty="0"/>
              <a:t>, </a:t>
            </a:r>
            <a:r>
              <a:rPr lang="ko-KR" altLang="en-US" dirty="0"/>
              <a:t>대부분의 대화 내용은 </a:t>
            </a:r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회사를 어떻게 하면 잘 되게 할까</a:t>
            </a:r>
            <a:r>
              <a:rPr lang="en-US" altLang="ko-KR" dirty="0"/>
              <a:t>"</a:t>
            </a:r>
            <a:r>
              <a:rPr lang="ko-KR" altLang="en-US" dirty="0"/>
              <a:t>가 아니라 </a:t>
            </a:r>
            <a:r>
              <a:rPr lang="en-US" altLang="ko-KR" dirty="0"/>
              <a:t>"</a:t>
            </a:r>
            <a:r>
              <a:rPr lang="ko-KR" altLang="en-US" dirty="0"/>
              <a:t>우리는 잘못이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최선을 다 했고 할 만큼 했다</a:t>
            </a:r>
            <a:r>
              <a:rPr lang="en-US" altLang="ko-KR" dirty="0"/>
              <a:t>."</a:t>
            </a:r>
            <a:r>
              <a:rPr lang="ko-KR" altLang="en-US" dirty="0"/>
              <a:t>는 내용을 상사에게 납득시키기 위한 </a:t>
            </a:r>
            <a:endParaRPr lang="en-US" altLang="ko-KR" dirty="0"/>
          </a:p>
          <a:p>
            <a:r>
              <a:rPr lang="ko-KR" altLang="en-US" dirty="0"/>
              <a:t>내용으로 가득 차 있었다</a:t>
            </a:r>
            <a:r>
              <a:rPr lang="en-US" altLang="ko-KR" dirty="0"/>
              <a:t>. </a:t>
            </a:r>
            <a:r>
              <a:rPr lang="ko-KR" altLang="en-US" dirty="0"/>
              <a:t>상사가 하급자를 질책하면서 태도나 책임감을 탓하는 </a:t>
            </a:r>
            <a:endParaRPr lang="en-US" altLang="ko-KR" dirty="0"/>
          </a:p>
          <a:p>
            <a:r>
              <a:rPr lang="ko-KR" altLang="en-US" dirty="0"/>
              <a:t>것과 비슷한 경우이다</a:t>
            </a:r>
            <a:r>
              <a:rPr lang="en-US" altLang="ko-KR" dirty="0"/>
              <a:t>. </a:t>
            </a:r>
            <a:r>
              <a:rPr lang="ko-KR" altLang="en-US" dirty="0"/>
              <a:t>이런 회의를 통해 뭔가 </a:t>
            </a:r>
            <a:r>
              <a:rPr lang="ko-KR" altLang="en-US" dirty="0" err="1"/>
              <a:t>의미있는</a:t>
            </a:r>
            <a:r>
              <a:rPr lang="ko-KR" altLang="en-US" dirty="0"/>
              <a:t> 결과물이 나오고</a:t>
            </a:r>
            <a:endParaRPr lang="en-US" altLang="ko-KR" dirty="0"/>
          </a:p>
          <a:p>
            <a:r>
              <a:rPr lang="ko-KR" altLang="en-US" dirty="0"/>
              <a:t> 회사가 무궁무진하게 발전하길 기대할 수는 없는 것이다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특히 표준적인 업무 프로세스를 무시하고 제멋대로 일하는 회사일수록 </a:t>
            </a:r>
            <a:endParaRPr lang="en-US" altLang="ko-KR" dirty="0"/>
          </a:p>
          <a:p>
            <a:r>
              <a:rPr lang="ko-KR" altLang="en-US" dirty="0"/>
              <a:t>이런 의사소통 장애가 더 커진다</a:t>
            </a:r>
            <a:r>
              <a:rPr lang="en-US" altLang="ko-KR" dirty="0"/>
              <a:t>. </a:t>
            </a:r>
            <a:r>
              <a:rPr lang="ko-KR" altLang="en-US" dirty="0"/>
              <a:t>매뉴얼</a:t>
            </a:r>
            <a:r>
              <a:rPr lang="en-US" altLang="ko-KR" dirty="0"/>
              <a:t>, </a:t>
            </a:r>
            <a:r>
              <a:rPr lang="ko-KR" altLang="en-US" dirty="0"/>
              <a:t>프로세스는 </a:t>
            </a:r>
            <a:r>
              <a:rPr lang="ko-KR" altLang="en-US" b="1" dirty="0"/>
              <a:t>일을 어떻게 하면 </a:t>
            </a:r>
            <a:endParaRPr lang="en-US" altLang="ko-KR" b="1" dirty="0"/>
          </a:p>
          <a:p>
            <a:r>
              <a:rPr lang="ko-KR" altLang="en-US" b="1" dirty="0"/>
              <a:t>잘 할 수 있을지</a:t>
            </a:r>
            <a:r>
              <a:rPr lang="ko-KR" altLang="en-US" dirty="0"/>
              <a:t> 고민해서 내놓은 것인데</a:t>
            </a:r>
            <a:r>
              <a:rPr lang="en-US" altLang="ko-KR" dirty="0"/>
              <a:t>, </a:t>
            </a:r>
            <a:r>
              <a:rPr lang="ko-KR" altLang="en-US" dirty="0"/>
              <a:t>어떤 곳에서는 그걸 싹 다 무시하고 </a:t>
            </a:r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우리는 상황과 맥락에 따라 처리하는 게 더 편하다</a:t>
            </a:r>
            <a:r>
              <a:rPr lang="en-US" altLang="ko-KR" dirty="0"/>
              <a:t>. FM</a:t>
            </a:r>
            <a:r>
              <a:rPr lang="ko-KR" altLang="en-US" dirty="0"/>
              <a:t>대로 하는 건 생각이 </a:t>
            </a:r>
            <a:endParaRPr lang="en-US" altLang="ko-KR" dirty="0"/>
          </a:p>
          <a:p>
            <a:r>
              <a:rPr lang="ko-KR" altLang="en-US" dirty="0"/>
              <a:t>없는 거다</a:t>
            </a:r>
            <a:r>
              <a:rPr lang="en-US" altLang="ko-KR" dirty="0"/>
              <a:t>"</a:t>
            </a:r>
            <a:r>
              <a:rPr lang="ko-KR" altLang="en-US" dirty="0"/>
              <a:t>라는 식이 되면 상사와 하급자 간의 </a:t>
            </a:r>
            <a:r>
              <a:rPr lang="ko-KR" altLang="en-US" dirty="0">
                <a:hlinkClick r:id="rId2" tooltip="갑과 을"/>
              </a:rPr>
              <a:t>갑과 을</a:t>
            </a:r>
            <a:r>
              <a:rPr lang="ko-KR" altLang="en-US" dirty="0"/>
              <a:t> 관계가 더 벌어진다</a:t>
            </a:r>
            <a:endParaRPr lang="en-US" altLang="ko-KR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29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DF36-20F2-4856-ADD5-1EA710C3FB87}"/>
              </a:ext>
            </a:extLst>
          </p:cNvPr>
          <p:cNvSpPr txBox="1"/>
          <p:nvPr/>
        </p:nvSpPr>
        <p:spPr>
          <a:xfrm>
            <a:off x="1245385" y="382960"/>
            <a:ext cx="7120490" cy="7200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3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National</a:t>
            </a:r>
            <a:r>
              <a:rPr lang="ko-KR" altLang="en-US" sz="3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0" b="1" spc="-1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society of Professional Engineers</a:t>
            </a:r>
            <a:endParaRPr lang="ko-KR" altLang="en-US" sz="3000" b="1" spc="-1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1. Engineers shall hold paramount the safety, health, and welfare of the public.</a:t>
            </a:r>
            <a:endParaRPr lang="ko-KR" altLang="en-US" sz="2000" b="1" spc="-1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303A-1996-443E-862E-7F44857EDEB3}"/>
              </a:ext>
            </a:extLst>
          </p:cNvPr>
          <p:cNvSpPr txBox="1"/>
          <p:nvPr/>
        </p:nvSpPr>
        <p:spPr>
          <a:xfrm>
            <a:off x="1191774" y="1724336"/>
            <a:ext cx="684076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altLang="ko-KR" sz="25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D658-9304-40AF-AF7D-7813959A115F}"/>
              </a:ext>
            </a:extLst>
          </p:cNvPr>
          <p:cNvSpPr txBox="1"/>
          <p:nvPr/>
        </p:nvSpPr>
        <p:spPr>
          <a:xfrm>
            <a:off x="1245385" y="32129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r>
              <a:rPr lang="en-US" altLang="ko-KR" sz="2000" dirty="0"/>
              <a:t>2. Engineers shall be guided in all their relations by the highest standards </a:t>
            </a:r>
          </a:p>
          <a:p>
            <a:r>
              <a:rPr lang="en-US" altLang="ko-KR" sz="2000" dirty="0"/>
              <a:t>of honesty and integrity.</a:t>
            </a:r>
          </a:p>
          <a:p>
            <a:r>
              <a:rPr lang="en-US" altLang="ko-KR" sz="2000" dirty="0"/>
              <a:t> 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173" y="4630510"/>
            <a:ext cx="7120491" cy="57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2000" dirty="0"/>
              <a:t>3. Engineers shall not be influenced in their professional duties by conflicting interests.</a:t>
            </a:r>
            <a:endParaRPr lang="ko-KR" altLang="en-US" sz="2000" b="1" spc="-15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34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t">
        <a:normAutofit/>
      </a:bodyPr>
      <a:lstStyle>
        <a:defPPr algn="l">
          <a:defRPr sz="3600" b="1" spc="-150" dirty="0" smtClean="0">
            <a:solidFill>
              <a:schemeClr val="bg1">
                <a:lumMod val="50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245</Words>
  <Application>Microsoft Office PowerPoint</Application>
  <PresentationFormat>화면 슬라이드 쇼(4:3)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나눔스퀘어라운드 Bold</vt:lpstr>
      <vt:lpstr>나눔명조</vt:lpstr>
      <vt:lpstr>나눔스퀘어 Light</vt:lpstr>
      <vt:lpstr>나눔스퀘어라운드 Light</vt:lpstr>
      <vt:lpstr>맑은 고딕</vt:lpstr>
      <vt:lpstr>돋움체</vt:lpstr>
      <vt:lpstr>나눔고딕</vt:lpstr>
      <vt:lpstr>나눔스퀘어 Bold</vt:lpstr>
      <vt:lpstr>Wingdings</vt:lpstr>
      <vt:lpstr>Arial</vt:lpstr>
      <vt:lpstr>함초롬돋움</vt:lpstr>
      <vt:lpstr>Office 테마</vt:lpstr>
      <vt:lpstr>공학윤리     현환조</vt:lpstr>
      <vt:lpstr>목 차</vt:lpstr>
      <vt:lpstr>1.사례요약</vt:lpstr>
      <vt:lpstr>페이지  제목</vt:lpstr>
      <vt:lpstr>2.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안은영</dc:creator>
  <cp:lastModifiedBy>Kim YoungHwan</cp:lastModifiedBy>
  <cp:revision>111</cp:revision>
  <dcterms:created xsi:type="dcterms:W3CDTF">2011-08-23T09:33:59Z</dcterms:created>
  <dcterms:modified xsi:type="dcterms:W3CDTF">2018-11-12T02:41:03Z</dcterms:modified>
</cp:coreProperties>
</file>