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61" r:id="rId4"/>
    <p:sldId id="282" r:id="rId5"/>
    <p:sldId id="287" r:id="rId6"/>
    <p:sldId id="288" r:id="rId7"/>
    <p:sldId id="289" r:id="rId8"/>
    <p:sldId id="290" r:id="rId9"/>
    <p:sldId id="276" r:id="rId10"/>
    <p:sldId id="262" r:id="rId11"/>
    <p:sldId id="283" r:id="rId12"/>
    <p:sldId id="265" r:id="rId13"/>
    <p:sldId id="268" r:id="rId14"/>
    <p:sldId id="286" r:id="rId15"/>
    <p:sldId id="291" r:id="rId16"/>
    <p:sldId id="292" r:id="rId17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8"/>
    <a:srgbClr val="FFFF00"/>
    <a:srgbClr val="F2F0B0"/>
    <a:srgbClr val="96C16B"/>
    <a:srgbClr val="27C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3967A-A0A7-4A9C-8533-03EC1F3FF1B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4545E-54B9-4E69-B493-B5989A5B8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9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46B79-608B-4C82-8775-36A98907B54F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2A41-B823-492B-81AA-A9B4EA301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2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C2A41-B823-492B-81AA-A9B4EA3014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727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C2A41-B823-492B-81AA-A9B4EA3014E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82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C2A41-B823-492B-81AA-A9B4EA3014E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885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C2A41-B823-492B-81AA-A9B4EA3014E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85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C2A41-B823-492B-81AA-A9B4EA3014E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665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C2A41-B823-492B-81AA-A9B4EA3014E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C2A41-B823-492B-81AA-A9B4EA3014E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19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C2A41-B823-492B-81AA-A9B4EA3014E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008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C2A41-B823-492B-81AA-A9B4EA3014E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139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C2A41-B823-492B-81AA-A9B4EA3014E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569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C2A41-B823-492B-81AA-A9B4EA3014E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709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C2A41-B823-492B-81AA-A9B4EA3014E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5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C2A41-B823-492B-81AA-A9B4EA3014E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22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0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9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0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86409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25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0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2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0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1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F9979-45DC-4CC9-A6E8-B7776719D2F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9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424936" cy="1470025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solidFill>
                  <a:schemeClr val="accent6">
                    <a:lumMod val="75000"/>
                  </a:schemeClr>
                </a:solidFill>
              </a:rPr>
              <a:t>애플리케이션 테스트 관리</a:t>
            </a: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683568" y="2060848"/>
            <a:ext cx="7344816" cy="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cxnSpLocks/>
          </p:cNvCxnSpPr>
          <p:nvPr/>
        </p:nvCxnSpPr>
        <p:spPr>
          <a:xfrm>
            <a:off x="683568" y="3681028"/>
            <a:ext cx="7309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419872" y="4437112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2001020201_16v3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0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6084168" y="3377480"/>
            <a:ext cx="3059832" cy="2529448"/>
            <a:chOff x="2987824" y="4293096"/>
            <a:chExt cx="3294366" cy="2529448"/>
          </a:xfrm>
        </p:grpSpPr>
        <p:pic>
          <p:nvPicPr>
            <p:cNvPr id="16" name="Picture 20" descr="https://jessgroopman.files.wordpress.com/2014/02/istock_iotpost_interoperability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93096"/>
              <a:ext cx="3294366" cy="2529448"/>
            </a:xfrm>
            <a:prstGeom prst="rect">
              <a:avLst/>
            </a:prstGeom>
            <a:noFill/>
          </p:spPr>
        </p:pic>
        <p:sp>
          <p:nvSpPr>
            <p:cNvPr id="17" name="타원 16"/>
            <p:cNvSpPr/>
            <p:nvPr/>
          </p:nvSpPr>
          <p:spPr>
            <a:xfrm>
              <a:off x="3564544" y="4293096"/>
              <a:ext cx="2049029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55576" y="2549743"/>
            <a:ext cx="6995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rgbClr val="000099"/>
                </a:solidFill>
              </a:rPr>
              <a:t>애</a:t>
            </a:r>
            <a:r>
              <a:rPr lang="ko-KR" altLang="en-US" sz="3600" spc="-150" dirty="0">
                <a:solidFill>
                  <a:prstClr val="black"/>
                </a:solidFill>
              </a:rPr>
              <a:t>플리케이션 </a:t>
            </a:r>
            <a:r>
              <a:rPr lang="ko-KR" altLang="en-US" sz="5400" b="1" spc="-150">
                <a:solidFill>
                  <a:srgbClr val="000099"/>
                </a:solidFill>
              </a:rPr>
              <a:t>통</a:t>
            </a:r>
            <a:r>
              <a:rPr lang="ko-KR" altLang="en-US" sz="3600" spc="-150">
                <a:solidFill>
                  <a:prstClr val="black"/>
                </a:solidFill>
              </a:rPr>
              <a:t>합</a:t>
            </a:r>
            <a:r>
              <a:rPr lang="ko-KR" altLang="en-US" sz="5400" b="1" spc="-150">
                <a:solidFill>
                  <a:srgbClr val="000099"/>
                </a:solidFill>
              </a:rPr>
              <a:t> 테</a:t>
            </a:r>
            <a:r>
              <a:rPr lang="ko-KR" altLang="en-US" sz="3600" spc="-150">
                <a:solidFill>
                  <a:prstClr val="black"/>
                </a:solidFill>
              </a:rPr>
              <a:t>스트하기</a:t>
            </a:r>
            <a:endParaRPr lang="ko-KR" altLang="en-US" sz="36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39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20580" y="503675"/>
            <a:ext cx="1361110" cy="1361110"/>
            <a:chOff x="881590" y="1052227"/>
            <a:chExt cx="1361110" cy="1361110"/>
          </a:xfrm>
        </p:grpSpPr>
        <p:pic>
          <p:nvPicPr>
            <p:cNvPr id="13" name="Picture 8" descr="Ball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590" y="1052227"/>
              <a:ext cx="1361110" cy="1361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1197024" y="1151428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2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07415" y="6579350"/>
            <a:ext cx="783450" cy="230110"/>
          </a:xfrm>
        </p:spPr>
        <p:txBody>
          <a:bodyPr/>
          <a:lstStyle/>
          <a:p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/>
              <a:t>10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39552" y="4077072"/>
            <a:ext cx="739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8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애플리케이션 통합 테스트 수행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0BE3230F-EB27-4EB4-B00C-730DF450A7A8}"/>
              </a:ext>
            </a:extLst>
          </p:cNvPr>
          <p:cNvGrpSpPr/>
          <p:nvPr/>
        </p:nvGrpSpPr>
        <p:grpSpPr>
          <a:xfrm>
            <a:off x="251520" y="1052737"/>
            <a:ext cx="8784976" cy="5256586"/>
            <a:chOff x="3984625" y="1839880"/>
            <a:chExt cx="5227758" cy="3110037"/>
          </a:xfrm>
        </p:grpSpPr>
        <p:sp>
          <p:nvSpPr>
            <p:cNvPr id="16" name="Oval 3">
              <a:extLst>
                <a:ext uri="{FF2B5EF4-FFF2-40B4-BE49-F238E27FC236}">
                  <a16:creationId xmlns:a16="http://schemas.microsoft.com/office/drawing/2014/main" xmlns="" id="{D49B1667-404E-4A75-8E1B-92B4792A9456}"/>
                </a:ext>
              </a:extLst>
            </p:cNvPr>
            <p:cNvSpPr/>
            <p:nvPr/>
          </p:nvSpPr>
          <p:spPr>
            <a:xfrm>
              <a:off x="4091756" y="1967690"/>
              <a:ext cx="357248" cy="371520"/>
            </a:xfrm>
            <a:prstGeom prst="ellipse">
              <a:avLst/>
            </a:prstGeom>
            <a:solidFill>
              <a:srgbClr val="F0C424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1</a:t>
              </a:r>
              <a:endParaRPr kumimoji="0" lang="ko-KR" altLang="ko-KR" sz="3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17" name="Oval 5">
              <a:extLst>
                <a:ext uri="{FF2B5EF4-FFF2-40B4-BE49-F238E27FC236}">
                  <a16:creationId xmlns:a16="http://schemas.microsoft.com/office/drawing/2014/main" xmlns="" id="{C5EFFF3D-08CD-4986-B86C-9B5BF97AD455}"/>
                </a:ext>
              </a:extLst>
            </p:cNvPr>
            <p:cNvSpPr/>
            <p:nvPr/>
          </p:nvSpPr>
          <p:spPr>
            <a:xfrm>
              <a:off x="4106558" y="2862356"/>
              <a:ext cx="357248" cy="383430"/>
            </a:xfrm>
            <a:prstGeom prst="ellipse">
              <a:avLst/>
            </a:prstGeom>
            <a:solidFill>
              <a:srgbClr val="46C1A4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2</a:t>
              </a:r>
              <a:endParaRPr kumimoji="0" lang="ko-KR" altLang="ko-KR" sz="3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50780191-0087-4253-8F24-D9E7B636D632}"/>
                </a:ext>
              </a:extLst>
            </p:cNvPr>
            <p:cNvSpPr txBox="1"/>
            <p:nvPr/>
          </p:nvSpPr>
          <p:spPr>
            <a:xfrm>
              <a:off x="4540305" y="1882483"/>
              <a:ext cx="4433855" cy="792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/>
                <a:t>통합 테스트의 개념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rgbClr val="FF0000"/>
                  </a:solidFill>
                </a:rPr>
                <a:t>각 모듈 간의 인터페이스 관련 오류 및 결함을 찾아내기 위한</a:t>
              </a:r>
              <a:r>
                <a:rPr lang="ko-KR" altLang="en-US" dirty="0"/>
                <a:t> 체계적인 테스트 기법</a:t>
              </a:r>
              <a:endParaRPr lang="en-US" altLang="ko-KR" dirty="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4D31C140-51C3-4DC0-B4EE-572AE6629E49}"/>
                </a:ext>
              </a:extLst>
            </p:cNvPr>
            <p:cNvCxnSpPr>
              <a:cxnSpLocks/>
            </p:cNvCxnSpPr>
            <p:nvPr/>
          </p:nvCxnSpPr>
          <p:spPr>
            <a:xfrm>
              <a:off x="4455980" y="2170256"/>
              <a:ext cx="1585468" cy="1705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4D7B9CEC-B385-4896-9B0B-6CB9A7D2F413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45E3729E-DC47-4283-AD56-D4B4D28632FB}"/>
                </a:ext>
              </a:extLst>
            </p:cNvPr>
            <p:cNvCxnSpPr>
              <a:cxnSpLocks/>
            </p:cNvCxnSpPr>
            <p:nvPr/>
          </p:nvCxnSpPr>
          <p:spPr>
            <a:xfrm>
              <a:off x="4449004" y="3054071"/>
              <a:ext cx="172099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EEC6F6C-36F9-45B7-B1D5-AE273B7C301D}"/>
              </a:ext>
            </a:extLst>
          </p:cNvPr>
          <p:cNvSpPr txBox="1"/>
          <p:nvPr/>
        </p:nvSpPr>
        <p:spPr>
          <a:xfrm>
            <a:off x="1155894" y="2664317"/>
            <a:ext cx="7592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통합 테스트의 목적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단위 테스트가 끝난 모듈 </a:t>
            </a:r>
            <a:r>
              <a:rPr lang="ko-KR" altLang="en-US" dirty="0"/>
              <a:t>또는 컴포넌트 단위의 프로그램이 설계 단계에서 제시한 애플리케이션과 동일한 구조와 기능으로 구현된 것인지를 확인하는 것</a:t>
            </a:r>
            <a:endParaRPr lang="en-US" altLang="ko-KR" dirty="0"/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xmlns="" id="{E37DB905-CDA5-4B35-9E98-DBC40AFB16D9}"/>
              </a:ext>
            </a:extLst>
          </p:cNvPr>
          <p:cNvSpPr/>
          <p:nvPr/>
        </p:nvSpPr>
        <p:spPr>
          <a:xfrm>
            <a:off x="460468" y="4395291"/>
            <a:ext cx="600337" cy="635888"/>
          </a:xfrm>
          <a:prstGeom prst="ellipse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3</a:t>
            </a:r>
            <a:endParaRPr kumimoji="0" lang="ko-KR" altLang="ko-KR" sz="3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985FC43-FF00-4596-8D1A-F1C0BC63507F}"/>
              </a:ext>
            </a:extLst>
          </p:cNvPr>
          <p:cNvSpPr txBox="1"/>
          <p:nvPr/>
        </p:nvSpPr>
        <p:spPr>
          <a:xfrm>
            <a:off x="1102523" y="4365104"/>
            <a:ext cx="7568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720000">
              <a:lnSpc>
                <a:spcPct val="150000"/>
              </a:lnSpc>
            </a:pPr>
            <a:r>
              <a:rPr lang="ko-KR" altLang="en-US" b="1" dirty="0"/>
              <a:t>통합테스트 수행 방법</a:t>
            </a:r>
            <a:endParaRPr lang="en-US" altLang="ko-KR" b="1" dirty="0"/>
          </a:p>
          <a:p>
            <a:pPr indent="-1080000"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비점증적인</a:t>
            </a:r>
            <a:r>
              <a:rPr lang="ko-KR" altLang="en-US" dirty="0">
                <a:solidFill>
                  <a:srgbClr val="FF0000"/>
                </a:solidFill>
              </a:rPr>
              <a:t> 빅뱅방식 </a:t>
            </a:r>
            <a:r>
              <a:rPr lang="en-US" altLang="ko-KR" dirty="0"/>
              <a:t>: </a:t>
            </a:r>
            <a:r>
              <a:rPr lang="ko-KR" altLang="en-US" dirty="0"/>
              <a:t>모든 컴포넌트를 통합하여 전체 프로그램을 한꺼번에 테스트</a:t>
            </a:r>
            <a:endParaRPr lang="en-US" altLang="ko-KR" dirty="0"/>
          </a:p>
          <a:p>
            <a:pPr indent="-1080000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점증적인 방법은 상향식 통합과 하향식 통합 </a:t>
            </a:r>
            <a:r>
              <a:rPr lang="ko-KR" altLang="en-US" dirty="0"/>
              <a:t>방식으로 구분</a:t>
            </a:r>
            <a:endParaRPr lang="en-US" altLang="ko-KR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E448813D-1C5D-4EFE-992E-E375D417159C}"/>
              </a:ext>
            </a:extLst>
          </p:cNvPr>
          <p:cNvCxnSpPr>
            <a:cxnSpLocks/>
          </p:cNvCxnSpPr>
          <p:nvPr/>
        </p:nvCxnSpPr>
        <p:spPr>
          <a:xfrm flipV="1">
            <a:off x="1031885" y="4802841"/>
            <a:ext cx="3180075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084168" y="3377480"/>
            <a:ext cx="3059832" cy="2529448"/>
            <a:chOff x="2987824" y="4293096"/>
            <a:chExt cx="3294366" cy="2529448"/>
          </a:xfrm>
        </p:grpSpPr>
        <p:pic>
          <p:nvPicPr>
            <p:cNvPr id="15" name="Picture 20" descr="https://jessgroopman.files.wordpress.com/2014/02/istock_iotpost_interoperability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93096"/>
              <a:ext cx="3294366" cy="2529448"/>
            </a:xfrm>
            <a:prstGeom prst="rect">
              <a:avLst/>
            </a:prstGeom>
            <a:noFill/>
          </p:spPr>
        </p:pic>
        <p:sp>
          <p:nvSpPr>
            <p:cNvPr id="16" name="타원 15"/>
            <p:cNvSpPr/>
            <p:nvPr/>
          </p:nvSpPr>
          <p:spPr>
            <a:xfrm>
              <a:off x="3564544" y="4293096"/>
              <a:ext cx="2049029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561948" y="2006600"/>
            <a:ext cx="76104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7056" y="4104075"/>
            <a:ext cx="7717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508045" y="460362"/>
            <a:ext cx="1483473" cy="1483473"/>
            <a:chOff x="293659" y="2393885"/>
            <a:chExt cx="1483473" cy="1483473"/>
          </a:xfrm>
        </p:grpSpPr>
        <p:pic>
          <p:nvPicPr>
            <p:cNvPr id="13" name="Picture 7" descr="Ball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659" y="2393885"/>
              <a:ext cx="1483473" cy="1483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656565" y="2548352"/>
              <a:ext cx="59321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3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슬라이드 번호 개체 틀 1"/>
          <p:cNvSpPr txBox="1">
            <a:spLocks/>
          </p:cNvSpPr>
          <p:nvPr/>
        </p:nvSpPr>
        <p:spPr>
          <a:xfrm>
            <a:off x="8307415" y="6579350"/>
            <a:ext cx="783450" cy="23011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67AE1B-50EA-4CAC-B602-759B1751540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BF92CF7-2E88-4512-8E08-0B77F7E03386}"/>
              </a:ext>
            </a:extLst>
          </p:cNvPr>
          <p:cNvSpPr txBox="1"/>
          <p:nvPr/>
        </p:nvSpPr>
        <p:spPr>
          <a:xfrm>
            <a:off x="1043608" y="2549743"/>
            <a:ext cx="6553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rgbClr val="000099"/>
                </a:solidFill>
              </a:rPr>
              <a:t>애</a:t>
            </a:r>
            <a:r>
              <a:rPr lang="ko-KR" altLang="en-US" sz="3600" spc="-150" dirty="0">
                <a:solidFill>
                  <a:prstClr val="black"/>
                </a:solidFill>
              </a:rPr>
              <a:t>플리케이션 </a:t>
            </a:r>
            <a:r>
              <a:rPr lang="ko-KR" altLang="en-US" sz="5400" b="1" spc="-150" dirty="0">
                <a:solidFill>
                  <a:srgbClr val="000099"/>
                </a:solidFill>
              </a:rPr>
              <a:t>성</a:t>
            </a:r>
            <a:r>
              <a:rPr lang="ko-KR" altLang="en-US" sz="3600" spc="-150" dirty="0">
                <a:solidFill>
                  <a:prstClr val="black"/>
                </a:solidFill>
              </a:rPr>
              <a:t>능</a:t>
            </a:r>
            <a:r>
              <a:rPr lang="ko-KR" altLang="en-US" sz="5400" b="1" spc="-150" dirty="0">
                <a:solidFill>
                  <a:srgbClr val="000099"/>
                </a:solidFill>
              </a:rPr>
              <a:t> 개</a:t>
            </a:r>
            <a:r>
              <a:rPr lang="ko-KR" altLang="en-US" sz="3600" spc="-150" dirty="0">
                <a:solidFill>
                  <a:prstClr val="black"/>
                </a:solidFill>
              </a:rPr>
              <a:t>선하기</a:t>
            </a:r>
          </a:p>
        </p:txBody>
      </p:sp>
    </p:spTree>
    <p:extLst>
      <p:ext uri="{BB962C8B-B14F-4D97-AF65-F5344CB8AC3E}">
        <p14:creationId xmlns:p14="http://schemas.microsoft.com/office/powerpoint/2010/main" val="85960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856984" cy="63408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3-1. </a:t>
            </a:r>
            <a:r>
              <a:rPr lang="ko-KR" altLang="en-US" sz="2800" dirty="0"/>
              <a:t>애플리케이션 성능 분석</a:t>
            </a:r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13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graphicFrame>
        <p:nvGraphicFramePr>
          <p:cNvPr id="14" name="내용 개체 틀 3">
            <a:extLst>
              <a:ext uri="{FF2B5EF4-FFF2-40B4-BE49-F238E27FC236}">
                <a16:creationId xmlns:a16="http://schemas.microsoft.com/office/drawing/2014/main" xmlns="" id="{89F26D8A-1102-4892-811E-7BDFB9049A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668231"/>
              </p:ext>
            </p:extLst>
          </p:nvPr>
        </p:nvGraphicFramePr>
        <p:xfrm>
          <a:off x="251520" y="1916832"/>
          <a:ext cx="8748464" cy="416754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756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성능 측정 지표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>
                          <a:solidFill>
                            <a:srgbClr val="FF0000"/>
                          </a:solidFill>
                        </a:rPr>
                        <a:t>처리량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애플리케이션이 주어진 시간에 처리할 수 있는 트랜잭션의 수로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웹 애플리케이션의 경우 시간당 페이지 수로 표현하기도 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7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>
                          <a:solidFill>
                            <a:srgbClr val="FF0000"/>
                          </a:solidFill>
                        </a:rPr>
                        <a:t>응답시간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사용자 입력이 끝난 후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애플리케이션의 응답 출력이 개시될 때까지의 시간으로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웹 애플리케이션의 경우 메뉴 클릭 시 해당 메뉴가 나타나기까지 걸리는 시간을 말한다</a:t>
                      </a:r>
                      <a:r>
                        <a:rPr lang="en-US" altLang="ko-KR" u="none" dirty="0"/>
                        <a:t>. </a:t>
                      </a:r>
                      <a:endParaRPr lang="ko-KR" altLang="en-US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/>
                        <a:t>경과시간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애플리케이션에 사용자가 요구를 입력한 시점부터 트랜잭션 처리 후 그 결과의 출력이 완료할 때까지 걸리는 시간을 말한다</a:t>
                      </a:r>
                      <a:r>
                        <a:rPr lang="en-US" altLang="ko-KR" u="none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7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 err="1">
                          <a:solidFill>
                            <a:srgbClr val="FF0000"/>
                          </a:solidFill>
                        </a:rPr>
                        <a:t>자원사용률</a:t>
                      </a:r>
                      <a:endParaRPr lang="ko-KR" altLang="en-US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애플리케이션이 트랜잭션 처리하는 동안 사용하는 </a:t>
                      </a:r>
                      <a:r>
                        <a:rPr lang="en-US" altLang="ko-KR" u="none" dirty="0" err="1"/>
                        <a:t>Cpu</a:t>
                      </a:r>
                      <a:r>
                        <a:rPr lang="en-US" altLang="ko-KR" u="none" dirty="0"/>
                        <a:t> </a:t>
                      </a:r>
                      <a:r>
                        <a:rPr lang="ko-KR" altLang="en-US" u="none" dirty="0"/>
                        <a:t>사용량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메모리 사용량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네트워크 사용량을 말한다</a:t>
                      </a:r>
                      <a:r>
                        <a:rPr lang="en-US" altLang="ko-KR" u="none" dirty="0"/>
                        <a:t>.</a:t>
                      </a:r>
                      <a:endParaRPr lang="ko-KR" altLang="en-US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61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548680"/>
            <a:ext cx="8229600" cy="5544616"/>
          </a:xfrm>
        </p:spPr>
        <p:txBody>
          <a:bodyPr>
            <a:normAutofit/>
          </a:bodyPr>
          <a:lstStyle/>
          <a:p>
            <a:pPr>
              <a:lnSpc>
                <a:spcPct val="220000"/>
              </a:lnSpc>
            </a:pPr>
            <a:r>
              <a:rPr lang="ko-KR" altLang="en-US" sz="2400" dirty="0">
                <a:solidFill>
                  <a:srgbClr val="004A82"/>
                </a:solidFill>
              </a:rPr>
              <a:t>애플리케이션 성능 저하 원인 분석</a:t>
            </a:r>
            <a:endParaRPr lang="en-US" altLang="ko-KR" sz="2400" dirty="0">
              <a:solidFill>
                <a:srgbClr val="004A82"/>
              </a:solidFill>
            </a:endParaRPr>
          </a:p>
          <a:p>
            <a:pPr lvl="1">
              <a:lnSpc>
                <a:spcPct val="220000"/>
              </a:lnSpc>
            </a:pPr>
            <a:r>
              <a:rPr lang="en-US" altLang="ko-KR" sz="1900" dirty="0"/>
              <a:t>DB</a:t>
            </a:r>
            <a:r>
              <a:rPr lang="ko-KR" altLang="en-US" sz="1900" dirty="0"/>
              <a:t>연결 및 쿼리 실행 시 발생되는 성능 저하 </a:t>
            </a:r>
            <a:r>
              <a:rPr lang="ko-KR" altLang="en-US" sz="1900" dirty="0" smtClean="0"/>
              <a:t>원인</a:t>
            </a:r>
            <a:endParaRPr lang="en-US" altLang="ko-KR" sz="1900" dirty="0" smtClean="0"/>
          </a:p>
          <a:p>
            <a:pPr lvl="2">
              <a:lnSpc>
                <a:spcPct val="220000"/>
              </a:lnSpc>
            </a:pPr>
            <a:r>
              <a:rPr lang="ko-KR" altLang="en-US" sz="1500" dirty="0" smtClean="0"/>
              <a:t>부적절한 커넥션 풀 크기</a:t>
            </a:r>
            <a:endParaRPr lang="en-US" altLang="ko-KR" sz="1500" dirty="0" smtClean="0"/>
          </a:p>
          <a:p>
            <a:pPr lvl="2">
              <a:lnSpc>
                <a:spcPct val="220000"/>
              </a:lnSpc>
            </a:pPr>
            <a:r>
              <a:rPr lang="ko-KR" altLang="en-US" sz="1500" dirty="0" smtClean="0"/>
              <a:t>연결 누수 </a:t>
            </a:r>
            <a:r>
              <a:rPr lang="en-US" altLang="ko-KR" sz="1500" dirty="0" smtClean="0"/>
              <a:t>(close</a:t>
            </a:r>
            <a:r>
              <a:rPr lang="ko-KR" altLang="en-US" sz="1500" dirty="0" smtClean="0"/>
              <a:t>를 하지 않은 경우</a:t>
            </a:r>
            <a:r>
              <a:rPr lang="en-US" altLang="ko-KR" sz="1500" dirty="0" smtClean="0"/>
              <a:t>)</a:t>
            </a:r>
          </a:p>
          <a:p>
            <a:pPr lvl="2">
              <a:lnSpc>
                <a:spcPct val="220000"/>
              </a:lnSpc>
            </a:pPr>
            <a:r>
              <a:rPr lang="ko-KR" altLang="en-US" sz="1500" dirty="0" smtClean="0"/>
              <a:t>불필요한 데이터 </a:t>
            </a:r>
            <a:r>
              <a:rPr lang="ko-KR" altLang="en-US" sz="1500" dirty="0" err="1" smtClean="0"/>
              <a:t>페치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실제 필요한 데이터 보다 많은 데이터</a:t>
            </a:r>
            <a:r>
              <a:rPr lang="en-US" altLang="ko-KR" sz="1500" dirty="0" smtClean="0"/>
              <a:t>)</a:t>
            </a:r>
            <a:endParaRPr lang="en-US" altLang="ko-KR" sz="1500" dirty="0"/>
          </a:p>
          <a:p>
            <a:pPr lvl="1">
              <a:lnSpc>
                <a:spcPct val="220000"/>
              </a:lnSpc>
            </a:pPr>
            <a:r>
              <a:rPr lang="ko-KR" altLang="en-US" sz="1900" dirty="0" smtClean="0"/>
              <a:t>내부 </a:t>
            </a:r>
            <a:r>
              <a:rPr lang="ko-KR" altLang="en-US" sz="1900" dirty="0" err="1" smtClean="0"/>
              <a:t>로직으로</a:t>
            </a:r>
            <a:r>
              <a:rPr lang="ko-KR" altLang="en-US" sz="1900" dirty="0" smtClean="0"/>
              <a:t> 인한 성능 저하 원인</a:t>
            </a:r>
            <a:endParaRPr lang="en-US" altLang="ko-KR" sz="1900" dirty="0" smtClean="0"/>
          </a:p>
          <a:p>
            <a:pPr lvl="2">
              <a:lnSpc>
                <a:spcPct val="220000"/>
              </a:lnSpc>
            </a:pPr>
            <a:r>
              <a:rPr lang="ko-KR" altLang="en-US" sz="1500" dirty="0" smtClean="0"/>
              <a:t>특정 파일의 업로드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다운 로드에 인한 성능 저하</a:t>
            </a:r>
            <a:endParaRPr lang="en-US" altLang="ko-KR" sz="1500" dirty="0" smtClean="0"/>
          </a:p>
          <a:p>
            <a:pPr lvl="2">
              <a:lnSpc>
                <a:spcPct val="220000"/>
              </a:lnSpc>
            </a:pPr>
            <a:r>
              <a:rPr lang="ko-KR" altLang="en-US" sz="1500" dirty="0" smtClean="0"/>
              <a:t>네트워크 문제 등의 외부 환경 설정으로 인한 성능 저하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049114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856984" cy="63408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3-2. </a:t>
            </a:r>
            <a:r>
              <a:rPr lang="ko-KR" altLang="en-US" sz="2800" dirty="0"/>
              <a:t>애플리케이션 성능 </a:t>
            </a:r>
            <a:r>
              <a:rPr lang="ko-KR" altLang="en-US" sz="2800" dirty="0" smtClean="0"/>
              <a:t>개선 </a:t>
            </a:r>
            <a:r>
              <a:rPr lang="en-US" altLang="ko-KR" sz="2800" dirty="0" smtClean="0"/>
              <a:t>; </a:t>
            </a:r>
            <a:r>
              <a:rPr lang="ko-KR" altLang="en-US" sz="2800" dirty="0" smtClean="0"/>
              <a:t>코드 최적화</a:t>
            </a:r>
            <a:endParaRPr lang="ko-KR" altLang="en-US" sz="2800" dirty="0"/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15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FEDCB716-E6E5-47B6-B6FB-B035248B97B6}"/>
              </a:ext>
            </a:extLst>
          </p:cNvPr>
          <p:cNvGrpSpPr/>
          <p:nvPr/>
        </p:nvGrpSpPr>
        <p:grpSpPr>
          <a:xfrm>
            <a:off x="683568" y="1052737"/>
            <a:ext cx="7920880" cy="5256586"/>
            <a:chOff x="3984625" y="1839880"/>
            <a:chExt cx="5227758" cy="3110037"/>
          </a:xfrm>
        </p:grpSpPr>
        <p:sp>
          <p:nvSpPr>
            <p:cNvPr id="7" name="Oval 3">
              <a:extLst>
                <a:ext uri="{FF2B5EF4-FFF2-40B4-BE49-F238E27FC236}">
                  <a16:creationId xmlns:a16="http://schemas.microsoft.com/office/drawing/2014/main" xmlns="" id="{24532392-4B2E-4F5E-AD09-1CBE13B752B8}"/>
                </a:ext>
              </a:extLst>
            </p:cNvPr>
            <p:cNvSpPr/>
            <p:nvPr/>
          </p:nvSpPr>
          <p:spPr>
            <a:xfrm>
              <a:off x="4121150" y="2033213"/>
              <a:ext cx="434975" cy="439737"/>
            </a:xfrm>
            <a:prstGeom prst="ellipse">
              <a:avLst/>
            </a:prstGeom>
            <a:solidFill>
              <a:srgbClr val="F0C424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1</a:t>
              </a:r>
              <a:endParaRPr kumimoji="0" lang="ko-KR" altLang="ko-KR" sz="5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xmlns="" id="{D9FD169E-2887-460C-9800-BBE27033B44A}"/>
                </a:ext>
              </a:extLst>
            </p:cNvPr>
            <p:cNvSpPr/>
            <p:nvPr/>
          </p:nvSpPr>
          <p:spPr>
            <a:xfrm>
              <a:off x="4121150" y="3346450"/>
              <a:ext cx="434975" cy="439737"/>
            </a:xfrm>
            <a:prstGeom prst="ellipse">
              <a:avLst/>
            </a:prstGeom>
            <a:solidFill>
              <a:srgbClr val="46C1A4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2</a:t>
              </a:r>
              <a:endParaRPr kumimoji="0" lang="ko-KR" altLang="ko-KR" sz="5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36640F5F-7AEC-43C0-ADC4-711684613BCA}"/>
                </a:ext>
              </a:extLst>
            </p:cNvPr>
            <p:cNvSpPr txBox="1"/>
            <p:nvPr/>
          </p:nvSpPr>
          <p:spPr>
            <a:xfrm>
              <a:off x="4649976" y="1967690"/>
              <a:ext cx="4330832" cy="1311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/>
                <a:t>나쁜</a:t>
              </a:r>
              <a:r>
                <a:rPr lang="en-US" altLang="ko-KR" sz="2000" b="1" dirty="0" smtClean="0"/>
                <a:t> </a:t>
              </a:r>
              <a:r>
                <a:rPr lang="ko-KR" altLang="en-US" sz="2000" b="1" dirty="0" smtClean="0"/>
                <a:t>코드</a:t>
              </a:r>
              <a:endParaRPr lang="en-US" altLang="ko-KR" sz="2000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다른 개발자가 </a:t>
              </a:r>
              <a:r>
                <a:rPr lang="ko-KR" altLang="en-US" dirty="0" err="1" smtClean="0"/>
                <a:t>로직을</a:t>
              </a:r>
              <a:r>
                <a:rPr lang="ko-KR" altLang="en-US" dirty="0" smtClean="0"/>
                <a:t> 이해하기 어렵게 작성된 코드</a:t>
              </a:r>
              <a:r>
                <a:rPr lang="en-US" altLang="ko-KR" dirty="0" smtClean="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처리 </a:t>
              </a:r>
              <a:r>
                <a:rPr lang="ko-KR" altLang="en-US" dirty="0" err="1" smtClean="0"/>
                <a:t>로직의</a:t>
              </a:r>
              <a:r>
                <a:rPr lang="ko-KR" altLang="en-US" dirty="0" smtClean="0"/>
                <a:t> 제어가 정제되어 있지 않고 변수나 </a:t>
              </a:r>
              <a:r>
                <a:rPr lang="ko-KR" altLang="en-US" dirty="0" err="1" smtClean="0"/>
                <a:t>메소드에</a:t>
              </a:r>
              <a:r>
                <a:rPr lang="ko-KR" altLang="en-US" dirty="0" smtClean="0"/>
                <a:t> 대한 이름 정의를 알 수 없는 코드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동일한 처리 </a:t>
              </a:r>
              <a:r>
                <a:rPr lang="ko-KR" altLang="en-US" dirty="0" err="1" smtClean="0"/>
                <a:t>로직이</a:t>
              </a:r>
              <a:r>
                <a:rPr lang="ko-KR" altLang="en-US" dirty="0" smtClean="0"/>
                <a:t> 중복되게 작성된 코드</a:t>
              </a:r>
              <a:endParaRPr lang="en-US" altLang="ko-KR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B28C8D3C-7C98-4382-B83F-833DEDA35EC7}"/>
                </a:ext>
              </a:extLst>
            </p:cNvPr>
            <p:cNvCxnSpPr/>
            <p:nvPr/>
          </p:nvCxnSpPr>
          <p:spPr>
            <a:xfrm>
              <a:off x="4565650" y="3562350"/>
              <a:ext cx="21780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083D2F98-D0D6-485E-8CF3-EDC5A32139AC}"/>
                </a:ext>
              </a:extLst>
            </p:cNvPr>
            <p:cNvCxnSpPr/>
            <p:nvPr/>
          </p:nvCxnSpPr>
          <p:spPr>
            <a:xfrm flipV="1">
              <a:off x="4565650" y="2253081"/>
              <a:ext cx="2783909" cy="23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DD5118AD-1A84-4F8B-AE43-756D60267619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6640F5F-7AEC-43C0-ADC4-711684613BCA}"/>
              </a:ext>
            </a:extLst>
          </p:cNvPr>
          <p:cNvSpPr txBox="1"/>
          <p:nvPr/>
        </p:nvSpPr>
        <p:spPr>
          <a:xfrm>
            <a:off x="1549481" y="3501008"/>
            <a:ext cx="698295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rgbClr val="FF0000"/>
                </a:solidFill>
              </a:rPr>
              <a:t>클린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코드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가독성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이해하기 쉬운 용어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들여쓰기 기능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단순성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한번에 한가지 처리만 수행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의존성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영향도를</a:t>
            </a:r>
            <a:r>
              <a:rPr lang="ko-KR" altLang="en-US" dirty="0" smtClean="0"/>
              <a:t> 최소화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코드의 변경이 다른 부분에 </a:t>
            </a:r>
            <a:r>
              <a:rPr lang="ko-KR" altLang="en-US" dirty="0" err="1" smtClean="0"/>
              <a:t>영향없게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중복성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최소한의 중복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추상화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함수에 대해 동일한 수준으로 추상화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6252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856984" cy="634082"/>
          </a:xfrm>
        </p:spPr>
        <p:txBody>
          <a:bodyPr>
            <a:normAutofit fontScale="90000"/>
          </a:bodyPr>
          <a:lstStyle/>
          <a:p>
            <a:r>
              <a:rPr lang="en-US" altLang="ko-KR" sz="2800" dirty="0" smtClean="0"/>
              <a:t>3-2. </a:t>
            </a:r>
            <a:r>
              <a:rPr lang="ko-KR" altLang="en-US" sz="2800" dirty="0"/>
              <a:t>애플리케이션 성능 </a:t>
            </a:r>
            <a:r>
              <a:rPr lang="ko-KR" altLang="en-US" sz="2800" dirty="0" smtClean="0"/>
              <a:t>개선 </a:t>
            </a:r>
            <a:r>
              <a:rPr lang="en-US" altLang="ko-KR" sz="2800" dirty="0" smtClean="0"/>
              <a:t>; </a:t>
            </a:r>
            <a:r>
              <a:rPr lang="ko-KR" altLang="en-US" sz="2800" dirty="0" smtClean="0"/>
              <a:t>메모리 최소화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io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최소화</a:t>
            </a:r>
            <a:endParaRPr lang="ko-KR" altLang="en-US" sz="2800" dirty="0"/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16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FEDCB716-E6E5-47B6-B6FB-B035248B97B6}"/>
              </a:ext>
            </a:extLst>
          </p:cNvPr>
          <p:cNvGrpSpPr/>
          <p:nvPr/>
        </p:nvGrpSpPr>
        <p:grpSpPr>
          <a:xfrm>
            <a:off x="683568" y="1052737"/>
            <a:ext cx="7920880" cy="5256586"/>
            <a:chOff x="3984625" y="1839880"/>
            <a:chExt cx="5227758" cy="3110037"/>
          </a:xfrm>
        </p:grpSpPr>
        <p:sp>
          <p:nvSpPr>
            <p:cNvPr id="7" name="Oval 3">
              <a:extLst>
                <a:ext uri="{FF2B5EF4-FFF2-40B4-BE49-F238E27FC236}">
                  <a16:creationId xmlns:a16="http://schemas.microsoft.com/office/drawing/2014/main" xmlns="" id="{24532392-4B2E-4F5E-AD09-1CBE13B752B8}"/>
                </a:ext>
              </a:extLst>
            </p:cNvPr>
            <p:cNvSpPr/>
            <p:nvPr/>
          </p:nvSpPr>
          <p:spPr>
            <a:xfrm>
              <a:off x="4121150" y="2033213"/>
              <a:ext cx="434975" cy="439737"/>
            </a:xfrm>
            <a:prstGeom prst="ellipse">
              <a:avLst/>
            </a:prstGeom>
            <a:solidFill>
              <a:srgbClr val="F0C424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1</a:t>
              </a:r>
              <a:endParaRPr kumimoji="0" lang="ko-KR" altLang="ko-KR" sz="5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xmlns="" id="{D9FD169E-2887-460C-9800-BBE27033B44A}"/>
                </a:ext>
              </a:extLst>
            </p:cNvPr>
            <p:cNvSpPr/>
            <p:nvPr/>
          </p:nvSpPr>
          <p:spPr>
            <a:xfrm>
              <a:off x="4121150" y="3346450"/>
              <a:ext cx="434975" cy="439737"/>
            </a:xfrm>
            <a:prstGeom prst="ellipse">
              <a:avLst/>
            </a:prstGeom>
            <a:solidFill>
              <a:srgbClr val="46C1A4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2</a:t>
              </a:r>
              <a:endParaRPr kumimoji="0" lang="ko-KR" altLang="ko-KR" sz="5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36640F5F-7AEC-43C0-ADC4-711684613BCA}"/>
                </a:ext>
              </a:extLst>
            </p:cNvPr>
            <p:cNvSpPr txBox="1"/>
            <p:nvPr/>
          </p:nvSpPr>
          <p:spPr>
            <a:xfrm>
              <a:off x="4649976" y="1967690"/>
              <a:ext cx="4330832" cy="1065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srgbClr val="FF0000"/>
                  </a:solidFill>
                </a:rPr>
                <a:t>메모리 사용 최소화</a:t>
              </a:r>
              <a:endParaRPr lang="en-US" altLang="ko-KR" sz="2000" b="1" dirty="0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String </a:t>
              </a:r>
              <a:r>
                <a:rPr lang="ko-KR" altLang="en-US" dirty="0" smtClean="0"/>
                <a:t>클래스를 </a:t>
              </a:r>
              <a:r>
                <a:rPr lang="en-US" altLang="ko-KR" dirty="0" err="1" smtClean="0"/>
                <a:t>StringBuffer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또는 </a:t>
              </a:r>
              <a:r>
                <a:rPr lang="en-US" altLang="ko-KR" dirty="0" err="1" smtClean="0"/>
                <a:t>StringBuilder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클래스로 </a:t>
              </a:r>
              <a:r>
                <a:rPr lang="ko-KR" altLang="en-US" dirty="0" err="1" smtClean="0"/>
                <a:t>수정코딩한다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불필요한 </a:t>
              </a:r>
              <a:r>
                <a:rPr lang="ko-KR" altLang="en-US" dirty="0" err="1" smtClean="0"/>
                <a:t>메소드</a:t>
              </a:r>
              <a:r>
                <a:rPr lang="ko-KR" altLang="en-US" dirty="0" smtClean="0"/>
                <a:t> 호출을 최소화</a:t>
              </a:r>
              <a:endParaRPr lang="en-US" altLang="ko-KR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B28C8D3C-7C98-4382-B83F-833DEDA35EC7}"/>
                </a:ext>
              </a:extLst>
            </p:cNvPr>
            <p:cNvCxnSpPr/>
            <p:nvPr/>
          </p:nvCxnSpPr>
          <p:spPr>
            <a:xfrm>
              <a:off x="4565650" y="3562350"/>
              <a:ext cx="21780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083D2F98-D0D6-485E-8CF3-EDC5A32139AC}"/>
                </a:ext>
              </a:extLst>
            </p:cNvPr>
            <p:cNvCxnSpPr/>
            <p:nvPr/>
          </p:nvCxnSpPr>
          <p:spPr>
            <a:xfrm flipV="1">
              <a:off x="4565650" y="2253081"/>
              <a:ext cx="2783909" cy="23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DD5118AD-1A84-4F8B-AE43-756D60267619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6640F5F-7AEC-43C0-ADC4-711684613BCA}"/>
              </a:ext>
            </a:extLst>
          </p:cNvPr>
          <p:cNvSpPr txBox="1"/>
          <p:nvPr/>
        </p:nvSpPr>
        <p:spPr>
          <a:xfrm>
            <a:off x="1549481" y="3501008"/>
            <a:ext cx="6982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0000"/>
                </a:solidFill>
              </a:rPr>
              <a:t>입출력 발생 최소화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외부 파일의 입출력 발생시 대기시간이 발생된다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로그를 남길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효율적인 로그 기록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904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그림2"/>
          <p:cNvPicPr>
            <a:picLocks noChangeAspect="1" noChangeArrowheads="1"/>
          </p:cNvPicPr>
          <p:nvPr/>
        </p:nvPicPr>
        <p:blipFill>
          <a:blip r:embed="rId3" cstate="print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908720"/>
            <a:ext cx="995363" cy="525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Ball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18177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Ball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97125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Ball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7105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066925" y="1297657"/>
            <a:ext cx="5688013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95AA"/>
              </a:gs>
              <a:gs pos="50000">
                <a:srgbClr val="7A95AA">
                  <a:gamma/>
                  <a:tint val="0"/>
                  <a:invGamma/>
                </a:srgbClr>
              </a:gs>
              <a:gs pos="100000">
                <a:srgbClr val="7A95A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7A95A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/>
              <a:t>애플리케이션 테스트 케이스 설계하기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1672134" y="3237731"/>
            <a:ext cx="5688012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AA7A"/>
              </a:gs>
              <a:gs pos="50000">
                <a:srgbClr val="80AA7A">
                  <a:gamma/>
                  <a:tint val="0"/>
                  <a:invGamma/>
                </a:srgbClr>
              </a:gs>
              <a:gs pos="100000">
                <a:srgbClr val="80AA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80AA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/>
              <a:t>애플리케이션 통합 테스트하기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2108374" y="5026818"/>
            <a:ext cx="5688012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AA77A"/>
              </a:gs>
              <a:gs pos="50000">
                <a:srgbClr val="AAA77A">
                  <a:gamma/>
                  <a:tint val="0"/>
                  <a:invGamma/>
                </a:srgbClr>
              </a:gs>
              <a:gs pos="100000">
                <a:srgbClr val="AAA7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AAA7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/>
              <a:t>애플리케이션 성능 개선하기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331640" y="1257431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84048" y="3270257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56407" y="5074972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5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626" y="2594971"/>
            <a:ext cx="8768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rgbClr val="000099"/>
                </a:solidFill>
              </a:rPr>
              <a:t>애</a:t>
            </a:r>
            <a:r>
              <a:rPr lang="ko-KR" altLang="en-US" sz="3600" spc="-150" dirty="0">
                <a:solidFill>
                  <a:prstClr val="black"/>
                </a:solidFill>
              </a:rPr>
              <a:t>플리케이션 </a:t>
            </a:r>
            <a:r>
              <a:rPr lang="ko-KR" altLang="en-US" sz="5400" b="1" spc="-150" dirty="0">
                <a:solidFill>
                  <a:srgbClr val="000099"/>
                </a:solidFill>
              </a:rPr>
              <a:t>테</a:t>
            </a:r>
            <a:r>
              <a:rPr lang="ko-KR" altLang="en-US" sz="3600" spc="-150" dirty="0">
                <a:solidFill>
                  <a:prstClr val="black"/>
                </a:solidFill>
              </a:rPr>
              <a:t>스트 </a:t>
            </a:r>
            <a:r>
              <a:rPr lang="ko-KR" altLang="en-US" sz="5400" b="1" spc="-150" dirty="0">
                <a:solidFill>
                  <a:srgbClr val="000099"/>
                </a:solidFill>
              </a:rPr>
              <a:t>케</a:t>
            </a:r>
            <a:r>
              <a:rPr lang="ko-KR" altLang="en-US" sz="3600" spc="-150" dirty="0">
                <a:solidFill>
                  <a:prstClr val="black"/>
                </a:solidFill>
              </a:rPr>
              <a:t>이스 </a:t>
            </a:r>
            <a:r>
              <a:rPr lang="ko-KR" altLang="en-US" sz="5400" b="1" spc="-150" dirty="0">
                <a:solidFill>
                  <a:srgbClr val="000099"/>
                </a:solidFill>
              </a:rPr>
              <a:t>설</a:t>
            </a:r>
            <a:r>
              <a:rPr lang="ko-KR" altLang="en-US" sz="3600" spc="-150" dirty="0">
                <a:solidFill>
                  <a:prstClr val="black"/>
                </a:solidFill>
              </a:rPr>
              <a:t>계하기</a:t>
            </a:r>
            <a:endParaRPr lang="ko-KR" altLang="en-US" sz="54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3224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7056" y="4104075"/>
            <a:ext cx="76664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9"/>
          <p:cNvGrpSpPr/>
          <p:nvPr/>
        </p:nvGrpSpPr>
        <p:grpSpPr>
          <a:xfrm>
            <a:off x="479629" y="461754"/>
            <a:ext cx="1347066" cy="1347066"/>
            <a:chOff x="479629" y="461754"/>
            <a:chExt cx="1347066" cy="1347066"/>
          </a:xfrm>
        </p:grpSpPr>
        <p:pic>
          <p:nvPicPr>
            <p:cNvPr id="11" name="Picture 5" descr="Ball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29" y="461754"/>
              <a:ext cx="1347066" cy="1347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795907" y="503675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1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3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65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애플리케이션 테스트 케이스 작성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D6EED35B-2625-4268-ABBD-051965720E23}"/>
              </a:ext>
            </a:extLst>
          </p:cNvPr>
          <p:cNvGrpSpPr/>
          <p:nvPr/>
        </p:nvGrpSpPr>
        <p:grpSpPr>
          <a:xfrm>
            <a:off x="683568" y="1052737"/>
            <a:ext cx="7920880" cy="5256586"/>
            <a:chOff x="3984625" y="1839880"/>
            <a:chExt cx="5227758" cy="3110037"/>
          </a:xfrm>
        </p:grpSpPr>
        <p:sp>
          <p:nvSpPr>
            <p:cNvPr id="15" name="Oval 3">
              <a:extLst>
                <a:ext uri="{FF2B5EF4-FFF2-40B4-BE49-F238E27FC236}">
                  <a16:creationId xmlns:a16="http://schemas.microsoft.com/office/drawing/2014/main" xmlns="" id="{9CA1E650-F132-41E9-85DE-E1337B15F20B}"/>
                </a:ext>
              </a:extLst>
            </p:cNvPr>
            <p:cNvSpPr/>
            <p:nvPr/>
          </p:nvSpPr>
          <p:spPr>
            <a:xfrm>
              <a:off x="4121150" y="2033213"/>
              <a:ext cx="434975" cy="439737"/>
            </a:xfrm>
            <a:prstGeom prst="ellipse">
              <a:avLst/>
            </a:prstGeom>
            <a:solidFill>
              <a:srgbClr val="F0C424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1</a:t>
              </a:r>
              <a:endParaRPr kumimoji="0" lang="ko-KR" altLang="ko-KR" sz="5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16" name="Oval 5">
              <a:extLst>
                <a:ext uri="{FF2B5EF4-FFF2-40B4-BE49-F238E27FC236}">
                  <a16:creationId xmlns:a16="http://schemas.microsoft.com/office/drawing/2014/main" xmlns="" id="{65EEDAAA-ECE9-422B-A5E6-68FE3C1D5560}"/>
                </a:ext>
              </a:extLst>
            </p:cNvPr>
            <p:cNvSpPr/>
            <p:nvPr/>
          </p:nvSpPr>
          <p:spPr>
            <a:xfrm>
              <a:off x="4121150" y="3346450"/>
              <a:ext cx="434975" cy="439737"/>
            </a:xfrm>
            <a:prstGeom prst="ellipse">
              <a:avLst/>
            </a:prstGeom>
            <a:solidFill>
              <a:srgbClr val="46C1A4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2</a:t>
              </a:r>
              <a:endParaRPr kumimoji="0" lang="ko-KR" altLang="ko-KR" sz="5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CF223599-EB71-4D9A-AABC-7A30DE244AE0}"/>
                </a:ext>
              </a:extLst>
            </p:cNvPr>
            <p:cNvSpPr txBox="1"/>
            <p:nvPr/>
          </p:nvSpPr>
          <p:spPr>
            <a:xfrm>
              <a:off x="4649976" y="1967690"/>
              <a:ext cx="4330832" cy="1147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/>
                <a:t>소프트웨어 테스트의 개념</a:t>
              </a:r>
              <a:endParaRPr lang="en-US" altLang="ko-KR" sz="2000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/>
                <a:t>사용자가 요구하는 기능의 동작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성능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사용성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안전성 등을 만족하는지 확인하기 위하여 </a:t>
              </a:r>
              <a:r>
                <a:rPr lang="ko-KR" altLang="en-US" sz="2000" b="1" u="sng" dirty="0">
                  <a:solidFill>
                    <a:srgbClr val="FF0000"/>
                  </a:solidFill>
                </a:rPr>
                <a:t>소프트웨어의 결함</a:t>
              </a:r>
              <a:r>
                <a:rPr lang="ko-KR" altLang="en-US" sz="2000" dirty="0"/>
                <a:t>을 찾아내는 활동</a:t>
              </a:r>
              <a:endParaRPr lang="en-US" altLang="ko-KR" sz="2000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D7F51E30-7067-4AC7-8E2E-5D2A7775B3B5}"/>
                </a:ext>
              </a:extLst>
            </p:cNvPr>
            <p:cNvCxnSpPr/>
            <p:nvPr/>
          </p:nvCxnSpPr>
          <p:spPr>
            <a:xfrm>
              <a:off x="4565650" y="3562350"/>
              <a:ext cx="21780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54396C06-6F1D-47BC-BB7C-AFC81D4B7606}"/>
                </a:ext>
              </a:extLst>
            </p:cNvPr>
            <p:cNvCxnSpPr/>
            <p:nvPr/>
          </p:nvCxnSpPr>
          <p:spPr>
            <a:xfrm flipV="1">
              <a:off x="4565650" y="2253081"/>
              <a:ext cx="2783909" cy="23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B3348DC8-FF7E-4F1F-BA74-5A85E95987BB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5B62DB0-1B49-4E06-9242-1496C7427563}"/>
              </a:ext>
            </a:extLst>
          </p:cNvPr>
          <p:cNvSpPr txBox="1"/>
          <p:nvPr/>
        </p:nvSpPr>
        <p:spPr>
          <a:xfrm>
            <a:off x="1691680" y="3493727"/>
            <a:ext cx="65618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소프트웨어 테스트의 필요성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0000"/>
                </a:solidFill>
              </a:rPr>
              <a:t>오류 발견 관점 </a:t>
            </a:r>
            <a:r>
              <a:rPr lang="en-US" altLang="ko-KR" sz="2000" dirty="0"/>
              <a:t>: </a:t>
            </a:r>
            <a:r>
              <a:rPr lang="ko-KR" altLang="en-US" sz="2000" dirty="0"/>
              <a:t>잠재된 오류 발견하고 이를 수정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0000"/>
                </a:solidFill>
              </a:rPr>
              <a:t>오류 예방 관점</a:t>
            </a:r>
            <a:r>
              <a:rPr lang="en-US" altLang="ko-KR" sz="2000" dirty="0"/>
              <a:t>: </a:t>
            </a:r>
            <a:r>
              <a:rPr lang="ko-KR" altLang="en-US" sz="2000" dirty="0"/>
              <a:t>실행 전 코드 리뷰</a:t>
            </a:r>
            <a:r>
              <a:rPr lang="en-US" altLang="ko-KR" sz="2000" dirty="0"/>
              <a:t>, </a:t>
            </a:r>
            <a:r>
              <a:rPr lang="ko-KR" altLang="en-US" sz="2000" dirty="0"/>
              <a:t>동료 점검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0000"/>
                </a:solidFill>
              </a:rPr>
              <a:t>품질 향상 관점 </a:t>
            </a:r>
            <a:r>
              <a:rPr lang="en-US" altLang="ko-KR" sz="2000" dirty="0"/>
              <a:t>: </a:t>
            </a:r>
            <a:r>
              <a:rPr lang="ko-KR" altLang="en-US" sz="2000" dirty="0"/>
              <a:t>반복적인 테스트를 거쳐 제품의 신뢰도 향상하는 품질 보증 활동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8146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애플리케이션 테스트 케이스 작성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D6EED35B-2625-4268-ABBD-051965720E23}"/>
              </a:ext>
            </a:extLst>
          </p:cNvPr>
          <p:cNvGrpSpPr/>
          <p:nvPr/>
        </p:nvGrpSpPr>
        <p:grpSpPr>
          <a:xfrm>
            <a:off x="251520" y="1024455"/>
            <a:ext cx="8496944" cy="5304773"/>
            <a:chOff x="3984625" y="1839879"/>
            <a:chExt cx="5227758" cy="3110038"/>
          </a:xfrm>
        </p:grpSpPr>
        <p:sp>
          <p:nvSpPr>
            <p:cNvPr id="15" name="Oval 3">
              <a:extLst>
                <a:ext uri="{FF2B5EF4-FFF2-40B4-BE49-F238E27FC236}">
                  <a16:creationId xmlns:a16="http://schemas.microsoft.com/office/drawing/2014/main" xmlns="" id="{9CA1E650-F132-41E9-85DE-E1337B15F20B}"/>
                </a:ext>
              </a:extLst>
            </p:cNvPr>
            <p:cNvSpPr/>
            <p:nvPr/>
          </p:nvSpPr>
          <p:spPr>
            <a:xfrm>
              <a:off x="4121150" y="1905403"/>
              <a:ext cx="434975" cy="43973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7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3</a:t>
              </a:r>
              <a:endParaRPr kumimoji="0" lang="ko-KR" altLang="ko-KR" sz="5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CF223599-EB71-4D9A-AABC-7A30DE244AE0}"/>
                </a:ext>
              </a:extLst>
            </p:cNvPr>
            <p:cNvSpPr txBox="1"/>
            <p:nvPr/>
          </p:nvSpPr>
          <p:spPr>
            <a:xfrm>
              <a:off x="4556125" y="1839879"/>
              <a:ext cx="4656258" cy="2652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720000">
                <a:lnSpc>
                  <a:spcPct val="150000"/>
                </a:lnSpc>
              </a:pPr>
              <a:r>
                <a:rPr lang="ko-KR" altLang="en-US" sz="2000" b="1" dirty="0"/>
                <a:t>소프트웨어 테스트의 기본원칙</a:t>
              </a:r>
              <a:endParaRPr lang="en-US" altLang="ko-KR" sz="2000" dirty="0">
                <a:solidFill>
                  <a:srgbClr val="FF0000"/>
                </a:solidFill>
              </a:endParaRPr>
            </a:p>
            <a:p>
              <a:pPr indent="-1080000">
                <a:lnSpc>
                  <a:spcPct val="150000"/>
                </a:lnSpc>
              </a:pPr>
              <a:r>
                <a:rPr lang="ko-KR" altLang="en-US" sz="1900" dirty="0"/>
                <a:t>가</a:t>
              </a:r>
              <a:r>
                <a:rPr lang="en-US" altLang="ko-KR" sz="1900" dirty="0"/>
                <a:t>. </a:t>
              </a:r>
              <a:r>
                <a:rPr lang="ko-KR" altLang="en-US" sz="1900" dirty="0"/>
                <a:t>테스팅은 결함이 존재함을 밝히는 활동이다</a:t>
              </a:r>
              <a:endParaRPr lang="en-US" altLang="ko-KR" sz="1900" dirty="0"/>
            </a:p>
            <a:p>
              <a:pPr indent="-1080000">
                <a:lnSpc>
                  <a:spcPct val="150000"/>
                </a:lnSpc>
              </a:pPr>
              <a:r>
                <a:rPr lang="ko-KR" altLang="en-US" sz="1900" dirty="0"/>
                <a:t>나</a:t>
              </a:r>
              <a:r>
                <a:rPr lang="en-US" altLang="ko-KR" sz="1900" dirty="0"/>
                <a:t>. </a:t>
              </a:r>
              <a:r>
                <a:rPr lang="ko-KR" altLang="en-US" sz="1900" dirty="0"/>
                <a:t>완벽한 테스팅은 불가능하다 </a:t>
              </a:r>
              <a:r>
                <a:rPr lang="en-US" altLang="ko-KR" sz="1900" dirty="0"/>
                <a:t>: </a:t>
              </a:r>
              <a:r>
                <a:rPr lang="ko-KR" altLang="en-US" sz="1900" dirty="0"/>
                <a:t>무한 </a:t>
              </a:r>
              <a:r>
                <a:rPr lang="ko-KR" altLang="en-US" sz="1900" dirty="0" err="1"/>
                <a:t>입력값</a:t>
              </a:r>
              <a:r>
                <a:rPr lang="en-US" altLang="ko-KR" sz="1900" dirty="0"/>
                <a:t>X, </a:t>
              </a:r>
              <a:r>
                <a:rPr lang="ko-KR" altLang="en-US" sz="1900" dirty="0"/>
                <a:t>무한시간</a:t>
              </a:r>
              <a:r>
                <a:rPr lang="en-US" altLang="ko-KR" sz="1900" dirty="0"/>
                <a:t> </a:t>
              </a:r>
              <a:r>
                <a:rPr lang="ko-KR" altLang="en-US" sz="1900" dirty="0"/>
                <a:t>소요</a:t>
              </a:r>
              <a:r>
                <a:rPr lang="en-US" altLang="ko-KR" sz="1900" dirty="0"/>
                <a:t>X</a:t>
              </a:r>
            </a:p>
            <a:p>
              <a:pPr indent="-1080000">
                <a:lnSpc>
                  <a:spcPct val="150000"/>
                </a:lnSpc>
              </a:pPr>
              <a:r>
                <a:rPr lang="ko-KR" altLang="en-US" sz="1900" dirty="0"/>
                <a:t>다</a:t>
              </a:r>
              <a:r>
                <a:rPr lang="en-US" altLang="ko-KR" sz="1900" dirty="0"/>
                <a:t>. </a:t>
              </a:r>
              <a:r>
                <a:rPr lang="ko-KR" altLang="en-US" sz="1900" u="sng" dirty="0"/>
                <a:t>테스팅 계획은 </a:t>
              </a:r>
              <a:r>
                <a:rPr lang="ko-KR" altLang="en-US" sz="1900" u="sng" dirty="0" smtClean="0"/>
                <a:t>프로젝</a:t>
              </a:r>
              <a:r>
                <a:rPr lang="ko-KR" altLang="en-US" sz="1900" u="sng" dirty="0"/>
                <a:t>트</a:t>
              </a:r>
              <a:r>
                <a:rPr lang="ko-KR" altLang="en-US" sz="1900" u="sng" dirty="0" smtClean="0"/>
                <a:t> </a:t>
              </a:r>
              <a:r>
                <a:rPr lang="ko-KR" altLang="en-US" sz="1900" u="sng" dirty="0"/>
                <a:t>초기</a:t>
              </a:r>
              <a:r>
                <a:rPr lang="ko-KR" altLang="en-US" sz="1900" dirty="0"/>
                <a:t>에 한다</a:t>
              </a:r>
              <a:endParaRPr lang="en-US" altLang="ko-KR" sz="1900" dirty="0"/>
            </a:p>
            <a:p>
              <a:pPr indent="-1080000">
                <a:lnSpc>
                  <a:spcPct val="150000"/>
                </a:lnSpc>
              </a:pPr>
              <a:r>
                <a:rPr lang="ko-KR" altLang="en-US" sz="1900" dirty="0"/>
                <a:t>라</a:t>
              </a:r>
              <a:r>
                <a:rPr lang="en-US" altLang="ko-KR" sz="1900" dirty="0"/>
                <a:t>. </a:t>
              </a:r>
              <a:r>
                <a:rPr lang="ko-KR" altLang="en-US" sz="1900" dirty="0"/>
                <a:t>살충제 패러독스 </a:t>
              </a:r>
              <a:r>
                <a:rPr lang="en-US" altLang="ko-KR" sz="1900" dirty="0"/>
                <a:t>: </a:t>
              </a:r>
              <a:r>
                <a:rPr lang="ko-KR" altLang="en-US" sz="1900" dirty="0">
                  <a:solidFill>
                    <a:srgbClr val="FF0000"/>
                  </a:solidFill>
                </a:rPr>
                <a:t>동일한 테스트 케이스로 </a:t>
              </a:r>
              <a:r>
                <a:rPr lang="ko-KR" altLang="en-US" sz="1900">
                  <a:solidFill>
                    <a:srgbClr val="FF0000"/>
                  </a:solidFill>
                </a:rPr>
                <a:t>반복 </a:t>
              </a:r>
              <a:r>
                <a:rPr lang="ko-KR" altLang="en-US" sz="1900" smtClean="0">
                  <a:solidFill>
                    <a:srgbClr val="FF0000"/>
                  </a:solidFill>
                </a:rPr>
                <a:t>실행하면 </a:t>
              </a:r>
              <a:endParaRPr lang="en-US" altLang="ko-KR" sz="1900" dirty="0">
                <a:solidFill>
                  <a:srgbClr val="FF0000"/>
                </a:solidFill>
              </a:endParaRPr>
            </a:p>
            <a:p>
              <a:pPr indent="-1080000">
                <a:lnSpc>
                  <a:spcPct val="150000"/>
                </a:lnSpc>
              </a:pPr>
              <a:r>
                <a:rPr lang="en-US" altLang="ko-KR" sz="1900" dirty="0">
                  <a:solidFill>
                    <a:srgbClr val="FF0000"/>
                  </a:solidFill>
                </a:rPr>
                <a:t>                            </a:t>
              </a:r>
              <a:r>
                <a:rPr lang="ko-KR" altLang="en-US" sz="1900" dirty="0">
                  <a:solidFill>
                    <a:srgbClr val="FF0000"/>
                  </a:solidFill>
                </a:rPr>
                <a:t>결함을 발견할 수 없으므로 주기적으로 </a:t>
              </a:r>
              <a:endParaRPr lang="en-US" altLang="ko-KR" sz="1900" dirty="0">
                <a:solidFill>
                  <a:srgbClr val="FF0000"/>
                </a:solidFill>
              </a:endParaRPr>
            </a:p>
            <a:p>
              <a:pPr indent="-1080000">
                <a:lnSpc>
                  <a:spcPct val="150000"/>
                </a:lnSpc>
              </a:pPr>
              <a:r>
                <a:rPr lang="en-US" altLang="ko-KR" sz="1900" dirty="0">
                  <a:solidFill>
                    <a:srgbClr val="FF0000"/>
                  </a:solidFill>
                </a:rPr>
                <a:t>                            </a:t>
              </a:r>
              <a:r>
                <a:rPr lang="ko-KR" altLang="en-US" sz="1900" dirty="0">
                  <a:solidFill>
                    <a:srgbClr val="FF0000"/>
                  </a:solidFill>
                </a:rPr>
                <a:t>테스트 케이스를 리뷰하고 개선</a:t>
              </a:r>
              <a:r>
                <a:rPr lang="ko-KR" altLang="en-US" sz="1900" dirty="0"/>
                <a:t>해야 한다</a:t>
              </a:r>
              <a:endParaRPr lang="en-US" altLang="ko-KR" sz="1900" dirty="0"/>
            </a:p>
            <a:p>
              <a:pPr indent="-1080000">
                <a:lnSpc>
                  <a:spcPct val="150000"/>
                </a:lnSpc>
              </a:pPr>
              <a:r>
                <a:rPr lang="ko-KR" altLang="en-US" sz="1900" dirty="0"/>
                <a:t>마</a:t>
              </a:r>
              <a:r>
                <a:rPr lang="en-US" altLang="ko-KR" sz="1900" dirty="0"/>
                <a:t>. </a:t>
              </a:r>
              <a:r>
                <a:rPr lang="ko-KR" altLang="en-US" sz="1900" dirty="0"/>
                <a:t>오류</a:t>
              </a:r>
              <a:r>
                <a:rPr lang="en-US" altLang="ko-KR" sz="1900" dirty="0"/>
                <a:t>-</a:t>
              </a:r>
              <a:r>
                <a:rPr lang="ko-KR" altLang="en-US" sz="1900" dirty="0"/>
                <a:t>부재의 궤변 </a:t>
              </a:r>
              <a:r>
                <a:rPr lang="en-US" altLang="ko-KR" sz="1900" dirty="0"/>
                <a:t>: </a:t>
              </a:r>
              <a:r>
                <a:rPr lang="ko-KR" altLang="en-US" sz="1900" dirty="0"/>
                <a:t>꼭 오류를 제거했다고 </a:t>
              </a:r>
              <a:endParaRPr lang="en-US" altLang="ko-KR" sz="1900" dirty="0"/>
            </a:p>
            <a:p>
              <a:pPr indent="-1080000">
                <a:lnSpc>
                  <a:spcPct val="150000"/>
                </a:lnSpc>
              </a:pPr>
              <a:r>
                <a:rPr lang="en-US" altLang="ko-KR" sz="1900" dirty="0"/>
                <a:t>                             </a:t>
              </a:r>
              <a:r>
                <a:rPr lang="ko-KR" altLang="en-US" sz="1900" dirty="0"/>
                <a:t>품질이 높다 할 수 없다</a:t>
              </a:r>
              <a:endParaRPr lang="en-US" altLang="ko-KR" sz="1900" dirty="0"/>
            </a:p>
            <a:p>
              <a:pPr indent="-720000">
                <a:lnSpc>
                  <a:spcPct val="150000"/>
                </a:lnSpc>
              </a:pPr>
              <a:endParaRPr lang="en-US" altLang="ko-KR" sz="2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54396C06-6F1D-47BC-BB7C-AFC81D4B7606}"/>
                </a:ext>
              </a:extLst>
            </p:cNvPr>
            <p:cNvCxnSpPr/>
            <p:nvPr/>
          </p:nvCxnSpPr>
          <p:spPr>
            <a:xfrm flipV="1">
              <a:off x="4565650" y="2125271"/>
              <a:ext cx="2783909" cy="23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B3348DC8-FF7E-4F1F-BA74-5A85E95987BB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02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애플리케이션 테스트 케이스 작성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D6EED35B-2625-4268-ABBD-051965720E23}"/>
              </a:ext>
            </a:extLst>
          </p:cNvPr>
          <p:cNvGrpSpPr/>
          <p:nvPr/>
        </p:nvGrpSpPr>
        <p:grpSpPr>
          <a:xfrm>
            <a:off x="251520" y="908723"/>
            <a:ext cx="8640960" cy="4687398"/>
            <a:chOff x="3984625" y="1839880"/>
            <a:chExt cx="5227758" cy="3110037"/>
          </a:xfrm>
        </p:grpSpPr>
        <p:sp>
          <p:nvSpPr>
            <p:cNvPr id="15" name="Oval 3">
              <a:extLst>
                <a:ext uri="{FF2B5EF4-FFF2-40B4-BE49-F238E27FC236}">
                  <a16:creationId xmlns:a16="http://schemas.microsoft.com/office/drawing/2014/main" xmlns="" id="{9CA1E650-F132-41E9-85DE-E1337B15F20B}"/>
                </a:ext>
              </a:extLst>
            </p:cNvPr>
            <p:cNvSpPr/>
            <p:nvPr/>
          </p:nvSpPr>
          <p:spPr>
            <a:xfrm>
              <a:off x="4121150" y="1905403"/>
              <a:ext cx="434975" cy="439737"/>
            </a:xfrm>
            <a:prstGeom prst="ellipse">
              <a:avLst/>
            </a:prstGeom>
            <a:solidFill>
              <a:srgbClr val="FFC000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4</a:t>
              </a:r>
              <a:endParaRPr kumimoji="0" lang="ko-KR" altLang="ko-KR" sz="5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CF223599-EB71-4D9A-AABC-7A30DE244AE0}"/>
                </a:ext>
              </a:extLst>
            </p:cNvPr>
            <p:cNvSpPr txBox="1"/>
            <p:nvPr/>
          </p:nvSpPr>
          <p:spPr>
            <a:xfrm>
              <a:off x="4507401" y="1943647"/>
              <a:ext cx="4656258" cy="289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720000">
                <a:lnSpc>
                  <a:spcPct val="150000"/>
                </a:lnSpc>
              </a:pPr>
              <a:r>
                <a:rPr lang="ko-KR" altLang="en-US" sz="2000" b="1" dirty="0"/>
                <a:t>소프트웨어 테스트 프로세스</a:t>
              </a:r>
              <a:endParaRPr lang="en-US" altLang="ko-KR" sz="2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54396C06-6F1D-47BC-BB7C-AFC81D4B7606}"/>
                </a:ext>
              </a:extLst>
            </p:cNvPr>
            <p:cNvCxnSpPr>
              <a:cxnSpLocks/>
            </p:cNvCxnSpPr>
            <p:nvPr/>
          </p:nvCxnSpPr>
          <p:spPr>
            <a:xfrm>
              <a:off x="4516926" y="2231422"/>
              <a:ext cx="208157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B3348DC8-FF7E-4F1F-BA74-5A85E95987BB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188A7CA-5CB8-4A78-98CB-BCCA0AE8119F}"/>
              </a:ext>
            </a:extLst>
          </p:cNvPr>
          <p:cNvSpPr txBox="1"/>
          <p:nvPr/>
        </p:nvSpPr>
        <p:spPr>
          <a:xfrm>
            <a:off x="649906" y="1974542"/>
            <a:ext cx="885509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prstClr val="white"/>
                </a:solidFill>
              </a:rPr>
              <a:t>테스트 </a:t>
            </a:r>
            <a:endParaRPr lang="en-US" altLang="ko-KR" sz="1600" b="1" spc="-150" dirty="0">
              <a:solidFill>
                <a:prstClr val="white"/>
              </a:solidFill>
            </a:endParaRPr>
          </a:p>
          <a:p>
            <a:pPr algn="ctr"/>
            <a:r>
              <a:rPr lang="ko-KR" altLang="en-US" sz="1600" b="1" spc="-150" dirty="0">
                <a:solidFill>
                  <a:prstClr val="white"/>
                </a:solidFill>
              </a:rPr>
              <a:t>계획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4B767DF-4F2A-4547-AD27-5C096A0F2C37}"/>
              </a:ext>
            </a:extLst>
          </p:cNvPr>
          <p:cNvSpPr txBox="1"/>
          <p:nvPr/>
        </p:nvSpPr>
        <p:spPr>
          <a:xfrm>
            <a:off x="1979712" y="1974542"/>
            <a:ext cx="122413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테스트분석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 및 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0E42A46-361B-424E-A5B0-C99DA067E3F6}"/>
              </a:ext>
            </a:extLst>
          </p:cNvPr>
          <p:cNvSpPr txBox="1"/>
          <p:nvPr/>
        </p:nvSpPr>
        <p:spPr>
          <a:xfrm>
            <a:off x="3563888" y="1981998"/>
            <a:ext cx="1872208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테스트케이스 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및 시나리오작성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250DBF7-5010-4F7A-9E1D-5C8D7EE7D601}"/>
              </a:ext>
            </a:extLst>
          </p:cNvPr>
          <p:cNvSpPr txBox="1"/>
          <p:nvPr/>
        </p:nvSpPr>
        <p:spPr>
          <a:xfrm>
            <a:off x="5774723" y="1980129"/>
            <a:ext cx="885509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prstClr val="white"/>
                </a:solidFill>
              </a:rPr>
              <a:t>테스트 </a:t>
            </a:r>
            <a:endParaRPr lang="en-US" altLang="ko-KR" sz="1600" b="1" spc="-150" dirty="0">
              <a:solidFill>
                <a:prstClr val="white"/>
              </a:solidFill>
            </a:endParaRPr>
          </a:p>
          <a:p>
            <a:pPr algn="ctr"/>
            <a:r>
              <a:rPr lang="ko-KR" altLang="en-US" sz="1600" b="1" spc="-150" dirty="0">
                <a:solidFill>
                  <a:prstClr val="white"/>
                </a:solidFill>
              </a:rPr>
              <a:t>수행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856A1F0-C288-44EE-BE11-4EAB63143375}"/>
              </a:ext>
            </a:extLst>
          </p:cNvPr>
          <p:cNvSpPr txBox="1"/>
          <p:nvPr/>
        </p:nvSpPr>
        <p:spPr>
          <a:xfrm>
            <a:off x="7020272" y="1980129"/>
            <a:ext cx="1656184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테스트결과평가 및 리포팅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32C1B57C-80A6-4C70-BC3E-0EF1843DF15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535415" y="2266930"/>
            <a:ext cx="44429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A687BD5D-850A-4C65-A9B7-2CED4F140DB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203848" y="2266930"/>
            <a:ext cx="360040" cy="745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D0D08243-60CC-4354-89E7-2A164F8548C7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5436096" y="2272517"/>
            <a:ext cx="338627" cy="186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E745A44A-9FFE-470B-ABC2-4C9305E0417C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6660232" y="2272517"/>
            <a:ext cx="36004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2AE98B1-D174-4FDB-9216-8E876133C975}"/>
              </a:ext>
            </a:extLst>
          </p:cNvPr>
          <p:cNvSpPr txBox="1"/>
          <p:nvPr/>
        </p:nvSpPr>
        <p:spPr>
          <a:xfrm>
            <a:off x="265959" y="2636912"/>
            <a:ext cx="135371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u="sng" dirty="0">
                <a:solidFill>
                  <a:srgbClr val="FF0000"/>
                </a:solidFill>
              </a:rPr>
              <a:t>테스트목적과 범위 정의</a:t>
            </a:r>
            <a:endParaRPr lang="en-US" altLang="ko-KR" sz="1400" u="sng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종료 조건 정의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조직 및 비용산정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C24C5BA-3166-4FA9-84E1-1543AAA5D820}"/>
              </a:ext>
            </a:extLst>
          </p:cNvPr>
          <p:cNvSpPr txBox="1"/>
          <p:nvPr/>
        </p:nvSpPr>
        <p:spPr>
          <a:xfrm>
            <a:off x="1763688" y="2636912"/>
            <a:ext cx="156973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요구사항 분석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리스크 분석 및 </a:t>
            </a:r>
            <a:r>
              <a:rPr lang="ko-KR" altLang="en-US" sz="1400" u="sng" dirty="0"/>
              <a:t>우선순위</a:t>
            </a:r>
            <a:r>
              <a:rPr lang="ko-KR" altLang="en-US" sz="1400" dirty="0"/>
              <a:t> 결정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u="sng" dirty="0"/>
              <a:t>테스트 데이터 준비</a:t>
            </a:r>
            <a:endParaRPr lang="en-US" altLang="ko-KR" sz="1400" u="sng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u="sng" dirty="0">
                <a:solidFill>
                  <a:srgbClr val="FF0000"/>
                </a:solidFill>
              </a:rPr>
              <a:t>테스트 환경 및 도구 준비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5B5D6E9-63D0-4E09-93A9-AD1A4FE5D494}"/>
              </a:ext>
            </a:extLst>
          </p:cNvPr>
          <p:cNvSpPr txBox="1"/>
          <p:nvPr/>
        </p:nvSpPr>
        <p:spPr>
          <a:xfrm>
            <a:off x="3563888" y="2636912"/>
            <a:ext cx="1872208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테스트 케이스 작성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테스트용 스크립트 작성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테스트 케이스 검토 및 확인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테스트 시나리오 작성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08D54D9-3C54-475E-8722-DB11E7E832F8}"/>
              </a:ext>
            </a:extLst>
          </p:cNvPr>
          <p:cNvSpPr txBox="1"/>
          <p:nvPr/>
        </p:nvSpPr>
        <p:spPr>
          <a:xfrm>
            <a:off x="5508104" y="2636912"/>
            <a:ext cx="1512168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초기 데이터 로딩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테스트 수행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결함 리포팅</a:t>
            </a:r>
            <a:endParaRPr lang="en-US" altLang="ko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748C895-33BF-47DA-AC8F-762D3222FDF1}"/>
              </a:ext>
            </a:extLst>
          </p:cNvPr>
          <p:cNvSpPr txBox="1"/>
          <p:nvPr/>
        </p:nvSpPr>
        <p:spPr>
          <a:xfrm>
            <a:off x="7155760" y="2636912"/>
            <a:ext cx="1656184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테스트 결과 정리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테스트 프로세스 리뷰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테스트 결과 평가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테스트 리포팅</a:t>
            </a:r>
            <a:endParaRPr lang="en-US" altLang="ko-KR" sz="1400" dirty="0"/>
          </a:p>
        </p:txBody>
      </p:sp>
      <p:sp>
        <p:nvSpPr>
          <p:cNvPr id="34" name="줄무늬가 있는 오른쪽 화살표 49">
            <a:extLst>
              <a:ext uri="{FF2B5EF4-FFF2-40B4-BE49-F238E27FC236}">
                <a16:creationId xmlns:a16="http://schemas.microsoft.com/office/drawing/2014/main" xmlns="" id="{80AD7F67-533B-412C-AD85-4DCD7B11B4F2}"/>
              </a:ext>
            </a:extLst>
          </p:cNvPr>
          <p:cNvSpPr/>
          <p:nvPr/>
        </p:nvSpPr>
        <p:spPr>
          <a:xfrm rot="5400000">
            <a:off x="4175956" y="5323147"/>
            <a:ext cx="792088" cy="864096"/>
          </a:xfrm>
          <a:prstGeom prst="stripedRightArrow">
            <a:avLst/>
          </a:prstGeom>
          <a:noFill/>
          <a:ln cap="rnd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CF8174F3-AB15-4FB3-953E-676D80FB6553}"/>
              </a:ext>
            </a:extLst>
          </p:cNvPr>
          <p:cNvSpPr/>
          <p:nvPr/>
        </p:nvSpPr>
        <p:spPr>
          <a:xfrm>
            <a:off x="221575" y="6280623"/>
            <a:ext cx="8675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테스트 계획서                    테스트 케이스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시나리오                  테스트결과서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F7B169D-B0D4-4C1A-BFA8-F213F5318C57}"/>
              </a:ext>
            </a:extLst>
          </p:cNvPr>
          <p:cNvSpPr/>
          <p:nvPr/>
        </p:nvSpPr>
        <p:spPr>
          <a:xfrm>
            <a:off x="4070653" y="6042774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산출문서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12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애플리케이션 테스트 케이스 작성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D6EED35B-2625-4268-ABBD-051965720E23}"/>
              </a:ext>
            </a:extLst>
          </p:cNvPr>
          <p:cNvGrpSpPr/>
          <p:nvPr/>
        </p:nvGrpSpPr>
        <p:grpSpPr>
          <a:xfrm>
            <a:off x="251520" y="1484784"/>
            <a:ext cx="8640960" cy="3744418"/>
            <a:chOff x="3984625" y="2327725"/>
            <a:chExt cx="5227758" cy="3171020"/>
          </a:xfrm>
        </p:grpSpPr>
        <p:sp>
          <p:nvSpPr>
            <p:cNvPr id="15" name="Oval 3">
              <a:extLst>
                <a:ext uri="{FF2B5EF4-FFF2-40B4-BE49-F238E27FC236}">
                  <a16:creationId xmlns:a16="http://schemas.microsoft.com/office/drawing/2014/main" xmlns="" id="{9CA1E650-F132-41E9-85DE-E1337B15F20B}"/>
                </a:ext>
              </a:extLst>
            </p:cNvPr>
            <p:cNvSpPr/>
            <p:nvPr/>
          </p:nvSpPr>
          <p:spPr>
            <a:xfrm>
              <a:off x="4121150" y="2515212"/>
              <a:ext cx="434975" cy="439737"/>
            </a:xfrm>
            <a:prstGeom prst="ellipse">
              <a:avLst/>
            </a:prstGeom>
            <a:solidFill>
              <a:srgbClr val="FFC000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5</a:t>
              </a:r>
              <a:endParaRPr kumimoji="0" lang="ko-KR" altLang="ko-KR" sz="5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CF223599-EB71-4D9A-AABC-7A30DE244AE0}"/>
                </a:ext>
              </a:extLst>
            </p:cNvPr>
            <p:cNvSpPr txBox="1"/>
            <p:nvPr/>
          </p:nvSpPr>
          <p:spPr>
            <a:xfrm>
              <a:off x="4338637" y="2327725"/>
              <a:ext cx="4825022" cy="3127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720000">
                <a:lnSpc>
                  <a:spcPct val="200000"/>
                </a:lnSpc>
              </a:pPr>
              <a:r>
                <a:rPr lang="ko-KR" altLang="en-US" sz="2000" b="1" dirty="0" smtClean="0"/>
                <a:t>   소프트웨어 </a:t>
              </a:r>
              <a:r>
                <a:rPr lang="ko-KR" altLang="en-US" sz="2000" b="1" dirty="0"/>
                <a:t>테스트 </a:t>
              </a:r>
              <a:r>
                <a:rPr lang="ko-KR" altLang="en-US" sz="2000" b="1" dirty="0" smtClean="0"/>
                <a:t>기법</a:t>
              </a:r>
              <a:endParaRPr lang="en-US" altLang="ko-KR" sz="2000" b="1" dirty="0">
                <a:solidFill>
                  <a:srgbClr val="FF0000"/>
                </a:solidFill>
              </a:endParaRPr>
            </a:p>
            <a:p>
              <a:pPr indent="-720000">
                <a:lnSpc>
                  <a:spcPct val="200000"/>
                </a:lnSpc>
              </a:pPr>
              <a:r>
                <a:rPr lang="ko-KR" altLang="en-US" sz="2000" b="1" dirty="0">
                  <a:solidFill>
                    <a:srgbClr val="FF0000"/>
                  </a:solidFill>
                </a:rPr>
                <a:t>★ </a:t>
              </a:r>
              <a:r>
                <a:rPr lang="ko-KR" altLang="en-US" sz="1900" dirty="0" smtClean="0"/>
                <a:t>화이트박스 </a:t>
              </a:r>
              <a:r>
                <a:rPr lang="ko-KR" altLang="en-US" sz="1900" dirty="0"/>
                <a:t>테스트 </a:t>
              </a:r>
              <a:r>
                <a:rPr lang="en-US" altLang="ko-KR" sz="1900" dirty="0"/>
                <a:t>: </a:t>
              </a:r>
              <a:r>
                <a:rPr lang="ko-KR" altLang="en-US" sz="1900" dirty="0" smtClean="0"/>
                <a:t>프로그램의 </a:t>
              </a:r>
              <a:r>
                <a:rPr lang="ko-KR" altLang="en-US" sz="1900" dirty="0"/>
                <a:t>내부 로직</a:t>
              </a:r>
              <a:r>
                <a:rPr lang="en-US" altLang="ko-KR" sz="1900" dirty="0"/>
                <a:t>(</a:t>
              </a:r>
              <a:r>
                <a:rPr lang="ko-KR" altLang="en-US" sz="1900" dirty="0"/>
                <a:t>수행 경로 구조 등</a:t>
              </a:r>
              <a:r>
                <a:rPr lang="en-US" altLang="ko-KR" sz="1900" dirty="0"/>
                <a:t>)</a:t>
              </a:r>
              <a:r>
                <a:rPr lang="ko-KR" altLang="en-US" sz="1900" dirty="0"/>
                <a:t>을 </a:t>
              </a:r>
              <a:endParaRPr lang="en-US" altLang="ko-KR" sz="1900" dirty="0"/>
            </a:p>
            <a:p>
              <a:pPr indent="-720000">
                <a:lnSpc>
                  <a:spcPct val="200000"/>
                </a:lnSpc>
              </a:pPr>
              <a:r>
                <a:rPr lang="en-US" altLang="ko-KR" sz="1900" dirty="0"/>
                <a:t>                          </a:t>
              </a:r>
              <a:r>
                <a:rPr lang="ko-KR" altLang="en-US" sz="1900" dirty="0"/>
                <a:t>보면서 테스트를 수행한다</a:t>
              </a:r>
              <a:r>
                <a:rPr lang="en-US" altLang="ko-KR" sz="1900" dirty="0"/>
                <a:t>.</a:t>
              </a:r>
            </a:p>
            <a:p>
              <a:pPr indent="-720000">
                <a:lnSpc>
                  <a:spcPct val="200000"/>
                </a:lnSpc>
              </a:pPr>
              <a:endParaRPr lang="en-US" altLang="ko-KR" sz="1900" dirty="0"/>
            </a:p>
            <a:p>
              <a:pPr indent="-720000">
                <a:lnSpc>
                  <a:spcPct val="200000"/>
                </a:lnSpc>
              </a:pPr>
              <a:r>
                <a:rPr lang="ko-KR" altLang="en-US" sz="2000" b="1" dirty="0">
                  <a:solidFill>
                    <a:srgbClr val="FF0000"/>
                  </a:solidFill>
                </a:rPr>
                <a:t>★ </a:t>
              </a:r>
              <a:r>
                <a:rPr lang="ko-KR" altLang="en-US" sz="1900" dirty="0" smtClean="0"/>
                <a:t>블랙박스 </a:t>
              </a:r>
              <a:r>
                <a:rPr lang="ko-KR" altLang="en-US" sz="1900" dirty="0"/>
                <a:t>테스트 </a:t>
              </a:r>
              <a:r>
                <a:rPr lang="en-US" altLang="ko-KR" sz="1900" dirty="0"/>
                <a:t>: </a:t>
              </a:r>
              <a:r>
                <a:rPr lang="ko-KR" altLang="en-US" sz="1900" dirty="0"/>
                <a:t>프로그램의 외부 사용자 요구사항 명세를 보면서</a:t>
              </a:r>
              <a:endParaRPr lang="en-US" altLang="ko-KR" sz="1900" dirty="0"/>
            </a:p>
            <a:p>
              <a:pPr indent="-720000">
                <a:lnSpc>
                  <a:spcPct val="200000"/>
                </a:lnSpc>
              </a:pPr>
              <a:r>
                <a:rPr lang="en-US" altLang="ko-KR" sz="1900" dirty="0"/>
                <a:t>                       </a:t>
              </a:r>
              <a:r>
                <a:rPr lang="ko-KR" altLang="en-US" sz="1900" dirty="0"/>
                <a:t>기능 테스트를 수행한다</a:t>
              </a:r>
              <a:r>
                <a:rPr lang="en-US" altLang="ko-KR" sz="1900" dirty="0"/>
                <a:t>.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54396C06-6F1D-47BC-BB7C-AFC81D4B7606}"/>
                </a:ext>
              </a:extLst>
            </p:cNvPr>
            <p:cNvCxnSpPr>
              <a:cxnSpLocks/>
            </p:cNvCxnSpPr>
            <p:nvPr/>
          </p:nvCxnSpPr>
          <p:spPr>
            <a:xfrm>
              <a:off x="4516926" y="2841231"/>
              <a:ext cx="173306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B3348DC8-FF7E-4F1F-BA74-5A85E95987BB}"/>
                </a:ext>
              </a:extLst>
            </p:cNvPr>
            <p:cNvSpPr/>
            <p:nvPr/>
          </p:nvSpPr>
          <p:spPr>
            <a:xfrm>
              <a:off x="3984625" y="2388708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525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295471-9436-40D5-8713-8053985C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애플리케이션 테스트 케이스 작성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CA16608D-5409-465B-A1EA-5259B29776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66018"/>
            <a:ext cx="3257868" cy="4999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C64E084-D70E-4F3A-96A8-6B00BB1BC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097161"/>
            <a:ext cx="3457812" cy="5157192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xmlns="" id="{B1224E54-5B63-4969-BA5D-F43766B78403}"/>
              </a:ext>
            </a:extLst>
          </p:cNvPr>
          <p:cNvSpPr/>
          <p:nvPr/>
        </p:nvSpPr>
        <p:spPr>
          <a:xfrm>
            <a:off x="4716016" y="2132856"/>
            <a:ext cx="504056" cy="216024"/>
          </a:xfrm>
          <a:prstGeom prst="ellipse">
            <a:avLst/>
          </a:prstGeom>
          <a:noFill/>
          <a:ln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29869838-CA4F-4CB6-AE3B-2B3193005473}"/>
              </a:ext>
            </a:extLst>
          </p:cNvPr>
          <p:cNvSpPr/>
          <p:nvPr/>
        </p:nvSpPr>
        <p:spPr>
          <a:xfrm>
            <a:off x="4716016" y="2420888"/>
            <a:ext cx="504056" cy="216024"/>
          </a:xfrm>
          <a:prstGeom prst="ellipse">
            <a:avLst/>
          </a:prstGeom>
          <a:noFill/>
          <a:ln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2AEB0A83-F01E-405A-BF2F-8A78EC0BDF58}"/>
              </a:ext>
            </a:extLst>
          </p:cNvPr>
          <p:cNvSpPr/>
          <p:nvPr/>
        </p:nvSpPr>
        <p:spPr>
          <a:xfrm>
            <a:off x="4759743" y="2708920"/>
            <a:ext cx="504056" cy="216024"/>
          </a:xfrm>
          <a:prstGeom prst="ellipse">
            <a:avLst/>
          </a:prstGeom>
          <a:noFill/>
          <a:ln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07F38BEB-6F12-41A7-B0B4-CF31C13DD214}"/>
              </a:ext>
            </a:extLst>
          </p:cNvPr>
          <p:cNvSpPr/>
          <p:nvPr/>
        </p:nvSpPr>
        <p:spPr>
          <a:xfrm>
            <a:off x="4734870" y="2996952"/>
            <a:ext cx="504056" cy="216024"/>
          </a:xfrm>
          <a:prstGeom prst="ellipse">
            <a:avLst/>
          </a:prstGeom>
          <a:noFill/>
          <a:ln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36793D6-ADBD-4939-8F9A-C9DBF1ED68CD}"/>
              </a:ext>
            </a:extLst>
          </p:cNvPr>
          <p:cNvSpPr/>
          <p:nvPr/>
        </p:nvSpPr>
        <p:spPr>
          <a:xfrm>
            <a:off x="4734870" y="4888014"/>
            <a:ext cx="504056" cy="216024"/>
          </a:xfrm>
          <a:prstGeom prst="ellipse">
            <a:avLst/>
          </a:prstGeom>
          <a:noFill/>
          <a:ln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FD9748E8-0A65-474E-A7B1-7D2C2D7D2ACD}"/>
              </a:ext>
            </a:extLst>
          </p:cNvPr>
          <p:cNvSpPr/>
          <p:nvPr/>
        </p:nvSpPr>
        <p:spPr>
          <a:xfrm>
            <a:off x="4716016" y="5229200"/>
            <a:ext cx="504056" cy="216024"/>
          </a:xfrm>
          <a:prstGeom prst="ellipse">
            <a:avLst/>
          </a:prstGeom>
          <a:noFill/>
          <a:ln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04BAD59B-9E44-4509-BB2F-7A75715AB7AF}"/>
              </a:ext>
            </a:extLst>
          </p:cNvPr>
          <p:cNvSpPr/>
          <p:nvPr/>
        </p:nvSpPr>
        <p:spPr>
          <a:xfrm>
            <a:off x="4716016" y="5554940"/>
            <a:ext cx="673741" cy="216024"/>
          </a:xfrm>
          <a:prstGeom prst="ellipse">
            <a:avLst/>
          </a:prstGeom>
          <a:noFill/>
          <a:ln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6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/>
              <a:t>애플리케이션 테스트 시나리오 작성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FEDCB716-E6E5-47B6-B6FB-B035248B97B6}"/>
              </a:ext>
            </a:extLst>
          </p:cNvPr>
          <p:cNvGrpSpPr/>
          <p:nvPr/>
        </p:nvGrpSpPr>
        <p:grpSpPr>
          <a:xfrm>
            <a:off x="683568" y="1052737"/>
            <a:ext cx="7920880" cy="5256586"/>
            <a:chOff x="3984625" y="1839880"/>
            <a:chExt cx="5227758" cy="3110037"/>
          </a:xfrm>
        </p:grpSpPr>
        <p:sp>
          <p:nvSpPr>
            <p:cNvPr id="35" name="Oval 3">
              <a:extLst>
                <a:ext uri="{FF2B5EF4-FFF2-40B4-BE49-F238E27FC236}">
                  <a16:creationId xmlns:a16="http://schemas.microsoft.com/office/drawing/2014/main" xmlns="" id="{24532392-4B2E-4F5E-AD09-1CBE13B752B8}"/>
                </a:ext>
              </a:extLst>
            </p:cNvPr>
            <p:cNvSpPr/>
            <p:nvPr/>
          </p:nvSpPr>
          <p:spPr>
            <a:xfrm>
              <a:off x="4121150" y="2033213"/>
              <a:ext cx="434975" cy="439737"/>
            </a:xfrm>
            <a:prstGeom prst="ellipse">
              <a:avLst/>
            </a:prstGeom>
            <a:solidFill>
              <a:srgbClr val="F0C424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1</a:t>
              </a:r>
              <a:endParaRPr kumimoji="0" lang="ko-KR" altLang="ko-KR" sz="5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xmlns="" id="{D9FD169E-2887-460C-9800-BBE27033B44A}"/>
                </a:ext>
              </a:extLst>
            </p:cNvPr>
            <p:cNvSpPr/>
            <p:nvPr/>
          </p:nvSpPr>
          <p:spPr>
            <a:xfrm>
              <a:off x="4121150" y="3346450"/>
              <a:ext cx="434975" cy="439737"/>
            </a:xfrm>
            <a:prstGeom prst="ellipse">
              <a:avLst/>
            </a:prstGeom>
            <a:solidFill>
              <a:srgbClr val="46C1A4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2</a:t>
              </a:r>
              <a:endParaRPr kumimoji="0" lang="ko-KR" altLang="ko-KR" sz="5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36640F5F-7AEC-43C0-ADC4-711684613BCA}"/>
                </a:ext>
              </a:extLst>
            </p:cNvPr>
            <p:cNvSpPr txBox="1"/>
            <p:nvPr/>
          </p:nvSpPr>
          <p:spPr>
            <a:xfrm>
              <a:off x="4649976" y="1967690"/>
              <a:ext cx="4330832" cy="1147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srgbClr val="FF0000"/>
                  </a:solidFill>
                </a:rPr>
                <a:t>테스트 시나리오</a:t>
              </a:r>
              <a:r>
                <a:rPr lang="ko-KR" altLang="en-US" sz="2000" b="1" dirty="0"/>
                <a:t>의 개념</a:t>
              </a:r>
              <a:endParaRPr lang="en-US" altLang="ko-KR" sz="2000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/>
                <a:t>테스트 수행을 위한 여러 테스트 케이스의 집합으로 테스트 케이스의 동작 순서를 기술한 문서이며 테스트를 위한 절차를 명세한 문서</a:t>
              </a:r>
              <a:endParaRPr lang="en-US" altLang="ko-KR" sz="2000" dirty="0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xmlns="" id="{B28C8D3C-7C98-4382-B83F-833DEDA35EC7}"/>
                </a:ext>
              </a:extLst>
            </p:cNvPr>
            <p:cNvCxnSpPr/>
            <p:nvPr/>
          </p:nvCxnSpPr>
          <p:spPr>
            <a:xfrm>
              <a:off x="4565650" y="3562350"/>
              <a:ext cx="21780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083D2F98-D0D6-485E-8CF3-EDC5A32139AC}"/>
                </a:ext>
              </a:extLst>
            </p:cNvPr>
            <p:cNvCxnSpPr/>
            <p:nvPr/>
          </p:nvCxnSpPr>
          <p:spPr>
            <a:xfrm flipV="1">
              <a:off x="4565650" y="2253081"/>
              <a:ext cx="2783909" cy="23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D5118AD-1A84-4F8B-AE43-756D60267619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C181E3A-74BF-4F99-AF37-000C4FECB195}"/>
              </a:ext>
            </a:extLst>
          </p:cNvPr>
          <p:cNvSpPr txBox="1"/>
          <p:nvPr/>
        </p:nvSpPr>
        <p:spPr>
          <a:xfrm>
            <a:off x="1691680" y="3493727"/>
            <a:ext cx="6561895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소프트웨어 테스트의 필요성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/>
              <a:t>오류 발견 관점 </a:t>
            </a:r>
            <a:r>
              <a:rPr lang="en-US" altLang="ko-KR" sz="2000" dirty="0"/>
              <a:t>: </a:t>
            </a:r>
            <a:r>
              <a:rPr lang="ko-KR" altLang="en-US" sz="2000" dirty="0"/>
              <a:t>잠재된 오류 발견하고 이를 수정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오류 예방 관점</a:t>
            </a:r>
            <a:r>
              <a:rPr lang="en-US" altLang="ko-KR" sz="2000" dirty="0"/>
              <a:t>: </a:t>
            </a:r>
            <a:r>
              <a:rPr lang="ko-KR" altLang="en-US" sz="2000" dirty="0"/>
              <a:t>실행 전 코드 리뷰</a:t>
            </a:r>
            <a:r>
              <a:rPr lang="en-US" altLang="ko-KR" sz="2000" dirty="0"/>
              <a:t>, </a:t>
            </a:r>
            <a:r>
              <a:rPr lang="ko-KR" altLang="en-US" sz="2000" dirty="0"/>
              <a:t>동료 점검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품질 향상 관점 </a:t>
            </a:r>
            <a:r>
              <a:rPr lang="en-US" altLang="ko-KR" sz="2000" dirty="0"/>
              <a:t>: </a:t>
            </a:r>
            <a:r>
              <a:rPr lang="ko-KR" altLang="en-US" sz="2000" dirty="0"/>
              <a:t>반복적인 테스트를 거쳐 제품의 신뢰도 향상하는 품질 보증 활동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739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cap="rnd">
          <a:solidFill>
            <a:srgbClr val="00206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743</Words>
  <Application>Microsoft Office PowerPoint</Application>
  <PresentationFormat>화면 슬라이드 쇼(4:3)</PresentationFormat>
  <Paragraphs>157</Paragraphs>
  <Slides>16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애플리케이션 테스트 관리</vt:lpstr>
      <vt:lpstr>PowerPoint 프레젠테이션</vt:lpstr>
      <vt:lpstr>PowerPoint 프레젠테이션</vt:lpstr>
      <vt:lpstr>1-1. 애플리케이션 테스트 케이스 작성</vt:lpstr>
      <vt:lpstr>1-1. 애플리케이션 테스트 케이스 작성</vt:lpstr>
      <vt:lpstr>1-1. 애플리케이션 테스트 케이스 작성</vt:lpstr>
      <vt:lpstr>1-1. 애플리케이션 테스트 케이스 작성</vt:lpstr>
      <vt:lpstr>1-1. 애플리케이션 테스트 케이스 작성</vt:lpstr>
      <vt:lpstr>1-2. 애플리케이션 테스트 시나리오 작성</vt:lpstr>
      <vt:lpstr>PowerPoint 프레젠테이션</vt:lpstr>
      <vt:lpstr>2-1. 애플리케이션 통합 테스트 수행</vt:lpstr>
      <vt:lpstr>PowerPoint 프레젠테이션</vt:lpstr>
      <vt:lpstr>3-1. 애플리케이션 성능 분석</vt:lpstr>
      <vt:lpstr>PowerPoint 프레젠테이션</vt:lpstr>
      <vt:lpstr>3-2. 애플리케이션 성능 개선 ; 코드 최적화</vt:lpstr>
      <vt:lpstr>3-2. 애플리케이션 성능 개선 ; 메모리 최소화, io 최소화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테스트</dc:title>
  <dc:creator>user</dc:creator>
  <cp:lastModifiedBy>TJ</cp:lastModifiedBy>
  <cp:revision>149</cp:revision>
  <cp:lastPrinted>2020-03-23T09:08:06Z</cp:lastPrinted>
  <dcterms:created xsi:type="dcterms:W3CDTF">2018-01-10T01:38:20Z</dcterms:created>
  <dcterms:modified xsi:type="dcterms:W3CDTF">2020-03-24T00:41:54Z</dcterms:modified>
</cp:coreProperties>
</file>