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5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EC96-891D-C946-8181-252A1C9F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1" kern="100" dirty="0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对开源机械臂 </a:t>
            </a:r>
            <a:br>
              <a:rPr lang="zh-CN" altLang="en-US" sz="2700" b="1" kern="100" dirty="0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700" b="1" kern="100" dirty="0" err="1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Niryo</a:t>
            </a:r>
            <a:r>
              <a:rPr lang="en-US" altLang="zh-CN" sz="2700" b="1" kern="100" dirty="0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One </a:t>
            </a:r>
            <a:r>
              <a:rPr lang="zh-CN" altLang="en-US" sz="2700" b="1" kern="100" dirty="0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的国产化研究和制作</a:t>
            </a:r>
            <a:br>
              <a:rPr lang="zh-CN" altLang="en-US" sz="2700" b="1" kern="100" dirty="0">
                <a:latin typeface="DengXian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34337-003E-924A-93E0-E93DB8407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上海市南洋模范中学</a:t>
            </a:r>
            <a:endParaRPr lang="en-US" altLang="zh-CN" dirty="0"/>
          </a:p>
          <a:p>
            <a:r>
              <a:rPr lang="zh-CN" altLang="en-US" dirty="0"/>
              <a:t>邝弘亮</a:t>
            </a:r>
            <a:endParaRPr lang="en-US" altLang="zh-CN" dirty="0"/>
          </a:p>
          <a:p>
            <a:r>
              <a:rPr lang="zh-CN" altLang="en-US" dirty="0"/>
              <a:t>指导老师：王文琛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9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4C19D-E7A2-4CDE-A897-35F2BC95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E99E3F-7A89-4769-AAB0-DC0E42BE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9129042-28FB-49B3-BF09-C0FC7041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857079D-69FB-4AAE-939D-50320676C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4E06FFE-2B6E-451F-8584-36CB56B92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A9C3EAA-1C7F-4CBB-80F3-40FAD9629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289920A-A485-4023-84F5-973CB3AF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58C87-5B91-45CB-BEAD-B9CD515B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E8F853B-7045-4974-ADFB-592F01B4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307ABD8-4121-4188-A6A8-BF0841F5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E660CAF-84FD-4236-8BD1-570BEBF0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67DCC6D-C589-411A-83EF-249E925F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00B7C0-9045-4017-A91E-6129702F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5806466-98F7-4333-9BC7-BB44F5E9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E23BC68-3437-491F-BBEA-2DC61316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36B9FD89-406D-41F1-ADEF-F74A9B1DF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C0948A3-F3F2-4AA7-B558-4F1E0EBE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77408B3-EE29-4600-9011-F83CA3FE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E4DE87A-3195-410F-A185-3E41350B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372AC40-5D77-44AE-A395-85370316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74BF19D7-D76B-41DB-8E7B-644E1586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B67326-1D79-49D3-9B25-28080FDF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9FBAF07-4DBD-469A-AA51-A4A5E73F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B5B72DC2-A0AE-4085-87CB-F3401BB3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06CCDB-6E4B-4E06-9660-473F6464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09F0AE4-3C63-C74A-A686-527DD36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制作树莓派扩展板</a:t>
            </a:r>
            <a:endParaRPr lang="en-US" altLang="zh-CN" sz="5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C429E0-4E50-40EA-8FEB-E0FAC6A3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688BA26D-A31C-42C6-900E-D32832D4F4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774" y="275903"/>
            <a:ext cx="3904435" cy="30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0CE3941-DDEB-4309-8A2A-E5F30E4CE9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773" y="3267579"/>
            <a:ext cx="4305300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30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02EBD26-DE83-CC44-8B29-B4DEECC3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189" y="2491676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chemeClr val="tx2"/>
                </a:solidFill>
              </a:rPr>
              <a:t>3D</a:t>
            </a:r>
            <a:r>
              <a:rPr lang="zh-CN" altLang="en-US" sz="3200" dirty="0">
                <a:solidFill>
                  <a:schemeClr val="tx2"/>
                </a:solidFill>
              </a:rPr>
              <a:t>打印与组装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05986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B86E87-8EE5-4E0F-A5E6-BB2D9589FF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662" y="910856"/>
            <a:ext cx="5672137" cy="502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73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2F4D0-A243-2B47-875A-538B3976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0603-B7AB-0049-A742-82EBCD12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针对目前功能较完善的开源机械臂系统</a:t>
            </a:r>
            <a:r>
              <a:rPr lang="en-US" dirty="0" err="1"/>
              <a:t>Niryo</a:t>
            </a:r>
            <a:r>
              <a:rPr lang="en-US" dirty="0"/>
              <a:t> One</a:t>
            </a:r>
            <a:r>
              <a:rPr lang="zh-CN" altLang="en-US" dirty="0"/>
              <a:t>的控制系统，进行了对于获取较困难的控制板的更换，同时移植了属于工业现场总线的</a:t>
            </a:r>
            <a:r>
              <a:rPr lang="en-US" dirty="0"/>
              <a:t>CANBUS</a:t>
            </a:r>
            <a:r>
              <a:rPr lang="zh-CN" altLang="en-US" dirty="0"/>
              <a:t>总线，通过双向控制保证了机械臂上六个步进电机移动的精准性，同时也使得机械臂具有了与工业机器人一致的可操作性。下一步，我们希望能够在多台同种机械臂上实现多台协同控制，并进一步丰富它的功能，使其同时具有更好的教学性与实用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5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63D8F-9C54-0242-8498-C49CF23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8303E-8779-4A4B-88F0-01BEFE4C9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0791D-789E-FF4D-8282-FFFF5858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F010E-0BAE-0649-87CD-6AE4595D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114" y="953835"/>
            <a:ext cx="6281873" cy="524862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桌面机械臂的领域，目前的大量产品都是面向于教育领域的，在操作的精度上有所欠缺，同时部分为节约成本而做出的结构设计也存在缺陷。针对这一现状，我们提出了这一课题。</a:t>
            </a:r>
          </a:p>
        </p:txBody>
      </p:sp>
    </p:spTree>
    <p:extLst>
      <p:ext uri="{BB962C8B-B14F-4D97-AF65-F5344CB8AC3E}">
        <p14:creationId xmlns:p14="http://schemas.microsoft.com/office/powerpoint/2010/main" val="306331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125F-4AE6-0C47-A5E6-148C9A7B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课题的提出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81132-7714-394A-80ED-6C1ABFC9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506" y="1971139"/>
            <a:ext cx="6265088" cy="685800"/>
          </a:xfrm>
        </p:spPr>
        <p:txBody>
          <a:bodyPr/>
          <a:lstStyle/>
          <a:p>
            <a:r>
              <a:rPr lang="en-US" altLang="zh-CN" dirty="0" err="1"/>
              <a:t>Niryo</a:t>
            </a:r>
            <a:r>
              <a:rPr lang="en-US" altLang="zh-CN" dirty="0"/>
              <a:t> </a:t>
            </a:r>
            <a:r>
              <a:rPr lang="en-US" altLang="zh-CN" dirty="0" err="1"/>
              <a:t>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23E8-6543-294D-A17C-C6495F6C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506" y="3161455"/>
            <a:ext cx="6264350" cy="1696853"/>
          </a:xfrm>
        </p:spPr>
        <p:txBody>
          <a:bodyPr/>
          <a:lstStyle/>
          <a:p>
            <a:r>
              <a:rPr lang="zh-CN" altLang="en-US" sz="2100" dirty="0">
                <a:cs typeface="Times New Roman" panose="02020603050405020304" pitchFamily="18" charset="0"/>
              </a:rPr>
              <a:t>采用法国</a:t>
            </a:r>
            <a:r>
              <a:rPr lang="en-US" altLang="zh-CN" sz="2100" dirty="0" err="1">
                <a:cs typeface="Times New Roman" panose="02020603050405020304" pitchFamily="18" charset="0"/>
              </a:rPr>
              <a:t>Niryo</a:t>
            </a:r>
            <a:r>
              <a:rPr lang="zh-CN" altLang="en-US" sz="2100" dirty="0">
                <a:cs typeface="Times New Roman" panose="02020603050405020304" pitchFamily="18" charset="0"/>
              </a:rPr>
              <a:t>公司研发的开源机械臂</a:t>
            </a:r>
            <a:r>
              <a:rPr lang="en-US" altLang="zh-CN" sz="2100" dirty="0" err="1">
                <a:cs typeface="Times New Roman" panose="02020603050405020304" pitchFamily="18" charset="0"/>
              </a:rPr>
              <a:t>Niryo</a:t>
            </a:r>
            <a:r>
              <a:rPr lang="en-US" altLang="zh-CN" sz="2100" dirty="0">
                <a:cs typeface="Times New Roman" panose="02020603050405020304" pitchFamily="18" charset="0"/>
              </a:rPr>
              <a:t> One </a:t>
            </a:r>
            <a:r>
              <a:rPr lang="zh-CN" altLang="en-US" sz="2100" dirty="0">
                <a:cs typeface="Times New Roman" panose="02020603050405020304" pitchFamily="18" charset="0"/>
              </a:rPr>
              <a:t>的硬件设计，通过自主创新，针对国内能买到的零部件进行改造，修正它的控制软件以适应国产化需求。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11F76F7-C02E-4ACC-93FA-804ADEC7A0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0874-4793-A84B-9DE7-7EDEE156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67570-5F5F-AC40-A5E9-85BD1057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>
                <a:latin typeface="+mj-ea"/>
                <a:ea typeface="+mj-ea"/>
              </a:rPr>
              <a:t>机械臂</a:t>
            </a:r>
            <a:endParaRPr lang="en-US" altLang="zh-CN" sz="2100" dirty="0">
              <a:latin typeface="+mj-ea"/>
              <a:ea typeface="+mj-ea"/>
            </a:endParaRPr>
          </a:p>
          <a:p>
            <a:r>
              <a:rPr lang="en-US" altLang="zh-CN" sz="2100" dirty="0">
                <a:latin typeface="+mj-ea"/>
                <a:ea typeface="+mj-ea"/>
              </a:rPr>
              <a:t>CAN bus</a:t>
            </a:r>
          </a:p>
          <a:p>
            <a:r>
              <a:rPr lang="en-US" altLang="zh-CN" sz="2100" dirty="0">
                <a:latin typeface="+mj-ea"/>
                <a:ea typeface="+mj-ea"/>
              </a:rPr>
              <a:t>3D</a:t>
            </a:r>
            <a:r>
              <a:rPr lang="zh-CN" altLang="en-US" sz="2100" dirty="0">
                <a:latin typeface="+mj-ea"/>
                <a:ea typeface="+mj-ea"/>
              </a:rPr>
              <a:t>打印</a:t>
            </a:r>
            <a:endParaRPr lang="en-US" altLang="zh-CN" sz="2100" dirty="0">
              <a:latin typeface="+mj-ea"/>
              <a:ea typeface="+mj-ea"/>
            </a:endParaRPr>
          </a:p>
          <a:p>
            <a:r>
              <a:rPr lang="en-US" altLang="zh-CN" sz="2100" dirty="0">
                <a:latin typeface="+mj-ea"/>
                <a:ea typeface="+mj-ea"/>
              </a:rPr>
              <a:t>Ros</a:t>
            </a:r>
            <a:endParaRPr lang="zh-CN" altLang="en-US" sz="2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46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86439-5BB7-024E-995D-E291CD3C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步进电机控制板的国产化替代板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B003E-8E34-0840-A2BA-EA7DC6D7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26543C5B-6F37-4F02-B3F6-7EAE8935E9A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r="20265"/>
          <a:stretch>
            <a:fillRect/>
          </a:stretch>
        </p:blipFill>
        <p:spPr>
          <a:xfrm>
            <a:off x="7911548" y="904458"/>
            <a:ext cx="2793558" cy="467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81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8D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8DF0F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3DDB982-BF60-42FC-B2BC-CEDDFB20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磁传感器移植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892F5E4C-BC31-4120-9CAE-BE76FD4676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1895" y="1748238"/>
            <a:ext cx="535432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64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8660BA6-A585-4EF9-9EF7-3BE35DF1E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37">
            <a:extLst>
              <a:ext uri="{FF2B5EF4-FFF2-40B4-BE49-F238E27FC236}">
                <a16:creationId xmlns:a16="http://schemas.microsoft.com/office/drawing/2014/main" id="{55D32616-F5C2-4920-89A2-A561DEFFE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B73A6FC-834B-4F05-932B-B803CAB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6B010FA-E5A0-4076-8DE2-47203E25F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1FCCB3C-DE5D-478E-A52C-05405F14C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12C21A1-12F3-4131-97E0-5D8E7D900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7B08C22-C23D-4974-8C4A-EC3989695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8F838D6-6CEF-4AD3-8FFF-70631191B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ABE64B1D-7895-4391-9A4F-CB1B82F24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D863829-E630-40B5-A7D8-62BD5E569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08C08B0-CDE1-47FB-AF0E-2DBAED70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3037EC-59ED-4C33-ADB9-F21216C9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1BC9F07-ACFC-4F82-A885-3EB118557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F17A1B0-A6F6-42BB-BE0E-8308DF37B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0A3AB22-CCD5-443F-B634-06274931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B8D6170-FA75-4C9A-A949-313B3306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B4496C90-F537-4075-8DEA-D9EE1108B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8B9C147-A820-4F1B-911A-6696E182C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94F2048-6FF3-4259-B955-BD4BF00D6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0A7C1E93-8A9B-4E1C-AE3F-ABC02772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14E49EED-E5E0-44DB-B37B-2BEA345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4B98F4-653D-46AB-9EFC-04A7152F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D1A9DED-09C5-4064-8650-8EA6D9060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D03058-30E5-47E3-869D-89CB50CFE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8337F03F-FC31-554B-8460-9271D999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电机驱动移植</a:t>
            </a:r>
            <a:endParaRPr lang="en-US" altLang="zh-CN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A2156F-CD47-437E-9149-ED7E1A13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48293"/>
              </p:ext>
            </p:extLst>
          </p:nvPr>
        </p:nvGraphicFramePr>
        <p:xfrm>
          <a:off x="1402579" y="421419"/>
          <a:ext cx="9411998" cy="321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323">
                  <a:extLst>
                    <a:ext uri="{9D8B030D-6E8A-4147-A177-3AD203B41FA5}">
                      <a16:colId xmlns:a16="http://schemas.microsoft.com/office/drawing/2014/main" val="3606917519"/>
                    </a:ext>
                  </a:extLst>
                </a:gridCol>
                <a:gridCol w="1470390">
                  <a:extLst>
                    <a:ext uri="{9D8B030D-6E8A-4147-A177-3AD203B41FA5}">
                      <a16:colId xmlns:a16="http://schemas.microsoft.com/office/drawing/2014/main" val="3187836471"/>
                    </a:ext>
                  </a:extLst>
                </a:gridCol>
                <a:gridCol w="1430942">
                  <a:extLst>
                    <a:ext uri="{9D8B030D-6E8A-4147-A177-3AD203B41FA5}">
                      <a16:colId xmlns:a16="http://schemas.microsoft.com/office/drawing/2014/main" val="3667153387"/>
                    </a:ext>
                  </a:extLst>
                </a:gridCol>
                <a:gridCol w="2425774">
                  <a:extLst>
                    <a:ext uri="{9D8B030D-6E8A-4147-A177-3AD203B41FA5}">
                      <a16:colId xmlns:a16="http://schemas.microsoft.com/office/drawing/2014/main" val="474129235"/>
                    </a:ext>
                  </a:extLst>
                </a:gridCol>
                <a:gridCol w="1183563">
                  <a:extLst>
                    <a:ext uri="{9D8B030D-6E8A-4147-A177-3AD203B41FA5}">
                      <a16:colId xmlns:a16="http://schemas.microsoft.com/office/drawing/2014/main" val="3628220116"/>
                    </a:ext>
                  </a:extLst>
                </a:gridCol>
                <a:gridCol w="1432006">
                  <a:extLst>
                    <a:ext uri="{9D8B030D-6E8A-4147-A177-3AD203B41FA5}">
                      <a16:colId xmlns:a16="http://schemas.microsoft.com/office/drawing/2014/main" val="1789181842"/>
                    </a:ext>
                  </a:extLst>
                </a:gridCol>
              </a:tblGrid>
              <a:tr h="253788"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Niryo stepper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Nano Zero stepper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1946"/>
                  </a:ext>
                </a:extLst>
              </a:tr>
              <a:tr h="387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IN_4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(8)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PIN_A4954_IN3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(5)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PA15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688948476"/>
                  </a:ext>
                </a:extLst>
              </a:tr>
              <a:tr h="387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IN_3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(3)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PIN_A4954_IN4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(6)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PA20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2341950530"/>
                  </a:ext>
                </a:extLst>
              </a:tr>
              <a:tr h="387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IN_2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(17)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PIN_A4954_IN2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(7)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PA21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543110990"/>
                  </a:ext>
                </a:extLst>
              </a:tr>
              <a:tr h="48560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IN_1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(15)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PB08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PIN_A4954_IN1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(18)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1831699961"/>
                  </a:ext>
                </a:extLst>
              </a:tr>
              <a:tr h="65625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VRCF_2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(4)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PIN_A4954_VRCF34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(4)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3361750574"/>
                  </a:ext>
                </a:extLst>
              </a:tr>
              <a:tr h="65625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VRCF_3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(9)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PA07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PIN_A4954_VRCF12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>
                          <a:effectLst/>
                        </a:rPr>
                        <a:t>(9)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100" kern="100" dirty="0">
                          <a:effectLst/>
                        </a:rPr>
                        <a:t>PA07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5" marR="63705" marT="0" marB="0"/>
                </a:tc>
                <a:extLst>
                  <a:ext uri="{0D108BD9-81ED-4DB2-BD59-A6C34878D82A}">
                    <a16:rowId xmlns:a16="http://schemas.microsoft.com/office/drawing/2014/main" val="197063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B94C19D-E7A2-4CDE-A897-35F2BC95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5E99E3F-7A89-4769-AAB0-DC0E42BE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E9129042-28FB-49B3-BF09-C0FC7041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857079D-69FB-4AAE-939D-50320676C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44E06FFE-2B6E-451F-8584-36CB56B92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4A9C3EAA-1C7F-4CBB-80F3-40FAD9629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3289920A-A485-4023-84F5-973CB3AF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6B258C87-5B91-45CB-BEAD-B9CD515B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E8F853B-7045-4974-ADFB-592F01B4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4307ABD8-4121-4188-A6A8-BF0841F5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2E660CAF-84FD-4236-8BD1-570BEBF0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C67DCC6D-C589-411A-83EF-249E925F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EF00B7C0-9045-4017-A91E-6129702F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5806466-98F7-4333-9BC7-BB44F5E9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9E23BC68-3437-491F-BBEA-2DC61316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36B9FD89-406D-41F1-ADEF-F74A9B1DF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C0948A3-F3F2-4AA7-B558-4F1E0EBE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277408B3-EE29-4600-9011-F83CA3FE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2E4DE87A-3195-410F-A185-3E41350B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4372AC40-5D77-44AE-A395-85370316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74BF19D7-D76B-41DB-8E7B-644E1586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图片 67">
            <a:extLst>
              <a:ext uri="{FF2B5EF4-FFF2-40B4-BE49-F238E27FC236}">
                <a16:creationId xmlns:a16="http://schemas.microsoft.com/office/drawing/2014/main" id="{EDCEA616-19B7-5048-A228-27DAE11E49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8"/>
          <a:stretch/>
        </p:blipFill>
        <p:spPr>
          <a:xfrm>
            <a:off x="921643" y="8449388"/>
            <a:ext cx="6745008" cy="6857763"/>
          </a:xfrm>
          <a:prstGeom prst="rect">
            <a:avLst/>
          </a:prstGeom>
          <a:ln w="9525">
            <a:noFill/>
          </a:ln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1B67326-1D79-49D3-9B25-28080FDF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FBAF07-4DBD-469A-AA51-A4A5E73F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39">
              <a:extLst>
                <a:ext uri="{FF2B5EF4-FFF2-40B4-BE49-F238E27FC236}">
                  <a16:creationId xmlns:a16="http://schemas.microsoft.com/office/drawing/2014/main" id="{B5B72DC2-A0AE-4085-87CB-F3401BB3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06CCDB-6E4B-4E06-9660-473F6464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36353948-176D-304A-AF89-7E0F085C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CAN bus</a:t>
            </a:r>
            <a:r>
              <a:rPr lang="zh-CN" altLang="en-US" dirty="0"/>
              <a:t>移植</a:t>
            </a:r>
            <a:endParaRPr lang="en-US" altLang="zh-CN" sz="5400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107F650-6748-491C-8FFC-DC0247B2F2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3" y="321547"/>
            <a:ext cx="4958715" cy="30480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A05E3D-10AE-47F0-A183-3684178DC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32108"/>
              </p:ext>
            </p:extLst>
          </p:nvPr>
        </p:nvGraphicFramePr>
        <p:xfrm>
          <a:off x="825103" y="3716809"/>
          <a:ext cx="5017004" cy="267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775">
                  <a:extLst>
                    <a:ext uri="{9D8B030D-6E8A-4147-A177-3AD203B41FA5}">
                      <a16:colId xmlns:a16="http://schemas.microsoft.com/office/drawing/2014/main" val="2966055598"/>
                    </a:ext>
                  </a:extLst>
                </a:gridCol>
                <a:gridCol w="390793">
                  <a:extLst>
                    <a:ext uri="{9D8B030D-6E8A-4147-A177-3AD203B41FA5}">
                      <a16:colId xmlns:a16="http://schemas.microsoft.com/office/drawing/2014/main" val="3244800031"/>
                    </a:ext>
                  </a:extLst>
                </a:gridCol>
                <a:gridCol w="756425">
                  <a:extLst>
                    <a:ext uri="{9D8B030D-6E8A-4147-A177-3AD203B41FA5}">
                      <a16:colId xmlns:a16="http://schemas.microsoft.com/office/drawing/2014/main" val="1792979409"/>
                    </a:ext>
                  </a:extLst>
                </a:gridCol>
                <a:gridCol w="566065">
                  <a:extLst>
                    <a:ext uri="{9D8B030D-6E8A-4147-A177-3AD203B41FA5}">
                      <a16:colId xmlns:a16="http://schemas.microsoft.com/office/drawing/2014/main" val="3217786473"/>
                    </a:ext>
                  </a:extLst>
                </a:gridCol>
                <a:gridCol w="1571292">
                  <a:extLst>
                    <a:ext uri="{9D8B030D-6E8A-4147-A177-3AD203B41FA5}">
                      <a16:colId xmlns:a16="http://schemas.microsoft.com/office/drawing/2014/main" val="3322353695"/>
                    </a:ext>
                  </a:extLst>
                </a:gridCol>
                <a:gridCol w="1144654">
                  <a:extLst>
                    <a:ext uri="{9D8B030D-6E8A-4147-A177-3AD203B41FA5}">
                      <a16:colId xmlns:a16="http://schemas.microsoft.com/office/drawing/2014/main" val="2520161667"/>
                    </a:ext>
                  </a:extLst>
                </a:gridCol>
              </a:tblGrid>
              <a:tr h="53218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Pin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Arduino ‘Pin’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 alt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Pin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extLst>
                  <a:ext uri="{0D108BD9-81ED-4DB2-BD59-A6C34878D82A}">
                    <a16:rowId xmlns:a16="http://schemas.microsoft.com/office/drawing/2014/main" val="2207937725"/>
                  </a:ext>
                </a:extLst>
              </a:tr>
              <a:tr h="71443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PA22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D20 / SDA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SERCOM3.0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SERCOM5.0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SPI_MISO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extLst>
                  <a:ext uri="{0D108BD9-81ED-4DB2-BD59-A6C34878D82A}">
                    <a16:rowId xmlns:a16="http://schemas.microsoft.com/office/drawing/2014/main" val="3493339605"/>
                  </a:ext>
                </a:extLst>
              </a:tr>
              <a:tr h="71443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2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PA23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D21 / SCL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SERCOM3.1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SERCOM5.1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SPI_SCK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extLst>
                  <a:ext uri="{0D108BD9-81ED-4DB2-BD59-A6C34878D82A}">
                    <a16:rowId xmlns:a16="http://schemas.microsoft.com/office/drawing/2014/main" val="3994412510"/>
                  </a:ext>
                </a:extLst>
              </a:tr>
              <a:tr h="71443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PA18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D10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SERCOM1.2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>
                          <a:effectLst/>
                        </a:rPr>
                        <a:t>SERCOM3.2</a:t>
                      </a:r>
                      <a:endParaRPr lang="en-US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700" kern="100" dirty="0">
                          <a:effectLst/>
                        </a:rPr>
                        <a:t>SPI_MOSI</a:t>
                      </a:r>
                      <a:endParaRPr lang="en-US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032" marR="41032" marT="0" marB="0"/>
                </a:tc>
                <a:extLst>
                  <a:ext uri="{0D108BD9-81ED-4DB2-BD59-A6C34878D82A}">
                    <a16:rowId xmlns:a16="http://schemas.microsoft.com/office/drawing/2014/main" val="23443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4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FB872F-06B0-3A43-9CAC-3F6FAB0F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bus</a:t>
            </a:r>
            <a:r>
              <a:rPr lang="zh-CN" altLang="en-US" dirty="0"/>
              <a:t>移植</a:t>
            </a:r>
          </a:p>
        </p:txBody>
      </p:sp>
      <p:sp>
        <p:nvSpPr>
          <p:cNvPr id="2" name="图片占位符 1">
            <a:extLst>
              <a:ext uri="{FF2B5EF4-FFF2-40B4-BE49-F238E27FC236}">
                <a16:creationId xmlns:a16="http://schemas.microsoft.com/office/drawing/2014/main" id="{74AC0528-7CDB-DB4F-B571-DD67827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/>
              <a:t>外海区：北纬</a:t>
            </a:r>
            <a:r>
              <a:rPr lang="en-US" altLang="zh-CN" sz="2300" dirty="0"/>
              <a:t>39</a:t>
            </a:r>
            <a:r>
              <a:rPr lang="zh-CN" altLang="en-US" sz="2300" dirty="0"/>
              <a:t>度、西经</a:t>
            </a:r>
            <a:r>
              <a:rPr lang="en-US" altLang="zh-CN" sz="2300" dirty="0"/>
              <a:t>130</a:t>
            </a:r>
            <a:r>
              <a:rPr lang="zh-CN" altLang="en-US" sz="2300" dirty="0"/>
              <a:t>度附近圆形区域</a:t>
            </a:r>
            <a:endParaRPr lang="en-US" altLang="zh-CN" sz="2300" dirty="0"/>
          </a:p>
          <a:p>
            <a:r>
              <a:rPr lang="zh-CN" altLang="en-US" sz="2300" dirty="0"/>
              <a:t>内海区：北纬</a:t>
            </a:r>
            <a:r>
              <a:rPr lang="en-US" altLang="zh-CN" sz="2300" dirty="0"/>
              <a:t>39</a:t>
            </a:r>
            <a:r>
              <a:rPr lang="zh-CN" altLang="en-US" sz="2300" dirty="0"/>
              <a:t>度、西经</a:t>
            </a:r>
            <a:r>
              <a:rPr lang="en-US" altLang="zh-CN" sz="2300" dirty="0"/>
              <a:t>125</a:t>
            </a:r>
            <a:r>
              <a:rPr lang="zh-CN" altLang="en-US" sz="2300" dirty="0"/>
              <a:t>度附近圆形区域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0B8E43-393B-455D-82C5-FEB0F9EC65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4754" y="1558083"/>
            <a:ext cx="6225566" cy="370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914483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429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等线</vt:lpstr>
      <vt:lpstr>Calibri</vt:lpstr>
      <vt:lpstr>Calibri Light</vt:lpstr>
      <vt:lpstr>Rockwell</vt:lpstr>
      <vt:lpstr>Wingdings</vt:lpstr>
      <vt:lpstr>地图集</vt:lpstr>
      <vt:lpstr>对开源机械臂  Niryo One 的国产化研究和制作  </vt:lpstr>
      <vt:lpstr>研究背景</vt:lpstr>
      <vt:lpstr>课题的提出</vt:lpstr>
      <vt:lpstr>关键词</vt:lpstr>
      <vt:lpstr>步进电机控制板的国产化替代板</vt:lpstr>
      <vt:lpstr>磁传感器移植</vt:lpstr>
      <vt:lpstr>电机驱动移植</vt:lpstr>
      <vt:lpstr>CAN bus移植</vt:lpstr>
      <vt:lpstr>CAN bus移植</vt:lpstr>
      <vt:lpstr>制作树莓派扩展板</vt:lpstr>
      <vt:lpstr>3D打印与组装</vt:lpstr>
      <vt:lpstr>结论与展望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基于人工智能的对于海岸潮汐的预警系统</dc:title>
  <dc:creator>刘 朕豪</dc:creator>
  <cp:lastModifiedBy>Kuang Bright</cp:lastModifiedBy>
  <cp:revision>6</cp:revision>
  <dcterms:created xsi:type="dcterms:W3CDTF">2019-12-08T00:26:28Z</dcterms:created>
  <dcterms:modified xsi:type="dcterms:W3CDTF">2019-12-08T06:20:23Z</dcterms:modified>
</cp:coreProperties>
</file>