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4"/>
    <p:sldMasterId id="214748370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Barlow ExtraLight"/>
      <p:regular r:id="rId22"/>
      <p:bold r:id="rId23"/>
      <p:italic r:id="rId24"/>
      <p:boldItalic r:id="rId25"/>
    </p:embeddedFont>
    <p:embeddedFont>
      <p:font typeface="Hepta Slab Medium"/>
      <p:regular r:id="rId26"/>
      <p:bold r:id="rId27"/>
    </p:embeddedFont>
    <p:embeddedFont>
      <p:font typeface="Hepta Slab Light"/>
      <p:regular r:id="rId28"/>
      <p:bold r:id="rId29"/>
    </p:embeddedFont>
    <p:embeddedFont>
      <p:font typeface="Hepta Slab"/>
      <p:regular r:id="rId30"/>
      <p:bold r:id="rId31"/>
    </p:embeddedFont>
    <p:embeddedFont>
      <p:font typeface="Barlow Medium"/>
      <p:regular r:id="rId32"/>
      <p:bold r:id="rId33"/>
      <p:italic r:id="rId34"/>
      <p:boldItalic r:id="rId35"/>
    </p:embeddedFont>
    <p:embeddedFont>
      <p:font typeface="Barlow Light"/>
      <p:regular r:id="rId36"/>
      <p:bold r:id="rId37"/>
      <p:italic r:id="rId38"/>
      <p:boldItalic r:id="rId39"/>
    </p:embeddedFont>
    <p:embeddedFont>
      <p:font typeface="Barlow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regular.fntdata"/><Relationship Id="rId20" Type="http://schemas.openxmlformats.org/officeDocument/2006/relationships/slide" Target="slides/slide14.xml"/><Relationship Id="rId42" Type="http://schemas.openxmlformats.org/officeDocument/2006/relationships/font" Target="fonts/Barlow-italic.fntdata"/><Relationship Id="rId41" Type="http://schemas.openxmlformats.org/officeDocument/2006/relationships/font" Target="fonts/Barlow-bold.fntdata"/><Relationship Id="rId22" Type="http://schemas.openxmlformats.org/officeDocument/2006/relationships/font" Target="fonts/BarlowExtraLight-regular.fntdata"/><Relationship Id="rId21" Type="http://schemas.openxmlformats.org/officeDocument/2006/relationships/slide" Target="slides/slide15.xml"/><Relationship Id="rId43" Type="http://schemas.openxmlformats.org/officeDocument/2006/relationships/font" Target="fonts/Barlow-boldItalic.fntdata"/><Relationship Id="rId24" Type="http://schemas.openxmlformats.org/officeDocument/2006/relationships/font" Target="fonts/BarlowExtraLight-italic.fntdata"/><Relationship Id="rId23" Type="http://schemas.openxmlformats.org/officeDocument/2006/relationships/font" Target="fonts/BarlowExtraLight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ptaSlabMedium-regular.fntdata"/><Relationship Id="rId25" Type="http://schemas.openxmlformats.org/officeDocument/2006/relationships/font" Target="fonts/BarlowExtraLight-boldItalic.fntdata"/><Relationship Id="rId28" Type="http://schemas.openxmlformats.org/officeDocument/2006/relationships/font" Target="fonts/HeptaSlabLight-regular.fntdata"/><Relationship Id="rId27" Type="http://schemas.openxmlformats.org/officeDocument/2006/relationships/font" Target="fonts/HeptaSlab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ptaSlab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ptaSlab-bold.fntdata"/><Relationship Id="rId30" Type="http://schemas.openxmlformats.org/officeDocument/2006/relationships/font" Target="fonts/HeptaSlab-regular.fntdata"/><Relationship Id="rId11" Type="http://schemas.openxmlformats.org/officeDocument/2006/relationships/slide" Target="slides/slide5.xml"/><Relationship Id="rId33" Type="http://schemas.openxmlformats.org/officeDocument/2006/relationships/font" Target="fonts/BarlowMedium-bold.fntdata"/><Relationship Id="rId10" Type="http://schemas.openxmlformats.org/officeDocument/2006/relationships/slide" Target="slides/slide4.xml"/><Relationship Id="rId32" Type="http://schemas.openxmlformats.org/officeDocument/2006/relationships/font" Target="fonts/BarlowMedium-regular.fntdata"/><Relationship Id="rId13" Type="http://schemas.openxmlformats.org/officeDocument/2006/relationships/slide" Target="slides/slide7.xml"/><Relationship Id="rId35" Type="http://schemas.openxmlformats.org/officeDocument/2006/relationships/font" Target="fonts/BarlowMedium-boldItalic.fntdata"/><Relationship Id="rId12" Type="http://schemas.openxmlformats.org/officeDocument/2006/relationships/slide" Target="slides/slide6.xml"/><Relationship Id="rId34" Type="http://schemas.openxmlformats.org/officeDocument/2006/relationships/font" Target="fonts/BarlowMedium-italic.fntdata"/><Relationship Id="rId15" Type="http://schemas.openxmlformats.org/officeDocument/2006/relationships/slide" Target="slides/slide9.xml"/><Relationship Id="rId37" Type="http://schemas.openxmlformats.org/officeDocument/2006/relationships/font" Target="fonts/BarlowLight-bold.fntdata"/><Relationship Id="rId14" Type="http://schemas.openxmlformats.org/officeDocument/2006/relationships/slide" Target="slides/slide8.xml"/><Relationship Id="rId36" Type="http://schemas.openxmlformats.org/officeDocument/2006/relationships/font" Target="fonts/BarlowLight-regular.fntdata"/><Relationship Id="rId17" Type="http://schemas.openxmlformats.org/officeDocument/2006/relationships/slide" Target="slides/slide11.xml"/><Relationship Id="rId39" Type="http://schemas.openxmlformats.org/officeDocument/2006/relationships/font" Target="fonts/BarlowLight-boldItalic.fntdata"/><Relationship Id="rId16" Type="http://schemas.openxmlformats.org/officeDocument/2006/relationships/slide" Target="slides/slide10.xml"/><Relationship Id="rId38" Type="http://schemas.openxmlformats.org/officeDocument/2006/relationships/font" Target="fonts/BarlowLight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19e44ef9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19e44ef9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1a696ec06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1a696ec06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1a696ec06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1a696ec06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a696ec06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a696ec06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19e44ef98a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19e44ef98a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19e44ef98a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19e44ef98a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19e44ef98a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19e44ef98a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19e44ef98a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19e44ef98a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9e44ef98a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19e44ef98a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19e44ef98a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19e44ef98a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19e44ef98a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19e44ef98a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Challenge: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Designing a database to store modification records by creating a new </a:t>
            </a:r>
            <a:r>
              <a:rPr b="1" lang="en">
                <a:solidFill>
                  <a:schemeClr val="dk1"/>
                </a:solidFill>
              </a:rPr>
              <a:t>modification log</a:t>
            </a:r>
            <a:r>
              <a:rPr lang="en">
                <a:solidFill>
                  <a:schemeClr val="dk1"/>
                </a:solidFill>
              </a:rPr>
              <a:t> linked to contracts. It records details such as old and new values, the modifier, and other relevant information.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19e44ef98a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19e44ef98a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Challenge: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Contracts can have three statuses: </a:t>
            </a:r>
            <a:r>
              <a:rPr b="1" lang="en">
                <a:solidFill>
                  <a:schemeClr val="dk1"/>
                </a:solidFill>
              </a:rPr>
              <a:t>approved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in review</a:t>
            </a:r>
            <a:r>
              <a:rPr lang="en">
                <a:solidFill>
                  <a:schemeClr val="dk1"/>
                </a:solidFill>
              </a:rPr>
              <a:t>, and </a:t>
            </a:r>
            <a:r>
              <a:rPr b="1" lang="en">
                <a:solidFill>
                  <a:schemeClr val="dk1"/>
                </a:solidFill>
              </a:rPr>
              <a:t>in progress</a:t>
            </a:r>
            <a:r>
              <a:rPr lang="en">
                <a:solidFill>
                  <a:schemeClr val="dk1"/>
                </a:solidFill>
              </a:rPr>
              <a:t>, each with different contexts. For instance, </a:t>
            </a:r>
            <a:r>
              <a:rPr b="1" lang="en">
                <a:solidFill>
                  <a:schemeClr val="dk1"/>
                </a:solidFill>
              </a:rPr>
              <a:t>in review</a:t>
            </a:r>
            <a:r>
              <a:rPr lang="en">
                <a:solidFill>
                  <a:schemeClr val="dk1"/>
                </a:solidFill>
              </a:rPr>
              <a:t> could apply to either contract creation approval or amendment approval, while </a:t>
            </a:r>
            <a:r>
              <a:rPr b="1" lang="en">
                <a:solidFill>
                  <a:schemeClr val="dk1"/>
                </a:solidFill>
              </a:rPr>
              <a:t>in progress</a:t>
            </a:r>
            <a:r>
              <a:rPr lang="en">
                <a:solidFill>
                  <a:schemeClr val="dk1"/>
                </a:solidFill>
              </a:rPr>
              <a:t> could refer to the creation process or an ongoing amendment. Additionally, with three possible actions (</a:t>
            </a:r>
            <a:r>
              <a:rPr b="1" lang="en">
                <a:solidFill>
                  <a:schemeClr val="dk1"/>
                </a:solidFill>
              </a:rPr>
              <a:t>approve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reject</a:t>
            </a:r>
            <a:r>
              <a:rPr lang="en">
                <a:solidFill>
                  <a:schemeClr val="dk1"/>
                </a:solidFill>
              </a:rPr>
              <a:t>, and </a:t>
            </a:r>
            <a:r>
              <a:rPr b="1" lang="en">
                <a:solidFill>
                  <a:schemeClr val="dk1"/>
                </a:solidFill>
              </a:rPr>
              <a:t>void</a:t>
            </a:r>
            <a:r>
              <a:rPr lang="en">
                <a:solidFill>
                  <a:schemeClr val="dk1"/>
                </a:solidFill>
              </a:rPr>
              <a:t>) and three different user levels, designing a consistent and functional contract amendment workflow became highly challenging. The UI needed to dynamically adjust to display appropriate information based on various scenarios.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9e44ef98a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9e44ef98a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19e44ef98a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19e44ef98a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1a696ec0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1a696ec0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8" name="Google Shape;178;p3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36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7" name="Google Shape;187;p37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8" name="Google Shape;188;p37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9" name="Google Shape;189;p37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0" name="Google Shape;190;p37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1" name="Google Shape;191;p37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2" name="Google Shape;192;p37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3" name="Google Shape;193;p37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5" name="Google Shape;195;p37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6" name="Google Shape;196;p37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7" name="Google Shape;197;p37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8" name="Google Shape;198;p37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9" name="Google Shape;199;p37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0" name="Google Shape;200;p37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1" name="Google Shape;201;p37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2" name="Google Shape;202;p37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3" name="Google Shape;203;p37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4" name="Google Shape;204;p37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5" name="Google Shape;205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8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09" name="Google Shape;209;p38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11" name="Google Shape;211;p38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2" name="Google Shape;212;p3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9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6" name="Google Shape;216;p39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39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40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40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40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25" name="Google Shape;225;p40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6" name="Google Shape;226;p40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7" name="Google Shape;227;p40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8" name="Google Shape;228;p40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9" name="Google Shape;229;p40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0" name="Google Shape;230;p40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1" name="Google Shape;231;p40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2" name="Google Shape;232;p40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3" name="Google Shape;233;p40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4" name="Google Shape;234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7" name="Google Shape;237;p41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8" name="Google Shape;238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1" name="Google Shape;241;p42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242" name="Google Shape;242;p42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3" name="Google Shape;243;p4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6" name="Google Shape;246;p43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7" name="Google Shape;247;p43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8" name="Google Shape;248;p43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43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0" name="Google Shape;250;p43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51" name="Google Shape;251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58" name="Google Shape;258;p4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9" name="Google Shape;259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6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3" name="Google Shape;263;p46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4" name="Google Shape;264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46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6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69" name="Google Shape;269;p47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70" name="Google Shape;270;p47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71" name="Google Shape;271;p47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72" name="Google Shape;272;p47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3" name="Google Shape;273;p47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4" name="Google Shape;274;p4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7" name="Google Shape;277;p48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8" name="Google Shape;27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9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2" name="Google Shape;282;p49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3" name="Google Shape;283;p4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50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7" name="Google Shape;287;p50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8" name="Google Shape;288;p50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9" name="Google Shape;289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2" name="Google Shape;292;p51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93" name="Google Shape;293;p51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4" name="Google Shape;294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7" name="Google Shape;297;p52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8" name="Google Shape;298;p52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9" name="Google Shape;299;p52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0" name="Google Shape;300;p52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1" name="Google Shape;301;p52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02" name="Google Shape;302;p52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52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4" name="Google Shape;304;p52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5" name="Google Shape;305;p52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6" name="Google Shape;306;p52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7" name="Google Shape;307;p52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8" name="Google Shape;308;p52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9" name="Google Shape;309;p52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10" name="Google Shape;310;p52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52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52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52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4" name="Google Shape;314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7" name="Google Shape;317;p53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18" name="Google Shape;318;p5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54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322" name="Google Shape;322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25" name="Google Shape;325;p55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6" name="Google Shape;326;p55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7" name="Google Shape;327;p55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8" name="Google Shape;328;p55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9" name="Google Shape;329;p55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0" name="Google Shape;330;p55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1" name="Google Shape;331;p55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2" name="Google Shape;332;p55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3" name="Google Shape;333;p55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4" name="Google Shape;334;p55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5" name="Google Shape;335;p55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6" name="Google Shape;336;p55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7" name="Google Shape;337;p55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8" name="Google Shape;338;p5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41" name="Google Shape;341;p56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42" name="Google Shape;342;p56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56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4" name="Google Shape;344;p56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5" name="Google Shape;345;p56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6" name="Google Shape;346;p56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7" name="Google Shape;347;p56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8" name="Google Shape;348;p56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49" name="Google Shape;349;p56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50" name="Google Shape;350;p56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1" name="Google Shape;351;p56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2" name="Google Shape;352;p56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3" name="Google Shape;353;p56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4" name="Google Shape;354;p56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5" name="Google Shape;355;p56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6" name="Google Shape;356;p56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7" name="Google Shape;357;p56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8" name="Google Shape;358;p5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1" name="Google Shape;361;p57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62" name="Google Shape;362;p5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8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5" name="Google Shape;365;p58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66" name="Google Shape;366;p5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chiminglee831@tamu.edu" TargetMode="External"/><Relationship Id="rId4" Type="http://schemas.openxmlformats.org/officeDocument/2006/relationships/hyperlink" Target="mailto:xinyi929@tamu.edu" TargetMode="External"/><Relationship Id="rId9" Type="http://schemas.openxmlformats.org/officeDocument/2006/relationships/hyperlink" Target="mailto:zhaoming0812@tamu.edu" TargetMode="External"/><Relationship Id="rId5" Type="http://schemas.openxmlformats.org/officeDocument/2006/relationships/hyperlink" Target="mailto:vivinmao@tamu.edu" TargetMode="External"/><Relationship Id="rId6" Type="http://schemas.openxmlformats.org/officeDocument/2006/relationships/hyperlink" Target="mailto:kumaran.gowrisankar@tamu.edu" TargetMode="External"/><Relationship Id="rId7" Type="http://schemas.openxmlformats.org/officeDocument/2006/relationships/hyperlink" Target="mailto:chenzc2001@tamu.edu" TargetMode="External"/><Relationship Id="rId8" Type="http://schemas.openxmlformats.org/officeDocument/2006/relationships/hyperlink" Target="mailto:mjy333@tamu.edu" TargetMode="External"/><Relationship Id="rId10" Type="http://schemas.openxmlformats.org/officeDocument/2006/relationships/hyperlink" Target="mailto:brightn@tamu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BVCOG- Contract </a:t>
            </a:r>
            <a:r>
              <a:rPr lang="en"/>
              <a:t>Management</a:t>
            </a:r>
            <a:endParaRPr/>
          </a:p>
        </p:txBody>
      </p:sp>
      <p:sp>
        <p:nvSpPr>
          <p:cNvPr id="372" name="Google Shape;372;p59"/>
          <p:cNvSpPr txBox="1"/>
          <p:nvPr>
            <p:ph idx="1" type="body"/>
          </p:nvPr>
        </p:nvSpPr>
        <p:spPr>
          <a:xfrm>
            <a:off x="1897200" y="3965600"/>
            <a:ext cx="5349600" cy="6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u="sng">
                <a:latin typeface="Hepta Slab"/>
                <a:ea typeface="Hepta Slab"/>
                <a:cs typeface="Hepta Slab"/>
                <a:sym typeface="Hepta Slab"/>
                <a:hlinkClick r:id="rId3"/>
              </a:rPr>
              <a:t>Chi-Ming Lee</a:t>
            </a:r>
            <a:r>
              <a:rPr lang="en" sz="1300">
                <a:latin typeface="Hepta Slab"/>
                <a:ea typeface="Hepta Slab"/>
                <a:cs typeface="Hepta Slab"/>
                <a:sym typeface="Hepta Slab"/>
              </a:rPr>
              <a:t>, </a:t>
            </a:r>
            <a:r>
              <a:rPr lang="en" u="sng">
                <a:latin typeface="Hepta Slab"/>
                <a:ea typeface="Hepta Slab"/>
                <a:cs typeface="Hepta Slab"/>
                <a:sym typeface="Hepta Slab"/>
                <a:hlinkClick r:id="rId4"/>
              </a:rPr>
              <a:t>Xinyi Zhao</a:t>
            </a:r>
            <a:r>
              <a:rPr lang="en" sz="1300">
                <a:latin typeface="Hepta Slab"/>
                <a:ea typeface="Hepta Slab"/>
                <a:cs typeface="Hepta Slab"/>
                <a:sym typeface="Hepta Slab"/>
              </a:rPr>
              <a:t>, </a:t>
            </a:r>
            <a:r>
              <a:rPr lang="en" u="sng">
                <a:latin typeface="Hepta Slab"/>
                <a:ea typeface="Hepta Slab"/>
                <a:cs typeface="Hepta Slab"/>
                <a:sym typeface="Hepta Slab"/>
                <a:hlinkClick r:id="rId5"/>
              </a:rPr>
              <a:t>Jingrui Mao</a:t>
            </a:r>
            <a:r>
              <a:rPr lang="en" sz="1300">
                <a:latin typeface="Hepta Slab"/>
                <a:ea typeface="Hepta Slab"/>
                <a:cs typeface="Hepta Slab"/>
                <a:sym typeface="Hepta Slab"/>
              </a:rPr>
              <a:t>, </a:t>
            </a:r>
            <a:r>
              <a:rPr lang="en" u="sng">
                <a:latin typeface="Hepta Slab"/>
                <a:ea typeface="Hepta Slab"/>
                <a:cs typeface="Hepta Slab"/>
                <a:sym typeface="Hepta Slab"/>
                <a:hlinkClick r:id="rId6"/>
              </a:rPr>
              <a:t>Kumaran Gowrisankar</a:t>
            </a:r>
            <a:r>
              <a:rPr lang="en" sz="1300">
                <a:latin typeface="Hepta Slab"/>
                <a:ea typeface="Hepta Slab"/>
                <a:cs typeface="Hepta Slab"/>
                <a:sym typeface="Hepta Slab"/>
              </a:rPr>
              <a:t>, </a:t>
            </a:r>
            <a:r>
              <a:rPr lang="en" u="sng">
                <a:latin typeface="Hepta Slab"/>
                <a:ea typeface="Hepta Slab"/>
                <a:cs typeface="Hepta Slab"/>
                <a:sym typeface="Hepta Slab"/>
                <a:hlinkClick r:id="rId7"/>
              </a:rPr>
              <a:t>Zhicheng Chen</a:t>
            </a:r>
            <a:r>
              <a:rPr lang="en" sz="1300">
                <a:latin typeface="Hepta Slab"/>
                <a:ea typeface="Hepta Slab"/>
                <a:cs typeface="Hepta Slab"/>
                <a:sym typeface="Hepta Slab"/>
              </a:rPr>
              <a:t>, </a:t>
            </a:r>
            <a:r>
              <a:rPr lang="en" u="sng">
                <a:latin typeface="Hepta Slab"/>
                <a:ea typeface="Hepta Slab"/>
                <a:cs typeface="Hepta Slab"/>
                <a:sym typeface="Hepta Slab"/>
                <a:hlinkClick r:id="rId8"/>
              </a:rPr>
              <a:t>Jingyuan Mu</a:t>
            </a:r>
            <a:r>
              <a:rPr lang="en" sz="1300">
                <a:latin typeface="Hepta Slab"/>
                <a:ea typeface="Hepta Slab"/>
                <a:cs typeface="Hepta Slab"/>
                <a:sym typeface="Hepta Slab"/>
              </a:rPr>
              <a:t>, </a:t>
            </a:r>
            <a:r>
              <a:rPr lang="en" u="sng">
                <a:latin typeface="Hepta Slab"/>
                <a:ea typeface="Hepta Slab"/>
                <a:cs typeface="Hepta Slab"/>
                <a:sym typeface="Hepta Slab"/>
                <a:hlinkClick r:id="rId9"/>
              </a:rPr>
              <a:t>Zhaoming Xu</a:t>
            </a:r>
            <a:r>
              <a:rPr lang="en" sz="1300">
                <a:latin typeface="Hepta Slab"/>
                <a:ea typeface="Hepta Slab"/>
                <a:cs typeface="Hepta Slab"/>
                <a:sym typeface="Hepta Slab"/>
              </a:rPr>
              <a:t>, </a:t>
            </a:r>
            <a:r>
              <a:rPr lang="en" u="sng">
                <a:latin typeface="Hepta Slab"/>
                <a:ea typeface="Hepta Slab"/>
                <a:cs typeface="Hepta Slab"/>
                <a:sym typeface="Hepta Slab"/>
                <a:hlinkClick r:id="rId10"/>
              </a:rPr>
              <a:t>Nathaniel Bright</a:t>
            </a:r>
            <a:r>
              <a:rPr lang="en">
                <a:latin typeface="Hepta Slab Medium"/>
                <a:ea typeface="Hepta Slab Medium"/>
                <a:cs typeface="Hepta Slab Medium"/>
                <a:sym typeface="Hepta Slab Medium"/>
              </a:rPr>
              <a:t>, </a:t>
            </a:r>
            <a:endParaRPr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373" name="Google Shape;373;p59"/>
          <p:cNvSpPr txBox="1"/>
          <p:nvPr>
            <p:ph idx="2" type="subTitle"/>
          </p:nvPr>
        </p:nvSpPr>
        <p:spPr>
          <a:xfrm>
            <a:off x="2689200" y="2866200"/>
            <a:ext cx="3765600" cy="9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Fall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8"/>
          <p:cNvSpPr txBox="1"/>
          <p:nvPr>
            <p:ph idx="1" type="subTitle"/>
          </p:nvPr>
        </p:nvSpPr>
        <p:spPr>
          <a:xfrm>
            <a:off x="475075" y="309225"/>
            <a:ext cx="54555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UI design &amp; Visual Changes —— Contract Page</a:t>
            </a:r>
            <a:endParaRPr/>
          </a:p>
        </p:txBody>
      </p:sp>
      <p:pic>
        <p:nvPicPr>
          <p:cNvPr id="447" name="Google Shape;44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75" y="742025"/>
            <a:ext cx="2468550" cy="1483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5200" y="742025"/>
            <a:ext cx="2325440" cy="1483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9" name="Google Shape;449;p68"/>
          <p:cNvCxnSpPr>
            <a:endCxn id="448" idx="1"/>
          </p:cNvCxnSpPr>
          <p:nvPr/>
        </p:nvCxnSpPr>
        <p:spPr>
          <a:xfrm>
            <a:off x="2967800" y="1484012"/>
            <a:ext cx="30474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50" name="Google Shape;450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650" y="3147425"/>
            <a:ext cx="3217400" cy="18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0325" y="3403638"/>
            <a:ext cx="3655200" cy="1373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2" name="Google Shape;452;p68"/>
          <p:cNvCxnSpPr>
            <a:endCxn id="451" idx="1"/>
          </p:cNvCxnSpPr>
          <p:nvPr/>
        </p:nvCxnSpPr>
        <p:spPr>
          <a:xfrm>
            <a:off x="3313625" y="4085822"/>
            <a:ext cx="2036700" cy="45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3" name="Google Shape;453;p68"/>
          <p:cNvSpPr txBox="1"/>
          <p:nvPr/>
        </p:nvSpPr>
        <p:spPr>
          <a:xfrm>
            <a:off x="3063425" y="742013"/>
            <a:ext cx="37194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Char char="●"/>
            </a:pPr>
            <a:r>
              <a:rPr b="1" lang="en" sz="15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Added amendment option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54" name="Google Shape;454;p68"/>
          <p:cNvSpPr txBox="1"/>
          <p:nvPr/>
        </p:nvSpPr>
        <p:spPr>
          <a:xfrm>
            <a:off x="88075" y="2244275"/>
            <a:ext cx="44292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Char char="●"/>
            </a:pPr>
            <a:r>
              <a:rPr b="1" lang="en" sz="15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Removed the contract timeframe option and replaced it with the option to only enter the start and end dates of the contract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55" name="Google Shape;455;p68"/>
          <p:cNvSpPr txBox="1"/>
          <p:nvPr/>
        </p:nvSpPr>
        <p:spPr>
          <a:xfrm>
            <a:off x="4396550" y="2244275"/>
            <a:ext cx="48426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Char char="●"/>
            </a:pPr>
            <a:r>
              <a:rPr b="1" lang="en" sz="15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Change the original contract amount from phased calculation to directly enter the total amount, so that the overall simplicity and aesthetics, without the need for complex calculations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9"/>
          <p:cNvSpPr txBox="1"/>
          <p:nvPr>
            <p:ph idx="1" type="subTitle"/>
          </p:nvPr>
        </p:nvSpPr>
        <p:spPr>
          <a:xfrm>
            <a:off x="475075" y="309225"/>
            <a:ext cx="65835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UI design &amp; Visual Changes —— Contract Page</a:t>
            </a:r>
            <a:endParaRPr/>
          </a:p>
        </p:txBody>
      </p:sp>
      <p:pic>
        <p:nvPicPr>
          <p:cNvPr id="461" name="Google Shape;46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900" y="804200"/>
            <a:ext cx="3977876" cy="2060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7950" y="2449550"/>
            <a:ext cx="3977876" cy="26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69"/>
          <p:cNvSpPr txBox="1"/>
          <p:nvPr/>
        </p:nvSpPr>
        <p:spPr>
          <a:xfrm>
            <a:off x="347900" y="3116825"/>
            <a:ext cx="4469700" cy="17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Older hints required clicking the hint button to open and then clicking the close button to close, which was a time-consuming operation. The new feature allows you to display the contents of the hints by moving the cursor to the hints, and closes them automatically when you move the cursor. 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464" name="Google Shape;464;p69"/>
          <p:cNvCxnSpPr/>
          <p:nvPr/>
        </p:nvCxnSpPr>
        <p:spPr>
          <a:xfrm flipH="1" rot="10800000">
            <a:off x="4291275" y="1153075"/>
            <a:ext cx="2631900" cy="150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69"/>
          <p:cNvCxnSpPr>
            <a:endCxn id="462" idx="0"/>
          </p:cNvCxnSpPr>
          <p:nvPr/>
        </p:nvCxnSpPr>
        <p:spPr>
          <a:xfrm>
            <a:off x="6923288" y="1137950"/>
            <a:ext cx="3600" cy="13116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0"/>
          <p:cNvSpPr txBox="1"/>
          <p:nvPr>
            <p:ph idx="1" type="subTitle"/>
          </p:nvPr>
        </p:nvSpPr>
        <p:spPr>
          <a:xfrm>
            <a:off x="475075" y="309225"/>
            <a:ext cx="49893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A</a:t>
            </a:r>
            <a:r>
              <a:rPr lang="en"/>
              <a:t>dministration Changes</a:t>
            </a:r>
            <a:endParaRPr/>
          </a:p>
        </p:txBody>
      </p:sp>
      <p:pic>
        <p:nvPicPr>
          <p:cNvPr id="471" name="Google Shape;47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31475"/>
            <a:ext cx="4989301" cy="239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70"/>
          <p:cNvPicPr preferRelativeResize="0"/>
          <p:nvPr/>
        </p:nvPicPr>
        <p:blipFill rotWithShape="1">
          <a:blip r:embed="rId4">
            <a:alphaModFix/>
          </a:blip>
          <a:srcRect b="0" l="17197" r="0" t="0"/>
          <a:stretch/>
        </p:blipFill>
        <p:spPr>
          <a:xfrm>
            <a:off x="6039350" y="812125"/>
            <a:ext cx="3037701" cy="1488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70"/>
          <p:cNvPicPr preferRelativeResize="0"/>
          <p:nvPr/>
        </p:nvPicPr>
        <p:blipFill rotWithShape="1">
          <a:blip r:embed="rId5">
            <a:alphaModFix/>
          </a:blip>
          <a:srcRect b="0" l="0" r="50734" t="0"/>
          <a:stretch/>
        </p:blipFill>
        <p:spPr>
          <a:xfrm>
            <a:off x="6039348" y="3066050"/>
            <a:ext cx="3037701" cy="196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4" name="Google Shape;474;p70"/>
          <p:cNvCxnSpPr>
            <a:endCxn id="472" idx="1"/>
          </p:cNvCxnSpPr>
          <p:nvPr/>
        </p:nvCxnSpPr>
        <p:spPr>
          <a:xfrm flipH="1" rot="10800000">
            <a:off x="2682050" y="1556478"/>
            <a:ext cx="3357300" cy="11907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5" name="Google Shape;475;p70"/>
          <p:cNvCxnSpPr>
            <a:endCxn id="473" idx="1"/>
          </p:cNvCxnSpPr>
          <p:nvPr/>
        </p:nvCxnSpPr>
        <p:spPr>
          <a:xfrm>
            <a:off x="2306148" y="3213350"/>
            <a:ext cx="3733200" cy="8364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6" name="Google Shape;476;p70"/>
          <p:cNvSpPr txBox="1"/>
          <p:nvPr/>
        </p:nvSpPr>
        <p:spPr>
          <a:xfrm>
            <a:off x="152400" y="666825"/>
            <a:ext cx="5763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Char char="●"/>
            </a:pPr>
            <a:r>
              <a:rPr b="1" lang="en" sz="15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In the old version, you can only delete a program by selecting it and clicking the save button, which is a cumbersome process. After the modification, you can click remove to realize one-click deletion.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77" name="Google Shape;477;p70"/>
          <p:cNvSpPr txBox="1"/>
          <p:nvPr/>
        </p:nvSpPr>
        <p:spPr>
          <a:xfrm>
            <a:off x="349075" y="4330975"/>
            <a:ext cx="5115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Char char="●"/>
            </a:pPr>
            <a:r>
              <a:rPr b="1" lang="en" sz="15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Introduces filters to enable user filtering for specific programs/entities.</a:t>
            </a:r>
            <a:endParaRPr b="1" sz="1500">
              <a:solidFill>
                <a:schemeClr val="accent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1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83" name="Google Shape;483;p71"/>
          <p:cNvSpPr txBox="1"/>
          <p:nvPr>
            <p:ph idx="2" type="title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2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7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0" name="Google Shape;490;p72"/>
          <p:cNvSpPr txBox="1"/>
          <p:nvPr/>
        </p:nvSpPr>
        <p:spPr>
          <a:xfrm>
            <a:off x="329150" y="692675"/>
            <a:ext cx="3801000" cy="42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 Light"/>
                <a:ea typeface="Barlow Light"/>
                <a:cs typeface="Barlow Light"/>
                <a:sym typeface="Barlow Light"/>
              </a:rPr>
              <a:t>Overall, we worked well together to develop and refine the software.</a:t>
            </a:r>
            <a:endParaRPr sz="15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 Light"/>
                <a:ea typeface="Barlow Light"/>
                <a:cs typeface="Barlow Light"/>
                <a:sym typeface="Barlow Light"/>
              </a:rPr>
              <a:t>However, we did stumble and learn important lessons along the way, namely:</a:t>
            </a:r>
            <a:endParaRPr sz="15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 Light"/>
                <a:ea typeface="Barlow Light"/>
                <a:cs typeface="Barlow Light"/>
                <a:sym typeface="Barlow Light"/>
              </a:rPr>
              <a:t>	-Point estimation is important and should be carefully considered.</a:t>
            </a:r>
            <a:endParaRPr sz="15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 Light"/>
                <a:ea typeface="Barlow Light"/>
                <a:cs typeface="Barlow Light"/>
                <a:sym typeface="Barlow Light"/>
              </a:rPr>
              <a:t>	-Communication across distance and schedules can be tough and should be organized beforehand.</a:t>
            </a:r>
            <a:endParaRPr sz="15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 Light"/>
                <a:ea typeface="Barlow Light"/>
                <a:cs typeface="Barlow Light"/>
                <a:sym typeface="Barlow Light"/>
              </a:rPr>
              <a:t>	-Leader roles should be respected developers should aim to support them in their roles.</a:t>
            </a:r>
            <a:endParaRPr sz="15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 Light"/>
                <a:ea typeface="Barlow Light"/>
                <a:cs typeface="Barlow Light"/>
                <a:sym typeface="Barlow Light"/>
              </a:rPr>
              <a:t>	</a:t>
            </a:r>
            <a:endParaRPr sz="15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491" name="Google Shape;49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875" y="725003"/>
            <a:ext cx="3381550" cy="26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72"/>
          <p:cNvSpPr txBox="1"/>
          <p:nvPr/>
        </p:nvSpPr>
        <p:spPr>
          <a:xfrm>
            <a:off x="4493625" y="3752400"/>
            <a:ext cx="4345800" cy="13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	-In essence, organization is critical. It is tempting to jump in and leave things to be swept up later, though it creates more work.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3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0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79" name="Google Shape;379;p60"/>
          <p:cNvSpPr txBox="1"/>
          <p:nvPr>
            <p:ph idx="2" type="title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1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6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61"/>
          <p:cNvSpPr txBox="1"/>
          <p:nvPr/>
        </p:nvSpPr>
        <p:spPr>
          <a:xfrm>
            <a:off x="578175" y="709850"/>
            <a:ext cx="3383100" cy="4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-Brazos Valley Council of governments is looking for a tailored software to manage their contracts.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	-We worked on the third iteration of the project, focusing on adding key functionalities to make the software 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desirable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to the client.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	-Highlighting the Agile 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method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, allowed us to update and refine the software to their exact needs.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387" name="Google Shape;38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275" y="2459650"/>
            <a:ext cx="3504150" cy="23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2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Areas of Improvement</a:t>
            </a:r>
            <a:endParaRPr/>
          </a:p>
        </p:txBody>
      </p:sp>
      <p:sp>
        <p:nvSpPr>
          <p:cNvPr id="393" name="Google Shape;393;p62"/>
          <p:cNvSpPr txBox="1"/>
          <p:nvPr>
            <p:ph idx="2" type="title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3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Amend Contract Page </a:t>
            </a:r>
            <a:endParaRPr/>
          </a:p>
        </p:txBody>
      </p:sp>
      <p:sp>
        <p:nvSpPr>
          <p:cNvPr id="399" name="Google Shape;399;p6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63"/>
          <p:cNvSpPr txBox="1"/>
          <p:nvPr/>
        </p:nvSpPr>
        <p:spPr>
          <a:xfrm>
            <a:off x="338550" y="1392125"/>
            <a:ext cx="8466900" cy="22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Char char="●"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Added a page to </a:t>
            </a:r>
            <a:r>
              <a:rPr b="1" lang="en" sz="15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amend contracts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, primarily for extending contract duration.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Char char="●"/>
            </a:pPr>
            <a:r>
              <a:rPr b="1" lang="en" sz="15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Displays changes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between old and new values in the UI before approval.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Char char="●"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Once approved, saves the modification details (old and new values) in a </a:t>
            </a:r>
            <a:r>
              <a:rPr b="1" lang="en" sz="15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modification log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Char char="●"/>
            </a:pPr>
            <a:r>
              <a:rPr b="1" lang="en" sz="15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Past modifications are displayed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on the contract details page.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401" name="Google Shape;40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625" y="250825"/>
            <a:ext cx="3944550" cy="1020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9066" y="2737076"/>
            <a:ext cx="2250310" cy="222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6625" y="2737074"/>
            <a:ext cx="3944544" cy="22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4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Hard/Soft Rejection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6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64"/>
          <p:cNvSpPr txBox="1"/>
          <p:nvPr/>
        </p:nvSpPr>
        <p:spPr>
          <a:xfrm>
            <a:off x="571500" y="954000"/>
            <a:ext cx="7454100" cy="22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Char char="●"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Gatekeepers can </a:t>
            </a:r>
            <a:r>
              <a:rPr b="1" lang="en" sz="15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approve, reject, or void 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contract amendments.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Char char="●"/>
            </a:pPr>
            <a:r>
              <a:rPr b="1" lang="en" sz="15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Reject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: The contract remains "in progress," allowing users to </a:t>
            </a:r>
            <a:r>
              <a:rPr b="1" lang="en" sz="15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edit and resubmit the amendment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for review.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Char char="●"/>
            </a:pPr>
            <a:r>
              <a:rPr b="1" lang="en" sz="15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Void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: The amendment is marked as </a:t>
            </a:r>
            <a:r>
              <a:rPr b="1" lang="en" sz="15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invalid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, requiring no further action or edits.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411" name="Google Shape;41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100" y="2214575"/>
            <a:ext cx="2583002" cy="285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150" y="3692614"/>
            <a:ext cx="3796648" cy="137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0150" y="2214576"/>
            <a:ext cx="3796649" cy="12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5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Functionalities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6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0" name="Google Shape;420;p65"/>
          <p:cNvSpPr txBox="1"/>
          <p:nvPr/>
        </p:nvSpPr>
        <p:spPr>
          <a:xfrm>
            <a:off x="571500" y="774425"/>
            <a:ext cx="74541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Char char="●"/>
            </a:pPr>
            <a:r>
              <a:rPr b="1" lang="en" sz="15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Expiry Reminder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: Sends notifications to users for contracts nearing expiration.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Char char="●"/>
            </a:pPr>
            <a:r>
              <a:rPr b="1" lang="en" sz="15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Expiration Report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: Monthly report listing all contracts approaching expiration.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Char char="●"/>
            </a:pPr>
            <a:r>
              <a:rPr b="1" lang="en" sz="15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Reject </a:t>
            </a:r>
            <a:r>
              <a:rPr b="1" lang="en" sz="15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Amendment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: Sends rejection reason and contract link to the req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uester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Char char="●"/>
            </a:pPr>
            <a:r>
              <a:rPr b="1" lang="en" sz="15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Void Amendment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: Sends void reason and contract link to the requester.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421" name="Google Shape;42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450" y="2213525"/>
            <a:ext cx="3633711" cy="277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6886" y="2213525"/>
            <a:ext cx="3098708" cy="277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6"/>
          <p:cNvSpPr txBox="1"/>
          <p:nvPr>
            <p:ph idx="1" type="subTitle"/>
          </p:nvPr>
        </p:nvSpPr>
        <p:spPr>
          <a:xfrm>
            <a:off x="475075" y="309225"/>
            <a:ext cx="62526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&amp; </a:t>
            </a:r>
            <a:r>
              <a:rPr lang="en"/>
              <a:t>Visual</a:t>
            </a:r>
            <a:r>
              <a:rPr lang="en"/>
              <a:t> Chan</a:t>
            </a:r>
            <a:r>
              <a:rPr lang="en"/>
              <a:t>ges </a:t>
            </a:r>
            <a:r>
              <a:rPr lang="en"/>
              <a:t>—— General Page</a:t>
            </a:r>
            <a:endParaRPr/>
          </a:p>
        </p:txBody>
      </p:sp>
      <p:sp>
        <p:nvSpPr>
          <p:cNvPr id="428" name="Google Shape;428;p6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9" name="Google Shape;42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9225"/>
            <a:ext cx="4556976" cy="2165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375" y="3041500"/>
            <a:ext cx="4307726" cy="20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66"/>
          <p:cNvSpPr txBox="1"/>
          <p:nvPr/>
        </p:nvSpPr>
        <p:spPr>
          <a:xfrm>
            <a:off x="5003525" y="1091913"/>
            <a:ext cx="37194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Char char="●"/>
            </a:pPr>
            <a:r>
              <a:rPr b="1" lang="en" sz="15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Changed the color of the page: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the original black page has been changed to A&amp;M's unique burgundy page.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432" name="Google Shape;432;p66"/>
          <p:cNvCxnSpPr/>
          <p:nvPr/>
        </p:nvCxnSpPr>
        <p:spPr>
          <a:xfrm>
            <a:off x="606600" y="3002875"/>
            <a:ext cx="30000" cy="16242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66"/>
          <p:cNvCxnSpPr/>
          <p:nvPr/>
        </p:nvCxnSpPr>
        <p:spPr>
          <a:xfrm>
            <a:off x="651700" y="4597075"/>
            <a:ext cx="4045500" cy="402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7"/>
          <p:cNvSpPr txBox="1"/>
          <p:nvPr>
            <p:ph idx="1" type="subTitle"/>
          </p:nvPr>
        </p:nvSpPr>
        <p:spPr>
          <a:xfrm>
            <a:off x="475075" y="309225"/>
            <a:ext cx="5982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UI design &amp; Visual Changes —— Contract Page</a:t>
            </a:r>
            <a:endParaRPr/>
          </a:p>
        </p:txBody>
      </p:sp>
      <p:pic>
        <p:nvPicPr>
          <p:cNvPr id="439" name="Google Shape;43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650" y="2846325"/>
            <a:ext cx="4587050" cy="219541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67"/>
          <p:cNvSpPr txBox="1"/>
          <p:nvPr/>
        </p:nvSpPr>
        <p:spPr>
          <a:xfrm>
            <a:off x="475075" y="1338611"/>
            <a:ext cx="3719400" cy="24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We have made changes in the following features in the contract page：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●"/>
            </a:pPr>
            <a:r>
              <a:rPr b="1"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</a:t>
            </a:r>
            <a:r>
              <a:rPr b="1"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int close button</a:t>
            </a:r>
            <a:endParaRPr b="1"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●"/>
            </a:pPr>
            <a:r>
              <a:rPr b="1"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Dropdown changes</a:t>
            </a:r>
            <a:endParaRPr b="1"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●"/>
            </a:pPr>
            <a:r>
              <a:rPr b="1"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Field changes</a:t>
            </a:r>
            <a:endParaRPr b="1"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441" name="Google Shape;441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8650" y="666825"/>
            <a:ext cx="4587050" cy="2179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