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85" r:id="rId5"/>
  </p:sldMasterIdLst>
  <p:notesMasterIdLst>
    <p:notesMasterId r:id="rId11"/>
  </p:notesMasterIdLst>
  <p:sldIdLst>
    <p:sldId id="256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CA6"/>
    <a:srgbClr val="E3FBA7"/>
    <a:srgbClr val="E46C0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8DE16-470A-43AD-B521-676419D50811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807F-F036-458B-A653-F908C536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F807F-F036-458B-A653-F908C5369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F807F-F036-458B-A653-F908C5369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2435407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6612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4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842265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52400" y="1515649"/>
            <a:ext cx="8839200" cy="4808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Font typeface="+mj-lt"/>
              <a:buNone/>
              <a:defRPr sz="2800" baseline="0">
                <a:latin typeface="Calibri" pitchFamily="34" charset="0"/>
                <a:cs typeface="Arial" pitchFamily="34" charset="0"/>
              </a:defRPr>
            </a:lvl1pPr>
            <a:lvl2pPr marL="463550" indent="-238125">
              <a:defRPr sz="1600">
                <a:latin typeface="Arial" pitchFamily="34" charset="0"/>
                <a:cs typeface="Arial" pitchFamily="34" charset="0"/>
              </a:defRPr>
            </a:lvl2pPr>
            <a:lvl3pPr marL="692150" indent="-228600">
              <a:defRPr sz="1400">
                <a:latin typeface="Arial" pitchFamily="34" charset="0"/>
                <a:cs typeface="Arial" pitchFamily="34" charset="0"/>
              </a:defRPr>
            </a:lvl3pPr>
            <a:lvl4pPr marL="911225" indent="-228600">
              <a:defRPr sz="1400">
                <a:latin typeface="Arial" pitchFamily="34" charset="0"/>
                <a:cs typeface="Arial" pitchFamily="34" charset="0"/>
              </a:defRPr>
            </a:lvl4pPr>
            <a:lvl5pPr marL="114300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Agenda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"/>
            <a:ext cx="88392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8926" y="6365815"/>
            <a:ext cx="402674" cy="400110"/>
          </a:xfrm>
          <a:prstGeom prst="rect">
            <a:avLst/>
          </a:prstGeom>
        </p:spPr>
        <p:txBody>
          <a:bodyPr wrap="none" tIns="91440" bIns="91440" anchor="b">
            <a:spAutoFit/>
          </a:bodyPr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118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406383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"/>
            <a:ext cx="8839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152400" y="1490597"/>
            <a:ext cx="8839200" cy="483400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>
              <a:defRPr sz="2400">
                <a:latin typeface="Calibri" pitchFamily="34" charset="0"/>
                <a:cs typeface="Arial" pitchFamily="34" charset="0"/>
              </a:defRPr>
            </a:lvl1pPr>
            <a:lvl2pPr marL="463550" indent="-238125">
              <a:defRPr sz="2000">
                <a:latin typeface="Calibri" pitchFamily="34" charset="0"/>
                <a:cs typeface="Arial" pitchFamily="34" charset="0"/>
              </a:defRPr>
            </a:lvl2pPr>
            <a:lvl3pPr marL="692150" indent="-228600">
              <a:defRPr sz="2000">
                <a:latin typeface="Calibri" pitchFamily="34" charset="0"/>
                <a:cs typeface="Arial" pitchFamily="34" charset="0"/>
              </a:defRPr>
            </a:lvl3pPr>
            <a:lvl4pPr marL="911225" indent="-228600">
              <a:defRPr sz="2000">
                <a:latin typeface="Calibri" pitchFamily="34" charset="0"/>
                <a:cs typeface="Arial" pitchFamily="34" charset="0"/>
              </a:defRPr>
            </a:lvl4pPr>
            <a:lvl5pPr marL="1143000" indent="-228600">
              <a:defRPr sz="2000">
                <a:latin typeface="Calibri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8926" y="6365815"/>
            <a:ext cx="402674" cy="400110"/>
          </a:xfrm>
          <a:prstGeom prst="rect">
            <a:avLst/>
          </a:prstGeom>
        </p:spPr>
        <p:txBody>
          <a:bodyPr wrap="none" tIns="91440" bIns="91440" anchor="b">
            <a:spAutoFit/>
          </a:bodyPr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2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120407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6612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1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5215737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771768"/>
            <a:ext cx="9144000" cy="9858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9231733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6612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3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823269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52400" y="1515649"/>
            <a:ext cx="8839200" cy="4808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Font typeface="+mj-lt"/>
              <a:buNone/>
              <a:defRPr sz="2800" baseline="0">
                <a:latin typeface="Calibri" pitchFamily="34" charset="0"/>
                <a:cs typeface="Arial" pitchFamily="34" charset="0"/>
              </a:defRPr>
            </a:lvl1pPr>
            <a:lvl2pPr marL="463550" indent="-238125">
              <a:defRPr sz="1600">
                <a:latin typeface="Arial" pitchFamily="34" charset="0"/>
                <a:cs typeface="Arial" pitchFamily="34" charset="0"/>
              </a:defRPr>
            </a:lvl2pPr>
            <a:lvl3pPr marL="692150" indent="-228600">
              <a:defRPr sz="1400">
                <a:latin typeface="Arial" pitchFamily="34" charset="0"/>
                <a:cs typeface="Arial" pitchFamily="34" charset="0"/>
              </a:defRPr>
            </a:lvl3pPr>
            <a:lvl4pPr marL="911225" indent="-228600">
              <a:defRPr sz="1400">
                <a:latin typeface="Arial" pitchFamily="34" charset="0"/>
                <a:cs typeface="Arial" pitchFamily="34" charset="0"/>
              </a:defRPr>
            </a:lvl4pPr>
            <a:lvl5pPr marL="114300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Agenda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"/>
            <a:ext cx="88392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8926" y="6365815"/>
            <a:ext cx="402674" cy="400110"/>
          </a:xfrm>
          <a:prstGeom prst="rect">
            <a:avLst/>
          </a:prstGeom>
        </p:spPr>
        <p:txBody>
          <a:bodyPr wrap="none" tIns="91440" bIns="91440" anchor="b">
            <a:spAutoFit/>
          </a:bodyPr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342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276967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"/>
            <a:ext cx="8839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152400" y="1490597"/>
            <a:ext cx="8839200" cy="483400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>
              <a:defRPr sz="2400">
                <a:latin typeface="Calibri" pitchFamily="34" charset="0"/>
                <a:cs typeface="Arial" pitchFamily="34" charset="0"/>
              </a:defRPr>
            </a:lvl1pPr>
            <a:lvl2pPr marL="463550" indent="-238125">
              <a:defRPr sz="2000">
                <a:latin typeface="Calibri" pitchFamily="34" charset="0"/>
                <a:cs typeface="Arial" pitchFamily="34" charset="0"/>
              </a:defRPr>
            </a:lvl2pPr>
            <a:lvl3pPr marL="692150" indent="-228600">
              <a:defRPr sz="2000">
                <a:latin typeface="Calibri" pitchFamily="34" charset="0"/>
                <a:cs typeface="Arial" pitchFamily="34" charset="0"/>
              </a:defRPr>
            </a:lvl3pPr>
            <a:lvl4pPr marL="911225" indent="-228600">
              <a:defRPr sz="2000">
                <a:latin typeface="Calibri" pitchFamily="34" charset="0"/>
                <a:cs typeface="Arial" pitchFamily="34" charset="0"/>
              </a:defRPr>
            </a:lvl4pPr>
            <a:lvl5pPr marL="1143000" indent="-228600">
              <a:defRPr sz="2000">
                <a:latin typeface="Calibri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8926" y="6365815"/>
            <a:ext cx="402674" cy="400110"/>
          </a:xfrm>
          <a:prstGeom prst="rect">
            <a:avLst/>
          </a:prstGeom>
        </p:spPr>
        <p:txBody>
          <a:bodyPr wrap="none" tIns="91440" bIns="91440" anchor="b">
            <a:spAutoFit/>
          </a:bodyPr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87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594531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6612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844241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771768"/>
            <a:ext cx="9144000" cy="9858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34A8-23D6-4B2F-A2D2-FCD606130E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7BD1C-CFA1-4E82-8974-C0D858F40C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4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AF9A-699F-43FF-B55A-C828F0EC56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4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C4A4-59DB-4AA4-BA73-29C46C07E8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2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A37BE-FE6D-4D2C-BC30-3943C34CCF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3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A535-2E78-42D4-A1E7-848F001899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9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85B97-9567-47A1-820D-569923F97D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0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8DFC7-0AE5-4E9D-AC18-3F00EC0917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0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3C0E9-6ABA-48D3-8113-A46930D012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4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299C-3BBD-472A-A93E-61ADD8DAE3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4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979B-7392-4E2B-8D5A-C4510660C0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1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2711-CB41-4770-A5E0-80BCF49F2C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2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3219682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6612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7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999187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52400" y="1515649"/>
            <a:ext cx="8839200" cy="4808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Font typeface="+mj-lt"/>
              <a:buNone/>
              <a:defRPr sz="2800" baseline="0">
                <a:latin typeface="Calibri" pitchFamily="34" charset="0"/>
                <a:cs typeface="Arial" pitchFamily="34" charset="0"/>
              </a:defRPr>
            </a:lvl1pPr>
            <a:lvl2pPr marL="463550" indent="-238125">
              <a:defRPr sz="1600">
                <a:latin typeface="Arial" pitchFamily="34" charset="0"/>
                <a:cs typeface="Arial" pitchFamily="34" charset="0"/>
              </a:defRPr>
            </a:lvl2pPr>
            <a:lvl3pPr marL="692150" indent="-228600">
              <a:defRPr sz="1400">
                <a:latin typeface="Arial" pitchFamily="34" charset="0"/>
                <a:cs typeface="Arial" pitchFamily="34" charset="0"/>
              </a:defRPr>
            </a:lvl3pPr>
            <a:lvl4pPr marL="911225" indent="-228600">
              <a:defRPr sz="1400">
                <a:latin typeface="Arial" pitchFamily="34" charset="0"/>
                <a:cs typeface="Arial" pitchFamily="34" charset="0"/>
              </a:defRPr>
            </a:lvl4pPr>
            <a:lvl5pPr marL="114300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Agenda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"/>
            <a:ext cx="88392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8926" y="6365815"/>
            <a:ext cx="402674" cy="400110"/>
          </a:xfrm>
          <a:prstGeom prst="rect">
            <a:avLst/>
          </a:prstGeom>
        </p:spPr>
        <p:txBody>
          <a:bodyPr wrap="none" tIns="91440" bIns="91440" anchor="b">
            <a:spAutoFit/>
          </a:bodyPr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2162"/>
            <a:ext cx="914400" cy="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5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8625477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"/>
            <a:ext cx="8839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152400" y="1490597"/>
            <a:ext cx="8839200" cy="483400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>
              <a:defRPr sz="2400">
                <a:latin typeface="Calibri" pitchFamily="34" charset="0"/>
                <a:cs typeface="Arial" pitchFamily="34" charset="0"/>
              </a:defRPr>
            </a:lvl1pPr>
            <a:lvl2pPr marL="463550" indent="-238125">
              <a:defRPr sz="2000">
                <a:latin typeface="Calibri" pitchFamily="34" charset="0"/>
                <a:cs typeface="Arial" pitchFamily="34" charset="0"/>
              </a:defRPr>
            </a:lvl2pPr>
            <a:lvl3pPr marL="692150" indent="-228600">
              <a:defRPr sz="2000">
                <a:latin typeface="Calibri" pitchFamily="34" charset="0"/>
                <a:cs typeface="Arial" pitchFamily="34" charset="0"/>
              </a:defRPr>
            </a:lvl3pPr>
            <a:lvl4pPr marL="911225" indent="-228600">
              <a:defRPr sz="2000">
                <a:latin typeface="Calibri" pitchFamily="34" charset="0"/>
                <a:cs typeface="Arial" pitchFamily="34" charset="0"/>
              </a:defRPr>
            </a:lvl4pPr>
            <a:lvl5pPr marL="1143000" indent="-228600">
              <a:defRPr sz="2000">
                <a:latin typeface="Calibri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8926" y="6365815"/>
            <a:ext cx="402674" cy="400110"/>
          </a:xfrm>
          <a:prstGeom prst="rect">
            <a:avLst/>
          </a:prstGeom>
        </p:spPr>
        <p:txBody>
          <a:bodyPr wrap="none" tIns="91440" bIns="91440" anchor="b">
            <a:spAutoFit/>
          </a:bodyPr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2162"/>
            <a:ext cx="914400" cy="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4667892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6612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4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653977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sz="4400" b="1" i="1" dirty="0">
              <a:solidFill>
                <a:prstClr val="white"/>
              </a:solidFill>
              <a:ea typeface="ＭＳ Ｐゴシック" pitchFamily="-108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771768"/>
            <a:ext cx="9144000" cy="9858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2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i="1">
              <a:solidFill>
                <a:prstClr val="black"/>
              </a:solidFill>
              <a:ea typeface="ＭＳ Ｐゴシック" pitchFamily="-108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i="1">
              <a:solidFill>
                <a:prstClr val="black"/>
              </a:solidFill>
              <a:ea typeface="ＭＳ Ｐゴシック" pitchFamily="-108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E22A2E9-B856-4EE0-A6D7-1C267F4D3CE2}" type="slidenum">
              <a:rPr lang="en-US" b="1" i="1">
                <a:solidFill>
                  <a:prstClr val="black"/>
                </a:solidFill>
                <a:ea typeface="ＭＳ Ｐゴシック" pitchFamily="-108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i="1">
              <a:solidFill>
                <a:prstClr val="black"/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06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6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0"/>
            <a:ext cx="8839200" cy="12191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tag line here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99B4AF19-BCFF-457E-A323-1C095F652CDD}" type="slidenum">
              <a:rPr lang="en-US" b="1" i="1">
                <a:solidFill>
                  <a:prstClr val="black"/>
                </a:solidFill>
                <a:ea typeface="ＭＳ Ｐゴシック" pitchFamily="-108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i="1">
              <a:solidFill>
                <a:prstClr val="black"/>
              </a:solidFill>
              <a:ea typeface="ＭＳ Ｐゴシック" pitchFamily="-108" charset="-128"/>
            </a:endParaRP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685800" y="16764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8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2191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C779B844-FA50-4766-8E99-C9AFD4E780AC}" type="slidenum">
              <a:rPr lang="en-US" b="1" i="1">
                <a:solidFill>
                  <a:prstClr val="black"/>
                </a:solidFill>
                <a:ea typeface="ＭＳ Ｐゴシック" pitchFamily="-108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i="1">
              <a:solidFill>
                <a:prstClr val="black"/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40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9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0.xml"/><Relationship Id="rId9" Type="http://schemas.openxmlformats.org/officeDocument/2006/relationships/oleObject" Target="../embeddings/oleObject7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ags" Target="../tags/tag13.xml"/><Relationship Id="rId5" Type="http://schemas.openxmlformats.org/officeDocument/2006/relationships/slideLayout" Target="../slideLayouts/slideLayout38.xml"/><Relationship Id="rId10" Type="http://schemas.openxmlformats.org/officeDocument/2006/relationships/vmlDrawing" Target="../drawings/vmlDrawing13.v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C7D-D09F-4A07-8688-619B5ED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5349338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2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36704925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3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ChangeArrowheads="1"/>
          </p:cNvSpPr>
          <p:nvPr userDrawn="1"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231775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  <a:ea typeface="ＭＳ Ｐゴシック" pitchFamily="-108" charset="-128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62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089C28-FA8B-49A4-AE3D-5C9EB805FE5A}" type="slidenum">
              <a:rPr lang="en-US">
                <a:solidFill>
                  <a:srgbClr val="000000"/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231775" indent="-2317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8" charset="-128"/>
          <a:cs typeface="+mj-cs"/>
        </a:defRPr>
      </a:lvl1pPr>
      <a:lvl2pPr marL="231775" indent="-2317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</a:defRPr>
      </a:lvl2pPr>
      <a:lvl3pPr marL="231775" indent="-2317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</a:defRPr>
      </a:lvl3pPr>
      <a:lvl4pPr marL="231775" indent="-2317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</a:defRPr>
      </a:lvl4pPr>
      <a:lvl5pPr marL="231775" indent="-2317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</a:defRPr>
      </a:lvl5pPr>
      <a:lvl6pPr marL="68897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6pPr>
      <a:lvl7pPr marL="114617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7pPr>
      <a:lvl8pPr marL="160337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8pPr>
      <a:lvl9pPr marL="206057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710385882"/>
              </p:ext>
            </p:extLst>
          </p:nvPr>
        </p:nvGraphicFramePr>
        <p:xfrm>
          <a:off x="1469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69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EID Database Revamp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sz="1200" dirty="0" smtClean="0"/>
              <a:t>oborerichard@gmail.com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C7D-D09F-4A07-8688-619B5EDEB12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2162"/>
            <a:ext cx="914400" cy="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marL="0" algn="ctr"/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At CHAI, one </a:t>
            </a:r>
            <a:r>
              <a:rPr lang="en-CA" sz="2800" b="1" u="sng" dirty="0" smtClean="0">
                <a:solidFill>
                  <a:schemeClr val="bg1"/>
                </a:solidFill>
                <a:latin typeface="Calibri" pitchFamily="34" charset="0"/>
              </a:rPr>
              <a:t>clear goal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underpins our work in EID</a:t>
            </a:r>
            <a:endParaRPr lang="en-CA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99772" y="2264880"/>
            <a:ext cx="5283200" cy="2411563"/>
          </a:xfrm>
          <a:prstGeom prst="rect">
            <a:avLst/>
          </a:prstGeom>
          <a:solidFill>
            <a:srgbClr val="003366"/>
          </a:solidFill>
        </p:spPr>
        <p:txBody>
          <a:bodyPr wrap="square" lIns="180000" tIns="180000" rIns="180000" bIns="288000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2800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08" charset="-128"/>
              </a:rPr>
              <a:t>All HIV-exposed infants</a:t>
            </a:r>
            <a:r>
              <a:rPr lang="en-GB" sz="28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08" charset="-128"/>
              </a:rPr>
              <a:t> in Uganda receive necessary testing, treatment, and care </a:t>
            </a:r>
            <a:endParaRPr lang="en-GB" sz="2800" b="1" dirty="0">
              <a:solidFill>
                <a:prstClr val="white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2162"/>
            <a:ext cx="914400" cy="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4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18"/>
            <a:ext cx="91440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EID Goal: </a:t>
            </a:r>
            <a:r>
              <a:rPr lang="en-GB" sz="1800" dirty="0">
                <a:solidFill>
                  <a:prstClr val="white"/>
                </a:solidFill>
                <a:ea typeface="ＭＳ Ｐゴシック" pitchFamily="-108" charset="-128"/>
              </a:rPr>
              <a:t>All HIV-exposed infants in Uganda receive necessary testing, treatment, and </a:t>
            </a:r>
            <a:r>
              <a:rPr lang="en-GB" sz="1800" dirty="0" smtClean="0">
                <a:solidFill>
                  <a:prstClr val="white"/>
                </a:solidFill>
                <a:ea typeface="ＭＳ Ｐゴシック" pitchFamily="-108" charset="-128"/>
              </a:rPr>
              <a:t>care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640" y="1894086"/>
            <a:ext cx="8182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176213" algn="l">
              <a:spcBef>
                <a:spcPts val="1200"/>
              </a:spcBef>
              <a:spcAft>
                <a:spcPts val="1200"/>
              </a:spcAft>
            </a:pPr>
            <a:r>
              <a:rPr lang="en-GB" sz="24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Commodities &amp; EID Testing Materials</a:t>
            </a:r>
            <a:br>
              <a:rPr lang="en-GB" sz="24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GB" sz="16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</a:t>
            </a:r>
            <a:r>
              <a:rPr lang="en-GB" sz="1600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Ensure </a:t>
            </a:r>
            <a:r>
              <a:rPr lang="en-GB" sz="1600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adequate supply of </a:t>
            </a:r>
            <a:r>
              <a:rPr lang="en-GB" sz="1600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test kits, printing materials and other supplied needed for EID</a:t>
            </a:r>
            <a:endParaRPr lang="en-GB" sz="1600" i="0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7093" y="2093600"/>
            <a:ext cx="324000" cy="32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7093" y="3042431"/>
            <a:ext cx="324000" cy="32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7093" y="4233856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7093" y="5073241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092" y="2829927"/>
            <a:ext cx="84907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>
              <a:spcBef>
                <a:spcPts val="1200"/>
              </a:spcBef>
              <a:spcAft>
                <a:spcPts val="1200"/>
              </a:spcAft>
            </a:pPr>
            <a:r>
              <a:rPr lang="en-GB" sz="24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Follow-up All </a:t>
            </a:r>
            <a:r>
              <a:rPr lang="en-GB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r>
              <a:rPr lang="en-GB" sz="24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xposed </a:t>
            </a:r>
            <a:r>
              <a:rPr lang="en-GB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I</a:t>
            </a:r>
            <a:r>
              <a:rPr lang="en-GB" sz="24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nfants</a:t>
            </a:r>
            <a:br>
              <a:rPr lang="en-GB" sz="24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GB" sz="1600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</a:t>
            </a:r>
            <a:r>
              <a:rPr lang="en-GB" sz="1600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Goal:  &gt; 80% exposed infants are initiated on ART</a:t>
            </a:r>
            <a:endParaRPr lang="en-GB" sz="1600" i="0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093" y="4029541"/>
            <a:ext cx="8182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 algn="l">
              <a:spcBef>
                <a:spcPts val="1200"/>
              </a:spcBef>
              <a:spcAft>
                <a:spcPts val="1200"/>
              </a:spcAft>
            </a:pPr>
            <a:r>
              <a:rPr lang="en-GB" sz="2400" b="1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Transportation</a:t>
            </a:r>
            <a:r>
              <a:rPr lang="en-GB" sz="20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GB" sz="20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16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         Improving </a:t>
            </a:r>
            <a:r>
              <a:rPr lang="en-GB" sz="16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efficiency of National Sample Referral Transport </a:t>
            </a:r>
            <a:r>
              <a:rPr lang="en-GB" sz="16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Network (NSRT)</a:t>
            </a:r>
            <a:endParaRPr lang="en-GB" sz="1600" b="0" i="0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3639" y="4881298"/>
            <a:ext cx="8182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algn="l">
              <a:spcBef>
                <a:spcPts val="1200"/>
              </a:spcBef>
              <a:spcAft>
                <a:spcPts val="1200"/>
              </a:spcAft>
            </a:pPr>
            <a:r>
              <a:rPr lang="en-GB" sz="2400" b="1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Access to EID</a:t>
            </a:r>
            <a:r>
              <a:rPr lang="en-GB" sz="20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GB" sz="20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16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Expanding </a:t>
            </a:r>
            <a:r>
              <a:rPr lang="en-GB" sz="1600" b="0" i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the reach of the EID program to include all HIV-exposed   infants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10" y="1336960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To achieve this goal, CHAI is focusing on 4 priority areas: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0" y="5867400"/>
            <a:ext cx="9040090" cy="307777"/>
          </a:xfrm>
          <a:prstGeom prst="rect">
            <a:avLst/>
          </a:prstGeom>
          <a:solidFill>
            <a:srgbClr val="FAFCA6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Green = To be computerized in this revamp.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Orange = To be computerized later.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2162"/>
            <a:ext cx="914400" cy="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2560"/>
            <a:ext cx="9144000" cy="1143000"/>
          </a:xfrm>
        </p:spPr>
        <p:txBody>
          <a:bodyPr anchor="ctr"/>
          <a:lstStyle/>
          <a:p>
            <a:pPr marL="0"/>
            <a:r>
              <a:rPr lang="en-CA" sz="3600" b="1" dirty="0" smtClean="0">
                <a:solidFill>
                  <a:schemeClr val="bg1"/>
                </a:solidFill>
                <a:latin typeface="Calibri" pitchFamily="34" charset="0"/>
              </a:rPr>
              <a:t>Database Activities supporting </a:t>
            </a:r>
            <a:r>
              <a:rPr lang="en-CA" sz="3600" b="1" dirty="0" smtClean="0">
                <a:solidFill>
                  <a:schemeClr val="bg1"/>
                </a:solidFill>
                <a:latin typeface="Calibri" pitchFamily="34" charset="0"/>
              </a:rPr>
              <a:t>our </a:t>
            </a:r>
            <a:r>
              <a:rPr lang="en-CA" sz="3600" b="1" dirty="0" smtClean="0">
                <a:solidFill>
                  <a:schemeClr val="bg1"/>
                </a:solidFill>
                <a:latin typeface="Calibri" pitchFamily="34" charset="0"/>
              </a:rPr>
              <a:t>Goal</a:t>
            </a:r>
            <a:endParaRPr lang="en-CA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4908" y="1159375"/>
            <a:ext cx="2554493" cy="830997"/>
          </a:xfrm>
          <a:prstGeom prst="rect">
            <a:avLst/>
          </a:prstGeom>
          <a:solidFill>
            <a:srgbClr val="003366"/>
          </a:solidFill>
        </p:spPr>
        <p:txBody>
          <a:bodyPr wrap="square" anchor="ctr">
            <a:spAutoFit/>
          </a:bodyPr>
          <a:lstStyle/>
          <a:p>
            <a:pPr algn="ctr" fontAlgn="base">
              <a:spcBef>
                <a:spcPts val="1200"/>
              </a:spcBef>
              <a:spcAft>
                <a:spcPts val="1200"/>
              </a:spcAft>
            </a:pPr>
            <a:r>
              <a:rPr lang="en-GB" sz="1600" b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All HIV-exposed infants</a:t>
            </a:r>
            <a:r>
              <a:rPr lang="en-GB" sz="16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 </a:t>
            </a:r>
            <a:r>
              <a:rPr lang="en-GB" sz="16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/>
            </a:r>
            <a:br>
              <a:rPr lang="en-GB" sz="16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6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in </a:t>
            </a:r>
            <a:r>
              <a:rPr lang="en-GB" sz="16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Uganda receive necessary testing, treatment, and care </a:t>
            </a:r>
            <a:endParaRPr lang="en-GB" sz="1600" b="1" dirty="0">
              <a:solidFill>
                <a:srgbClr val="FFFFFF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71037" y="2428909"/>
            <a:ext cx="1874191" cy="875551"/>
          </a:xfrm>
          <a:prstGeom prst="rect">
            <a:avLst/>
          </a:prstGeom>
          <a:solidFill>
            <a:srgbClr val="00B05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Commodities</a:t>
            </a:r>
            <a:r>
              <a:rPr lang="en-GB" sz="12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/>
            </a:r>
            <a:br>
              <a:rPr lang="en-GB" sz="12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3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Ensure   adequate  supply  of  test-kits, etc…</a:t>
            </a:r>
            <a:endParaRPr lang="en-GB" sz="1300" dirty="0">
              <a:solidFill>
                <a:srgbClr val="FFFFFF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68875" y="2415538"/>
            <a:ext cx="2048274" cy="875551"/>
          </a:xfrm>
          <a:prstGeom prst="rect">
            <a:avLst/>
          </a:prstGeom>
          <a:solidFill>
            <a:srgbClr val="00B05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Follow-Up</a:t>
            </a:r>
            <a:r>
              <a:rPr lang="en-GB" sz="12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/>
            </a:r>
            <a:br>
              <a:rPr lang="en-GB" sz="12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US" sz="13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Ensure   &gt;  80%  exposed infants  initiated  on  ART</a:t>
            </a:r>
            <a:endParaRPr lang="en-GB" sz="1300" dirty="0">
              <a:solidFill>
                <a:srgbClr val="FFFFFF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07729" y="2431543"/>
            <a:ext cx="1133333" cy="875551"/>
          </a:xfrm>
          <a:prstGeom prst="rect">
            <a:avLst/>
          </a:prstGeom>
          <a:solidFill>
            <a:srgbClr val="E46C0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Transport</a:t>
            </a:r>
            <a:endParaRPr lang="en-GB" sz="1200" dirty="0">
              <a:solidFill>
                <a:srgbClr val="FFFFFF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96200" y="2431544"/>
            <a:ext cx="1281523" cy="875551"/>
          </a:xfrm>
          <a:prstGeom prst="rect">
            <a:avLst/>
          </a:prstGeom>
          <a:solidFill>
            <a:srgbClr val="E46C0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itchFamily="-108" charset="-128"/>
              </a:rPr>
              <a:t>Access To EID</a:t>
            </a:r>
            <a:endParaRPr lang="en-GB" sz="1600" dirty="0">
              <a:solidFill>
                <a:srgbClr val="FFFFFF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cxnSp>
        <p:nvCxnSpPr>
          <p:cNvPr id="38" name="Elbow Connector 37"/>
          <p:cNvCxnSpPr>
            <a:stCxn id="29" idx="0"/>
            <a:endCxn id="22" idx="2"/>
          </p:cNvCxnSpPr>
          <p:nvPr/>
        </p:nvCxnSpPr>
        <p:spPr bwMode="auto">
          <a:xfrm rot="5400000" flipH="1" flipV="1">
            <a:off x="3710876" y="787630"/>
            <a:ext cx="438537" cy="28440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9" name="Elbow Connector 38"/>
          <p:cNvCxnSpPr>
            <a:stCxn id="30" idx="0"/>
            <a:endCxn id="22" idx="2"/>
          </p:cNvCxnSpPr>
          <p:nvPr/>
        </p:nvCxnSpPr>
        <p:spPr bwMode="auto">
          <a:xfrm rot="5400000" flipH="1" flipV="1">
            <a:off x="4910000" y="1973384"/>
            <a:ext cx="425166" cy="459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2" name="Elbow Connector 41"/>
          <p:cNvCxnSpPr>
            <a:stCxn id="31" idx="0"/>
            <a:endCxn id="22" idx="2"/>
          </p:cNvCxnSpPr>
          <p:nvPr/>
        </p:nvCxnSpPr>
        <p:spPr bwMode="auto">
          <a:xfrm rot="16200000" flipV="1">
            <a:off x="5942691" y="1399837"/>
            <a:ext cx="441171" cy="16222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5" name="Elbow Connector 44"/>
          <p:cNvCxnSpPr>
            <a:stCxn id="32" idx="0"/>
            <a:endCxn id="22" idx="2"/>
          </p:cNvCxnSpPr>
          <p:nvPr/>
        </p:nvCxnSpPr>
        <p:spPr bwMode="auto">
          <a:xfrm rot="16200000" flipV="1">
            <a:off x="6623973" y="718554"/>
            <a:ext cx="441172" cy="29848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1571036" y="3702833"/>
            <a:ext cx="1874192" cy="1049836"/>
          </a:xfrm>
          <a:prstGeom prst="rect">
            <a:avLst/>
          </a:prstGeom>
          <a:solidFill>
            <a:srgbClr val="003366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Provide 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database systems to assist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in quantification, 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forecasting &amp; procurement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718068" y="3714349"/>
            <a:ext cx="1082532" cy="1049836"/>
          </a:xfrm>
          <a:prstGeom prst="rect">
            <a:avLst/>
          </a:prstGeom>
          <a:solidFill>
            <a:srgbClr val="003366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Send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SMS / email reminders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407730" y="3709199"/>
            <a:ext cx="1993890" cy="1049836"/>
          </a:xfrm>
          <a:prstGeom prst="rect">
            <a:avLst/>
          </a:prstGeom>
          <a:solidFill>
            <a:srgbClr val="003366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Track &amp; Re-</a:t>
            </a:r>
            <a:r>
              <a:rPr lang="en-GB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enroll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 drop-outs: Ensure all infants, even NEGATIVE ones, complete full care cascade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948431" y="3714349"/>
            <a:ext cx="1352554" cy="1049836"/>
          </a:xfrm>
          <a:prstGeom prst="rect">
            <a:avLst/>
          </a:prstGeom>
          <a:solidFill>
            <a:srgbClr val="003366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Build  Systems   To 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Track ART initiation and retention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cxnSp>
        <p:nvCxnSpPr>
          <p:cNvPr id="57" name="Elbow Connector 56"/>
          <p:cNvCxnSpPr/>
          <p:nvPr/>
        </p:nvCxnSpPr>
        <p:spPr bwMode="auto">
          <a:xfrm rot="16200000" flipV="1">
            <a:off x="2274559" y="3500136"/>
            <a:ext cx="40539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5" name="Rectangle 104"/>
          <p:cNvSpPr/>
          <p:nvPr/>
        </p:nvSpPr>
        <p:spPr bwMode="auto">
          <a:xfrm rot="5400000">
            <a:off x="5568740" y="4626627"/>
            <a:ext cx="1276196" cy="2050474"/>
          </a:xfrm>
          <a:prstGeom prst="rect">
            <a:avLst/>
          </a:prstGeom>
          <a:solidFill>
            <a:srgbClr val="98D8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No Reminders for CHAI/IPs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Don’t know which facilities/infants  to follow-up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No ART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Premature Death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107" name="Rectangle 106"/>
          <p:cNvSpPr/>
          <p:nvPr/>
        </p:nvSpPr>
        <p:spPr bwMode="auto">
          <a:xfrm rot="5400000">
            <a:off x="3562154" y="4769775"/>
            <a:ext cx="1276196" cy="1764174"/>
          </a:xfrm>
          <a:prstGeom prst="rect">
            <a:avLst/>
          </a:prstGeom>
          <a:solidFill>
            <a:srgbClr val="98D8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No Reminders for mother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She Doesn’t fetch results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No ART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Premature Death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109" name="Rectangle 108"/>
          <p:cNvSpPr/>
          <p:nvPr/>
        </p:nvSpPr>
        <p:spPr bwMode="auto">
          <a:xfrm rot="5400000">
            <a:off x="1674878" y="4715950"/>
            <a:ext cx="1276195" cy="1871826"/>
          </a:xfrm>
          <a:prstGeom prst="rect">
            <a:avLst/>
          </a:prstGeom>
          <a:solidFill>
            <a:srgbClr val="98D8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No test Kits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Infant HIV status unknown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No ART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Premature Death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2226" y="1204409"/>
            <a:ext cx="1207008" cy="911765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Goal</a:t>
            </a:r>
            <a:endParaRPr lang="en-GB" sz="1400" b="1" u="sng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92228" y="2344813"/>
            <a:ext cx="1207008" cy="245090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Objectives  =&gt;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400" b="1" u="sng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400" b="1" u="sng" dirty="0" smtClean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400" b="1" u="sng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/>
            </a:r>
            <a:br>
              <a:rPr lang="en-GB" sz="1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endParaRPr lang="en-GB" sz="1400" b="1" u="sng" dirty="0" smtClean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Activities  =&gt;</a:t>
            </a:r>
            <a:endParaRPr lang="en-GB" sz="1400" b="1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2226" y="4996291"/>
            <a:ext cx="1207008" cy="163600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Consequences</a:t>
            </a:r>
            <a:endParaRPr lang="en-GB" sz="1400" b="1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037" y="6337012"/>
            <a:ext cx="734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 dirty="0" smtClean="0">
                <a:solidFill>
                  <a:srgbClr val="C00000"/>
                </a:solidFill>
                <a:latin typeface="Franklin Gothic Medium" pitchFamily="34" charset="0"/>
              </a:rPr>
              <a:t>Consequences</a:t>
            </a:r>
            <a:r>
              <a:rPr lang="en-US" sz="1400" b="1" dirty="0" smtClean="0">
                <a:solidFill>
                  <a:srgbClr val="C00000"/>
                </a:solidFill>
                <a:latin typeface="Franklin Gothic Medium" pitchFamily="34" charset="0"/>
              </a:rPr>
              <a:t>: </a:t>
            </a:r>
            <a:r>
              <a:rPr lang="en-US" sz="1400" dirty="0" smtClean="0">
                <a:solidFill>
                  <a:srgbClr val="C00000"/>
                </a:solidFill>
                <a:latin typeface="Franklin Gothic Medium" pitchFamily="34" charset="0"/>
              </a:rPr>
              <a:t> If we miss our goal, 80% of affected children will die within 5 years</a:t>
            </a:r>
            <a:endParaRPr lang="en-US" sz="14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7568628" y="4774195"/>
            <a:ext cx="1276195" cy="1755341"/>
          </a:xfrm>
          <a:prstGeom prst="rect">
            <a:avLst/>
          </a:prstGeom>
          <a:solidFill>
            <a:srgbClr val="98D8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No tracking of NEGATIVEs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Breastfeeding risk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Won’t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know HIV status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/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No ART</a:t>
            </a:r>
            <a:b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</a:b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108" charset="-128"/>
              </a:rPr>
              <a:t>= Premature Death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08" charset="-128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5596998" y="3262978"/>
            <a:ext cx="0" cy="430384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4343400" y="3262978"/>
            <a:ext cx="0" cy="430384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 flipV="1">
            <a:off x="5917149" y="3048000"/>
            <a:ext cx="712252" cy="6899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7BD1C-CFA1-4E82-8974-C0D858F40CF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2162"/>
            <a:ext cx="914400" cy="4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7" grpId="0" animBg="1"/>
      <p:bldP spid="107" grpId="1" animBg="1"/>
      <p:bldP spid="109" grpId="0" animBg="1"/>
      <p:bldP spid="109" grpId="1" animBg="1"/>
      <p:bldP spid="116" grpId="0" animBg="1"/>
      <p:bldP spid="116" grpId="1" animBg="1"/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50" y="5555675"/>
            <a:ext cx="8077200" cy="381000"/>
          </a:xfrm>
          <a:prstGeom prst="rect">
            <a:avLst/>
          </a:prstGeom>
          <a:solidFill>
            <a:srgbClr val="FAFC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0" y="1143000"/>
            <a:ext cx="9144000" cy="518160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600" b="1" i="1" dirty="0" smtClean="0"/>
              <a:t>  </a:t>
            </a:r>
            <a:r>
              <a:rPr lang="en-US" sz="2600" b="1" i="1" dirty="0" smtClean="0">
                <a:solidFill>
                  <a:srgbClr val="C00000"/>
                </a:solidFill>
              </a:rPr>
              <a:t> To save them…</a:t>
            </a:r>
            <a:br>
              <a:rPr lang="en-US" sz="2600" b="1" i="1" dirty="0" smtClean="0">
                <a:solidFill>
                  <a:srgbClr val="C00000"/>
                </a:solidFill>
              </a:rPr>
            </a:br>
            <a:r>
              <a:rPr lang="en-US" sz="2600" b="1" i="1" dirty="0" smtClean="0">
                <a:solidFill>
                  <a:srgbClr val="C00000"/>
                </a:solidFill>
              </a:rPr>
              <a:t>Do Correct Activities </a:t>
            </a:r>
            <a:r>
              <a:rPr lang="en-US" sz="2600" b="1" i="1" dirty="0" smtClean="0">
                <a:solidFill>
                  <a:srgbClr val="C00000"/>
                </a:solidFill>
                <a:sym typeface="Wingdings" pitchFamily="2" charset="2"/>
              </a:rPr>
              <a:t>  Achieve EID Objectives   Reach EID Goal</a:t>
            </a:r>
            <a:br>
              <a:rPr lang="en-US" sz="2600" b="1" i="1" dirty="0" smtClean="0">
                <a:solidFill>
                  <a:srgbClr val="C00000"/>
                </a:solidFill>
                <a:sym typeface="Wingdings" pitchFamily="2" charset="2"/>
              </a:rPr>
            </a:br>
            <a:endParaRPr lang="en-US" sz="2600" b="1" i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itchFamily="2" charset="2"/>
              </a:rPr>
              <a:t>But we need information to choose the correct activities and also to do them well. Currently, we face the following problems:</a:t>
            </a:r>
          </a:p>
          <a:p>
            <a:pPr marL="1206500" lvl="2" indent="-51435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Lack of Reporting &amp; Data-analysis tools</a:t>
            </a:r>
          </a:p>
          <a:p>
            <a:pPr marL="1206500" lvl="2" indent="-51435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Lack of Follow-up Management tools</a:t>
            </a:r>
          </a:p>
          <a:p>
            <a:pPr marL="1206500" lvl="2" indent="-51435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Lack of Commodity Management tools </a:t>
            </a:r>
          </a:p>
          <a:p>
            <a:pPr lvl="2" indent="0">
              <a:buNone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	 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       (causing </a:t>
            </a:r>
            <a:r>
              <a:rPr lang="en-US" sz="2500" dirty="0" smtClean="0">
                <a:solidFill>
                  <a:prstClr val="black">
                    <a:lumMod val="50000"/>
                    <a:lumOff val="50000"/>
                  </a:prstClr>
                </a:solidFill>
                <a:sym typeface="Wingdings" pitchFamily="2" charset="2"/>
              </a:rPr>
              <a:t>wastage &amp; stock-outs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The purpose of the EID revamp is to fix these 3 issues.</a:t>
            </a:r>
          </a:p>
          <a:p>
            <a:r>
              <a:rPr lang="en-US" sz="2400" dirty="0" smtClean="0">
                <a:latin typeface="Arial Narrow" pitchFamily="34" charset="0"/>
              </a:rPr>
              <a:t>The resulting software tools will help CHAI to quickly get accurate information that can be used to make important decisions that move us towards our goal and save children’s lives.</a:t>
            </a:r>
            <a:endParaRPr lang="en-US" dirty="0" smtClean="0">
              <a:latin typeface="Arial Narrow" pitchFamily="34" charset="0"/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Arial Narrow" pitchFamily="34" charset="0"/>
              </a:rPr>
              <a:t/>
            </a:r>
            <a:br>
              <a:rPr lang="en-US" sz="2000" dirty="0">
                <a:solidFill>
                  <a:srgbClr val="7030A0"/>
                </a:solidFill>
                <a:latin typeface="Arial Narrow" pitchFamily="34" charset="0"/>
              </a:rPr>
            </a:br>
            <a:r>
              <a:rPr lang="en-US" sz="2000" dirty="0">
                <a:solidFill>
                  <a:srgbClr val="7030A0"/>
                </a:solidFill>
                <a:latin typeface="Arial Narrow" pitchFamily="34" charset="0"/>
              </a:rPr>
              <a:t>Revamped EID Software </a:t>
            </a:r>
            <a:r>
              <a:rPr lang="en-US" sz="2000" dirty="0">
                <a:solidFill>
                  <a:srgbClr val="7030A0"/>
                </a:solidFill>
                <a:latin typeface="Arial Narrow" pitchFamily="34" charset="0"/>
                <a:sym typeface="Wingdings" pitchFamily="2" charset="2"/>
              </a:rPr>
              <a:t> Better, Faster Decisions  </a:t>
            </a:r>
            <a:r>
              <a:rPr lang="en-US" sz="2000" dirty="0">
                <a:solidFill>
                  <a:srgbClr val="C00000"/>
                </a:solidFill>
                <a:latin typeface="Arial Narrow" pitchFamily="34" charset="0"/>
                <a:sym typeface="Wingdings" pitchFamily="2" charset="2"/>
              </a:rPr>
              <a:t>Activities  Objectives  Goal</a:t>
            </a:r>
            <a:endParaRPr lang="en-US" sz="2000" dirty="0">
              <a:solidFill>
                <a:srgbClr val="C00000"/>
              </a:solidFill>
              <a:latin typeface="Arial Narrow" pitchFamily="34" charset="0"/>
            </a:endParaRPr>
          </a:p>
          <a:p>
            <a:pPr algn="ctr"/>
            <a:endParaRPr lang="en-US" sz="2000" dirty="0" smtClean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1143001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>
                <a:latin typeface="Franklin Gothic Medium" pitchFamily="34" charset="0"/>
              </a:rPr>
              <a:t>if CHAI misses the EID goal, 80</a:t>
            </a:r>
            <a:r>
              <a:rPr lang="en-US" sz="2200" dirty="0">
                <a:latin typeface="Franklin Gothic Medium" pitchFamily="34" charset="0"/>
              </a:rPr>
              <a:t>% of affected children will die within 5 </a:t>
            </a:r>
            <a:r>
              <a:rPr lang="en-US" sz="2200" dirty="0" smtClean="0">
                <a:latin typeface="Franklin Gothic Medium" pitchFamily="34" charset="0"/>
              </a:rPr>
              <a:t>years</a:t>
            </a:r>
            <a:endParaRPr lang="en-US" sz="2200" dirty="0">
              <a:latin typeface="Franklin Gothic Medium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437959-1618-44A4-9EB4-CCE6EA050C23}" type="slidenum">
              <a:rPr lang="en-US" b="1" i="1" smtClean="0">
                <a:solidFill>
                  <a:prstClr val="white">
                    <a:lumMod val="65000"/>
                  </a:prstClr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b="1" i="1">
              <a:solidFill>
                <a:prstClr val="white">
                  <a:lumMod val="65000"/>
                </a:prstClr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9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202</Words>
  <Application>Microsoft Office PowerPoint</Application>
  <PresentationFormat>On-screen Show (4:3)</PresentationFormat>
  <Paragraphs>55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Office Theme</vt:lpstr>
      <vt:lpstr>blank</vt:lpstr>
      <vt:lpstr>1_blank</vt:lpstr>
      <vt:lpstr>Default Design</vt:lpstr>
      <vt:lpstr>2_blank</vt:lpstr>
      <vt:lpstr>think-cell Slide</vt:lpstr>
      <vt:lpstr>EID Database Revamp</vt:lpstr>
      <vt:lpstr>At CHAI, one clear goal underpins our work in EID</vt:lpstr>
      <vt:lpstr>EID Goal: All HIV-exposed infants in Uganda receive necessary testing, treatment, and care</vt:lpstr>
      <vt:lpstr>Database Activities supporting our Goal</vt:lpstr>
      <vt:lpstr>if CHAI misses the EID goal, 80% of affected children will die within 5 years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EID Database Revamp</dc:title>
  <dc:creator>Richard K. Obore</dc:creator>
  <cp:lastModifiedBy>Richard K. Obore</cp:lastModifiedBy>
  <cp:revision>78</cp:revision>
  <dcterms:created xsi:type="dcterms:W3CDTF">2015-04-20T09:53:39Z</dcterms:created>
  <dcterms:modified xsi:type="dcterms:W3CDTF">2015-04-20T13:34:50Z</dcterms:modified>
</cp:coreProperties>
</file>