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61" r:id="rId7"/>
    <p:sldId id="262" r:id="rId8"/>
    <p:sldId id="263" r:id="rId9"/>
    <p:sldId id="265" r:id="rId10"/>
    <p:sldId id="266" r:id="rId11"/>
    <p:sldId id="276" r:id="rId12"/>
    <p:sldId id="275" r:id="rId13"/>
    <p:sldId id="267" r:id="rId14"/>
    <p:sldId id="271" r:id="rId15"/>
    <p:sldId id="279" r:id="rId16"/>
    <p:sldId id="272" r:id="rId17"/>
    <p:sldId id="280" r:id="rId18"/>
    <p:sldId id="281" r:id="rId19"/>
    <p:sldId id="282" r:id="rId20"/>
    <p:sldId id="283" r:id="rId21"/>
    <p:sldId id="268" r:id="rId22"/>
    <p:sldId id="269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A15AF5-DC45-4930-9581-36329B52F3F8}">
          <p14:sldIdLst>
            <p14:sldId id="256"/>
            <p14:sldId id="257"/>
            <p14:sldId id="258"/>
            <p14:sldId id="277"/>
            <p14:sldId id="278"/>
            <p14:sldId id="261"/>
            <p14:sldId id="262"/>
            <p14:sldId id="263"/>
            <p14:sldId id="265"/>
            <p14:sldId id="266"/>
            <p14:sldId id="276"/>
            <p14:sldId id="275"/>
            <p14:sldId id="267"/>
            <p14:sldId id="271"/>
            <p14:sldId id="279"/>
            <p14:sldId id="272"/>
            <p14:sldId id="280"/>
            <p14:sldId id="281"/>
            <p14:sldId id="282"/>
            <p14:sldId id="283"/>
            <p14:sldId id="268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66FF"/>
    <a:srgbClr val="99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0877"/>
          </a:xfrm>
          <a:noFill/>
        </p:spPr>
        <p:txBody>
          <a:bodyPr anchor="b">
            <a:normAutofit/>
          </a:bodyPr>
          <a:lstStyle>
            <a:lvl1pPr algn="ctr">
              <a:defRPr sz="4800" b="1"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63290"/>
            <a:ext cx="9144000" cy="1794510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3143250"/>
            <a:ext cx="9144000" cy="0"/>
          </a:xfrm>
          <a:prstGeom prst="line">
            <a:avLst/>
          </a:prstGeom>
          <a:ln w="3492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082"/>
            <a:ext cx="10515600" cy="5311036"/>
          </a:xfrm>
        </p:spPr>
        <p:txBody>
          <a:bodyPr/>
          <a:lstStyle>
            <a:lvl1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1pPr>
            <a:lvl2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2pPr>
            <a:lvl3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3pPr>
            <a:lvl4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4pPr>
            <a:lvl5pPr>
              <a:lnSpc>
                <a:spcPct val="100000"/>
              </a:lnSpc>
              <a:defRPr>
                <a:ln>
                  <a:solidFill>
                    <a:schemeClr val="bg1">
                      <a:alpha val="2000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85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618" userDrawn="1">
          <p15:clr>
            <a:srgbClr val="FBAE40"/>
          </p15:clr>
        </p15:guide>
        <p15:guide id="5" orient="horz" pos="232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645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1610"/>
            <a:ext cx="2743200" cy="365125"/>
          </a:xfrm>
        </p:spPr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161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1610"/>
            <a:ext cx="2743200" cy="365125"/>
          </a:xfrm>
        </p:spPr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19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50">
          <p15:clr>
            <a:srgbClr val="FBAE40"/>
          </p15:clr>
        </p15:guide>
        <p15:guide id="4" orient="horz" pos="618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l">
              <a:defRPr lang="ko-KR" altLang="en-US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ko-KR" altLang="en-US" dirty="0" smtClean="0"/>
              <a:t>마스터 텍스트 스타일 편집하기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6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C35-C315-4913-B7CA-0275ADB9E4E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2214-263C-47F4-97D9-F9E54A9F1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800" b="1" kern="1200" dirty="0" smtClean="0">
          <a:ln>
            <a:solidFill>
              <a:schemeClr val="bg1">
                <a:alpha val="2000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인터넷</a:t>
            </a:r>
            <a:r>
              <a:rPr lang="en-US" altLang="ko-KR" dirty="0" smtClean="0"/>
              <a:t>TV </a:t>
            </a:r>
            <a:r>
              <a:rPr lang="ko-KR" altLang="en-US" dirty="0" smtClean="0"/>
              <a:t>가입신청 서비스 </a:t>
            </a:r>
            <a:r>
              <a:rPr lang="en-US" altLang="ko-KR" dirty="0" smtClean="0"/>
              <a:t>CNA</a:t>
            </a:r>
            <a:r>
              <a:rPr lang="ko-KR" altLang="en-US" dirty="0" smtClean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7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40" name="직사각형 139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26" name="직사각형 125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197558" y="4386492"/>
            <a:ext cx="2595600" cy="1856123"/>
            <a:chOff x="3796507" y="5975754"/>
            <a:chExt cx="3064083" cy="2191137"/>
          </a:xfrm>
        </p:grpSpPr>
        <p:sp>
          <p:nvSpPr>
            <p:cNvPr id="107" name="직사각형 106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995351" y="696298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902932" y="7400766"/>
              <a:ext cx="957658" cy="76612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160335" y="4812430"/>
            <a:ext cx="1844982" cy="702215"/>
            <a:chOff x="5651226" y="5080990"/>
            <a:chExt cx="2177985" cy="828959"/>
          </a:xfrm>
        </p:grpSpPr>
        <p:sp>
          <p:nvSpPr>
            <p:cNvPr id="104" name="직사각형 103"/>
            <p:cNvSpPr/>
            <p:nvPr/>
          </p:nvSpPr>
          <p:spPr>
            <a:xfrm>
              <a:off x="6816830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651226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160337" y="5585114"/>
            <a:ext cx="1844979" cy="707182"/>
            <a:chOff x="5651228" y="5993137"/>
            <a:chExt cx="2177982" cy="834822"/>
          </a:xfrm>
        </p:grpSpPr>
        <p:sp>
          <p:nvSpPr>
            <p:cNvPr id="101" name="직사각형 100"/>
            <p:cNvSpPr/>
            <p:nvPr/>
          </p:nvSpPr>
          <p:spPr>
            <a:xfrm>
              <a:off x="6816829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651228" y="5993137"/>
              <a:ext cx="1012319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94" name="직사각형 9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87" name="직사각형 8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고객서비스담당자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80" name="직사각형 79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73" name="직사각형 7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66" name="직사각형 6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566047" y="4969231"/>
            <a:ext cx="609597" cy="1067154"/>
            <a:chOff x="-2711813" y="3246246"/>
            <a:chExt cx="719626" cy="1259766"/>
          </a:xfrm>
        </p:grpSpPr>
        <p:sp>
          <p:nvSpPr>
            <p:cNvPr id="59" name="직사각형 58"/>
            <p:cNvSpPr/>
            <p:nvPr/>
          </p:nvSpPr>
          <p:spPr>
            <a:xfrm>
              <a:off x="-2711813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-2575329" y="3507607"/>
              <a:ext cx="376908" cy="936559"/>
              <a:chOff x="-7071105" y="4775408"/>
              <a:chExt cx="933254" cy="2318989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-7052252" y="4775408"/>
                <a:ext cx="914401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2" name="직선 연결선 61"/>
              <p:cNvCxnSpPr/>
              <p:nvPr/>
            </p:nvCxnSpPr>
            <p:spPr>
              <a:xfrm>
                <a:off x="-6599931" y="5675666"/>
                <a:ext cx="0" cy="994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-6995069" y="5982039"/>
                <a:ext cx="8279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-7071105" y="6684332"/>
                <a:ext cx="471177" cy="410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-6599936" y="6684332"/>
                <a:ext cx="443225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52" name="직사각형 5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직사각형 102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0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/>
          <p:cNvGrpSpPr/>
          <p:nvPr/>
        </p:nvGrpSpPr>
        <p:grpSpPr>
          <a:xfrm>
            <a:off x="1146609" y="1200095"/>
            <a:ext cx="2599568" cy="1043445"/>
            <a:chOff x="-115880" y="2060075"/>
            <a:chExt cx="3068767" cy="1231778"/>
          </a:xfrm>
        </p:grpSpPr>
        <p:sp>
          <p:nvSpPr>
            <p:cNvPr id="135" name="직사각형 134"/>
            <p:cNvSpPr/>
            <p:nvPr/>
          </p:nvSpPr>
          <p:spPr>
            <a:xfrm>
              <a:off x="1033050" y="2060075"/>
              <a:ext cx="1012319" cy="8208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995287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6229901" y="1202472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998671" y="157330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203520" y="1202471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6244765" y="2288779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7047277" y="263704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5203520" y="2288778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147724" y="246342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1146624" y="3567267"/>
            <a:ext cx="2642024" cy="900001"/>
            <a:chOff x="773116" y="3886654"/>
            <a:chExt cx="3118886" cy="1062443"/>
          </a:xfrm>
        </p:grpSpPr>
        <p:sp>
          <p:nvSpPr>
            <p:cNvPr id="152" name="직사각형 151"/>
            <p:cNvSpPr/>
            <p:nvPr/>
          </p:nvSpPr>
          <p:spPr>
            <a:xfrm>
              <a:off x="1930720" y="3886654"/>
              <a:ext cx="1012381" cy="8208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934344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/>
          <p:cNvSpPr/>
          <p:nvPr/>
        </p:nvSpPr>
        <p:spPr>
          <a:xfrm>
            <a:off x="10335291" y="120009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242814" y="120009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335291" y="2037236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097631" y="2224656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9248324" y="2043245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335291" y="302228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248324" y="3013715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62" name="그룹 161"/>
          <p:cNvGrpSpPr/>
          <p:nvPr/>
        </p:nvGrpSpPr>
        <p:grpSpPr>
          <a:xfrm>
            <a:off x="5197558" y="4386492"/>
            <a:ext cx="2595600" cy="1856123"/>
            <a:chOff x="3796507" y="5975754"/>
            <a:chExt cx="3064083" cy="2191137"/>
          </a:xfrm>
        </p:grpSpPr>
        <p:sp>
          <p:nvSpPr>
            <p:cNvPr id="163" name="직사각형 162"/>
            <p:cNvSpPr/>
            <p:nvPr/>
          </p:nvSpPr>
          <p:spPr>
            <a:xfrm>
              <a:off x="4995351" y="59757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995351" y="696298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902932" y="6113666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902932" y="7400766"/>
              <a:ext cx="957658" cy="76612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796507" y="5975801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1160335" y="4812430"/>
            <a:ext cx="1844982" cy="702215"/>
            <a:chOff x="5651226" y="5080990"/>
            <a:chExt cx="2177985" cy="828959"/>
          </a:xfrm>
        </p:grpSpPr>
        <p:sp>
          <p:nvSpPr>
            <p:cNvPr id="169" name="직사각형 168"/>
            <p:cNvSpPr/>
            <p:nvPr/>
          </p:nvSpPr>
          <p:spPr>
            <a:xfrm>
              <a:off x="6816830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651226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1160337" y="5585114"/>
            <a:ext cx="1844979" cy="707182"/>
            <a:chOff x="5651228" y="5993137"/>
            <a:chExt cx="2177982" cy="834822"/>
          </a:xfrm>
        </p:grpSpPr>
        <p:sp>
          <p:nvSpPr>
            <p:cNvPr id="172" name="직사각형 171"/>
            <p:cNvSpPr/>
            <p:nvPr/>
          </p:nvSpPr>
          <p:spPr>
            <a:xfrm>
              <a:off x="6816829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651228" y="5993137"/>
              <a:ext cx="1012319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8700025" y="1509668"/>
            <a:ext cx="609599" cy="1067154"/>
            <a:chOff x="295390" y="3246246"/>
            <a:chExt cx="719626" cy="1259766"/>
          </a:xfrm>
        </p:grpSpPr>
        <p:sp>
          <p:nvSpPr>
            <p:cNvPr id="175" name="직사각형 1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77" name="타원 1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그룹 181"/>
          <p:cNvGrpSpPr/>
          <p:nvPr/>
        </p:nvGrpSpPr>
        <p:grpSpPr>
          <a:xfrm>
            <a:off x="4700054" y="1509668"/>
            <a:ext cx="609599" cy="1067154"/>
            <a:chOff x="295390" y="3246246"/>
            <a:chExt cx="719626" cy="1259766"/>
          </a:xfrm>
        </p:grpSpPr>
        <p:sp>
          <p:nvSpPr>
            <p:cNvPr id="183" name="직사각형 18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시스템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4" name="그룹 18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185" name="타원 18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그룹 189"/>
          <p:cNvGrpSpPr/>
          <p:nvPr/>
        </p:nvGrpSpPr>
        <p:grpSpPr>
          <a:xfrm>
            <a:off x="4610755" y="4107563"/>
            <a:ext cx="609599" cy="1067155"/>
            <a:chOff x="295390" y="4216088"/>
            <a:chExt cx="719626" cy="1259766"/>
          </a:xfrm>
        </p:grpSpPr>
        <p:sp>
          <p:nvSpPr>
            <p:cNvPr id="191" name="직사각형 190"/>
            <p:cNvSpPr/>
            <p:nvPr/>
          </p:nvSpPr>
          <p:spPr>
            <a:xfrm>
              <a:off x="295390" y="4216088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466749" y="4508542"/>
              <a:ext cx="376909" cy="936561"/>
              <a:chOff x="461291" y="7253803"/>
              <a:chExt cx="933254" cy="231899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480144" y="7253803"/>
                <a:ext cx="914401" cy="91440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>
                <a:off x="932469" y="8154064"/>
                <a:ext cx="0" cy="9945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537326" y="8460439"/>
                <a:ext cx="8280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H="1">
                <a:off x="461291" y="9162729"/>
                <a:ext cx="471178" cy="4100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932469" y="9162729"/>
                <a:ext cx="443223" cy="3912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8" name="그룹 197"/>
          <p:cNvGrpSpPr/>
          <p:nvPr/>
        </p:nvGrpSpPr>
        <p:grpSpPr>
          <a:xfrm>
            <a:off x="544546" y="1198791"/>
            <a:ext cx="609599" cy="1067154"/>
            <a:chOff x="295390" y="3246246"/>
            <a:chExt cx="719626" cy="1259766"/>
          </a:xfrm>
        </p:grpSpPr>
        <p:sp>
          <p:nvSpPr>
            <p:cNvPr id="199" name="직사각형 19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0" name="그룹 19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02" name="직선 연결선 20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그룹 205"/>
          <p:cNvGrpSpPr/>
          <p:nvPr/>
        </p:nvGrpSpPr>
        <p:grpSpPr>
          <a:xfrm>
            <a:off x="544546" y="3570573"/>
            <a:ext cx="609599" cy="1067154"/>
            <a:chOff x="295390" y="3246246"/>
            <a:chExt cx="719626" cy="1259766"/>
          </a:xfrm>
        </p:grpSpPr>
        <p:sp>
          <p:nvSpPr>
            <p:cNvPr id="207" name="직사각형 20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09" name="타원 20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0" name="직선 연결선 20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그룹 213"/>
          <p:cNvGrpSpPr/>
          <p:nvPr/>
        </p:nvGrpSpPr>
        <p:grpSpPr>
          <a:xfrm>
            <a:off x="566047" y="4969231"/>
            <a:ext cx="609597" cy="1067154"/>
            <a:chOff x="-2711813" y="3246246"/>
            <a:chExt cx="719626" cy="1259766"/>
          </a:xfrm>
        </p:grpSpPr>
        <p:sp>
          <p:nvSpPr>
            <p:cNvPr id="215" name="직사각형 214"/>
            <p:cNvSpPr/>
            <p:nvPr/>
          </p:nvSpPr>
          <p:spPr>
            <a:xfrm>
              <a:off x="-2711813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-2575329" y="3507607"/>
              <a:ext cx="376908" cy="936559"/>
              <a:chOff x="-7071105" y="4775408"/>
              <a:chExt cx="933254" cy="2318989"/>
            </a:xfrm>
          </p:grpSpPr>
          <p:sp>
            <p:nvSpPr>
              <p:cNvPr id="217" name="타원 216"/>
              <p:cNvSpPr/>
              <p:nvPr/>
            </p:nvSpPr>
            <p:spPr>
              <a:xfrm>
                <a:off x="-7052252" y="4775408"/>
                <a:ext cx="914401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18" name="직선 연결선 217"/>
              <p:cNvCxnSpPr/>
              <p:nvPr/>
            </p:nvCxnSpPr>
            <p:spPr>
              <a:xfrm>
                <a:off x="-6599931" y="5675666"/>
                <a:ext cx="0" cy="994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/>
              <p:cNvCxnSpPr/>
              <p:nvPr/>
            </p:nvCxnSpPr>
            <p:spPr>
              <a:xfrm>
                <a:off x="-6995069" y="5982039"/>
                <a:ext cx="8279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/>
              <p:cNvCxnSpPr/>
              <p:nvPr/>
            </p:nvCxnSpPr>
            <p:spPr>
              <a:xfrm flipH="1">
                <a:off x="-7071105" y="6684332"/>
                <a:ext cx="471177" cy="41006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/>
              <p:cNvCxnSpPr/>
              <p:nvPr/>
            </p:nvCxnSpPr>
            <p:spPr>
              <a:xfrm>
                <a:off x="-6599936" y="6684332"/>
                <a:ext cx="443225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그룹 221"/>
          <p:cNvGrpSpPr/>
          <p:nvPr/>
        </p:nvGrpSpPr>
        <p:grpSpPr>
          <a:xfrm>
            <a:off x="8649443" y="3000807"/>
            <a:ext cx="609599" cy="1067154"/>
            <a:chOff x="295390" y="3246246"/>
            <a:chExt cx="719626" cy="1259766"/>
          </a:xfrm>
        </p:grpSpPr>
        <p:sp>
          <p:nvSpPr>
            <p:cNvPr id="223" name="직사각형 22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224" name="그룹 22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225" name="타원 22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226" name="직선 연결선 22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직사각형 229"/>
          <p:cNvSpPr/>
          <p:nvPr/>
        </p:nvSpPr>
        <p:spPr>
          <a:xfrm>
            <a:off x="6220515" y="335534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045831" y="3480065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Actor, Command</a:t>
            </a:r>
            <a:endParaRPr lang="ko-KR" altLang="en-US" dirty="0"/>
          </a:p>
        </p:txBody>
      </p:sp>
      <p:grpSp>
        <p:nvGrpSpPr>
          <p:cNvPr id="103" name="그룹 102"/>
          <p:cNvGrpSpPr/>
          <p:nvPr/>
        </p:nvGrpSpPr>
        <p:grpSpPr>
          <a:xfrm rot="2700000">
            <a:off x="7450263" y="1672771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06" name="직사각형 10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 rot="2700000">
            <a:off x="6553644" y="24355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16" name="직사각형 11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 rot="2700000">
            <a:off x="5489079" y="2483988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123" name="직사각형 12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8063449" y="4570576"/>
            <a:ext cx="3641408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접수와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배정을 하고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설치요청을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고객서비스담당자 →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설치기사가 설치요청접수하는 부분을 시스템에서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설치요청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접수가 되도록 수정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2" name="그룹 231"/>
          <p:cNvGrpSpPr/>
          <p:nvPr/>
        </p:nvGrpSpPr>
        <p:grpSpPr>
          <a:xfrm rot="2700000">
            <a:off x="5554785" y="1411563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3" name="직사각형 232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 rot="2700000">
            <a:off x="9572516" y="1387547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6" name="직사각형 235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 rot="2700000">
            <a:off x="1432163" y="5024382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39" name="직사각형 238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 rot="2700000">
            <a:off x="1439674" y="5730005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2" name="직사각형 241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 rot="2700000">
            <a:off x="5470422" y="4638580"/>
            <a:ext cx="616620" cy="616620"/>
            <a:chOff x="201420" y="1595887"/>
            <a:chExt cx="1233577" cy="1233577"/>
          </a:xfrm>
          <a:solidFill>
            <a:srgbClr val="FF0000"/>
          </a:solidFill>
        </p:grpSpPr>
        <p:sp>
          <p:nvSpPr>
            <p:cNvPr id="245" name="직사각형 244"/>
            <p:cNvSpPr/>
            <p:nvPr/>
          </p:nvSpPr>
          <p:spPr>
            <a:xfrm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 rot="5400000">
              <a:off x="723318" y="1595887"/>
              <a:ext cx="189781" cy="1233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3094850" y="5506515"/>
            <a:ext cx="3099911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시스템에서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취소신청처리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가입취소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거절을 시스템이 처리 하도록 수정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pSp>
        <p:nvGrpSpPr>
          <p:cNvPr id="121" name="그룹 120"/>
          <p:cNvGrpSpPr>
            <a:grpSpLocks noChangeAspect="1"/>
          </p:cNvGrpSpPr>
          <p:nvPr/>
        </p:nvGrpSpPr>
        <p:grpSpPr>
          <a:xfrm>
            <a:off x="62407" y="1090725"/>
            <a:ext cx="12026377" cy="5093505"/>
            <a:chOff x="62368" y="1090689"/>
            <a:chExt cx="14197032" cy="6012837"/>
          </a:xfrm>
        </p:grpSpPr>
        <p:grpSp>
          <p:nvGrpSpPr>
            <p:cNvPr id="23" name="그룹 22"/>
            <p:cNvGrpSpPr/>
            <p:nvPr/>
          </p:nvGrpSpPr>
          <p:grpSpPr>
            <a:xfrm>
              <a:off x="773098" y="1092228"/>
              <a:ext cx="3981009" cy="1231778"/>
              <a:chOff x="-115880" y="2060075"/>
              <a:chExt cx="3981009" cy="1231778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945281" y="206007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가입신청이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907529" y="2525772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115880" y="2060075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593" y="2067401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562246" y="1092228"/>
              <a:ext cx="3920871" cy="1206647"/>
              <a:chOff x="1776452" y="4984709"/>
              <a:chExt cx="3920871" cy="1206647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3832196" y="4987515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739723" y="5425275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76452" y="498751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가입신청접수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809463" y="498470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5562246" y="2371851"/>
              <a:ext cx="3978249" cy="1182770"/>
              <a:chOff x="4207032" y="2145975"/>
              <a:chExt cx="3978249" cy="118277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80322" y="2151534"/>
                <a:ext cx="1012320" cy="82080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배정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227681" y="2562664"/>
                <a:ext cx="957600" cy="766081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207032" y="2151533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설치기사배정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5247725" y="21459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1821939" y="2583572"/>
              <a:ext cx="2057579" cy="820849"/>
              <a:chOff x="1821939" y="2583572"/>
              <a:chExt cx="2057579" cy="820849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67137" y="2583572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가입완료됨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821939" y="258357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773116" y="3886654"/>
              <a:ext cx="4031121" cy="1062443"/>
              <a:chOff x="773116" y="3886654"/>
              <a:chExt cx="4031121" cy="106244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842954" y="3886654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846579" y="4182971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접수요청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73116" y="389251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821939" y="388670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0330597" y="1092228"/>
              <a:ext cx="3083590" cy="820849"/>
              <a:chOff x="9080340" y="2716023"/>
              <a:chExt cx="3083590" cy="82084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1151549" y="271602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설치요청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접수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9080340" y="2716023"/>
                <a:ext cx="2045331" cy="820801"/>
                <a:chOff x="123335" y="2196197"/>
                <a:chExt cx="2045331" cy="820801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23335" y="2196197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설치요청접수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1156346" y="2196197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4" name="그룹 53"/>
            <p:cNvGrpSpPr/>
            <p:nvPr/>
          </p:nvGrpSpPr>
          <p:grpSpPr>
            <a:xfrm>
              <a:off x="10337101" y="2080466"/>
              <a:ext cx="3922299" cy="987373"/>
              <a:chOff x="9086844" y="3704261"/>
              <a:chExt cx="3922299" cy="98737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1151549" y="370426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051485" y="3925508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 알림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9086844" y="3711354"/>
                <a:ext cx="2053013" cy="820801"/>
                <a:chOff x="133956" y="3402844"/>
                <a:chExt cx="2053013" cy="820801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설치완료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3" name="그룹 52"/>
            <p:cNvGrpSpPr/>
            <p:nvPr/>
          </p:nvGrpSpPr>
          <p:grpSpPr>
            <a:xfrm>
              <a:off x="10337101" y="3233190"/>
              <a:ext cx="3077086" cy="830967"/>
              <a:chOff x="9086844" y="4856985"/>
              <a:chExt cx="3077086" cy="83096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151549" y="4867103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 취소됨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9086844" y="4856985"/>
                <a:ext cx="2053013" cy="820801"/>
                <a:chOff x="133956" y="3402844"/>
                <a:chExt cx="2053013" cy="820801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33956" y="3402844"/>
                  <a:ext cx="1012320" cy="820801"/>
                </a:xfrm>
                <a:prstGeom prst="rect">
                  <a:avLst/>
                </a:prstGeom>
                <a:solidFill>
                  <a:srgbClr val="00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err="1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설치취소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174649" y="3402844"/>
                  <a:ext cx="1012320" cy="82080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 smtClean="0">
                      <a:ln>
                        <a:solidFill>
                          <a:schemeClr val="bg1">
                            <a:alpha val="20000"/>
                          </a:schemeClr>
                        </a:solidFill>
                      </a:ln>
                      <a:solidFill>
                        <a:schemeClr val="tx1"/>
                      </a:solidFill>
                    </a:rPr>
                    <a:t>설치</a:t>
                  </a:r>
                  <a:endParaRPr lang="ko-KR" altLang="en-US" sz="1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그룹 57"/>
            <p:cNvGrpSpPr/>
            <p:nvPr/>
          </p:nvGrpSpPr>
          <p:grpSpPr>
            <a:xfrm>
              <a:off x="5555208" y="3883899"/>
              <a:ext cx="3954343" cy="2191138"/>
              <a:chOff x="3796507" y="5005911"/>
              <a:chExt cx="3954343" cy="2191138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885611" y="5005911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885611" y="5993137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 불가 처리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93192" y="51438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미설치상태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793192" y="6430923"/>
                <a:ext cx="957658" cy="766126"/>
              </a:xfrm>
              <a:prstGeom prst="rect">
                <a:avLst/>
              </a:prstGeom>
              <a:solidFill>
                <a:srgbClr val="99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취소불가능</a:t>
                </a:r>
                <a:endPara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: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설치완료상태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796507" y="5005959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취소신청처리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837200" y="5005959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서비스관리센터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796507" y="5350742"/>
              <a:ext cx="3105895" cy="834774"/>
              <a:chOff x="8658431" y="5075175"/>
              <a:chExt cx="3105895" cy="8347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751945" y="508910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8658431" y="5080990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707254" y="5075175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3796507" y="6262889"/>
              <a:ext cx="3105895" cy="840637"/>
              <a:chOff x="8658431" y="5987322"/>
              <a:chExt cx="3105895" cy="840637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0751945" y="6007110"/>
                <a:ext cx="1012381" cy="82084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</a:t>
                </a:r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 거절됨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8658431" y="5993137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가입취소거절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9707254" y="5987322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가입주문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689839" y="1457676"/>
              <a:ext cx="719626" cy="1259766"/>
              <a:chOff x="295390" y="3246246"/>
              <a:chExt cx="719626" cy="125976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68" name="타원 6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그룹 72"/>
            <p:cNvGrpSpPr/>
            <p:nvPr/>
          </p:nvGrpSpPr>
          <p:grpSpPr>
            <a:xfrm>
              <a:off x="4967908" y="1457676"/>
              <a:ext cx="719626" cy="1259766"/>
              <a:chOff x="295390" y="3246246"/>
              <a:chExt cx="719626" cy="12597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76" name="타원 7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77" name="직선 연결선 7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그룹 80"/>
            <p:cNvGrpSpPr/>
            <p:nvPr/>
          </p:nvGrpSpPr>
          <p:grpSpPr>
            <a:xfrm>
              <a:off x="4862492" y="3554621"/>
              <a:ext cx="719626" cy="1259766"/>
              <a:chOff x="295390" y="3246246"/>
              <a:chExt cx="719626" cy="125976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83" name="그룹 82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84" name="타원 83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그룹 88"/>
            <p:cNvGrpSpPr/>
            <p:nvPr/>
          </p:nvGrpSpPr>
          <p:grpSpPr>
            <a:xfrm>
              <a:off x="62368" y="1090689"/>
              <a:ext cx="719626" cy="1259766"/>
              <a:chOff x="295390" y="3246246"/>
              <a:chExt cx="719626" cy="12597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92" name="타원 91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93" name="직선 연결선 92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그룹 96"/>
            <p:cNvGrpSpPr/>
            <p:nvPr/>
          </p:nvGrpSpPr>
          <p:grpSpPr>
            <a:xfrm>
              <a:off x="62368" y="3890556"/>
              <a:ext cx="719626" cy="1259766"/>
              <a:chOff x="295390" y="3246246"/>
              <a:chExt cx="719626" cy="1259766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고객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0" name="타원 99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그룹 104"/>
            <p:cNvGrpSpPr/>
            <p:nvPr/>
          </p:nvGrpSpPr>
          <p:grpSpPr>
            <a:xfrm>
              <a:off x="3094955" y="5541660"/>
              <a:ext cx="719626" cy="1259766"/>
              <a:chOff x="295390" y="3246246"/>
              <a:chExt cx="719626" cy="1259766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System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08" name="타원 107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그룹 112"/>
            <p:cNvGrpSpPr/>
            <p:nvPr/>
          </p:nvGrpSpPr>
          <p:grpSpPr>
            <a:xfrm>
              <a:off x="9630127" y="3217953"/>
              <a:ext cx="719626" cy="1259766"/>
              <a:chOff x="295390" y="3246246"/>
              <a:chExt cx="719626" cy="125976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295390" y="3246246"/>
                <a:ext cx="719626" cy="12597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</a:rPr>
                  <a:t>설치기사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466749" y="3497794"/>
                <a:ext cx="376909" cy="936560"/>
                <a:chOff x="461291" y="4751109"/>
                <a:chExt cx="933254" cy="2318990"/>
              </a:xfrm>
            </p:grpSpPr>
            <p:sp>
              <p:nvSpPr>
                <p:cNvPr id="116" name="타원 115"/>
                <p:cNvSpPr/>
                <p:nvPr/>
              </p:nvSpPr>
              <p:spPr>
                <a:xfrm>
                  <a:off x="480145" y="4751109"/>
                  <a:ext cx="914400" cy="9144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>
                    <a:latin typeface="+mn-ea"/>
                  </a:endParaRPr>
                </a:p>
              </p:txBody>
            </p: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932468" y="5651370"/>
                  <a:ext cx="0" cy="9945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/>
                <p:cNvCxnSpPr/>
                <p:nvPr/>
              </p:nvCxnSpPr>
              <p:spPr>
                <a:xfrm>
                  <a:off x="537327" y="5957740"/>
                  <a:ext cx="828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 flipH="1">
                  <a:off x="461291" y="6660033"/>
                  <a:ext cx="471177" cy="4100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932468" y="6660033"/>
                  <a:ext cx="443223" cy="3912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577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64470" y="1242861"/>
            <a:ext cx="3372333" cy="1043445"/>
            <a:chOff x="-115880" y="2060075"/>
            <a:chExt cx="3981009" cy="1231778"/>
          </a:xfrm>
        </p:grpSpPr>
        <p:sp>
          <p:nvSpPr>
            <p:cNvPr id="142" name="직사각형 141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8" name="직사각형 137"/>
          <p:cNvSpPr/>
          <p:nvPr/>
        </p:nvSpPr>
        <p:spPr>
          <a:xfrm>
            <a:off x="6462811" y="124524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231581" y="161607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596449" y="124286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52948" y="2506186"/>
            <a:ext cx="1742985" cy="695345"/>
            <a:chOff x="1821939" y="2583572"/>
            <a:chExt cx="2057579" cy="820849"/>
          </a:xfrm>
        </p:grpSpPr>
        <p:sp>
          <p:nvSpPr>
            <p:cNvPr id="132" name="직사각형 131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64485" y="3610033"/>
            <a:ext cx="3414783" cy="900001"/>
            <a:chOff x="773116" y="3886654"/>
            <a:chExt cx="4031121" cy="1062443"/>
          </a:xfrm>
        </p:grpSpPr>
        <p:sp>
          <p:nvSpPr>
            <p:cNvPr id="128" name="직사각형 127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9635744" y="1242861"/>
            <a:ext cx="1737056" cy="695345"/>
            <a:chOff x="10113351" y="2716023"/>
            <a:chExt cx="2050579" cy="820849"/>
          </a:xfrm>
        </p:grpSpPr>
        <p:sp>
          <p:nvSpPr>
            <p:cNvPr id="124" name="직사각형 123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766185" y="2080002"/>
            <a:ext cx="3322599" cy="836409"/>
            <a:chOff x="9086844" y="3704261"/>
            <a:chExt cx="3922299" cy="987373"/>
          </a:xfrm>
        </p:grpSpPr>
        <p:sp>
          <p:nvSpPr>
            <p:cNvPr id="119" name="직사각형 118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8766185" y="3626408"/>
            <a:ext cx="2606615" cy="703916"/>
            <a:chOff x="9086844" y="4856985"/>
            <a:chExt cx="3077086" cy="830967"/>
          </a:xfrm>
        </p:grpSpPr>
        <p:sp>
          <p:nvSpPr>
            <p:cNvPr id="115" name="직사각형 114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4715419" y="3607699"/>
            <a:ext cx="3349744" cy="1856124"/>
            <a:chOff x="3796507" y="5005911"/>
            <a:chExt cx="3954343" cy="2191138"/>
          </a:xfrm>
        </p:grpSpPr>
        <p:sp>
          <p:nvSpPr>
            <p:cNvPr id="109" name="직사각형 108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5885611" y="5993137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793192" y="64309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225615" y="4850270"/>
            <a:ext cx="2631019" cy="707141"/>
            <a:chOff x="8658431" y="5075175"/>
            <a:chExt cx="3105895" cy="834774"/>
          </a:xfrm>
        </p:grpSpPr>
        <p:sp>
          <p:nvSpPr>
            <p:cNvPr id="106" name="직사각형 105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225615" y="5622954"/>
            <a:ext cx="2631019" cy="712108"/>
            <a:chOff x="8658431" y="5987322"/>
            <a:chExt cx="3105895" cy="840637"/>
          </a:xfrm>
        </p:grpSpPr>
        <p:sp>
          <p:nvSpPr>
            <p:cNvPr id="103" name="직사각형 102"/>
            <p:cNvSpPr/>
            <p:nvPr/>
          </p:nvSpPr>
          <p:spPr>
            <a:xfrm>
              <a:off x="10751945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658431" y="599313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9707254" y="598732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17886" y="1552434"/>
            <a:ext cx="609599" cy="1067154"/>
            <a:chOff x="295390" y="3246246"/>
            <a:chExt cx="719626" cy="1259766"/>
          </a:xfrm>
        </p:grpSpPr>
        <p:sp>
          <p:nvSpPr>
            <p:cNvPr id="96" name="직사각형 95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그룹 47"/>
          <p:cNvGrpSpPr/>
          <p:nvPr/>
        </p:nvGrpSpPr>
        <p:grpSpPr>
          <a:xfrm>
            <a:off x="4217915" y="1552434"/>
            <a:ext cx="609599" cy="1067154"/>
            <a:chOff x="295390" y="3246246"/>
            <a:chExt cx="719626" cy="1259766"/>
          </a:xfrm>
        </p:grpSpPr>
        <p:sp>
          <p:nvSpPr>
            <p:cNvPr id="89" name="직사각형 88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그룹 48"/>
          <p:cNvGrpSpPr/>
          <p:nvPr/>
        </p:nvGrpSpPr>
        <p:grpSpPr>
          <a:xfrm>
            <a:off x="4128616" y="3328766"/>
            <a:ext cx="609599" cy="1067154"/>
            <a:chOff x="295390" y="3246246"/>
            <a:chExt cx="719626" cy="1259766"/>
          </a:xfrm>
        </p:grpSpPr>
        <p:sp>
          <p:nvSpPr>
            <p:cNvPr id="82" name="직사각형 81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/>
          <p:cNvGrpSpPr/>
          <p:nvPr/>
        </p:nvGrpSpPr>
        <p:grpSpPr>
          <a:xfrm>
            <a:off x="62407" y="1241557"/>
            <a:ext cx="609599" cy="1067154"/>
            <a:chOff x="295390" y="3246246"/>
            <a:chExt cx="719626" cy="1259766"/>
          </a:xfrm>
        </p:grpSpPr>
        <p:sp>
          <p:nvSpPr>
            <p:cNvPr id="75" name="직사각형 7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62407" y="3613339"/>
            <a:ext cx="609599" cy="1067154"/>
            <a:chOff x="295390" y="3246246"/>
            <a:chExt cx="719626" cy="1259766"/>
          </a:xfrm>
        </p:grpSpPr>
        <p:sp>
          <p:nvSpPr>
            <p:cNvPr id="68" name="직사각형 6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그룹 51"/>
          <p:cNvGrpSpPr/>
          <p:nvPr/>
        </p:nvGrpSpPr>
        <p:grpSpPr>
          <a:xfrm>
            <a:off x="2631327" y="5011997"/>
            <a:ext cx="609599" cy="1067154"/>
            <a:chOff x="295390" y="3246246"/>
            <a:chExt cx="719626" cy="1259766"/>
          </a:xfrm>
        </p:grpSpPr>
        <p:sp>
          <p:nvSpPr>
            <p:cNvPr id="61" name="직사각형 6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그룹 52"/>
          <p:cNvGrpSpPr/>
          <p:nvPr/>
        </p:nvGrpSpPr>
        <p:grpSpPr>
          <a:xfrm>
            <a:off x="8167304" y="3613500"/>
            <a:ext cx="609599" cy="1067154"/>
            <a:chOff x="295390" y="3246246"/>
            <a:chExt cx="719626" cy="1259766"/>
          </a:xfrm>
        </p:grpSpPr>
        <p:sp>
          <p:nvSpPr>
            <p:cNvPr id="54" name="직사각형 5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6" name="타원 5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직사각형 133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13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Aggregate &amp; Bounded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64470" y="1233434"/>
            <a:ext cx="3372333" cy="1043445"/>
            <a:chOff x="-115880" y="2060075"/>
            <a:chExt cx="3981009" cy="1231778"/>
          </a:xfrm>
        </p:grpSpPr>
        <p:sp>
          <p:nvSpPr>
            <p:cNvPr id="127" name="직사각형 126"/>
            <p:cNvSpPr/>
            <p:nvPr/>
          </p:nvSpPr>
          <p:spPr>
            <a:xfrm>
              <a:off x="1945281" y="206007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가입신청이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907529" y="2525772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-115880" y="2060075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911593" y="2067401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96449" y="1233434"/>
            <a:ext cx="2446320" cy="1022157"/>
            <a:chOff x="2809463" y="4984709"/>
            <a:chExt cx="2887860" cy="1206647"/>
          </a:xfrm>
        </p:grpSpPr>
        <p:sp>
          <p:nvSpPr>
            <p:cNvPr id="123" name="직사각형 122"/>
            <p:cNvSpPr/>
            <p:nvPr/>
          </p:nvSpPr>
          <p:spPr>
            <a:xfrm>
              <a:off x="3832196" y="4987515"/>
              <a:ext cx="1012320" cy="820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가입신청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739723" y="5425275"/>
              <a:ext cx="957600" cy="766081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809463" y="498470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552948" y="2496759"/>
            <a:ext cx="1742985" cy="695345"/>
            <a:chOff x="1821939" y="2583572"/>
            <a:chExt cx="2057579" cy="820849"/>
          </a:xfrm>
        </p:grpSpPr>
        <p:sp>
          <p:nvSpPr>
            <p:cNvPr id="121" name="직사각형 120"/>
            <p:cNvSpPr/>
            <p:nvPr/>
          </p:nvSpPr>
          <p:spPr>
            <a:xfrm>
              <a:off x="2867137" y="2583572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가입완료됨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821939" y="258357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64485" y="3600606"/>
            <a:ext cx="3414783" cy="900001"/>
            <a:chOff x="773116" y="3886654"/>
            <a:chExt cx="4031121" cy="1062443"/>
          </a:xfrm>
        </p:grpSpPr>
        <p:sp>
          <p:nvSpPr>
            <p:cNvPr id="117" name="직사각형 116"/>
            <p:cNvSpPr/>
            <p:nvPr/>
          </p:nvSpPr>
          <p:spPr>
            <a:xfrm>
              <a:off x="2842954" y="3886654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46579" y="4182971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접수요청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773116" y="389251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821939" y="388670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35744" y="1233434"/>
            <a:ext cx="1737056" cy="695345"/>
            <a:chOff x="10113351" y="2716023"/>
            <a:chExt cx="2050579" cy="820849"/>
          </a:xfrm>
        </p:grpSpPr>
        <p:sp>
          <p:nvSpPr>
            <p:cNvPr id="113" name="직사각형 112"/>
            <p:cNvSpPr/>
            <p:nvPr/>
          </p:nvSpPr>
          <p:spPr>
            <a:xfrm>
              <a:off x="11151549" y="271602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설치요청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접수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113351" y="2716023"/>
              <a:ext cx="1012319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766185" y="2070575"/>
            <a:ext cx="3322599" cy="836409"/>
            <a:chOff x="9086844" y="3704261"/>
            <a:chExt cx="3922299" cy="987373"/>
          </a:xfrm>
        </p:grpSpPr>
        <p:sp>
          <p:nvSpPr>
            <p:cNvPr id="108" name="직사각형 107"/>
            <p:cNvSpPr/>
            <p:nvPr/>
          </p:nvSpPr>
          <p:spPr>
            <a:xfrm>
              <a:off x="11151549" y="370426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2051485" y="3925508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 알림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9086844" y="3711354"/>
              <a:ext cx="2053013" cy="820801"/>
              <a:chOff x="133956" y="3402844"/>
              <a:chExt cx="2053013" cy="82080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설치완료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8766185" y="3616981"/>
            <a:ext cx="2606615" cy="703916"/>
            <a:chOff x="9086844" y="4856985"/>
            <a:chExt cx="3077086" cy="830967"/>
          </a:xfrm>
        </p:grpSpPr>
        <p:sp>
          <p:nvSpPr>
            <p:cNvPr id="104" name="직사각형 103"/>
            <p:cNvSpPr/>
            <p:nvPr/>
          </p:nvSpPr>
          <p:spPr>
            <a:xfrm>
              <a:off x="11151549" y="4867103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 취소됨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9086844" y="4856985"/>
              <a:ext cx="2053013" cy="820801"/>
              <a:chOff x="133956" y="3402844"/>
              <a:chExt cx="2053013" cy="820801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56" y="3402844"/>
                <a:ext cx="1012320" cy="820801"/>
              </a:xfrm>
              <a:prstGeom prst="rect">
                <a:avLst/>
              </a:prstGeom>
              <a:solidFill>
                <a:srgbClr val="00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설치취소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174649" y="3402844"/>
                <a:ext cx="1012320" cy="82080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smtClean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tx1"/>
                    </a:solidFill>
                  </a:rPr>
                  <a:t>설치</a:t>
                </a:r>
                <a:endParaRPr lang="ko-KR" altLang="en-US" sz="1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4715419" y="3598272"/>
            <a:ext cx="3349744" cy="1856124"/>
            <a:chOff x="3796507" y="5005911"/>
            <a:chExt cx="3954343" cy="2191138"/>
          </a:xfrm>
        </p:grpSpPr>
        <p:sp>
          <p:nvSpPr>
            <p:cNvPr id="98" name="직사각형 97"/>
            <p:cNvSpPr/>
            <p:nvPr/>
          </p:nvSpPr>
          <p:spPr>
            <a:xfrm>
              <a:off x="5885611" y="5005911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5611" y="5993137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 불가 처리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793192" y="51438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미설치상태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793192" y="6430923"/>
              <a:ext cx="957658" cy="766126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취소불가능</a:t>
              </a:r>
              <a:endPara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: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설치완료상태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96507" y="5005959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취소신청처리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837200" y="5005959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서비스관리센터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6695" y="4803143"/>
            <a:ext cx="2631019" cy="707141"/>
            <a:chOff x="8658431" y="5075175"/>
            <a:chExt cx="3105895" cy="834774"/>
          </a:xfrm>
        </p:grpSpPr>
        <p:sp>
          <p:nvSpPr>
            <p:cNvPr id="95" name="직사각형 94"/>
            <p:cNvSpPr/>
            <p:nvPr/>
          </p:nvSpPr>
          <p:spPr>
            <a:xfrm>
              <a:off x="10751945" y="508910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658431" y="5080990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07254" y="5075175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56695" y="5575827"/>
            <a:ext cx="2631019" cy="712108"/>
            <a:chOff x="8658431" y="5987322"/>
            <a:chExt cx="3105895" cy="840637"/>
          </a:xfrm>
        </p:grpSpPr>
        <p:sp>
          <p:nvSpPr>
            <p:cNvPr id="92" name="직사각형 91"/>
            <p:cNvSpPr/>
            <p:nvPr/>
          </p:nvSpPr>
          <p:spPr>
            <a:xfrm>
              <a:off x="10751945" y="6007110"/>
              <a:ext cx="1012381" cy="82084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</a:t>
              </a:r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 거절됨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658431" y="5993137"/>
              <a:ext cx="1012320" cy="820801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가입취소거절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9707254" y="5987322"/>
              <a:ext cx="1012320" cy="82080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</a:rPr>
                <a:t>가입주문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85178" y="3366474"/>
            <a:ext cx="609599" cy="1067154"/>
            <a:chOff x="295390" y="3246246"/>
            <a:chExt cx="719626" cy="1259766"/>
          </a:xfrm>
        </p:grpSpPr>
        <p:sp>
          <p:nvSpPr>
            <p:cNvPr id="71" name="직사각형 70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62407" y="1232130"/>
            <a:ext cx="609599" cy="1067154"/>
            <a:chOff x="295390" y="3246246"/>
            <a:chExt cx="719626" cy="1259766"/>
          </a:xfrm>
        </p:grpSpPr>
        <p:sp>
          <p:nvSpPr>
            <p:cNvPr id="64" name="직사각형 63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7" name="직선 연결선 66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그룹 29"/>
          <p:cNvGrpSpPr/>
          <p:nvPr/>
        </p:nvGrpSpPr>
        <p:grpSpPr>
          <a:xfrm>
            <a:off x="62407" y="3603912"/>
            <a:ext cx="609599" cy="1067154"/>
            <a:chOff x="295390" y="3246246"/>
            <a:chExt cx="719626" cy="1259766"/>
          </a:xfrm>
        </p:grpSpPr>
        <p:sp>
          <p:nvSpPr>
            <p:cNvPr id="57" name="직사각형 56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고객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/>
          <p:cNvGrpSpPr/>
          <p:nvPr/>
        </p:nvGrpSpPr>
        <p:grpSpPr>
          <a:xfrm>
            <a:off x="62407" y="4964870"/>
            <a:ext cx="609599" cy="1067154"/>
            <a:chOff x="295390" y="3246246"/>
            <a:chExt cx="719626" cy="1259766"/>
          </a:xfrm>
        </p:grpSpPr>
        <p:sp>
          <p:nvSpPr>
            <p:cNvPr id="50" name="직사각형 49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53" name="직선 연결선 52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/>
          <p:cNvGrpSpPr/>
          <p:nvPr/>
        </p:nvGrpSpPr>
        <p:grpSpPr>
          <a:xfrm>
            <a:off x="8199032" y="3604073"/>
            <a:ext cx="609599" cy="1067154"/>
            <a:chOff x="295390" y="3246246"/>
            <a:chExt cx="719626" cy="1259766"/>
          </a:xfrm>
        </p:grpSpPr>
        <p:sp>
          <p:nvSpPr>
            <p:cNvPr id="43" name="직사각형 42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86758" y="246808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746307" y="1219820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746307" y="237010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설치기사배정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785601" y="121744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설치요청접수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4217915" y="1543007"/>
            <a:ext cx="609599" cy="1067154"/>
            <a:chOff x="295390" y="3246246"/>
            <a:chExt cx="719626" cy="1259766"/>
          </a:xfrm>
        </p:grpSpPr>
        <p:sp>
          <p:nvSpPr>
            <p:cNvPr id="78" name="직사각형 77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System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1" name="직선 연결선 80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그룹 25"/>
          <p:cNvGrpSpPr/>
          <p:nvPr/>
        </p:nvGrpSpPr>
        <p:grpSpPr>
          <a:xfrm>
            <a:off x="8199032" y="1543007"/>
            <a:ext cx="609599" cy="1067154"/>
            <a:chOff x="295390" y="3246246"/>
            <a:chExt cx="719626" cy="1259766"/>
          </a:xfrm>
        </p:grpSpPr>
        <p:sp>
          <p:nvSpPr>
            <p:cNvPr id="85" name="직사각형 84"/>
            <p:cNvSpPr/>
            <p:nvPr/>
          </p:nvSpPr>
          <p:spPr>
            <a:xfrm>
              <a:off x="295390" y="3246246"/>
              <a:ext cx="719626" cy="12597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ko-KR" altLang="en-US" sz="1000" b="1" dirty="0" err="1" smtClean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설치기사</a:t>
              </a:r>
              <a:endPara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466749" y="3497794"/>
              <a:ext cx="376909" cy="936560"/>
              <a:chOff x="461291" y="4751109"/>
              <a:chExt cx="933254" cy="2318990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480145" y="4751109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latin typeface="+mn-ea"/>
                </a:endParaRPr>
              </a:p>
            </p:txBody>
          </p:sp>
          <p:cxnSp>
            <p:nvCxnSpPr>
              <p:cNvPr id="88" name="직선 연결선 87"/>
              <p:cNvCxnSpPr/>
              <p:nvPr/>
            </p:nvCxnSpPr>
            <p:spPr>
              <a:xfrm>
                <a:off x="932468" y="5651370"/>
                <a:ext cx="0" cy="9945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37327" y="5957740"/>
                <a:ext cx="8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61291" y="6660033"/>
                <a:ext cx="471177" cy="410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932468" y="6660033"/>
                <a:ext cx="443223" cy="3912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5105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수행주체로</a:t>
            </a:r>
            <a:r>
              <a:rPr lang="ko-KR" altLang="en-US" dirty="0" smtClean="0"/>
              <a:t> 이동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2410490" y="1233434"/>
            <a:ext cx="857541" cy="695304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80852" y="1235659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4470" y="1233434"/>
            <a:ext cx="857541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534848" y="1239640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462812" y="1235811"/>
            <a:ext cx="857541" cy="69530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812539" y="1256610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596450" y="1233434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438340" y="249675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52948" y="2496759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7855" y="360060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4804367" y="3598272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64485" y="3605573"/>
            <a:ext cx="857541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552948" y="360064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515207" y="1233434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5743" y="1233434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515207" y="2070575"/>
            <a:ext cx="857593" cy="69534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4802118" y="2370998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766185" y="2076584"/>
            <a:ext cx="857542" cy="695305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647761" y="2076584"/>
            <a:ext cx="857542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515207" y="362555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766185" y="3616981"/>
            <a:ext cx="857542" cy="6953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설치취소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647761" y="3616981"/>
            <a:ext cx="857542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485110" y="3598272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85110" y="4434556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20210" y="4826300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endParaRPr lang="en-US" altLang="ko-KR" sz="1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미설치상태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06333" y="5588144"/>
            <a:ext cx="811237" cy="64898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취소불가능</a:t>
            </a:r>
            <a:endParaRPr lang="en-US" altLang="ko-KR" sz="10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설치완료상태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596995" y="3598313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430121" y="4814939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545158" y="4803143"/>
            <a:ext cx="857541" cy="6953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30121" y="5592590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45158" y="5575827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99032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350641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8505389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8370204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8344191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505389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217915" y="1543007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4369524" y="1756095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524272" y="2064089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389087" y="2168904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4363074" y="2409170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4524272" y="2409170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185178" y="3366474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336787" y="3579562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4491535" y="3887556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356350" y="3992371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4330337" y="4232637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491535" y="4232637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407" y="123213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14016" y="144521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68764" y="175321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33579" y="185802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207566" y="209829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68764" y="209829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2407" y="3603912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고객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4016" y="3817000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68764" y="4124994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33579" y="4229809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207566" y="4470075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368764" y="4470075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407" y="4964870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en-US" altLang="ko-KR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System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016" y="5177958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68764" y="5485952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33579" y="5590767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207566" y="5831033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68764" y="5831033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8199032" y="3604073"/>
            <a:ext cx="609599" cy="1067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  <a:latin typeface="+mn-ea"/>
              </a:rPr>
              <a:t>설치기사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350641" y="3817161"/>
            <a:ext cx="312832" cy="3128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8505389" y="4125155"/>
            <a:ext cx="0" cy="340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370204" y="4229970"/>
            <a:ext cx="283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8344191" y="4470236"/>
            <a:ext cx="161198" cy="140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505389" y="4470236"/>
            <a:ext cx="151634" cy="133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-1" y="993375"/>
            <a:ext cx="4094751" cy="545309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가입주문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73360" y="993176"/>
            <a:ext cx="4018640" cy="40256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149925" y="993176"/>
            <a:ext cx="3959484" cy="54569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ko-KR" altLang="en-US" sz="13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96449" y="2364902"/>
            <a:ext cx="857541" cy="6953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서비스관리센터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461442" y="2343365"/>
            <a:ext cx="857593" cy="69534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7835" y="2493011"/>
            <a:ext cx="811188" cy="648951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27" idx="3"/>
            <a:endCxn id="128" idx="1"/>
          </p:cNvCxnSpPr>
          <p:nvPr/>
        </p:nvCxnSpPr>
        <p:spPr>
          <a:xfrm flipV="1">
            <a:off x="3268031" y="1560135"/>
            <a:ext cx="1512821" cy="2095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3"/>
          <p:cNvCxnSpPr>
            <a:stCxn id="123" idx="3"/>
            <a:endCxn id="124" idx="1"/>
          </p:cNvCxnSpPr>
          <p:nvPr/>
        </p:nvCxnSpPr>
        <p:spPr>
          <a:xfrm flipV="1">
            <a:off x="7320353" y="1581086"/>
            <a:ext cx="1492186" cy="23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3"/>
          <p:cNvCxnSpPr>
            <a:stCxn id="108" idx="2"/>
            <a:endCxn id="109" idx="2"/>
          </p:cNvCxnSpPr>
          <p:nvPr/>
        </p:nvCxnSpPr>
        <p:spPr>
          <a:xfrm rot="5400000">
            <a:off x="7948838" y="24821"/>
            <a:ext cx="254066" cy="5736267"/>
          </a:xfrm>
          <a:prstGeom prst="bentConnector3">
            <a:avLst>
              <a:gd name="adj1" fmla="val 189977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3"/>
          <p:cNvCxnSpPr>
            <a:stCxn id="135" idx="0"/>
            <a:endCxn id="136" idx="0"/>
          </p:cNvCxnSpPr>
          <p:nvPr/>
        </p:nvCxnSpPr>
        <p:spPr>
          <a:xfrm rot="16200000" flipH="1" flipV="1">
            <a:off x="3937011" y="-460217"/>
            <a:ext cx="149646" cy="5756810"/>
          </a:xfrm>
          <a:prstGeom prst="bentConnector3">
            <a:avLst>
              <a:gd name="adj1" fmla="val -15276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3"/>
          <p:cNvCxnSpPr>
            <a:stCxn id="117" idx="3"/>
            <a:endCxn id="118" idx="1"/>
          </p:cNvCxnSpPr>
          <p:nvPr/>
        </p:nvCxnSpPr>
        <p:spPr>
          <a:xfrm flipV="1">
            <a:off x="3275448" y="3922767"/>
            <a:ext cx="1528919" cy="25512"/>
          </a:xfrm>
          <a:prstGeom prst="bentConnector3">
            <a:avLst>
              <a:gd name="adj1" fmla="val 50001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3"/>
          <p:cNvCxnSpPr>
            <a:stCxn id="98" idx="3"/>
            <a:endCxn id="106" idx="1"/>
          </p:cNvCxnSpPr>
          <p:nvPr/>
        </p:nvCxnSpPr>
        <p:spPr>
          <a:xfrm>
            <a:off x="7342703" y="3945945"/>
            <a:ext cx="1423482" cy="186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3"/>
          <p:cNvCxnSpPr>
            <a:stCxn id="98" idx="2"/>
            <a:endCxn id="100" idx="0"/>
          </p:cNvCxnSpPr>
          <p:nvPr/>
        </p:nvCxnSpPr>
        <p:spPr>
          <a:xfrm rot="5400000">
            <a:off x="3753527" y="1665919"/>
            <a:ext cx="532683" cy="57880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3"/>
          <p:cNvCxnSpPr>
            <a:stCxn id="99" idx="2"/>
            <a:endCxn id="101" idx="2"/>
          </p:cNvCxnSpPr>
          <p:nvPr/>
        </p:nvCxnSpPr>
        <p:spPr>
          <a:xfrm rot="5400000">
            <a:off x="3459314" y="2782540"/>
            <a:ext cx="1107232" cy="5801955"/>
          </a:xfrm>
          <a:prstGeom prst="bentConnector3">
            <a:avLst>
              <a:gd name="adj1" fmla="val 120646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3"/>
          <p:cNvCxnSpPr/>
          <p:nvPr/>
        </p:nvCxnSpPr>
        <p:spPr>
          <a:xfrm flipV="1">
            <a:off x="9623727" y="5708207"/>
            <a:ext cx="10080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3"/>
          <p:cNvCxnSpPr/>
          <p:nvPr/>
        </p:nvCxnSpPr>
        <p:spPr>
          <a:xfrm>
            <a:off x="9623727" y="6121964"/>
            <a:ext cx="1008000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58425" y="553525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Pub/Sub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658425" y="5989177"/>
            <a:ext cx="840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Req</a:t>
            </a:r>
            <a:r>
              <a:rPr lang="en-US" altLang="ko-KR" sz="1400" dirty="0" smtClean="0"/>
              <a:t>/Res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754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최종결과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0" y="968152"/>
            <a:ext cx="12131246" cy="5549030"/>
            <a:chOff x="0" y="-134607"/>
            <a:chExt cx="16985445" cy="7769420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819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기능 요구사항 </a:t>
            </a:r>
            <a:r>
              <a:rPr kumimoji="1" lang="en-US" altLang="ko-KR" dirty="0" smtClean="0"/>
              <a:t>coverage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968152"/>
            <a:ext cx="10503724" cy="4804575"/>
            <a:chOff x="0" y="-134607"/>
            <a:chExt cx="16985445" cy="77694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8767792" y="138328"/>
            <a:ext cx="3471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요구사항별로 모든 나래이션이 가능한지 검증함</a:t>
            </a:r>
            <a:endParaRPr kumimoji="1" lang="en-US" altLang="ko-KR" sz="1400" dirty="0" smtClean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 smtClean="0"/>
              <a:t>기능 요구사항별로 패스 표시</a:t>
            </a:r>
            <a:endParaRPr kumimoji="1"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51150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-73891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228600" y="5255491"/>
            <a:ext cx="10515600" cy="160250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고객이 인터넷 가입신청을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가입신청에 대한 접수가 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고객서비스 담당자가 </a:t>
            </a:r>
            <a:r>
              <a:rPr lang="ko-KR" altLang="en-US" sz="1200" dirty="0" err="1" smtClean="0"/>
              <a:t>가입요청</a:t>
            </a:r>
            <a:r>
              <a:rPr lang="ko-KR" altLang="en-US" sz="1200" dirty="0" smtClean="0"/>
              <a:t> 지역 설치 기사를 배정한다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기사배정이</a:t>
            </a:r>
            <a:r>
              <a:rPr lang="ko-KR" altLang="en-US" sz="1200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설치요청을</a:t>
            </a:r>
            <a:r>
              <a:rPr lang="ko-KR" altLang="en-US" sz="1200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err="1" smtClean="0"/>
              <a:t>설치기사는</a:t>
            </a:r>
            <a:r>
              <a:rPr lang="ko-KR" altLang="en-US" sz="1200" dirty="0" smtClean="0"/>
              <a:t> 설치를 완료 후 설치 완료 처리를 한다</a:t>
            </a:r>
            <a:r>
              <a:rPr lang="en-US" altLang="ko-KR" sz="1200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sz="1200" dirty="0" smtClean="0"/>
              <a:t>설치가 완료되면 인터넷가입신청이 완료 처리를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4933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</a:t>
            </a:r>
            <a:r>
              <a:rPr kumimoji="1" lang="en-US" altLang="ko-KR" dirty="0" smtClean="0"/>
              <a:t>(2)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-73891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265546" y="5657881"/>
            <a:ext cx="10515600" cy="1200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 smtClean="0"/>
              <a:t>고객이 가입 신청을 취소할 수 있다</a:t>
            </a:r>
            <a:r>
              <a:rPr lang="en-US" altLang="ko-KR" sz="1200" dirty="0" smtClean="0"/>
              <a:t>. (ok)</a:t>
            </a:r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가입신청이 취소되면 </a:t>
            </a:r>
            <a:r>
              <a:rPr lang="ko-KR" altLang="en-US" sz="1200" dirty="0" err="1"/>
              <a:t>설치상태에</a:t>
            </a:r>
            <a:r>
              <a:rPr lang="ko-KR" altLang="en-US" sz="1200" dirty="0"/>
              <a:t> 따라 가입 취소 또는 가입 취소 불가능 처리를 한다</a:t>
            </a:r>
            <a:r>
              <a:rPr lang="en-US" altLang="ko-KR" sz="1200" dirty="0" smtClean="0"/>
              <a:t>. (ok)</a:t>
            </a:r>
            <a:endParaRPr lang="en-US" altLang="ko-KR" sz="1200" dirty="0"/>
          </a:p>
          <a:p>
            <a:pPr>
              <a:lnSpc>
                <a:spcPct val="110000"/>
              </a:lnSpc>
              <a:buFont typeface="+mj-lt"/>
              <a:buAutoNum type="arabicPeriod" startAt="7"/>
            </a:pPr>
            <a:r>
              <a:rPr lang="ko-KR" altLang="en-US" sz="1200" dirty="0"/>
              <a:t>고객서비스 담당자는 설치진행상태를 수시로 확인할 수 있다</a:t>
            </a:r>
            <a:r>
              <a:rPr lang="en-US" altLang="ko-KR" sz="1200" dirty="0" smtClean="0"/>
              <a:t>. (</a:t>
            </a:r>
            <a:r>
              <a:rPr lang="en-US" altLang="ko-KR" sz="1200" dirty="0" err="1" smtClean="0"/>
              <a:t>orderStatus</a:t>
            </a:r>
            <a:r>
              <a:rPr lang="en-US" altLang="ko-KR" sz="1200" dirty="0" smtClean="0"/>
              <a:t> View) 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443345" y="3588034"/>
            <a:ext cx="9753600" cy="1509083"/>
          </a:xfrm>
          <a:custGeom>
            <a:avLst/>
            <a:gdLst>
              <a:gd name="connsiteX0" fmla="*/ 0 w 9753600"/>
              <a:gd name="connsiteY0" fmla="*/ 69566 h 1509083"/>
              <a:gd name="connsiteX1" fmla="*/ 5754255 w 9753600"/>
              <a:gd name="connsiteY1" fmla="*/ 143457 h 1509083"/>
              <a:gd name="connsiteX2" fmla="*/ 6927273 w 9753600"/>
              <a:gd name="connsiteY2" fmla="*/ 1353421 h 1509083"/>
              <a:gd name="connsiteX3" fmla="*/ 9753600 w 9753600"/>
              <a:gd name="connsiteY3" fmla="*/ 1427311 h 150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53600" h="1509083">
                <a:moveTo>
                  <a:pt x="0" y="69566"/>
                </a:moveTo>
                <a:cubicBezTo>
                  <a:pt x="2299854" y="-477"/>
                  <a:pt x="4599709" y="-70519"/>
                  <a:pt x="5754255" y="143457"/>
                </a:cubicBezTo>
                <a:cubicBezTo>
                  <a:pt x="6908801" y="357433"/>
                  <a:pt x="6260716" y="1139445"/>
                  <a:pt x="6927273" y="1353421"/>
                </a:cubicBezTo>
                <a:cubicBezTo>
                  <a:pt x="7593830" y="1567397"/>
                  <a:pt x="9399539" y="1528911"/>
                  <a:pt x="9753600" y="1427311"/>
                </a:cubicBezTo>
              </a:path>
            </a:pathLst>
          </a:custGeom>
          <a:noFill/>
          <a:ln w="41275"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7927" y="3705995"/>
            <a:ext cx="5481983" cy="1411472"/>
          </a:xfrm>
          <a:custGeom>
            <a:avLst/>
            <a:gdLst>
              <a:gd name="connsiteX0" fmla="*/ 0 w 5481983"/>
              <a:gd name="connsiteY0" fmla="*/ 136332 h 1411472"/>
              <a:gd name="connsiteX1" fmla="*/ 5200073 w 5481983"/>
              <a:gd name="connsiteY1" fmla="*/ 108623 h 1411472"/>
              <a:gd name="connsiteX2" fmla="*/ 4313382 w 5481983"/>
              <a:gd name="connsiteY2" fmla="*/ 1327823 h 1411472"/>
              <a:gd name="connsiteX3" fmla="*/ 295564 w 5481983"/>
              <a:gd name="connsiteY3" fmla="*/ 1272405 h 141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1983" h="1411472">
                <a:moveTo>
                  <a:pt x="0" y="136332"/>
                </a:moveTo>
                <a:cubicBezTo>
                  <a:pt x="2240588" y="23186"/>
                  <a:pt x="4481176" y="-89959"/>
                  <a:pt x="5200073" y="108623"/>
                </a:cubicBezTo>
                <a:cubicBezTo>
                  <a:pt x="5918970" y="307205"/>
                  <a:pt x="5130800" y="1133859"/>
                  <a:pt x="4313382" y="1327823"/>
                </a:cubicBezTo>
                <a:cubicBezTo>
                  <a:pt x="3495964" y="1521787"/>
                  <a:pt x="1154546" y="1324744"/>
                  <a:pt x="295564" y="1272405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인터넷 가입신청을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가입신청에 대한 접수가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고객서비스 담당자가 </a:t>
            </a:r>
            <a:r>
              <a:rPr lang="ko-KR" altLang="en-US" dirty="0" err="1" smtClean="0"/>
              <a:t>가입요청</a:t>
            </a:r>
            <a:r>
              <a:rPr lang="ko-KR" altLang="en-US" dirty="0" smtClean="0"/>
              <a:t> 지역 설치 기사를 배정한다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기사배정이</a:t>
            </a:r>
            <a:r>
              <a:rPr lang="ko-KR" altLang="en-US" dirty="0" smtClean="0"/>
              <a:t> 완료되면 해당지역 설치기사에게 설치 요청이 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설치요청을</a:t>
            </a:r>
            <a:r>
              <a:rPr lang="ko-KR" altLang="en-US" dirty="0" smtClean="0"/>
              <a:t> 접수한다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err="1" smtClean="0"/>
              <a:t>설치기사는</a:t>
            </a:r>
            <a:r>
              <a:rPr lang="ko-KR" altLang="en-US" dirty="0" smtClean="0"/>
              <a:t> 설치를 완료 후 설치 완료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설치가 완료되면 인터넷가입신청이 완료 처리를 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고객이 가입 신청을 취소할 수 있다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가입신청이 취소되면 </a:t>
            </a:r>
            <a:r>
              <a:rPr lang="ko-KR" altLang="en-US" dirty="0" err="1" smtClean="0"/>
              <a:t>설치상태에</a:t>
            </a:r>
            <a:r>
              <a:rPr lang="ko-KR" altLang="en-US" dirty="0" smtClean="0"/>
              <a:t> 따라 가입 취소 또는 가입 취소 불가능 처리를 한다</a:t>
            </a:r>
            <a:r>
              <a:rPr lang="en-US" altLang="ko-KR" dirty="0" smtClean="0"/>
              <a:t>.</a:t>
            </a:r>
          </a:p>
          <a:p>
            <a:pPr marL="358775" indent="-358775">
              <a:lnSpc>
                <a:spcPct val="110000"/>
              </a:lnSpc>
              <a:buFont typeface="+mj-lt"/>
              <a:buAutoNum type="arabicPeriod"/>
            </a:pPr>
            <a:r>
              <a:rPr lang="ko-KR" altLang="en-US" dirty="0" smtClean="0"/>
              <a:t>고객서비스 담당자는 설치진행상태를 수시로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dirty="0" err="1"/>
              <a:t>비기능</a:t>
            </a:r>
            <a:r>
              <a:rPr kumimoji="1" lang="ko-KR" altLang="en-US" dirty="0"/>
              <a:t> 요구사항 </a:t>
            </a:r>
            <a:r>
              <a:rPr kumimoji="1" lang="en-US" altLang="ko-KR" dirty="0"/>
              <a:t>coverage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75488" y="968152"/>
            <a:ext cx="10503724" cy="4804575"/>
            <a:chOff x="0" y="-134607"/>
            <a:chExt cx="16985445" cy="776942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486"/>
              <a:ext cx="16985445" cy="753532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6160" y="-134607"/>
              <a:ext cx="2200582" cy="2124371"/>
            </a:xfrm>
            <a:prstGeom prst="rect">
              <a:avLst/>
            </a:prstGeom>
          </p:spPr>
        </p:pic>
      </p:grpSp>
      <p:sp>
        <p:nvSpPr>
          <p:cNvPr id="6" name="내용 개체 틀 2"/>
          <p:cNvSpPr txBox="1">
            <a:spLocks/>
          </p:cNvSpPr>
          <p:nvPr/>
        </p:nvSpPr>
        <p:spPr>
          <a:xfrm>
            <a:off x="265546" y="5657881"/>
            <a:ext cx="10515600" cy="12001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트랜젝션</a:t>
            </a:r>
            <a:endParaRPr lang="en-US" altLang="ko-KR" sz="1200" dirty="0"/>
          </a:p>
          <a:p>
            <a:pPr lvl="1"/>
            <a:r>
              <a:rPr lang="ko-KR" altLang="en-US" sz="1200" dirty="0" err="1"/>
              <a:t>가입취소</a:t>
            </a:r>
            <a:r>
              <a:rPr lang="ko-KR" altLang="en-US" sz="1200" dirty="0"/>
              <a:t> 신청은 </a:t>
            </a:r>
            <a:r>
              <a:rPr lang="ko-KR" altLang="en-US" sz="1200" dirty="0" err="1"/>
              <a:t>설치상태를</a:t>
            </a:r>
            <a:r>
              <a:rPr lang="ko-KR" altLang="en-US" sz="1200" dirty="0"/>
              <a:t> 확인 후 처리한다</a:t>
            </a:r>
            <a:r>
              <a:rPr lang="en-US" altLang="ko-KR" sz="1200" dirty="0"/>
              <a:t>.(</a:t>
            </a:r>
            <a:r>
              <a:rPr lang="ko-KR" altLang="en-US" sz="1200" dirty="0"/>
              <a:t>미설치상태일 때만 </a:t>
            </a:r>
            <a:r>
              <a:rPr lang="ko-KR" altLang="en-US" sz="1200" dirty="0" err="1"/>
              <a:t>취소처리됨</a:t>
            </a:r>
            <a:r>
              <a:rPr lang="en-US" altLang="ko-KR" sz="1200" dirty="0" smtClean="0"/>
              <a:t>) (</a:t>
            </a:r>
            <a:r>
              <a:rPr lang="ko-KR" altLang="en-US" sz="1200" dirty="0" err="1" smtClean="0"/>
              <a:t>트랜젝션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1)</a:t>
            </a:r>
            <a:endParaRPr lang="en-US" altLang="ko-KR" sz="1200" dirty="0"/>
          </a:p>
          <a:p>
            <a:r>
              <a:rPr lang="ko-KR" altLang="en-US" sz="1200" dirty="0"/>
              <a:t>장애 처리</a:t>
            </a:r>
            <a:endParaRPr lang="en-US" altLang="ko-KR" sz="1200" dirty="0"/>
          </a:p>
          <a:p>
            <a:pPr lvl="1"/>
            <a:r>
              <a:rPr lang="ko-KR" altLang="en-US" sz="1200" dirty="0"/>
              <a:t>인터넷</a:t>
            </a:r>
            <a:r>
              <a:rPr lang="en-US" altLang="ko-KR" sz="1200" dirty="0"/>
              <a:t> </a:t>
            </a:r>
            <a:r>
              <a:rPr lang="ko-KR" altLang="en-US" sz="1200" dirty="0" err="1"/>
              <a:t>가입신청과</a:t>
            </a:r>
            <a:r>
              <a:rPr lang="ko-KR" altLang="en-US" sz="1200" dirty="0"/>
              <a:t> 취소는 고객서비스 담당자의 접수</a:t>
            </a:r>
            <a:r>
              <a:rPr lang="en-US" altLang="ko-KR" sz="1200" dirty="0"/>
              <a:t>, </a:t>
            </a:r>
            <a:r>
              <a:rPr lang="ko-KR" altLang="en-US" sz="1200" dirty="0"/>
              <a:t>설치 처리와 관계없이 항상 처리 가능하다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장애격리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2)</a:t>
            </a:r>
            <a:endParaRPr lang="en-US" altLang="ko-KR" sz="1200" dirty="0"/>
          </a:p>
          <a:p>
            <a:r>
              <a:rPr lang="ko-KR" altLang="en-US" sz="1200" dirty="0"/>
              <a:t>성능</a:t>
            </a:r>
            <a:endParaRPr lang="en-US" altLang="ko-KR" sz="1200" dirty="0"/>
          </a:p>
          <a:p>
            <a:pPr lvl="1"/>
            <a:r>
              <a:rPr lang="ko-KR" altLang="en-US" sz="1200" dirty="0"/>
              <a:t>고객서비스 담당자는 설치 진행상태를 수시로 확인하여 모니터링 한다</a:t>
            </a:r>
            <a:r>
              <a:rPr lang="en-US" altLang="ko-KR" sz="1200" dirty="0"/>
              <a:t>.(CQRS</a:t>
            </a:r>
            <a:r>
              <a:rPr lang="en-US" altLang="ko-KR" sz="1200" dirty="0" smtClean="0"/>
              <a:t>)  (</a:t>
            </a:r>
            <a:r>
              <a:rPr lang="ko-KR" altLang="en-US" sz="1200" dirty="0" err="1" smtClean="0"/>
              <a:t>주문상태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View : 3)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222836" y="4544291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  <p:sp>
        <p:nvSpPr>
          <p:cNvPr id="10" name="타원 9"/>
          <p:cNvSpPr/>
          <p:nvPr/>
        </p:nvSpPr>
        <p:spPr>
          <a:xfrm>
            <a:off x="2826327" y="1246910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11" name="타원 10"/>
          <p:cNvSpPr/>
          <p:nvPr/>
        </p:nvSpPr>
        <p:spPr>
          <a:xfrm>
            <a:off x="7952509" y="1517684"/>
            <a:ext cx="443346" cy="443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5467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헥사고날아키텍처</a:t>
            </a:r>
            <a:r>
              <a:rPr lang="ko-KR" altLang="en-US" dirty="0" smtClean="0"/>
              <a:t> 다이어그램 도출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168"/>
            <a:ext cx="10671928" cy="373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분산 이벤트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스트림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(Kafka)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육각형 3"/>
          <p:cNvSpPr>
            <a:spLocks noChangeAspect="1"/>
          </p:cNvSpPr>
          <p:nvPr/>
        </p:nvSpPr>
        <p:spPr>
          <a:xfrm>
            <a:off x="838200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1420221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육각형 5"/>
          <p:cNvSpPr>
            <a:spLocks noChangeAspect="1"/>
          </p:cNvSpPr>
          <p:nvPr/>
        </p:nvSpPr>
        <p:spPr>
          <a:xfrm>
            <a:off x="3713856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4295877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ManagementCenter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육각형 7"/>
          <p:cNvSpPr>
            <a:spLocks noChangeAspect="1"/>
          </p:cNvSpPr>
          <p:nvPr/>
        </p:nvSpPr>
        <p:spPr>
          <a:xfrm>
            <a:off x="6764698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7346719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Installation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50437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1606161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579554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87685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13486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2600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2"/>
          </p:cNvCxnSpPr>
          <p:nvPr/>
        </p:nvCxnSpPr>
        <p:spPr>
          <a:xfrm flipH="1">
            <a:off x="2002241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951488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7977156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27948" y="4236240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</a:t>
            </a:r>
            <a:r>
              <a:rPr lang="ko-KR" altLang="en-US" sz="11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Invoker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97229" y="3133983"/>
            <a:ext cx="1116000" cy="3097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8593" y="4003925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28556" y="2985685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8986" y="3573596"/>
            <a:ext cx="1025768" cy="29519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REST Adaptor</a:t>
            </a:r>
            <a:r>
              <a:rPr lang="ko-KR" altLang="en-US" sz="1000" b="1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ko-KR" altLang="en-US" sz="10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육각형 24"/>
          <p:cNvSpPr>
            <a:spLocks noChangeAspect="1"/>
          </p:cNvSpPr>
          <p:nvPr/>
        </p:nvSpPr>
        <p:spPr>
          <a:xfrm>
            <a:off x="9410259" y="2824138"/>
            <a:ext cx="2328083" cy="2089305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육각형 25"/>
          <p:cNvSpPr/>
          <p:nvPr/>
        </p:nvSpPr>
        <p:spPr>
          <a:xfrm>
            <a:off x="9992280" y="3346464"/>
            <a:ext cx="1164042" cy="1044653"/>
          </a:xfrm>
          <a:prstGeom prst="hexag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Orderstatus</a:t>
            </a:r>
            <a:endParaRPr lang="en-US" altLang="ko-KR" sz="12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(View)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원통 26"/>
          <p:cNvSpPr/>
          <p:nvPr/>
        </p:nvSpPr>
        <p:spPr>
          <a:xfrm>
            <a:off x="10225115" y="5435770"/>
            <a:ext cx="792160" cy="539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MySQL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208161" y="4758566"/>
            <a:ext cx="829112" cy="30975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</a:rPr>
              <a:t>JPA</a:t>
            </a:r>
            <a:endParaRPr lang="ko-KR" altLang="en-US" sz="12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622717" y="5068320"/>
            <a:ext cx="1" cy="4421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006650" y="3322271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6754" y="2965584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3" name="직선 화살표 연결선 3"/>
          <p:cNvCxnSpPr>
            <a:endCxn id="32" idx="0"/>
          </p:cNvCxnSpPr>
          <p:nvPr/>
        </p:nvCxnSpPr>
        <p:spPr>
          <a:xfrm flipH="1">
            <a:off x="1264754" y="1967124"/>
            <a:ext cx="6351" cy="9984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"/>
          <p:cNvCxnSpPr/>
          <p:nvPr/>
        </p:nvCxnSpPr>
        <p:spPr>
          <a:xfrm>
            <a:off x="4086556" y="1967124"/>
            <a:ext cx="1" cy="10330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"/>
          <p:cNvCxnSpPr/>
          <p:nvPr/>
        </p:nvCxnSpPr>
        <p:spPr>
          <a:xfrm flipV="1">
            <a:off x="3236670" y="1955808"/>
            <a:ext cx="19845" cy="20481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3"/>
          <p:cNvCxnSpPr>
            <a:stCxn id="20" idx="0"/>
            <a:endCxn id="21" idx="1"/>
          </p:cNvCxnSpPr>
          <p:nvPr/>
        </p:nvCxnSpPr>
        <p:spPr>
          <a:xfrm rot="5400000" flipH="1" flipV="1">
            <a:off x="5717898" y="3556910"/>
            <a:ext cx="947380" cy="411281"/>
          </a:xfrm>
          <a:prstGeom prst="bentConnector2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37667" y="3429163"/>
            <a:ext cx="813163" cy="652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100" b="1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취소가능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취소불가확인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직선 화살표 연결선 3"/>
          <p:cNvCxnSpPr>
            <a:endCxn id="31" idx="0"/>
          </p:cNvCxnSpPr>
          <p:nvPr/>
        </p:nvCxnSpPr>
        <p:spPr>
          <a:xfrm>
            <a:off x="9559636" y="1955808"/>
            <a:ext cx="5014" cy="136646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135520" y="2930470"/>
            <a:ext cx="1116000" cy="3097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Listener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4" name="직선 화살표 연결선 3"/>
          <p:cNvCxnSpPr/>
          <p:nvPr/>
        </p:nvCxnSpPr>
        <p:spPr>
          <a:xfrm>
            <a:off x="8852259" y="1967124"/>
            <a:ext cx="0" cy="96334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479559" y="2741262"/>
            <a:ext cx="1116000" cy="3097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Kafka Publisher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58" name="직선 화살표 연결선 3"/>
          <p:cNvCxnSpPr>
            <a:stCxn id="57" idx="0"/>
          </p:cNvCxnSpPr>
          <p:nvPr/>
        </p:nvCxnSpPr>
        <p:spPr>
          <a:xfrm flipH="1" flipV="1">
            <a:off x="7037558" y="1960775"/>
            <a:ext cx="1" cy="78048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이벤트스토밍</a:t>
            </a:r>
            <a:r>
              <a:rPr lang="en-US" altLang="ko-KR" dirty="0" smtClean="0"/>
              <a:t>-</a:t>
            </a:r>
            <a:r>
              <a:rPr lang="ko-KR" altLang="en-US" dirty="0" smtClean="0"/>
              <a:t>최종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1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설계 단계에서 도출된 </a:t>
            </a:r>
            <a:r>
              <a:rPr lang="ko-KR" altLang="en-US" dirty="0" err="1"/>
              <a:t>헥사고날</a:t>
            </a:r>
            <a:r>
              <a:rPr lang="ko-KR" altLang="en-US" dirty="0"/>
              <a:t> 아키텍처에 따라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BC</a:t>
            </a:r>
            <a:r>
              <a:rPr lang="ko-KR" altLang="en-US" dirty="0"/>
              <a:t>별로 대변되는 마이크로 서비스들을 </a:t>
            </a:r>
            <a:r>
              <a:rPr lang="ko-KR" altLang="en-US" dirty="0" smtClean="0"/>
              <a:t>스프링부트로 </a:t>
            </a:r>
            <a:r>
              <a:rPr lang="ko-KR" altLang="en-US" dirty="0"/>
              <a:t>구현하였다</a:t>
            </a:r>
            <a:r>
              <a:rPr lang="en-US" altLang="ko-KR" dirty="0"/>
              <a:t>. </a:t>
            </a:r>
            <a:r>
              <a:rPr lang="ko-KR" altLang="en-US" dirty="0"/>
              <a:t>구현한 각 서비스를 로컬에서 실행하는 방법은 아래와 같다 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ko-KR" altLang="en-US" dirty="0" err="1"/>
              <a:t>포트넘버는</a:t>
            </a:r>
            <a:r>
              <a:rPr lang="ko-KR" altLang="en-US" dirty="0"/>
              <a:t> </a:t>
            </a:r>
            <a:r>
              <a:rPr lang="en-US" altLang="ko-KR" dirty="0"/>
              <a:t>8081 ~ </a:t>
            </a:r>
            <a:r>
              <a:rPr lang="en-US" altLang="ko-KR" dirty="0" smtClean="0"/>
              <a:t>8084 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smtClean="0"/>
              <a:t>Order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ManagementCenter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cd Installation</a:t>
            </a:r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orderstatus</a:t>
            </a:r>
            <a:endParaRPr lang="en-US" altLang="ko-KR" dirty="0"/>
          </a:p>
          <a:p>
            <a:r>
              <a:rPr lang="en-US" altLang="ko-KR" dirty="0" err="1"/>
              <a:t>mvn</a:t>
            </a:r>
            <a:r>
              <a:rPr lang="en-US" altLang="ko-KR" dirty="0"/>
              <a:t> </a:t>
            </a:r>
            <a:r>
              <a:rPr lang="en-US" altLang="ko-KR" dirty="0" err="1"/>
              <a:t>spring-boot:run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359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55122" y="165656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가입신청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148" y="2445615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설치기사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배정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48953" y="2445703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설치요청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48953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7174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3359" y="3210249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3359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5122" y="3983346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취소신청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접수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55122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처리 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3359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8953" y="539364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 취소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359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가입취소</a:t>
            </a:r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 거절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25676" y="1503124"/>
            <a:ext cx="114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3359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5122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고객서비스담당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48953" y="1029004"/>
            <a:ext cx="2700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6" idx="3"/>
            <a:endCxn id="7" idx="1"/>
          </p:cNvCxnSpPr>
          <p:nvPr/>
        </p:nvCxnSpPr>
        <p:spPr>
          <a:xfrm>
            <a:off x="3113359" y="1890565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3"/>
            <a:endCxn id="9" idx="1"/>
          </p:cNvCxnSpPr>
          <p:nvPr/>
        </p:nvCxnSpPr>
        <p:spPr>
          <a:xfrm>
            <a:off x="7451148" y="2679615"/>
            <a:ext cx="1597805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10398953" y="2913703"/>
            <a:ext cx="0" cy="29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8" idx="0"/>
          </p:cNvCxnSpPr>
          <p:nvPr/>
        </p:nvCxnSpPr>
        <p:spPr>
          <a:xfrm flipH="1">
            <a:off x="6101148" y="2124565"/>
            <a:ext cx="3974" cy="32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1"/>
            <a:endCxn id="11" idx="3"/>
          </p:cNvCxnSpPr>
          <p:nvPr/>
        </p:nvCxnSpPr>
        <p:spPr>
          <a:xfrm flipH="1">
            <a:off x="7447174" y="3444249"/>
            <a:ext cx="1601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1" idx="1"/>
            <a:endCxn id="12" idx="3"/>
          </p:cNvCxnSpPr>
          <p:nvPr/>
        </p:nvCxnSpPr>
        <p:spPr>
          <a:xfrm flipH="1">
            <a:off x="3113359" y="3444249"/>
            <a:ext cx="1633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3" idx="3"/>
            <a:endCxn id="14" idx="1"/>
          </p:cNvCxnSpPr>
          <p:nvPr/>
        </p:nvCxnSpPr>
        <p:spPr>
          <a:xfrm>
            <a:off x="3113359" y="4217346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4" idx="2"/>
            <a:endCxn id="39" idx="0"/>
          </p:cNvCxnSpPr>
          <p:nvPr/>
        </p:nvCxnSpPr>
        <p:spPr>
          <a:xfrm>
            <a:off x="6105122" y="4451346"/>
            <a:ext cx="0" cy="17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39" idx="3"/>
            <a:endCxn id="49" idx="3"/>
          </p:cNvCxnSpPr>
          <p:nvPr/>
        </p:nvCxnSpPr>
        <p:spPr>
          <a:xfrm>
            <a:off x="7455122" y="4863528"/>
            <a:ext cx="12700" cy="14667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9" idx="2"/>
            <a:endCxn id="15" idx="0"/>
          </p:cNvCxnSpPr>
          <p:nvPr/>
        </p:nvCxnSpPr>
        <p:spPr>
          <a:xfrm>
            <a:off x="6105122" y="5097528"/>
            <a:ext cx="0" cy="29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49" idx="1"/>
            <a:endCxn id="19" idx="3"/>
          </p:cNvCxnSpPr>
          <p:nvPr/>
        </p:nvCxnSpPr>
        <p:spPr>
          <a:xfrm flipH="1">
            <a:off x="3113359" y="633023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25676" y="3845491"/>
            <a:ext cx="1112311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다이아몬드 38"/>
          <p:cNvSpPr/>
          <p:nvPr/>
        </p:nvSpPr>
        <p:spPr>
          <a:xfrm>
            <a:off x="4755122" y="4629528"/>
            <a:ext cx="2700000" cy="46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설치완료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754" y="496676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Yes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83258" y="5036881"/>
            <a:ext cx="1056377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No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55122" y="6096230"/>
            <a:ext cx="270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</a:rPr>
              <a:t>취소 불가 처리</a:t>
            </a:r>
            <a:endParaRPr lang="ko-KR" altLang="en-US" sz="1600" b="1" dirty="0">
              <a:ln>
                <a:solidFill>
                  <a:schemeClr val="bg1">
                    <a:alpha val="20000"/>
                  </a:schemeClr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15" idx="1"/>
            <a:endCxn id="17" idx="3"/>
          </p:cNvCxnSpPr>
          <p:nvPr/>
        </p:nvCxnSpPr>
        <p:spPr>
          <a:xfrm flipH="1">
            <a:off x="3113359" y="5627640"/>
            <a:ext cx="164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5" idx="3"/>
            <a:endCxn id="18" idx="1"/>
          </p:cNvCxnSpPr>
          <p:nvPr/>
        </p:nvCxnSpPr>
        <p:spPr>
          <a:xfrm>
            <a:off x="7455122" y="5627640"/>
            <a:ext cx="159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창업시기</a:t>
            </a:r>
            <a:r>
              <a:rPr lang="ko-KR" altLang="en-US" dirty="0" smtClean="0"/>
              <a:t> 조직구조 </a:t>
            </a:r>
            <a:r>
              <a:rPr lang="en-US" altLang="ko-KR" dirty="0" smtClean="0"/>
              <a:t>- horizontal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1" y="851770"/>
            <a:ext cx="10953750" cy="5867400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7714211" y="1680789"/>
            <a:ext cx="3092334" cy="1072342"/>
          </a:xfrm>
          <a:prstGeom prst="wedgeEllipseCallout">
            <a:avLst>
              <a:gd name="adj1" fmla="val -90596"/>
              <a:gd name="adj2" fmla="val 99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이익률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신규고객창출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</a:t>
            </a:r>
            <a:r>
              <a:rPr lang="ko-KR" altLang="en-US" dirty="0" err="1" smtClean="0"/>
              <a:t>설치서비스</a:t>
            </a:r>
            <a:r>
              <a:rPr lang="ko-KR" altLang="en-US" dirty="0" smtClean="0"/>
              <a:t> 진행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8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조직구조</a:t>
            </a:r>
            <a:r>
              <a:rPr lang="en-US" altLang="ko-KR" dirty="0" smtClean="0"/>
              <a:t>- Vertical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23084"/>
            <a:ext cx="10763250" cy="6191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0342" y="2651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가입접수팀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3381" y="2651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서비스관리센터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09840" y="2726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설치팀</a:t>
            </a:r>
            <a:endParaRPr lang="ko-KR" altLang="en-US" dirty="0"/>
          </a:p>
        </p:txBody>
      </p:sp>
      <p:sp>
        <p:nvSpPr>
          <p:cNvPr id="7" name="타원형 설명선 6"/>
          <p:cNvSpPr/>
          <p:nvPr/>
        </p:nvSpPr>
        <p:spPr>
          <a:xfrm>
            <a:off x="8271163" y="1123084"/>
            <a:ext cx="1346662" cy="10723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고객서비스관리</a:t>
            </a:r>
            <a:endParaRPr lang="ko-KR" altLang="en-US" dirty="0"/>
          </a:p>
        </p:txBody>
      </p:sp>
      <p:sp>
        <p:nvSpPr>
          <p:cNvPr id="8" name="타원형 설명선 7"/>
          <p:cNvSpPr/>
          <p:nvPr/>
        </p:nvSpPr>
        <p:spPr>
          <a:xfrm>
            <a:off x="9874394" y="1123084"/>
            <a:ext cx="1346662" cy="107234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신속한설치관리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25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비기능적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트랜젝션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가입취소</a:t>
            </a:r>
            <a:r>
              <a:rPr lang="ko-KR" altLang="en-US" dirty="0" smtClean="0"/>
              <a:t> 신청은 </a:t>
            </a:r>
            <a:r>
              <a:rPr lang="ko-KR" altLang="en-US" dirty="0" err="1" smtClean="0"/>
              <a:t>설치상태를</a:t>
            </a:r>
            <a:r>
              <a:rPr lang="ko-KR" altLang="en-US" dirty="0" smtClean="0"/>
              <a:t> 확인 후 처리한다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미설치상태일 때만 </a:t>
            </a:r>
            <a:r>
              <a:rPr lang="ko-KR" altLang="en-US" dirty="0" err="1" smtClean="0"/>
              <a:t>취소처리됨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장애 처리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인터넷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가입신청과</a:t>
            </a:r>
            <a:r>
              <a:rPr lang="ko-KR" altLang="en-US" dirty="0" smtClean="0"/>
              <a:t> 취소는 고객서비스 담당자의 접수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 처리와 관계없이 항상 처리 가능하다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성능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고객서비스 담당자는 설치 진행상태를 수시로 확인하여 모니터링 한다</a:t>
            </a:r>
            <a:r>
              <a:rPr lang="en-US" altLang="ko-KR" dirty="0" smtClean="0"/>
              <a:t>.(CQRS)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7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- Event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129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53527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46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565715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434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2176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306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23946" y="107902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44831" y="11234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565715" y="11258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76716" y="3787284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121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43466" y="379588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12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8966" y="38172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896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6716" y="5094785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3061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65715" y="2349000"/>
            <a:ext cx="1332000" cy="1080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3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8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비적격</a:t>
            </a:r>
            <a:r>
              <a:rPr lang="ko-KR" altLang="en-US" dirty="0"/>
              <a:t> 이벤트 제거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12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83849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22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014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37222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940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52291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5180" y="108846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8070" y="1129454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rot="19800000">
            <a:off x="8950959" y="1177569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rot="19800000">
            <a:off x="2144470" y="373286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2971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37222" y="3740791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2971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800000">
            <a:off x="3918940" y="3760445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확인됨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9800000">
            <a:off x="391894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9800000">
            <a:off x="2144470" y="5136178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설치진행상태 확인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rot="19800000">
            <a:off x="3918940" y="2406957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요청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83848" y="2406956"/>
            <a:ext cx="1227930" cy="99561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이벤트스토밍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Policy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613" y="1051982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가입신청이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26769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1761" y="4373356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99950" y="391539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8680" y="4998879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가입취소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거절됨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0269" y="107664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18306" y="1154038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99950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접수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99950" y="2082225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5739" y="3897317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8680" y="3897317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 취소됨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25739" y="4998879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 불가 처리 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13198" y="1571643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가입신청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84120" y="1565136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설치기사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배정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7096" y="161281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15177" y="2329097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 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960" y="4703990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취소신청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접수요청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9590" y="4051202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취소가능</a:t>
            </a:r>
            <a:endParaRPr lang="en-US" altLang="ko-KR" sz="11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미설치상태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9590" y="5487368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취소불가능</a:t>
            </a:r>
            <a:endParaRPr lang="en-US" altLang="ko-KR" sz="1100" b="1" dirty="0" smtClean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:</a:t>
            </a:r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설치완료상태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26769" y="1042903"/>
            <a:ext cx="1142076" cy="91591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가입완료됨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65043" y="1215099"/>
            <a:ext cx="1080342" cy="854854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/>
                </a:solidFill>
              </a:rPr>
              <a:t>고객에게 가입완료알림</a:t>
            </a:r>
            <a:endParaRPr lang="ko-KR" altLang="en-US" sz="11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1072</Words>
  <Application>Microsoft Office PowerPoint</Application>
  <PresentationFormat>와이드스크린</PresentationFormat>
  <Paragraphs>460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분석/설계</vt:lpstr>
      <vt:lpstr>시나리오</vt:lpstr>
      <vt:lpstr>처리 흐름</vt:lpstr>
      <vt:lpstr>창업시기 조직구조 - horizontal</vt:lpstr>
      <vt:lpstr>조직구조- Vertical</vt:lpstr>
      <vt:lpstr>비기능적 요구사항</vt:lpstr>
      <vt:lpstr>이벤트스토밍 - Event</vt:lpstr>
      <vt:lpstr>이벤트스토밍 – 비적격 이벤트 제거</vt:lpstr>
      <vt:lpstr>이벤트스토밍 – Policy</vt:lpstr>
      <vt:lpstr>이벤트스토밍 – Actor, Command</vt:lpstr>
      <vt:lpstr>이벤트스토밍 – Actor, Command</vt:lpstr>
      <vt:lpstr>PowerPoint 프레젠테이션</vt:lpstr>
      <vt:lpstr>이벤트스토밍 – Aggregate</vt:lpstr>
      <vt:lpstr>이벤트스토밍 – Aggregate &amp; Bounded Context</vt:lpstr>
      <vt:lpstr>이벤트스토밍 – Policy 수행주체로 이동</vt:lpstr>
      <vt:lpstr>이벤트스토밍 – 최종결과</vt:lpstr>
      <vt:lpstr>기능 요구사항 coverage</vt:lpstr>
      <vt:lpstr>시나리오 Coverage Check (1)</vt:lpstr>
      <vt:lpstr>시나리오 Coverage Check (2)</vt:lpstr>
      <vt:lpstr>비기능 요구사항 coverage</vt:lpstr>
      <vt:lpstr>헥사고날아키텍처 다이어그램 도출</vt:lpstr>
      <vt:lpstr>이벤트스토밍-최종 결과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분석/설계</dc:title>
  <dc:creator>SKCC</dc:creator>
  <cp:lastModifiedBy>SKCC</cp:lastModifiedBy>
  <cp:revision>62</cp:revision>
  <dcterms:created xsi:type="dcterms:W3CDTF">2020-07-02T06:17:05Z</dcterms:created>
  <dcterms:modified xsi:type="dcterms:W3CDTF">2020-07-13T09:59:36Z</dcterms:modified>
</cp:coreProperties>
</file>