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78" r:id="rId6"/>
    <p:sldId id="261" r:id="rId7"/>
    <p:sldId id="262" r:id="rId8"/>
    <p:sldId id="263" r:id="rId9"/>
    <p:sldId id="265" r:id="rId10"/>
    <p:sldId id="266" r:id="rId11"/>
    <p:sldId id="276" r:id="rId12"/>
    <p:sldId id="267" r:id="rId13"/>
    <p:sldId id="271" r:id="rId14"/>
    <p:sldId id="279" r:id="rId15"/>
    <p:sldId id="272" r:id="rId16"/>
    <p:sldId id="280" r:id="rId17"/>
    <p:sldId id="281" r:id="rId18"/>
    <p:sldId id="282" r:id="rId19"/>
    <p:sldId id="283" r:id="rId20"/>
    <p:sldId id="268" r:id="rId21"/>
    <p:sldId id="286" r:id="rId22"/>
    <p:sldId id="284" r:id="rId23"/>
    <p:sldId id="28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5A15AF5-DC45-4930-9581-36329B52F3F8}">
          <p14:sldIdLst>
            <p14:sldId id="256"/>
            <p14:sldId id="257"/>
            <p14:sldId id="258"/>
            <p14:sldId id="277"/>
            <p14:sldId id="278"/>
            <p14:sldId id="261"/>
            <p14:sldId id="262"/>
            <p14:sldId id="263"/>
            <p14:sldId id="265"/>
            <p14:sldId id="266"/>
            <p14:sldId id="276"/>
            <p14:sldId id="267"/>
            <p14:sldId id="271"/>
            <p14:sldId id="279"/>
            <p14:sldId id="272"/>
            <p14:sldId id="280"/>
            <p14:sldId id="281"/>
            <p14:sldId id="282"/>
            <p14:sldId id="283"/>
            <p14:sldId id="268"/>
            <p14:sldId id="286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9966FF"/>
    <a:srgbClr val="9933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>
        <p:scale>
          <a:sx n="100" d="100"/>
          <a:sy n="100" d="100"/>
        </p:scale>
        <p:origin x="99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40877"/>
          </a:xfrm>
          <a:noFill/>
        </p:spPr>
        <p:txBody>
          <a:bodyPr anchor="b">
            <a:normAutofit/>
          </a:bodyPr>
          <a:lstStyle>
            <a:lvl1pPr algn="ctr">
              <a:defRPr sz="4800" b="1"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63290"/>
            <a:ext cx="9144000" cy="179451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8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0C35-C315-4913-B7CA-0275ADB9E4ED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524000" y="3143250"/>
            <a:ext cx="9144000" cy="0"/>
          </a:xfrm>
          <a:prstGeom prst="line">
            <a:avLst/>
          </a:prstGeom>
          <a:ln w="3492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28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645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02082"/>
            <a:ext cx="10515600" cy="5311036"/>
          </a:xfrm>
        </p:spPr>
        <p:txBody>
          <a:bodyPr/>
          <a:lstStyle>
            <a:lvl1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1pPr>
            <a:lvl2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2pPr>
            <a:lvl3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3pPr>
            <a:lvl4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4pPr>
            <a:lvl5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81610"/>
            <a:ext cx="2743200" cy="365125"/>
          </a:xfrm>
        </p:spPr>
        <p:txBody>
          <a:bodyPr/>
          <a:lstStyle/>
          <a:p>
            <a:fld id="{82B80C35-C315-4913-B7CA-0275ADB9E4ED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8161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81610"/>
            <a:ext cx="2743200" cy="365125"/>
          </a:xfrm>
        </p:spPr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85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550" userDrawn="1">
          <p15:clr>
            <a:srgbClr val="FBAE40"/>
          </p15:clr>
        </p15:guide>
        <p15:guide id="4" orient="horz" pos="618" userDrawn="1">
          <p15:clr>
            <a:srgbClr val="FBAE40"/>
          </p15:clr>
        </p15:guide>
        <p15:guide id="5" orient="horz" pos="232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645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81610"/>
            <a:ext cx="2743200" cy="365125"/>
          </a:xfrm>
        </p:spPr>
        <p:txBody>
          <a:bodyPr/>
          <a:lstStyle/>
          <a:p>
            <a:fld id="{82B80C35-C315-4913-B7CA-0275ADB9E4ED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8161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81610"/>
            <a:ext cx="2743200" cy="365125"/>
          </a:xfrm>
        </p:spPr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19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50">
          <p15:clr>
            <a:srgbClr val="FBAE40"/>
          </p15:clr>
        </p15:guide>
        <p15:guide id="4" orient="horz" pos="618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noFill/>
        </p:spPr>
        <p:txBody>
          <a:bodyPr vert="horz" lIns="91440" tIns="45720" rIns="91440" bIns="45720" rtlCol="0">
            <a:normAutofit/>
          </a:bodyPr>
          <a:lstStyle>
            <a:lvl1pPr algn="l">
              <a:defRPr lang="ko-KR" altLang="en-US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ko-KR" altLang="en-US" dirty="0" smtClean="0"/>
              <a:t>마스터 텍스트 스타일 편집하기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0C35-C315-4913-B7CA-0275ADB9E4ED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365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0C35-C315-4913-B7CA-0275ADB9E4ED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3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800" b="1" kern="1200" dirty="0" smtClean="0">
          <a:ln>
            <a:solidFill>
              <a:schemeClr val="bg1">
                <a:alpha val="20000"/>
              </a:schemeClr>
            </a:solidFill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인터넷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인터넷</a:t>
            </a:r>
            <a:r>
              <a:rPr lang="en-US" altLang="ko-KR" dirty="0" smtClean="0"/>
              <a:t>TV </a:t>
            </a:r>
            <a:r>
              <a:rPr lang="ko-KR" altLang="en-US" dirty="0" smtClean="0"/>
              <a:t>가입신청 서비스 </a:t>
            </a:r>
            <a:r>
              <a:rPr lang="en-US" altLang="ko-KR" dirty="0" smtClean="0"/>
              <a:t>CNA</a:t>
            </a:r>
            <a:r>
              <a:rPr lang="ko-KR" altLang="en-US" dirty="0" smtClean="0"/>
              <a:t>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7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Actor, Command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146609" y="1200095"/>
            <a:ext cx="2599568" cy="1043445"/>
            <a:chOff x="-115880" y="2060075"/>
            <a:chExt cx="3068767" cy="1231778"/>
          </a:xfrm>
        </p:grpSpPr>
        <p:sp>
          <p:nvSpPr>
            <p:cNvPr id="140" name="직사각형 139"/>
            <p:cNvSpPr/>
            <p:nvPr/>
          </p:nvSpPr>
          <p:spPr>
            <a:xfrm>
              <a:off x="1033050" y="2060075"/>
              <a:ext cx="1012319" cy="8208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가입신청이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995287" y="2525772"/>
              <a:ext cx="957600" cy="766081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-115880" y="2060075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36" name="직사각형 135"/>
          <p:cNvSpPr/>
          <p:nvPr/>
        </p:nvSpPr>
        <p:spPr>
          <a:xfrm>
            <a:off x="6229901" y="1202472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998671" y="1573301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5203520" y="1202471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가입신청접수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244765" y="2288779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7047277" y="2637049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203520" y="2288778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설치기사배정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2147724" y="2463420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146624" y="3567267"/>
            <a:ext cx="2642024" cy="900001"/>
            <a:chOff x="773116" y="3886654"/>
            <a:chExt cx="3118886" cy="1062443"/>
          </a:xfrm>
        </p:grpSpPr>
        <p:sp>
          <p:nvSpPr>
            <p:cNvPr id="126" name="직사각형 125"/>
            <p:cNvSpPr/>
            <p:nvPr/>
          </p:nvSpPr>
          <p:spPr>
            <a:xfrm>
              <a:off x="1930720" y="3886654"/>
              <a:ext cx="1012381" cy="82084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2934344" y="4182971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73116" y="3892517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10335291" y="1200095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9242814" y="1200095"/>
            <a:ext cx="857541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설치요청접수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0335291" y="2037236"/>
            <a:ext cx="857593" cy="69534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1097631" y="2224656"/>
            <a:ext cx="811237" cy="64898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알림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9248324" y="2043245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0335291" y="3022286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9248324" y="3013715"/>
            <a:ext cx="857541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설치취소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197558" y="4386492"/>
            <a:ext cx="2595600" cy="765815"/>
            <a:chOff x="3796507" y="5975754"/>
            <a:chExt cx="3064083" cy="904038"/>
          </a:xfrm>
        </p:grpSpPr>
        <p:sp>
          <p:nvSpPr>
            <p:cNvPr id="107" name="직사각형 106"/>
            <p:cNvSpPr/>
            <p:nvPr/>
          </p:nvSpPr>
          <p:spPr>
            <a:xfrm>
              <a:off x="4995351" y="5975754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신청접수됨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902932" y="6113666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취소처리결정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796507" y="5975801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취소접수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처리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8700025" y="1509668"/>
            <a:ext cx="609599" cy="1067154"/>
            <a:chOff x="295390" y="3246246"/>
            <a:chExt cx="719626" cy="1259766"/>
          </a:xfrm>
        </p:grpSpPr>
        <p:sp>
          <p:nvSpPr>
            <p:cNvPr id="94" name="직사각형 93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97" name="직선 연결선 96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그룹 45"/>
          <p:cNvGrpSpPr/>
          <p:nvPr/>
        </p:nvGrpSpPr>
        <p:grpSpPr>
          <a:xfrm>
            <a:off x="4700054" y="1509668"/>
            <a:ext cx="609599" cy="1067154"/>
            <a:chOff x="295390" y="3246246"/>
            <a:chExt cx="719626" cy="1259766"/>
          </a:xfrm>
        </p:grpSpPr>
        <p:sp>
          <p:nvSpPr>
            <p:cNvPr id="87" name="직사각형 86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고객서비스담당자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그룹 46"/>
          <p:cNvGrpSpPr/>
          <p:nvPr/>
        </p:nvGrpSpPr>
        <p:grpSpPr>
          <a:xfrm>
            <a:off x="4610755" y="4107563"/>
            <a:ext cx="609599" cy="1067155"/>
            <a:chOff x="295390" y="4216088"/>
            <a:chExt cx="719626" cy="1259766"/>
          </a:xfrm>
        </p:grpSpPr>
        <p:sp>
          <p:nvSpPr>
            <p:cNvPr id="80" name="직사각형 79"/>
            <p:cNvSpPr/>
            <p:nvPr/>
          </p:nvSpPr>
          <p:spPr>
            <a:xfrm>
              <a:off x="295390" y="4216088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466749" y="4508542"/>
              <a:ext cx="376909" cy="936561"/>
              <a:chOff x="461291" y="7253803"/>
              <a:chExt cx="933254" cy="2318990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480144" y="7253803"/>
                <a:ext cx="914401" cy="91440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83" name="직선 연결선 82"/>
              <p:cNvCxnSpPr/>
              <p:nvPr/>
            </p:nvCxnSpPr>
            <p:spPr>
              <a:xfrm>
                <a:off x="932469" y="8154064"/>
                <a:ext cx="0" cy="9945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537326" y="8460439"/>
                <a:ext cx="8280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H="1">
                <a:off x="461291" y="9162729"/>
                <a:ext cx="471178" cy="4100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932469" y="9162729"/>
                <a:ext cx="443223" cy="3912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그룹 47"/>
          <p:cNvGrpSpPr/>
          <p:nvPr/>
        </p:nvGrpSpPr>
        <p:grpSpPr>
          <a:xfrm>
            <a:off x="544546" y="1198791"/>
            <a:ext cx="609599" cy="1067154"/>
            <a:chOff x="295390" y="3246246"/>
            <a:chExt cx="719626" cy="1259766"/>
          </a:xfrm>
        </p:grpSpPr>
        <p:sp>
          <p:nvSpPr>
            <p:cNvPr id="73" name="직사각형 72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그룹 48"/>
          <p:cNvGrpSpPr/>
          <p:nvPr/>
        </p:nvGrpSpPr>
        <p:grpSpPr>
          <a:xfrm>
            <a:off x="544546" y="3570573"/>
            <a:ext cx="609599" cy="1067154"/>
            <a:chOff x="295390" y="3246246"/>
            <a:chExt cx="719626" cy="1259766"/>
          </a:xfrm>
        </p:grpSpPr>
        <p:sp>
          <p:nvSpPr>
            <p:cNvPr id="66" name="직사각형 65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69" name="직선 연결선 68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/>
          <p:cNvGrpSpPr/>
          <p:nvPr/>
        </p:nvGrpSpPr>
        <p:grpSpPr>
          <a:xfrm>
            <a:off x="8649443" y="3000807"/>
            <a:ext cx="609599" cy="1067154"/>
            <a:chOff x="295390" y="3246246"/>
            <a:chExt cx="719626" cy="1259766"/>
          </a:xfrm>
        </p:grpSpPr>
        <p:sp>
          <p:nvSpPr>
            <p:cNvPr id="52" name="직사각형 51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직사각형 102"/>
          <p:cNvSpPr/>
          <p:nvPr/>
        </p:nvSpPr>
        <p:spPr>
          <a:xfrm>
            <a:off x="6220515" y="3355349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045831" y="3480065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고객에게 가입완료알림</a:t>
            </a:r>
          </a:p>
        </p:txBody>
      </p:sp>
      <p:grpSp>
        <p:nvGrpSpPr>
          <p:cNvPr id="112" name="그룹 111"/>
          <p:cNvGrpSpPr/>
          <p:nvPr/>
        </p:nvGrpSpPr>
        <p:grpSpPr>
          <a:xfrm>
            <a:off x="1165923" y="4962655"/>
            <a:ext cx="1860293" cy="712477"/>
            <a:chOff x="8658431" y="5080990"/>
            <a:chExt cx="2196060" cy="841073"/>
          </a:xfrm>
        </p:grpSpPr>
        <p:sp>
          <p:nvSpPr>
            <p:cNvPr id="114" name="직사각형 113"/>
            <p:cNvSpPr/>
            <p:nvPr/>
          </p:nvSpPr>
          <p:spPr>
            <a:xfrm>
              <a:off x="9842110" y="5101214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8658431" y="5080990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549278" y="5102062"/>
            <a:ext cx="609599" cy="1067154"/>
            <a:chOff x="295390" y="3246246"/>
            <a:chExt cx="719626" cy="1259766"/>
          </a:xfrm>
        </p:grpSpPr>
        <p:sp>
          <p:nvSpPr>
            <p:cNvPr id="123" name="직사각형 122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25" name="그룹 124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29" name="타원 128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31" name="직선 연결선 130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54902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그룹 130"/>
          <p:cNvGrpSpPr/>
          <p:nvPr/>
        </p:nvGrpSpPr>
        <p:grpSpPr>
          <a:xfrm>
            <a:off x="1146609" y="1200095"/>
            <a:ext cx="2599568" cy="1043445"/>
            <a:chOff x="-115880" y="2060075"/>
            <a:chExt cx="3068767" cy="1231778"/>
          </a:xfrm>
        </p:grpSpPr>
        <p:sp>
          <p:nvSpPr>
            <p:cNvPr id="135" name="직사각형 134"/>
            <p:cNvSpPr/>
            <p:nvPr/>
          </p:nvSpPr>
          <p:spPr>
            <a:xfrm>
              <a:off x="1033050" y="2060075"/>
              <a:ext cx="1012319" cy="8208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가입신청이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1995287" y="2525772"/>
              <a:ext cx="957600" cy="766081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-115880" y="2060075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44" name="직사각형 143"/>
          <p:cNvSpPr/>
          <p:nvPr/>
        </p:nvSpPr>
        <p:spPr>
          <a:xfrm>
            <a:off x="6229901" y="1202472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6998671" y="1573301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5203520" y="1202471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가입신청접수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6244765" y="2288779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7047277" y="2637049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5203520" y="2288778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설치기사배정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147724" y="2463420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1146624" y="3567267"/>
            <a:ext cx="2642024" cy="900001"/>
            <a:chOff x="773116" y="3886654"/>
            <a:chExt cx="3118886" cy="1062443"/>
          </a:xfrm>
        </p:grpSpPr>
        <p:sp>
          <p:nvSpPr>
            <p:cNvPr id="152" name="직사각형 151"/>
            <p:cNvSpPr/>
            <p:nvPr/>
          </p:nvSpPr>
          <p:spPr>
            <a:xfrm>
              <a:off x="1930720" y="3886654"/>
              <a:ext cx="1012381" cy="82084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934344" y="4182971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73116" y="3892517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5" name="직사각형 154"/>
          <p:cNvSpPr/>
          <p:nvPr/>
        </p:nvSpPr>
        <p:spPr>
          <a:xfrm>
            <a:off x="10335291" y="1200095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9242814" y="1200095"/>
            <a:ext cx="857541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설치요청접수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10335291" y="2037236"/>
            <a:ext cx="857593" cy="69534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1097631" y="2224656"/>
            <a:ext cx="811237" cy="64898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알림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9248324" y="2043245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10335291" y="3022286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9248324" y="3013715"/>
            <a:ext cx="857541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설치취소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62" name="그룹 161"/>
          <p:cNvGrpSpPr/>
          <p:nvPr/>
        </p:nvGrpSpPr>
        <p:grpSpPr>
          <a:xfrm>
            <a:off x="5197558" y="4386492"/>
            <a:ext cx="2595600" cy="765815"/>
            <a:chOff x="3796507" y="5975754"/>
            <a:chExt cx="3064083" cy="904038"/>
          </a:xfrm>
        </p:grpSpPr>
        <p:sp>
          <p:nvSpPr>
            <p:cNvPr id="163" name="직사각형 162"/>
            <p:cNvSpPr/>
            <p:nvPr/>
          </p:nvSpPr>
          <p:spPr>
            <a:xfrm>
              <a:off x="4995351" y="5975754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 </a:t>
              </a:r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신청접수됨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902932" y="6113666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취소처리결정</a:t>
              </a: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796507" y="5975801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취소접수</a:t>
              </a:r>
              <a:r>
                <a: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처리</a:t>
              </a:r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8700025" y="1509668"/>
            <a:ext cx="609599" cy="1067154"/>
            <a:chOff x="295390" y="3246246"/>
            <a:chExt cx="719626" cy="1259766"/>
          </a:xfrm>
        </p:grpSpPr>
        <p:sp>
          <p:nvSpPr>
            <p:cNvPr id="175" name="직사각형 174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76" name="그룹 175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77" name="타원 176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그룹 181"/>
          <p:cNvGrpSpPr/>
          <p:nvPr/>
        </p:nvGrpSpPr>
        <p:grpSpPr>
          <a:xfrm>
            <a:off x="4700054" y="1509668"/>
            <a:ext cx="609599" cy="1067154"/>
            <a:chOff x="295390" y="3246246"/>
            <a:chExt cx="719626" cy="1259766"/>
          </a:xfrm>
        </p:grpSpPr>
        <p:sp>
          <p:nvSpPr>
            <p:cNvPr id="183" name="직사각형 182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시스템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84" name="그룹 183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85" name="타원 184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그룹 189"/>
          <p:cNvGrpSpPr/>
          <p:nvPr/>
        </p:nvGrpSpPr>
        <p:grpSpPr>
          <a:xfrm>
            <a:off x="4610755" y="4107563"/>
            <a:ext cx="609599" cy="1067155"/>
            <a:chOff x="295390" y="4216088"/>
            <a:chExt cx="719626" cy="1259766"/>
          </a:xfrm>
        </p:grpSpPr>
        <p:sp>
          <p:nvSpPr>
            <p:cNvPr id="191" name="직사각형 190"/>
            <p:cNvSpPr/>
            <p:nvPr/>
          </p:nvSpPr>
          <p:spPr>
            <a:xfrm>
              <a:off x="295390" y="4216088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92" name="그룹 191"/>
            <p:cNvGrpSpPr/>
            <p:nvPr/>
          </p:nvGrpSpPr>
          <p:grpSpPr>
            <a:xfrm>
              <a:off x="466749" y="4508542"/>
              <a:ext cx="376909" cy="936561"/>
              <a:chOff x="461291" y="7253803"/>
              <a:chExt cx="933254" cy="2318990"/>
            </a:xfrm>
          </p:grpSpPr>
          <p:sp>
            <p:nvSpPr>
              <p:cNvPr id="193" name="타원 192"/>
              <p:cNvSpPr/>
              <p:nvPr/>
            </p:nvSpPr>
            <p:spPr>
              <a:xfrm>
                <a:off x="480144" y="7253803"/>
                <a:ext cx="914401" cy="91440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>
                <a:off x="932469" y="8154064"/>
                <a:ext cx="0" cy="9945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537326" y="8460439"/>
                <a:ext cx="8280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flipH="1">
                <a:off x="461291" y="9162729"/>
                <a:ext cx="471178" cy="4100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>
                <a:off x="932469" y="9162729"/>
                <a:ext cx="443223" cy="3912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8" name="그룹 197"/>
          <p:cNvGrpSpPr/>
          <p:nvPr/>
        </p:nvGrpSpPr>
        <p:grpSpPr>
          <a:xfrm>
            <a:off x="544546" y="1198791"/>
            <a:ext cx="609599" cy="1067154"/>
            <a:chOff x="295390" y="3246246"/>
            <a:chExt cx="719626" cy="1259766"/>
          </a:xfrm>
        </p:grpSpPr>
        <p:sp>
          <p:nvSpPr>
            <p:cNvPr id="199" name="직사각형 198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00" name="그룹 199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201" name="타원 200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202" name="직선 연결선 201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6" name="그룹 205"/>
          <p:cNvGrpSpPr/>
          <p:nvPr/>
        </p:nvGrpSpPr>
        <p:grpSpPr>
          <a:xfrm>
            <a:off x="544546" y="3570573"/>
            <a:ext cx="609599" cy="1067154"/>
            <a:chOff x="295390" y="3246246"/>
            <a:chExt cx="719626" cy="1259766"/>
          </a:xfrm>
        </p:grpSpPr>
        <p:sp>
          <p:nvSpPr>
            <p:cNvPr id="207" name="직사각형 206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08" name="그룹 207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209" name="타원 208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210" name="직선 연결선 209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2" name="그룹 221"/>
          <p:cNvGrpSpPr/>
          <p:nvPr/>
        </p:nvGrpSpPr>
        <p:grpSpPr>
          <a:xfrm>
            <a:off x="8649443" y="3000807"/>
            <a:ext cx="609599" cy="1067154"/>
            <a:chOff x="295390" y="3246246"/>
            <a:chExt cx="719626" cy="1259766"/>
          </a:xfrm>
        </p:grpSpPr>
        <p:sp>
          <p:nvSpPr>
            <p:cNvPr id="223" name="직사각형 222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24" name="그룹 223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225" name="타원 224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226" name="직선 연결선 225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0" name="직사각형 229"/>
          <p:cNvSpPr/>
          <p:nvPr/>
        </p:nvSpPr>
        <p:spPr>
          <a:xfrm>
            <a:off x="6220515" y="3355349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7045831" y="3480065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고객에게 가입완료알림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Actor, Command</a:t>
            </a:r>
            <a:endParaRPr lang="ko-KR" altLang="en-US" dirty="0"/>
          </a:p>
        </p:txBody>
      </p:sp>
      <p:grpSp>
        <p:nvGrpSpPr>
          <p:cNvPr id="103" name="그룹 102"/>
          <p:cNvGrpSpPr/>
          <p:nvPr/>
        </p:nvGrpSpPr>
        <p:grpSpPr>
          <a:xfrm rot="2700000">
            <a:off x="7450263" y="1672771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106" name="직사각형 105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 rot="2700000">
            <a:off x="6553644" y="2435588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116" name="직사각형 115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/>
          <p:cNvGrpSpPr/>
          <p:nvPr/>
        </p:nvGrpSpPr>
        <p:grpSpPr>
          <a:xfrm rot="2700000">
            <a:off x="5489079" y="2483988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123" name="직사각형 122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8063449" y="4570576"/>
            <a:ext cx="3641408" cy="65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시스템에서 접수와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설치기사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배정을 하고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설치요청을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한다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고객서비스담당자 →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설치기사가 설치요청접수하는 부분을 시스템에서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설치요청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접수가 되도록 수정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32" name="그룹 231"/>
          <p:cNvGrpSpPr/>
          <p:nvPr/>
        </p:nvGrpSpPr>
        <p:grpSpPr>
          <a:xfrm rot="2700000">
            <a:off x="5554785" y="1411563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233" name="직사각형 232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직사각형 233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5" name="그룹 234"/>
          <p:cNvGrpSpPr/>
          <p:nvPr/>
        </p:nvGrpSpPr>
        <p:grpSpPr>
          <a:xfrm rot="2700000">
            <a:off x="9572516" y="1387547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236" name="직사각형 235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/>
          <p:cNvGrpSpPr/>
          <p:nvPr/>
        </p:nvGrpSpPr>
        <p:grpSpPr>
          <a:xfrm rot="2700000">
            <a:off x="5470422" y="4638580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245" name="직사각형 244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7" name="TextBox 246"/>
          <p:cNvSpPr txBox="1"/>
          <p:nvPr/>
        </p:nvSpPr>
        <p:spPr>
          <a:xfrm>
            <a:off x="3094850" y="5506515"/>
            <a:ext cx="3099911" cy="65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시스템에서 취소신청처리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가입취소는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시스템이 처리 하도록 수정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1165923" y="4962655"/>
            <a:ext cx="1860293" cy="712477"/>
            <a:chOff x="8658431" y="5080990"/>
            <a:chExt cx="2196060" cy="841073"/>
          </a:xfrm>
        </p:grpSpPr>
        <p:sp>
          <p:nvSpPr>
            <p:cNvPr id="124" name="직사각형 123"/>
            <p:cNvSpPr/>
            <p:nvPr/>
          </p:nvSpPr>
          <p:spPr>
            <a:xfrm>
              <a:off x="9842110" y="5101214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8658431" y="5080990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549278" y="5102062"/>
            <a:ext cx="609599" cy="1067154"/>
            <a:chOff x="295390" y="3246246"/>
            <a:chExt cx="719626" cy="1259766"/>
          </a:xfrm>
        </p:grpSpPr>
        <p:sp>
          <p:nvSpPr>
            <p:cNvPr id="128" name="직사각형 127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32" name="타원 131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33" name="직선 연결선 132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그룹 137"/>
          <p:cNvGrpSpPr/>
          <p:nvPr/>
        </p:nvGrpSpPr>
        <p:grpSpPr>
          <a:xfrm rot="2700000">
            <a:off x="1457756" y="5176423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140" name="직사각형 139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620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Aggregate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64470" y="1749937"/>
            <a:ext cx="3372333" cy="1043445"/>
            <a:chOff x="-115880" y="2060075"/>
            <a:chExt cx="3981009" cy="1231778"/>
          </a:xfrm>
        </p:grpSpPr>
        <p:sp>
          <p:nvSpPr>
            <p:cNvPr id="142" name="직사각형 141"/>
            <p:cNvSpPr/>
            <p:nvPr/>
          </p:nvSpPr>
          <p:spPr>
            <a:xfrm>
              <a:off x="1945281" y="2060075"/>
              <a:ext cx="1012320" cy="82080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가입신청이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2907529" y="2525772"/>
              <a:ext cx="957600" cy="766081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-115880" y="2060075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11593" y="2067401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38" name="직사각형 137"/>
          <p:cNvSpPr/>
          <p:nvPr/>
        </p:nvSpPr>
        <p:spPr>
          <a:xfrm>
            <a:off x="6462811" y="1752317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7231581" y="2123146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596449" y="1749940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5596449" y="2871978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552948" y="3013262"/>
            <a:ext cx="1742985" cy="695345"/>
            <a:chOff x="1821939" y="2583572"/>
            <a:chExt cx="2057579" cy="820849"/>
          </a:xfrm>
        </p:grpSpPr>
        <p:sp>
          <p:nvSpPr>
            <p:cNvPr id="132" name="직사각형 131"/>
            <p:cNvSpPr/>
            <p:nvPr/>
          </p:nvSpPr>
          <p:spPr>
            <a:xfrm>
              <a:off x="2867137" y="2583572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가입완료됨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821939" y="2583572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64485" y="4117109"/>
            <a:ext cx="3414783" cy="900001"/>
            <a:chOff x="773116" y="3886654"/>
            <a:chExt cx="4031121" cy="1062443"/>
          </a:xfrm>
        </p:grpSpPr>
        <p:sp>
          <p:nvSpPr>
            <p:cNvPr id="128" name="직사각형 127"/>
            <p:cNvSpPr/>
            <p:nvPr/>
          </p:nvSpPr>
          <p:spPr>
            <a:xfrm>
              <a:off x="2842954" y="3886654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846579" y="4182971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73116" y="3892517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821939" y="3886702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635744" y="1749937"/>
            <a:ext cx="1737056" cy="695345"/>
            <a:chOff x="10113351" y="2716023"/>
            <a:chExt cx="2050579" cy="820849"/>
          </a:xfrm>
        </p:grpSpPr>
        <p:sp>
          <p:nvSpPr>
            <p:cNvPr id="124" name="직사각형 123"/>
            <p:cNvSpPr/>
            <p:nvPr/>
          </p:nvSpPr>
          <p:spPr>
            <a:xfrm>
              <a:off x="11151549" y="2716023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설치요청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접수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10113351" y="2716023"/>
              <a:ext cx="1012319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8766185" y="2587078"/>
            <a:ext cx="3322599" cy="836409"/>
            <a:chOff x="9086844" y="3704261"/>
            <a:chExt cx="3922299" cy="987373"/>
          </a:xfrm>
        </p:grpSpPr>
        <p:sp>
          <p:nvSpPr>
            <p:cNvPr id="119" name="직사각형 118"/>
            <p:cNvSpPr/>
            <p:nvPr/>
          </p:nvSpPr>
          <p:spPr>
            <a:xfrm>
              <a:off x="11151549" y="3704261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설치완료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2051485" y="3925508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설치완료 알림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9086844" y="3711354"/>
              <a:ext cx="2053013" cy="820801"/>
              <a:chOff x="133956" y="3402844"/>
              <a:chExt cx="2053013" cy="820801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133956" y="3402844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설치완료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1174649" y="3402844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3" name="그룹 42"/>
          <p:cNvGrpSpPr/>
          <p:nvPr/>
        </p:nvGrpSpPr>
        <p:grpSpPr>
          <a:xfrm>
            <a:off x="8766185" y="4133484"/>
            <a:ext cx="2606615" cy="703916"/>
            <a:chOff x="9086844" y="4856985"/>
            <a:chExt cx="3077086" cy="830967"/>
          </a:xfrm>
        </p:grpSpPr>
        <p:sp>
          <p:nvSpPr>
            <p:cNvPr id="115" name="직사각형 114"/>
            <p:cNvSpPr/>
            <p:nvPr/>
          </p:nvSpPr>
          <p:spPr>
            <a:xfrm>
              <a:off x="11151549" y="4867103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 취소됨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9086844" y="4856985"/>
              <a:ext cx="2053013" cy="820801"/>
              <a:chOff x="133956" y="3402844"/>
              <a:chExt cx="2053013" cy="820801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133956" y="3402844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설치취소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1174649" y="3402844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4715419" y="4114774"/>
            <a:ext cx="3349744" cy="765815"/>
            <a:chOff x="3796507" y="5005911"/>
            <a:chExt cx="3954343" cy="904038"/>
          </a:xfrm>
        </p:grpSpPr>
        <p:sp>
          <p:nvSpPr>
            <p:cNvPr id="109" name="직사각형 108"/>
            <p:cNvSpPr/>
            <p:nvPr/>
          </p:nvSpPr>
          <p:spPr>
            <a:xfrm>
              <a:off x="5885611" y="5005911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접수됨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793192" y="5143823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취소처리결정</a:t>
              </a: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796507" y="5005959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취소신청처리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837200" y="5005959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서비스관리센터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17886" y="2059510"/>
            <a:ext cx="609599" cy="1067154"/>
            <a:chOff x="295390" y="3246246"/>
            <a:chExt cx="719626" cy="1259766"/>
          </a:xfrm>
        </p:grpSpPr>
        <p:sp>
          <p:nvSpPr>
            <p:cNvPr id="96" name="직사각형 95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그룹 47"/>
          <p:cNvGrpSpPr/>
          <p:nvPr/>
        </p:nvGrpSpPr>
        <p:grpSpPr>
          <a:xfrm>
            <a:off x="4217915" y="2059510"/>
            <a:ext cx="609599" cy="1067154"/>
            <a:chOff x="295390" y="3246246"/>
            <a:chExt cx="719626" cy="1259766"/>
          </a:xfrm>
        </p:grpSpPr>
        <p:sp>
          <p:nvSpPr>
            <p:cNvPr id="89" name="직사각형 88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92" name="직선 연결선 91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그룹 48"/>
          <p:cNvGrpSpPr/>
          <p:nvPr/>
        </p:nvGrpSpPr>
        <p:grpSpPr>
          <a:xfrm>
            <a:off x="4128616" y="3835842"/>
            <a:ext cx="609599" cy="1067154"/>
            <a:chOff x="295390" y="3246246"/>
            <a:chExt cx="719626" cy="1259766"/>
          </a:xfrm>
        </p:grpSpPr>
        <p:sp>
          <p:nvSpPr>
            <p:cNvPr id="82" name="직사각형 81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그룹 49"/>
          <p:cNvGrpSpPr/>
          <p:nvPr/>
        </p:nvGrpSpPr>
        <p:grpSpPr>
          <a:xfrm>
            <a:off x="62407" y="1748633"/>
            <a:ext cx="609599" cy="1067154"/>
            <a:chOff x="295390" y="3246246"/>
            <a:chExt cx="719626" cy="1259766"/>
          </a:xfrm>
        </p:grpSpPr>
        <p:sp>
          <p:nvSpPr>
            <p:cNvPr id="75" name="직사각형 74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77" name="타원 76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/>
          <p:cNvGrpSpPr/>
          <p:nvPr/>
        </p:nvGrpSpPr>
        <p:grpSpPr>
          <a:xfrm>
            <a:off x="62407" y="4120415"/>
            <a:ext cx="609599" cy="1067154"/>
            <a:chOff x="295390" y="3246246"/>
            <a:chExt cx="719626" cy="1259766"/>
          </a:xfrm>
        </p:grpSpPr>
        <p:sp>
          <p:nvSpPr>
            <p:cNvPr id="68" name="직사각형 67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그룹 52"/>
          <p:cNvGrpSpPr/>
          <p:nvPr/>
        </p:nvGrpSpPr>
        <p:grpSpPr>
          <a:xfrm>
            <a:off x="8167304" y="4120576"/>
            <a:ext cx="609599" cy="1067154"/>
            <a:chOff x="295390" y="3246246"/>
            <a:chExt cx="719626" cy="1259766"/>
          </a:xfrm>
        </p:grpSpPr>
        <p:sp>
          <p:nvSpPr>
            <p:cNvPr id="54" name="직사각형 53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직사각형 133"/>
          <p:cNvSpPr/>
          <p:nvPr/>
        </p:nvSpPr>
        <p:spPr>
          <a:xfrm>
            <a:off x="6461442" y="2850441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7286758" y="2975157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고객에게 가입완료알림</a:t>
            </a:r>
          </a:p>
        </p:txBody>
      </p:sp>
      <p:grpSp>
        <p:nvGrpSpPr>
          <p:cNvPr id="125" name="그룹 124"/>
          <p:cNvGrpSpPr/>
          <p:nvPr/>
        </p:nvGrpSpPr>
        <p:grpSpPr>
          <a:xfrm>
            <a:off x="656695" y="5369550"/>
            <a:ext cx="2631019" cy="707141"/>
            <a:chOff x="8658431" y="5075175"/>
            <a:chExt cx="3105895" cy="834774"/>
          </a:xfrm>
        </p:grpSpPr>
        <p:sp>
          <p:nvSpPr>
            <p:cNvPr id="126" name="직사각형 125"/>
            <p:cNvSpPr/>
            <p:nvPr/>
          </p:nvSpPr>
          <p:spPr>
            <a:xfrm>
              <a:off x="10751945" y="5089100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8658431" y="5080990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9707254" y="5075175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62407" y="5531277"/>
            <a:ext cx="609599" cy="1067154"/>
            <a:chOff x="295390" y="3246246"/>
            <a:chExt cx="719626" cy="1259766"/>
          </a:xfrm>
        </p:grpSpPr>
        <p:sp>
          <p:nvSpPr>
            <p:cNvPr id="147" name="직사각형 146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48" name="그룹 147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49" name="타원 148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97131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Aggregate &amp; Bounded</a:t>
            </a:r>
            <a:r>
              <a:rPr lang="ko-KR" altLang="en-US" dirty="0"/>
              <a:t> </a:t>
            </a:r>
            <a:r>
              <a:rPr lang="en-US" altLang="ko-KR" dirty="0"/>
              <a:t>Context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64470" y="1233434"/>
            <a:ext cx="3372333" cy="1043445"/>
            <a:chOff x="-115880" y="2060075"/>
            <a:chExt cx="3981009" cy="1231778"/>
          </a:xfrm>
        </p:grpSpPr>
        <p:sp>
          <p:nvSpPr>
            <p:cNvPr id="127" name="직사각형 126"/>
            <p:cNvSpPr/>
            <p:nvPr/>
          </p:nvSpPr>
          <p:spPr>
            <a:xfrm>
              <a:off x="1945281" y="2060075"/>
              <a:ext cx="1012320" cy="82080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가입신청이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907529" y="2525772"/>
              <a:ext cx="957600" cy="766081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-115880" y="2060075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911593" y="2067401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596449" y="1233434"/>
            <a:ext cx="2446320" cy="1022157"/>
            <a:chOff x="2809463" y="4984709"/>
            <a:chExt cx="2887860" cy="1206647"/>
          </a:xfrm>
        </p:grpSpPr>
        <p:sp>
          <p:nvSpPr>
            <p:cNvPr id="123" name="직사각형 122"/>
            <p:cNvSpPr/>
            <p:nvPr/>
          </p:nvSpPr>
          <p:spPr>
            <a:xfrm>
              <a:off x="3832196" y="4987515"/>
              <a:ext cx="1012320" cy="82080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 접수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739723" y="5425275"/>
              <a:ext cx="957600" cy="766081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809463" y="4984709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서비스관리센터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552948" y="2496759"/>
            <a:ext cx="1742985" cy="695345"/>
            <a:chOff x="1821939" y="2583572"/>
            <a:chExt cx="2057579" cy="820849"/>
          </a:xfrm>
        </p:grpSpPr>
        <p:sp>
          <p:nvSpPr>
            <p:cNvPr id="121" name="직사각형 120"/>
            <p:cNvSpPr/>
            <p:nvPr/>
          </p:nvSpPr>
          <p:spPr>
            <a:xfrm>
              <a:off x="2867137" y="2583572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가입완료됨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821939" y="2583572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64485" y="3600606"/>
            <a:ext cx="3414783" cy="900001"/>
            <a:chOff x="773116" y="3886654"/>
            <a:chExt cx="4031121" cy="1062443"/>
          </a:xfrm>
        </p:grpSpPr>
        <p:sp>
          <p:nvSpPr>
            <p:cNvPr id="117" name="직사각형 116"/>
            <p:cNvSpPr/>
            <p:nvPr/>
          </p:nvSpPr>
          <p:spPr>
            <a:xfrm>
              <a:off x="2842954" y="3886654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846579" y="4182971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773116" y="3892517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821939" y="3886702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9635744" y="1233434"/>
            <a:ext cx="1737056" cy="695345"/>
            <a:chOff x="10113351" y="2716023"/>
            <a:chExt cx="2050579" cy="820849"/>
          </a:xfrm>
        </p:grpSpPr>
        <p:sp>
          <p:nvSpPr>
            <p:cNvPr id="113" name="직사각형 112"/>
            <p:cNvSpPr/>
            <p:nvPr/>
          </p:nvSpPr>
          <p:spPr>
            <a:xfrm>
              <a:off x="11151549" y="2716023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설치요청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접수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0113351" y="2716023"/>
              <a:ext cx="1012319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8766185" y="2070575"/>
            <a:ext cx="3322599" cy="836409"/>
            <a:chOff x="9086844" y="3704261"/>
            <a:chExt cx="3922299" cy="987373"/>
          </a:xfrm>
        </p:grpSpPr>
        <p:sp>
          <p:nvSpPr>
            <p:cNvPr id="108" name="직사각형 107"/>
            <p:cNvSpPr/>
            <p:nvPr/>
          </p:nvSpPr>
          <p:spPr>
            <a:xfrm>
              <a:off x="11151549" y="3704261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설치완료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2051485" y="3925508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설치완료 알림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9086844" y="3711354"/>
              <a:ext cx="2053013" cy="820801"/>
              <a:chOff x="133956" y="3402844"/>
              <a:chExt cx="2053013" cy="820801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133956" y="3402844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설치완료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1174649" y="3402844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8766185" y="3616981"/>
            <a:ext cx="2606615" cy="703916"/>
            <a:chOff x="9086844" y="4856985"/>
            <a:chExt cx="3077086" cy="830967"/>
          </a:xfrm>
        </p:grpSpPr>
        <p:sp>
          <p:nvSpPr>
            <p:cNvPr id="104" name="직사각형 103"/>
            <p:cNvSpPr/>
            <p:nvPr/>
          </p:nvSpPr>
          <p:spPr>
            <a:xfrm>
              <a:off x="11151549" y="4867103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 취소됨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9086844" y="4856985"/>
              <a:ext cx="2053013" cy="820801"/>
              <a:chOff x="133956" y="3402844"/>
              <a:chExt cx="2053013" cy="820801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133956" y="3402844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설치취소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1174649" y="3402844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4715419" y="3598271"/>
            <a:ext cx="3349744" cy="765815"/>
            <a:chOff x="3796507" y="5005911"/>
            <a:chExt cx="3954343" cy="904038"/>
          </a:xfrm>
        </p:grpSpPr>
        <p:sp>
          <p:nvSpPr>
            <p:cNvPr id="98" name="직사각형 97"/>
            <p:cNvSpPr/>
            <p:nvPr/>
          </p:nvSpPr>
          <p:spPr>
            <a:xfrm>
              <a:off x="5885611" y="5005911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 신청 접수됨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793192" y="5143823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취소처리결정</a:t>
              </a: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796507" y="5005959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취소신청처리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837200" y="5005959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서비스관리센터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56695" y="4803143"/>
            <a:ext cx="2631019" cy="707141"/>
            <a:chOff x="8658431" y="5075175"/>
            <a:chExt cx="3105895" cy="834774"/>
          </a:xfrm>
        </p:grpSpPr>
        <p:sp>
          <p:nvSpPr>
            <p:cNvPr id="95" name="직사각형 94"/>
            <p:cNvSpPr/>
            <p:nvPr/>
          </p:nvSpPr>
          <p:spPr>
            <a:xfrm>
              <a:off x="10751945" y="5089100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658431" y="5080990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707254" y="5075175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185178" y="3366474"/>
            <a:ext cx="609599" cy="1067154"/>
            <a:chOff x="295390" y="3246246"/>
            <a:chExt cx="719626" cy="1259766"/>
          </a:xfrm>
        </p:grpSpPr>
        <p:sp>
          <p:nvSpPr>
            <p:cNvPr id="71" name="직사각형 70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그룹 28"/>
          <p:cNvGrpSpPr/>
          <p:nvPr/>
        </p:nvGrpSpPr>
        <p:grpSpPr>
          <a:xfrm>
            <a:off x="62407" y="1232130"/>
            <a:ext cx="609599" cy="1067154"/>
            <a:chOff x="295390" y="3246246"/>
            <a:chExt cx="719626" cy="1259766"/>
          </a:xfrm>
        </p:grpSpPr>
        <p:sp>
          <p:nvSpPr>
            <p:cNvPr id="64" name="직사각형 63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67" name="직선 연결선 66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그룹 29"/>
          <p:cNvGrpSpPr/>
          <p:nvPr/>
        </p:nvGrpSpPr>
        <p:grpSpPr>
          <a:xfrm>
            <a:off x="62407" y="3603912"/>
            <a:ext cx="609599" cy="1067154"/>
            <a:chOff x="295390" y="3246246"/>
            <a:chExt cx="719626" cy="1259766"/>
          </a:xfrm>
        </p:grpSpPr>
        <p:sp>
          <p:nvSpPr>
            <p:cNvPr id="57" name="직사각형 56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그룹 30"/>
          <p:cNvGrpSpPr/>
          <p:nvPr/>
        </p:nvGrpSpPr>
        <p:grpSpPr>
          <a:xfrm>
            <a:off x="62407" y="4964870"/>
            <a:ext cx="609599" cy="1067154"/>
            <a:chOff x="295390" y="3246246"/>
            <a:chExt cx="719626" cy="1259766"/>
          </a:xfrm>
        </p:grpSpPr>
        <p:sp>
          <p:nvSpPr>
            <p:cNvPr id="50" name="직사각형 49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53" name="직선 연결선 52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그룹 41"/>
          <p:cNvGrpSpPr/>
          <p:nvPr/>
        </p:nvGrpSpPr>
        <p:grpSpPr>
          <a:xfrm>
            <a:off x="8199032" y="3604073"/>
            <a:ext cx="609599" cy="1067154"/>
            <a:chOff x="295390" y="3246246"/>
            <a:chExt cx="719626" cy="1259766"/>
          </a:xfrm>
        </p:grpSpPr>
        <p:sp>
          <p:nvSpPr>
            <p:cNvPr id="43" name="직사각형 42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1" name="직사각형 130"/>
          <p:cNvSpPr/>
          <p:nvPr/>
        </p:nvSpPr>
        <p:spPr>
          <a:xfrm>
            <a:off x="-1" y="993375"/>
            <a:ext cx="4094751" cy="545309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8173360" y="993176"/>
            <a:ext cx="4018640" cy="402569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149925" y="993176"/>
            <a:ext cx="3959484" cy="54569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596449" y="2364902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461442" y="2343365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286758" y="2468081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고객에게 가입완료알림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4746307" y="1219820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가입신청접수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746307" y="2370103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설치기사배정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8785601" y="1217444"/>
            <a:ext cx="857541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설치요청접수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4217915" y="1543007"/>
            <a:ext cx="609599" cy="1067154"/>
            <a:chOff x="295390" y="3246246"/>
            <a:chExt cx="719626" cy="1259766"/>
          </a:xfrm>
        </p:grpSpPr>
        <p:sp>
          <p:nvSpPr>
            <p:cNvPr id="78" name="직사각형 77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81" name="직선 연결선 80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그룹 25"/>
          <p:cNvGrpSpPr/>
          <p:nvPr/>
        </p:nvGrpSpPr>
        <p:grpSpPr>
          <a:xfrm>
            <a:off x="8199032" y="1543007"/>
            <a:ext cx="609599" cy="1067154"/>
            <a:chOff x="295390" y="3246246"/>
            <a:chExt cx="719626" cy="1259766"/>
          </a:xfrm>
        </p:grpSpPr>
        <p:sp>
          <p:nvSpPr>
            <p:cNvPr id="85" name="직사각형 84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88" name="직선 연결선 87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51054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Policy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수행주체로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2410490" y="1233434"/>
            <a:ext cx="857541" cy="695304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가입신청이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780852" y="1235659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</a:t>
            </a:r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접수요청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64470" y="1233434"/>
            <a:ext cx="857541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534848" y="1239640"/>
            <a:ext cx="857541" cy="6953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462812" y="1235811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812539" y="1256610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596450" y="1233434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438340" y="2496759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552948" y="2496759"/>
            <a:ext cx="857541" cy="6953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417855" y="3600606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4804367" y="3598272"/>
            <a:ext cx="811237" cy="64898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접수요청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64485" y="3605573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552948" y="3600647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0515207" y="1233434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9635743" y="1233434"/>
            <a:ext cx="857541" cy="6953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0515207" y="2070575"/>
            <a:ext cx="857593" cy="69534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802118" y="2370998"/>
            <a:ext cx="811237" cy="64898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알림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766185" y="2076584"/>
            <a:ext cx="857542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647761" y="2076584"/>
            <a:ext cx="857542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515207" y="3625552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766185" y="3616981"/>
            <a:ext cx="857542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설치취소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9647761" y="3616981"/>
            <a:ext cx="857542" cy="6953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485110" y="3598272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</a:t>
            </a:r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신청접수됨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20210" y="4826300"/>
            <a:ext cx="811237" cy="64898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취소처리결정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596995" y="3598313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430121" y="4814939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545158" y="4803143"/>
            <a:ext cx="857541" cy="6953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199032" y="1543007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설치기사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8350641" y="1756095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8505389" y="2064089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8370204" y="2168904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H="1">
            <a:off x="8344191" y="2409170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8505389" y="2409170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217915" y="1543007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System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4369524" y="1756095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4524272" y="2064089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4389087" y="2168904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4363074" y="2409170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4524272" y="2409170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4185178" y="3366474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System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4336787" y="3579562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4491535" y="3887556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356350" y="3992371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4330337" y="4232637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491535" y="4232637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407" y="1232130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고객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214016" y="1445218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368764" y="1753212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33579" y="1858027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207566" y="2098293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68764" y="2098293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2407" y="3603912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고객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14016" y="3817000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368764" y="4124994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33579" y="4229809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207566" y="4470075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68764" y="4470075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2407" y="4964870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System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14016" y="5177958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368764" y="5485952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33579" y="5590767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207566" y="5831033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68764" y="5831033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8199032" y="3604073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설치기사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350641" y="3817161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8505389" y="4125155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8370204" y="4229970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8344191" y="4470236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8505389" y="4470236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-1" y="993375"/>
            <a:ext cx="4094751" cy="530002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8173360" y="993176"/>
            <a:ext cx="4018640" cy="402569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149925" y="993176"/>
            <a:ext cx="3959484" cy="530377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596449" y="2364902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461442" y="2343365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27835" y="2493011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고객에게 가입완료알림</a:t>
            </a:r>
          </a:p>
        </p:txBody>
      </p:sp>
      <p:cxnSp>
        <p:nvCxnSpPr>
          <p:cNvPr id="4" name="직선 화살표 연결선 3"/>
          <p:cNvCxnSpPr>
            <a:stCxn id="127" idx="3"/>
            <a:endCxn id="128" idx="1"/>
          </p:cNvCxnSpPr>
          <p:nvPr/>
        </p:nvCxnSpPr>
        <p:spPr>
          <a:xfrm flipV="1">
            <a:off x="3268031" y="1560135"/>
            <a:ext cx="1512821" cy="2095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3"/>
          <p:cNvCxnSpPr>
            <a:stCxn id="123" idx="3"/>
            <a:endCxn id="124" idx="1"/>
          </p:cNvCxnSpPr>
          <p:nvPr/>
        </p:nvCxnSpPr>
        <p:spPr>
          <a:xfrm flipV="1">
            <a:off x="7320353" y="1581086"/>
            <a:ext cx="1492186" cy="23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3"/>
          <p:cNvCxnSpPr>
            <a:stCxn id="108" idx="2"/>
            <a:endCxn id="109" idx="2"/>
          </p:cNvCxnSpPr>
          <p:nvPr/>
        </p:nvCxnSpPr>
        <p:spPr>
          <a:xfrm rot="5400000">
            <a:off x="7948838" y="24821"/>
            <a:ext cx="254066" cy="5736267"/>
          </a:xfrm>
          <a:prstGeom prst="bentConnector3">
            <a:avLst>
              <a:gd name="adj1" fmla="val 189977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3"/>
          <p:cNvCxnSpPr>
            <a:stCxn id="135" idx="0"/>
            <a:endCxn id="136" idx="0"/>
          </p:cNvCxnSpPr>
          <p:nvPr/>
        </p:nvCxnSpPr>
        <p:spPr>
          <a:xfrm rot="16200000" flipH="1" flipV="1">
            <a:off x="3937011" y="-460217"/>
            <a:ext cx="149646" cy="5756810"/>
          </a:xfrm>
          <a:prstGeom prst="bentConnector3">
            <a:avLst>
              <a:gd name="adj1" fmla="val -152761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3"/>
          <p:cNvCxnSpPr>
            <a:stCxn id="117" idx="3"/>
            <a:endCxn id="118" idx="1"/>
          </p:cNvCxnSpPr>
          <p:nvPr/>
        </p:nvCxnSpPr>
        <p:spPr>
          <a:xfrm flipV="1">
            <a:off x="3275448" y="3922767"/>
            <a:ext cx="1528919" cy="25512"/>
          </a:xfrm>
          <a:prstGeom prst="bentConnector3">
            <a:avLst>
              <a:gd name="adj1" fmla="val 50001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3"/>
          <p:cNvCxnSpPr>
            <a:stCxn id="98" idx="3"/>
            <a:endCxn id="106" idx="1"/>
          </p:cNvCxnSpPr>
          <p:nvPr/>
        </p:nvCxnSpPr>
        <p:spPr>
          <a:xfrm>
            <a:off x="7342703" y="3945945"/>
            <a:ext cx="1423482" cy="1868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3"/>
          <p:cNvCxnSpPr>
            <a:stCxn id="98" idx="2"/>
            <a:endCxn id="100" idx="0"/>
          </p:cNvCxnSpPr>
          <p:nvPr/>
        </p:nvCxnSpPr>
        <p:spPr>
          <a:xfrm rot="5400000">
            <a:off x="3753527" y="1665919"/>
            <a:ext cx="532683" cy="57880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3"/>
          <p:cNvCxnSpPr/>
          <p:nvPr/>
        </p:nvCxnSpPr>
        <p:spPr>
          <a:xfrm flipV="1">
            <a:off x="9623727" y="5708207"/>
            <a:ext cx="100800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3"/>
          <p:cNvCxnSpPr/>
          <p:nvPr/>
        </p:nvCxnSpPr>
        <p:spPr>
          <a:xfrm>
            <a:off x="9623727" y="6121964"/>
            <a:ext cx="1008000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658425" y="5535255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Pub/Sub</a:t>
            </a:r>
            <a:endParaRPr lang="ko-KR" alt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10658425" y="5989177"/>
            <a:ext cx="840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Req</a:t>
            </a:r>
            <a:r>
              <a:rPr lang="en-US" altLang="ko-KR" sz="1400" dirty="0" smtClean="0"/>
              <a:t>/Res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7754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최종결과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1" y="1049062"/>
            <a:ext cx="12076618" cy="558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876" y="1049062"/>
            <a:ext cx="1184113" cy="116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92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기능 요구사항 </a:t>
            </a:r>
            <a:r>
              <a:rPr kumimoji="1" lang="en-US" altLang="ko-KR" dirty="0" smtClean="0"/>
              <a:t>coverage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67792" y="138328"/>
            <a:ext cx="34718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sz="1400" dirty="0" smtClean="0"/>
              <a:t>요구사항별로 모든 나래이션이 가능한지 검증함</a:t>
            </a:r>
            <a:endParaRPr kumimoji="1" lang="en-US" altLang="ko-KR" sz="1400" dirty="0" smtClean="0"/>
          </a:p>
          <a:p>
            <a:pPr marL="342900" indent="-342900">
              <a:buFontTx/>
              <a:buAutoNum type="arabicPeriod"/>
            </a:pPr>
            <a:r>
              <a:rPr kumimoji="1" lang="ko-KR" altLang="en-US" sz="1400" dirty="0" smtClean="0"/>
              <a:t>기능 요구사항별로 패스 표시</a:t>
            </a:r>
            <a:endParaRPr kumimoji="1" lang="en-US" altLang="ko-KR" sz="14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1" y="1049062"/>
            <a:ext cx="12076618" cy="558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876" y="1049062"/>
            <a:ext cx="1184113" cy="116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04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7191" y="1049062"/>
            <a:ext cx="11063391" cy="5149626"/>
            <a:chOff x="57191" y="1049062"/>
            <a:chExt cx="12076618" cy="5580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91" y="1049062"/>
              <a:ext cx="12076618" cy="5580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5876" y="1049062"/>
              <a:ext cx="1184113" cy="1169172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(1)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90413" y="5255491"/>
            <a:ext cx="10515600" cy="160250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1200" dirty="0" smtClean="0"/>
              <a:t>고객이 인터넷 가입신청을 한다</a:t>
            </a:r>
            <a:r>
              <a:rPr lang="en-US" altLang="ko-KR" sz="1200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1200" dirty="0" smtClean="0"/>
              <a:t>가입신청에 대한 접수가 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고객서비스 담당자가 </a:t>
            </a:r>
            <a:r>
              <a:rPr lang="ko-KR" altLang="en-US" sz="1200" dirty="0" err="1" smtClean="0"/>
              <a:t>가입요청</a:t>
            </a:r>
            <a:r>
              <a:rPr lang="ko-KR" altLang="en-US" sz="1200" dirty="0" smtClean="0"/>
              <a:t> 지역 설치 기사를 배정한다</a:t>
            </a:r>
            <a:r>
              <a:rPr lang="en-US" altLang="ko-KR" sz="1200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1200" dirty="0" err="1" smtClean="0"/>
              <a:t>기사배정이</a:t>
            </a:r>
            <a:r>
              <a:rPr lang="ko-KR" altLang="en-US" sz="1200" dirty="0" smtClean="0"/>
              <a:t> 완료되면 해당지역 설치기사에게 설치 요청이 된다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1200" dirty="0" err="1" smtClean="0"/>
              <a:t>설치기사는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설치요청을</a:t>
            </a:r>
            <a:r>
              <a:rPr lang="ko-KR" altLang="en-US" sz="1200" dirty="0" smtClean="0"/>
              <a:t> 접수한다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1200" dirty="0" err="1" smtClean="0"/>
              <a:t>설치기사는</a:t>
            </a:r>
            <a:r>
              <a:rPr lang="ko-KR" altLang="en-US" sz="1200" dirty="0" smtClean="0"/>
              <a:t> 설치를 완료 후 설치 완료 처리를 한다</a:t>
            </a:r>
            <a:r>
              <a:rPr lang="en-US" altLang="ko-KR" sz="1200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1200" dirty="0" smtClean="0"/>
              <a:t>설치가 완료되면 인터넷가입신청이 완료 처리를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7" name="자유형 6"/>
          <p:cNvSpPr/>
          <p:nvPr/>
        </p:nvSpPr>
        <p:spPr>
          <a:xfrm>
            <a:off x="910700" y="1549278"/>
            <a:ext cx="9685832" cy="1945927"/>
          </a:xfrm>
          <a:custGeom>
            <a:avLst/>
            <a:gdLst>
              <a:gd name="connsiteX0" fmla="*/ 0 w 9685832"/>
              <a:gd name="connsiteY0" fmla="*/ 977791 h 1945927"/>
              <a:gd name="connsiteX1" fmla="*/ 2152997 w 9685832"/>
              <a:gd name="connsiteY1" fmla="*/ 994417 h 1945927"/>
              <a:gd name="connsiteX2" fmla="*/ 3258589 w 9685832"/>
              <a:gd name="connsiteY2" fmla="*/ 179769 h 1945927"/>
              <a:gd name="connsiteX3" fmla="*/ 5636029 w 9685832"/>
              <a:gd name="connsiteY3" fmla="*/ 96642 h 1945927"/>
              <a:gd name="connsiteX4" fmla="*/ 7523018 w 9685832"/>
              <a:gd name="connsiteY4" fmla="*/ 1318613 h 1945927"/>
              <a:gd name="connsiteX5" fmla="*/ 9684328 w 9685832"/>
              <a:gd name="connsiteY5" fmla="*/ 1268737 h 1945927"/>
              <a:gd name="connsiteX6" fmla="*/ 7888778 w 9685832"/>
              <a:gd name="connsiteY6" fmla="*/ 1809064 h 1945927"/>
              <a:gd name="connsiteX7" fmla="*/ 9418320 w 9685832"/>
              <a:gd name="connsiteY7" fmla="*/ 1908817 h 1945927"/>
              <a:gd name="connsiteX8" fmla="*/ 3998422 w 9685832"/>
              <a:gd name="connsiteY8" fmla="*/ 1285362 h 1945927"/>
              <a:gd name="connsiteX9" fmla="*/ 507077 w 9685832"/>
              <a:gd name="connsiteY9" fmla="*/ 1601246 h 194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85832" h="1945927">
                <a:moveTo>
                  <a:pt x="0" y="977791"/>
                </a:moveTo>
                <a:cubicBezTo>
                  <a:pt x="804949" y="1052606"/>
                  <a:pt x="1609899" y="1127421"/>
                  <a:pt x="2152997" y="994417"/>
                </a:cubicBezTo>
                <a:cubicBezTo>
                  <a:pt x="2696095" y="861413"/>
                  <a:pt x="2678084" y="329398"/>
                  <a:pt x="3258589" y="179769"/>
                </a:cubicBezTo>
                <a:cubicBezTo>
                  <a:pt x="3839094" y="30140"/>
                  <a:pt x="4925291" y="-93165"/>
                  <a:pt x="5636029" y="96642"/>
                </a:cubicBezTo>
                <a:cubicBezTo>
                  <a:pt x="6346767" y="286449"/>
                  <a:pt x="6848302" y="1123264"/>
                  <a:pt x="7523018" y="1318613"/>
                </a:cubicBezTo>
                <a:cubicBezTo>
                  <a:pt x="8197734" y="1513962"/>
                  <a:pt x="9623368" y="1186995"/>
                  <a:pt x="9684328" y="1268737"/>
                </a:cubicBezTo>
                <a:cubicBezTo>
                  <a:pt x="9745288" y="1350479"/>
                  <a:pt x="7933113" y="1702384"/>
                  <a:pt x="7888778" y="1809064"/>
                </a:cubicBezTo>
                <a:cubicBezTo>
                  <a:pt x="7844443" y="1915744"/>
                  <a:pt x="10066713" y="1996101"/>
                  <a:pt x="9418320" y="1908817"/>
                </a:cubicBezTo>
                <a:cubicBezTo>
                  <a:pt x="8769927" y="1821533"/>
                  <a:pt x="5483629" y="1336624"/>
                  <a:pt x="3998422" y="1285362"/>
                </a:cubicBezTo>
                <a:cubicBezTo>
                  <a:pt x="2513215" y="1234100"/>
                  <a:pt x="1510146" y="1417673"/>
                  <a:pt x="507077" y="1601246"/>
                </a:cubicBezTo>
              </a:path>
            </a:pathLst>
          </a:custGeom>
          <a:noFill/>
          <a:ln w="349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933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57191" y="1049062"/>
            <a:ext cx="11063391" cy="5149626"/>
            <a:chOff x="57191" y="1049062"/>
            <a:chExt cx="12076618" cy="55800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91" y="1049062"/>
              <a:ext cx="12076618" cy="55800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5876" y="1049062"/>
              <a:ext cx="1184113" cy="1169172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</a:t>
            </a:r>
            <a:r>
              <a:rPr kumimoji="1" lang="en-US" altLang="ko-KR" dirty="0" smtClean="0"/>
              <a:t>(2)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5657881"/>
            <a:ext cx="10515600" cy="12001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+mj-lt"/>
              <a:buAutoNum type="arabicPeriod" startAt="7"/>
            </a:pPr>
            <a:r>
              <a:rPr lang="ko-KR" altLang="en-US" sz="1200" dirty="0" smtClean="0"/>
              <a:t>고객이 가입 신청을 취소할 수 있다</a:t>
            </a:r>
            <a:r>
              <a:rPr lang="en-US" altLang="ko-KR" sz="1200" dirty="0" smtClean="0"/>
              <a:t>. (ok)</a:t>
            </a:r>
          </a:p>
          <a:p>
            <a:pPr>
              <a:lnSpc>
                <a:spcPct val="110000"/>
              </a:lnSpc>
              <a:buFont typeface="+mj-lt"/>
              <a:buAutoNum type="arabicPeriod" startAt="7"/>
            </a:pPr>
            <a:r>
              <a:rPr lang="ko-KR" altLang="en-US" sz="1200" dirty="0"/>
              <a:t>가입신청이 취소되면 설치 취소된다</a:t>
            </a:r>
            <a:r>
              <a:rPr lang="en-US" altLang="ko-KR" sz="1200" dirty="0" smtClean="0"/>
              <a:t>. (ok)</a:t>
            </a:r>
            <a:endParaRPr lang="en-US" altLang="ko-KR" sz="1200" dirty="0"/>
          </a:p>
          <a:p>
            <a:pPr>
              <a:lnSpc>
                <a:spcPct val="110000"/>
              </a:lnSpc>
              <a:buFont typeface="+mj-lt"/>
              <a:buAutoNum type="arabicPeriod" startAt="7"/>
            </a:pPr>
            <a:r>
              <a:rPr lang="ko-KR" altLang="en-US" sz="1200" dirty="0"/>
              <a:t>고객서비스 담당자는 설치진행상태를 수시로 확인할 수 있다</a:t>
            </a:r>
            <a:r>
              <a:rPr lang="en-US" altLang="ko-KR" sz="1200" dirty="0" smtClean="0"/>
              <a:t>. (</a:t>
            </a:r>
            <a:r>
              <a:rPr lang="en-US" altLang="ko-KR" sz="1200" dirty="0" err="1" smtClean="0"/>
              <a:t>orderStatus</a:t>
            </a:r>
            <a:r>
              <a:rPr lang="en-US" altLang="ko-KR" sz="1200" dirty="0" smtClean="0"/>
              <a:t> View) </a:t>
            </a:r>
            <a:endParaRPr lang="ko-KR" altLang="en-US" sz="1200" dirty="0"/>
          </a:p>
        </p:txBody>
      </p:sp>
      <p:sp>
        <p:nvSpPr>
          <p:cNvPr id="7" name="자유형 6"/>
          <p:cNvSpPr/>
          <p:nvPr/>
        </p:nvSpPr>
        <p:spPr>
          <a:xfrm>
            <a:off x="1015999" y="3588034"/>
            <a:ext cx="9753600" cy="1509083"/>
          </a:xfrm>
          <a:custGeom>
            <a:avLst/>
            <a:gdLst>
              <a:gd name="connsiteX0" fmla="*/ 0 w 9753600"/>
              <a:gd name="connsiteY0" fmla="*/ 69566 h 1509083"/>
              <a:gd name="connsiteX1" fmla="*/ 5754255 w 9753600"/>
              <a:gd name="connsiteY1" fmla="*/ 143457 h 1509083"/>
              <a:gd name="connsiteX2" fmla="*/ 6927273 w 9753600"/>
              <a:gd name="connsiteY2" fmla="*/ 1353421 h 1509083"/>
              <a:gd name="connsiteX3" fmla="*/ 9753600 w 9753600"/>
              <a:gd name="connsiteY3" fmla="*/ 1427311 h 150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53600" h="1509083">
                <a:moveTo>
                  <a:pt x="0" y="69566"/>
                </a:moveTo>
                <a:cubicBezTo>
                  <a:pt x="2299854" y="-477"/>
                  <a:pt x="4599709" y="-70519"/>
                  <a:pt x="5754255" y="143457"/>
                </a:cubicBezTo>
                <a:cubicBezTo>
                  <a:pt x="6908801" y="357433"/>
                  <a:pt x="6260716" y="1139445"/>
                  <a:pt x="6927273" y="1353421"/>
                </a:cubicBezTo>
                <a:cubicBezTo>
                  <a:pt x="7593830" y="1567397"/>
                  <a:pt x="9399539" y="1528911"/>
                  <a:pt x="9753600" y="1427311"/>
                </a:cubicBezTo>
              </a:path>
            </a:pathLst>
          </a:custGeom>
          <a:noFill/>
          <a:ln w="41275"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960581" y="3705995"/>
            <a:ext cx="5481983" cy="1411472"/>
          </a:xfrm>
          <a:custGeom>
            <a:avLst/>
            <a:gdLst>
              <a:gd name="connsiteX0" fmla="*/ 0 w 5481983"/>
              <a:gd name="connsiteY0" fmla="*/ 136332 h 1411472"/>
              <a:gd name="connsiteX1" fmla="*/ 5200073 w 5481983"/>
              <a:gd name="connsiteY1" fmla="*/ 108623 h 1411472"/>
              <a:gd name="connsiteX2" fmla="*/ 4313382 w 5481983"/>
              <a:gd name="connsiteY2" fmla="*/ 1327823 h 1411472"/>
              <a:gd name="connsiteX3" fmla="*/ 295564 w 5481983"/>
              <a:gd name="connsiteY3" fmla="*/ 1272405 h 141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1983" h="1411472">
                <a:moveTo>
                  <a:pt x="0" y="136332"/>
                </a:moveTo>
                <a:cubicBezTo>
                  <a:pt x="2240588" y="23186"/>
                  <a:pt x="4481176" y="-89959"/>
                  <a:pt x="5200073" y="108623"/>
                </a:cubicBezTo>
                <a:cubicBezTo>
                  <a:pt x="5918970" y="307205"/>
                  <a:pt x="5130800" y="1133859"/>
                  <a:pt x="4313382" y="1327823"/>
                </a:cubicBezTo>
                <a:cubicBezTo>
                  <a:pt x="3495964" y="1521787"/>
                  <a:pt x="1154546" y="1324744"/>
                  <a:pt x="295564" y="1272405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48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57191" y="1049062"/>
            <a:ext cx="11063391" cy="5149626"/>
            <a:chOff x="57191" y="1049062"/>
            <a:chExt cx="12076618" cy="558000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91" y="1049062"/>
              <a:ext cx="12076618" cy="558000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5876" y="1049062"/>
              <a:ext cx="1184113" cy="1169172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 err="1"/>
              <a:t>비기능</a:t>
            </a:r>
            <a:r>
              <a:rPr kumimoji="1" lang="ko-KR" altLang="en-US" dirty="0"/>
              <a:t> 요구사항 </a:t>
            </a:r>
            <a:r>
              <a:rPr kumimoji="1" lang="en-US" altLang="ko-KR" dirty="0"/>
              <a:t>coverage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65546" y="5657881"/>
            <a:ext cx="10515600" cy="120011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err="1"/>
              <a:t>트랜젝션</a:t>
            </a:r>
            <a:endParaRPr lang="en-US" altLang="ko-KR" sz="1200" dirty="0"/>
          </a:p>
          <a:p>
            <a:pPr lvl="1"/>
            <a:r>
              <a:rPr lang="ko-KR" altLang="en-US" sz="1200" dirty="0" err="1"/>
              <a:t>가입취소</a:t>
            </a:r>
            <a:r>
              <a:rPr lang="ko-KR" altLang="en-US" sz="1200" dirty="0"/>
              <a:t> 신청은 </a:t>
            </a:r>
            <a:r>
              <a:rPr lang="ko-KR" altLang="en-US" sz="1200" dirty="0" err="1"/>
              <a:t>설치취소가</a:t>
            </a:r>
            <a:r>
              <a:rPr lang="ko-KR" altLang="en-US" sz="1200" dirty="0"/>
              <a:t> 동시 이루어 지도록 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 (</a:t>
            </a:r>
            <a:r>
              <a:rPr lang="ko-KR" altLang="en-US" sz="1200" dirty="0" err="1" smtClean="0"/>
              <a:t>트랜젝션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1)</a:t>
            </a:r>
            <a:endParaRPr lang="en-US" altLang="ko-KR" sz="1200" dirty="0"/>
          </a:p>
          <a:p>
            <a:r>
              <a:rPr lang="ko-KR" altLang="en-US" sz="1200" dirty="0"/>
              <a:t>장애 처리</a:t>
            </a:r>
            <a:endParaRPr lang="en-US" altLang="ko-KR" sz="1200" dirty="0"/>
          </a:p>
          <a:p>
            <a:pPr lvl="1"/>
            <a:r>
              <a:rPr lang="ko-KR" altLang="en-US" sz="1200" dirty="0"/>
              <a:t>인터넷</a:t>
            </a:r>
            <a:r>
              <a:rPr lang="en-US" altLang="ko-KR" sz="1200" dirty="0"/>
              <a:t> </a:t>
            </a:r>
            <a:r>
              <a:rPr lang="ko-KR" altLang="en-US" sz="1200" dirty="0" err="1"/>
              <a:t>가입신청과</a:t>
            </a:r>
            <a:r>
              <a:rPr lang="ko-KR" altLang="en-US" sz="1200" dirty="0"/>
              <a:t> 취소는 고객서비스 담당자의 접수</a:t>
            </a:r>
            <a:r>
              <a:rPr lang="en-US" altLang="ko-KR" sz="1200" dirty="0"/>
              <a:t>, </a:t>
            </a:r>
            <a:r>
              <a:rPr lang="ko-KR" altLang="en-US" sz="1200" dirty="0"/>
              <a:t>설치 처리와 관계없이 항상 처리 가능하다</a:t>
            </a:r>
            <a:r>
              <a:rPr lang="en-US" altLang="ko-KR" sz="1200" dirty="0" smtClean="0"/>
              <a:t>. (</a:t>
            </a:r>
            <a:r>
              <a:rPr lang="ko-KR" altLang="en-US" sz="1200" dirty="0" err="1" smtClean="0"/>
              <a:t>장애격리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2)</a:t>
            </a:r>
            <a:endParaRPr lang="en-US" altLang="ko-KR" sz="1200" dirty="0"/>
          </a:p>
          <a:p>
            <a:r>
              <a:rPr lang="ko-KR" altLang="en-US" sz="1200" dirty="0"/>
              <a:t>성능</a:t>
            </a:r>
            <a:endParaRPr lang="en-US" altLang="ko-KR" sz="1200" dirty="0"/>
          </a:p>
          <a:p>
            <a:pPr lvl="1"/>
            <a:r>
              <a:rPr lang="ko-KR" altLang="en-US" sz="1200" dirty="0"/>
              <a:t>고객서비스 담당자는 설치 진행상태를 수시로 확인하여 모니터링 한다</a:t>
            </a:r>
            <a:r>
              <a:rPr lang="en-US" altLang="ko-KR" sz="1200" dirty="0"/>
              <a:t>.(CQRS</a:t>
            </a:r>
            <a:r>
              <a:rPr lang="en-US" altLang="ko-KR" sz="1200" dirty="0" smtClean="0"/>
              <a:t>)  (</a:t>
            </a:r>
            <a:r>
              <a:rPr lang="ko-KR" altLang="en-US" sz="1200" dirty="0" err="1" smtClean="0"/>
              <a:t>주문상태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View : 3)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7222836" y="4544291"/>
            <a:ext cx="443346" cy="44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10" name="타원 9"/>
          <p:cNvSpPr/>
          <p:nvPr/>
        </p:nvSpPr>
        <p:spPr>
          <a:xfrm>
            <a:off x="2826327" y="1246910"/>
            <a:ext cx="443346" cy="44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11" name="타원 10"/>
          <p:cNvSpPr/>
          <p:nvPr/>
        </p:nvSpPr>
        <p:spPr>
          <a:xfrm>
            <a:off x="7952509" y="1517684"/>
            <a:ext cx="443346" cy="44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5467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고객이 인터넷 가입신청을 한다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가입신청에 대한 접수가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고객서비스 담당자가 </a:t>
            </a:r>
            <a:r>
              <a:rPr lang="ko-KR" altLang="en-US" dirty="0" err="1" smtClean="0"/>
              <a:t>가입요청</a:t>
            </a:r>
            <a:r>
              <a:rPr lang="ko-KR" altLang="en-US" dirty="0" smtClean="0"/>
              <a:t> 지역 설치 기사를 배정한다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err="1" smtClean="0"/>
              <a:t>기사배정이</a:t>
            </a:r>
            <a:r>
              <a:rPr lang="ko-KR" altLang="en-US" dirty="0" smtClean="0"/>
              <a:t> 완료되면 해당지역 설치기사에게 설치 요청이 된다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err="1" smtClean="0"/>
              <a:t>설치기사는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설치요청을</a:t>
            </a:r>
            <a:r>
              <a:rPr lang="ko-KR" altLang="en-US" dirty="0" smtClean="0"/>
              <a:t> 접수한다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err="1" smtClean="0"/>
              <a:t>설치기사는</a:t>
            </a:r>
            <a:r>
              <a:rPr lang="ko-KR" altLang="en-US" dirty="0" smtClean="0"/>
              <a:t> 설치를 완료 후 설치 완료 처리를 한다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설치가 완료되면 인터넷가입신청이 완료 처리를 된다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고객이 가입 신청을 취소할 수 있다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가입신청이 취소되면 설치 취소된다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설치취소</a:t>
            </a:r>
            <a:r>
              <a:rPr lang="ko-KR" altLang="en-US" dirty="0" smtClean="0"/>
              <a:t> 처리는 </a:t>
            </a:r>
            <a:r>
              <a:rPr lang="en-US" altLang="ko-KR" dirty="0" err="1"/>
              <a:t>Req</a:t>
            </a:r>
            <a:r>
              <a:rPr lang="en-US" altLang="ko-KR" dirty="0"/>
              <a:t>/Res </a:t>
            </a:r>
            <a:r>
              <a:rPr lang="ko-KR" altLang="en-US" dirty="0" smtClean="0"/>
              <a:t>테스트를 위해 </a:t>
            </a:r>
            <a:r>
              <a:rPr lang="ko-KR" altLang="en-US" dirty="0"/>
              <a:t>임의로 </a:t>
            </a:r>
            <a:r>
              <a:rPr lang="ko-KR" altLang="en-US" dirty="0" err="1" smtClean="0"/>
              <a:t>동기처리</a:t>
            </a:r>
            <a:r>
              <a:rPr lang="en-US" altLang="ko-KR" dirty="0" smtClean="0"/>
              <a:t>)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고객서비스 담당자는 설치진행상태를 수시로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71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헥사고날아키텍처</a:t>
            </a:r>
            <a:r>
              <a:rPr lang="ko-KR" altLang="en-US" dirty="0" smtClean="0"/>
              <a:t> 다이어그램 도출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8200" y="1587168"/>
            <a:ext cx="10671928" cy="3736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분산 이벤트</a:t>
            </a:r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스트림</a:t>
            </a:r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(Kafka)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육각형 3"/>
          <p:cNvSpPr>
            <a:spLocks noChangeAspect="1"/>
          </p:cNvSpPr>
          <p:nvPr/>
        </p:nvSpPr>
        <p:spPr>
          <a:xfrm>
            <a:off x="838200" y="2824138"/>
            <a:ext cx="2328083" cy="2089305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육각형 4"/>
          <p:cNvSpPr/>
          <p:nvPr/>
        </p:nvSpPr>
        <p:spPr>
          <a:xfrm>
            <a:off x="1420221" y="3346464"/>
            <a:ext cx="1164042" cy="1044653"/>
          </a:xfrm>
          <a:prstGeom prst="hex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Order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713856" y="2824138"/>
            <a:ext cx="2328083" cy="2089305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육각형 6"/>
          <p:cNvSpPr/>
          <p:nvPr/>
        </p:nvSpPr>
        <p:spPr>
          <a:xfrm>
            <a:off x="4295877" y="3346464"/>
            <a:ext cx="1164042" cy="1044653"/>
          </a:xfrm>
          <a:prstGeom prst="hex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ManagementCenter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6764698" y="2824138"/>
            <a:ext cx="2328083" cy="2089305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육각형 8"/>
          <p:cNvSpPr/>
          <p:nvPr/>
        </p:nvSpPr>
        <p:spPr>
          <a:xfrm>
            <a:off x="7346719" y="3346464"/>
            <a:ext cx="1164042" cy="1044653"/>
          </a:xfrm>
          <a:prstGeom prst="hex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Installation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원통 9"/>
          <p:cNvSpPr/>
          <p:nvPr/>
        </p:nvSpPr>
        <p:spPr>
          <a:xfrm>
            <a:off x="4550437" y="5435770"/>
            <a:ext cx="792160" cy="539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H2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1606161" y="5435770"/>
            <a:ext cx="792160" cy="539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H2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원통 11"/>
          <p:cNvSpPr/>
          <p:nvPr/>
        </p:nvSpPr>
        <p:spPr>
          <a:xfrm>
            <a:off x="7579554" y="5435770"/>
            <a:ext cx="792160" cy="539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H2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87685" y="4758566"/>
            <a:ext cx="829112" cy="3097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JPA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13486" y="4758566"/>
            <a:ext cx="829112" cy="3097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JPA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62600" y="4758566"/>
            <a:ext cx="829112" cy="3097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JPA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/>
          <p:cNvCxnSpPr>
            <a:stCxn id="13" idx="2"/>
          </p:cNvCxnSpPr>
          <p:nvPr/>
        </p:nvCxnSpPr>
        <p:spPr>
          <a:xfrm flipH="1">
            <a:off x="2002241" y="5068320"/>
            <a:ext cx="1" cy="4421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951488" y="5068320"/>
            <a:ext cx="1" cy="4421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7977156" y="5068320"/>
            <a:ext cx="1" cy="4421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427948" y="4236240"/>
            <a:ext cx="1116000" cy="3097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REST</a:t>
            </a:r>
            <a:r>
              <a: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Invoker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97229" y="3133983"/>
            <a:ext cx="1116000" cy="3097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REST Adapter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68593" y="4003925"/>
            <a:ext cx="1116000" cy="3097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Publisher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28556" y="2985685"/>
            <a:ext cx="1116000" cy="3097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Listener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8986" y="3573596"/>
            <a:ext cx="1025768" cy="2951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REST Adaptor</a:t>
            </a:r>
            <a:r>
              <a: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9410259" y="2824138"/>
            <a:ext cx="2328083" cy="2089305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육각형 25"/>
          <p:cNvSpPr/>
          <p:nvPr/>
        </p:nvSpPr>
        <p:spPr>
          <a:xfrm>
            <a:off x="9992280" y="3346464"/>
            <a:ext cx="1164042" cy="1044653"/>
          </a:xfrm>
          <a:prstGeom prst="hex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Orderstatus</a:t>
            </a:r>
            <a:endParaRPr lang="en-US" altLang="ko-KR" sz="12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(View)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원통 26"/>
          <p:cNvSpPr/>
          <p:nvPr/>
        </p:nvSpPr>
        <p:spPr>
          <a:xfrm>
            <a:off x="10225115" y="5435770"/>
            <a:ext cx="792160" cy="539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MySQL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208161" y="4758566"/>
            <a:ext cx="829112" cy="3097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JPA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10622717" y="5068320"/>
            <a:ext cx="1" cy="4421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9006650" y="3322271"/>
            <a:ext cx="1116000" cy="3097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Listener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6754" y="2965584"/>
            <a:ext cx="1116000" cy="3097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Listener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3" name="직선 화살표 연결선 3"/>
          <p:cNvCxnSpPr>
            <a:endCxn id="32" idx="0"/>
          </p:cNvCxnSpPr>
          <p:nvPr/>
        </p:nvCxnSpPr>
        <p:spPr>
          <a:xfrm flipH="1">
            <a:off x="1264754" y="1967124"/>
            <a:ext cx="6351" cy="99846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"/>
          <p:cNvCxnSpPr/>
          <p:nvPr/>
        </p:nvCxnSpPr>
        <p:spPr>
          <a:xfrm>
            <a:off x="4086556" y="1967124"/>
            <a:ext cx="1" cy="10330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"/>
          <p:cNvCxnSpPr/>
          <p:nvPr/>
        </p:nvCxnSpPr>
        <p:spPr>
          <a:xfrm flipV="1">
            <a:off x="3236670" y="1955808"/>
            <a:ext cx="19845" cy="204811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3"/>
          <p:cNvCxnSpPr>
            <a:stCxn id="20" idx="0"/>
            <a:endCxn id="21" idx="1"/>
          </p:cNvCxnSpPr>
          <p:nvPr/>
        </p:nvCxnSpPr>
        <p:spPr>
          <a:xfrm rot="5400000" flipH="1" flipV="1">
            <a:off x="5717898" y="3556910"/>
            <a:ext cx="947380" cy="411281"/>
          </a:xfrm>
          <a:prstGeom prst="bentConnector2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37667" y="3429163"/>
            <a:ext cx="813163" cy="65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설치취소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7" name="직선 화살표 연결선 3"/>
          <p:cNvCxnSpPr>
            <a:endCxn id="31" idx="0"/>
          </p:cNvCxnSpPr>
          <p:nvPr/>
        </p:nvCxnSpPr>
        <p:spPr>
          <a:xfrm>
            <a:off x="9559636" y="1955808"/>
            <a:ext cx="5014" cy="136646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8135520" y="2930470"/>
            <a:ext cx="1116000" cy="3097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Listener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4" name="직선 화살표 연결선 3"/>
          <p:cNvCxnSpPr/>
          <p:nvPr/>
        </p:nvCxnSpPr>
        <p:spPr>
          <a:xfrm>
            <a:off x="8852259" y="1967124"/>
            <a:ext cx="0" cy="96334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479559" y="2741262"/>
            <a:ext cx="1116000" cy="3097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Publisher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8" name="직선 화살표 연결선 3"/>
          <p:cNvCxnSpPr>
            <a:stCxn id="57" idx="0"/>
          </p:cNvCxnSpPr>
          <p:nvPr/>
        </p:nvCxnSpPr>
        <p:spPr>
          <a:xfrm flipH="1" flipV="1">
            <a:off x="7037558" y="1960775"/>
            <a:ext cx="1" cy="78048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7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81836" y="110794"/>
            <a:ext cx="11499356" cy="6526653"/>
            <a:chOff x="181836" y="110794"/>
            <a:chExt cx="11499356" cy="6526653"/>
          </a:xfrm>
        </p:grpSpPr>
        <p:grpSp>
          <p:nvGrpSpPr>
            <p:cNvPr id="35" name="그룹 34"/>
            <p:cNvGrpSpPr/>
            <p:nvPr/>
          </p:nvGrpSpPr>
          <p:grpSpPr>
            <a:xfrm>
              <a:off x="8378896" y="4098558"/>
              <a:ext cx="2846393" cy="2538889"/>
              <a:chOff x="8234693" y="4405546"/>
              <a:chExt cx="2846393" cy="3150912"/>
            </a:xfrm>
          </p:grpSpPr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8234693" y="4405546"/>
                <a:ext cx="2328083" cy="2089305"/>
              </a:xfrm>
              <a:prstGeom prst="hexagon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육각형 43"/>
              <p:cNvSpPr/>
              <p:nvPr/>
            </p:nvSpPr>
            <p:spPr>
              <a:xfrm>
                <a:off x="8816714" y="4927872"/>
                <a:ext cx="1164042" cy="1044653"/>
              </a:xfrm>
              <a:prstGeom prst="hexagon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a</a:t>
                </a:r>
                <a:r>
                  <a:rPr lang="en-US" altLang="ko-KR" sz="12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dd</a:t>
                </a:r>
              </a:p>
              <a:p>
                <a:pPr algn="ctr"/>
                <a:r>
                  <a:rPr lang="en-US" altLang="ko-KR" sz="12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Service</a:t>
                </a:r>
                <a:endParaRPr lang="ko-KR" altLang="en-US" sz="12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원통 44"/>
              <p:cNvSpPr/>
              <p:nvPr/>
            </p:nvSpPr>
            <p:spPr>
              <a:xfrm>
                <a:off x="9002654" y="7017178"/>
                <a:ext cx="792160" cy="53928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MongoDB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8984178" y="6339974"/>
                <a:ext cx="829112" cy="30975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</a:rPr>
                  <a:t>JPA</a:t>
                </a:r>
                <a:endParaRPr lang="ko-KR" altLang="en-US" sz="12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9" name="직선 화살표 연결선 48"/>
              <p:cNvCxnSpPr>
                <a:stCxn id="48" idx="2"/>
              </p:cNvCxnSpPr>
              <p:nvPr/>
            </p:nvCxnSpPr>
            <p:spPr>
              <a:xfrm flipH="1">
                <a:off x="9398734" y="6649728"/>
                <a:ext cx="1" cy="44219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직사각형 49"/>
              <p:cNvSpPr/>
              <p:nvPr/>
            </p:nvSpPr>
            <p:spPr>
              <a:xfrm>
                <a:off x="9965086" y="5585333"/>
                <a:ext cx="1116000" cy="30975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Kafka Publisher</a:t>
                </a:r>
                <a:endParaRPr lang="ko-KR" altLang="en-US" sz="11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781050" y="110794"/>
              <a:ext cx="10671928" cy="3258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분산 이벤트</a:t>
              </a:r>
              <a:r>
                <a:rPr lang="en-US" altLang="ko-KR" sz="13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ko-KR" altLang="en-US" sz="13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스트림</a:t>
              </a:r>
              <a:r>
                <a:rPr lang="en-US" altLang="ko-KR" sz="13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(Kafka)</a:t>
              </a:r>
              <a:endParaRPr lang="ko-KR" altLang="en-US" sz="13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781050" y="1189798"/>
              <a:ext cx="2328083" cy="1822492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" name="육각형 4"/>
            <p:cNvSpPr/>
            <p:nvPr/>
          </p:nvSpPr>
          <p:spPr>
            <a:xfrm>
              <a:off x="1363071" y="1645421"/>
              <a:ext cx="1164042" cy="911247"/>
            </a:xfrm>
            <a:prstGeom prst="hexago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Order</a:t>
              </a:r>
              <a:endParaRPr lang="ko-KR" altLang="en-US" sz="12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육각형 5"/>
            <p:cNvSpPr>
              <a:spLocks noChangeAspect="1"/>
            </p:cNvSpPr>
            <p:nvPr/>
          </p:nvSpPr>
          <p:spPr>
            <a:xfrm>
              <a:off x="3656706" y="1189798"/>
              <a:ext cx="2328083" cy="1822492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" name="육각형 6"/>
            <p:cNvSpPr/>
            <p:nvPr/>
          </p:nvSpPr>
          <p:spPr>
            <a:xfrm>
              <a:off x="4238727" y="1645421"/>
              <a:ext cx="1164042" cy="911247"/>
            </a:xfrm>
            <a:prstGeom prst="hexago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ManagementCenter</a:t>
              </a:r>
              <a:endParaRPr lang="ko-KR" altLang="en-US" sz="12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6707548" y="1189798"/>
              <a:ext cx="2328083" cy="1822492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" name="육각형 8"/>
            <p:cNvSpPr/>
            <p:nvPr/>
          </p:nvSpPr>
          <p:spPr>
            <a:xfrm>
              <a:off x="7289569" y="1645421"/>
              <a:ext cx="1164042" cy="911247"/>
            </a:xfrm>
            <a:prstGeom prst="hexago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Installation</a:t>
              </a:r>
              <a:endParaRPr lang="ko-KR" altLang="en-US" sz="12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원통 9"/>
            <p:cNvSpPr/>
            <p:nvPr/>
          </p:nvSpPr>
          <p:spPr>
            <a:xfrm>
              <a:off x="4493287" y="3467914"/>
              <a:ext cx="792160" cy="47041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H2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원통 10"/>
            <p:cNvSpPr/>
            <p:nvPr/>
          </p:nvSpPr>
          <p:spPr>
            <a:xfrm>
              <a:off x="1549011" y="3467914"/>
              <a:ext cx="792160" cy="47041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H2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원통 11"/>
            <p:cNvSpPr/>
            <p:nvPr/>
          </p:nvSpPr>
          <p:spPr>
            <a:xfrm>
              <a:off x="7522404" y="3467914"/>
              <a:ext cx="792160" cy="47041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H2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530535" y="2877192"/>
              <a:ext cx="829112" cy="27019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</a:rPr>
                <a:t>JPA</a:t>
              </a:r>
              <a:endParaRPr lang="ko-KR" altLang="en-US" sz="12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456336" y="2877192"/>
              <a:ext cx="829112" cy="27019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</a:rPr>
                <a:t>JPA</a:t>
              </a:r>
              <a:endParaRPr lang="ko-KR" altLang="en-US" sz="12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05450" y="2877192"/>
              <a:ext cx="829112" cy="27019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</a:rPr>
                <a:t>JPA</a:t>
              </a:r>
              <a:endParaRPr lang="ko-KR" altLang="en-US" sz="12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7" name="직선 화살표 연결선 16"/>
            <p:cNvCxnSpPr>
              <a:stCxn id="13" idx="2"/>
            </p:cNvCxnSpPr>
            <p:nvPr/>
          </p:nvCxnSpPr>
          <p:spPr>
            <a:xfrm flipH="1">
              <a:off x="1945091" y="3147389"/>
              <a:ext cx="1" cy="38572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H="1">
              <a:off x="4894338" y="3147389"/>
              <a:ext cx="1" cy="38572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H="1">
              <a:off x="7920006" y="3147389"/>
              <a:ext cx="1" cy="38572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5370798" y="2421569"/>
              <a:ext cx="1116000" cy="2701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REST</a:t>
              </a:r>
              <a:r>
                <a:rPr lang="ko-KR" altLang="en-US" sz="11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en-US" altLang="ko-KR" sz="11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Invoker</a:t>
              </a:r>
              <a:endPara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40079" y="1460075"/>
              <a:ext cx="1116000" cy="2701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REST Adapter</a:t>
              </a:r>
              <a:endPara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511443" y="2218922"/>
              <a:ext cx="1116000" cy="27019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Kafka Publisher</a:t>
              </a:r>
              <a:endPara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71406" y="1330715"/>
              <a:ext cx="1116000" cy="270197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Kafka Listener</a:t>
              </a:r>
              <a:endPara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81836" y="1843547"/>
              <a:ext cx="1025768" cy="2574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REST Adaptor</a:t>
              </a:r>
              <a:r>
                <a:rPr lang="ko-KR" altLang="en-US" sz="11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9353109" y="1189798"/>
              <a:ext cx="2328083" cy="1822492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6" name="육각형 25"/>
            <p:cNvSpPr/>
            <p:nvPr/>
          </p:nvSpPr>
          <p:spPr>
            <a:xfrm>
              <a:off x="9935130" y="1645421"/>
              <a:ext cx="1164042" cy="911247"/>
            </a:xfrm>
            <a:prstGeom prst="hexago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Orderstatus</a:t>
              </a:r>
              <a:endPara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(View)</a:t>
              </a:r>
              <a:endParaRPr lang="ko-KR" altLang="en-US" sz="12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7" name="원통 26"/>
            <p:cNvSpPr/>
            <p:nvPr/>
          </p:nvSpPr>
          <p:spPr>
            <a:xfrm>
              <a:off x="10167965" y="3467914"/>
              <a:ext cx="792160" cy="47041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MySQL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151011" y="2877192"/>
              <a:ext cx="829112" cy="27019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</a:rPr>
                <a:t>JPA</a:t>
              </a:r>
              <a:endParaRPr lang="ko-KR" altLang="en-US" sz="12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 flipH="1">
              <a:off x="10565567" y="3147389"/>
              <a:ext cx="1" cy="38572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8949500" y="1624317"/>
              <a:ext cx="1116000" cy="270197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Kafka Listener</a:t>
              </a:r>
              <a:endPara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9604" y="1313181"/>
              <a:ext cx="1116000" cy="270197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Kafka Listener</a:t>
              </a:r>
              <a:endPara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33" name="직선 화살표 연결선 3"/>
            <p:cNvCxnSpPr>
              <a:endCxn id="32" idx="0"/>
            </p:cNvCxnSpPr>
            <p:nvPr/>
          </p:nvCxnSpPr>
          <p:spPr>
            <a:xfrm flipH="1">
              <a:off x="1207604" y="442228"/>
              <a:ext cx="6351" cy="870953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"/>
            <p:cNvCxnSpPr/>
            <p:nvPr/>
          </p:nvCxnSpPr>
          <p:spPr>
            <a:xfrm>
              <a:off x="4029406" y="442228"/>
              <a:ext cx="1" cy="901165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"/>
            <p:cNvCxnSpPr/>
            <p:nvPr/>
          </p:nvCxnSpPr>
          <p:spPr>
            <a:xfrm flipV="1">
              <a:off x="3179520" y="432357"/>
              <a:ext cx="19845" cy="1786564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3"/>
            <p:cNvCxnSpPr>
              <a:stCxn id="20" idx="0"/>
              <a:endCxn id="21" idx="1"/>
            </p:cNvCxnSpPr>
            <p:nvPr/>
          </p:nvCxnSpPr>
          <p:spPr>
            <a:xfrm rot="5400000" flipH="1" flipV="1">
              <a:off x="5721240" y="1802731"/>
              <a:ext cx="826396" cy="411281"/>
            </a:xfrm>
            <a:prstGeom prst="bentConnector2">
              <a:avLst/>
            </a:prstGeom>
            <a:ln w="190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980517" y="1717559"/>
              <a:ext cx="813163" cy="56891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1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설치취소</a:t>
              </a:r>
              <a:endPara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7" name="직선 화살표 연결선 3"/>
            <p:cNvCxnSpPr>
              <a:endCxn id="31" idx="0"/>
            </p:cNvCxnSpPr>
            <p:nvPr/>
          </p:nvCxnSpPr>
          <p:spPr>
            <a:xfrm>
              <a:off x="9502486" y="432357"/>
              <a:ext cx="5014" cy="119196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8078370" y="1282551"/>
              <a:ext cx="1116000" cy="270197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Kafka Listener</a:t>
              </a:r>
              <a:endPara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54" name="직선 화살표 연결선 3"/>
            <p:cNvCxnSpPr/>
            <p:nvPr/>
          </p:nvCxnSpPr>
          <p:spPr>
            <a:xfrm>
              <a:off x="8795109" y="442228"/>
              <a:ext cx="0" cy="840323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6422409" y="1117506"/>
              <a:ext cx="1116000" cy="27019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Kafka Publisher</a:t>
              </a:r>
              <a:endPara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58" name="직선 화살표 연결선 3"/>
            <p:cNvCxnSpPr>
              <a:stCxn id="57" idx="0"/>
            </p:cNvCxnSpPr>
            <p:nvPr/>
          </p:nvCxnSpPr>
          <p:spPr>
            <a:xfrm flipH="1" flipV="1">
              <a:off x="6980408" y="436690"/>
              <a:ext cx="1" cy="680816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8088082" y="4194586"/>
              <a:ext cx="1116000" cy="270197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Kafka Listener</a:t>
              </a:r>
              <a:endPara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55" name="직선 화살표 연결선 3"/>
            <p:cNvCxnSpPr/>
            <p:nvPr/>
          </p:nvCxnSpPr>
          <p:spPr>
            <a:xfrm>
              <a:off x="9049287" y="491336"/>
              <a:ext cx="15816" cy="366314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3"/>
            <p:cNvCxnSpPr/>
            <p:nvPr/>
          </p:nvCxnSpPr>
          <p:spPr>
            <a:xfrm flipV="1">
              <a:off x="11089249" y="442228"/>
              <a:ext cx="9923" cy="463928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285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분석</a:t>
            </a:r>
            <a:r>
              <a:rPr lang="en-US" altLang="ko-KR" dirty="0"/>
              <a:t>/</a:t>
            </a:r>
            <a:r>
              <a:rPr lang="ko-KR" altLang="en-US" dirty="0"/>
              <a:t>설계 단계에서 도출된 </a:t>
            </a:r>
            <a:r>
              <a:rPr lang="ko-KR" altLang="en-US" dirty="0" err="1"/>
              <a:t>헥사고날</a:t>
            </a:r>
            <a:r>
              <a:rPr lang="ko-KR" altLang="en-US" dirty="0"/>
              <a:t> 아키텍처에 따라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BC</a:t>
            </a:r>
            <a:r>
              <a:rPr lang="ko-KR" altLang="en-US" dirty="0"/>
              <a:t>별로 대변되는 마이크로 서비스들을 </a:t>
            </a:r>
            <a:r>
              <a:rPr lang="ko-KR" altLang="en-US" dirty="0" smtClean="0"/>
              <a:t>스프링부트로 </a:t>
            </a:r>
            <a:r>
              <a:rPr lang="ko-KR" altLang="en-US" dirty="0"/>
              <a:t>구현하였다</a:t>
            </a:r>
            <a:r>
              <a:rPr lang="en-US" altLang="ko-KR" dirty="0"/>
              <a:t>. </a:t>
            </a:r>
            <a:r>
              <a:rPr lang="ko-KR" altLang="en-US" dirty="0"/>
              <a:t>구현한 각 서비스를 로컬에서 실행하는 방법은 아래와 같다 </a:t>
            </a:r>
            <a:r>
              <a:rPr lang="en-US" altLang="ko-KR" dirty="0"/>
              <a:t>(</a:t>
            </a:r>
            <a:r>
              <a:rPr lang="ko-KR" altLang="en-US" dirty="0"/>
              <a:t>각자의 </a:t>
            </a:r>
            <a:r>
              <a:rPr lang="ko-KR" altLang="en-US" dirty="0" err="1"/>
              <a:t>포트넘버는</a:t>
            </a:r>
            <a:r>
              <a:rPr lang="ko-KR" altLang="en-US" dirty="0"/>
              <a:t> </a:t>
            </a:r>
            <a:r>
              <a:rPr lang="en-US" altLang="ko-KR" dirty="0"/>
              <a:t>8081 ~ </a:t>
            </a:r>
            <a:r>
              <a:rPr lang="en-US" altLang="ko-KR" dirty="0" smtClean="0"/>
              <a:t>8084 </a:t>
            </a:r>
            <a:r>
              <a:rPr lang="ko-KR" altLang="en-US" dirty="0"/>
              <a:t>이다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cd </a:t>
            </a:r>
            <a:r>
              <a:rPr lang="en-US" altLang="ko-KR" dirty="0" smtClean="0"/>
              <a:t>Order</a:t>
            </a:r>
            <a:endParaRPr lang="en-US" altLang="ko-KR" dirty="0"/>
          </a:p>
          <a:p>
            <a:r>
              <a:rPr lang="en-US" altLang="ko-KR" dirty="0" err="1"/>
              <a:t>mvn</a:t>
            </a:r>
            <a:r>
              <a:rPr lang="en-US" altLang="ko-KR" dirty="0"/>
              <a:t> </a:t>
            </a:r>
            <a:r>
              <a:rPr lang="en-US" altLang="ko-KR" dirty="0" err="1"/>
              <a:t>spring-boot:run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cd </a:t>
            </a:r>
            <a:r>
              <a:rPr lang="en-US" altLang="ko-KR" dirty="0" err="1"/>
              <a:t>ManagementCenter</a:t>
            </a:r>
            <a:endParaRPr lang="en-US" altLang="ko-KR" dirty="0"/>
          </a:p>
          <a:p>
            <a:r>
              <a:rPr lang="en-US" altLang="ko-KR" dirty="0" err="1"/>
              <a:t>mvn</a:t>
            </a:r>
            <a:r>
              <a:rPr lang="en-US" altLang="ko-KR" dirty="0"/>
              <a:t> </a:t>
            </a:r>
            <a:r>
              <a:rPr lang="en-US" altLang="ko-KR" dirty="0" err="1"/>
              <a:t>spring-boot:run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cd Installation</a:t>
            </a:r>
          </a:p>
          <a:p>
            <a:r>
              <a:rPr lang="en-US" altLang="ko-KR" dirty="0" err="1"/>
              <a:t>mvn</a:t>
            </a:r>
            <a:r>
              <a:rPr lang="en-US" altLang="ko-KR" dirty="0"/>
              <a:t> </a:t>
            </a:r>
            <a:r>
              <a:rPr lang="en-US" altLang="ko-KR" dirty="0" err="1"/>
              <a:t>spring-boot:run</a:t>
            </a:r>
            <a:r>
              <a:rPr lang="en-US" altLang="ko-KR" dirty="0"/>
              <a:t>  </a:t>
            </a:r>
          </a:p>
          <a:p>
            <a:endParaRPr lang="en-US" altLang="ko-KR" dirty="0"/>
          </a:p>
          <a:p>
            <a:r>
              <a:rPr lang="en-US" altLang="ko-KR" dirty="0"/>
              <a:t>cd </a:t>
            </a:r>
            <a:r>
              <a:rPr lang="en-US" altLang="ko-KR" dirty="0" err="1"/>
              <a:t>orderstatus</a:t>
            </a:r>
            <a:endParaRPr lang="en-US" altLang="ko-KR" dirty="0"/>
          </a:p>
          <a:p>
            <a:r>
              <a:rPr lang="en-US" altLang="ko-KR" dirty="0" err="1"/>
              <a:t>mvn</a:t>
            </a:r>
            <a:r>
              <a:rPr lang="en-US" altLang="ko-KR" dirty="0"/>
              <a:t> </a:t>
            </a:r>
            <a:r>
              <a:rPr lang="en-US" altLang="ko-KR" dirty="0" err="1"/>
              <a:t>spring-boot:run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6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구현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장애격리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</a:t>
            </a:r>
            <a:r>
              <a:rPr lang="en-US" altLang="ko-KR" dirty="0"/>
              <a:t>/</a:t>
            </a:r>
            <a:r>
              <a:rPr lang="ko-KR" altLang="en-US" dirty="0"/>
              <a:t>설계 단계에서 도출된 </a:t>
            </a:r>
            <a:r>
              <a:rPr lang="ko-KR" altLang="en-US" dirty="0" err="1"/>
              <a:t>헥사고날</a:t>
            </a:r>
            <a:r>
              <a:rPr lang="ko-KR" altLang="en-US" dirty="0"/>
              <a:t> 아키텍처에 따라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BC</a:t>
            </a:r>
            <a:r>
              <a:rPr lang="ko-KR" altLang="en-US" dirty="0"/>
              <a:t>별로 대변되는 마이크로 서비스들을 </a:t>
            </a:r>
            <a:r>
              <a:rPr lang="ko-KR" altLang="en-US" dirty="0" smtClean="0"/>
              <a:t>스프링부트로 </a:t>
            </a:r>
            <a:r>
              <a:rPr lang="ko-KR" altLang="en-US" dirty="0"/>
              <a:t>구현하였다</a:t>
            </a:r>
            <a:r>
              <a:rPr lang="en-US" altLang="ko-KR" dirty="0"/>
              <a:t>. </a:t>
            </a:r>
            <a:r>
              <a:rPr lang="ko-KR" altLang="en-US" dirty="0"/>
              <a:t>구현한 각 서비스를 로컬에서 실행하는 방법은 아래와 같다 </a:t>
            </a:r>
            <a:r>
              <a:rPr lang="en-US" altLang="ko-KR" dirty="0"/>
              <a:t>(</a:t>
            </a:r>
            <a:r>
              <a:rPr lang="ko-KR" altLang="en-US" dirty="0"/>
              <a:t>각자의 </a:t>
            </a:r>
            <a:r>
              <a:rPr lang="ko-KR" altLang="en-US" dirty="0" err="1"/>
              <a:t>포트넘버는</a:t>
            </a:r>
            <a:r>
              <a:rPr lang="ko-KR" altLang="en-US" dirty="0"/>
              <a:t> </a:t>
            </a:r>
            <a:r>
              <a:rPr lang="en-US" altLang="ko-KR" dirty="0"/>
              <a:t>8081 ~ </a:t>
            </a:r>
            <a:r>
              <a:rPr lang="en-US" altLang="ko-KR" dirty="0" smtClean="0"/>
              <a:t>8084 </a:t>
            </a:r>
            <a:r>
              <a:rPr lang="ko-KR" altLang="en-US" dirty="0"/>
              <a:t>이다</a:t>
            </a:r>
            <a:r>
              <a:rPr lang="en-US" altLang="ko-KR" dirty="0"/>
              <a:t>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ManagementCenter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서비스를 정지후</a:t>
            </a:r>
            <a:r>
              <a:rPr lang="en-US" altLang="ko-KR" dirty="0" smtClean="0"/>
              <a:t>, Order(</a:t>
            </a:r>
            <a:r>
              <a:rPr lang="ko-KR" altLang="en-US" dirty="0" smtClean="0"/>
              <a:t>인터넷가입신청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서비스 진행에 대한 점검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2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처리 흐름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3359" y="1656565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가입신청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55122" y="1656565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가입신청 접수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51148" y="2445615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설치기사</a:t>
            </a:r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 배정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48953" y="2445703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설치요청</a:t>
            </a:r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 접수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048953" y="3210249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설치완료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47174" y="3210249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설치완료 처리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3359" y="3210249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가입완료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3359" y="4332481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취소신청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55122" y="4332481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취소신청</a:t>
            </a:r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 접수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55122" y="5393640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취소 처리 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3359" y="5393640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가입취소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48953" y="5393640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 취소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25676" y="1503124"/>
            <a:ext cx="1148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3359" y="1029004"/>
            <a:ext cx="2700000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55122" y="1029004"/>
            <a:ext cx="2700000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고객서비스담당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48953" y="1029004"/>
            <a:ext cx="2700000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6" idx="3"/>
            <a:endCxn id="7" idx="1"/>
          </p:cNvCxnSpPr>
          <p:nvPr/>
        </p:nvCxnSpPr>
        <p:spPr>
          <a:xfrm>
            <a:off x="3113359" y="1890565"/>
            <a:ext cx="1641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8" idx="3"/>
            <a:endCxn id="9" idx="1"/>
          </p:cNvCxnSpPr>
          <p:nvPr/>
        </p:nvCxnSpPr>
        <p:spPr>
          <a:xfrm>
            <a:off x="7451148" y="2679615"/>
            <a:ext cx="1597805" cy="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9" idx="2"/>
            <a:endCxn id="10" idx="0"/>
          </p:cNvCxnSpPr>
          <p:nvPr/>
        </p:nvCxnSpPr>
        <p:spPr>
          <a:xfrm>
            <a:off x="10398953" y="2913703"/>
            <a:ext cx="0" cy="29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7" idx="2"/>
            <a:endCxn id="8" idx="0"/>
          </p:cNvCxnSpPr>
          <p:nvPr/>
        </p:nvCxnSpPr>
        <p:spPr>
          <a:xfrm flipH="1">
            <a:off x="6101148" y="2124565"/>
            <a:ext cx="3974" cy="32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" idx="1"/>
            <a:endCxn id="11" idx="3"/>
          </p:cNvCxnSpPr>
          <p:nvPr/>
        </p:nvCxnSpPr>
        <p:spPr>
          <a:xfrm flipH="1">
            <a:off x="7447174" y="3444249"/>
            <a:ext cx="1601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1" idx="1"/>
            <a:endCxn id="12" idx="3"/>
          </p:cNvCxnSpPr>
          <p:nvPr/>
        </p:nvCxnSpPr>
        <p:spPr>
          <a:xfrm flipH="1">
            <a:off x="3113359" y="3444249"/>
            <a:ext cx="1633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3" idx="3"/>
            <a:endCxn id="14" idx="1"/>
          </p:cNvCxnSpPr>
          <p:nvPr/>
        </p:nvCxnSpPr>
        <p:spPr>
          <a:xfrm>
            <a:off x="3113359" y="4566481"/>
            <a:ext cx="1641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4" idx="2"/>
            <a:endCxn id="15" idx="0"/>
          </p:cNvCxnSpPr>
          <p:nvPr/>
        </p:nvCxnSpPr>
        <p:spPr>
          <a:xfrm>
            <a:off x="6105122" y="4800481"/>
            <a:ext cx="0" cy="59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325676" y="3845491"/>
            <a:ext cx="11123112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5" idx="1"/>
            <a:endCxn id="17" idx="3"/>
          </p:cNvCxnSpPr>
          <p:nvPr/>
        </p:nvCxnSpPr>
        <p:spPr>
          <a:xfrm flipH="1">
            <a:off x="3113359" y="5627640"/>
            <a:ext cx="1641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5" idx="3"/>
            <a:endCxn id="18" idx="1"/>
          </p:cNvCxnSpPr>
          <p:nvPr/>
        </p:nvCxnSpPr>
        <p:spPr>
          <a:xfrm>
            <a:off x="7455122" y="5627640"/>
            <a:ext cx="1593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30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창업시기</a:t>
            </a:r>
            <a:r>
              <a:rPr lang="ko-KR" altLang="en-US" dirty="0" smtClean="0"/>
              <a:t> 조직구조 </a:t>
            </a:r>
            <a:r>
              <a:rPr lang="en-US" altLang="ko-KR" dirty="0" smtClean="0"/>
              <a:t>- horizontal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162373" y="1892166"/>
            <a:ext cx="5765370" cy="4325398"/>
            <a:chOff x="1503333" y="1142306"/>
            <a:chExt cx="7873142" cy="5879797"/>
          </a:xfrm>
        </p:grpSpPr>
        <p:sp>
          <p:nvSpPr>
            <p:cNvPr id="8" name="직사각형 7"/>
            <p:cNvSpPr/>
            <p:nvPr/>
          </p:nvSpPr>
          <p:spPr>
            <a:xfrm>
              <a:off x="1503333" y="1142306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mtClean="0"/>
                <a:t>Business</a:t>
              </a:r>
              <a:endParaRPr kumimoji="1"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503336" y="5673751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DBA </a:t>
              </a:r>
              <a:endParaRPr kumimoji="1"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503335" y="4121338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Backend Developer</a:t>
              </a:r>
              <a:endParaRPr kumimoji="1"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503334" y="2568925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UI Developer</a:t>
              </a:r>
              <a:endParaRPr kumimoji="1" lang="ko-KR" altLang="en-US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6" y="2837748"/>
              <a:ext cx="920097" cy="91273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38381"/>
              <a:ext cx="920097" cy="91273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279824" y="171008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mtClean="0"/>
                <a:t>CEO</a:t>
              </a:r>
              <a:endParaRPr kumimoji="1" lang="ko-KR" altLang="en-US" dirty="0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5" y="4348037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4" y="5840544"/>
              <a:ext cx="920097" cy="912736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06" y="4250420"/>
            <a:ext cx="673772" cy="671443"/>
          </a:xfrm>
          <a:prstGeom prst="rect">
            <a:avLst/>
          </a:prstGeom>
        </p:spPr>
      </p:pic>
      <p:sp>
        <p:nvSpPr>
          <p:cNvPr id="18" name="타원형 설명선[O] 24"/>
          <p:cNvSpPr/>
          <p:nvPr/>
        </p:nvSpPr>
        <p:spPr>
          <a:xfrm>
            <a:off x="7830216" y="1587171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 이익률</a:t>
            </a:r>
            <a:r>
              <a:rPr lang="en-US" altLang="ko-KR" dirty="0"/>
              <a:t>, </a:t>
            </a:r>
            <a:r>
              <a:rPr lang="ko-KR" altLang="en-US" dirty="0"/>
              <a:t>신규고객창출</a:t>
            </a:r>
            <a:r>
              <a:rPr lang="en-US" altLang="ko-KR" dirty="0"/>
              <a:t>, </a:t>
            </a:r>
            <a:r>
              <a:rPr lang="ko-KR" altLang="en-US" dirty="0"/>
              <a:t>빠른 </a:t>
            </a:r>
            <a:r>
              <a:rPr lang="ko-KR" altLang="en-US" dirty="0" err="1"/>
              <a:t>설치서비스</a:t>
            </a:r>
            <a:r>
              <a:rPr lang="ko-KR" altLang="en-US" dirty="0"/>
              <a:t> 진행 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9" name="타원형 설명선[O] 25"/>
          <p:cNvSpPr/>
          <p:nvPr/>
        </p:nvSpPr>
        <p:spPr>
          <a:xfrm>
            <a:off x="7733654" y="2735503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예쁘고 편리한 </a:t>
            </a:r>
            <a:r>
              <a:rPr kumimoji="1" lang="en-US" altLang="ko-KR" dirty="0" smtClean="0"/>
              <a:t>UI</a:t>
            </a:r>
            <a:endParaRPr kumimoji="1" lang="ko-KR" altLang="en-US" dirty="0"/>
          </a:p>
        </p:txBody>
      </p:sp>
      <p:sp>
        <p:nvSpPr>
          <p:cNvPr id="20" name="타원형 설명선[O] 26"/>
          <p:cNvSpPr/>
          <p:nvPr/>
        </p:nvSpPr>
        <p:spPr>
          <a:xfrm>
            <a:off x="7901799" y="3810839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안정된 서버 시스템</a:t>
            </a:r>
            <a:endParaRPr kumimoji="1" lang="ko-KR" altLang="en-US" dirty="0"/>
          </a:p>
        </p:txBody>
      </p:sp>
      <p:sp>
        <p:nvSpPr>
          <p:cNvPr id="21" name="타원형 설명선[O] 27"/>
          <p:cNvSpPr/>
          <p:nvPr/>
        </p:nvSpPr>
        <p:spPr>
          <a:xfrm>
            <a:off x="7901798" y="4940748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안정된 데이터베이스 시스템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81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90277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 err="1"/>
              <a:t>설치팀</a:t>
            </a:r>
            <a:endParaRPr kumimoji="1"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조직구조</a:t>
            </a:r>
            <a:r>
              <a:rPr lang="en-US" altLang="ko-KR" dirty="0" smtClean="0"/>
              <a:t>- Vertical</a:t>
            </a:r>
            <a:endParaRPr lang="ko-KR" altLang="en-US" dirty="0"/>
          </a:p>
        </p:txBody>
      </p:sp>
      <p:sp>
        <p:nvSpPr>
          <p:cNvPr id="7" name="타원형 설명선 6"/>
          <p:cNvSpPr/>
          <p:nvPr/>
        </p:nvSpPr>
        <p:spPr>
          <a:xfrm>
            <a:off x="8290045" y="268470"/>
            <a:ext cx="1346662" cy="1072342"/>
          </a:xfrm>
          <a:prstGeom prst="wedgeEllipseCallout">
            <a:avLst>
              <a:gd name="adj1" fmla="val -39352"/>
              <a:gd name="adj2" fmla="val 83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고객서비스관리</a:t>
            </a:r>
            <a:endParaRPr lang="ko-KR" altLang="en-US" dirty="0"/>
          </a:p>
        </p:txBody>
      </p:sp>
      <p:sp>
        <p:nvSpPr>
          <p:cNvPr id="8" name="타원형 설명선 7"/>
          <p:cNvSpPr/>
          <p:nvPr/>
        </p:nvSpPr>
        <p:spPr>
          <a:xfrm>
            <a:off x="9821922" y="403377"/>
            <a:ext cx="1346662" cy="1072342"/>
          </a:xfrm>
          <a:prstGeom prst="wedgeEllipseCallout">
            <a:avLst>
              <a:gd name="adj1" fmla="val -35922"/>
              <a:gd name="adj2" fmla="val 75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신속한설치관리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서비스관리센터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 err="1"/>
              <a:t>가입접수팀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CEO</a:t>
            </a:r>
            <a:endParaRPr kumimoji="1"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543811" y="2074236"/>
            <a:ext cx="5847097" cy="4069678"/>
            <a:chOff x="1069382" y="961438"/>
            <a:chExt cx="7873140" cy="5866938"/>
          </a:xfrm>
        </p:grpSpPr>
        <p:sp>
          <p:nvSpPr>
            <p:cNvPr id="13" name="직사각형 12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6939" y="2650352"/>
              <a:ext cx="920097" cy="912736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9720" y="4156218"/>
              <a:ext cx="920097" cy="912736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9720" y="5653147"/>
              <a:ext cx="920097" cy="912736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6938" y="1291666"/>
              <a:ext cx="920097" cy="912736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28" name="타원형 설명선[O] 3"/>
          <p:cNvSpPr/>
          <p:nvPr/>
        </p:nvSpPr>
        <p:spPr>
          <a:xfrm>
            <a:off x="6286857" y="381961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24</a:t>
            </a:r>
            <a:r>
              <a:rPr kumimoji="1" lang="ko-KR" altLang="en-US" dirty="0" smtClean="0"/>
              <a:t>시간 주문</a:t>
            </a:r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가입신청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125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비기능적 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트랜젝션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가입취소</a:t>
            </a:r>
            <a:r>
              <a:rPr lang="ko-KR" altLang="en-US" dirty="0" smtClean="0"/>
              <a:t> 신청은 </a:t>
            </a:r>
            <a:r>
              <a:rPr lang="ko-KR" altLang="en-US" dirty="0" err="1" smtClean="0"/>
              <a:t>설치취소가</a:t>
            </a:r>
            <a:r>
              <a:rPr lang="ko-KR" altLang="en-US" dirty="0" smtClean="0"/>
              <a:t> 동시 이루어 지도록 한다</a:t>
            </a:r>
            <a:endParaRPr lang="en-US" altLang="ko-KR" dirty="0"/>
          </a:p>
          <a:p>
            <a:r>
              <a:rPr lang="ko-KR" altLang="en-US" dirty="0" smtClean="0"/>
              <a:t>장애 처리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인터넷</a:t>
            </a:r>
            <a:r>
              <a:rPr lang="en-US" altLang="ko-KR" dirty="0"/>
              <a:t> </a:t>
            </a:r>
            <a:r>
              <a:rPr lang="ko-KR" altLang="en-US" dirty="0" err="1"/>
              <a:t>가입신청과</a:t>
            </a:r>
            <a:r>
              <a:rPr lang="ko-KR" altLang="en-US" dirty="0"/>
              <a:t> 취소는 고객서비스 담당자의 접수</a:t>
            </a:r>
            <a:r>
              <a:rPr lang="en-US" altLang="ko-KR" dirty="0"/>
              <a:t>, </a:t>
            </a:r>
            <a:r>
              <a:rPr lang="ko-KR" altLang="en-US" dirty="0"/>
              <a:t>설치 처리와 관계없이 항상 처리 가능하다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성능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고객서비스 담당자는 설치 진행상태를 수시로 확인하여 모니터링 한다</a:t>
            </a:r>
            <a:r>
              <a:rPr lang="en-US" altLang="ko-KR" dirty="0"/>
              <a:t>.(CQRS)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74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- Event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1291" y="11234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가입신청이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35275" y="23490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4466" y="3787284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565715" y="38172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82176" y="11234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03061" y="11234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23946" y="1079024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544831" y="11234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565715" y="11258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처리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76716" y="3787284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21216" y="379588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처리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543466" y="379588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98966" y="38172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 요청됨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03061" y="23490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요청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565715" y="23490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완료됨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8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비적격</a:t>
            </a:r>
            <a:r>
              <a:rPr lang="ko-KR" altLang="en-US" dirty="0"/>
              <a:t> 이벤트 제거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6512" y="1129454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가입신청이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683849" y="1088467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0220" y="3732866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01471" y="3740791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19401" y="1129454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52291" y="1129454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85180" y="1088467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18070" y="1129454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9800000">
            <a:off x="8950959" y="1177569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처리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4470" y="3732866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9800000">
            <a:off x="5872971" y="3740791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처리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737222" y="3740791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9800000">
            <a:off x="3918940" y="3760445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설치취소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요청됨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9800000">
            <a:off x="3918940" y="2406957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요청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683848" y="2406956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가입신청완료됨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28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Policy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7613" y="1051982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가입신청이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826769" y="2082225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완료됨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7490" y="3791465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15679" y="3809546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60269" y="1076648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18306" y="1154038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99950" y="1042903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99950" y="2082225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41468" y="3791465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74409" y="3791465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13198" y="1571643"/>
            <a:ext cx="1080342" cy="8548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</a:t>
            </a:r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접수요청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84120" y="1565136"/>
            <a:ext cx="1080342" cy="8548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87096" y="1612810"/>
            <a:ext cx="1080342" cy="8548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515177" y="2329097"/>
            <a:ext cx="1080342" cy="8548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알림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69689" y="4122099"/>
            <a:ext cx="1080342" cy="8548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접수요청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65319" y="3945350"/>
            <a:ext cx="1080342" cy="8548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처리 결정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826769" y="1042903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865043" y="1215099"/>
            <a:ext cx="1080342" cy="8548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고객에게 가입완료알림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3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998</Words>
  <Application>Microsoft Office PowerPoint</Application>
  <PresentationFormat>와이드스크린</PresentationFormat>
  <Paragraphs>410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Wingdings</vt:lpstr>
      <vt:lpstr>Office 테마</vt:lpstr>
      <vt:lpstr>분석/설계</vt:lpstr>
      <vt:lpstr>시나리오</vt:lpstr>
      <vt:lpstr>처리 흐름</vt:lpstr>
      <vt:lpstr>창업시기 조직구조 - horizontal</vt:lpstr>
      <vt:lpstr>조직구조- Vertical</vt:lpstr>
      <vt:lpstr>비기능적 요구사항</vt:lpstr>
      <vt:lpstr>이벤트스토밍 - Event</vt:lpstr>
      <vt:lpstr>이벤트스토밍 – 비적격 이벤트 제거</vt:lpstr>
      <vt:lpstr>이벤트스토밍 – Policy</vt:lpstr>
      <vt:lpstr>이벤트스토밍 – Actor, Command</vt:lpstr>
      <vt:lpstr>이벤트스토밍 – Actor, Command</vt:lpstr>
      <vt:lpstr>이벤트스토밍 – Aggregate</vt:lpstr>
      <vt:lpstr>이벤트스토밍 – Aggregate &amp; Bounded Context</vt:lpstr>
      <vt:lpstr>이벤트스토밍 – Policy 수행주체로 이동</vt:lpstr>
      <vt:lpstr>이벤트스토밍 – 최종결과</vt:lpstr>
      <vt:lpstr>기능 요구사항 coverage</vt:lpstr>
      <vt:lpstr>시나리오 Coverage Check (1)</vt:lpstr>
      <vt:lpstr>시나리오 Coverage Check (2)</vt:lpstr>
      <vt:lpstr>비기능 요구사항 coverage</vt:lpstr>
      <vt:lpstr>헥사고날아키텍처 다이어그램 도출</vt:lpstr>
      <vt:lpstr>PowerPoint 프레젠테이션</vt:lpstr>
      <vt:lpstr>구현</vt:lpstr>
      <vt:lpstr>구현- 장애격리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분석/설계</dc:title>
  <dc:creator>SKCC</dc:creator>
  <cp:lastModifiedBy>SKCC</cp:lastModifiedBy>
  <cp:revision>79</cp:revision>
  <dcterms:created xsi:type="dcterms:W3CDTF">2020-07-02T06:17:05Z</dcterms:created>
  <dcterms:modified xsi:type="dcterms:W3CDTF">2020-07-15T04:41:58Z</dcterms:modified>
</cp:coreProperties>
</file>