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61" r:id="rId7"/>
    <p:sldId id="262" r:id="rId8"/>
    <p:sldId id="263" r:id="rId9"/>
    <p:sldId id="265" r:id="rId10"/>
    <p:sldId id="266" r:id="rId11"/>
    <p:sldId id="276" r:id="rId12"/>
    <p:sldId id="275" r:id="rId13"/>
    <p:sldId id="267" r:id="rId14"/>
    <p:sldId id="271" r:id="rId15"/>
    <p:sldId id="279" r:id="rId16"/>
    <p:sldId id="272" r:id="rId17"/>
    <p:sldId id="280" r:id="rId18"/>
    <p:sldId id="281" r:id="rId19"/>
    <p:sldId id="282" r:id="rId20"/>
    <p:sldId id="283" r:id="rId21"/>
    <p:sldId id="268" r:id="rId22"/>
    <p:sldId id="269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58"/>
            <p14:sldId id="277"/>
            <p14:sldId id="278"/>
            <p14:sldId id="261"/>
            <p14:sldId id="262"/>
            <p14:sldId id="263"/>
            <p14:sldId id="265"/>
            <p14:sldId id="266"/>
            <p14:sldId id="276"/>
            <p14:sldId id="275"/>
            <p14:sldId id="267"/>
            <p14:sldId id="271"/>
            <p14:sldId id="279"/>
            <p14:sldId id="272"/>
            <p14:sldId id="280"/>
            <p14:sldId id="281"/>
            <p14:sldId id="282"/>
            <p14:sldId id="283"/>
            <p14:sldId id="268"/>
            <p14:sldId id="269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가입신청 서비스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40" name="직사각형 139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26" name="직사각형 125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97558" y="4386492"/>
            <a:ext cx="2595600" cy="1856123"/>
            <a:chOff x="3796507" y="5975754"/>
            <a:chExt cx="3064083" cy="2191137"/>
          </a:xfrm>
        </p:grpSpPr>
        <p:sp>
          <p:nvSpPr>
            <p:cNvPr id="107" name="직사각형 106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995351" y="696298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902932" y="7400766"/>
              <a:ext cx="957658" cy="76612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160335" y="4812430"/>
            <a:ext cx="1844982" cy="702215"/>
            <a:chOff x="5651226" y="5080990"/>
            <a:chExt cx="2177985" cy="828959"/>
          </a:xfrm>
        </p:grpSpPr>
        <p:sp>
          <p:nvSpPr>
            <p:cNvPr id="104" name="직사각형 103"/>
            <p:cNvSpPr/>
            <p:nvPr/>
          </p:nvSpPr>
          <p:spPr>
            <a:xfrm>
              <a:off x="6816830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651226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160337" y="5585114"/>
            <a:ext cx="1844979" cy="707182"/>
            <a:chOff x="5651228" y="5993137"/>
            <a:chExt cx="2177982" cy="834822"/>
          </a:xfrm>
        </p:grpSpPr>
        <p:sp>
          <p:nvSpPr>
            <p:cNvPr id="101" name="직사각형 100"/>
            <p:cNvSpPr/>
            <p:nvPr/>
          </p:nvSpPr>
          <p:spPr>
            <a:xfrm>
              <a:off x="6816829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51228" y="5993137"/>
              <a:ext cx="1012319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94" name="직사각형 9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고객서비스담당자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80" name="직사각형 79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66" name="직사각형 6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566047" y="4969231"/>
            <a:ext cx="609597" cy="1067154"/>
            <a:chOff x="-2711813" y="3246246"/>
            <a:chExt cx="719626" cy="1259766"/>
          </a:xfrm>
        </p:grpSpPr>
        <p:sp>
          <p:nvSpPr>
            <p:cNvPr id="59" name="직사각형 58"/>
            <p:cNvSpPr/>
            <p:nvPr/>
          </p:nvSpPr>
          <p:spPr>
            <a:xfrm>
              <a:off x="-2711813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-2575329" y="3507607"/>
              <a:ext cx="376908" cy="936559"/>
              <a:chOff x="-7071105" y="4775408"/>
              <a:chExt cx="933254" cy="2318989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-7052252" y="4775408"/>
                <a:ext cx="914401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-6599931" y="5675666"/>
                <a:ext cx="0" cy="9945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-6995069" y="5982039"/>
                <a:ext cx="8279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-7071105" y="6684332"/>
                <a:ext cx="471177" cy="410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-6599936" y="6684332"/>
                <a:ext cx="443225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52" name="직사각형 5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직사각형 102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35" name="직사각형 134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52" name="직사각형 151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5197558" y="4386492"/>
            <a:ext cx="2595600" cy="1856123"/>
            <a:chOff x="3796507" y="5975754"/>
            <a:chExt cx="3064083" cy="2191137"/>
          </a:xfrm>
        </p:grpSpPr>
        <p:sp>
          <p:nvSpPr>
            <p:cNvPr id="163" name="직사각형 162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995351" y="696298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902932" y="7400766"/>
              <a:ext cx="957658" cy="76612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160335" y="4812430"/>
            <a:ext cx="1844982" cy="702215"/>
            <a:chOff x="5651226" y="5080990"/>
            <a:chExt cx="2177985" cy="828959"/>
          </a:xfrm>
        </p:grpSpPr>
        <p:sp>
          <p:nvSpPr>
            <p:cNvPr id="169" name="직사각형 168"/>
            <p:cNvSpPr/>
            <p:nvPr/>
          </p:nvSpPr>
          <p:spPr>
            <a:xfrm>
              <a:off x="6816830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651226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160337" y="5585114"/>
            <a:ext cx="1844979" cy="707182"/>
            <a:chOff x="5651228" y="5993137"/>
            <a:chExt cx="2177982" cy="834822"/>
          </a:xfrm>
        </p:grpSpPr>
        <p:sp>
          <p:nvSpPr>
            <p:cNvPr id="172" name="직사각형 171"/>
            <p:cNvSpPr/>
            <p:nvPr/>
          </p:nvSpPr>
          <p:spPr>
            <a:xfrm>
              <a:off x="6816829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651228" y="5993137"/>
              <a:ext cx="1012319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175" name="직사각형 1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그룹 181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183" name="직사각형 18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그룹 189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191" name="직사각형 190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" name="그룹 19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199" name="직사각형 19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그룹 205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207" name="직사각형 20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그룹 213"/>
          <p:cNvGrpSpPr/>
          <p:nvPr/>
        </p:nvGrpSpPr>
        <p:grpSpPr>
          <a:xfrm>
            <a:off x="566047" y="4969231"/>
            <a:ext cx="609597" cy="1067154"/>
            <a:chOff x="-2711813" y="3246246"/>
            <a:chExt cx="719626" cy="1259766"/>
          </a:xfrm>
        </p:grpSpPr>
        <p:sp>
          <p:nvSpPr>
            <p:cNvPr id="215" name="직사각형 214"/>
            <p:cNvSpPr/>
            <p:nvPr/>
          </p:nvSpPr>
          <p:spPr>
            <a:xfrm>
              <a:off x="-2711813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>
              <a:off x="-2575329" y="3507607"/>
              <a:ext cx="376908" cy="936559"/>
              <a:chOff x="-7071105" y="4775408"/>
              <a:chExt cx="933254" cy="2318989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-7052252" y="4775408"/>
                <a:ext cx="914401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18" name="직선 연결선 217"/>
              <p:cNvCxnSpPr/>
              <p:nvPr/>
            </p:nvCxnSpPr>
            <p:spPr>
              <a:xfrm>
                <a:off x="-6599931" y="5675666"/>
                <a:ext cx="0" cy="9945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6995069" y="5982039"/>
                <a:ext cx="8279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H="1">
                <a:off x="-7071105" y="6684332"/>
                <a:ext cx="471177" cy="410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6599936" y="6684332"/>
                <a:ext cx="443225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그룹 221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223" name="직사각형 22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26" name="직선 연결선 22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" name="직사각형 229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 rot="2700000">
            <a:off x="7450263" y="1672771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06" name="직사각형 10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rot="2700000">
            <a:off x="6553644" y="24355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16" name="직사각형 11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2700000">
            <a:off x="5489079" y="24839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23" name="직사각형 12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063449" y="4570576"/>
            <a:ext cx="3641408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접수와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배정을 하고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고객서비스담당자 →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설치기사가 설치요청접수하는 부분을 시스템에서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접수가 되도록 수정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2" name="그룹 231"/>
          <p:cNvGrpSpPr/>
          <p:nvPr/>
        </p:nvGrpSpPr>
        <p:grpSpPr>
          <a:xfrm rot="2700000">
            <a:off x="5554785" y="1411563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3" name="직사각형 23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 rot="2700000">
            <a:off x="9572516" y="1387547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6" name="직사각형 23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2700000">
            <a:off x="1432163" y="5024382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9" name="직사각형 238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 rot="2700000">
            <a:off x="1439674" y="5730005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42" name="직사각형 241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 rot="2700000">
            <a:off x="5470422" y="4638580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45" name="직사각형 244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3094850" y="5506515"/>
            <a:ext cx="3099911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취소신청처리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가입취소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가입취소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거절을 시스템이 처리 하도록 수정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0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121" name="그룹 120"/>
          <p:cNvGrpSpPr>
            <a:grpSpLocks noChangeAspect="1"/>
          </p:cNvGrpSpPr>
          <p:nvPr/>
        </p:nvGrpSpPr>
        <p:grpSpPr>
          <a:xfrm>
            <a:off x="62407" y="1090725"/>
            <a:ext cx="12026377" cy="5093505"/>
            <a:chOff x="62368" y="1090689"/>
            <a:chExt cx="14197032" cy="6012837"/>
          </a:xfrm>
        </p:grpSpPr>
        <p:grpSp>
          <p:nvGrpSpPr>
            <p:cNvPr id="23" name="그룹 22"/>
            <p:cNvGrpSpPr/>
            <p:nvPr/>
          </p:nvGrpSpPr>
          <p:grpSpPr>
            <a:xfrm>
              <a:off x="773098" y="1092228"/>
              <a:ext cx="3981009" cy="1231778"/>
              <a:chOff x="-115880" y="2060075"/>
              <a:chExt cx="3981009" cy="123177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945281" y="206007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가입신청이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907529" y="2525772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115880" y="206007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11593" y="2067401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562246" y="1092228"/>
              <a:ext cx="3920871" cy="1206647"/>
              <a:chOff x="1776452" y="4984709"/>
              <a:chExt cx="3920871" cy="120664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832196" y="498751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39723" y="5425275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76452" y="498751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09463" y="498470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562246" y="2371851"/>
              <a:ext cx="3978249" cy="1182770"/>
              <a:chOff x="4207032" y="2145975"/>
              <a:chExt cx="3978249" cy="118277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80322" y="2151534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27681" y="2562664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07032" y="2151533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247725" y="21459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821939" y="2583572"/>
              <a:ext cx="2057579" cy="820849"/>
              <a:chOff x="1821939" y="2583572"/>
              <a:chExt cx="2057579" cy="82084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867137" y="2583572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가입완료됨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821939" y="258357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773116" y="3886654"/>
              <a:ext cx="4031121" cy="1062443"/>
              <a:chOff x="773116" y="3886654"/>
              <a:chExt cx="4031121" cy="106244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842954" y="3886654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846579" y="4182971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73116" y="389251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821939" y="388670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0330597" y="1092228"/>
              <a:ext cx="3083590" cy="820849"/>
              <a:chOff x="9080340" y="2716023"/>
              <a:chExt cx="3083590" cy="82084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151549" y="271602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9080340" y="2716023"/>
                <a:ext cx="2045331" cy="820801"/>
                <a:chOff x="123335" y="2196197"/>
                <a:chExt cx="2045331" cy="82080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123335" y="2196197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설치요청접수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156346" y="2196197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그룹 53"/>
            <p:cNvGrpSpPr/>
            <p:nvPr/>
          </p:nvGrpSpPr>
          <p:grpSpPr>
            <a:xfrm>
              <a:off x="10337101" y="2080466"/>
              <a:ext cx="3922299" cy="987373"/>
              <a:chOff x="9086844" y="3704261"/>
              <a:chExt cx="3922299" cy="987373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151549" y="370426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051485" y="3925508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알림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9086844" y="3711354"/>
                <a:ext cx="2053013" cy="820801"/>
                <a:chOff x="133956" y="3402844"/>
                <a:chExt cx="2053013" cy="820801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설치완료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3" name="그룹 52"/>
            <p:cNvGrpSpPr/>
            <p:nvPr/>
          </p:nvGrpSpPr>
          <p:grpSpPr>
            <a:xfrm>
              <a:off x="10337101" y="3233190"/>
              <a:ext cx="3077086" cy="830967"/>
              <a:chOff x="9086844" y="4856985"/>
              <a:chExt cx="3077086" cy="83096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151549" y="486710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 취소됨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9086844" y="4856985"/>
                <a:ext cx="2053013" cy="820801"/>
                <a:chOff x="133956" y="3402844"/>
                <a:chExt cx="2053013" cy="820801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err="1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설치취소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그룹 57"/>
            <p:cNvGrpSpPr/>
            <p:nvPr/>
          </p:nvGrpSpPr>
          <p:grpSpPr>
            <a:xfrm>
              <a:off x="5555208" y="3883899"/>
              <a:ext cx="3954343" cy="2191138"/>
              <a:chOff x="3796507" y="5005911"/>
              <a:chExt cx="3954343" cy="219113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885611" y="500591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885611" y="5993137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불가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793192" y="51438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미설치상태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93192" y="64309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취소불가능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796507" y="5005959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취소신청처리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837200" y="500595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796507" y="5350742"/>
              <a:ext cx="3105895" cy="834774"/>
              <a:chOff x="8658431" y="5075175"/>
              <a:chExt cx="3105895" cy="8347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751945" y="508910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658431" y="5080990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707254" y="50751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796507" y="6262889"/>
              <a:ext cx="3105895" cy="840637"/>
              <a:chOff x="8658431" y="5987322"/>
              <a:chExt cx="3105895" cy="84063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751945" y="600711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거절됨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658431" y="599313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가입취소거절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9707254" y="598732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689839" y="1457676"/>
              <a:ext cx="719626" cy="1259766"/>
              <a:chOff x="295390" y="3246246"/>
              <a:chExt cx="719626" cy="125976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8" name="타원 6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>
              <a:off x="4967908" y="1457676"/>
              <a:ext cx="719626" cy="1259766"/>
              <a:chOff x="295390" y="3246246"/>
              <a:chExt cx="719626" cy="12597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그룹 80"/>
            <p:cNvGrpSpPr/>
            <p:nvPr/>
          </p:nvGrpSpPr>
          <p:grpSpPr>
            <a:xfrm>
              <a:off x="4862492" y="3554621"/>
              <a:ext cx="719626" cy="1259766"/>
              <a:chOff x="295390" y="3246246"/>
              <a:chExt cx="719626" cy="125976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그룹 88"/>
            <p:cNvGrpSpPr/>
            <p:nvPr/>
          </p:nvGrpSpPr>
          <p:grpSpPr>
            <a:xfrm>
              <a:off x="62368" y="1090689"/>
              <a:ext cx="719626" cy="1259766"/>
              <a:chOff x="295390" y="3246246"/>
              <a:chExt cx="719626" cy="12597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2" name="타원 91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그룹 96"/>
            <p:cNvGrpSpPr/>
            <p:nvPr/>
          </p:nvGrpSpPr>
          <p:grpSpPr>
            <a:xfrm>
              <a:off x="62368" y="3890556"/>
              <a:ext cx="719626" cy="1259766"/>
              <a:chOff x="295390" y="3246246"/>
              <a:chExt cx="719626" cy="125976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그룹 104"/>
            <p:cNvGrpSpPr/>
            <p:nvPr/>
          </p:nvGrpSpPr>
          <p:grpSpPr>
            <a:xfrm>
              <a:off x="3094955" y="5541660"/>
              <a:ext cx="719626" cy="1259766"/>
              <a:chOff x="295390" y="3246246"/>
              <a:chExt cx="719626" cy="1259766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그룹 112"/>
            <p:cNvGrpSpPr/>
            <p:nvPr/>
          </p:nvGrpSpPr>
          <p:grpSpPr>
            <a:xfrm>
              <a:off x="9630127" y="3217953"/>
              <a:ext cx="719626" cy="1259766"/>
              <a:chOff x="295390" y="3246246"/>
              <a:chExt cx="719626" cy="125976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779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64470" y="1242861"/>
            <a:ext cx="3372333" cy="1043445"/>
            <a:chOff x="-115880" y="2060075"/>
            <a:chExt cx="3981009" cy="1231778"/>
          </a:xfrm>
        </p:grpSpPr>
        <p:sp>
          <p:nvSpPr>
            <p:cNvPr id="142" name="직사각형 141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6462811" y="124524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231581" y="161607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96449" y="124286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52948" y="2506186"/>
            <a:ext cx="1742985" cy="695345"/>
            <a:chOff x="1821939" y="2583572"/>
            <a:chExt cx="2057579" cy="820849"/>
          </a:xfrm>
        </p:grpSpPr>
        <p:sp>
          <p:nvSpPr>
            <p:cNvPr id="132" name="직사각형 131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4485" y="3610033"/>
            <a:ext cx="3414783" cy="900001"/>
            <a:chOff x="773116" y="3886654"/>
            <a:chExt cx="4031121" cy="1062443"/>
          </a:xfrm>
        </p:grpSpPr>
        <p:sp>
          <p:nvSpPr>
            <p:cNvPr id="128" name="직사각형 127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635744" y="1242861"/>
            <a:ext cx="1737056" cy="695345"/>
            <a:chOff x="10113351" y="2716023"/>
            <a:chExt cx="2050579" cy="820849"/>
          </a:xfrm>
        </p:grpSpPr>
        <p:sp>
          <p:nvSpPr>
            <p:cNvPr id="124" name="직사각형 123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766185" y="2080002"/>
            <a:ext cx="3322599" cy="836409"/>
            <a:chOff x="9086844" y="3704261"/>
            <a:chExt cx="3922299" cy="987373"/>
          </a:xfrm>
        </p:grpSpPr>
        <p:sp>
          <p:nvSpPr>
            <p:cNvPr id="119" name="직사각형 118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8766185" y="3626408"/>
            <a:ext cx="2606615" cy="703916"/>
            <a:chOff x="9086844" y="4856985"/>
            <a:chExt cx="3077086" cy="830967"/>
          </a:xfrm>
        </p:grpSpPr>
        <p:sp>
          <p:nvSpPr>
            <p:cNvPr id="115" name="직사각형 114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4715419" y="3607699"/>
            <a:ext cx="3349744" cy="1856124"/>
            <a:chOff x="3796507" y="5005911"/>
            <a:chExt cx="3954343" cy="2191138"/>
          </a:xfrm>
        </p:grpSpPr>
        <p:sp>
          <p:nvSpPr>
            <p:cNvPr id="109" name="직사각형 108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885611" y="5993137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793192" y="64309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25615" y="4850270"/>
            <a:ext cx="2631019" cy="707141"/>
            <a:chOff x="8658431" y="5075175"/>
            <a:chExt cx="3105895" cy="834774"/>
          </a:xfrm>
        </p:grpSpPr>
        <p:sp>
          <p:nvSpPr>
            <p:cNvPr id="106" name="직사각형 105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25615" y="5622954"/>
            <a:ext cx="2631019" cy="712108"/>
            <a:chOff x="8658431" y="5987322"/>
            <a:chExt cx="3105895" cy="840637"/>
          </a:xfrm>
        </p:grpSpPr>
        <p:sp>
          <p:nvSpPr>
            <p:cNvPr id="103" name="직사각형 102"/>
            <p:cNvSpPr/>
            <p:nvPr/>
          </p:nvSpPr>
          <p:spPr>
            <a:xfrm>
              <a:off x="10751945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658431" y="599313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707254" y="598732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17886" y="1552434"/>
            <a:ext cx="609599" cy="1067154"/>
            <a:chOff x="295390" y="3246246"/>
            <a:chExt cx="719626" cy="1259766"/>
          </a:xfrm>
        </p:grpSpPr>
        <p:sp>
          <p:nvSpPr>
            <p:cNvPr id="96" name="직사각형 9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4217915" y="1552434"/>
            <a:ext cx="609599" cy="1067154"/>
            <a:chOff x="295390" y="3246246"/>
            <a:chExt cx="719626" cy="1259766"/>
          </a:xfrm>
        </p:grpSpPr>
        <p:sp>
          <p:nvSpPr>
            <p:cNvPr id="89" name="직사각형 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4128616" y="3328766"/>
            <a:ext cx="609599" cy="1067154"/>
            <a:chOff x="295390" y="3246246"/>
            <a:chExt cx="719626" cy="1259766"/>
          </a:xfrm>
        </p:grpSpPr>
        <p:sp>
          <p:nvSpPr>
            <p:cNvPr id="82" name="직사각형 8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62407" y="1241557"/>
            <a:ext cx="609599" cy="1067154"/>
            <a:chOff x="295390" y="3246246"/>
            <a:chExt cx="719626" cy="1259766"/>
          </a:xfrm>
        </p:grpSpPr>
        <p:sp>
          <p:nvSpPr>
            <p:cNvPr id="75" name="직사각형 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62407" y="3613339"/>
            <a:ext cx="609599" cy="1067154"/>
            <a:chOff x="295390" y="3246246"/>
            <a:chExt cx="719626" cy="1259766"/>
          </a:xfrm>
        </p:grpSpPr>
        <p:sp>
          <p:nvSpPr>
            <p:cNvPr id="68" name="직사각형 6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/>
          <p:cNvGrpSpPr/>
          <p:nvPr/>
        </p:nvGrpSpPr>
        <p:grpSpPr>
          <a:xfrm>
            <a:off x="2631327" y="5011997"/>
            <a:ext cx="609599" cy="1067154"/>
            <a:chOff x="295390" y="3246246"/>
            <a:chExt cx="719626" cy="1259766"/>
          </a:xfrm>
        </p:grpSpPr>
        <p:sp>
          <p:nvSpPr>
            <p:cNvPr id="61" name="직사각형 6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/>
          <p:cNvGrpSpPr/>
          <p:nvPr/>
        </p:nvGrpSpPr>
        <p:grpSpPr>
          <a:xfrm>
            <a:off x="8167304" y="3613500"/>
            <a:ext cx="609599" cy="1067154"/>
            <a:chOff x="295390" y="3246246"/>
            <a:chExt cx="719626" cy="1259766"/>
          </a:xfrm>
        </p:grpSpPr>
        <p:sp>
          <p:nvSpPr>
            <p:cNvPr id="54" name="직사각형 5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직사각형 133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286758" y="246808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 &amp; Bounded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4470" y="1233434"/>
            <a:ext cx="3372333" cy="1043445"/>
            <a:chOff x="-115880" y="2060075"/>
            <a:chExt cx="3981009" cy="1231778"/>
          </a:xfrm>
        </p:grpSpPr>
        <p:sp>
          <p:nvSpPr>
            <p:cNvPr id="127" name="직사각형 126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96449" y="1233434"/>
            <a:ext cx="2446320" cy="1022157"/>
            <a:chOff x="2809463" y="4984709"/>
            <a:chExt cx="2887860" cy="1206647"/>
          </a:xfrm>
        </p:grpSpPr>
        <p:sp>
          <p:nvSpPr>
            <p:cNvPr id="123" name="직사각형 122"/>
            <p:cNvSpPr/>
            <p:nvPr/>
          </p:nvSpPr>
          <p:spPr>
            <a:xfrm>
              <a:off x="3832196" y="498751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739723" y="5425275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09463" y="498470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552948" y="2496759"/>
            <a:ext cx="1742985" cy="695345"/>
            <a:chOff x="1821939" y="2583572"/>
            <a:chExt cx="2057579" cy="820849"/>
          </a:xfrm>
        </p:grpSpPr>
        <p:sp>
          <p:nvSpPr>
            <p:cNvPr id="121" name="직사각형 120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4485" y="3600606"/>
            <a:ext cx="3414783" cy="900001"/>
            <a:chOff x="773116" y="3886654"/>
            <a:chExt cx="4031121" cy="1062443"/>
          </a:xfrm>
        </p:grpSpPr>
        <p:sp>
          <p:nvSpPr>
            <p:cNvPr id="117" name="직사각형 116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35744" y="1233434"/>
            <a:ext cx="1737056" cy="695345"/>
            <a:chOff x="10113351" y="2716023"/>
            <a:chExt cx="2050579" cy="820849"/>
          </a:xfrm>
        </p:grpSpPr>
        <p:sp>
          <p:nvSpPr>
            <p:cNvPr id="113" name="직사각형 112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66185" y="2070575"/>
            <a:ext cx="3322599" cy="836409"/>
            <a:chOff x="9086844" y="3704261"/>
            <a:chExt cx="3922299" cy="987373"/>
          </a:xfrm>
        </p:grpSpPr>
        <p:sp>
          <p:nvSpPr>
            <p:cNvPr id="108" name="직사각형 107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8766185" y="3616981"/>
            <a:ext cx="2606615" cy="703916"/>
            <a:chOff x="9086844" y="4856985"/>
            <a:chExt cx="3077086" cy="830967"/>
          </a:xfrm>
        </p:grpSpPr>
        <p:sp>
          <p:nvSpPr>
            <p:cNvPr id="104" name="직사각형 103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4715419" y="3598272"/>
            <a:ext cx="3349744" cy="1856124"/>
            <a:chOff x="3796507" y="5005911"/>
            <a:chExt cx="3954343" cy="2191138"/>
          </a:xfrm>
        </p:grpSpPr>
        <p:sp>
          <p:nvSpPr>
            <p:cNvPr id="98" name="직사각형 97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85611" y="5993137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93192" y="64309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6695" y="4803143"/>
            <a:ext cx="2631019" cy="707141"/>
            <a:chOff x="8658431" y="5075175"/>
            <a:chExt cx="3105895" cy="834774"/>
          </a:xfrm>
        </p:grpSpPr>
        <p:sp>
          <p:nvSpPr>
            <p:cNvPr id="95" name="직사각형 94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56695" y="5575827"/>
            <a:ext cx="2631019" cy="712108"/>
            <a:chOff x="8658431" y="5987322"/>
            <a:chExt cx="3105895" cy="840637"/>
          </a:xfrm>
        </p:grpSpPr>
        <p:sp>
          <p:nvSpPr>
            <p:cNvPr id="92" name="직사각형 91"/>
            <p:cNvSpPr/>
            <p:nvPr/>
          </p:nvSpPr>
          <p:spPr>
            <a:xfrm>
              <a:off x="10751945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658431" y="599313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707254" y="598732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85178" y="3366474"/>
            <a:ext cx="609599" cy="1067154"/>
            <a:chOff x="295390" y="3246246"/>
            <a:chExt cx="719626" cy="1259766"/>
          </a:xfrm>
        </p:grpSpPr>
        <p:sp>
          <p:nvSpPr>
            <p:cNvPr id="71" name="직사각형 7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62407" y="1232130"/>
            <a:ext cx="609599" cy="1067154"/>
            <a:chOff x="295390" y="3246246"/>
            <a:chExt cx="719626" cy="1259766"/>
          </a:xfrm>
        </p:grpSpPr>
        <p:sp>
          <p:nvSpPr>
            <p:cNvPr id="64" name="직사각형 6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/>
          <p:cNvGrpSpPr/>
          <p:nvPr/>
        </p:nvGrpSpPr>
        <p:grpSpPr>
          <a:xfrm>
            <a:off x="62407" y="3603912"/>
            <a:ext cx="609599" cy="1067154"/>
            <a:chOff x="295390" y="3246246"/>
            <a:chExt cx="719626" cy="1259766"/>
          </a:xfrm>
        </p:grpSpPr>
        <p:sp>
          <p:nvSpPr>
            <p:cNvPr id="57" name="직사각형 5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62407" y="4964870"/>
            <a:ext cx="609599" cy="1067154"/>
            <a:chOff x="295390" y="3246246"/>
            <a:chExt cx="719626" cy="1259766"/>
          </a:xfrm>
        </p:grpSpPr>
        <p:sp>
          <p:nvSpPr>
            <p:cNvPr id="50" name="직사각형 49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/>
          <p:cNvGrpSpPr/>
          <p:nvPr/>
        </p:nvGrpSpPr>
        <p:grpSpPr>
          <a:xfrm>
            <a:off x="8199032" y="3604073"/>
            <a:ext cx="609599" cy="1067154"/>
            <a:chOff x="295390" y="3246246"/>
            <a:chExt cx="719626" cy="1259766"/>
          </a:xfrm>
        </p:grpSpPr>
        <p:sp>
          <p:nvSpPr>
            <p:cNvPr id="43" name="직사각형 4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86758" y="246808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4746307" y="1219820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746307" y="237010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785601" y="121744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217915" y="1543007"/>
            <a:ext cx="609599" cy="1067154"/>
            <a:chOff x="295390" y="3246246"/>
            <a:chExt cx="719626" cy="1259766"/>
          </a:xfrm>
        </p:grpSpPr>
        <p:sp>
          <p:nvSpPr>
            <p:cNvPr id="78" name="직사각형 7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8199032" y="1543007"/>
            <a:ext cx="609599" cy="1067154"/>
            <a:chOff x="295390" y="3246246"/>
            <a:chExt cx="719626" cy="1259766"/>
          </a:xfrm>
        </p:grpSpPr>
        <p:sp>
          <p:nvSpPr>
            <p:cNvPr id="85" name="직사각형 8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05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수행주체로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10490" y="1233434"/>
            <a:ext cx="857541" cy="6953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80852" y="123565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64470" y="123343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34848" y="1239640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462812" y="123581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812539" y="125661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96450" y="123343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38340" y="249675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552948" y="2496759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17855" y="360060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04367" y="3598272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64485" y="360557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52948" y="360064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515207" y="1233434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5743" y="1233434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515207" y="2070575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02118" y="2370998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66185" y="2076584"/>
            <a:ext cx="857542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647761" y="2076584"/>
            <a:ext cx="857542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15207" y="362555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766185" y="3616981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647761" y="3616981"/>
            <a:ext cx="857542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485110" y="359827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485110" y="443455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20210" y="4826300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endParaRPr lang="en-US" altLang="ko-KR" sz="1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미설치상태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06333" y="5588144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취소불가능</a:t>
            </a:r>
            <a:endParaRPr lang="en-US" altLang="ko-KR" sz="1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설치완료상태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596995" y="3598313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30121" y="481493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45158" y="4803143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30121" y="559259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545158" y="557582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199032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50641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8505389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370204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8344191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505389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17915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369524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24272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389087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363074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24272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185178" y="3366474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336787" y="3579562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491535" y="3887556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356350" y="3992371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30337" y="4232637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91535" y="4232637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407" y="123213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14016" y="144521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68764" y="175321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3579" y="185802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07566" y="209829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68764" y="209829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407" y="3603912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4016" y="3817000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68764" y="4124994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3579" y="4229809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07566" y="4470075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8764" y="4470075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407" y="496487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4016" y="517795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8764" y="548595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33579" y="559076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07566" y="583103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68764" y="583103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199032" y="3604073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350641" y="3817161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505389" y="4125155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70204" y="4229970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344191" y="4470236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05389" y="4470236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7835" y="249301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cxnSp>
        <p:nvCxnSpPr>
          <p:cNvPr id="4" name="직선 화살표 연결선 3"/>
          <p:cNvCxnSpPr>
            <a:stCxn id="127" idx="3"/>
            <a:endCxn id="128" idx="1"/>
          </p:cNvCxnSpPr>
          <p:nvPr/>
        </p:nvCxnSpPr>
        <p:spPr>
          <a:xfrm flipV="1">
            <a:off x="3268031" y="1560135"/>
            <a:ext cx="1512821" cy="2095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3"/>
          <p:cNvCxnSpPr>
            <a:stCxn id="123" idx="3"/>
            <a:endCxn id="124" idx="1"/>
          </p:cNvCxnSpPr>
          <p:nvPr/>
        </p:nvCxnSpPr>
        <p:spPr>
          <a:xfrm flipV="1">
            <a:off x="7320353" y="1581086"/>
            <a:ext cx="1492186" cy="23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"/>
          <p:cNvCxnSpPr>
            <a:stCxn id="108" idx="2"/>
            <a:endCxn id="109" idx="2"/>
          </p:cNvCxnSpPr>
          <p:nvPr/>
        </p:nvCxnSpPr>
        <p:spPr>
          <a:xfrm rot="5400000">
            <a:off x="7948838" y="24821"/>
            <a:ext cx="254066" cy="5736267"/>
          </a:xfrm>
          <a:prstGeom prst="bentConnector3">
            <a:avLst>
              <a:gd name="adj1" fmla="val 189977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3"/>
          <p:cNvCxnSpPr>
            <a:stCxn id="135" idx="0"/>
            <a:endCxn id="136" idx="0"/>
          </p:cNvCxnSpPr>
          <p:nvPr/>
        </p:nvCxnSpPr>
        <p:spPr>
          <a:xfrm rot="16200000" flipH="1" flipV="1">
            <a:off x="3937011" y="-460217"/>
            <a:ext cx="149646" cy="5756810"/>
          </a:xfrm>
          <a:prstGeom prst="bentConnector3">
            <a:avLst>
              <a:gd name="adj1" fmla="val -15276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3"/>
          <p:cNvCxnSpPr>
            <a:stCxn id="117" idx="3"/>
            <a:endCxn id="118" idx="1"/>
          </p:cNvCxnSpPr>
          <p:nvPr/>
        </p:nvCxnSpPr>
        <p:spPr>
          <a:xfrm flipV="1">
            <a:off x="3275448" y="3922767"/>
            <a:ext cx="1528919" cy="25512"/>
          </a:xfrm>
          <a:prstGeom prst="bentConnector3">
            <a:avLst>
              <a:gd name="adj1" fmla="val 5000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3"/>
          <p:cNvCxnSpPr>
            <a:stCxn id="98" idx="3"/>
            <a:endCxn id="106" idx="1"/>
          </p:cNvCxnSpPr>
          <p:nvPr/>
        </p:nvCxnSpPr>
        <p:spPr>
          <a:xfrm>
            <a:off x="7342703" y="3945945"/>
            <a:ext cx="1423482" cy="186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"/>
          <p:cNvCxnSpPr>
            <a:stCxn id="98" idx="2"/>
            <a:endCxn id="100" idx="0"/>
          </p:cNvCxnSpPr>
          <p:nvPr/>
        </p:nvCxnSpPr>
        <p:spPr>
          <a:xfrm rot="5400000">
            <a:off x="3753527" y="1665919"/>
            <a:ext cx="532683" cy="57880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3"/>
          <p:cNvCxnSpPr>
            <a:stCxn id="99" idx="2"/>
            <a:endCxn id="101" idx="2"/>
          </p:cNvCxnSpPr>
          <p:nvPr/>
        </p:nvCxnSpPr>
        <p:spPr>
          <a:xfrm rot="5400000">
            <a:off x="3459314" y="2782540"/>
            <a:ext cx="1107232" cy="5801955"/>
          </a:xfrm>
          <a:prstGeom prst="bentConnector3">
            <a:avLst>
              <a:gd name="adj1" fmla="val 12064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3"/>
          <p:cNvCxnSpPr/>
          <p:nvPr/>
        </p:nvCxnSpPr>
        <p:spPr>
          <a:xfrm flipV="1">
            <a:off x="9623727" y="5708207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3"/>
          <p:cNvCxnSpPr/>
          <p:nvPr/>
        </p:nvCxnSpPr>
        <p:spPr>
          <a:xfrm>
            <a:off x="9623727" y="6121964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58425" y="55352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658425" y="5989177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754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최종결과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0" y="968152"/>
            <a:ext cx="12131246" cy="5549030"/>
            <a:chOff x="0" y="-134607"/>
            <a:chExt cx="16985445" cy="776942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요구사항 </a:t>
            </a:r>
            <a:r>
              <a:rPr kumimoji="1" lang="en-US" altLang="ko-KR" dirty="0" smtClean="0"/>
              <a:t>coverage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968152"/>
            <a:ext cx="10503724" cy="4804575"/>
            <a:chOff x="0" y="-134607"/>
            <a:chExt cx="16985445" cy="77694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8767792" y="138328"/>
            <a:ext cx="3471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요구사항별로 모든 나래이션이 가능한지 검증함</a:t>
            </a:r>
            <a:endParaRPr kumimoji="1"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기능 요구사항별로 패스 표시</a:t>
            </a:r>
            <a:endParaRPr kumimoji="1"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51150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87922" y="968152"/>
            <a:ext cx="10503724" cy="4804575"/>
            <a:chOff x="0" y="-134607"/>
            <a:chExt cx="16985445" cy="77694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690413" y="5255491"/>
            <a:ext cx="10515600" cy="16025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고객이 인터넷 가입신청을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가입신청에 대한 접수가 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고객서비스 담당자가 </a:t>
            </a:r>
            <a:r>
              <a:rPr lang="ko-KR" altLang="en-US" sz="1200" dirty="0" err="1" smtClean="0"/>
              <a:t>가입요청</a:t>
            </a:r>
            <a:r>
              <a:rPr lang="ko-KR" altLang="en-US" sz="1200" dirty="0" smtClean="0"/>
              <a:t> 지역 설치 기사를 배정한다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기사배정이</a:t>
            </a:r>
            <a:r>
              <a:rPr lang="ko-KR" altLang="en-US" sz="1200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설치요청을</a:t>
            </a:r>
            <a:r>
              <a:rPr lang="ko-KR" altLang="en-US" sz="1200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설치를 완료 후 설치 완료 처리를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설치가 완료되면 인터넷가입신청이 완료 처리를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910700" y="1549278"/>
            <a:ext cx="9685832" cy="1945927"/>
          </a:xfrm>
          <a:custGeom>
            <a:avLst/>
            <a:gdLst>
              <a:gd name="connsiteX0" fmla="*/ 0 w 9685832"/>
              <a:gd name="connsiteY0" fmla="*/ 977791 h 1945927"/>
              <a:gd name="connsiteX1" fmla="*/ 2152997 w 9685832"/>
              <a:gd name="connsiteY1" fmla="*/ 994417 h 1945927"/>
              <a:gd name="connsiteX2" fmla="*/ 3258589 w 9685832"/>
              <a:gd name="connsiteY2" fmla="*/ 179769 h 1945927"/>
              <a:gd name="connsiteX3" fmla="*/ 5636029 w 9685832"/>
              <a:gd name="connsiteY3" fmla="*/ 96642 h 1945927"/>
              <a:gd name="connsiteX4" fmla="*/ 7523018 w 9685832"/>
              <a:gd name="connsiteY4" fmla="*/ 1318613 h 1945927"/>
              <a:gd name="connsiteX5" fmla="*/ 9684328 w 9685832"/>
              <a:gd name="connsiteY5" fmla="*/ 1268737 h 1945927"/>
              <a:gd name="connsiteX6" fmla="*/ 7888778 w 9685832"/>
              <a:gd name="connsiteY6" fmla="*/ 1809064 h 1945927"/>
              <a:gd name="connsiteX7" fmla="*/ 9418320 w 9685832"/>
              <a:gd name="connsiteY7" fmla="*/ 1908817 h 1945927"/>
              <a:gd name="connsiteX8" fmla="*/ 3998422 w 9685832"/>
              <a:gd name="connsiteY8" fmla="*/ 1285362 h 1945927"/>
              <a:gd name="connsiteX9" fmla="*/ 507077 w 9685832"/>
              <a:gd name="connsiteY9" fmla="*/ 1601246 h 194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85832" h="1945927">
                <a:moveTo>
                  <a:pt x="0" y="977791"/>
                </a:moveTo>
                <a:cubicBezTo>
                  <a:pt x="804949" y="1052606"/>
                  <a:pt x="1609899" y="1127421"/>
                  <a:pt x="2152997" y="994417"/>
                </a:cubicBezTo>
                <a:cubicBezTo>
                  <a:pt x="2696095" y="861413"/>
                  <a:pt x="2678084" y="329398"/>
                  <a:pt x="3258589" y="179769"/>
                </a:cubicBezTo>
                <a:cubicBezTo>
                  <a:pt x="3839094" y="30140"/>
                  <a:pt x="4925291" y="-93165"/>
                  <a:pt x="5636029" y="96642"/>
                </a:cubicBezTo>
                <a:cubicBezTo>
                  <a:pt x="6346767" y="286449"/>
                  <a:pt x="6848302" y="1123264"/>
                  <a:pt x="7523018" y="1318613"/>
                </a:cubicBezTo>
                <a:cubicBezTo>
                  <a:pt x="8197734" y="1513962"/>
                  <a:pt x="9623368" y="1186995"/>
                  <a:pt x="9684328" y="1268737"/>
                </a:cubicBezTo>
                <a:cubicBezTo>
                  <a:pt x="9745288" y="1350479"/>
                  <a:pt x="7933113" y="1702384"/>
                  <a:pt x="7888778" y="1809064"/>
                </a:cubicBezTo>
                <a:cubicBezTo>
                  <a:pt x="7844443" y="1915744"/>
                  <a:pt x="10066713" y="1996101"/>
                  <a:pt x="9418320" y="1908817"/>
                </a:cubicBezTo>
                <a:cubicBezTo>
                  <a:pt x="8769927" y="1821533"/>
                  <a:pt x="5483629" y="1336624"/>
                  <a:pt x="3998422" y="1285362"/>
                </a:cubicBezTo>
                <a:cubicBezTo>
                  <a:pt x="2513215" y="1234100"/>
                  <a:pt x="1510146" y="1417673"/>
                  <a:pt x="507077" y="1601246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3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</a:t>
            </a:r>
            <a:r>
              <a:rPr kumimoji="1" lang="en-US" altLang="ko-KR" dirty="0" smtClean="0"/>
              <a:t>(2)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8763" y="968152"/>
            <a:ext cx="10503724" cy="4804575"/>
            <a:chOff x="0" y="-134607"/>
            <a:chExt cx="16985445" cy="77694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5657881"/>
            <a:ext cx="10515600" cy="12001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 smtClean="0"/>
              <a:t>고객이 가입 신청을 취소할 수 있다</a:t>
            </a:r>
            <a:r>
              <a:rPr lang="en-US" altLang="ko-KR" sz="1200" dirty="0" smtClean="0"/>
              <a:t>. (ok)</a:t>
            </a:r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가입신청이 취소되면 </a:t>
            </a:r>
            <a:r>
              <a:rPr lang="ko-KR" altLang="en-US" sz="1200" dirty="0" err="1"/>
              <a:t>설치상태에</a:t>
            </a:r>
            <a:r>
              <a:rPr lang="ko-KR" altLang="en-US" sz="1200" dirty="0"/>
              <a:t> 따라 가입 취소 또는 가입 취소 불가능 처리를 한다</a:t>
            </a:r>
            <a:r>
              <a:rPr lang="en-US" altLang="ko-KR" sz="1200" dirty="0" smtClean="0"/>
              <a:t>. (ok)</a:t>
            </a:r>
            <a:endParaRPr lang="en-US" altLang="ko-KR" sz="1200" dirty="0"/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고객서비스 담당자는 설치진행상태를 수시로 확인할 수 있다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orderStatus</a:t>
            </a:r>
            <a:r>
              <a:rPr lang="en-US" altLang="ko-KR" sz="1200" dirty="0" smtClean="0"/>
              <a:t> View) 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1015999" y="3588034"/>
            <a:ext cx="9753600" cy="1509083"/>
          </a:xfrm>
          <a:custGeom>
            <a:avLst/>
            <a:gdLst>
              <a:gd name="connsiteX0" fmla="*/ 0 w 9753600"/>
              <a:gd name="connsiteY0" fmla="*/ 69566 h 1509083"/>
              <a:gd name="connsiteX1" fmla="*/ 5754255 w 9753600"/>
              <a:gd name="connsiteY1" fmla="*/ 143457 h 1509083"/>
              <a:gd name="connsiteX2" fmla="*/ 6927273 w 9753600"/>
              <a:gd name="connsiteY2" fmla="*/ 1353421 h 1509083"/>
              <a:gd name="connsiteX3" fmla="*/ 9753600 w 9753600"/>
              <a:gd name="connsiteY3" fmla="*/ 1427311 h 15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0" h="1509083">
                <a:moveTo>
                  <a:pt x="0" y="69566"/>
                </a:moveTo>
                <a:cubicBezTo>
                  <a:pt x="2299854" y="-477"/>
                  <a:pt x="4599709" y="-70519"/>
                  <a:pt x="5754255" y="143457"/>
                </a:cubicBezTo>
                <a:cubicBezTo>
                  <a:pt x="6908801" y="357433"/>
                  <a:pt x="6260716" y="1139445"/>
                  <a:pt x="6927273" y="1353421"/>
                </a:cubicBezTo>
                <a:cubicBezTo>
                  <a:pt x="7593830" y="1567397"/>
                  <a:pt x="9399539" y="1528911"/>
                  <a:pt x="9753600" y="1427311"/>
                </a:cubicBezTo>
              </a:path>
            </a:pathLst>
          </a:custGeom>
          <a:noFill/>
          <a:ln w="41275"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960581" y="3705995"/>
            <a:ext cx="5481983" cy="1411472"/>
          </a:xfrm>
          <a:custGeom>
            <a:avLst/>
            <a:gdLst>
              <a:gd name="connsiteX0" fmla="*/ 0 w 5481983"/>
              <a:gd name="connsiteY0" fmla="*/ 136332 h 1411472"/>
              <a:gd name="connsiteX1" fmla="*/ 5200073 w 5481983"/>
              <a:gd name="connsiteY1" fmla="*/ 108623 h 1411472"/>
              <a:gd name="connsiteX2" fmla="*/ 4313382 w 5481983"/>
              <a:gd name="connsiteY2" fmla="*/ 1327823 h 1411472"/>
              <a:gd name="connsiteX3" fmla="*/ 295564 w 5481983"/>
              <a:gd name="connsiteY3" fmla="*/ 1272405 h 14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1983" h="1411472">
                <a:moveTo>
                  <a:pt x="0" y="136332"/>
                </a:moveTo>
                <a:cubicBezTo>
                  <a:pt x="2240588" y="23186"/>
                  <a:pt x="4481176" y="-89959"/>
                  <a:pt x="5200073" y="108623"/>
                </a:cubicBezTo>
                <a:cubicBezTo>
                  <a:pt x="5918970" y="307205"/>
                  <a:pt x="5130800" y="1133859"/>
                  <a:pt x="4313382" y="1327823"/>
                </a:cubicBezTo>
                <a:cubicBezTo>
                  <a:pt x="3495964" y="1521787"/>
                  <a:pt x="1154546" y="1324744"/>
                  <a:pt x="295564" y="1272405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인터넷 가입신청을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가입신청에 대한 접수가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고객서비스 담당자가 </a:t>
            </a:r>
            <a:r>
              <a:rPr lang="ko-KR" altLang="en-US" dirty="0" err="1" smtClean="0"/>
              <a:t>가입요청</a:t>
            </a:r>
            <a:r>
              <a:rPr lang="ko-KR" altLang="en-US" dirty="0" smtClean="0"/>
              <a:t> 지역 설치 기사를 배정한다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기사배정이</a:t>
            </a:r>
            <a:r>
              <a:rPr lang="ko-KR" altLang="en-US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설치요청을</a:t>
            </a:r>
            <a:r>
              <a:rPr lang="ko-KR" altLang="en-US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설치를 완료 후 설치 완료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설치가 완료되면 인터넷가입신청이 완료 처리를 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가입 신청을 취소할 수 있다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가입신청이 취소되면 </a:t>
            </a:r>
            <a:r>
              <a:rPr lang="ko-KR" altLang="en-US" dirty="0" err="1" smtClean="0"/>
              <a:t>설치상태에</a:t>
            </a:r>
            <a:r>
              <a:rPr lang="ko-KR" altLang="en-US" dirty="0" smtClean="0"/>
              <a:t> 따라 가입 취소 또는 가입 취소 불가능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고객서비스 담당자는 설치진행상태를 수시로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비기능</a:t>
            </a:r>
            <a:r>
              <a:rPr kumimoji="1" lang="ko-KR" altLang="en-US" dirty="0"/>
              <a:t> 요구사항 </a:t>
            </a:r>
            <a:r>
              <a:rPr kumimoji="1" lang="en-US" altLang="ko-KR" dirty="0"/>
              <a:t>coverage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5488" y="968152"/>
            <a:ext cx="10503724" cy="4804575"/>
            <a:chOff x="0" y="-134607"/>
            <a:chExt cx="16985445" cy="77694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265546" y="5657881"/>
            <a:ext cx="10515600" cy="12001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트랜젝션</a:t>
            </a:r>
            <a:endParaRPr lang="en-US" altLang="ko-KR" sz="1200" dirty="0"/>
          </a:p>
          <a:p>
            <a:pPr lvl="1"/>
            <a:r>
              <a:rPr lang="ko-KR" altLang="en-US" sz="1200" dirty="0" err="1"/>
              <a:t>가입취소</a:t>
            </a:r>
            <a:r>
              <a:rPr lang="ko-KR" altLang="en-US" sz="1200" dirty="0"/>
              <a:t> 신청은 </a:t>
            </a:r>
            <a:r>
              <a:rPr lang="ko-KR" altLang="en-US" sz="1200" dirty="0" err="1"/>
              <a:t>설치상태를</a:t>
            </a:r>
            <a:r>
              <a:rPr lang="ko-KR" altLang="en-US" sz="1200" dirty="0"/>
              <a:t> 확인 후 처리한다</a:t>
            </a:r>
            <a:r>
              <a:rPr lang="en-US" altLang="ko-KR" sz="1200" dirty="0"/>
              <a:t>.(</a:t>
            </a:r>
            <a:r>
              <a:rPr lang="ko-KR" altLang="en-US" sz="1200" dirty="0"/>
              <a:t>미설치상태일 때만 </a:t>
            </a:r>
            <a:r>
              <a:rPr lang="ko-KR" altLang="en-US" sz="1200" dirty="0" err="1"/>
              <a:t>취소처리됨</a:t>
            </a:r>
            <a:r>
              <a:rPr lang="en-US" altLang="ko-KR" sz="1200" dirty="0" smtClean="0"/>
              <a:t>) (</a:t>
            </a:r>
            <a:r>
              <a:rPr lang="ko-KR" altLang="en-US" sz="1200" dirty="0" err="1" smtClean="0"/>
              <a:t>트랜젝션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1)</a:t>
            </a:r>
            <a:endParaRPr lang="en-US" altLang="ko-KR" sz="1200" dirty="0"/>
          </a:p>
          <a:p>
            <a:r>
              <a:rPr lang="ko-KR" altLang="en-US" sz="1200" dirty="0"/>
              <a:t>장애 처리</a:t>
            </a:r>
            <a:endParaRPr lang="en-US" altLang="ko-KR" sz="1200" dirty="0"/>
          </a:p>
          <a:p>
            <a:pPr lvl="1"/>
            <a:r>
              <a:rPr lang="ko-KR" altLang="en-US" sz="1200" dirty="0"/>
              <a:t>인터넷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가입신청과</a:t>
            </a:r>
            <a:r>
              <a:rPr lang="ko-KR" altLang="en-US" sz="1200" dirty="0"/>
              <a:t> 취소는 고객서비스 담당자의 접수</a:t>
            </a:r>
            <a:r>
              <a:rPr lang="en-US" altLang="ko-KR" sz="1200" dirty="0"/>
              <a:t>, </a:t>
            </a:r>
            <a:r>
              <a:rPr lang="ko-KR" altLang="en-US" sz="1200" dirty="0"/>
              <a:t>설치 처리와 관계없이 항상 처리 가능하다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장애격리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2)</a:t>
            </a:r>
            <a:endParaRPr lang="en-US" altLang="ko-KR" sz="1200" dirty="0"/>
          </a:p>
          <a:p>
            <a:r>
              <a:rPr lang="ko-KR" altLang="en-US" sz="1200" dirty="0"/>
              <a:t>성능</a:t>
            </a:r>
            <a:endParaRPr lang="en-US" altLang="ko-KR" sz="1200" dirty="0"/>
          </a:p>
          <a:p>
            <a:pPr lvl="1"/>
            <a:r>
              <a:rPr lang="ko-KR" altLang="en-US" sz="1200" dirty="0"/>
              <a:t>고객서비스 담당자는 설치 진행상태를 수시로 확인하여 모니터링 한다</a:t>
            </a:r>
            <a:r>
              <a:rPr lang="en-US" altLang="ko-KR" sz="1200" dirty="0"/>
              <a:t>.(CQRS</a:t>
            </a:r>
            <a:r>
              <a:rPr lang="en-US" altLang="ko-KR" sz="1200" dirty="0" smtClean="0"/>
              <a:t>)  (</a:t>
            </a:r>
            <a:r>
              <a:rPr lang="ko-KR" altLang="en-US" sz="1200" dirty="0" err="1" smtClean="0"/>
              <a:t>주문상태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View : 3)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222836" y="4544291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0" name="타원 9"/>
          <p:cNvSpPr/>
          <p:nvPr/>
        </p:nvSpPr>
        <p:spPr>
          <a:xfrm>
            <a:off x="2826327" y="1246910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7952509" y="1517684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467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838200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420221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713856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4295877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ManagementCenter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6764698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7346719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Installation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550437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606161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579554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7685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3486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2600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2002241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951488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977156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27948" y="4236240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97229" y="3133983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8593" y="4003925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8556" y="2985685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8986" y="3573596"/>
            <a:ext cx="1025768" cy="29519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9410259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9992280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Orderstatus</a:t>
            </a:r>
            <a:endParaRPr lang="en-US" altLang="ko-KR" sz="12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(View)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10225115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8161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622717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006650" y="3322271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6754" y="2965584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3" name="직선 화살표 연결선 3"/>
          <p:cNvCxnSpPr>
            <a:endCxn id="32" idx="0"/>
          </p:cNvCxnSpPr>
          <p:nvPr/>
        </p:nvCxnSpPr>
        <p:spPr>
          <a:xfrm flipH="1">
            <a:off x="1264754" y="1967124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"/>
          <p:cNvCxnSpPr/>
          <p:nvPr/>
        </p:nvCxnSpPr>
        <p:spPr>
          <a:xfrm>
            <a:off x="4086556" y="1967124"/>
            <a:ext cx="1" cy="10330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/>
          <p:nvPr/>
        </p:nvCxnSpPr>
        <p:spPr>
          <a:xfrm flipV="1">
            <a:off x="3236670" y="1955808"/>
            <a:ext cx="19845" cy="20481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5717898" y="3556910"/>
            <a:ext cx="947380" cy="411281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37667" y="3429163"/>
            <a:ext cx="813163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b="1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취소가능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취소불가확인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화살표 연결선 3"/>
          <p:cNvCxnSpPr>
            <a:endCxn id="31" idx="0"/>
          </p:cNvCxnSpPr>
          <p:nvPr/>
        </p:nvCxnSpPr>
        <p:spPr>
          <a:xfrm>
            <a:off x="9559636" y="1955808"/>
            <a:ext cx="5014" cy="13664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135520" y="2930470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화살표 연결선 3"/>
          <p:cNvCxnSpPr/>
          <p:nvPr/>
        </p:nvCxnSpPr>
        <p:spPr>
          <a:xfrm>
            <a:off x="8852259" y="1967124"/>
            <a:ext cx="0" cy="963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479559" y="2741262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8" name="직선 화살표 연결선 3"/>
          <p:cNvCxnSpPr>
            <a:stCxn id="57" idx="0"/>
          </p:cNvCxnSpPr>
          <p:nvPr/>
        </p:nvCxnSpPr>
        <p:spPr>
          <a:xfrm flipH="1" flipV="1">
            <a:off x="7037558" y="1960775"/>
            <a:ext cx="1" cy="78048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이벤트스토밍</a:t>
            </a:r>
            <a:r>
              <a:rPr lang="en-US" altLang="ko-KR" dirty="0" smtClean="0"/>
              <a:t>-</a:t>
            </a:r>
            <a:r>
              <a:rPr lang="ko-KR" altLang="en-US" dirty="0" smtClean="0"/>
              <a:t>최종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smtClean="0"/>
              <a:t>Order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ManagementCenter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cd Installation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orderstatus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장애격리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9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5122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148" y="244561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설치기사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배정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953" y="2445703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설치요청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8953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7174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359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359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5122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5122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처리 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8953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 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359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거절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503124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고객서비스담당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3113359" y="1890565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>
            <a:off x="7451148" y="2679615"/>
            <a:ext cx="1597805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10398953" y="2913703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 flipH="1">
            <a:off x="6101148" y="2124565"/>
            <a:ext cx="3974" cy="32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1" idx="3"/>
          </p:cNvCxnSpPr>
          <p:nvPr/>
        </p:nvCxnSpPr>
        <p:spPr>
          <a:xfrm flipH="1">
            <a:off x="7447174" y="3444249"/>
            <a:ext cx="160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1"/>
            <a:endCxn id="12" idx="3"/>
          </p:cNvCxnSpPr>
          <p:nvPr/>
        </p:nvCxnSpPr>
        <p:spPr>
          <a:xfrm flipH="1">
            <a:off x="3113359" y="3444249"/>
            <a:ext cx="163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14" idx="1"/>
          </p:cNvCxnSpPr>
          <p:nvPr/>
        </p:nvCxnSpPr>
        <p:spPr>
          <a:xfrm>
            <a:off x="3113359" y="4217346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39" idx="0"/>
          </p:cNvCxnSpPr>
          <p:nvPr/>
        </p:nvCxnSpPr>
        <p:spPr>
          <a:xfrm>
            <a:off x="6105122" y="4451346"/>
            <a:ext cx="0" cy="1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49" idx="3"/>
          </p:cNvCxnSpPr>
          <p:nvPr/>
        </p:nvCxnSpPr>
        <p:spPr>
          <a:xfrm>
            <a:off x="7455122" y="4863528"/>
            <a:ext cx="12700" cy="14667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9" idx="2"/>
            <a:endCxn id="15" idx="0"/>
          </p:cNvCxnSpPr>
          <p:nvPr/>
        </p:nvCxnSpPr>
        <p:spPr>
          <a:xfrm>
            <a:off x="6105122" y="5097528"/>
            <a:ext cx="0" cy="2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9" idx="1"/>
            <a:endCxn id="19" idx="3"/>
          </p:cNvCxnSpPr>
          <p:nvPr/>
        </p:nvCxnSpPr>
        <p:spPr>
          <a:xfrm flipH="1">
            <a:off x="3113359" y="633023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845491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4755122" y="4629528"/>
            <a:ext cx="2700000" cy="46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754" y="496676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Yes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3258" y="503688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No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55122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불가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59" name="직선 화살표 연결선 58"/>
          <p:cNvCxnSpPr>
            <a:stCxn id="15" idx="1"/>
            <a:endCxn id="17" idx="3"/>
          </p:cNvCxnSpPr>
          <p:nvPr/>
        </p:nvCxnSpPr>
        <p:spPr>
          <a:xfrm flipH="1">
            <a:off x="3113359" y="562764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3"/>
            <a:endCxn id="18" idx="1"/>
          </p:cNvCxnSpPr>
          <p:nvPr/>
        </p:nvCxnSpPr>
        <p:spPr>
          <a:xfrm>
            <a:off x="7455122" y="5627640"/>
            <a:ext cx="159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창업시기</a:t>
            </a:r>
            <a:r>
              <a:rPr lang="ko-KR" altLang="en-US" dirty="0" smtClean="0"/>
              <a:t> 조직구조 </a:t>
            </a:r>
            <a:r>
              <a:rPr lang="en-US" altLang="ko-KR" dirty="0" smtClean="0"/>
              <a:t>- horizontal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8" name="직사각형 7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18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이익률</a:t>
            </a:r>
            <a:r>
              <a:rPr lang="en-US" altLang="ko-KR" dirty="0"/>
              <a:t>, </a:t>
            </a:r>
            <a:r>
              <a:rPr lang="ko-KR" altLang="en-US" dirty="0"/>
              <a:t>신규고객창출</a:t>
            </a:r>
            <a:r>
              <a:rPr lang="en-US" altLang="ko-KR" dirty="0"/>
              <a:t>, </a:t>
            </a:r>
            <a:r>
              <a:rPr lang="ko-KR" altLang="en-US" dirty="0"/>
              <a:t>빠른 </a:t>
            </a:r>
            <a:r>
              <a:rPr lang="ko-KR" altLang="en-US" dirty="0" err="1"/>
              <a:t>설치서비스</a:t>
            </a:r>
            <a:r>
              <a:rPr lang="ko-KR" altLang="en-US" dirty="0"/>
              <a:t> 진행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0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1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277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설치팀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조직구조</a:t>
            </a:r>
            <a:r>
              <a:rPr lang="en-US" altLang="ko-KR" dirty="0" smtClean="0"/>
              <a:t>- Vertical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8290045" y="268470"/>
            <a:ext cx="1346662" cy="1072342"/>
          </a:xfrm>
          <a:prstGeom prst="wedgeEllipseCallout">
            <a:avLst>
              <a:gd name="adj1" fmla="val -39352"/>
              <a:gd name="adj2" fmla="val 8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고객서비스관리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9821922" y="403377"/>
            <a:ext cx="1346662" cy="1072342"/>
          </a:xfrm>
          <a:prstGeom prst="wedgeEllipseCallout">
            <a:avLst>
              <a:gd name="adj1" fmla="val -35922"/>
              <a:gd name="adj2" fmla="val 7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신속한설치관리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서비스관리센터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가입접수팀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543811" y="2074236"/>
            <a:ext cx="5847097" cy="4069678"/>
            <a:chOff x="1069382" y="961438"/>
            <a:chExt cx="7873140" cy="5866938"/>
          </a:xfrm>
        </p:grpSpPr>
        <p:sp>
          <p:nvSpPr>
            <p:cNvPr id="13" name="직사각형 12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9" y="2650352"/>
              <a:ext cx="920097" cy="9127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4156218"/>
              <a:ext cx="920097" cy="91273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5653147"/>
              <a:ext cx="920097" cy="91273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8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28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주문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가입신청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5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가입취소</a:t>
            </a:r>
            <a:r>
              <a:rPr lang="ko-KR" altLang="en-US" dirty="0" smtClean="0"/>
              <a:t> 신청은 </a:t>
            </a:r>
            <a:r>
              <a:rPr lang="ko-KR" altLang="en-US" dirty="0" err="1" smtClean="0"/>
              <a:t>설치상태를</a:t>
            </a:r>
            <a:r>
              <a:rPr lang="ko-KR" altLang="en-US" dirty="0" smtClean="0"/>
              <a:t> 확인 후 처리한다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미설치상태일 때만 </a:t>
            </a:r>
            <a:r>
              <a:rPr lang="ko-KR" altLang="en-US" dirty="0" err="1" smtClean="0"/>
              <a:t>취소처리됨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인터넷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가입신청과</a:t>
            </a:r>
            <a:r>
              <a:rPr lang="ko-KR" altLang="en-US" dirty="0" smtClean="0"/>
              <a:t> 취소는 고객서비스 담당자의 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 처리와 관계없이 항상 처리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고객서비스 담당자는 설치 진행상태를 수시로 확인하여 모니터링 한다</a:t>
            </a:r>
            <a:r>
              <a:rPr lang="en-US" altLang="ko-KR" dirty="0" smtClean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3527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34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5715" y="11258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12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89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67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6571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비적격</a:t>
            </a:r>
            <a:r>
              <a:rPr lang="ko-KR" altLang="en-US" dirty="0"/>
              <a:t> 이벤트 제거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12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83849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22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014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37222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940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229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5180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8070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9800000">
            <a:off x="8950959" y="1177569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9800000">
            <a:off x="214447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29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37222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72971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800000">
            <a:off x="3918940" y="3760445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9800000">
            <a:off x="3918940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9800000">
            <a:off x="2144470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9800000">
            <a:off x="3918940" y="240695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83848" y="240695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613" y="1051982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26769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761" y="4373356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99950" y="391539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8680" y="4998879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0269" y="107664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8306" y="115403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9950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99950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5739" y="3897317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8680" y="3897317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5739" y="4998879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3198" y="1571643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4120" y="1565136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7096" y="161281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15177" y="2329097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960" y="470399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9590" y="4051202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endParaRPr lang="en-US" altLang="ko-KR" sz="11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미설치상태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9590" y="5487368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취소불가능</a:t>
            </a:r>
            <a:endParaRPr lang="en-US" altLang="ko-KR" sz="11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설치완료상태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6769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65043" y="1215099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1140</Words>
  <Application>Microsoft Office PowerPoint</Application>
  <PresentationFormat>와이드스크린</PresentationFormat>
  <Paragraphs>480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분석/설계</vt:lpstr>
      <vt:lpstr>시나리오</vt:lpstr>
      <vt:lpstr>처리 흐름</vt:lpstr>
      <vt:lpstr>창업시기 조직구조 - horizontal</vt:lpstr>
      <vt:lpstr>조직구조- Vertical</vt:lpstr>
      <vt:lpstr>비기능적 요구사항</vt:lpstr>
      <vt:lpstr>이벤트스토밍 - Event</vt:lpstr>
      <vt:lpstr>이벤트스토밍 – 비적격 이벤트 제거</vt:lpstr>
      <vt:lpstr>이벤트스토밍 – Policy</vt:lpstr>
      <vt:lpstr>이벤트스토밍 – Actor, Command</vt:lpstr>
      <vt:lpstr>이벤트스토밍 – Actor, Command</vt:lpstr>
      <vt:lpstr>PowerPoint 프레젠테이션</vt:lpstr>
      <vt:lpstr>이벤트스토밍 – Aggregate</vt:lpstr>
      <vt:lpstr>이벤트스토밍 – Aggregate &amp; Bounded Context</vt:lpstr>
      <vt:lpstr>이벤트스토밍 – Policy 수행주체로 이동</vt:lpstr>
      <vt:lpstr>이벤트스토밍 – 최종결과</vt:lpstr>
      <vt:lpstr>기능 요구사항 coverage</vt:lpstr>
      <vt:lpstr>시나리오 Coverage Check (1)</vt:lpstr>
      <vt:lpstr>시나리오 Coverage Check (2)</vt:lpstr>
      <vt:lpstr>비기능 요구사항 coverage</vt:lpstr>
      <vt:lpstr>헥사고날아키텍처 다이어그램 도출</vt:lpstr>
      <vt:lpstr>이벤트스토밍-최종 결과</vt:lpstr>
      <vt:lpstr>구현</vt:lpstr>
      <vt:lpstr>구현- 장애격리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67</cp:revision>
  <dcterms:created xsi:type="dcterms:W3CDTF">2020-07-02T06:17:05Z</dcterms:created>
  <dcterms:modified xsi:type="dcterms:W3CDTF">2020-07-13T10:57:30Z</dcterms:modified>
</cp:coreProperties>
</file>