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17" autoAdjust="0"/>
  </p:normalViewPr>
  <p:slideViewPr>
    <p:cSldViewPr snapToGrid="0">
      <p:cViewPr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2DB5E-E559-40AB-9214-C5006B9A4FB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59566-5289-4E22-9719-26B5C60E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Selected features (22):</a:t>
            </a:r>
          </a:p>
          <a:p>
            <a:r>
              <a:rPr lang="en-US" dirty="0"/>
              <a:t>'loan_status','</a:t>
            </a:r>
            <a:r>
              <a:rPr lang="en-US" dirty="0" err="1"/>
              <a:t>addr_state</a:t>
            </a:r>
            <a:r>
              <a:rPr lang="en-US" dirty="0"/>
              <a:t>', '</a:t>
            </a:r>
            <a:r>
              <a:rPr lang="en-US" dirty="0" err="1"/>
              <a:t>emp_length</a:t>
            </a:r>
            <a:r>
              <a:rPr lang="en-US" dirty="0"/>
              <a:t>', '</a:t>
            </a:r>
            <a:r>
              <a:rPr lang="en-US" dirty="0" err="1"/>
              <a:t>home_ownership</a:t>
            </a:r>
            <a:r>
              <a:rPr lang="en-US" dirty="0"/>
              <a:t>', '</a:t>
            </a:r>
            <a:r>
              <a:rPr lang="en-US" dirty="0" err="1"/>
              <a:t>annual_inc</a:t>
            </a:r>
            <a:r>
              <a:rPr lang="en-US" dirty="0"/>
              <a:t>', '</a:t>
            </a:r>
            <a:r>
              <a:rPr lang="en-US" dirty="0" err="1"/>
              <a:t>verification_status</a:t>
            </a:r>
            <a:r>
              <a:rPr lang="en-US" dirty="0"/>
              <a:t>', '</a:t>
            </a:r>
            <a:r>
              <a:rPr lang="en-US" dirty="0" err="1"/>
              <a:t>dti</a:t>
            </a:r>
            <a:r>
              <a:rPr lang="en-US" dirty="0"/>
              <a:t>', 'inq_last_6mths', '</a:t>
            </a:r>
            <a:r>
              <a:rPr lang="en-US" dirty="0" err="1"/>
              <a:t>total_acc</a:t>
            </a:r>
            <a:r>
              <a:rPr lang="en-US" dirty="0"/>
              <a:t>', '</a:t>
            </a:r>
            <a:r>
              <a:rPr lang="en-US" dirty="0" err="1"/>
              <a:t>tot_cur_bal</a:t>
            </a:r>
            <a:r>
              <a:rPr lang="en-US" dirty="0"/>
              <a:t>', '</a:t>
            </a:r>
            <a:r>
              <a:rPr lang="en-US" dirty="0" err="1"/>
              <a:t>open_acc</a:t>
            </a:r>
            <a:r>
              <a:rPr lang="en-US" dirty="0"/>
              <a:t>', '</a:t>
            </a:r>
            <a:r>
              <a:rPr lang="en-US" dirty="0" err="1"/>
              <a:t>acc_now_delinq</a:t>
            </a:r>
            <a:r>
              <a:rPr lang="en-US" dirty="0"/>
              <a:t>', 'delinq_2yrs', 'collections_12_mths_ex_med', '</a:t>
            </a:r>
            <a:r>
              <a:rPr lang="en-US" dirty="0" err="1"/>
              <a:t>pub_rec</a:t>
            </a:r>
            <a:r>
              <a:rPr lang="en-US" dirty="0"/>
              <a:t>', '</a:t>
            </a:r>
            <a:r>
              <a:rPr lang="en-US" dirty="0" err="1"/>
              <a:t>revol_bal</a:t>
            </a:r>
            <a:r>
              <a:rPr lang="en-US" dirty="0"/>
              <a:t>', 'revol_</a:t>
            </a:r>
            <a:r>
              <a:rPr lang="en-US" dirty="0" err="1"/>
              <a:t>util</a:t>
            </a:r>
            <a:r>
              <a:rPr lang="en-US" dirty="0"/>
              <a:t>','</a:t>
            </a:r>
            <a:r>
              <a:rPr lang="en-US" dirty="0" err="1"/>
              <a:t>total_rev_hi_lim</a:t>
            </a:r>
            <a:r>
              <a:rPr lang="en-US" dirty="0"/>
              <a:t>', 'purpose', 'term',  '</a:t>
            </a:r>
            <a:r>
              <a:rPr lang="en-US" dirty="0" err="1"/>
              <a:t>initial_list_status</a:t>
            </a:r>
            <a:r>
              <a:rPr lang="en-US" dirty="0"/>
              <a:t>', '</a:t>
            </a:r>
            <a:r>
              <a:rPr lang="en-US" dirty="0" err="1"/>
              <a:t>loan_amnt</a:t>
            </a:r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59566-5289-4E22-9719-26B5C60EFF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59566-5289-4E22-9719-26B5C60EFF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71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59566-5289-4E22-9719-26B5C60EFF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8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59566-5289-4E22-9719-26B5C60EFF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4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5A91-486B-4FB6-941D-A393B9E0DB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7FC3-8E6C-48F8-A475-2C06E9E2B1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7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5A91-486B-4FB6-941D-A393B9E0DB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7FC3-8E6C-48F8-A475-2C06E9E2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0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5A91-486B-4FB6-941D-A393B9E0DB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7FC3-8E6C-48F8-A475-2C06E9E2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5A91-486B-4FB6-941D-A393B9E0DB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7FC3-8E6C-48F8-A475-2C06E9E2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5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5A91-486B-4FB6-941D-A393B9E0DB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7FC3-8E6C-48F8-A475-2C06E9E2B1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4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5A91-486B-4FB6-941D-A393B9E0DB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7FC3-8E6C-48F8-A475-2C06E9E2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5A91-486B-4FB6-941D-A393B9E0DB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7FC3-8E6C-48F8-A475-2C06E9E2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2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5A91-486B-4FB6-941D-A393B9E0DB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7FC3-8E6C-48F8-A475-2C06E9E2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5A91-486B-4FB6-941D-A393B9E0DB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7FC3-8E6C-48F8-A475-2C06E9E2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9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E75A91-486B-4FB6-941D-A393B9E0DB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2B7FC3-8E6C-48F8-A475-2C06E9E2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5A91-486B-4FB6-941D-A393B9E0DB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7FC3-8E6C-48F8-A475-2C06E9E2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E75A91-486B-4FB6-941D-A393B9E0DB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2B7FC3-8E6C-48F8-A475-2C06E9E2B1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7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A1CA-7049-4D27-8193-E4A2F525E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6600" dirty="0"/>
              <a:t>Predict Lending Club Loan Default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08E93-D889-46FE-8CE8-E2FE84DF7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Min XIAO</a:t>
            </a:r>
          </a:p>
          <a:p>
            <a:pPr algn="ctr"/>
            <a:r>
              <a:rPr lang="en-US" dirty="0"/>
              <a:t>2018-03-16</a:t>
            </a:r>
          </a:p>
        </p:txBody>
      </p:sp>
    </p:spTree>
    <p:extLst>
      <p:ext uri="{BB962C8B-B14F-4D97-AF65-F5344CB8AC3E}">
        <p14:creationId xmlns:p14="http://schemas.microsoft.com/office/powerpoint/2010/main" val="2537954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09B3-74E1-42B2-B74B-C075CC9C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D10D8F-4FEC-4B12-B2CA-18656715A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1" y="1898650"/>
            <a:ext cx="8737600" cy="21226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C89AC2-A9DF-4769-AD29-EB16525AC92B}"/>
              </a:ext>
            </a:extLst>
          </p:cNvPr>
          <p:cNvSpPr txBox="1"/>
          <p:nvPr/>
        </p:nvSpPr>
        <p:spPr>
          <a:xfrm>
            <a:off x="1330960" y="4124235"/>
            <a:ext cx="4683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Thoughts: Why all models improve so much? </a:t>
            </a:r>
          </a:p>
          <a:p>
            <a:r>
              <a:rPr lang="en-US" dirty="0"/>
              <a:t>Again, is it a too strong predictor, should we use it in our models.</a:t>
            </a:r>
          </a:p>
          <a:p>
            <a:r>
              <a:rPr lang="en-US" dirty="0"/>
              <a:t>Did a logistic model on that feature itself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A78BDA-DF1E-4299-881F-96F3FC7A1F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3" r="4874"/>
          <a:stretch/>
        </p:blipFill>
        <p:spPr>
          <a:xfrm>
            <a:off x="6858000" y="4009914"/>
            <a:ext cx="3002071" cy="228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926C81-CC9E-4205-BB10-15A5532D6B82}"/>
              </a:ext>
            </a:extLst>
          </p:cNvPr>
          <p:cNvSpPr txBox="1"/>
          <p:nvPr/>
        </p:nvSpPr>
        <p:spPr>
          <a:xfrm>
            <a:off x="1270650" y="5820955"/>
            <a:ext cx="5165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 &lt;- </a:t>
            </a:r>
            <a:r>
              <a:rPr lang="en-US" sz="1400" i="1" dirty="0" err="1"/>
              <a:t>loan_status</a:t>
            </a:r>
            <a:r>
              <a:rPr lang="en-US" sz="1400" i="1" dirty="0"/>
              <a:t> ~ </a:t>
            </a:r>
            <a:r>
              <a:rPr lang="en-US" sz="1400" i="1" dirty="0" err="1"/>
              <a:t>last_pymnt_amnt_to_loan_amnt_percent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8615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A680-CE9F-4D61-AC32-FD6743D4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190E-45EF-4A32-8810-02F403156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Six different models of logistic regression, decision tree, bagging, random forest, boosting, and average ensemble were built, evaluated and compared.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Logistic regression model gives a reasonable performance in determining good loans from bad loans compared with other models.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Considering the simplicity and Interpretability of logistic regression, we recommend it as model of choice for predicting lending club loan dataset default rate.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Possible future work directions include: 1) dig hidden pattern info in payment related time series info 2) use the generated model to predict loans in current status and follow up.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EABAFF-6563-4403-B91D-3F3EB80C789C}"/>
              </a:ext>
            </a:extLst>
          </p:cNvPr>
          <p:cNvSpPr/>
          <p:nvPr/>
        </p:nvSpPr>
        <p:spPr>
          <a:xfrm>
            <a:off x="4359853" y="2967335"/>
            <a:ext cx="34722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02657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9AAD-0AFF-4750-A6CB-3E0BA44F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1B408-927F-4AD5-9FF9-C26067332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3200" dirty="0"/>
              <a:t>Goal and Business Value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Data Exploration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Model Building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Model Comparison and Improvement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Conclusion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6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B1AA-6E4E-47CF-A55B-8C23FFD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Business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E8F06-83BA-4DD4-9057-60113A976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Goal: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Build a model to predict default rate for lending club loan dataset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Business Value: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Identify loans with high probability to turn default so lending club can take actions to prevent those loans from becoming default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Lending club can use this model to assist decision making on loan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Help investigators to pick good loans with more confidence than random picking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6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686F-CE24-4B83-9563-DBA55087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-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CB07-4AB6-4C48-A9D0-D268FEBA8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r>
              <a:rPr lang="en-US" b="1" dirty="0"/>
              <a:t>Define response:</a:t>
            </a:r>
          </a:p>
          <a:p>
            <a:r>
              <a:rPr lang="en-US" dirty="0"/>
              <a:t>loans in "Default", "Charged Off", "Fully Paid" status are used.</a:t>
            </a:r>
          </a:p>
          <a:p>
            <a:r>
              <a:rPr lang="en-US" dirty="0"/>
              <a:t>Factorize </a:t>
            </a:r>
            <a:r>
              <a:rPr lang="en-US" dirty="0" err="1"/>
              <a:t>loan_status</a:t>
            </a:r>
            <a:r>
              <a:rPr lang="en-US" dirty="0"/>
              <a:t> to a two level feature, which is our response.</a:t>
            </a:r>
          </a:p>
          <a:p>
            <a:endParaRPr lang="en-US" dirty="0"/>
          </a:p>
          <a:p>
            <a:r>
              <a:rPr lang="en-US" b="1" dirty="0"/>
              <a:t>Response variable analysis:</a:t>
            </a:r>
          </a:p>
          <a:p>
            <a:r>
              <a:rPr lang="en-US" dirty="0"/>
              <a:t>The data is moderately imbalanced. It is okay to process without any rebalance work.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8E2968-D5A8-4E7A-A0FE-0BA234CE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38" y="2028614"/>
            <a:ext cx="512064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A5AB64-510B-41EE-9BC6-B0332193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Exploration – variables with response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A41134-C2D6-4C0B-A82F-E9CDBFA8EE1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365578" y="1793761"/>
            <a:ext cx="4938713" cy="480387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Strong Predictors: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EC39E1-1699-4FE4-8E2C-BC0BB608ED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15" r="5314" b="3478"/>
          <a:stretch/>
        </p:blipFill>
        <p:spPr>
          <a:xfrm>
            <a:off x="1301625" y="2317365"/>
            <a:ext cx="3030331" cy="18929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AA0F5F-5070-4EB6-A236-6DC28BEC7950}"/>
              </a:ext>
            </a:extLst>
          </p:cNvPr>
          <p:cNvSpPr txBox="1"/>
          <p:nvPr/>
        </p:nvSpPr>
        <p:spPr>
          <a:xfrm>
            <a:off x="2416075" y="208948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8A36CAE-3756-4641-A5D9-A170A47FB6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94" r="5057" b="3912"/>
          <a:stretch/>
        </p:blipFill>
        <p:spPr>
          <a:xfrm>
            <a:off x="1228744" y="4421993"/>
            <a:ext cx="3038556" cy="18652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CC77BA-C7EC-4050-A7C3-ACC34A0955D7}"/>
              </a:ext>
            </a:extLst>
          </p:cNvPr>
          <p:cNvSpPr txBox="1"/>
          <p:nvPr/>
        </p:nvSpPr>
        <p:spPr>
          <a:xfrm>
            <a:off x="2557104" y="415877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dti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9E17226-1FE7-4C58-99DF-4ACCB3642F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479" r="5329" b="3333"/>
          <a:stretch/>
        </p:blipFill>
        <p:spPr>
          <a:xfrm>
            <a:off x="4407529" y="4439883"/>
            <a:ext cx="3029851" cy="19016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E4220F-C509-4DA0-89E6-D417EF2DCF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623" r="6689" b="3768"/>
          <a:stretch/>
        </p:blipFill>
        <p:spPr>
          <a:xfrm>
            <a:off x="7819484" y="2154301"/>
            <a:ext cx="2986325" cy="18884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0578387-CD9C-464E-B5DE-9C219012030E}"/>
              </a:ext>
            </a:extLst>
          </p:cNvPr>
          <p:cNvSpPr txBox="1"/>
          <p:nvPr/>
        </p:nvSpPr>
        <p:spPr>
          <a:xfrm>
            <a:off x="8646948" y="1864139"/>
            <a:ext cx="187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delinq_2yrs_level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16807-8FDB-4998-9306-F6AF734BF3AB}"/>
              </a:ext>
            </a:extLst>
          </p:cNvPr>
          <p:cNvSpPr txBox="1"/>
          <p:nvPr/>
        </p:nvSpPr>
        <p:spPr>
          <a:xfrm>
            <a:off x="5670471" y="4164456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loan_amnt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96D206B-A0C2-4C24-9FB8-DC6E55573AC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768" r="5329" b="3333"/>
          <a:stretch/>
        </p:blipFill>
        <p:spPr>
          <a:xfrm>
            <a:off x="7803503" y="4446490"/>
            <a:ext cx="3029851" cy="189507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BCE1AE-C1D9-4757-93D5-21CBDFBB2BA2}"/>
              </a:ext>
            </a:extLst>
          </p:cNvPr>
          <p:cNvSpPr txBox="1"/>
          <p:nvPr/>
        </p:nvSpPr>
        <p:spPr>
          <a:xfrm>
            <a:off x="8985042" y="415877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annual_inc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8380925-62C6-4570-BB99-263BABFD311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3864" r="5587" b="3560"/>
          <a:stretch/>
        </p:blipFill>
        <p:spPr>
          <a:xfrm>
            <a:off x="4686588" y="2317365"/>
            <a:ext cx="3021594" cy="188768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692BA64-147F-439D-9559-2BDF1EE98963}"/>
              </a:ext>
            </a:extLst>
          </p:cNvPr>
          <p:cNvSpPr txBox="1"/>
          <p:nvPr/>
        </p:nvSpPr>
        <p:spPr>
          <a:xfrm>
            <a:off x="5446406" y="2058644"/>
            <a:ext cx="17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acc_now_delinq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651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28A9-8CA2-49D1-B96F-2DA23A6B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A4182-B228-4496-B540-DC656E74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Do binning to reduce categorical feature levels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i.e. </a:t>
            </a:r>
            <a:r>
              <a:rPr lang="en-US" dirty="0" err="1"/>
              <a:t>addr_state</a:t>
            </a:r>
            <a:r>
              <a:rPr lang="en-US" dirty="0"/>
              <a:t>, </a:t>
            </a:r>
            <a:r>
              <a:rPr lang="en-US" dirty="0" err="1"/>
              <a:t>emp_length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Convert numeric features with very few unique values into categorical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i.e. inq_last_6mths, delinq_2yrs, </a:t>
            </a:r>
            <a:r>
              <a:rPr lang="fr-FR" dirty="0"/>
              <a:t>collections_12_mths_ex_med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Take log for large spread numeric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i.e. </a:t>
            </a:r>
            <a:r>
              <a:rPr lang="en-US" dirty="0" err="1"/>
              <a:t>annual_inc</a:t>
            </a:r>
            <a:r>
              <a:rPr lang="en-US" dirty="0"/>
              <a:t>, </a:t>
            </a:r>
            <a:r>
              <a:rPr lang="en-US" dirty="0" err="1"/>
              <a:t>tot_cur_bal</a:t>
            </a:r>
            <a:r>
              <a:rPr lang="en-US" dirty="0"/>
              <a:t>, </a:t>
            </a:r>
            <a:r>
              <a:rPr lang="en-US" dirty="0" err="1"/>
              <a:t>revol_bal</a:t>
            </a:r>
            <a:r>
              <a:rPr lang="en-US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97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1A4B-8FF5-4B5B-A577-1E5EA3D2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 Building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A0D17-ABB9-4490-8D45-9D8CBE3BCD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3" r="4293"/>
          <a:stretch/>
        </p:blipFill>
        <p:spPr>
          <a:xfrm>
            <a:off x="1205345" y="1797627"/>
            <a:ext cx="3016825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78229D-CBFC-45DF-A050-61FE75AC15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1" r="4649"/>
          <a:stretch/>
        </p:blipFill>
        <p:spPr>
          <a:xfrm>
            <a:off x="4222170" y="1787236"/>
            <a:ext cx="3001975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B15E8C-FAB3-4709-B5F6-40A2D83331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7" r="4784"/>
          <a:stretch/>
        </p:blipFill>
        <p:spPr>
          <a:xfrm>
            <a:off x="7738765" y="1787236"/>
            <a:ext cx="3008024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049879-2D28-4B39-A625-0413444FE5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68" r="5057"/>
          <a:stretch/>
        </p:blipFill>
        <p:spPr>
          <a:xfrm>
            <a:off x="1222770" y="4052455"/>
            <a:ext cx="2981973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FE6BF3-4F5D-4362-B7EE-35547010227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00" r="5193"/>
          <a:stretch/>
        </p:blipFill>
        <p:spPr>
          <a:xfrm>
            <a:off x="4517660" y="4052455"/>
            <a:ext cx="2963795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A06D9F-32F3-4037-9DBB-9F926B1EA76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44" r="5056"/>
          <a:stretch/>
        </p:blipFill>
        <p:spPr>
          <a:xfrm>
            <a:off x="7754415" y="4052455"/>
            <a:ext cx="299237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327F-DFC5-47A8-B0DE-09632C33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and Improvement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C4BF6-E9C2-477E-9894-B2D7C473BE6A}"/>
              </a:ext>
            </a:extLst>
          </p:cNvPr>
          <p:cNvSpPr txBox="1"/>
          <p:nvPr/>
        </p:nvSpPr>
        <p:spPr>
          <a:xfrm>
            <a:off x="7501956" y="2125198"/>
            <a:ext cx="3519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new feature: </a:t>
            </a:r>
            <a:r>
              <a:rPr lang="en-US" dirty="0" err="1"/>
              <a:t>last_pymnt_amnt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3BFEE-D9D4-4E0A-91BC-AC99724A2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93" r="3555" b="3769"/>
          <a:stretch/>
        </p:blipFill>
        <p:spPr>
          <a:xfrm>
            <a:off x="6551468" y="2513284"/>
            <a:ext cx="4938601" cy="298964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24D48AD-AF8D-406B-BDE5-B487022AF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86837"/>
              </p:ext>
            </p:extLst>
          </p:nvPr>
        </p:nvGraphicFramePr>
        <p:xfrm>
          <a:off x="1292337" y="2513284"/>
          <a:ext cx="4834143" cy="266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321">
                  <a:extLst>
                    <a:ext uri="{9D8B030D-6E8A-4147-A177-3AD203B41FA5}">
                      <a16:colId xmlns:a16="http://schemas.microsoft.com/office/drawing/2014/main" val="1777582021"/>
                    </a:ext>
                  </a:extLst>
                </a:gridCol>
                <a:gridCol w="1991632">
                  <a:extLst>
                    <a:ext uri="{9D8B030D-6E8A-4147-A177-3AD203B41FA5}">
                      <a16:colId xmlns:a16="http://schemas.microsoft.com/office/drawing/2014/main" val="1071219894"/>
                    </a:ext>
                  </a:extLst>
                </a:gridCol>
                <a:gridCol w="1988190">
                  <a:extLst>
                    <a:ext uri="{9D8B030D-6E8A-4147-A177-3AD203B41FA5}">
                      <a16:colId xmlns:a16="http://schemas.microsoft.com/office/drawing/2014/main" val="4018504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01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04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Bagging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48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941297"/>
                  </a:ext>
                </a:extLst>
              </a:tr>
              <a:tr h="43970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57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8107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BBE757-D4CD-4EEF-A3F5-E12005D1E585}"/>
              </a:ext>
            </a:extLst>
          </p:cNvPr>
          <p:cNvSpPr txBox="1"/>
          <p:nvPr/>
        </p:nvSpPr>
        <p:spPr>
          <a:xfrm>
            <a:off x="1749620" y="2072201"/>
            <a:ext cx="354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Performance on Test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894D7-CAF5-46F5-A153-5B831B3F487D}"/>
              </a:ext>
            </a:extLst>
          </p:cNvPr>
          <p:cNvSpPr txBox="1"/>
          <p:nvPr/>
        </p:nvSpPr>
        <p:spPr>
          <a:xfrm>
            <a:off x="1292337" y="5434445"/>
            <a:ext cx="48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initial trials, the AUCs are all below 0.7, which is a little low. Among them, logistic regression seems to perform best.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4A986F-6E4A-4DDE-8CB0-3BE39F92FF01}"/>
              </a:ext>
            </a:extLst>
          </p:cNvPr>
          <p:cNvSpPr/>
          <p:nvPr/>
        </p:nvSpPr>
        <p:spPr>
          <a:xfrm>
            <a:off x="6265718" y="2044096"/>
            <a:ext cx="5715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041331-65B1-4A50-A4D2-18F251642935}"/>
              </a:ext>
            </a:extLst>
          </p:cNvPr>
          <p:cNvSpPr txBox="1"/>
          <p:nvPr/>
        </p:nvSpPr>
        <p:spPr>
          <a:xfrm>
            <a:off x="7664500" y="5711444"/>
            <a:ext cx="324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 May be a too strong predictor</a:t>
            </a:r>
          </a:p>
        </p:txBody>
      </p:sp>
    </p:spTree>
    <p:extLst>
      <p:ext uri="{BB962C8B-B14F-4D97-AF65-F5344CB8AC3E}">
        <p14:creationId xmlns:p14="http://schemas.microsoft.com/office/powerpoint/2010/main" val="163597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1B46-93DB-4B1F-9846-07EB4297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8FDAF-780F-4B2E-B493-27D3D6BEA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0" r="5159"/>
          <a:stretch/>
        </p:blipFill>
        <p:spPr>
          <a:xfrm>
            <a:off x="1294857" y="1787236"/>
            <a:ext cx="2982165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32DCC4-8ED4-48DE-9487-7D32A9EC0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4" r="4834"/>
          <a:stretch/>
        </p:blipFill>
        <p:spPr>
          <a:xfrm>
            <a:off x="4549419" y="1797396"/>
            <a:ext cx="2982197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6B183E-B907-4900-8F66-768C700019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9" r="4921"/>
          <a:stretch/>
        </p:blipFill>
        <p:spPr>
          <a:xfrm>
            <a:off x="7726679" y="1787236"/>
            <a:ext cx="2989814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713F67-3AB1-4627-BBFD-DB4C8E4CEE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8" r="4649"/>
          <a:stretch/>
        </p:blipFill>
        <p:spPr>
          <a:xfrm>
            <a:off x="1294857" y="4083396"/>
            <a:ext cx="2977748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6BE343-51C3-45D8-A1A1-DFF8261849F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"/>
          <a:srcRect l="1660" r="5329"/>
          <a:stretch/>
        </p:blipFill>
        <p:spPr>
          <a:xfrm>
            <a:off x="4743309" y="4073236"/>
            <a:ext cx="2976724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E1B5C2-37C1-445C-A13C-3EA2EAB0F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4013" y="4073236"/>
            <a:ext cx="3200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445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</TotalTime>
  <Words>627</Words>
  <Application>Microsoft Office PowerPoint</Application>
  <PresentationFormat>Widescreen</PresentationFormat>
  <Paragraphs>94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Predict Lending Club Loan Default Rate</vt:lpstr>
      <vt:lpstr>Outline</vt:lpstr>
      <vt:lpstr>Goal and Business Value</vt:lpstr>
      <vt:lpstr>Data Exploration - response</vt:lpstr>
      <vt:lpstr>Data Exploration – variables with response</vt:lpstr>
      <vt:lpstr>Feature Engineering</vt:lpstr>
      <vt:lpstr>Model  Building</vt:lpstr>
      <vt:lpstr>Model Comparison and Improvement</vt:lpstr>
      <vt:lpstr>Model Building</vt:lpstr>
      <vt:lpstr>Model Comparison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Xiao, Min</dc:creator>
  <cp:lastModifiedBy>Xiao, Min</cp:lastModifiedBy>
  <cp:revision>33</cp:revision>
  <dcterms:created xsi:type="dcterms:W3CDTF">2018-03-16T01:23:33Z</dcterms:created>
  <dcterms:modified xsi:type="dcterms:W3CDTF">2018-03-16T04:15:44Z</dcterms:modified>
</cp:coreProperties>
</file>