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69f6c7f8c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2769f6c7f8c_2_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769f6c7f8c_2_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a6acb54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a6acb54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Support Vector Machines </a:t>
            </a:r>
            <a:r>
              <a:rPr lang="en">
                <a:solidFill>
                  <a:schemeClr val="dk1"/>
                </a:solidFill>
              </a:rPr>
              <a:t>calculate</a:t>
            </a:r>
            <a:r>
              <a:rPr lang="en">
                <a:solidFill>
                  <a:schemeClr val="dk1"/>
                </a:solidFill>
              </a:rPr>
              <a:t> a hyperplane that best classifies the target outcome.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a6acb54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a6acb54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XGBoost iteratively builds decision trees, tweaking each one to find the best fitting model based on what the user selects as the evaluation criteria (in this case it is AUC). This model has the highest accuracy so far and was able to correctly predict a bankrupt </a:t>
            </a:r>
            <a:r>
              <a:rPr lang="en">
                <a:solidFill>
                  <a:schemeClr val="dk1"/>
                </a:solidFill>
              </a:rPr>
              <a:t>company</a:t>
            </a:r>
            <a:r>
              <a:rPr lang="en">
                <a:solidFill>
                  <a:schemeClr val="dk1"/>
                </a:solidFill>
              </a:rPr>
              <a:t>. </a:t>
            </a:r>
            <a:r>
              <a:rPr lang="en">
                <a:solidFill>
                  <a:schemeClr val="dk1"/>
                </a:solidFill>
              </a:rPr>
              <a:t>This is what gives us a precision value of 1 and a recall value of 0.2. Figure 9 shows the Shapley values for each variable. Shapley Additive exPlanations (SHAP) is another technique for evaluating variables and their effect on the target outcome (Mickle &amp; Deb, 2022). SHAP analysis shows that higher values of the Return on Assets Ratio indicate companies are less likely to file for bankruptcy, while higher CPI values are an indication that a company is more likely to file for bankruptcy. </a:t>
            </a:r>
            <a:endParaRPr>
              <a:solidFill>
                <a:schemeClr val="dk1"/>
              </a:solidFill>
            </a:endParaRPr>
          </a:p>
          <a:p>
            <a:pPr indent="12700" lvl="0" marL="0" rtl="0" algn="l">
              <a:lnSpc>
                <a:spcPct val="10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a6acb54d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ea6acb54d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Artificial Neural Networks are intended to mimic the neurons in the brain by finding connections based on interconnected nodes and hidden layers. It is the most black-box of the models and can be difficult to interpret from a variable standpoint. Three layers with five hidden units was used for this model. This model is great at handling non-linear and/or complicated relationships.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a6acb54d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ea6acb54d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XGBoost was the model with the highest accuracy, AUC, precision, and recall.</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769f6c7f8c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769f6c7f8c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Python’s ‘yfinance’ library did not have as much information as expected, seen by the low number of records for </a:t>
            </a:r>
            <a:r>
              <a:rPr lang="en">
                <a:solidFill>
                  <a:schemeClr val="dk1"/>
                </a:solidFill>
              </a:rPr>
              <a:t>companies</a:t>
            </a:r>
            <a:r>
              <a:rPr lang="en">
                <a:solidFill>
                  <a:schemeClr val="dk1"/>
                </a:solidFill>
              </a:rPr>
              <a:t> which have filed for </a:t>
            </a:r>
            <a:r>
              <a:rPr lang="en">
                <a:solidFill>
                  <a:schemeClr val="dk1"/>
                </a:solidFill>
              </a:rPr>
              <a:t>bankruptcy</a:t>
            </a:r>
            <a:r>
              <a:rPr lang="en">
                <a:solidFill>
                  <a:schemeClr val="dk1"/>
                </a:solidFill>
              </a:rPr>
              <a:t> (15). This could have resulted in overfitting in the models. While annual data was used to represent a company’s financial health the year of bankruptcy filing, quarterly data is also available and would add a level of granularity to the analysis. Another library available in Python is the ‘edgartools’ library which also pulls financial statement data from the SEC but for a longer time period. This library may contain more data for use in the analysis resulting in more data points. While attempts were made to drop outliers </a:t>
            </a:r>
            <a:r>
              <a:rPr lang="en">
                <a:solidFill>
                  <a:schemeClr val="dk1"/>
                </a:solidFill>
              </a:rPr>
              <a:t>outside</a:t>
            </a:r>
            <a:r>
              <a:rPr lang="en">
                <a:solidFill>
                  <a:schemeClr val="dk1"/>
                </a:solidFill>
              </a:rPr>
              <a:t> of three standard deviations, no data was dropped in this method so it might be worth to drop data based on value cutoffs regardless of standard deviations from the mean. Only four simple </a:t>
            </a:r>
            <a:r>
              <a:rPr lang="en">
                <a:solidFill>
                  <a:schemeClr val="dk1"/>
                </a:solidFill>
              </a:rPr>
              <a:t>models</a:t>
            </a:r>
            <a:r>
              <a:rPr lang="en">
                <a:solidFill>
                  <a:schemeClr val="dk1"/>
                </a:solidFill>
              </a:rPr>
              <a:t> were created and it’s possible a combination model could outperform the ones created in this study. Combination models such as clustering and logistic regression have been used with success in other industries and it would be interesting to apply that style to this study (Li, 2016).</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69f6c7f8c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69f6c7f8c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69f6c7f8c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69f6c7f8c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study sought to find variables which correlate with companies filing for bankruptcy and then sought to determine if bankruptcy fillings could be predicted with machine learning based on these variables.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69f6c7f8c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69f6c7f8c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Knowing which, if any, variables are correlated with a company filing for bankruptcy is beneficial for both company and investor. If a company can recognize circumstances which could lead to potential bankruptcy, it can make changes before that occurs, while if an investor who owns stock in a company recognizes signs related to a company potentially failing, he or she can withdraw or sell stock to preserve his or her capital and prevent personal financial loss. Financial institutions regularly calculate financial ratios using a company’s financial statements to determine credit worthiness and if a loan warrants a higher interest rate when a company wishes to refinance. If a company’s financial ratios become undesirable compared to an industry average, whether too high or too low, it may be harder for companies to obtain new funding (McGregor, 2022).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69f6c7f8c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69f6c7f8c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World Bank provides global GDP growth rate information which was downloaded as a spreadsheet. GDP is a measure of the yearly value of goods and services produced in a country and can indicate how well a country’s economy is performing and can help identify recessions when the growth contracts compared to the previous timeframes. The U.S. Bureau of Labor Statistics provides monthly inflation data which was downloaded as a spreadsheet and the annual average inflation rate calculated. Companies must file financial statements with the United States government on a quarterly and annual basis and this data can be used to compute financial ratios which are indicators of a company’s financial health. Country specific data such as GDP and inflation can affect companies negatively when GDP contracts or when inflation increases. The cost of goods and services increases and consumers spend less which can result in less revenue for companies. The ‘yfinance’ library in Python provides cash flow statements, income statements, and balance sheets which were used for the calculation of financial ratios.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69f6c7f8c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69f6c7f8c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t>
            </a:r>
            <a:r>
              <a:rPr lang="en">
                <a:solidFill>
                  <a:schemeClr val="dk1"/>
                </a:solidFill>
              </a:rPr>
              <a:t>iquidity ratios such as the current ratio indicate if a company can pay its short- and long-term obligations in a timely manner. Leverage ratios such as debt-to-equity determine how a company finances its operations, either through loans from financial institutions or via stock offerings/shareholders. Profitability ratios, such as return on assets, determine how well a company can generate income relative to revenue or operating costs. </a:t>
            </a:r>
            <a:endParaRPr>
              <a:solidFill>
                <a:schemeClr val="dk1"/>
              </a:solidFill>
            </a:endParaRPr>
          </a:p>
          <a:p>
            <a:pPr indent="0" lvl="0" marL="0" rtl="0" algn="l">
              <a:spcBef>
                <a:spcPts val="0"/>
              </a:spcBef>
              <a:spcAft>
                <a:spcPts val="0"/>
              </a:spcAft>
              <a:buNone/>
            </a:pPr>
            <a:r>
              <a:rPr lang="en">
                <a:solidFill>
                  <a:schemeClr val="dk1"/>
                </a:solidFill>
              </a:rPr>
              <a:t>Ten financial ratios were computed: current, acid-test, working capital, debt, debt-to-equity, interest coverage, return on assets, return on equity, earnings per share, and return on total assets.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69f6c7f8c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69f6c7f8c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Once financial ratios were calculated, only records with a full suite of ratios were kept and the financial statement data was dropped from the dataframe. The final analysis consisted of these ten ratios plus GDP and CPI data for a total of twelve variables.</a:t>
            </a:r>
            <a:r>
              <a:rPr lang="en">
                <a:solidFill>
                  <a:schemeClr val="dk1"/>
                </a:solidFill>
              </a:rPr>
              <a:t>Two correlation techniques were used: Point-Biserial Correlation and two-sample t-test (normal and Welch) to determine p-values. Point-Biserial Correlation measures how much two variables are associated with one another and can be used on data with unequal variances (Bonett, 2020) while two-sample t-tests compare the statistical significance between the means of two independent groups or populations (JMP, n.d.). P-values measure the probability of the current value of the coefficient being the same if the two variables were unrelated. Common practice is to state that if a p-value is below 0.05, then the two variables have a statistically significant relationship with one another. Mini linear regression models were created for each company to </a:t>
            </a:r>
            <a:r>
              <a:rPr lang="en">
                <a:solidFill>
                  <a:schemeClr val="dk1"/>
                </a:solidFill>
              </a:rPr>
              <a:t>calculate</a:t>
            </a:r>
            <a:r>
              <a:rPr lang="en">
                <a:solidFill>
                  <a:schemeClr val="dk1"/>
                </a:solidFill>
              </a:rPr>
              <a:t> the slope for each variable and statistical analysis between bankrupt and non-bankrupt companies was performed to determine if the degree of decreasing or increasing values for the variables was an indicator of financial trouble. The tests show that for this dataset, the slope is not an indicator for most of </a:t>
            </a:r>
            <a:r>
              <a:rPr lang="en">
                <a:solidFill>
                  <a:schemeClr val="dk1"/>
                </a:solidFill>
              </a:rPr>
              <a:t>the</a:t>
            </a:r>
            <a:r>
              <a:rPr lang="en">
                <a:solidFill>
                  <a:schemeClr val="dk1"/>
                </a:solidFill>
              </a:rPr>
              <a:t> variables with the exception of GDP and CPI based on the t-test p-values falling above 0.05. If the significance threshold were to be increased, it is possible to consider the slopes for Return on Equity and Return on Total Assets as potential variables to add to the machine </a:t>
            </a:r>
            <a:r>
              <a:rPr lang="en">
                <a:solidFill>
                  <a:schemeClr val="dk1"/>
                </a:solidFill>
              </a:rPr>
              <a:t>learning</a:t>
            </a:r>
            <a:r>
              <a:rPr lang="en">
                <a:solidFill>
                  <a:schemeClr val="dk1"/>
                </a:solidFill>
              </a:rPr>
              <a:t> models.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a6acb54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a6acb54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A correlation matrix was constructed to view how strong of a correlation exists between variables. When two variables are highly correlated, including both in a model will cause issues in the p-values and confidence intervals, leading to a model which is not an accurate depiction of the predictive nature of the model (Singh et al., 2023). </a:t>
            </a:r>
            <a:r>
              <a:rPr lang="en">
                <a:solidFill>
                  <a:schemeClr val="dk1"/>
                </a:solidFill>
              </a:rPr>
              <a:t>The correlation matrix shows a high degree of correlation (Pearson coefficient) between Current Ratio and Acid-test Ratio, Debt Ratio and Working Capital Ratio, Return on Assets and Return on Total Assets, Return on Assets and Working Capital, and Return on Assets and Debt Ratio.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69f6c7f8c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69f6c7f8c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Clr>
                <a:schemeClr val="dk1"/>
              </a:buClr>
              <a:buSzPts val="1100"/>
              <a:buFont typeface="Arial"/>
              <a:buNone/>
            </a:pPr>
            <a:r>
              <a:rPr lang="en">
                <a:solidFill>
                  <a:schemeClr val="dk1"/>
                </a:solidFill>
              </a:rPr>
              <a:t>Some machine learning models, such as logistic regression, perform best when data is normally distributed. Therefore, each variable was analyzed for skewness and kurtosis. Those variables which are not normally distributed may be scaled in Python. Any variables with large variances will also require scaling. ANN, and SVM do not require normally distributed data for models to perform well but do require scaling. Scaling was done using the RobustScaler in ‘scikit-learn.’</a:t>
            </a:r>
            <a:endParaRPr>
              <a:solidFill>
                <a:schemeClr val="dk1"/>
              </a:solidFill>
            </a:endParaRPr>
          </a:p>
          <a:p>
            <a:pPr indent="12700" lvl="0" marL="0" rtl="0" algn="l">
              <a:lnSpc>
                <a:spcPct val="100000"/>
              </a:lnSpc>
              <a:spcBef>
                <a:spcPts val="0"/>
              </a:spcBef>
              <a:spcAft>
                <a:spcPts val="0"/>
              </a:spcAft>
              <a:buNone/>
            </a:pPr>
            <a:r>
              <a:rPr lang="en">
                <a:solidFill>
                  <a:schemeClr val="dk1"/>
                </a:solidFill>
              </a:rPr>
              <a:t>Precision, recall, F1-score, and ROC curves were used to evaluate the predictive performance of each model. Shapley Additive exPlanations (SHAP) is another technique for evaluating variables and their effect on the target outcome (Mickle &amp; Deb, 2022).</a:t>
            </a:r>
            <a:endParaRPr>
              <a:solidFill>
                <a:schemeClr val="dk1"/>
              </a:solidFill>
            </a:endParaRPr>
          </a:p>
          <a:p>
            <a:pPr indent="12700" lvl="0" marL="0" rtl="0" algn="l">
              <a:lnSpc>
                <a:spcPct val="100000"/>
              </a:lnSpc>
              <a:spcBef>
                <a:spcPts val="0"/>
              </a:spcBef>
              <a:spcAft>
                <a:spcPts val="0"/>
              </a:spcAft>
              <a:buNone/>
            </a:pPr>
            <a:r>
              <a:rPr lang="en">
                <a:solidFill>
                  <a:schemeClr val="dk1"/>
                </a:solidFill>
              </a:rPr>
              <a:t>Each model was created using a test train split of 70% to 30%.</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a6acb54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a6acb54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00000"/>
              </a:lnSpc>
              <a:spcBef>
                <a:spcPts val="0"/>
              </a:spcBef>
              <a:spcAft>
                <a:spcPts val="0"/>
              </a:spcAft>
              <a:buNone/>
            </a:pPr>
            <a:r>
              <a:rPr lang="en">
                <a:solidFill>
                  <a:schemeClr val="dk1"/>
                </a:solidFill>
              </a:rPr>
              <a:t>Logistic Regression models have been widely used since the 1940’s due to their ease of building and interpretation. It predicts the probability of a target outcome to be either 0 or 1. Figure 3 shows the confusion matrix for this model while Figure 4 shows the ROC curve. A confusion matrix plots the number of true positives, true negatives, false positives, and false negatives when the model uses the test data set. Accuracy is simply the number of correct answers divided by the total number of data points. Recall, also referred to as sensitivity, measures the number of true positives divided by the total number of actual positives. Precision is the number of true positives divided by the number of predicted </a:t>
            </a:r>
            <a:r>
              <a:rPr lang="en">
                <a:solidFill>
                  <a:schemeClr val="dk1"/>
                </a:solidFill>
              </a:rPr>
              <a:t>positives</a:t>
            </a:r>
            <a:r>
              <a:rPr lang="en">
                <a:solidFill>
                  <a:schemeClr val="dk1"/>
                </a:solidFill>
              </a:rPr>
              <a:t>. In this case, that number is 0 and therefore the precision and recall for bankrupt companies in this model is 0. Receiver Operating Characteristic curve plots true positive rates versus false positive rates. When the area under the curve approaches 1, the better the model is at predicting bankruptcies.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088684" y="603389"/>
            <a:ext cx="7202400" cy="7869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SzPts val="1400"/>
              <a:buChar char="●"/>
              <a:defRPr/>
            </a:lvl1pPr>
            <a:lvl2pPr indent="-317500" lvl="1" marL="914400" rtl="0" algn="l">
              <a:lnSpc>
                <a:spcPct val="120000"/>
              </a:lnSpc>
              <a:spcBef>
                <a:spcPts val="1200"/>
              </a:spcBef>
              <a:spcAft>
                <a:spcPts val="0"/>
              </a:spcAft>
              <a:buSzPts val="1400"/>
              <a:buChar char="○"/>
              <a:defRPr/>
            </a:lvl2pPr>
            <a:lvl3pPr indent="-317500" lvl="2" marL="1371600" rtl="0" algn="l">
              <a:lnSpc>
                <a:spcPct val="120000"/>
              </a:lnSpc>
              <a:spcBef>
                <a:spcPts val="1200"/>
              </a:spcBef>
              <a:spcAft>
                <a:spcPts val="0"/>
              </a:spcAft>
              <a:buSzPts val="1400"/>
              <a:buChar char="■"/>
              <a:defRPr/>
            </a:lvl3pPr>
            <a:lvl4pPr indent="-317500" lvl="3" marL="1828800" rtl="0" algn="l">
              <a:lnSpc>
                <a:spcPct val="120000"/>
              </a:lnSpc>
              <a:spcBef>
                <a:spcPts val="1200"/>
              </a:spcBef>
              <a:spcAft>
                <a:spcPts val="0"/>
              </a:spcAft>
              <a:buSzPts val="1400"/>
              <a:buChar char="●"/>
              <a:defRPr/>
            </a:lvl4pPr>
            <a:lvl5pPr indent="-317500" lvl="4" marL="2286000" rtl="0" algn="l">
              <a:lnSpc>
                <a:spcPct val="120000"/>
              </a:lnSpc>
              <a:spcBef>
                <a:spcPts val="1200"/>
              </a:spcBef>
              <a:spcAft>
                <a:spcPts val="0"/>
              </a:spcAft>
              <a:buSzPts val="1400"/>
              <a:buChar char="○"/>
              <a:defRPr/>
            </a:lvl5pPr>
            <a:lvl6pPr indent="-317500" lvl="5" marL="2743200" rtl="0" algn="l">
              <a:lnSpc>
                <a:spcPct val="120000"/>
              </a:lnSpc>
              <a:spcBef>
                <a:spcPts val="1200"/>
              </a:spcBef>
              <a:spcAft>
                <a:spcPts val="0"/>
              </a:spcAft>
              <a:buSzPts val="1400"/>
              <a:buChar char="■"/>
              <a:defRPr/>
            </a:lvl6pPr>
            <a:lvl7pPr indent="-317500" lvl="6" marL="3200400" rtl="0" algn="l">
              <a:lnSpc>
                <a:spcPct val="120000"/>
              </a:lnSpc>
              <a:spcBef>
                <a:spcPts val="1200"/>
              </a:spcBef>
              <a:spcAft>
                <a:spcPts val="0"/>
              </a:spcAft>
              <a:buSzPts val="1400"/>
              <a:buChar char="●"/>
              <a:defRPr/>
            </a:lvl7pPr>
            <a:lvl8pPr indent="-317500" lvl="7" marL="3657600" rtl="0" algn="l">
              <a:lnSpc>
                <a:spcPct val="120000"/>
              </a:lnSpc>
              <a:spcBef>
                <a:spcPts val="1200"/>
              </a:spcBef>
              <a:spcAft>
                <a:spcPts val="0"/>
              </a:spcAft>
              <a:buSzPts val="1400"/>
              <a:buChar char="○"/>
              <a:defRPr/>
            </a:lvl8pPr>
            <a:lvl9pPr indent="-317500" lvl="8" marL="4114800" rtl="0" algn="l">
              <a:lnSpc>
                <a:spcPct val="120000"/>
              </a:lnSpc>
              <a:spcBef>
                <a:spcPts val="1200"/>
              </a:spcBef>
              <a:spcAft>
                <a:spcPts val="1200"/>
              </a:spcAft>
              <a:buSzPts val="1400"/>
              <a:buChar char="■"/>
              <a:defRPr/>
            </a:lvl9pPr>
          </a:lstStyle>
          <a:p/>
        </p:txBody>
      </p:sp>
      <p:sp>
        <p:nvSpPr>
          <p:cNvPr id="276" name="Google Shape;276;p13"/>
          <p:cNvSpPr txBox="1"/>
          <p:nvPr>
            <p:ph idx="10" type="dt"/>
          </p:nvPr>
        </p:nvSpPr>
        <p:spPr>
          <a:xfrm>
            <a:off x="5665604" y="247778"/>
            <a:ext cx="2625600" cy="231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1088684" y="246980"/>
            <a:ext cx="4454100" cy="231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360045" y="599230"/>
            <a:ext cx="608400" cy="377700"/>
          </a:xfrm>
          <a:prstGeom prst="rect">
            <a:avLst/>
          </a:prstGeom>
          <a:noFill/>
          <a:ln>
            <a:noFill/>
          </a:ln>
        </p:spPr>
        <p:txBody>
          <a:bodyPr anchorCtr="0" anchor="t"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79" name="Google Shape;279;p13"/>
          <p:cNvCxnSpPr/>
          <p:nvPr/>
        </p:nvCxnSpPr>
        <p:spPr>
          <a:xfrm>
            <a:off x="1090422" y="1385316"/>
            <a:ext cx="72057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doi.org/10.1186/s12913-022-08615-w" TargetMode="External"/><Relationship Id="rId10" Type="http://schemas.openxmlformats.org/officeDocument/2006/relationships/hyperlink" Target="https://www.bccpa.ca/news-events/cpabc-newsroom/2022/september/the-4-main-reasons-why-you-should-care-about-financial-ratios/" TargetMode="External"/><Relationship Id="rId13" Type="http://schemas.openxmlformats.org/officeDocument/2006/relationships/hyperlink" Target="https://doi.org/10.3233/KES-221622" TargetMode="External"/><Relationship Id="rId12" Type="http://schemas.openxmlformats.org/officeDocument/2006/relationships/hyperlink" Target="https://doi.org/10.1186/s12913-022-08615-w" TargetMode="External"/><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doi.org/10.1111/bmsp.12189" TargetMode="External"/><Relationship Id="rId4" Type="http://schemas.openxmlformats.org/officeDocument/2006/relationships/hyperlink" Target="https://doi.org/10.1111/bmsp.12189" TargetMode="External"/><Relationship Id="rId9" Type="http://schemas.openxmlformats.org/officeDocument/2006/relationships/hyperlink" Target="https://www.bccpa.ca/news-events/cpabc-newsroom/2022/september/the-4-main-reasons-why-you-should-care-about-financial-ratios/" TargetMode="External"/><Relationship Id="rId14" Type="http://schemas.openxmlformats.org/officeDocument/2006/relationships/hyperlink" Target="https://doi.org/10.3233/KES-221622" TargetMode="External"/><Relationship Id="rId5" Type="http://schemas.openxmlformats.org/officeDocument/2006/relationships/hyperlink" Target="https://www.jmp.com/en_us/statistics-knowledge-portal/t-test.html" TargetMode="External"/><Relationship Id="rId6" Type="http://schemas.openxmlformats.org/officeDocument/2006/relationships/hyperlink" Target="https://www.jmp.com/en_us/statistics-knowledge-portal/t-test.html" TargetMode="External"/><Relationship Id="rId7" Type="http://schemas.openxmlformats.org/officeDocument/2006/relationships/hyperlink" Target="https://www.sciencedirect.com/science/article/pii/S1877705816003374?via%3Dihub" TargetMode="External"/><Relationship Id="rId8" Type="http://schemas.openxmlformats.org/officeDocument/2006/relationships/hyperlink" Target="https://www.sciencedirect.com/science/article/pii/S1877705816003374?via%3Di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786300" y="614588"/>
            <a:ext cx="4255500" cy="1872900"/>
          </a:xfrm>
          <a:prstGeom prst="rect">
            <a:avLst/>
          </a:prstGeom>
          <a:noFill/>
          <a:ln>
            <a:noFill/>
          </a:ln>
        </p:spPr>
        <p:txBody>
          <a:bodyPr anchorCtr="0" anchor="b" bIns="0" lIns="68575" spcFirstLastPara="1" rIns="68575" wrap="square" tIns="34275">
            <a:normAutofit/>
          </a:bodyPr>
          <a:lstStyle/>
          <a:p>
            <a:pPr indent="0" lvl="0" marL="0" rtl="0" algn="l">
              <a:lnSpc>
                <a:spcPct val="90000"/>
              </a:lnSpc>
              <a:spcBef>
                <a:spcPts val="0"/>
              </a:spcBef>
              <a:spcAft>
                <a:spcPts val="0"/>
              </a:spcAft>
              <a:buClr>
                <a:schemeClr val="dk1"/>
              </a:buClr>
              <a:buSzPts val="5000"/>
              <a:buFont typeface="Gill Sans"/>
              <a:buNone/>
            </a:pPr>
            <a:r>
              <a:rPr lang="en"/>
              <a:t>PREDICTING COMPANY FAILURE</a:t>
            </a:r>
            <a:endParaRPr/>
          </a:p>
        </p:txBody>
      </p:sp>
      <p:sp>
        <p:nvSpPr>
          <p:cNvPr id="286" name="Google Shape;286;p14"/>
          <p:cNvSpPr txBox="1"/>
          <p:nvPr>
            <p:ph idx="1" type="subTitle"/>
          </p:nvPr>
        </p:nvSpPr>
        <p:spPr>
          <a:xfrm>
            <a:off x="889510" y="2648403"/>
            <a:ext cx="6477900" cy="1809300"/>
          </a:xfrm>
          <a:prstGeom prst="rect">
            <a:avLst/>
          </a:prstGeom>
          <a:noFill/>
          <a:ln>
            <a:noFill/>
          </a:ln>
        </p:spPr>
        <p:txBody>
          <a:bodyPr anchorCtr="0" anchor="t" bIns="68575" lIns="68575" spcFirstLastPara="1" rIns="68575" wrap="square" tIns="68575">
            <a:normAutofit fontScale="77500" lnSpcReduction="20000"/>
          </a:bodyPr>
          <a:lstStyle/>
          <a:p>
            <a:pPr indent="0" lvl="0" marL="0" rtl="0" algn="l">
              <a:lnSpc>
                <a:spcPct val="120000"/>
              </a:lnSpc>
              <a:spcBef>
                <a:spcPts val="0"/>
              </a:spcBef>
              <a:spcAft>
                <a:spcPts val="0"/>
              </a:spcAft>
              <a:buSzPct val="87500"/>
              <a:buNone/>
            </a:pPr>
            <a:r>
              <a:rPr lang="en"/>
              <a:t>BRIGITTE WETZ</a:t>
            </a:r>
            <a:endParaRPr/>
          </a:p>
          <a:p>
            <a:pPr indent="0" lvl="0" marL="0" rtl="0" algn="l">
              <a:lnSpc>
                <a:spcPct val="120000"/>
              </a:lnSpc>
              <a:spcBef>
                <a:spcPts val="800"/>
              </a:spcBef>
              <a:spcAft>
                <a:spcPts val="0"/>
              </a:spcAft>
              <a:buSzPct val="87500"/>
              <a:buNone/>
            </a:pPr>
            <a:r>
              <a:rPr lang="en"/>
              <a:t>COLORADO STATE UNIVERSITY GLOBAL</a:t>
            </a:r>
            <a:endParaRPr/>
          </a:p>
          <a:p>
            <a:pPr indent="0" lvl="0" marL="0" rtl="0" algn="l">
              <a:lnSpc>
                <a:spcPct val="120000"/>
              </a:lnSpc>
              <a:spcBef>
                <a:spcPts val="800"/>
              </a:spcBef>
              <a:spcAft>
                <a:spcPts val="0"/>
              </a:spcAft>
              <a:buSzPct val="87500"/>
              <a:buNone/>
            </a:pPr>
            <a:r>
              <a:rPr lang="en"/>
              <a:t>MIS581: CAPSTONE - BUSINESS INTELLIGENCE AND DATA ANALYTICS</a:t>
            </a:r>
            <a:endParaRPr/>
          </a:p>
          <a:p>
            <a:pPr indent="0" lvl="0" marL="0" rtl="0" algn="l">
              <a:lnSpc>
                <a:spcPct val="120000"/>
              </a:lnSpc>
              <a:spcBef>
                <a:spcPts val="800"/>
              </a:spcBef>
              <a:spcAft>
                <a:spcPts val="0"/>
              </a:spcAft>
              <a:buSzPct val="87500"/>
              <a:buNone/>
            </a:pPr>
            <a:r>
              <a:rPr lang="en"/>
              <a:t>DR. JAMIA MILLS</a:t>
            </a:r>
            <a:endParaRPr/>
          </a:p>
          <a:p>
            <a:pPr indent="0" lvl="0" marL="0" rtl="0" algn="l">
              <a:lnSpc>
                <a:spcPct val="120000"/>
              </a:lnSpc>
              <a:spcBef>
                <a:spcPts val="800"/>
              </a:spcBef>
              <a:spcAft>
                <a:spcPts val="0"/>
              </a:spcAft>
              <a:buSzPct val="87500"/>
              <a:buNone/>
            </a:pPr>
            <a:r>
              <a:rPr lang="en"/>
              <a:t>JULY 7, 2024</a:t>
            </a:r>
            <a:endParaRPr/>
          </a:p>
          <a:p>
            <a:pPr indent="0" lvl="0" marL="0" rtl="0" algn="l">
              <a:lnSpc>
                <a:spcPct val="120000"/>
              </a:lnSpc>
              <a:spcBef>
                <a:spcPts val="800"/>
              </a:spcBef>
              <a:spcAft>
                <a:spcPts val="0"/>
              </a:spcAft>
              <a:buSzPct val="87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SUPPORT VECTOR MACHINE</a:t>
            </a:r>
            <a:endParaRPr sz="2500"/>
          </a:p>
        </p:txBody>
      </p:sp>
      <p:cxnSp>
        <p:nvCxnSpPr>
          <p:cNvPr id="361" name="Google Shape;361;p23"/>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62" name="Google Shape;362;p23"/>
          <p:cNvSpPr txBox="1"/>
          <p:nvPr>
            <p:ph idx="1" type="body"/>
          </p:nvPr>
        </p:nvSpPr>
        <p:spPr>
          <a:xfrm>
            <a:off x="1088675" y="1207000"/>
            <a:ext cx="7587300" cy="4548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Accuracy = 99.71%; Precision &amp; Recall = N/A</a:t>
            </a:r>
            <a:endParaRPr sz="1750">
              <a:solidFill>
                <a:srgbClr val="FFFFFF"/>
              </a:solidFill>
            </a:endParaRPr>
          </a:p>
        </p:txBody>
      </p:sp>
      <p:sp>
        <p:nvSpPr>
          <p:cNvPr id="363" name="Google Shape;363;p23"/>
          <p:cNvSpPr txBox="1"/>
          <p:nvPr/>
        </p:nvSpPr>
        <p:spPr>
          <a:xfrm>
            <a:off x="1209000" y="15837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5</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Confusion Matrix</a:t>
            </a:r>
            <a:endParaRPr i="1" sz="1200">
              <a:solidFill>
                <a:schemeClr val="dk2"/>
              </a:solidFill>
              <a:latin typeface="Nunito"/>
              <a:ea typeface="Nunito"/>
              <a:cs typeface="Nunito"/>
              <a:sym typeface="Nunito"/>
            </a:endParaRPr>
          </a:p>
        </p:txBody>
      </p:sp>
      <p:sp>
        <p:nvSpPr>
          <p:cNvPr id="364" name="Google Shape;364;p23"/>
          <p:cNvSpPr txBox="1"/>
          <p:nvPr/>
        </p:nvSpPr>
        <p:spPr>
          <a:xfrm>
            <a:off x="4489325" y="15856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6</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ROC AUC Curve</a:t>
            </a:r>
            <a:endParaRPr i="1" sz="1200">
              <a:solidFill>
                <a:schemeClr val="dk2"/>
              </a:solidFill>
              <a:latin typeface="Nunito"/>
              <a:ea typeface="Nunito"/>
              <a:cs typeface="Nunito"/>
              <a:sym typeface="Nunito"/>
            </a:endParaRPr>
          </a:p>
        </p:txBody>
      </p:sp>
      <p:pic>
        <p:nvPicPr>
          <p:cNvPr id="365" name="Google Shape;365;p23"/>
          <p:cNvPicPr preferRelativeResize="0"/>
          <p:nvPr/>
        </p:nvPicPr>
        <p:blipFill>
          <a:blip r:embed="rId3">
            <a:alphaModFix/>
          </a:blip>
          <a:stretch>
            <a:fillRect/>
          </a:stretch>
        </p:blipFill>
        <p:spPr>
          <a:xfrm>
            <a:off x="1209000" y="2088100"/>
            <a:ext cx="2745624" cy="2432524"/>
          </a:xfrm>
          <a:prstGeom prst="rect">
            <a:avLst/>
          </a:prstGeom>
          <a:noFill/>
          <a:ln>
            <a:noFill/>
          </a:ln>
        </p:spPr>
      </p:pic>
      <p:pic>
        <p:nvPicPr>
          <p:cNvPr id="366" name="Google Shape;366;p23"/>
          <p:cNvPicPr preferRelativeResize="0"/>
          <p:nvPr/>
        </p:nvPicPr>
        <p:blipFill>
          <a:blip r:embed="rId4">
            <a:alphaModFix/>
          </a:blip>
          <a:stretch>
            <a:fillRect/>
          </a:stretch>
        </p:blipFill>
        <p:spPr>
          <a:xfrm>
            <a:off x="4495800" y="2076798"/>
            <a:ext cx="3165056" cy="243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4"/>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XGBOOST</a:t>
            </a:r>
            <a:endParaRPr sz="2500"/>
          </a:p>
        </p:txBody>
      </p:sp>
      <p:cxnSp>
        <p:nvCxnSpPr>
          <p:cNvPr id="372" name="Google Shape;372;p24"/>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24"/>
          <p:cNvSpPr txBox="1"/>
          <p:nvPr>
            <p:ph idx="1" type="body"/>
          </p:nvPr>
        </p:nvSpPr>
        <p:spPr>
          <a:xfrm>
            <a:off x="1088675" y="1207000"/>
            <a:ext cx="7587300" cy="4548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Accuracy = 99.77%; Precision = 1, Recall = 0.2</a:t>
            </a:r>
            <a:endParaRPr sz="1750">
              <a:solidFill>
                <a:srgbClr val="FFFFFF"/>
              </a:solidFill>
            </a:endParaRPr>
          </a:p>
        </p:txBody>
      </p:sp>
      <p:sp>
        <p:nvSpPr>
          <p:cNvPr id="374" name="Google Shape;374;p24"/>
          <p:cNvSpPr txBox="1"/>
          <p:nvPr/>
        </p:nvSpPr>
        <p:spPr>
          <a:xfrm>
            <a:off x="294600" y="15837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7</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Confusion Matrix</a:t>
            </a:r>
            <a:endParaRPr i="1" sz="1200">
              <a:solidFill>
                <a:schemeClr val="dk2"/>
              </a:solidFill>
              <a:latin typeface="Nunito"/>
              <a:ea typeface="Nunito"/>
              <a:cs typeface="Nunito"/>
              <a:sym typeface="Nunito"/>
            </a:endParaRPr>
          </a:p>
        </p:txBody>
      </p:sp>
      <p:sp>
        <p:nvSpPr>
          <p:cNvPr id="375" name="Google Shape;375;p24"/>
          <p:cNvSpPr txBox="1"/>
          <p:nvPr/>
        </p:nvSpPr>
        <p:spPr>
          <a:xfrm>
            <a:off x="3270125" y="15856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8</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ROC AUC Curve</a:t>
            </a:r>
            <a:endParaRPr i="1" sz="1200">
              <a:solidFill>
                <a:schemeClr val="dk2"/>
              </a:solidFill>
              <a:latin typeface="Nunito"/>
              <a:ea typeface="Nunito"/>
              <a:cs typeface="Nunito"/>
              <a:sym typeface="Nunito"/>
            </a:endParaRPr>
          </a:p>
        </p:txBody>
      </p:sp>
      <p:pic>
        <p:nvPicPr>
          <p:cNvPr id="376" name="Google Shape;376;p24"/>
          <p:cNvPicPr preferRelativeResize="0"/>
          <p:nvPr/>
        </p:nvPicPr>
        <p:blipFill>
          <a:blip r:embed="rId3">
            <a:alphaModFix/>
          </a:blip>
          <a:stretch>
            <a:fillRect/>
          </a:stretch>
        </p:blipFill>
        <p:spPr>
          <a:xfrm>
            <a:off x="294600" y="2075850"/>
            <a:ext cx="2772325" cy="2456200"/>
          </a:xfrm>
          <a:prstGeom prst="rect">
            <a:avLst/>
          </a:prstGeom>
          <a:noFill/>
          <a:ln>
            <a:noFill/>
          </a:ln>
        </p:spPr>
      </p:pic>
      <p:pic>
        <p:nvPicPr>
          <p:cNvPr id="377" name="Google Shape;377;p24"/>
          <p:cNvPicPr preferRelativeResize="0"/>
          <p:nvPr/>
        </p:nvPicPr>
        <p:blipFill>
          <a:blip r:embed="rId4">
            <a:alphaModFix/>
          </a:blip>
          <a:stretch>
            <a:fillRect/>
          </a:stretch>
        </p:blipFill>
        <p:spPr>
          <a:xfrm>
            <a:off x="3270126" y="2076798"/>
            <a:ext cx="3195860" cy="2456200"/>
          </a:xfrm>
          <a:prstGeom prst="rect">
            <a:avLst/>
          </a:prstGeom>
          <a:noFill/>
          <a:ln>
            <a:noFill/>
          </a:ln>
        </p:spPr>
      </p:pic>
      <p:pic>
        <p:nvPicPr>
          <p:cNvPr id="378" name="Google Shape;378;p24"/>
          <p:cNvPicPr preferRelativeResize="0"/>
          <p:nvPr/>
        </p:nvPicPr>
        <p:blipFill>
          <a:blip r:embed="rId5">
            <a:alphaModFix/>
          </a:blip>
          <a:stretch>
            <a:fillRect/>
          </a:stretch>
        </p:blipFill>
        <p:spPr>
          <a:xfrm>
            <a:off x="6669177" y="2075845"/>
            <a:ext cx="2364525" cy="912617"/>
          </a:xfrm>
          <a:prstGeom prst="rect">
            <a:avLst/>
          </a:prstGeom>
          <a:noFill/>
          <a:ln>
            <a:noFill/>
          </a:ln>
        </p:spPr>
      </p:pic>
      <p:sp>
        <p:nvSpPr>
          <p:cNvPr id="379" name="Google Shape;379;p24"/>
          <p:cNvSpPr txBox="1"/>
          <p:nvPr/>
        </p:nvSpPr>
        <p:spPr>
          <a:xfrm>
            <a:off x="6669175" y="15856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9</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SHAP Values</a:t>
            </a:r>
            <a:endParaRPr i="1" sz="12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ARTIFICIAL NEURAL NETWORK</a:t>
            </a:r>
            <a:endParaRPr sz="2500"/>
          </a:p>
        </p:txBody>
      </p:sp>
      <p:cxnSp>
        <p:nvCxnSpPr>
          <p:cNvPr id="385" name="Google Shape;385;p25"/>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25"/>
          <p:cNvSpPr txBox="1"/>
          <p:nvPr>
            <p:ph idx="1" type="body"/>
          </p:nvPr>
        </p:nvSpPr>
        <p:spPr>
          <a:xfrm>
            <a:off x="1088675" y="1207000"/>
            <a:ext cx="7587300" cy="4548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Accuracy = 99.71%; Precision &amp; Recall = N/A</a:t>
            </a:r>
            <a:endParaRPr sz="1750">
              <a:solidFill>
                <a:srgbClr val="FFFFFF"/>
              </a:solidFill>
            </a:endParaRPr>
          </a:p>
        </p:txBody>
      </p:sp>
      <p:sp>
        <p:nvSpPr>
          <p:cNvPr id="387" name="Google Shape;387;p25"/>
          <p:cNvSpPr txBox="1"/>
          <p:nvPr/>
        </p:nvSpPr>
        <p:spPr>
          <a:xfrm>
            <a:off x="1209000" y="15837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10</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Confusion Matrix</a:t>
            </a:r>
            <a:endParaRPr i="1" sz="1200">
              <a:solidFill>
                <a:schemeClr val="dk2"/>
              </a:solidFill>
              <a:latin typeface="Nunito"/>
              <a:ea typeface="Nunito"/>
              <a:cs typeface="Nunito"/>
              <a:sym typeface="Nunito"/>
            </a:endParaRPr>
          </a:p>
        </p:txBody>
      </p:sp>
      <p:sp>
        <p:nvSpPr>
          <p:cNvPr id="388" name="Google Shape;388;p25"/>
          <p:cNvSpPr txBox="1"/>
          <p:nvPr/>
        </p:nvSpPr>
        <p:spPr>
          <a:xfrm>
            <a:off x="4489325" y="15856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11</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ROC AUC Curve</a:t>
            </a:r>
            <a:endParaRPr i="1" sz="1200">
              <a:solidFill>
                <a:schemeClr val="dk2"/>
              </a:solidFill>
              <a:latin typeface="Nunito"/>
              <a:ea typeface="Nunito"/>
              <a:cs typeface="Nunito"/>
              <a:sym typeface="Nunito"/>
            </a:endParaRPr>
          </a:p>
        </p:txBody>
      </p:sp>
      <p:pic>
        <p:nvPicPr>
          <p:cNvPr id="389" name="Google Shape;389;p25"/>
          <p:cNvPicPr preferRelativeResize="0"/>
          <p:nvPr/>
        </p:nvPicPr>
        <p:blipFill>
          <a:blip r:embed="rId3">
            <a:alphaModFix/>
          </a:blip>
          <a:stretch>
            <a:fillRect/>
          </a:stretch>
        </p:blipFill>
        <p:spPr>
          <a:xfrm>
            <a:off x="1214512" y="2076800"/>
            <a:ext cx="2772339" cy="2456200"/>
          </a:xfrm>
          <a:prstGeom prst="rect">
            <a:avLst/>
          </a:prstGeom>
          <a:noFill/>
          <a:ln>
            <a:noFill/>
          </a:ln>
        </p:spPr>
      </p:pic>
      <p:pic>
        <p:nvPicPr>
          <p:cNvPr id="390" name="Google Shape;390;p25"/>
          <p:cNvPicPr preferRelativeResize="0"/>
          <p:nvPr/>
        </p:nvPicPr>
        <p:blipFill>
          <a:blip r:embed="rId4">
            <a:alphaModFix/>
          </a:blip>
          <a:stretch>
            <a:fillRect/>
          </a:stretch>
        </p:blipFill>
        <p:spPr>
          <a:xfrm>
            <a:off x="4489325" y="2076800"/>
            <a:ext cx="3195811" cy="245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CONCLUSION</a:t>
            </a:r>
            <a:endParaRPr sz="2500"/>
          </a:p>
        </p:txBody>
      </p:sp>
      <p:cxnSp>
        <p:nvCxnSpPr>
          <p:cNvPr id="396" name="Google Shape;396;p26"/>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26"/>
          <p:cNvSpPr txBox="1"/>
          <p:nvPr/>
        </p:nvSpPr>
        <p:spPr>
          <a:xfrm>
            <a:off x="4671625" y="2099300"/>
            <a:ext cx="30834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Table 3</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Summary of Machine Learning Models</a:t>
            </a:r>
            <a:endParaRPr i="1" sz="1200">
              <a:solidFill>
                <a:schemeClr val="dk2"/>
              </a:solidFill>
              <a:latin typeface="Nunito"/>
              <a:ea typeface="Nunito"/>
              <a:cs typeface="Nunito"/>
              <a:sym typeface="Nunito"/>
            </a:endParaRPr>
          </a:p>
        </p:txBody>
      </p:sp>
      <p:pic>
        <p:nvPicPr>
          <p:cNvPr id="398" name="Google Shape;398;p26"/>
          <p:cNvPicPr preferRelativeResize="0"/>
          <p:nvPr/>
        </p:nvPicPr>
        <p:blipFill>
          <a:blip r:embed="rId3">
            <a:alphaModFix/>
          </a:blip>
          <a:stretch>
            <a:fillRect/>
          </a:stretch>
        </p:blipFill>
        <p:spPr>
          <a:xfrm>
            <a:off x="4671625" y="2598925"/>
            <a:ext cx="3524250" cy="1447800"/>
          </a:xfrm>
          <a:prstGeom prst="rect">
            <a:avLst/>
          </a:prstGeom>
          <a:noFill/>
          <a:ln>
            <a:noFill/>
          </a:ln>
        </p:spPr>
      </p:pic>
      <p:pic>
        <p:nvPicPr>
          <p:cNvPr id="399" name="Google Shape;399;p26"/>
          <p:cNvPicPr preferRelativeResize="0"/>
          <p:nvPr/>
        </p:nvPicPr>
        <p:blipFill>
          <a:blip r:embed="rId4">
            <a:alphaModFix/>
          </a:blip>
          <a:stretch>
            <a:fillRect/>
          </a:stretch>
        </p:blipFill>
        <p:spPr>
          <a:xfrm>
            <a:off x="1141550" y="2571750"/>
            <a:ext cx="2716751" cy="2088000"/>
          </a:xfrm>
          <a:prstGeom prst="rect">
            <a:avLst/>
          </a:prstGeom>
          <a:noFill/>
          <a:ln>
            <a:noFill/>
          </a:ln>
        </p:spPr>
      </p:pic>
      <p:sp>
        <p:nvSpPr>
          <p:cNvPr id="400" name="Google Shape;400;p26"/>
          <p:cNvSpPr txBox="1"/>
          <p:nvPr/>
        </p:nvSpPr>
        <p:spPr>
          <a:xfrm>
            <a:off x="1155025" y="20993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12</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ROC AUC Curves for All Models</a:t>
            </a:r>
            <a:endParaRPr i="1" sz="1200">
              <a:solidFill>
                <a:schemeClr val="dk2"/>
              </a:solidFill>
              <a:latin typeface="Nunito"/>
              <a:ea typeface="Nunito"/>
              <a:cs typeface="Nunito"/>
              <a:sym typeface="Nunito"/>
            </a:endParaRPr>
          </a:p>
        </p:txBody>
      </p:sp>
      <p:sp>
        <p:nvSpPr>
          <p:cNvPr id="401" name="Google Shape;401;p26"/>
          <p:cNvSpPr txBox="1"/>
          <p:nvPr>
            <p:ph idx="1" type="body"/>
          </p:nvPr>
        </p:nvSpPr>
        <p:spPr>
          <a:xfrm>
            <a:off x="1088675" y="1207000"/>
            <a:ext cx="7587300" cy="6081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XGBoost was the model with the highest accuracy, AUC, precision, and recall.</a:t>
            </a:r>
            <a:endParaRPr sz="175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LIMITATIONS AND RECOMMENDATIONS</a:t>
            </a:r>
            <a:endParaRPr sz="2500"/>
          </a:p>
        </p:txBody>
      </p:sp>
      <p:cxnSp>
        <p:nvCxnSpPr>
          <p:cNvPr id="407" name="Google Shape;407;p27"/>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408" name="Google Shape;408;p27"/>
          <p:cNvSpPr txBox="1"/>
          <p:nvPr>
            <p:ph idx="1" type="body"/>
          </p:nvPr>
        </p:nvSpPr>
        <p:spPr>
          <a:xfrm>
            <a:off x="1088675" y="1207000"/>
            <a:ext cx="7587300" cy="20922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Data</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Time</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Other libraries</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Combination models</a:t>
            </a:r>
            <a:endParaRPr sz="175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8"/>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REFERENCES</a:t>
            </a:r>
            <a:endParaRPr sz="2500"/>
          </a:p>
        </p:txBody>
      </p:sp>
      <p:cxnSp>
        <p:nvCxnSpPr>
          <p:cNvPr id="414" name="Google Shape;414;p28"/>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415" name="Google Shape;415;p28"/>
          <p:cNvSpPr txBox="1"/>
          <p:nvPr>
            <p:ph idx="1" type="body"/>
          </p:nvPr>
        </p:nvSpPr>
        <p:spPr>
          <a:xfrm>
            <a:off x="1088675" y="1130800"/>
            <a:ext cx="7587300" cy="3766500"/>
          </a:xfrm>
          <a:prstGeom prst="rect">
            <a:avLst/>
          </a:prstGeom>
          <a:noFill/>
          <a:ln>
            <a:noFill/>
          </a:ln>
        </p:spPr>
        <p:txBody>
          <a:bodyPr anchorCtr="0" anchor="t" bIns="34275" lIns="68575" spcFirstLastPara="1" rIns="68575" wrap="square" tIns="34275">
            <a:noAutofit/>
          </a:bodyPr>
          <a:lstStyle/>
          <a:p>
            <a:pPr indent="-339725" lvl="0" marL="457200" rtl="0" algn="l">
              <a:lnSpc>
                <a:spcPct val="100000"/>
              </a:lnSpc>
              <a:spcBef>
                <a:spcPts val="80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Bonett, D. G. (2020). Point‐biserial correlation: Interval estimation, hypothesis testing, meta‐analysis, and sample size determination. British Journal of Mathematical &amp; Statistical Psychology, 73, 113–144.</a:t>
            </a:r>
            <a:r>
              <a:rPr lang="en" sz="12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4">
                  <a:extLst>
                    <a:ext uri="{A12FA001-AC4F-418D-AE19-62706E023703}">
                      <ahyp:hlinkClr val="tx"/>
                    </a:ext>
                  </a:extLst>
                </a:hlinkClick>
              </a:rPr>
              <a:t>https://doi.org/10.1111/bmsp.12189</a:t>
            </a:r>
            <a:endParaRPr sz="1200">
              <a:solidFill>
                <a:schemeClr val="dk2"/>
              </a:solidFill>
              <a:latin typeface="Times New Roman"/>
              <a:ea typeface="Times New Roman"/>
              <a:cs typeface="Times New Roman"/>
              <a:sym typeface="Times New Roman"/>
            </a:endParaRPr>
          </a:p>
          <a:p>
            <a:pPr indent="-339725" lvl="0" marL="457200" rtl="0" algn="l">
              <a:lnSpc>
                <a:spcPct val="100000"/>
              </a:lnSpc>
              <a:spcBef>
                <a:spcPts val="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JMP. (n.d.). The t-Test. </a:t>
            </a:r>
            <a:r>
              <a:rPr i="1" lang="en" sz="1200">
                <a:solidFill>
                  <a:schemeClr val="dk2"/>
                </a:solidFill>
                <a:latin typeface="Times New Roman"/>
                <a:ea typeface="Times New Roman"/>
                <a:cs typeface="Times New Roman"/>
                <a:sym typeface="Times New Roman"/>
              </a:rPr>
              <a:t>JMP</a:t>
            </a:r>
            <a:r>
              <a:rPr lang="en" sz="1200">
                <a:solidFill>
                  <a:schemeClr val="dk2"/>
                </a:solidFill>
                <a:latin typeface="Times New Roman"/>
                <a:ea typeface="Times New Roman"/>
                <a:cs typeface="Times New Roman"/>
                <a:sym typeface="Times New Roman"/>
              </a:rPr>
              <a:t>.</a:t>
            </a:r>
            <a:r>
              <a:rPr lang="en" sz="1200">
                <a:solidFill>
                  <a:schemeClr val="dk2"/>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6">
                  <a:extLst>
                    <a:ext uri="{A12FA001-AC4F-418D-AE19-62706E023703}">
                      <ahyp:hlinkClr val="tx"/>
                    </a:ext>
                  </a:extLst>
                </a:hlinkClick>
              </a:rPr>
              <a:t>https://www.jmp.com/en_us/statistics-knowledge-portal/t-test.html</a:t>
            </a:r>
            <a:endParaRPr sz="1200">
              <a:solidFill>
                <a:schemeClr val="dk2"/>
              </a:solidFill>
              <a:latin typeface="Times New Roman"/>
              <a:ea typeface="Times New Roman"/>
              <a:cs typeface="Times New Roman"/>
              <a:sym typeface="Times New Roman"/>
            </a:endParaRPr>
          </a:p>
          <a:p>
            <a:pPr indent="-339725" lvl="0" marL="457200" rtl="0" algn="l">
              <a:lnSpc>
                <a:spcPct val="100000"/>
              </a:lnSpc>
              <a:spcBef>
                <a:spcPts val="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Li, J., Weng, J., Shao, C., &amp; Guo, H. (2016). Cluster-Based Logistic Regression Model for Holiday Travel Mode Choice. </a:t>
            </a:r>
            <a:r>
              <a:rPr i="1" lang="en" sz="1200">
                <a:solidFill>
                  <a:schemeClr val="dk2"/>
                </a:solidFill>
                <a:latin typeface="Times New Roman"/>
                <a:ea typeface="Times New Roman"/>
                <a:cs typeface="Times New Roman"/>
                <a:sym typeface="Times New Roman"/>
              </a:rPr>
              <a:t>Procedia Engineering</a:t>
            </a:r>
            <a:r>
              <a:rPr lang="en" sz="1200">
                <a:solidFill>
                  <a:schemeClr val="dk2"/>
                </a:solidFill>
                <a:latin typeface="Times New Roman"/>
                <a:ea typeface="Times New Roman"/>
                <a:cs typeface="Times New Roman"/>
                <a:sym typeface="Times New Roman"/>
              </a:rPr>
              <a:t>, 137(2016), 729-737.</a:t>
            </a:r>
            <a:r>
              <a:rPr lang="en" sz="1200">
                <a:solidFill>
                  <a:schemeClr val="dk2"/>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8">
                  <a:extLst>
                    <a:ext uri="{A12FA001-AC4F-418D-AE19-62706E023703}">
                      <ahyp:hlinkClr val="tx"/>
                    </a:ext>
                  </a:extLst>
                </a:hlinkClick>
              </a:rPr>
              <a:t>https://www.sciencedirect.com/science/article/pii/S1877705816003374?via%3Dihub</a:t>
            </a:r>
            <a:endParaRPr sz="1200">
              <a:solidFill>
                <a:schemeClr val="dk2"/>
              </a:solidFill>
              <a:latin typeface="Times New Roman"/>
              <a:ea typeface="Times New Roman"/>
              <a:cs typeface="Times New Roman"/>
              <a:sym typeface="Times New Roman"/>
            </a:endParaRPr>
          </a:p>
          <a:p>
            <a:pPr indent="-339725" lvl="0" marL="457200" rtl="0" algn="l">
              <a:lnSpc>
                <a:spcPct val="100000"/>
              </a:lnSpc>
              <a:spcBef>
                <a:spcPts val="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McGregor, R. (2022, September 30). The 4 main reasons why you should care about financial ratios. </a:t>
            </a:r>
            <a:r>
              <a:rPr i="1" lang="en" sz="1200">
                <a:solidFill>
                  <a:schemeClr val="dk2"/>
                </a:solidFill>
                <a:latin typeface="Times New Roman"/>
                <a:ea typeface="Times New Roman"/>
                <a:cs typeface="Times New Roman"/>
                <a:sym typeface="Times New Roman"/>
              </a:rPr>
              <a:t>CPA</a:t>
            </a:r>
            <a:r>
              <a:rPr lang="en" sz="1200">
                <a:solidFill>
                  <a:schemeClr val="dk2"/>
                </a:solidFill>
                <a:latin typeface="Times New Roman"/>
                <a:ea typeface="Times New Roman"/>
                <a:cs typeface="Times New Roman"/>
                <a:sym typeface="Times New Roman"/>
              </a:rPr>
              <a:t>.</a:t>
            </a:r>
            <a:r>
              <a:rPr lang="en" sz="1200">
                <a:solidFill>
                  <a:schemeClr val="dk2"/>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10">
                  <a:extLst>
                    <a:ext uri="{A12FA001-AC4F-418D-AE19-62706E023703}">
                      <ahyp:hlinkClr val="tx"/>
                    </a:ext>
                  </a:extLst>
                </a:hlinkClick>
              </a:rPr>
              <a:t>https://www.bccpa.ca/news-events/cpabc-newsroom/2022/september/the-4-main-reasons-why-you-should-care-about-financial-ratios/</a:t>
            </a:r>
            <a:endParaRPr sz="1750">
              <a:solidFill>
                <a:schemeClr val="dk2"/>
              </a:solidFill>
            </a:endParaRPr>
          </a:p>
          <a:p>
            <a:pPr indent="-339725" lvl="0" marL="457200" rtl="0" algn="l">
              <a:lnSpc>
                <a:spcPct val="100000"/>
              </a:lnSpc>
              <a:spcBef>
                <a:spcPts val="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Mickle, C. F., &amp; Deb, D. (2022). Early prediction of patient discharge disposition in acute neurological care using machine learning. BMC Health Services Research, 22(1), 1–15.</a:t>
            </a:r>
            <a:r>
              <a:rPr lang="en" sz="1200">
                <a:solidFill>
                  <a:schemeClr val="dk2"/>
                </a:solidFill>
                <a:uFill>
                  <a:noFill/>
                </a:uFill>
                <a:latin typeface="Times New Roman"/>
                <a:ea typeface="Times New Roman"/>
                <a:cs typeface="Times New Roman"/>
                <a:sym typeface="Times New Roman"/>
                <a:hlinkClick r:id="rId11">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12">
                  <a:extLst>
                    <a:ext uri="{A12FA001-AC4F-418D-AE19-62706E023703}">
                      <ahyp:hlinkClr val="tx"/>
                    </a:ext>
                  </a:extLst>
                </a:hlinkClick>
              </a:rPr>
              <a:t>https://doi.org/10.1186/s12913-022-08615-w</a:t>
            </a:r>
            <a:endParaRPr sz="1200" u="sng">
              <a:solidFill>
                <a:schemeClr val="dk2"/>
              </a:solidFill>
              <a:latin typeface="Times New Roman"/>
              <a:ea typeface="Times New Roman"/>
              <a:cs typeface="Times New Roman"/>
              <a:sym typeface="Times New Roman"/>
            </a:endParaRPr>
          </a:p>
          <a:p>
            <a:pPr indent="-339725" lvl="0" marL="457200" rtl="0" algn="l">
              <a:lnSpc>
                <a:spcPct val="100000"/>
              </a:lnSpc>
              <a:spcBef>
                <a:spcPts val="0"/>
              </a:spcBef>
              <a:spcAft>
                <a:spcPts val="0"/>
              </a:spcAft>
              <a:buClr>
                <a:schemeClr val="dk2"/>
              </a:buClr>
              <a:buSzPts val="1750"/>
              <a:buChar char="●"/>
            </a:pPr>
            <a:r>
              <a:rPr lang="en" sz="1200">
                <a:solidFill>
                  <a:schemeClr val="dk2"/>
                </a:solidFill>
                <a:latin typeface="Times New Roman"/>
                <a:ea typeface="Times New Roman"/>
                <a:cs typeface="Times New Roman"/>
                <a:sym typeface="Times New Roman"/>
              </a:rPr>
              <a:t>Singh, P., Singh, S., &amp; Paprzycki, M. (2023). Detection and elimination of multicollinearity in regression analysis. International Journal of Knowledge Based Intelligent Engineering Systems, 27(1), 105–111.</a:t>
            </a:r>
            <a:r>
              <a:rPr lang="en" sz="1200">
                <a:solidFill>
                  <a:schemeClr val="dk2"/>
                </a:solidFill>
                <a:uFill>
                  <a:noFill/>
                </a:uFill>
                <a:latin typeface="Times New Roman"/>
                <a:ea typeface="Times New Roman"/>
                <a:cs typeface="Times New Roman"/>
                <a:sym typeface="Times New Roman"/>
                <a:hlinkClick r:id="rId13">
                  <a:extLst>
                    <a:ext uri="{A12FA001-AC4F-418D-AE19-62706E023703}">
                      <ahyp:hlinkClr val="tx"/>
                    </a:ext>
                  </a:extLst>
                </a:hlinkClick>
              </a:rPr>
              <a:t> </a:t>
            </a:r>
            <a:r>
              <a:rPr lang="en" sz="1200" u="sng">
                <a:solidFill>
                  <a:schemeClr val="dk2"/>
                </a:solidFill>
                <a:latin typeface="Times New Roman"/>
                <a:ea typeface="Times New Roman"/>
                <a:cs typeface="Times New Roman"/>
                <a:sym typeface="Times New Roman"/>
                <a:hlinkClick r:id="rId14">
                  <a:extLst>
                    <a:ext uri="{A12FA001-AC4F-418D-AE19-62706E023703}">
                      <ahyp:hlinkClr val="tx"/>
                    </a:ext>
                  </a:extLst>
                </a:hlinkClick>
              </a:rPr>
              <a:t>https://doi.org/10.3233/KES-221622</a:t>
            </a:r>
            <a:endParaRPr sz="175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CAN COMPANY FAILURE BE PREDICTED?</a:t>
            </a:r>
            <a:endParaRPr sz="2500"/>
          </a:p>
        </p:txBody>
      </p:sp>
      <p:cxnSp>
        <p:nvCxnSpPr>
          <p:cNvPr id="292" name="Google Shape;292;p15"/>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293" name="Google Shape;293;p15"/>
          <p:cNvSpPr txBox="1"/>
          <p:nvPr>
            <p:ph idx="1" type="body"/>
          </p:nvPr>
        </p:nvSpPr>
        <p:spPr>
          <a:xfrm>
            <a:off x="1012485" y="1206998"/>
            <a:ext cx="3661800" cy="2837100"/>
          </a:xfrm>
          <a:prstGeom prst="rect">
            <a:avLst/>
          </a:prstGeom>
          <a:noFill/>
          <a:ln>
            <a:noFill/>
          </a:ln>
        </p:spPr>
        <p:txBody>
          <a:bodyPr anchorCtr="0" anchor="t" bIns="34275" lIns="68575" spcFirstLastPara="1" rIns="68575" wrap="square" tIns="34275">
            <a:normAutofit fontScale="85000" lnSpcReduction="20000"/>
          </a:bodyPr>
          <a:lstStyle/>
          <a:p>
            <a:pPr indent="-151447" lvl="0" marL="177800" rtl="0" algn="l">
              <a:lnSpc>
                <a:spcPct val="120000"/>
              </a:lnSpc>
              <a:spcBef>
                <a:spcPts val="0"/>
              </a:spcBef>
              <a:spcAft>
                <a:spcPts val="0"/>
              </a:spcAft>
              <a:buSzPct val="100000"/>
              <a:buChar char="●"/>
            </a:pPr>
            <a:r>
              <a:rPr lang="en" sz="2100"/>
              <a:t>Objectives</a:t>
            </a:r>
            <a:endParaRPr/>
          </a:p>
          <a:p>
            <a:pPr indent="-151447" lvl="0" marL="177800" rtl="0" algn="l">
              <a:lnSpc>
                <a:spcPct val="120000"/>
              </a:lnSpc>
              <a:spcBef>
                <a:spcPts val="800"/>
              </a:spcBef>
              <a:spcAft>
                <a:spcPts val="0"/>
              </a:spcAft>
              <a:buSzPct val="100000"/>
              <a:buChar char="●"/>
            </a:pPr>
            <a:r>
              <a:rPr lang="en" sz="2100"/>
              <a:t>Data</a:t>
            </a:r>
            <a:endParaRPr/>
          </a:p>
          <a:p>
            <a:pPr indent="-151447" lvl="0" marL="177800" rtl="0" algn="l">
              <a:lnSpc>
                <a:spcPct val="120000"/>
              </a:lnSpc>
              <a:spcBef>
                <a:spcPts val="800"/>
              </a:spcBef>
              <a:spcAft>
                <a:spcPts val="0"/>
              </a:spcAft>
              <a:buSzPct val="100000"/>
              <a:buChar char="●"/>
            </a:pPr>
            <a:r>
              <a:rPr lang="en" sz="2100"/>
              <a:t>Methods</a:t>
            </a:r>
            <a:endParaRPr sz="2100"/>
          </a:p>
          <a:p>
            <a:pPr indent="-151447" lvl="0" marL="177800" rtl="0" algn="l">
              <a:lnSpc>
                <a:spcPct val="120000"/>
              </a:lnSpc>
              <a:spcBef>
                <a:spcPts val="800"/>
              </a:spcBef>
              <a:spcAft>
                <a:spcPts val="0"/>
              </a:spcAft>
              <a:buSzPct val="100000"/>
              <a:buChar char="●"/>
            </a:pPr>
            <a:r>
              <a:rPr lang="en" sz="2100"/>
              <a:t>Findings</a:t>
            </a:r>
            <a:endParaRPr sz="2100"/>
          </a:p>
          <a:p>
            <a:pPr indent="-202247" lvl="1" marL="520700" rtl="0" algn="l">
              <a:lnSpc>
                <a:spcPct val="120000"/>
              </a:lnSpc>
              <a:spcBef>
                <a:spcPts val="800"/>
              </a:spcBef>
              <a:spcAft>
                <a:spcPts val="0"/>
              </a:spcAft>
              <a:buSzPct val="100000"/>
              <a:buChar char="○"/>
            </a:pPr>
            <a:r>
              <a:rPr lang="en" sz="2100"/>
              <a:t>Statistical Analysis</a:t>
            </a:r>
            <a:endParaRPr sz="2100"/>
          </a:p>
          <a:p>
            <a:pPr indent="-202247" lvl="1" marL="520700" rtl="0" algn="l">
              <a:lnSpc>
                <a:spcPct val="120000"/>
              </a:lnSpc>
              <a:spcBef>
                <a:spcPts val="1200"/>
              </a:spcBef>
              <a:spcAft>
                <a:spcPts val="0"/>
              </a:spcAft>
              <a:buSzPct val="100000"/>
              <a:buChar char="○"/>
            </a:pPr>
            <a:r>
              <a:rPr lang="en" sz="2100"/>
              <a:t>Machine Learning Models</a:t>
            </a:r>
            <a:endParaRPr sz="2100"/>
          </a:p>
          <a:p>
            <a:pPr indent="-202247" lvl="0" marL="177800" rtl="0" algn="l">
              <a:lnSpc>
                <a:spcPct val="120000"/>
              </a:lnSpc>
              <a:spcBef>
                <a:spcPts val="1200"/>
              </a:spcBef>
              <a:spcAft>
                <a:spcPts val="1200"/>
              </a:spcAft>
              <a:buSzPct val="100000"/>
              <a:buChar char="●"/>
            </a:pPr>
            <a:r>
              <a:rPr lang="en" sz="2100"/>
              <a:t>Limitations &amp; Recommendations</a:t>
            </a:r>
            <a:endParaRPr sz="2100"/>
          </a:p>
        </p:txBody>
      </p:sp>
      <p:pic>
        <p:nvPicPr>
          <p:cNvPr id="294" name="Google Shape;294;p15" title="Chart Decreasing Objects Sticker (Provided by Tenor)"/>
          <p:cNvPicPr preferRelativeResize="0"/>
          <p:nvPr/>
        </p:nvPicPr>
        <p:blipFill>
          <a:blip r:embed="rId3">
            <a:alphaModFix/>
          </a:blip>
          <a:stretch>
            <a:fillRect/>
          </a:stretch>
        </p:blipFill>
        <p:spPr>
          <a:xfrm>
            <a:off x="4995752" y="1684500"/>
            <a:ext cx="2864850" cy="2087250"/>
          </a:xfrm>
          <a:prstGeom prst="rect">
            <a:avLst/>
          </a:prstGeom>
          <a:noFill/>
          <a:ln>
            <a:noFill/>
          </a:ln>
        </p:spPr>
      </p:pic>
      <p:sp>
        <p:nvSpPr>
          <p:cNvPr id="295" name="Google Shape;295;p15"/>
          <p:cNvSpPr txBox="1"/>
          <p:nvPr/>
        </p:nvSpPr>
        <p:spPr>
          <a:xfrm>
            <a:off x="5068575" y="1267150"/>
            <a:ext cx="21804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1</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Declining Graph</a:t>
            </a:r>
            <a:endParaRPr i="1" sz="12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RESEARCH OBJECTIVES</a:t>
            </a:r>
            <a:endParaRPr sz="2500"/>
          </a:p>
        </p:txBody>
      </p:sp>
      <p:cxnSp>
        <p:nvCxnSpPr>
          <p:cNvPr id="301" name="Google Shape;301;p16"/>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16"/>
          <p:cNvSpPr txBox="1"/>
          <p:nvPr>
            <p:ph idx="1" type="body"/>
          </p:nvPr>
        </p:nvSpPr>
        <p:spPr>
          <a:xfrm>
            <a:off x="1088666" y="1207000"/>
            <a:ext cx="6970800" cy="2837100"/>
          </a:xfrm>
          <a:prstGeom prst="rect">
            <a:avLst/>
          </a:prstGeom>
          <a:noFill/>
          <a:ln>
            <a:noFill/>
          </a:ln>
        </p:spPr>
        <p:txBody>
          <a:bodyPr anchorCtr="0" anchor="t" bIns="34275" lIns="68575" spcFirstLastPara="1" rIns="68575" wrap="square" tIns="34275">
            <a:normAutofit/>
          </a:bodyPr>
          <a:lstStyle/>
          <a:p>
            <a:pPr indent="-200025" lvl="0" marL="177800" rtl="0" algn="l">
              <a:lnSpc>
                <a:spcPct val="120000"/>
              </a:lnSpc>
              <a:spcBef>
                <a:spcPts val="800"/>
              </a:spcBef>
              <a:spcAft>
                <a:spcPts val="0"/>
              </a:spcAft>
              <a:buSzPts val="1750"/>
              <a:buChar char="●"/>
            </a:pPr>
            <a:r>
              <a:rPr lang="en" sz="1750"/>
              <a:t>Determine if any variables correlate with companies filing for bankruptcy</a:t>
            </a:r>
            <a:endParaRPr sz="1750"/>
          </a:p>
          <a:p>
            <a:pPr indent="-200025" lvl="0" marL="177800" rtl="0" algn="l">
              <a:lnSpc>
                <a:spcPct val="120000"/>
              </a:lnSpc>
              <a:spcBef>
                <a:spcPts val="1200"/>
              </a:spcBef>
              <a:spcAft>
                <a:spcPts val="1200"/>
              </a:spcAft>
              <a:buSzPts val="1750"/>
              <a:buChar char="●"/>
            </a:pPr>
            <a:r>
              <a:rPr lang="en" sz="1750"/>
              <a:t>Determine if machine learning models can predict if a company is going to file for bankruptcy</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DATA</a:t>
            </a:r>
            <a:endParaRPr sz="2500"/>
          </a:p>
        </p:txBody>
      </p:sp>
      <p:cxnSp>
        <p:nvCxnSpPr>
          <p:cNvPr id="308" name="Google Shape;308;p17"/>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17"/>
          <p:cNvSpPr txBox="1"/>
          <p:nvPr>
            <p:ph idx="1" type="body"/>
          </p:nvPr>
        </p:nvSpPr>
        <p:spPr>
          <a:xfrm>
            <a:off x="1088675" y="1207000"/>
            <a:ext cx="7473000" cy="2837100"/>
          </a:xfrm>
          <a:prstGeom prst="rect">
            <a:avLst/>
          </a:prstGeom>
          <a:noFill/>
          <a:ln>
            <a:noFill/>
          </a:ln>
        </p:spPr>
        <p:txBody>
          <a:bodyPr anchorCtr="0" anchor="t" bIns="34275" lIns="68575" spcFirstLastPara="1" rIns="68575" wrap="square" tIns="34275">
            <a:normAutofit/>
          </a:bodyPr>
          <a:lstStyle/>
          <a:p>
            <a:pPr indent="-200025" lvl="0" marL="177800" rtl="0" algn="l">
              <a:lnSpc>
                <a:spcPct val="120000"/>
              </a:lnSpc>
              <a:spcBef>
                <a:spcPts val="800"/>
              </a:spcBef>
              <a:spcAft>
                <a:spcPts val="0"/>
              </a:spcAft>
              <a:buSzPts val="1750"/>
              <a:buChar char="●"/>
            </a:pPr>
            <a:r>
              <a:rPr lang="en" sz="1750"/>
              <a:t>Annual GDP Growth Rate (World Bank)</a:t>
            </a:r>
            <a:endParaRPr sz="1750"/>
          </a:p>
          <a:p>
            <a:pPr indent="-200025" lvl="0" marL="177800" rtl="0" algn="l">
              <a:lnSpc>
                <a:spcPct val="120000"/>
              </a:lnSpc>
              <a:spcBef>
                <a:spcPts val="1200"/>
              </a:spcBef>
              <a:spcAft>
                <a:spcPts val="0"/>
              </a:spcAft>
              <a:buSzPts val="1750"/>
              <a:buChar char="●"/>
            </a:pPr>
            <a:r>
              <a:rPr lang="en" sz="1750"/>
              <a:t>Annual Consumer Price Index (U.S. Bureau of Labor Statistics)</a:t>
            </a:r>
            <a:endParaRPr sz="1750"/>
          </a:p>
          <a:p>
            <a:pPr indent="-200025" lvl="0" marL="177800" rtl="0" algn="l">
              <a:lnSpc>
                <a:spcPct val="120000"/>
              </a:lnSpc>
              <a:spcBef>
                <a:spcPts val="1200"/>
              </a:spcBef>
              <a:spcAft>
                <a:spcPts val="0"/>
              </a:spcAft>
              <a:buSzPts val="1750"/>
              <a:buChar char="●"/>
            </a:pPr>
            <a:r>
              <a:rPr lang="en" sz="1750"/>
              <a:t>Financial statement data (‘yfinance’ library)</a:t>
            </a:r>
            <a:endParaRPr sz="1750"/>
          </a:p>
          <a:p>
            <a:pPr indent="-339725" lvl="1" marL="914400" rtl="0" algn="l">
              <a:lnSpc>
                <a:spcPct val="120000"/>
              </a:lnSpc>
              <a:spcBef>
                <a:spcPts val="1200"/>
              </a:spcBef>
              <a:spcAft>
                <a:spcPts val="0"/>
              </a:spcAft>
              <a:buSzPts val="1750"/>
              <a:buChar char="○"/>
            </a:pPr>
            <a:r>
              <a:rPr lang="en" sz="1750"/>
              <a:t>Currently active  companies trading on the stock market</a:t>
            </a:r>
            <a:endParaRPr sz="1750"/>
          </a:p>
          <a:p>
            <a:pPr indent="-339725" lvl="1" marL="914400" rtl="0" algn="l">
              <a:lnSpc>
                <a:spcPct val="120000"/>
              </a:lnSpc>
              <a:spcBef>
                <a:spcPts val="1200"/>
              </a:spcBef>
              <a:spcAft>
                <a:spcPts val="1200"/>
              </a:spcAft>
              <a:buSzPts val="1750"/>
              <a:buChar char="○"/>
            </a:pPr>
            <a:r>
              <a:rPr lang="en" sz="1750"/>
              <a:t>Companies which have filed for bankruptcy in the past four years</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METHODS</a:t>
            </a:r>
            <a:endParaRPr sz="2500"/>
          </a:p>
        </p:txBody>
      </p:sp>
      <p:cxnSp>
        <p:nvCxnSpPr>
          <p:cNvPr id="315" name="Google Shape;315;p18"/>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16" name="Google Shape;316;p18"/>
          <p:cNvSpPr txBox="1"/>
          <p:nvPr>
            <p:ph idx="1" type="body"/>
          </p:nvPr>
        </p:nvSpPr>
        <p:spPr>
          <a:xfrm>
            <a:off x="1088675" y="1207000"/>
            <a:ext cx="7587300" cy="2837100"/>
          </a:xfrm>
          <a:prstGeom prst="rect">
            <a:avLst/>
          </a:prstGeom>
          <a:noFill/>
          <a:ln>
            <a:noFill/>
          </a:ln>
        </p:spPr>
        <p:txBody>
          <a:bodyPr anchorCtr="0" anchor="t" bIns="34275" lIns="68575" spcFirstLastPara="1" rIns="68575" wrap="square" tIns="34275">
            <a:noAutofit/>
          </a:bodyPr>
          <a:lstStyle/>
          <a:p>
            <a:pPr indent="-200025" lvl="0" marL="177800" rtl="0" algn="l">
              <a:lnSpc>
                <a:spcPct val="120000"/>
              </a:lnSpc>
              <a:spcBef>
                <a:spcPts val="800"/>
              </a:spcBef>
              <a:spcAft>
                <a:spcPts val="0"/>
              </a:spcAft>
              <a:buSzPts val="1750"/>
              <a:buChar char="●"/>
            </a:pPr>
            <a:r>
              <a:rPr lang="en" sz="1750"/>
              <a:t>Import GDP, CPI, and stock ticker spreadsheets into Jupyter Notebook</a:t>
            </a:r>
            <a:endParaRPr sz="1750"/>
          </a:p>
          <a:p>
            <a:pPr indent="-200025" lvl="0" marL="177800" rtl="0" algn="l">
              <a:lnSpc>
                <a:spcPct val="120000"/>
              </a:lnSpc>
              <a:spcBef>
                <a:spcPts val="1200"/>
              </a:spcBef>
              <a:spcAft>
                <a:spcPts val="0"/>
              </a:spcAft>
              <a:buSzPts val="1750"/>
              <a:buChar char="●"/>
            </a:pPr>
            <a:r>
              <a:rPr lang="en" sz="1750"/>
              <a:t>Pull financial statement data for each stock ticker for the past four years</a:t>
            </a:r>
            <a:endParaRPr sz="1750"/>
          </a:p>
          <a:p>
            <a:pPr indent="-200025" lvl="0" marL="177800" rtl="0" algn="l">
              <a:lnSpc>
                <a:spcPct val="120000"/>
              </a:lnSpc>
              <a:spcBef>
                <a:spcPts val="1200"/>
              </a:spcBef>
              <a:spcAft>
                <a:spcPts val="0"/>
              </a:spcAft>
              <a:buSzPts val="1750"/>
              <a:buChar char="●"/>
            </a:pPr>
            <a:r>
              <a:rPr lang="en" sz="1750"/>
              <a:t>Calculate financial ratios</a:t>
            </a:r>
            <a:endParaRPr sz="1750"/>
          </a:p>
          <a:p>
            <a:pPr indent="-200025" lvl="0" marL="177800" rtl="0" algn="l">
              <a:lnSpc>
                <a:spcPct val="120000"/>
              </a:lnSpc>
              <a:spcBef>
                <a:spcPts val="1200"/>
              </a:spcBef>
              <a:spcAft>
                <a:spcPts val="0"/>
              </a:spcAft>
              <a:buSzPts val="1750"/>
              <a:buChar char="●"/>
            </a:pPr>
            <a:r>
              <a:rPr lang="en" sz="1750"/>
              <a:t>Statistical analysis</a:t>
            </a:r>
            <a:endParaRPr sz="1750"/>
          </a:p>
          <a:p>
            <a:pPr indent="-200025" lvl="0" marL="177800" rtl="0" algn="l">
              <a:lnSpc>
                <a:spcPct val="120000"/>
              </a:lnSpc>
              <a:spcBef>
                <a:spcPts val="1200"/>
              </a:spcBef>
              <a:spcAft>
                <a:spcPts val="1200"/>
              </a:spcAft>
              <a:buSzPts val="1750"/>
              <a:buChar char="●"/>
            </a:pPr>
            <a:r>
              <a:rPr lang="en" sz="1750"/>
              <a:t>Machine learning models (‘scikit-learn’ library)</a:t>
            </a: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STATISTICAL ANALYSIS</a:t>
            </a:r>
            <a:endParaRPr sz="2500"/>
          </a:p>
        </p:txBody>
      </p:sp>
      <p:cxnSp>
        <p:nvCxnSpPr>
          <p:cNvPr id="322" name="Google Shape;322;p19"/>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19"/>
          <p:cNvSpPr txBox="1"/>
          <p:nvPr>
            <p:ph idx="1" type="body"/>
          </p:nvPr>
        </p:nvSpPr>
        <p:spPr>
          <a:xfrm>
            <a:off x="936275" y="1207000"/>
            <a:ext cx="7587300" cy="6993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5,766 datapoints for non-bankrupt years, 15 datapoints for bankruptcies</a:t>
            </a:r>
            <a:endParaRPr sz="1750">
              <a:solidFill>
                <a:srgbClr val="FFFFFF"/>
              </a:solidFill>
            </a:endParaRPr>
          </a:p>
        </p:txBody>
      </p:sp>
      <p:pic>
        <p:nvPicPr>
          <p:cNvPr id="324" name="Google Shape;324;p19"/>
          <p:cNvPicPr preferRelativeResize="0"/>
          <p:nvPr/>
        </p:nvPicPr>
        <p:blipFill>
          <a:blip r:embed="rId3">
            <a:alphaModFix/>
          </a:blip>
          <a:stretch>
            <a:fillRect/>
          </a:stretch>
        </p:blipFill>
        <p:spPr>
          <a:xfrm>
            <a:off x="1088676" y="2290025"/>
            <a:ext cx="4470901" cy="2696525"/>
          </a:xfrm>
          <a:prstGeom prst="rect">
            <a:avLst/>
          </a:prstGeom>
          <a:noFill/>
          <a:ln>
            <a:noFill/>
          </a:ln>
        </p:spPr>
      </p:pic>
      <p:pic>
        <p:nvPicPr>
          <p:cNvPr id="325" name="Google Shape;325;p19"/>
          <p:cNvPicPr preferRelativeResize="0"/>
          <p:nvPr/>
        </p:nvPicPr>
        <p:blipFill>
          <a:blip r:embed="rId4">
            <a:alphaModFix/>
          </a:blip>
          <a:stretch>
            <a:fillRect/>
          </a:stretch>
        </p:blipFill>
        <p:spPr>
          <a:xfrm>
            <a:off x="5752825" y="2400825"/>
            <a:ext cx="2238175" cy="2585725"/>
          </a:xfrm>
          <a:prstGeom prst="rect">
            <a:avLst/>
          </a:prstGeom>
          <a:noFill/>
          <a:ln>
            <a:noFill/>
          </a:ln>
        </p:spPr>
      </p:pic>
      <p:sp>
        <p:nvSpPr>
          <p:cNvPr id="326" name="Google Shape;326;p19"/>
          <p:cNvSpPr txBox="1"/>
          <p:nvPr/>
        </p:nvSpPr>
        <p:spPr>
          <a:xfrm>
            <a:off x="1088675" y="17962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Table 1</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Results of T-Tests and ANOVA</a:t>
            </a:r>
            <a:endParaRPr i="1" sz="1200">
              <a:solidFill>
                <a:schemeClr val="dk2"/>
              </a:solidFill>
              <a:latin typeface="Nunito"/>
              <a:ea typeface="Nunito"/>
              <a:cs typeface="Nunito"/>
              <a:sym typeface="Nunito"/>
            </a:endParaRPr>
          </a:p>
        </p:txBody>
      </p:sp>
      <p:sp>
        <p:nvSpPr>
          <p:cNvPr id="327" name="Google Shape;327;p19"/>
          <p:cNvSpPr txBox="1"/>
          <p:nvPr/>
        </p:nvSpPr>
        <p:spPr>
          <a:xfrm>
            <a:off x="5752825" y="17962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Table 2</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Point-Biserial Correlation Results</a:t>
            </a:r>
            <a:endParaRPr i="1" sz="1200">
              <a:solidFill>
                <a:schemeClr val="dk2"/>
              </a:solidFill>
              <a:latin typeface="Nunito"/>
              <a:ea typeface="Nunito"/>
              <a:cs typeface="Nunito"/>
              <a:sym typeface="Nunito"/>
            </a:endParaRPr>
          </a:p>
        </p:txBody>
      </p:sp>
      <p:sp>
        <p:nvSpPr>
          <p:cNvPr id="328" name="Google Shape;328;p19"/>
          <p:cNvSpPr txBox="1"/>
          <p:nvPr/>
        </p:nvSpPr>
        <p:spPr>
          <a:xfrm>
            <a:off x="1088675" y="4897350"/>
            <a:ext cx="4235100" cy="354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i="1" lang="en" sz="1100"/>
              <a:t>Note</a:t>
            </a:r>
            <a:r>
              <a:rPr lang="en" sz="1100"/>
              <a:t>. Values with an (*) indicate Welch’s t-test</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FEATURE SELECTION</a:t>
            </a:r>
            <a:endParaRPr sz="2500"/>
          </a:p>
        </p:txBody>
      </p:sp>
      <p:cxnSp>
        <p:nvCxnSpPr>
          <p:cNvPr id="334" name="Google Shape;334;p20"/>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20"/>
          <p:cNvSpPr txBox="1"/>
          <p:nvPr>
            <p:ph idx="1" type="body"/>
          </p:nvPr>
        </p:nvSpPr>
        <p:spPr>
          <a:xfrm>
            <a:off x="936275" y="1207000"/>
            <a:ext cx="4208100" cy="26898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Based on statistical analysis and correlation matrix, four variables were selected for machine learning:</a:t>
            </a:r>
            <a:endParaRPr sz="1750">
              <a:solidFill>
                <a:srgbClr val="FFFFFF"/>
              </a:solidFill>
            </a:endParaRPr>
          </a:p>
          <a:p>
            <a:pPr indent="-339725" lvl="1" marL="914400" rtl="0" algn="l">
              <a:lnSpc>
                <a:spcPct val="120000"/>
              </a:lnSpc>
              <a:spcBef>
                <a:spcPts val="0"/>
              </a:spcBef>
              <a:spcAft>
                <a:spcPts val="0"/>
              </a:spcAft>
              <a:buClr>
                <a:srgbClr val="FFFFFF"/>
              </a:buClr>
              <a:buSzPts val="1750"/>
              <a:buChar char="○"/>
            </a:pPr>
            <a:r>
              <a:rPr lang="en" sz="1750">
                <a:solidFill>
                  <a:srgbClr val="FFFFFF"/>
                </a:solidFill>
              </a:rPr>
              <a:t>Current Ratio</a:t>
            </a:r>
            <a:endParaRPr sz="1750">
              <a:solidFill>
                <a:srgbClr val="FFFFFF"/>
              </a:solidFill>
            </a:endParaRPr>
          </a:p>
          <a:p>
            <a:pPr indent="-339725" lvl="1" marL="914400" rtl="0" algn="l">
              <a:lnSpc>
                <a:spcPct val="120000"/>
              </a:lnSpc>
              <a:spcBef>
                <a:spcPts val="0"/>
              </a:spcBef>
              <a:spcAft>
                <a:spcPts val="0"/>
              </a:spcAft>
              <a:buClr>
                <a:srgbClr val="FFFFFF"/>
              </a:buClr>
              <a:buSzPts val="1750"/>
              <a:buChar char="○"/>
            </a:pPr>
            <a:r>
              <a:rPr lang="en" sz="1750">
                <a:solidFill>
                  <a:srgbClr val="FFFFFF"/>
                </a:solidFill>
              </a:rPr>
              <a:t>Debt Ratio</a:t>
            </a:r>
            <a:endParaRPr sz="1750">
              <a:solidFill>
                <a:srgbClr val="FFFFFF"/>
              </a:solidFill>
            </a:endParaRPr>
          </a:p>
          <a:p>
            <a:pPr indent="-339725" lvl="1" marL="914400" rtl="0" algn="l">
              <a:lnSpc>
                <a:spcPct val="120000"/>
              </a:lnSpc>
              <a:spcBef>
                <a:spcPts val="0"/>
              </a:spcBef>
              <a:spcAft>
                <a:spcPts val="0"/>
              </a:spcAft>
              <a:buClr>
                <a:srgbClr val="FFFFFF"/>
              </a:buClr>
              <a:buSzPts val="1750"/>
              <a:buChar char="○"/>
            </a:pPr>
            <a:r>
              <a:rPr lang="en" sz="1750">
                <a:solidFill>
                  <a:srgbClr val="FFFFFF"/>
                </a:solidFill>
              </a:rPr>
              <a:t>Return on Assets Ratio</a:t>
            </a:r>
            <a:endParaRPr sz="1750">
              <a:solidFill>
                <a:srgbClr val="FFFFFF"/>
              </a:solidFill>
            </a:endParaRPr>
          </a:p>
          <a:p>
            <a:pPr indent="-339725" lvl="1" marL="914400" rtl="0" algn="l">
              <a:lnSpc>
                <a:spcPct val="120000"/>
              </a:lnSpc>
              <a:spcBef>
                <a:spcPts val="0"/>
              </a:spcBef>
              <a:spcAft>
                <a:spcPts val="0"/>
              </a:spcAft>
              <a:buClr>
                <a:srgbClr val="FFFFFF"/>
              </a:buClr>
              <a:buSzPts val="1750"/>
              <a:buChar char="○"/>
            </a:pPr>
            <a:r>
              <a:rPr lang="en" sz="1750">
                <a:solidFill>
                  <a:srgbClr val="FFFFFF"/>
                </a:solidFill>
              </a:rPr>
              <a:t>CPI</a:t>
            </a:r>
            <a:endParaRPr sz="1750">
              <a:solidFill>
                <a:srgbClr val="FFFFFF"/>
              </a:solidFill>
            </a:endParaRPr>
          </a:p>
        </p:txBody>
      </p:sp>
      <p:sp>
        <p:nvSpPr>
          <p:cNvPr id="336" name="Google Shape;336;p20"/>
          <p:cNvSpPr txBox="1"/>
          <p:nvPr/>
        </p:nvSpPr>
        <p:spPr>
          <a:xfrm>
            <a:off x="5372675" y="12070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2</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Correlation Matrix Heatmap</a:t>
            </a:r>
            <a:endParaRPr i="1" sz="1200">
              <a:solidFill>
                <a:schemeClr val="dk2"/>
              </a:solidFill>
              <a:latin typeface="Nunito"/>
              <a:ea typeface="Nunito"/>
              <a:cs typeface="Nunito"/>
              <a:sym typeface="Nunito"/>
            </a:endParaRPr>
          </a:p>
        </p:txBody>
      </p:sp>
      <p:pic>
        <p:nvPicPr>
          <p:cNvPr id="337" name="Google Shape;337;p20"/>
          <p:cNvPicPr preferRelativeResize="0"/>
          <p:nvPr/>
        </p:nvPicPr>
        <p:blipFill>
          <a:blip r:embed="rId3">
            <a:alphaModFix/>
          </a:blip>
          <a:stretch>
            <a:fillRect/>
          </a:stretch>
        </p:blipFill>
        <p:spPr>
          <a:xfrm>
            <a:off x="5371350" y="1703525"/>
            <a:ext cx="3570849" cy="268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MACHINE LEARNING MODELS</a:t>
            </a:r>
            <a:endParaRPr sz="2500"/>
          </a:p>
        </p:txBody>
      </p:sp>
      <p:cxnSp>
        <p:nvCxnSpPr>
          <p:cNvPr id="343" name="Google Shape;343;p21"/>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sp>
        <p:nvSpPr>
          <p:cNvPr id="344" name="Google Shape;344;p21"/>
          <p:cNvSpPr txBox="1"/>
          <p:nvPr>
            <p:ph idx="1" type="body"/>
          </p:nvPr>
        </p:nvSpPr>
        <p:spPr>
          <a:xfrm>
            <a:off x="1088675" y="1207000"/>
            <a:ext cx="7587300" cy="20922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Logistic Regression</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Support Vector Machine</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XGBoost</a:t>
            </a:r>
            <a:endParaRPr sz="1750">
              <a:solidFill>
                <a:srgbClr val="FFFFFF"/>
              </a:solidFill>
            </a:endParaRPr>
          </a:p>
          <a:p>
            <a:pPr indent="-339725" lvl="0" marL="457200" rtl="0" algn="l">
              <a:lnSpc>
                <a:spcPct val="120000"/>
              </a:lnSpc>
              <a:spcBef>
                <a:spcPts val="0"/>
              </a:spcBef>
              <a:spcAft>
                <a:spcPts val="0"/>
              </a:spcAft>
              <a:buClr>
                <a:srgbClr val="FFFFFF"/>
              </a:buClr>
              <a:buSzPts val="1750"/>
              <a:buChar char="●"/>
            </a:pPr>
            <a:r>
              <a:rPr lang="en" sz="1750">
                <a:solidFill>
                  <a:srgbClr val="FFFFFF"/>
                </a:solidFill>
              </a:rPr>
              <a:t>Artificial Neural Network</a:t>
            </a:r>
            <a:endParaRPr sz="175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088684" y="298589"/>
            <a:ext cx="7202400" cy="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60"/>
              <a:buFont typeface="Gill Sans"/>
              <a:buNone/>
            </a:pPr>
            <a:r>
              <a:t/>
            </a:r>
            <a:endParaRPr sz="2500"/>
          </a:p>
          <a:p>
            <a:pPr indent="0" lvl="0" marL="0" rtl="0" algn="l">
              <a:lnSpc>
                <a:spcPct val="90000"/>
              </a:lnSpc>
              <a:spcBef>
                <a:spcPts val="0"/>
              </a:spcBef>
              <a:spcAft>
                <a:spcPts val="0"/>
              </a:spcAft>
              <a:buClr>
                <a:schemeClr val="dk1"/>
              </a:buClr>
              <a:buSzPts val="2160"/>
              <a:buFont typeface="Gill Sans"/>
              <a:buNone/>
            </a:pPr>
            <a:r>
              <a:rPr lang="en" sz="2500"/>
              <a:t>LOGISTIC REGRESSION</a:t>
            </a:r>
            <a:endParaRPr sz="2500"/>
          </a:p>
        </p:txBody>
      </p:sp>
      <p:cxnSp>
        <p:nvCxnSpPr>
          <p:cNvPr id="350" name="Google Shape;350;p22"/>
          <p:cNvCxnSpPr/>
          <p:nvPr/>
        </p:nvCxnSpPr>
        <p:spPr>
          <a:xfrm flipH="1" rot="10800000">
            <a:off x="980400" y="1090275"/>
            <a:ext cx="7315200" cy="37800"/>
          </a:xfrm>
          <a:prstGeom prst="straightConnector1">
            <a:avLst/>
          </a:prstGeom>
          <a:noFill/>
          <a:ln cap="flat" cmpd="sng" w="9525">
            <a:solidFill>
              <a:schemeClr val="dk2"/>
            </a:solidFill>
            <a:prstDash val="solid"/>
            <a:round/>
            <a:headEnd len="med" w="med" type="none"/>
            <a:tailEnd len="med" w="med" type="none"/>
          </a:ln>
        </p:spPr>
      </p:cxnSp>
      <p:pic>
        <p:nvPicPr>
          <p:cNvPr id="351" name="Google Shape;351;p22"/>
          <p:cNvPicPr preferRelativeResize="0"/>
          <p:nvPr/>
        </p:nvPicPr>
        <p:blipFill>
          <a:blip r:embed="rId3">
            <a:alphaModFix/>
          </a:blip>
          <a:stretch>
            <a:fillRect/>
          </a:stretch>
        </p:blipFill>
        <p:spPr>
          <a:xfrm>
            <a:off x="1209000" y="2094875"/>
            <a:ext cx="2737975" cy="2425750"/>
          </a:xfrm>
          <a:prstGeom prst="rect">
            <a:avLst/>
          </a:prstGeom>
          <a:noFill/>
          <a:ln>
            <a:noFill/>
          </a:ln>
        </p:spPr>
      </p:pic>
      <p:pic>
        <p:nvPicPr>
          <p:cNvPr id="352" name="Google Shape;352;p22"/>
          <p:cNvPicPr preferRelativeResize="0"/>
          <p:nvPr/>
        </p:nvPicPr>
        <p:blipFill>
          <a:blip r:embed="rId4">
            <a:alphaModFix/>
          </a:blip>
          <a:stretch>
            <a:fillRect/>
          </a:stretch>
        </p:blipFill>
        <p:spPr>
          <a:xfrm>
            <a:off x="4489326" y="2088100"/>
            <a:ext cx="3156203" cy="2425750"/>
          </a:xfrm>
          <a:prstGeom prst="rect">
            <a:avLst/>
          </a:prstGeom>
          <a:noFill/>
          <a:ln>
            <a:noFill/>
          </a:ln>
        </p:spPr>
      </p:pic>
      <p:sp>
        <p:nvSpPr>
          <p:cNvPr id="353" name="Google Shape;353;p22"/>
          <p:cNvSpPr txBox="1"/>
          <p:nvPr>
            <p:ph idx="1" type="body"/>
          </p:nvPr>
        </p:nvSpPr>
        <p:spPr>
          <a:xfrm>
            <a:off x="1088675" y="1207000"/>
            <a:ext cx="7587300" cy="454800"/>
          </a:xfrm>
          <a:prstGeom prst="rect">
            <a:avLst/>
          </a:prstGeom>
          <a:noFill/>
          <a:ln>
            <a:noFill/>
          </a:ln>
        </p:spPr>
        <p:txBody>
          <a:bodyPr anchorCtr="0" anchor="t" bIns="34275" lIns="68575" spcFirstLastPara="1" rIns="68575" wrap="square" tIns="34275">
            <a:noAutofit/>
          </a:bodyPr>
          <a:lstStyle/>
          <a:p>
            <a:pPr indent="-339725" lvl="0" marL="457200" rtl="0" algn="l">
              <a:lnSpc>
                <a:spcPct val="120000"/>
              </a:lnSpc>
              <a:spcBef>
                <a:spcPts val="800"/>
              </a:spcBef>
              <a:spcAft>
                <a:spcPts val="0"/>
              </a:spcAft>
              <a:buClr>
                <a:srgbClr val="FFFFFF"/>
              </a:buClr>
              <a:buSzPts val="1750"/>
              <a:buChar char="●"/>
            </a:pPr>
            <a:r>
              <a:rPr lang="en" sz="1750">
                <a:solidFill>
                  <a:srgbClr val="FFFFFF"/>
                </a:solidFill>
              </a:rPr>
              <a:t>Accuracy = 99.65%; Precision &amp; Recall = N/A</a:t>
            </a:r>
            <a:endParaRPr sz="1750">
              <a:solidFill>
                <a:srgbClr val="FFFFFF"/>
              </a:solidFill>
            </a:endParaRPr>
          </a:p>
        </p:txBody>
      </p:sp>
      <p:sp>
        <p:nvSpPr>
          <p:cNvPr id="354" name="Google Shape;354;p22"/>
          <p:cNvSpPr txBox="1"/>
          <p:nvPr/>
        </p:nvSpPr>
        <p:spPr>
          <a:xfrm>
            <a:off x="1209000" y="1583725"/>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3</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Confusion Matrix</a:t>
            </a:r>
            <a:endParaRPr i="1" sz="1200">
              <a:solidFill>
                <a:schemeClr val="dk2"/>
              </a:solidFill>
              <a:latin typeface="Nunito"/>
              <a:ea typeface="Nunito"/>
              <a:cs typeface="Nunito"/>
              <a:sym typeface="Nunito"/>
            </a:endParaRPr>
          </a:p>
        </p:txBody>
      </p:sp>
      <p:sp>
        <p:nvSpPr>
          <p:cNvPr id="355" name="Google Shape;355;p22"/>
          <p:cNvSpPr txBox="1"/>
          <p:nvPr/>
        </p:nvSpPr>
        <p:spPr>
          <a:xfrm>
            <a:off x="4489325" y="1585600"/>
            <a:ext cx="26898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Figure 4</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i="1" lang="en" sz="1200">
                <a:solidFill>
                  <a:schemeClr val="dk2"/>
                </a:solidFill>
                <a:latin typeface="Nunito"/>
                <a:ea typeface="Nunito"/>
                <a:cs typeface="Nunito"/>
                <a:sym typeface="Nunito"/>
              </a:rPr>
              <a:t>ROC AUC Curve</a:t>
            </a:r>
            <a:endParaRPr i="1" sz="12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