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hlyohMWVvwyF+6OBSxS+bgzVrK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F3E742-58FB-4B98-BD59-981078161D6C}">
  <a:tblStyle styleId="{E4F3E742-58FB-4B98-BD59-981078161D6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enturyGothic-bold.fntdata"/><Relationship Id="rId45"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Italic.fntdata"/><Relationship Id="rId47" Type="http://schemas.openxmlformats.org/officeDocument/2006/relationships/font" Target="fonts/CenturyGothic-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6" name="Google Shape;2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8" name="Google Shape;2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 name="Google Shape;2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5" name="Google Shape;2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3" name="Google Shape;1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2" name="Google Shape;3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6" name="Google Shape;3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5" name="Google Shape;3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7" name="Google Shape;3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4" name="Google Shape;3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8" name="Google Shape;35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9" name="Google Shape;3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5" name="Google Shape;3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1" name="Google Shape;3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3" name="Google Shape;41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8" name="Google Shape;44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3" name="Google Shape;47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2" name="Google Shape;4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0" name="Google Shape;49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6" name="Google Shape;49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D7EE49"/>
        </a:solidFill>
      </p:bgPr>
    </p:bg>
    <p:spTree>
      <p:nvGrpSpPr>
        <p:cNvPr id="15" name="Shape 15"/>
        <p:cNvGrpSpPr/>
        <p:nvPr/>
      </p:nvGrpSpPr>
      <p:grpSpPr>
        <a:xfrm>
          <a:off x="0" y="0"/>
          <a:ext cx="0" cy="0"/>
          <a:chOff x="0" y="0"/>
          <a:chExt cx="0" cy="0"/>
        </a:xfrm>
      </p:grpSpPr>
      <p:sp>
        <p:nvSpPr>
          <p:cNvPr id="16" name="Google Shape;16;p41"/>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2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17" name="Google Shape;17;p41"/>
          <p:cNvPicPr preferRelativeResize="0"/>
          <p:nvPr/>
        </p:nvPicPr>
        <p:blipFill rotWithShape="1">
          <a:blip r:embed="rId2">
            <a:alphaModFix/>
          </a:blip>
          <a:srcRect b="0" l="0" r="0" t="0"/>
          <a:stretch/>
        </p:blipFill>
        <p:spPr>
          <a:xfrm>
            <a:off x="3964125" y="2810250"/>
            <a:ext cx="4263750" cy="1237500"/>
          </a:xfrm>
          <a:prstGeom prst="rect">
            <a:avLst/>
          </a:prstGeom>
          <a:noFill/>
          <a:ln>
            <a:noFill/>
          </a:ln>
        </p:spPr>
      </p:pic>
      <p:sp>
        <p:nvSpPr>
          <p:cNvPr id="18" name="Google Shape;18;p41"/>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50"/>
          <p:cNvSpPr/>
          <p:nvPr/>
        </p:nvSpPr>
        <p:spPr>
          <a:xfrm>
            <a:off x="1" y="0"/>
            <a:ext cx="4879910"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57" name="Google Shape;57;p50"/>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2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58" name="Google Shape;58;p50"/>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Google Shape;59;p50"/>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60" name="Google Shape;60;p50"/>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61" name="Google Shape;61;p50"/>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62" name="Google Shape;62;p50"/>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sp>
        <p:nvSpPr>
          <p:cNvPr id="64" name="Google Shape;64;p51"/>
          <p:cNvSpPr/>
          <p:nvPr/>
        </p:nvSpPr>
        <p:spPr>
          <a:xfrm>
            <a:off x="1" y="0"/>
            <a:ext cx="5840962"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65" name="Google Shape;65;p51"/>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66" name="Google Shape;66;p51"/>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67" name="Google Shape;67;p51"/>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68" name="Google Shape;68;p51"/>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69" name="Google Shape;69;p51"/>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70" name="Google Shape;70;p51"/>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52"/>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2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73" name="Google Shape;73;p52"/>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74" name="Google Shape;74;p52"/>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2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5" name="Shape 75"/>
        <p:cNvGrpSpPr/>
        <p:nvPr/>
      </p:nvGrpSpPr>
      <p:grpSpPr>
        <a:xfrm>
          <a:off x="0" y="0"/>
          <a:ext cx="0" cy="0"/>
          <a:chOff x="0" y="0"/>
          <a:chExt cx="0" cy="0"/>
        </a:xfrm>
      </p:grpSpPr>
      <p:sp>
        <p:nvSpPr>
          <p:cNvPr id="76" name="Google Shape;76;p53"/>
          <p:cNvSpPr/>
          <p:nvPr/>
        </p:nvSpPr>
        <p:spPr>
          <a:xfrm>
            <a:off x="0" y="0"/>
            <a:ext cx="12191999" cy="290182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53"/>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78" name="Google Shape;78;p53"/>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79" name="Google Shape;79;p53"/>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80" name="Google Shape;80;p53"/>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81" name="Google Shape;81;p53"/>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2" name="Shape 82"/>
        <p:cNvGrpSpPr/>
        <p:nvPr/>
      </p:nvGrpSpPr>
      <p:grpSpPr>
        <a:xfrm>
          <a:off x="0" y="0"/>
          <a:ext cx="0" cy="0"/>
          <a:chOff x="0" y="0"/>
          <a:chExt cx="0" cy="0"/>
        </a:xfrm>
      </p:grpSpPr>
      <p:sp>
        <p:nvSpPr>
          <p:cNvPr id="83" name="Google Shape;83;p54"/>
          <p:cNvSpPr/>
          <p:nvPr/>
        </p:nvSpPr>
        <p:spPr>
          <a:xfrm>
            <a:off x="0" y="0"/>
            <a:ext cx="12191999" cy="4590661"/>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54"/>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B448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5" name="Google Shape;85;p54"/>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B448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6" name="Google Shape;86;p54"/>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87" name="Google Shape;87;p54"/>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small"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88" name="Google Shape;88;p54"/>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89" name="Google Shape;89;p54"/>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90" name="Google Shape;90;p54"/>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91" name="Google Shape;91;p54"/>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2" name="Shape 92"/>
        <p:cNvGrpSpPr/>
        <p:nvPr/>
      </p:nvGrpSpPr>
      <p:grpSpPr>
        <a:xfrm>
          <a:off x="0" y="0"/>
          <a:ext cx="0" cy="0"/>
          <a:chOff x="0" y="0"/>
          <a:chExt cx="0" cy="0"/>
        </a:xfrm>
      </p:grpSpPr>
      <p:sp>
        <p:nvSpPr>
          <p:cNvPr id="93" name="Google Shape;93;p55"/>
          <p:cNvSpPr/>
          <p:nvPr/>
        </p:nvSpPr>
        <p:spPr>
          <a:xfrm>
            <a:off x="0" y="0"/>
            <a:ext cx="12191999" cy="4590661"/>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55"/>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95" name="Google Shape;95;p55"/>
          <p:cNvPicPr preferRelativeResize="0"/>
          <p:nvPr/>
        </p:nvPicPr>
        <p:blipFill rotWithShape="1">
          <a:blip r:embed="rId2">
            <a:alphaModFix/>
          </a:blip>
          <a:srcRect b="0" l="0" r="0" t="0"/>
          <a:stretch/>
        </p:blipFill>
        <p:spPr>
          <a:xfrm>
            <a:off x="11075437" y="225922"/>
            <a:ext cx="829318" cy="747746"/>
          </a:xfrm>
          <a:prstGeom prst="rect">
            <a:avLst/>
          </a:prstGeom>
          <a:noFill/>
          <a:ln>
            <a:noFill/>
          </a:ln>
        </p:spPr>
      </p:pic>
      <p:sp>
        <p:nvSpPr>
          <p:cNvPr id="96" name="Google Shape;96;p55"/>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7" name="Google Shape;97;p55"/>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98" name="Google Shape;98;p55"/>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0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9" name="Shape 99"/>
        <p:cNvGrpSpPr/>
        <p:nvPr/>
      </p:nvGrpSpPr>
      <p:grpSpPr>
        <a:xfrm>
          <a:off x="0" y="0"/>
          <a:ext cx="0" cy="0"/>
          <a:chOff x="0" y="0"/>
          <a:chExt cx="0" cy="0"/>
        </a:xfrm>
      </p:grpSpPr>
      <p:sp>
        <p:nvSpPr>
          <p:cNvPr id="100" name="Google Shape;100;p56"/>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01" name="Google Shape;101;p56"/>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2" name="Google Shape;102;p56"/>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3" name="Google Shape;103;p56"/>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4" name="Google Shape;104;p56"/>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5" name="Google Shape;105;p56"/>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06" name="Google Shape;106;p56"/>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107" name="Google Shape;107;p56"/>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08" name="Google Shape;108;p56"/>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09" name="Google Shape;109;p56"/>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0" name="Shape 110"/>
        <p:cNvGrpSpPr/>
        <p:nvPr/>
      </p:nvGrpSpPr>
      <p:grpSpPr>
        <a:xfrm>
          <a:off x="0" y="0"/>
          <a:ext cx="0" cy="0"/>
          <a:chOff x="0" y="0"/>
          <a:chExt cx="0" cy="0"/>
        </a:xfrm>
      </p:grpSpPr>
      <p:sp>
        <p:nvSpPr>
          <p:cNvPr id="111" name="Google Shape;111;p57"/>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12" name="Google Shape;112;p57"/>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3" name="Google Shape;113;p57"/>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14" name="Google Shape;114;p57"/>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5" name="Google Shape;115;p57"/>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6" name="Google Shape;116;p57"/>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17" name="Google Shape;117;p57"/>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8" name="Google Shape;118;p57"/>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19" name="Google Shape;119;p57"/>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20" name="Google Shape;120;p57"/>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121" name="Google Shape;121;p57"/>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2" name="Google Shape;122;p57"/>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3" name="Google Shape;123;p57"/>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58"/>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26" name="Google Shape;126;p58"/>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7" name="Google Shape;127;p58"/>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8" name="Shape 128"/>
        <p:cNvGrpSpPr/>
        <p:nvPr/>
      </p:nvGrpSpPr>
      <p:grpSpPr>
        <a:xfrm>
          <a:off x="0" y="0"/>
          <a:ext cx="0" cy="0"/>
          <a:chOff x="0" y="0"/>
          <a:chExt cx="0" cy="0"/>
        </a:xfrm>
      </p:grpSpPr>
      <p:sp>
        <p:nvSpPr>
          <p:cNvPr id="129" name="Google Shape;129;p59"/>
          <p:cNvSpPr/>
          <p:nvPr/>
        </p:nvSpPr>
        <p:spPr>
          <a:xfrm>
            <a:off x="7912358" y="0"/>
            <a:ext cx="4279641"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0" name="Google Shape;130;p59"/>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131" name="Google Shape;131;p59"/>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2" name="Google Shape;132;p59"/>
          <p:cNvSpPr txBox="1"/>
          <p:nvPr>
            <p:ph idx="11" type="ftr"/>
          </p:nvPr>
        </p:nvSpPr>
        <p:spPr>
          <a:xfrm rot="5400000">
            <a:off x="-1528947" y="4609691"/>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133" name="Google Shape;133;p59"/>
          <p:cNvPicPr preferRelativeResize="0"/>
          <p:nvPr/>
        </p:nvPicPr>
        <p:blipFill rotWithShape="1">
          <a:blip r:embed="rId2">
            <a:alphaModFix/>
          </a:blip>
          <a:srcRect b="0" l="0" r="0" t="0"/>
          <a:stretch/>
        </p:blipFill>
        <p:spPr>
          <a:xfrm rot="5400000">
            <a:off x="11150082" y="5786967"/>
            <a:ext cx="829318" cy="747746"/>
          </a:xfrm>
          <a:prstGeom prst="rect">
            <a:avLst/>
          </a:prstGeom>
          <a:noFill/>
          <a:ln>
            <a:noFill/>
          </a:ln>
        </p:spPr>
      </p:pic>
      <p:sp>
        <p:nvSpPr>
          <p:cNvPr id="134" name="Google Shape;134;p59"/>
          <p:cNvSpPr/>
          <p:nvPr/>
        </p:nvSpPr>
        <p:spPr>
          <a:xfrm rot="5400000">
            <a:off x="8707015" y="3373016"/>
            <a:ext cx="6858000" cy="11196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2"/>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21" name="Google Shape;21;p42"/>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42"/>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lide" showMasterSp="0" type="title">
  <p:cSld name="TITLE">
    <p:bg>
      <p:bgPr>
        <a:solidFill>
          <a:srgbClr val="D7EE49"/>
        </a:solidFill>
      </p:bgPr>
    </p:bg>
    <p:spTree>
      <p:nvGrpSpPr>
        <p:cNvPr id="23" name="Shape 23"/>
        <p:cNvGrpSpPr/>
        <p:nvPr/>
      </p:nvGrpSpPr>
      <p:grpSpPr>
        <a:xfrm>
          <a:off x="0" y="0"/>
          <a:ext cx="0" cy="0"/>
          <a:chOff x="0" y="0"/>
          <a:chExt cx="0" cy="0"/>
        </a:xfrm>
      </p:grpSpPr>
      <p:sp>
        <p:nvSpPr>
          <p:cNvPr id="24" name="Google Shape;24;p43"/>
          <p:cNvSpPr txBox="1"/>
          <p:nvPr>
            <p:ph type="ctrTitle"/>
          </p:nvPr>
        </p:nvSpPr>
        <p:spPr>
          <a:xfrm>
            <a:off x="1602824" y="2099733"/>
            <a:ext cx="8825658" cy="2677648"/>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5855A0"/>
              </a:buClr>
              <a:buSzPts val="1400"/>
              <a:buFont typeface="Century Gothic"/>
              <a:buNone/>
              <a:defRPr b="0" i="0" sz="54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25" name="Google Shape;25;p43"/>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1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26" name="Google Shape;26;p43"/>
          <p:cNvPicPr preferRelativeResize="0"/>
          <p:nvPr/>
        </p:nvPicPr>
        <p:blipFill rotWithShape="1">
          <a:blip r:embed="rId2">
            <a:alphaModFix/>
          </a:blip>
          <a:srcRect b="0" l="0" r="0" t="0"/>
          <a:stretch/>
        </p:blipFill>
        <p:spPr>
          <a:xfrm>
            <a:off x="4397655" y="768710"/>
            <a:ext cx="3235997" cy="9392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_Presentation Slide" showMasterSp="0">
  <p:cSld name="1A_Presentation Slide">
    <p:bg>
      <p:bgPr>
        <a:solidFill>
          <a:srgbClr val="D7EE49"/>
        </a:solidFill>
      </p:bgPr>
    </p:bg>
    <p:spTree>
      <p:nvGrpSpPr>
        <p:cNvPr id="27" name="Shape 27"/>
        <p:cNvGrpSpPr/>
        <p:nvPr/>
      </p:nvGrpSpPr>
      <p:grpSpPr>
        <a:xfrm>
          <a:off x="0" y="0"/>
          <a:ext cx="0" cy="0"/>
          <a:chOff x="0" y="0"/>
          <a:chExt cx="0" cy="0"/>
        </a:xfrm>
      </p:grpSpPr>
      <p:sp>
        <p:nvSpPr>
          <p:cNvPr id="28" name="Google Shape;28;p44"/>
          <p:cNvSpPr txBox="1"/>
          <p:nvPr>
            <p:ph idx="1" type="subTitle"/>
          </p:nvPr>
        </p:nvSpPr>
        <p:spPr>
          <a:xfrm>
            <a:off x="1602824" y="4777380"/>
            <a:ext cx="8825658" cy="86142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1000"/>
              </a:spcBef>
              <a:spcAft>
                <a:spcPts val="0"/>
              </a:spcAft>
              <a:buClr>
                <a:srgbClr val="EB4485"/>
              </a:buClr>
              <a:buSzPts val="1440"/>
              <a:buFont typeface="Noto Sans Symbols"/>
              <a:buNone/>
              <a:defRPr b="0" i="0" sz="2800" u="none" cap="none" strike="noStrike">
                <a:solidFill>
                  <a:srgbClr val="EB4485"/>
                </a:solidFill>
                <a:latin typeface="Century Gothic"/>
                <a:ea typeface="Century Gothic"/>
                <a:cs typeface="Century Gothic"/>
                <a:sym typeface="Century Gothic"/>
              </a:defRPr>
            </a:lvl1pPr>
            <a:lvl2pPr lvl="1" marR="0" algn="ctr">
              <a:lnSpc>
                <a:spcPct val="100000"/>
              </a:lnSpc>
              <a:spcBef>
                <a:spcPts val="1000"/>
              </a:spcBef>
              <a:spcAft>
                <a:spcPts val="0"/>
              </a:spcAft>
              <a:buClr>
                <a:srgbClr val="EB4485"/>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1000"/>
              </a:spcBef>
              <a:spcAft>
                <a:spcPts val="0"/>
              </a:spcAft>
              <a:buClr>
                <a:srgbClr val="EB4485"/>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1000"/>
              </a:spcBef>
              <a:spcAft>
                <a:spcPts val="0"/>
              </a:spcAft>
              <a:buClr>
                <a:srgbClr val="EB4485"/>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pic>
        <p:nvPicPr>
          <p:cNvPr id="29" name="Google Shape;29;p44"/>
          <p:cNvPicPr preferRelativeResize="0"/>
          <p:nvPr/>
        </p:nvPicPr>
        <p:blipFill rotWithShape="1">
          <a:blip r:embed="rId2">
            <a:alphaModFix/>
          </a:blip>
          <a:srcRect b="0" l="0" r="0" t="0"/>
          <a:stretch/>
        </p:blipFill>
        <p:spPr>
          <a:xfrm>
            <a:off x="3964125" y="2810250"/>
            <a:ext cx="4263750" cy="1237500"/>
          </a:xfrm>
          <a:prstGeom prst="rect">
            <a:avLst/>
          </a:prstGeom>
          <a:noFill/>
          <a:ln>
            <a:noFill/>
          </a:ln>
        </p:spPr>
      </p:pic>
      <p:sp>
        <p:nvSpPr>
          <p:cNvPr id="30" name="Google Shape;30;p44"/>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45"/>
          <p:cNvSpPr/>
          <p:nvPr/>
        </p:nvSpPr>
        <p:spPr>
          <a:xfrm>
            <a:off x="0" y="0"/>
            <a:ext cx="6270171" cy="6858000"/>
          </a:xfrm>
          <a:prstGeom prst="rect">
            <a:avLst/>
          </a:prstGeom>
          <a:solidFill>
            <a:srgbClr val="D7EE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45"/>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4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34" name="Google Shape;34;p45"/>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0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35" name="Google Shape;35;p45"/>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36" name="Google Shape;36;p45"/>
          <p:cNvPicPr preferRelativeResize="0"/>
          <p:nvPr/>
        </p:nvPicPr>
        <p:blipFill rotWithShape="1">
          <a:blip r:embed="rId2">
            <a:alphaModFix/>
          </a:blip>
          <a:srcRect b="0" l="0" r="0" t="0"/>
          <a:stretch/>
        </p:blipFill>
        <p:spPr>
          <a:xfrm>
            <a:off x="1154954" y="768710"/>
            <a:ext cx="3235997" cy="939208"/>
          </a:xfrm>
          <a:prstGeom prst="rect">
            <a:avLst/>
          </a:prstGeom>
          <a:noFill/>
          <a:ln>
            <a:noFill/>
          </a:ln>
        </p:spPr>
      </p:pic>
      <p:sp>
        <p:nvSpPr>
          <p:cNvPr id="37" name="Google Shape;37;p45"/>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6"/>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40" name="Google Shape;40;p46"/>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1" name="Google Shape;41;p46"/>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2" name="Google Shape;42;p46"/>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7"/>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45" name="Google Shape;45;p47"/>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6" name="Google Shape;46;p47"/>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7" name="Google Shape;47;p47"/>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1000"/>
              </a:spcBef>
              <a:spcAft>
                <a:spcPts val="0"/>
              </a:spcAft>
              <a:buClr>
                <a:srgbClr val="EB4485"/>
              </a:buClr>
              <a:buSzPts val="1440"/>
              <a:buFont typeface="Noto Sans Symbols"/>
              <a:buNone/>
              <a:defRPr b="0" i="0" sz="2400" u="none" cap="none" strike="noStrike">
                <a:solidFill>
                  <a:srgbClr val="EB4485"/>
                </a:solidFill>
                <a:latin typeface="Century Gothic"/>
                <a:ea typeface="Century Gothic"/>
                <a:cs typeface="Century Gothic"/>
                <a:sym typeface="Century Gothic"/>
              </a:defRPr>
            </a:lvl1pPr>
            <a:lvl2pPr indent="-228600" lvl="1" marL="914400" marR="0" algn="l">
              <a:lnSpc>
                <a:spcPct val="100000"/>
              </a:lnSpc>
              <a:spcBef>
                <a:spcPts val="1000"/>
              </a:spcBef>
              <a:spcAft>
                <a:spcPts val="0"/>
              </a:spcAft>
              <a:buClr>
                <a:srgbClr val="EB4485"/>
              </a:buClr>
              <a:buSzPts val="128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algn="l">
              <a:lnSpc>
                <a:spcPct val="100000"/>
              </a:lnSpc>
              <a:spcBef>
                <a:spcPts val="1000"/>
              </a:spcBef>
              <a:spcAft>
                <a:spcPts val="0"/>
              </a:spcAft>
              <a:buClr>
                <a:srgbClr val="EB4485"/>
              </a:buClr>
              <a:buSzPts val="112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algn="l">
              <a:lnSpc>
                <a:spcPct val="100000"/>
              </a:lnSpc>
              <a:spcBef>
                <a:spcPts val="1000"/>
              </a:spcBef>
              <a:spcAft>
                <a:spcPts val="0"/>
              </a:spcAft>
              <a:buClr>
                <a:srgbClr val="EB4485"/>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algn="l">
              <a:lnSpc>
                <a:spcPct val="100000"/>
              </a:lnSpc>
              <a:spcBef>
                <a:spcPts val="1000"/>
              </a:spcBef>
              <a:spcAft>
                <a:spcPts val="0"/>
              </a:spcAft>
              <a:buClr>
                <a:schemeClr val="accent1"/>
              </a:buClr>
              <a:buSzPts val="96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48" name="Google Shape;48;p47"/>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noAutofit/>
          </a:bodyPr>
          <a:lstStyle>
            <a:lvl1pPr indent="-320040" lvl="0" marL="457200" marR="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9" name="Google Shape;49;p47"/>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48"/>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2"/>
                </a:solidFill>
              </a:defRPr>
            </a:lvl2pPr>
            <a:lvl3pPr lvl="2" marR="0" algn="l">
              <a:lnSpc>
                <a:spcPct val="100000"/>
              </a:lnSpc>
              <a:spcBef>
                <a:spcPts val="0"/>
              </a:spcBef>
              <a:spcAft>
                <a:spcPts val="0"/>
              </a:spcAft>
              <a:buSzPts val="1400"/>
              <a:buNone/>
              <a:defRPr b="0" i="0" sz="1800" u="none" cap="none" strike="noStrike">
                <a:solidFill>
                  <a:schemeClr val="dk2"/>
                </a:solidFill>
              </a:defRPr>
            </a:lvl3pPr>
            <a:lvl4pPr lvl="3" marR="0" algn="l">
              <a:lnSpc>
                <a:spcPct val="100000"/>
              </a:lnSpc>
              <a:spcBef>
                <a:spcPts val="0"/>
              </a:spcBef>
              <a:spcAft>
                <a:spcPts val="0"/>
              </a:spcAft>
              <a:buSzPts val="1400"/>
              <a:buNone/>
              <a:defRPr b="0" i="0" sz="1800" u="none" cap="none" strike="noStrike">
                <a:solidFill>
                  <a:schemeClr val="dk2"/>
                </a:solidFill>
              </a:defRPr>
            </a:lvl4pPr>
            <a:lvl5pPr lvl="4" marR="0" algn="l">
              <a:lnSpc>
                <a:spcPct val="100000"/>
              </a:lnSpc>
              <a:spcBef>
                <a:spcPts val="0"/>
              </a:spcBef>
              <a:spcAft>
                <a:spcPts val="0"/>
              </a:spcAft>
              <a:buSzPts val="1400"/>
              <a:buNone/>
              <a:defRPr b="0" i="0" sz="1800" u="none" cap="none" strike="noStrike">
                <a:solidFill>
                  <a:schemeClr val="dk2"/>
                </a:solidFill>
              </a:defRPr>
            </a:lvl5pPr>
            <a:lvl6pPr lvl="5" marR="0" algn="l">
              <a:lnSpc>
                <a:spcPct val="100000"/>
              </a:lnSpc>
              <a:spcBef>
                <a:spcPts val="0"/>
              </a:spcBef>
              <a:spcAft>
                <a:spcPts val="0"/>
              </a:spcAft>
              <a:buSzPts val="1400"/>
              <a:buNone/>
              <a:defRPr b="0" i="0" sz="1800" u="none" cap="none" strike="noStrike">
                <a:solidFill>
                  <a:schemeClr val="dk2"/>
                </a:solidFill>
              </a:defRPr>
            </a:lvl6pPr>
            <a:lvl7pPr lvl="6" marR="0" algn="l">
              <a:lnSpc>
                <a:spcPct val="100000"/>
              </a:lnSpc>
              <a:spcBef>
                <a:spcPts val="0"/>
              </a:spcBef>
              <a:spcAft>
                <a:spcPts val="0"/>
              </a:spcAft>
              <a:buSzPts val="1400"/>
              <a:buNone/>
              <a:defRPr b="0" i="0" sz="1800" u="none" cap="none" strike="noStrike">
                <a:solidFill>
                  <a:schemeClr val="dk2"/>
                </a:solidFill>
              </a:defRPr>
            </a:lvl7pPr>
            <a:lvl8pPr lvl="7" marR="0" algn="l">
              <a:lnSpc>
                <a:spcPct val="100000"/>
              </a:lnSpc>
              <a:spcBef>
                <a:spcPts val="0"/>
              </a:spcBef>
              <a:spcAft>
                <a:spcPts val="0"/>
              </a:spcAft>
              <a:buSzPts val="1400"/>
              <a:buNone/>
              <a:defRPr b="0" i="0" sz="1800" u="none" cap="none" strike="noStrike">
                <a:solidFill>
                  <a:schemeClr val="dk2"/>
                </a:solidFill>
              </a:defRPr>
            </a:lvl8pPr>
            <a:lvl9pPr lvl="8" marR="0" algn="l">
              <a:lnSpc>
                <a:spcPct val="100000"/>
              </a:lnSpc>
              <a:spcBef>
                <a:spcPts val="0"/>
              </a:spcBef>
              <a:spcAft>
                <a:spcPts val="0"/>
              </a:spcAft>
              <a:buSzPts val="1400"/>
              <a:buNone/>
              <a:defRPr b="0" i="0" sz="1800" u="none" cap="none" strike="noStrike">
                <a:solidFill>
                  <a:schemeClr val="dk2"/>
                </a:solidFill>
              </a:defRPr>
            </a:lvl9pPr>
          </a:lstStyle>
          <a:p/>
        </p:txBody>
      </p:sp>
      <p:sp>
        <p:nvSpPr>
          <p:cNvPr id="52" name="Google Shape;52;p48"/>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sp>
        <p:nvSpPr>
          <p:cNvPr id="54" name="Google Shape;54;p49"/>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None/>
              <a:defRPr b="1" i="0" sz="1000" u="none" cap="none" strike="noStrike">
                <a:solidFill>
                  <a:srgbClr val="5855A0"/>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1154954" y="505951"/>
            <a:ext cx="8761413" cy="706964"/>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5855A0"/>
              </a:buClr>
              <a:buSzPts val="1400"/>
              <a:buFont typeface="Century Gothic"/>
              <a:buNone/>
              <a:defRPr b="0" i="0" sz="3600" u="none" cap="none" strike="noStrike">
                <a:solidFill>
                  <a:srgbClr val="5855A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40"/>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noAutofit/>
          </a:bodyPr>
          <a:lstStyle>
            <a:lvl1pPr indent="-320040" lvl="0" marL="457200" marR="0" rtl="0" algn="l">
              <a:lnSpc>
                <a:spcPct val="100000"/>
              </a:lnSpc>
              <a:spcBef>
                <a:spcPts val="1000"/>
              </a:spcBef>
              <a:spcAft>
                <a:spcPts val="0"/>
              </a:spcAft>
              <a:buClr>
                <a:srgbClr val="EB4485"/>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rgbClr val="EB4485"/>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rgbClr val="EB4485"/>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rgbClr val="EB4485"/>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 name="Google Shape;12;p40"/>
          <p:cNvSpPr txBox="1"/>
          <p:nvPr>
            <p:ph idx="11" type="ftr"/>
          </p:nvPr>
        </p:nvSpPr>
        <p:spPr>
          <a:xfrm>
            <a:off x="8146898" y="6391838"/>
            <a:ext cx="3859795" cy="304801"/>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rgbClr val="5855A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13" name="Google Shape;13;p40"/>
          <p:cNvPicPr preferRelativeResize="0"/>
          <p:nvPr/>
        </p:nvPicPr>
        <p:blipFill rotWithShape="1">
          <a:blip r:embed="rId1">
            <a:alphaModFix/>
          </a:blip>
          <a:srcRect b="0" l="0" r="0" t="0"/>
          <a:stretch/>
        </p:blipFill>
        <p:spPr>
          <a:xfrm>
            <a:off x="11075437" y="225922"/>
            <a:ext cx="829318" cy="747746"/>
          </a:xfrm>
          <a:prstGeom prst="rect">
            <a:avLst/>
          </a:prstGeom>
          <a:noFill/>
          <a:ln>
            <a:noFill/>
          </a:ln>
        </p:spPr>
      </p:pic>
      <p:sp>
        <p:nvSpPr>
          <p:cNvPr id="14" name="Google Shape;14;p40"/>
          <p:cNvSpPr/>
          <p:nvPr/>
        </p:nvSpPr>
        <p:spPr>
          <a:xfrm>
            <a:off x="0" y="0"/>
            <a:ext cx="12192000" cy="102637"/>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fonts.goog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drive.google.com/open?id=0BydYIZzB2UyxZG1QV0hYa0RMTkU"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w3schools.com/css/tryit.asp?filename=trycss_howto_inl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1438067" y="4703239"/>
            <a:ext cx="8825658" cy="8614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B4485"/>
              </a:buClr>
              <a:buSzPts val="1440"/>
              <a:buFont typeface="Noto Sans Symbols"/>
              <a:buNone/>
            </a:pPr>
            <a:r>
              <a:rPr lang="en-US"/>
              <a:t>GUÍA BÁSICA DE CSS</a:t>
            </a:r>
            <a:endParaRPr/>
          </a:p>
          <a:p>
            <a:pPr indent="0" lvl="0" marL="0" marR="0" rtl="0" algn="ctr">
              <a:lnSpc>
                <a:spcPct val="100000"/>
              </a:lnSpc>
              <a:spcBef>
                <a:spcPts val="1000"/>
              </a:spcBef>
              <a:spcAft>
                <a:spcPts val="0"/>
              </a:spcAft>
              <a:buClr>
                <a:srgbClr val="EB4485"/>
              </a:buClr>
              <a:buSzPts val="1440"/>
              <a:buFont typeface="Noto Sans Symbols"/>
              <a:buNone/>
            </a:pPr>
            <a:r>
              <a:t/>
            </a:r>
            <a:endParaRPr b="0" i="0" sz="2800" u="none" cap="none" strike="noStrike">
              <a:solidFill>
                <a:srgbClr val="EB4485"/>
              </a:solidFill>
              <a:latin typeface="Century Gothic"/>
              <a:ea typeface="Century Gothic"/>
              <a:cs typeface="Century Gothic"/>
              <a:sym typeface="Century Gothic"/>
            </a:endParaRPr>
          </a:p>
        </p:txBody>
      </p:sp>
      <p:sp>
        <p:nvSpPr>
          <p:cNvPr id="140" name="Google Shape;140;p1"/>
          <p:cNvSpPr txBox="1"/>
          <p:nvPr/>
        </p:nvSpPr>
        <p:spPr>
          <a:xfrm>
            <a:off x="1683142" y="932689"/>
            <a:ext cx="8825700" cy="86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EB4485"/>
                </a:solidFill>
                <a:latin typeface="Century Gothic"/>
                <a:ea typeface="Century Gothic"/>
                <a:cs typeface="Century Gothic"/>
                <a:sym typeface="Century Gothic"/>
              </a:rPr>
              <a:t>PROGRAMACIÓN WEB</a:t>
            </a:r>
            <a:endParaRPr b="0" i="0" sz="2800" u="none" cap="none" strike="noStrike">
              <a:solidFill>
                <a:srgbClr val="EB4485"/>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EB4485"/>
                </a:solidFill>
                <a:latin typeface="Century Gothic"/>
                <a:ea typeface="Century Gothic"/>
                <a:cs typeface="Century Gothic"/>
                <a:sym typeface="Century Gothic"/>
              </a:rPr>
              <a:t>teoría/práctica</a:t>
            </a:r>
            <a:endParaRPr b="0" i="0" sz="2800" u="none" cap="none" strike="noStrike">
              <a:solidFill>
                <a:srgbClr val="EB4485"/>
              </a:solidFill>
              <a:latin typeface="Century Gothic"/>
              <a:ea typeface="Century Gothic"/>
              <a:cs typeface="Century Gothic"/>
              <a:sym typeface="Century Gothic"/>
            </a:endParaRPr>
          </a:p>
          <a:p>
            <a:pPr indent="0" lvl="0" marL="0" marR="0" rtl="0" algn="ctr">
              <a:lnSpc>
                <a:spcPct val="100000"/>
              </a:lnSpc>
              <a:spcBef>
                <a:spcPts val="1000"/>
              </a:spcBef>
              <a:spcAft>
                <a:spcPts val="0"/>
              </a:spcAft>
              <a:buClr>
                <a:srgbClr val="000000"/>
              </a:buClr>
              <a:buSzPts val="2800"/>
              <a:buFont typeface="Arial"/>
              <a:buNone/>
            </a:pPr>
            <a:r>
              <a:t/>
            </a:r>
            <a:endParaRPr b="0" i="0" sz="2800" u="none" cap="none" strike="noStrike">
              <a:solidFill>
                <a:srgbClr val="EB4485"/>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Reglas de CSS</a:t>
            </a:r>
            <a:endParaRPr b="0" i="0" sz="3600" u="none" cap="none" strike="noStrike">
              <a:solidFill>
                <a:srgbClr val="5855A0"/>
              </a:solidFill>
              <a:latin typeface="Century Gothic"/>
              <a:ea typeface="Century Gothic"/>
              <a:cs typeface="Century Gothic"/>
              <a:sym typeface="Century Gothic"/>
            </a:endParaRPr>
          </a:p>
        </p:txBody>
      </p:sp>
      <p:sp>
        <p:nvSpPr>
          <p:cNvPr id="222" name="Google Shape;222;p10"/>
          <p:cNvSpPr txBox="1"/>
          <p:nvPr>
            <p:ph idx="1" type="body"/>
          </p:nvPr>
        </p:nvSpPr>
        <p:spPr>
          <a:xfrm>
            <a:off x="1154950" y="1547300"/>
            <a:ext cx="9747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Empecemos a ver como darle vida a nuestras páginas web.</a:t>
            </a:r>
            <a:endParaRPr/>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lang="en-US"/>
              <a:t>Una regla de CSS se compone de:</a:t>
            </a:r>
            <a:endParaRPr/>
          </a:p>
          <a:p>
            <a:pPr indent="0" lvl="0" marL="0" rtl="0" algn="l">
              <a:lnSpc>
                <a:spcPct val="115000"/>
              </a:lnSpc>
              <a:spcBef>
                <a:spcPts val="0"/>
              </a:spcBef>
              <a:spcAft>
                <a:spcPts val="0"/>
              </a:spcAft>
              <a:buSzPts val="1440"/>
              <a:buNone/>
            </a:pPr>
            <a:r>
              <a:t/>
            </a:r>
            <a:endParaRPr sz="1200">
              <a:solidFill>
                <a:srgbClr val="A52A2A"/>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rgbClr val="A52A2A"/>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					---------&gt; Selector</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red</a:t>
            </a: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center</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457200" lvl="0" marL="0" marR="0" rtl="0" algn="l">
              <a:lnSpc>
                <a:spcPct val="100000"/>
              </a:lnSpc>
              <a:spcBef>
                <a:spcPts val="1000"/>
              </a:spcBef>
              <a:spcAft>
                <a:spcPts val="0"/>
              </a:spcAft>
              <a:buClr>
                <a:srgbClr val="EB4485"/>
              </a:buClr>
              <a:buSzPts val="1440"/>
              <a:buFont typeface="Noto Sans Symbols"/>
              <a:buNone/>
            </a:pPr>
            <a:r>
              <a:rPr lang="en-US" sz="1200">
                <a:solidFill>
                  <a:schemeClr val="dk1"/>
                </a:solidFill>
                <a:highlight>
                  <a:srgbClr val="FFFFFF"/>
                </a:highlight>
                <a:latin typeface="Consolas"/>
                <a:ea typeface="Consolas"/>
                <a:cs typeface="Consolas"/>
                <a:sym typeface="Consolas"/>
              </a:rPr>
              <a:t>propiedad 	   valor</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1000"/>
              </a:spcBef>
              <a:spcAft>
                <a:spcPts val="0"/>
              </a:spcAft>
              <a:buClr>
                <a:srgbClr val="EB4485"/>
              </a:buClr>
              <a:buSzPts val="1440"/>
              <a:buFont typeface="Noto Sans Symbols"/>
              <a:buNone/>
            </a:pPr>
            <a:r>
              <a:t/>
            </a:r>
            <a:endParaRPr sz="1200">
              <a:solidFill>
                <a:schemeClr val="dk1"/>
              </a:solidFill>
              <a:highlight>
                <a:srgbClr val="FFFFFF"/>
              </a:highlight>
              <a:latin typeface="Consolas"/>
              <a:ea typeface="Consolas"/>
              <a:cs typeface="Consolas"/>
              <a:sym typeface="Consolas"/>
            </a:endParaRPr>
          </a:p>
          <a:p>
            <a:pPr indent="-342900" lvl="0" marL="342900" rtl="0" algn="l">
              <a:lnSpc>
                <a:spcPct val="100000"/>
              </a:lnSpc>
              <a:spcBef>
                <a:spcPts val="0"/>
              </a:spcBef>
              <a:spcAft>
                <a:spcPts val="0"/>
              </a:spcAft>
              <a:buClr>
                <a:srgbClr val="EB4485"/>
              </a:buClr>
              <a:buSzPts val="1440"/>
              <a:buFont typeface="Noto Sans Symbols"/>
              <a:buChar char="▶"/>
            </a:pPr>
            <a:r>
              <a:rPr lang="en-US"/>
              <a:t>Selector: sirven para especificar a que etiqueta de HTML vamos a darle un valor (un estilo). La misma regla puede ser aplicada a múltiples selectores</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Propiedades: son las características del elemento que queremos cambiar</a:t>
            </a:r>
            <a:endParaRPr/>
          </a:p>
        </p:txBody>
      </p:sp>
      <p:sp>
        <p:nvSpPr>
          <p:cNvPr id="223" name="Google Shape;223;p1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cxnSp>
        <p:nvCxnSpPr>
          <p:cNvPr id="224" name="Google Shape;224;p10"/>
          <p:cNvCxnSpPr/>
          <p:nvPr/>
        </p:nvCxnSpPr>
        <p:spPr>
          <a:xfrm>
            <a:off x="2007900" y="3549200"/>
            <a:ext cx="0" cy="650400"/>
          </a:xfrm>
          <a:prstGeom prst="straightConnector1">
            <a:avLst/>
          </a:prstGeom>
          <a:noFill/>
          <a:ln cap="flat" cmpd="sng" w="9525">
            <a:solidFill>
              <a:schemeClr val="dk2"/>
            </a:solidFill>
            <a:prstDash val="dash"/>
            <a:round/>
            <a:headEnd len="sm" w="sm" type="none"/>
            <a:tailEnd len="med" w="med" type="triangle"/>
          </a:ln>
        </p:spPr>
      </p:cxnSp>
      <p:cxnSp>
        <p:nvCxnSpPr>
          <p:cNvPr id="225" name="Google Shape;225;p10"/>
          <p:cNvCxnSpPr/>
          <p:nvPr/>
        </p:nvCxnSpPr>
        <p:spPr>
          <a:xfrm>
            <a:off x="3008700" y="3549200"/>
            <a:ext cx="0" cy="650400"/>
          </a:xfrm>
          <a:prstGeom prst="straightConnector1">
            <a:avLst/>
          </a:prstGeom>
          <a:noFill/>
          <a:ln cap="flat" cmpd="sng" w="9525">
            <a:solidFill>
              <a:schemeClr val="dk2"/>
            </a:solidFill>
            <a:prstDash val="dash"/>
            <a:round/>
            <a:headEnd len="sm" w="sm" type="none"/>
            <a:tailEnd len="med" w="med" type="triangle"/>
          </a:ln>
        </p:spPr>
      </p:cxnSp>
      <p:sp>
        <p:nvSpPr>
          <p:cNvPr id="226" name="Google Shape;226;p10"/>
          <p:cNvSpPr/>
          <p:nvPr/>
        </p:nvSpPr>
        <p:spPr>
          <a:xfrm>
            <a:off x="3436075" y="3181550"/>
            <a:ext cx="4355175" cy="937400"/>
          </a:xfrm>
          <a:custGeom>
            <a:rect b="b" l="l" r="r" t="t"/>
            <a:pathLst>
              <a:path extrusionOk="0" h="37496" w="174207">
                <a:moveTo>
                  <a:pt x="0" y="8484"/>
                </a:moveTo>
                <a:cubicBezTo>
                  <a:pt x="13809" y="8484"/>
                  <a:pt x="27985" y="12144"/>
                  <a:pt x="40158" y="18665"/>
                </a:cubicBezTo>
                <a:cubicBezTo>
                  <a:pt x="51978" y="24996"/>
                  <a:pt x="62403" y="36586"/>
                  <a:pt x="75791" y="37330"/>
                </a:cubicBezTo>
                <a:cubicBezTo>
                  <a:pt x="81774" y="37662"/>
                  <a:pt x="88501" y="36925"/>
                  <a:pt x="93325" y="33371"/>
                </a:cubicBezTo>
                <a:cubicBezTo>
                  <a:pt x="98267" y="29730"/>
                  <a:pt x="101483" y="23815"/>
                  <a:pt x="106900" y="20927"/>
                </a:cubicBezTo>
                <a:cubicBezTo>
                  <a:pt x="117393" y="15332"/>
                  <a:pt x="130804" y="21186"/>
                  <a:pt x="142533" y="19231"/>
                </a:cubicBezTo>
                <a:cubicBezTo>
                  <a:pt x="149155" y="18127"/>
                  <a:pt x="154647" y="12374"/>
                  <a:pt x="158370" y="6787"/>
                </a:cubicBezTo>
                <a:cubicBezTo>
                  <a:pt x="161555" y="2008"/>
                  <a:pt x="168758" y="1814"/>
                  <a:pt x="174207"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
          <p:cNvSpPr/>
          <p:nvPr/>
        </p:nvSpPr>
        <p:spPr>
          <a:xfrm rot="5213482">
            <a:off x="7777910" y="3122071"/>
            <a:ext cx="254474" cy="127104"/>
          </a:xfrm>
          <a:prstGeom prst="triangle">
            <a:avLst>
              <a:gd fmla="val 50000" name="adj"/>
            </a:avLst>
          </a:prstGeom>
          <a:solidFill>
            <a:srgbClr val="EB4485"/>
          </a:solidFill>
          <a:ln cap="flat" cmpd="sng" w="952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
          <p:cNvSpPr txBox="1"/>
          <p:nvPr/>
        </p:nvSpPr>
        <p:spPr>
          <a:xfrm>
            <a:off x="8146900" y="2959875"/>
            <a:ext cx="30000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Se usan los punto y coma para especificar que termina una regla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Reglas de CSS</a:t>
            </a:r>
            <a:endParaRPr/>
          </a:p>
        </p:txBody>
      </p:sp>
      <p:sp>
        <p:nvSpPr>
          <p:cNvPr id="234" name="Google Shape;234;p11"/>
          <p:cNvSpPr txBox="1"/>
          <p:nvPr>
            <p:ph idx="1" type="body"/>
          </p:nvPr>
        </p:nvSpPr>
        <p:spPr>
          <a:xfrm>
            <a:off x="1154950" y="1547300"/>
            <a:ext cx="96198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Con la regla anterior estamos diciendo que "</a:t>
            </a:r>
            <a:r>
              <a:rPr b="1" lang="en-US"/>
              <a:t>todos los elementos &lt;p&gt; de HTML (todos los párrafos) deben tener letra de color rojo y deben estar alineados hacia el centro</a:t>
            </a:r>
            <a:r>
              <a:rPr lang="en-US"/>
              <a:t>".</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 quisiéramos que además de los párrafos, los títulos también tengan el color rojo y estén centrados, entonces escribiríamos: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2743200" rtl="0" algn="l">
              <a:lnSpc>
                <a:spcPct val="115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p, h1 </a:t>
            </a: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457200" lvl="0" marL="274320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red</a:t>
            </a: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center</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457200" lvl="0" marL="2286000" rtl="0" algn="l">
              <a:lnSpc>
                <a:spcPct val="100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35" name="Google Shape;235;p1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2"/>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Que es un ID ?</a:t>
            </a:r>
            <a:endParaRPr b="0" i="0" sz="3600" u="none" cap="none" strike="noStrike">
              <a:solidFill>
                <a:srgbClr val="5855A0"/>
              </a:solidFill>
              <a:latin typeface="Century Gothic"/>
              <a:ea typeface="Century Gothic"/>
              <a:cs typeface="Century Gothic"/>
              <a:sym typeface="Century Gothic"/>
            </a:endParaRPr>
          </a:p>
        </p:txBody>
      </p:sp>
      <p:sp>
        <p:nvSpPr>
          <p:cNvPr id="241" name="Google Shape;241;p12"/>
          <p:cNvSpPr txBox="1"/>
          <p:nvPr>
            <p:ph idx="1" type="body"/>
          </p:nvPr>
        </p:nvSpPr>
        <p:spPr>
          <a:xfrm>
            <a:off x="1154949" y="1547300"/>
            <a:ext cx="99876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Pensemos en nuestro número de documento (DNI), es un número único que nos identifica… nadie más tiene un DNI igual al nuestro.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Para los elementos de HTML ocurre lo mismo. Podemos asociarles un único identificador (id)...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Para que sirve? Para diferenciarlo de los demás elementos!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Cuando queremos diferenciarlo de otros elementos? Cuando queremos darle un estilo diferente a ese elemento.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Si por ejemplo en nuestra página web tenemos 3 párrafos y solo uno queremos que tenga letras en color azul, entonces deberíamos identificarlo desde HTML con un nombre único y luego mediante CSS darle la propiedad del color azul.</a:t>
            </a:r>
            <a:endParaRPr/>
          </a:p>
          <a:p>
            <a:pPr indent="457200" lvl="0" marL="45720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42" name="Google Shape;242;p1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43" name="Google Shape;243;p12"/>
          <p:cNvPicPr preferRelativeResize="0"/>
          <p:nvPr/>
        </p:nvPicPr>
        <p:blipFill rotWithShape="1">
          <a:blip r:embed="rId3">
            <a:alphaModFix/>
          </a:blip>
          <a:srcRect b="0" l="0" r="0" t="0"/>
          <a:stretch/>
        </p:blipFill>
        <p:spPr>
          <a:xfrm>
            <a:off x="8937325" y="394071"/>
            <a:ext cx="1670775" cy="95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Que es un ID ?</a:t>
            </a:r>
            <a:endParaRPr/>
          </a:p>
        </p:txBody>
      </p:sp>
      <p:sp>
        <p:nvSpPr>
          <p:cNvPr id="249" name="Google Shape;249;p13"/>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Llevemos a la práctica el concepto:</a:t>
            </a:r>
            <a:endParaRPr/>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rPr b="1" lang="en-US"/>
              <a:t>HTML:										css:</a:t>
            </a:r>
            <a:endParaRPr b="1"/>
          </a:p>
          <a:p>
            <a:pPr indent="0" lvl="0" marL="0" rtl="0" algn="l">
              <a:lnSpc>
                <a:spcPct val="100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 id="primerparrafo"</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primer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#primerparrafo {</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segundo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color: blue;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tercer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En Pantalla:</a:t>
            </a:r>
            <a:endParaRPr/>
          </a:p>
          <a:p>
            <a:pPr indent="0" lvl="0" marL="0" marR="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lang="en-US" sz="1200">
                <a:solidFill>
                  <a:srgbClr val="0000CD"/>
                </a:solidFill>
                <a:latin typeface="Consolas"/>
                <a:ea typeface="Consolas"/>
                <a:cs typeface="Consolas"/>
                <a:sym typeface="Consolas"/>
              </a:rPr>
              <a:t>Este es el primer párrafo</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Este es el segundo párrafo</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Este es el tercer párrafo</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p:txBody>
      </p:sp>
      <p:sp>
        <p:nvSpPr>
          <p:cNvPr id="250" name="Google Shape;250;p1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51" name="Google Shape;251;p13"/>
          <p:cNvSpPr txBox="1"/>
          <p:nvPr/>
        </p:nvSpPr>
        <p:spPr>
          <a:xfrm>
            <a:off x="6132375" y="4225775"/>
            <a:ext cx="5207400" cy="181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 La forma de "llamar" al identificador a través de CSS es anteponiendo #</a:t>
            </a:r>
            <a:endParaRPr b="0" i="0" sz="1400" u="none" cap="none" strike="noStrike">
              <a:solidFill>
                <a:srgbClr val="5855A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Que es una Clase?</a:t>
            </a:r>
            <a:endParaRPr/>
          </a:p>
        </p:txBody>
      </p:sp>
      <p:sp>
        <p:nvSpPr>
          <p:cNvPr id="257" name="Google Shape;257;p14"/>
          <p:cNvSpPr txBox="1"/>
          <p:nvPr>
            <p:ph idx="1" type="body"/>
          </p:nvPr>
        </p:nvSpPr>
        <p:spPr>
          <a:xfrm>
            <a:off x="1154950" y="1547300"/>
            <a:ext cx="10256100" cy="4068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Cuantos medios de transporte conocemos? Podríamos empezar con mencionar una bicicleta, una moto, un cuatriciclo, un auto… Todos tienen la misma función: movilizarnos.</a:t>
            </a:r>
            <a:endParaRPr/>
          </a:p>
          <a:p>
            <a:pPr indent="0" lvl="0" marL="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Si bien son diferentes entre sí, todos pertenecen a una misma clase o categoría: </a:t>
            </a:r>
            <a:r>
              <a:rPr b="1" lang="en-US"/>
              <a:t>VEHÍCULOS</a:t>
            </a:r>
            <a:endParaRPr b="1"/>
          </a:p>
          <a:p>
            <a:pPr indent="0" lvl="0" marL="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Entonces una clase es un grupo de elementos que tienen características similares</a:t>
            </a:r>
            <a:endParaRPr/>
          </a:p>
          <a:p>
            <a:pPr indent="0" lvl="0" marL="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Para que sirve? Para identificar varios elementos que queramos que tengan estilos similares</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Volviendo al ejemplo de los párrafos… que tal si ahora en vez de poner un párrafo en letras azules, ponemos dos?</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58" name="Google Shape;258;p1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Que es una Clase?</a:t>
            </a:r>
            <a:endParaRPr/>
          </a:p>
        </p:txBody>
      </p:sp>
      <p:sp>
        <p:nvSpPr>
          <p:cNvPr id="264" name="Google Shape;264;p15"/>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b="1" lang="en-US"/>
              <a:t>Llevemos a la práctica el concepto:</a:t>
            </a:r>
            <a:endParaRPr b="1"/>
          </a:p>
          <a:p>
            <a:pPr indent="0" lvl="0" marL="0" rtl="0" algn="l">
              <a:lnSpc>
                <a:spcPct val="100000"/>
              </a:lnSpc>
              <a:spcBef>
                <a:spcPts val="0"/>
              </a:spcBef>
              <a:spcAft>
                <a:spcPts val="0"/>
              </a:spcAft>
              <a:buClr>
                <a:srgbClr val="000000"/>
              </a:buClr>
              <a:buSzPts val="1100"/>
              <a:buFont typeface="Arial"/>
              <a:buNone/>
            </a:pPr>
            <a:r>
              <a:t/>
            </a:r>
            <a:endParaRPr b="1"/>
          </a:p>
          <a:p>
            <a:pPr indent="0" lvl="0" marL="0" rtl="0" algn="l">
              <a:lnSpc>
                <a:spcPct val="100000"/>
              </a:lnSpc>
              <a:spcBef>
                <a:spcPts val="0"/>
              </a:spcBef>
              <a:spcAft>
                <a:spcPts val="0"/>
              </a:spcAft>
              <a:buClr>
                <a:srgbClr val="000000"/>
              </a:buClr>
              <a:buSzPts val="1100"/>
              <a:buFont typeface="Arial"/>
              <a:buNone/>
            </a:pPr>
            <a:r>
              <a:t/>
            </a:r>
            <a:endParaRPr b="1"/>
          </a:p>
          <a:p>
            <a:pPr indent="0" lvl="0" marL="0" rtl="0" algn="l">
              <a:lnSpc>
                <a:spcPct val="100000"/>
              </a:lnSpc>
              <a:spcBef>
                <a:spcPts val="0"/>
              </a:spcBef>
              <a:spcAft>
                <a:spcPts val="0"/>
              </a:spcAft>
              <a:buClr>
                <a:srgbClr val="000000"/>
              </a:buClr>
              <a:buSzPts val="1100"/>
              <a:buFont typeface="Arial"/>
              <a:buNone/>
            </a:pPr>
            <a:r>
              <a:rPr b="1" lang="en-US"/>
              <a:t>HTML:												css:</a:t>
            </a:r>
            <a:endParaRPr b="1"/>
          </a:p>
          <a:p>
            <a:pPr indent="0" lvl="0" marL="0" rtl="0" algn="l">
              <a:lnSpc>
                <a:spcPct val="100000"/>
              </a:lnSpc>
              <a:spcBef>
                <a:spcPts val="0"/>
              </a:spcBef>
              <a:spcAft>
                <a:spcPts val="0"/>
              </a:spcAft>
              <a:buClr>
                <a:srgbClr val="000000"/>
              </a:buClr>
              <a:buSzPts val="1100"/>
              <a:buFont typeface="Arial"/>
              <a:buNone/>
            </a:pPr>
            <a:r>
              <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 class="parrafoazul"</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primer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.parrafoazul {</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segundo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color: blue;</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p class="parrafoazul"</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Este es el tercer párrafo</a:t>
            </a:r>
            <a:r>
              <a:rPr lang="en-US" sz="1200">
                <a:solidFill>
                  <a:srgbClr val="0000CD"/>
                </a:solidFill>
                <a:latin typeface="Consolas"/>
                <a:ea typeface="Consolas"/>
                <a:cs typeface="Consolas"/>
                <a:sym typeface="Consolas"/>
              </a:rPr>
              <a:t> &lt;</a:t>
            </a:r>
            <a:r>
              <a:rPr lang="en-US" sz="1200">
                <a:solidFill>
                  <a:srgbClr val="A52A2A"/>
                </a:solidFill>
                <a:latin typeface="Consolas"/>
                <a:ea typeface="Consolas"/>
                <a:cs typeface="Consolas"/>
                <a:sym typeface="Consolas"/>
              </a:rPr>
              <a:t>/p</a:t>
            </a:r>
            <a:r>
              <a:rPr lang="en-US" sz="1200">
                <a:solidFill>
                  <a:srgbClr val="0000CD"/>
                </a:solidFill>
                <a:latin typeface="Consolas"/>
                <a:ea typeface="Consolas"/>
                <a:cs typeface="Consolas"/>
                <a:sym typeface="Consolas"/>
              </a:rPr>
              <a:t>&gt;				</a:t>
            </a:r>
            <a:r>
              <a:rPr lang="en-US" sz="1200">
                <a:solidFill>
                  <a:schemeClr val="dk1"/>
                </a:solidFill>
                <a:latin typeface="Consolas"/>
                <a:ea typeface="Consolas"/>
                <a:cs typeface="Consolas"/>
                <a:sym typeface="Consolas"/>
              </a:rPr>
              <a:t>}</a:t>
            </a:r>
            <a:endParaRPr b="1"/>
          </a:p>
          <a:p>
            <a:pPr indent="0" lvl="0" marL="0" rtl="0" algn="l">
              <a:lnSpc>
                <a:spcPct val="100000"/>
              </a:lnSpc>
              <a:spcBef>
                <a:spcPts val="0"/>
              </a:spcBef>
              <a:spcAft>
                <a:spcPts val="0"/>
              </a:spcAft>
              <a:buClr>
                <a:srgbClr val="000000"/>
              </a:buClr>
              <a:buSzPts val="1100"/>
              <a:buFont typeface="Arial"/>
              <a:buNone/>
            </a:pPr>
            <a:r>
              <a:t/>
            </a:r>
            <a:endParaRPr b="1"/>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rPr lang="en-US"/>
              <a:t>En Pantalla:</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rPr lang="en-US" sz="1200">
                <a:solidFill>
                  <a:srgbClr val="0000CD"/>
                </a:solidFill>
                <a:latin typeface="Consolas"/>
                <a:ea typeface="Consolas"/>
                <a:cs typeface="Consolas"/>
                <a:sym typeface="Consolas"/>
              </a:rPr>
              <a:t>Este es el primer párrafo</a:t>
            </a:r>
            <a:endParaRPr sz="1200">
              <a:solidFill>
                <a:srgbClr val="0000CD"/>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chemeClr val="dk1"/>
                </a:solidFill>
                <a:latin typeface="Consolas"/>
                <a:ea typeface="Consolas"/>
                <a:cs typeface="Consolas"/>
                <a:sym typeface="Consolas"/>
              </a:rPr>
              <a:t>Este es el segundo párrafo</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rgbClr val="0000CD"/>
                </a:solidFill>
                <a:latin typeface="Consolas"/>
                <a:ea typeface="Consolas"/>
                <a:cs typeface="Consolas"/>
                <a:sym typeface="Consolas"/>
              </a:rPr>
              <a:t>Este es el tercer párrafo</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Tanto los identificadores como las clases...son SELECTORES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65" name="Google Shape;265;p1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66" name="Google Shape;266;p15"/>
          <p:cNvSpPr txBox="1"/>
          <p:nvPr/>
        </p:nvSpPr>
        <p:spPr>
          <a:xfrm>
            <a:off x="6360000" y="4050925"/>
            <a:ext cx="4965600" cy="114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 La forma de "llamar" a una clase a través de CSS es anteponiendo un punto "."</a:t>
            </a:r>
            <a:endParaRPr b="0" i="0" sz="1400" u="none" cap="none" strike="noStrike">
              <a:solidFill>
                <a:srgbClr val="5855A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2do Paso: IDs y Clases</a:t>
            </a:r>
            <a:endParaRPr b="0" i="0" sz="3600" u="none" cap="none" strike="noStrike">
              <a:solidFill>
                <a:srgbClr val="D7EE49"/>
              </a:solidFill>
              <a:latin typeface="Century Gothic"/>
              <a:ea typeface="Century Gothic"/>
              <a:cs typeface="Century Gothic"/>
              <a:sym typeface="Century Gothic"/>
            </a:endParaRPr>
          </a:p>
        </p:txBody>
      </p:sp>
      <p:sp>
        <p:nvSpPr>
          <p:cNvPr id="272" name="Google Shape;272;p16"/>
          <p:cNvSpPr txBox="1"/>
          <p:nvPr>
            <p:ph idx="1" type="body"/>
          </p:nvPr>
        </p:nvSpPr>
        <p:spPr>
          <a:xfrm>
            <a:off x="1154950" y="1547300"/>
            <a:ext cx="9973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Vamos al archivo index.html y pensamos… que elementos queremos que tengan el mismo estilo? En este caso vamos a plantear que queremos que todos los títulos (h1 a h6) tengan una tipografía distinta al resto del texto.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2. Para esto, vamos a buscar todos los elementos título del archivo html y agregamos una </a:t>
            </a:r>
            <a:r>
              <a:rPr b="1" lang="en-US"/>
              <a:t>clase</a:t>
            </a:r>
            <a:r>
              <a:rPr lang="en-US"/>
              <a:t> que represente lo que mencionamos...Por ejemplo: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De esta forma, identificamos los elementos mediante HTML y luego mediante CSS (en otro paso más adelante) les daremos la propiedad que queramos.</a:t>
            </a:r>
            <a:endParaRPr/>
          </a:p>
        </p:txBody>
      </p:sp>
      <p:sp>
        <p:nvSpPr>
          <p:cNvPr id="273" name="Google Shape;273;p1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74" name="Google Shape;274;p16"/>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275" name="Google Shape;275;p16"/>
          <p:cNvPicPr preferRelativeResize="0"/>
          <p:nvPr/>
        </p:nvPicPr>
        <p:blipFill rotWithShape="1">
          <a:blip r:embed="rId4">
            <a:alphaModFix/>
          </a:blip>
          <a:srcRect b="0" l="0" r="0" t="0"/>
          <a:stretch/>
        </p:blipFill>
        <p:spPr>
          <a:xfrm>
            <a:off x="1306039" y="3925150"/>
            <a:ext cx="9416210" cy="113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2do Paso: IDs y Clases</a:t>
            </a:r>
            <a:endParaRPr b="0" i="0" sz="3600" u="none" cap="none" strike="noStrike">
              <a:solidFill>
                <a:srgbClr val="D7EE49"/>
              </a:solidFill>
              <a:latin typeface="Century Gothic"/>
              <a:ea typeface="Century Gothic"/>
              <a:cs typeface="Century Gothic"/>
              <a:sym typeface="Century Gothic"/>
            </a:endParaRPr>
          </a:p>
        </p:txBody>
      </p:sp>
      <p:sp>
        <p:nvSpPr>
          <p:cNvPr id="281" name="Google Shape;281;p17"/>
          <p:cNvSpPr txBox="1"/>
          <p:nvPr>
            <p:ph idx="1" type="body"/>
          </p:nvPr>
        </p:nvSpPr>
        <p:spPr>
          <a:xfrm>
            <a:off x="1154950" y="1547300"/>
            <a:ext cx="9973500" cy="378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3. Lo mismo hacemos con algún elemento único que queramos que tenga un estilo diferente. Usamos el ID, y en este caso seleccionamos la imagen:</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Ahora la imagen de nuestro sitio se encuentra identificada de manera única a través del identificador "gotgirls"</a:t>
            </a:r>
            <a:endParaRPr/>
          </a:p>
        </p:txBody>
      </p:sp>
      <p:sp>
        <p:nvSpPr>
          <p:cNvPr id="282" name="Google Shape;282;p1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83" name="Google Shape;283;p17"/>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284" name="Google Shape;284;p17"/>
          <p:cNvPicPr preferRelativeResize="0"/>
          <p:nvPr/>
        </p:nvPicPr>
        <p:blipFill rotWithShape="1">
          <a:blip r:embed="rId4">
            <a:alphaModFix/>
          </a:blip>
          <a:srcRect b="0" l="0" r="0" t="0"/>
          <a:stretch/>
        </p:blipFill>
        <p:spPr>
          <a:xfrm>
            <a:off x="152400" y="2928725"/>
            <a:ext cx="11887200" cy="6345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Colores</a:t>
            </a:r>
            <a:endParaRPr b="0" i="0" sz="3600" u="none" cap="none" strike="noStrike">
              <a:solidFill>
                <a:srgbClr val="5855A0"/>
              </a:solidFill>
              <a:latin typeface="Century Gothic"/>
              <a:ea typeface="Century Gothic"/>
              <a:cs typeface="Century Gothic"/>
              <a:sym typeface="Century Gothic"/>
            </a:endParaRPr>
          </a:p>
        </p:txBody>
      </p:sp>
      <p:sp>
        <p:nvSpPr>
          <p:cNvPr id="290" name="Google Shape;290;p1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291" name="Google Shape;291;p18"/>
          <p:cNvSpPr txBox="1"/>
          <p:nvPr>
            <p:ph idx="1" type="body"/>
          </p:nvPr>
        </p:nvSpPr>
        <p:spPr>
          <a:xfrm>
            <a:off x="579325" y="1547300"/>
            <a:ext cx="105846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Hay varias formas de escribir colores:</a:t>
            </a:r>
            <a:endParaRPr/>
          </a:p>
          <a:p>
            <a:pPr indent="0" lvl="0" marL="0" rtl="0" algn="l">
              <a:lnSpc>
                <a:spcPct val="100000"/>
              </a:lnSpc>
              <a:spcBef>
                <a:spcPts val="0"/>
              </a:spcBef>
              <a:spcAft>
                <a:spcPts val="0"/>
              </a:spcAft>
              <a:buSzPts val="1440"/>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Colores en hexadecimal: es expresan en "código", son 6 dígitos que representan las cantidades de rojo, verde y azul en un color. Ejemplo: #333042, #ee3e80</a:t>
            </a:r>
            <a:endParaRPr/>
          </a:p>
          <a:p>
            <a:pPr indent="0" lvl="0" marL="457200" rtl="0" algn="l">
              <a:lnSpc>
                <a:spcPct val="100000"/>
              </a:lnSpc>
              <a:spcBef>
                <a:spcPts val="0"/>
              </a:spcBef>
              <a:spcAft>
                <a:spcPts val="0"/>
              </a:spcAft>
              <a:buSzPts val="1440"/>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RGB: Red Green Blue (rojo, verde y azul), expresa la cantidad de cada color. Ejemplo: rgb(100,100,90). </a:t>
            </a:r>
            <a:endParaRPr/>
          </a:p>
          <a:p>
            <a:pPr indent="0" lvl="0" marL="457200" rtl="0" algn="l">
              <a:lnSpc>
                <a:spcPct val="100000"/>
              </a:lnSpc>
              <a:spcBef>
                <a:spcPts val="0"/>
              </a:spcBef>
              <a:spcAft>
                <a:spcPts val="0"/>
              </a:spcAft>
              <a:buSzPts val="1440"/>
              <a:buNone/>
            </a:pPr>
            <a:r>
              <a:t/>
            </a:r>
            <a:endParaRPr/>
          </a:p>
          <a:p>
            <a:pPr indent="-285750" lvl="1" marL="742950" rtl="0" algn="l">
              <a:lnSpc>
                <a:spcPct val="100000"/>
              </a:lnSpc>
              <a:spcBef>
                <a:spcPts val="0"/>
              </a:spcBef>
              <a:spcAft>
                <a:spcPts val="0"/>
              </a:spcAft>
              <a:buClr>
                <a:srgbClr val="EB4485"/>
              </a:buClr>
              <a:buSzPts val="1280"/>
              <a:buFont typeface="Noto Sans Symbols"/>
              <a:buChar char="▶"/>
            </a:pPr>
            <a:r>
              <a:rPr lang="en-US"/>
              <a:t>Nombres: Hay 147 nombres de colores predefinidos para usar. Ejemplo: red, blue, DarkCyan, etc..</a:t>
            </a:r>
            <a:endParaRPr/>
          </a:p>
          <a:p>
            <a:pPr indent="0" lvl="0" marL="0" rtl="0" algn="l">
              <a:lnSpc>
                <a:spcPct val="100000"/>
              </a:lnSpc>
              <a:spcBef>
                <a:spcPts val="0"/>
              </a:spcBef>
              <a:spcAft>
                <a:spcPts val="0"/>
              </a:spcAft>
              <a:buSzPts val="1440"/>
              <a:buNone/>
            </a:pPr>
            <a:r>
              <a:t/>
            </a:r>
            <a:endParaRPr sz="1600"/>
          </a:p>
          <a:p>
            <a:pPr indent="0" lvl="0" marL="0" rtl="0" algn="l">
              <a:lnSpc>
                <a:spcPct val="100000"/>
              </a:lnSpc>
              <a:spcBef>
                <a:spcPts val="0"/>
              </a:spcBef>
              <a:spcAft>
                <a:spcPts val="0"/>
              </a:spcAft>
              <a:buSzPts val="1440"/>
              <a:buNone/>
            </a:pPr>
            <a:r>
              <a:t/>
            </a:r>
            <a:endParaRPr sz="1600"/>
          </a:p>
          <a:p>
            <a:pPr indent="-342900" lvl="0" marL="342900" rtl="0" algn="l">
              <a:lnSpc>
                <a:spcPct val="100000"/>
              </a:lnSpc>
              <a:spcBef>
                <a:spcPts val="0"/>
              </a:spcBef>
              <a:spcAft>
                <a:spcPts val="0"/>
              </a:spcAft>
              <a:buClr>
                <a:srgbClr val="EB4485"/>
              </a:buClr>
              <a:buSzPts val="1440"/>
              <a:buFont typeface="Noto Sans Symbols"/>
              <a:buChar char="▶"/>
            </a:pPr>
            <a:r>
              <a:rPr lang="en-US"/>
              <a:t>Ejemplos: </a:t>
            </a:r>
            <a:endParaRPr/>
          </a:p>
          <a:p>
            <a:pPr indent="0" lvl="0" marL="0" rtl="0" algn="l">
              <a:lnSpc>
                <a:spcPct val="100000"/>
              </a:lnSpc>
              <a:spcBef>
                <a:spcPts val="0"/>
              </a:spcBef>
              <a:spcAft>
                <a:spcPts val="0"/>
              </a:spcAft>
              <a:buSzPts val="1440"/>
              <a:buNone/>
            </a:pPr>
            <a:r>
              <a:t/>
            </a:r>
            <a:endParaRPr b="1"/>
          </a:p>
          <a:p>
            <a:pPr indent="0" lvl="0" marL="0" rtl="0" algn="l">
              <a:lnSpc>
                <a:spcPct val="100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#p3 </a:t>
            </a:r>
            <a:r>
              <a:rPr lang="en-US" sz="1200">
                <a:solidFill>
                  <a:schemeClr val="dk1"/>
                </a:solidFill>
                <a:highlight>
                  <a:srgbClr val="FFFFFF"/>
                </a:highlight>
                <a:latin typeface="Consolas"/>
                <a:ea typeface="Consolas"/>
                <a:cs typeface="Consolas"/>
                <a:sym typeface="Consolas"/>
              </a:rPr>
              <a:t>{							</a:t>
            </a:r>
            <a:r>
              <a:rPr lang="en-US" sz="1200">
                <a:solidFill>
                  <a:srgbClr val="A52A2A"/>
                </a:solidFill>
                <a:highlight>
                  <a:srgbClr val="FFFFFF"/>
                </a:highlight>
                <a:latin typeface="Consolas"/>
                <a:ea typeface="Consolas"/>
                <a:cs typeface="Consolas"/>
                <a:sym typeface="Consolas"/>
              </a:rPr>
              <a:t>#p3 </a:t>
            </a:r>
            <a:r>
              <a:rPr lang="en-US" sz="1200">
                <a:solidFill>
                  <a:schemeClr val="dk1"/>
                </a:solidFill>
                <a:highlight>
                  <a:srgbClr val="FFFFFF"/>
                </a:highlight>
                <a:latin typeface="Consolas"/>
                <a:ea typeface="Consolas"/>
                <a:cs typeface="Consolas"/>
                <a:sym typeface="Consolas"/>
              </a:rPr>
              <a:t>{							</a:t>
            </a:r>
            <a:r>
              <a:rPr lang="en-US" sz="1200">
                <a:solidFill>
                  <a:srgbClr val="A52A2A"/>
                </a:solidFill>
                <a:highlight>
                  <a:srgbClr val="FFFFFF"/>
                </a:highlight>
                <a:latin typeface="Consolas"/>
                <a:ea typeface="Consolas"/>
                <a:cs typeface="Consolas"/>
                <a:sym typeface="Consolas"/>
              </a:rPr>
              <a:t>#p3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background-color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#0000ff</a:t>
            </a: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background-color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red</a:t>
            </a: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background-color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rgb(100,100,90);</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r>
              <a:rPr lang="en-US" sz="1200">
                <a:solidFill>
                  <a:srgbClr val="A52A2A"/>
                </a:solidFill>
                <a:highlight>
                  <a:srgbClr val="FFFFFF"/>
                </a:highlight>
                <a:latin typeface="Consolas"/>
                <a:ea typeface="Consolas"/>
                <a:cs typeface="Consolas"/>
                <a:sym typeface="Consolas"/>
              </a:rPr>
              <a:t> </a:t>
            </a:r>
            <a:r>
              <a:rPr lang="en-US" sz="1200">
                <a:solidFill>
                  <a:schemeClr val="dk1"/>
                </a:solidFill>
                <a:highlight>
                  <a:srgbClr val="FFFFFF"/>
                </a:highlight>
                <a:latin typeface="Consolas"/>
                <a:ea typeface="Consolas"/>
                <a:cs typeface="Consolas"/>
                <a:sym typeface="Consolas"/>
              </a:rPr>
              <a:t>							}	</a:t>
            </a:r>
            <a:r>
              <a:rPr lang="en-US" sz="1500">
                <a:solidFill>
                  <a:schemeClr val="dk1"/>
                </a:solidFill>
                <a:highlight>
                  <a:srgbClr val="FFFFFF"/>
                </a:highlight>
                <a:latin typeface="Consolas"/>
                <a:ea typeface="Consolas"/>
                <a:cs typeface="Consolas"/>
                <a:sym typeface="Consolas"/>
              </a:rPr>
              <a:t>						}</a:t>
            </a:r>
            <a:r>
              <a:rPr lang="en-US" sz="1500">
                <a:solidFill>
                  <a:srgbClr val="A52A2A"/>
                </a:solidFill>
                <a:highlight>
                  <a:srgbClr val="FFFFFF"/>
                </a:highlight>
                <a:latin typeface="Consolas"/>
                <a:ea typeface="Consolas"/>
                <a:cs typeface="Consolas"/>
                <a:sym typeface="Consolas"/>
              </a:rPr>
              <a:t> </a:t>
            </a:r>
            <a:endParaRPr sz="1500"/>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292" name="Google Shape;292;p18"/>
          <p:cNvPicPr preferRelativeResize="0"/>
          <p:nvPr/>
        </p:nvPicPr>
        <p:blipFill rotWithShape="1">
          <a:blip r:embed="rId3">
            <a:alphaModFix/>
          </a:blip>
          <a:srcRect b="0" l="0" r="0" t="0"/>
          <a:stretch/>
        </p:blipFill>
        <p:spPr>
          <a:xfrm>
            <a:off x="10285454" y="1916750"/>
            <a:ext cx="1906547" cy="19146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Tipografía</a:t>
            </a:r>
            <a:endParaRPr b="0" i="0" sz="3600" u="none" cap="none" strike="noStrike">
              <a:solidFill>
                <a:srgbClr val="5855A0"/>
              </a:solidFill>
              <a:latin typeface="Century Gothic"/>
              <a:ea typeface="Century Gothic"/>
              <a:cs typeface="Century Gothic"/>
              <a:sym typeface="Century Gothic"/>
            </a:endParaRPr>
          </a:p>
        </p:txBody>
      </p:sp>
      <p:sp>
        <p:nvSpPr>
          <p:cNvPr id="298" name="Google Shape;298;p19"/>
          <p:cNvSpPr txBox="1"/>
          <p:nvPr>
            <p:ph idx="1" type="body"/>
          </p:nvPr>
        </p:nvSpPr>
        <p:spPr>
          <a:xfrm>
            <a:off x="1154949" y="1547300"/>
            <a:ext cx="99432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Un sitio web siempre debe tener un tipo de letra acorde, hay muchas para elegir…</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Hay algunas que podemos usar por defecto (que en general todos los sistemas operativos la tienen instalada) y otras que es necesario instalar o referenciarlas desde el sitio web donde estén (por ejemplo Google ofrece muchas tipografías).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Por ejemplo si queremos que un párrafo tenga tipografía "Times New Roman":</a:t>
            </a:r>
            <a:endParaRPr/>
          </a:p>
          <a:p>
            <a:pPr indent="0" lvl="0" marL="0" marR="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Clr>
                <a:schemeClr val="dk1"/>
              </a:buClr>
              <a:buSzPts val="1100"/>
              <a:buFont typeface="Arial"/>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font-family</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"Times New Roman", Times, serif</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1000"/>
              </a:spcBef>
              <a:spcAft>
                <a:spcPts val="0"/>
              </a:spcAft>
              <a:buClr>
                <a:srgbClr val="EB4485"/>
              </a:buClr>
              <a:buSzPts val="1440"/>
              <a:buFont typeface="Noto Sans Symbols"/>
              <a:buNone/>
            </a:pPr>
            <a:r>
              <a:rPr b="1" lang="en-US"/>
              <a:t>Times y serif son la "familia de letras", es decir que son del mismo tipo ya que si "Times New Roman" no se encuentra disponible, una letra similar de la familia serif se va a mostrar.</a:t>
            </a:r>
            <a:endParaRPr b="1"/>
          </a:p>
          <a:p>
            <a:pPr indent="0" lvl="0" marL="0" marR="0" rtl="0" algn="l">
              <a:lnSpc>
                <a:spcPct val="100000"/>
              </a:lnSpc>
              <a:spcBef>
                <a:spcPts val="1000"/>
              </a:spcBef>
              <a:spcAft>
                <a:spcPts val="0"/>
              </a:spcAft>
              <a:buClr>
                <a:srgbClr val="EB4485"/>
              </a:buClr>
              <a:buSzPts val="1440"/>
              <a:buFont typeface="Noto Sans Symbols"/>
              <a:buNone/>
            </a:pPr>
            <a:r>
              <a:t/>
            </a:r>
            <a:endParaRPr b="1"/>
          </a:p>
          <a:p>
            <a:pPr indent="-342900" lvl="0" marL="342900" rtl="0" algn="l">
              <a:lnSpc>
                <a:spcPct val="100000"/>
              </a:lnSpc>
              <a:spcBef>
                <a:spcPts val="0"/>
              </a:spcBef>
              <a:spcAft>
                <a:spcPts val="0"/>
              </a:spcAft>
              <a:buClr>
                <a:srgbClr val="EB4485"/>
              </a:buClr>
              <a:buSzPts val="1440"/>
              <a:buFont typeface="Noto Sans Symbols"/>
              <a:buChar char="▶"/>
            </a:pPr>
            <a:r>
              <a:rPr lang="en-US"/>
              <a:t>Utilizamos la propiedad </a:t>
            </a:r>
            <a:r>
              <a:rPr b="1" lang="en-US"/>
              <a:t>"font-family"</a:t>
            </a:r>
            <a:r>
              <a:rPr lang="en-US"/>
              <a:t> de CSS para esto.</a:t>
            </a:r>
            <a:endParaRPr b="1"/>
          </a:p>
          <a:p>
            <a:pPr indent="0" lvl="0" marL="0" marR="0" rtl="0" algn="l">
              <a:lnSpc>
                <a:spcPct val="100000"/>
              </a:lnSpc>
              <a:spcBef>
                <a:spcPts val="1000"/>
              </a:spcBef>
              <a:spcAft>
                <a:spcPts val="0"/>
              </a:spcAft>
              <a:buClr>
                <a:srgbClr val="EB4485"/>
              </a:buClr>
              <a:buSzPts val="1440"/>
              <a:buFont typeface="Noto Sans Symbols"/>
              <a:buNone/>
            </a:pPr>
            <a:r>
              <a:t/>
            </a:r>
            <a:endParaRPr b="1"/>
          </a:p>
        </p:txBody>
      </p:sp>
      <p:sp>
        <p:nvSpPr>
          <p:cNvPr id="299" name="Google Shape;299;p1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1154950" y="646000"/>
            <a:ext cx="102558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Guía Básica de CSS</a:t>
            </a:r>
            <a:endParaRPr/>
          </a:p>
        </p:txBody>
      </p:sp>
      <p:sp>
        <p:nvSpPr>
          <p:cNvPr id="146" name="Google Shape;146;p2"/>
          <p:cNvSpPr txBox="1"/>
          <p:nvPr>
            <p:ph idx="1" type="body"/>
          </p:nvPr>
        </p:nvSpPr>
        <p:spPr>
          <a:xfrm>
            <a:off x="1154950" y="1547300"/>
            <a:ext cx="9000600" cy="100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40"/>
              <a:buNone/>
            </a:pPr>
            <a:r>
              <a:rPr b="1" lang="en-US"/>
              <a:t>Complejidad de esta currícula:</a:t>
            </a:r>
            <a:r>
              <a:rPr lang="en-US"/>
              <a:t> 	baja</a:t>
            </a:r>
            <a:endParaRPr/>
          </a:p>
          <a:p>
            <a:pPr indent="0" lvl="0" marL="0" marR="0" rtl="0" algn="l">
              <a:lnSpc>
                <a:spcPct val="100000"/>
              </a:lnSpc>
              <a:spcBef>
                <a:spcPts val="0"/>
              </a:spcBef>
              <a:spcAft>
                <a:spcPts val="0"/>
              </a:spcAft>
              <a:buSzPts val="1440"/>
              <a:buNone/>
            </a:pPr>
            <a:r>
              <a:rPr b="1" lang="en-US"/>
              <a:t>Tiempo aproximado de desarrollo:</a:t>
            </a:r>
            <a:r>
              <a:rPr lang="en-US"/>
              <a:t> de (1-3) encuentros.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Qué necesitás saber para esta currícula?</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47" name="Google Shape;147;p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148" name="Google Shape;148;p2"/>
          <p:cNvSpPr/>
          <p:nvPr/>
        </p:nvSpPr>
        <p:spPr>
          <a:xfrm>
            <a:off x="1594525" y="3011525"/>
            <a:ext cx="572700" cy="557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txBox="1"/>
          <p:nvPr/>
        </p:nvSpPr>
        <p:spPr>
          <a:xfrm>
            <a:off x="2288725" y="3011525"/>
            <a:ext cx="3943200" cy="5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Introducción a la programación</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1594525" y="3846875"/>
            <a:ext cx="572700" cy="557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txBox="1"/>
          <p:nvPr/>
        </p:nvSpPr>
        <p:spPr>
          <a:xfrm>
            <a:off x="2288725" y="3846875"/>
            <a:ext cx="4843800" cy="5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Introducción a la creación de sitios web</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1594525" y="4682225"/>
            <a:ext cx="572700" cy="557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txBox="1"/>
          <p:nvPr/>
        </p:nvSpPr>
        <p:spPr>
          <a:xfrm>
            <a:off x="2398450" y="4682225"/>
            <a:ext cx="4843800" cy="5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Guía básica de 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Tipografía</a:t>
            </a:r>
            <a:endParaRPr b="0" i="0" sz="3600" u="none" cap="none" strike="noStrike">
              <a:solidFill>
                <a:srgbClr val="5855A0"/>
              </a:solidFill>
              <a:latin typeface="Century Gothic"/>
              <a:ea typeface="Century Gothic"/>
              <a:cs typeface="Century Gothic"/>
              <a:sym typeface="Century Gothic"/>
            </a:endParaRPr>
          </a:p>
        </p:txBody>
      </p:sp>
      <p:sp>
        <p:nvSpPr>
          <p:cNvPr id="305" name="Google Shape;305;p20"/>
          <p:cNvSpPr txBox="1"/>
          <p:nvPr>
            <p:ph idx="1" type="body"/>
          </p:nvPr>
        </p:nvSpPr>
        <p:spPr>
          <a:xfrm>
            <a:off x="1154949" y="1547300"/>
            <a:ext cx="99432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Podemos encontrar muchas tipografías diferentes en: </a:t>
            </a:r>
            <a:r>
              <a:rPr lang="en-US">
                <a:solidFill>
                  <a:srgbClr val="3F3F3F"/>
                </a:solidFill>
              </a:rPr>
              <a:t>//</a:t>
            </a:r>
            <a:r>
              <a:rPr lang="en-US" u="sng">
                <a:solidFill>
                  <a:schemeClr val="hlink"/>
                </a:solidFill>
                <a:hlinkClick r:id="rId3"/>
              </a:rPr>
              <a:t>fonts.google.com</a:t>
            </a:r>
            <a:endParaRPr>
              <a:solidFill>
                <a:srgbClr val="3F3F3F"/>
              </a:solidFill>
            </a:endParaRPr>
          </a:p>
          <a:p>
            <a:pPr indent="0" lvl="0" marL="0" marR="0" rtl="0" algn="l">
              <a:lnSpc>
                <a:spcPct val="100000"/>
              </a:lnSpc>
              <a:spcBef>
                <a:spcPts val="0"/>
              </a:spcBef>
              <a:spcAft>
                <a:spcPts val="0"/>
              </a:spcAft>
              <a:buSzPts val="1440"/>
              <a:buNone/>
            </a:pPr>
            <a:r>
              <a:t/>
            </a:r>
            <a:endParaRPr>
              <a:solidFill>
                <a:srgbClr val="3F3F3F"/>
              </a:solidFill>
            </a:endParaRPr>
          </a:p>
          <a:p>
            <a:pPr indent="-342900" lvl="0" marL="342900" rtl="0" algn="l">
              <a:lnSpc>
                <a:spcPct val="100000"/>
              </a:lnSpc>
              <a:spcBef>
                <a:spcPts val="0"/>
              </a:spcBef>
              <a:spcAft>
                <a:spcPts val="0"/>
              </a:spcAft>
              <a:buClr>
                <a:srgbClr val="EB4485"/>
              </a:buClr>
              <a:buSzPts val="1440"/>
              <a:buFont typeface="Noto Sans Symbols"/>
              <a:buChar char="▶"/>
            </a:pPr>
            <a:r>
              <a:rPr lang="en-US"/>
              <a:t>Para poder utilizarla debemos seleccionar la fuente que queremos, apretar el signo "+" y luego click en "Family Selected" y copiar la etiqueta de HTML que aparece allí. </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Esta etiqueta HTML debemos pegarla en nuestro archivo HTML dentro de &lt;head&gt; y es la "llamada" a esa tipografía, es decir, que la vamos a cargar para poder utilizarla en nuestra página.</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Luego copiamos la font-family de esa tipografía y la agregamos a nuestro archivo de CSS</a:t>
            </a:r>
            <a:endParaRPr/>
          </a:p>
          <a:p>
            <a:pPr indent="0" lvl="0" marL="0" marR="0" rtl="0" algn="l">
              <a:lnSpc>
                <a:spcPct val="100000"/>
              </a:lnSpc>
              <a:spcBef>
                <a:spcPts val="1000"/>
              </a:spcBef>
              <a:spcAft>
                <a:spcPts val="0"/>
              </a:spcAft>
              <a:buClr>
                <a:srgbClr val="EB4485"/>
              </a:buClr>
              <a:buSzPts val="1440"/>
              <a:buFont typeface="Noto Sans Symbols"/>
              <a:buNone/>
            </a:pPr>
            <a:r>
              <a:t/>
            </a:r>
            <a:endParaRPr b="1"/>
          </a:p>
        </p:txBody>
      </p:sp>
      <p:sp>
        <p:nvSpPr>
          <p:cNvPr id="306" name="Google Shape;306;p2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Tamaño de la tipografía</a:t>
            </a:r>
            <a:endParaRPr b="0" i="0" sz="3600" u="none" cap="none" strike="noStrike">
              <a:solidFill>
                <a:srgbClr val="5855A0"/>
              </a:solidFill>
              <a:latin typeface="Century Gothic"/>
              <a:ea typeface="Century Gothic"/>
              <a:cs typeface="Century Gothic"/>
              <a:sym typeface="Century Gothic"/>
            </a:endParaRPr>
          </a:p>
        </p:txBody>
      </p:sp>
      <p:sp>
        <p:nvSpPr>
          <p:cNvPr id="312" name="Google Shape;312;p21"/>
          <p:cNvSpPr txBox="1"/>
          <p:nvPr>
            <p:ph idx="1" type="body"/>
          </p:nvPr>
        </p:nvSpPr>
        <p:spPr>
          <a:xfrm>
            <a:off x="1154949" y="1547300"/>
            <a:ext cx="99573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Ahora que ya sabemos como elegir tipografías también tenemos que saber que podemos cambiar su tamaño.</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Para esto se utiliza la propiedad: </a:t>
            </a:r>
            <a:r>
              <a:rPr b="1" lang="en-US"/>
              <a:t>font-size</a:t>
            </a:r>
            <a:endParaRPr b="1"/>
          </a:p>
          <a:p>
            <a:pPr indent="0" lvl="0" marL="0" marR="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Clr>
                <a:schemeClr val="dk1"/>
              </a:buClr>
              <a:buSzPts val="1100"/>
              <a:buFont typeface="Arial"/>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font-family</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"Times New Roman", Times, serif</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font-size</a:t>
            </a:r>
            <a:r>
              <a:rPr lang="en-US" sz="1200">
                <a:solidFill>
                  <a:schemeClr val="dk1"/>
                </a:solidFill>
                <a:highlight>
                  <a:srgbClr val="FFFFFF"/>
                </a:highlight>
                <a:latin typeface="Consolas"/>
                <a:ea typeface="Consolas"/>
                <a:cs typeface="Consolas"/>
                <a:sym typeface="Consolas"/>
              </a:rPr>
              <a:t>: </a:t>
            </a:r>
            <a:r>
              <a:rPr lang="en-US" sz="1200">
                <a:solidFill>
                  <a:srgbClr val="0000CD"/>
                </a:solidFill>
                <a:highlight>
                  <a:srgbClr val="FFFFFF"/>
                </a:highlight>
                <a:latin typeface="Consolas"/>
                <a:ea typeface="Consolas"/>
                <a:cs typeface="Consolas"/>
                <a:sym typeface="Consolas"/>
              </a:rPr>
              <a:t>15px</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El tamaño no solamente puede estar en píxels, por ahora daremos también en porcentajes:</a:t>
            </a:r>
            <a:endParaRPr/>
          </a:p>
          <a:p>
            <a:pPr indent="0" lvl="0" marL="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Clr>
                <a:schemeClr val="dk1"/>
              </a:buClr>
              <a:buSzPts val="1100"/>
              <a:buFont typeface="Arial"/>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font-family</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"Times New Roman", Times, serif</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font-size</a:t>
            </a:r>
            <a:r>
              <a:rPr lang="en-US" sz="1200">
                <a:solidFill>
                  <a:schemeClr val="dk1"/>
                </a:solidFill>
                <a:highlight>
                  <a:srgbClr val="FFFFFF"/>
                </a:highlight>
                <a:latin typeface="Consolas"/>
                <a:ea typeface="Consolas"/>
                <a:cs typeface="Consolas"/>
                <a:sym typeface="Consolas"/>
              </a:rPr>
              <a:t>: </a:t>
            </a:r>
            <a:r>
              <a:rPr lang="en-US" sz="1200">
                <a:solidFill>
                  <a:srgbClr val="0000CD"/>
                </a:solidFill>
                <a:highlight>
                  <a:srgbClr val="FFFFFF"/>
                </a:highlight>
                <a:latin typeface="Consolas"/>
                <a:ea typeface="Consolas"/>
                <a:cs typeface="Consolas"/>
                <a:sym typeface="Consolas"/>
              </a:rPr>
              <a:t>200%</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13" name="Google Shape;313;p2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2do Paso: Reglas de CSS</a:t>
            </a:r>
            <a:endParaRPr b="0" i="0" sz="3600" u="none" cap="none" strike="noStrike">
              <a:solidFill>
                <a:srgbClr val="D7EE49"/>
              </a:solidFill>
              <a:latin typeface="Century Gothic"/>
              <a:ea typeface="Century Gothic"/>
              <a:cs typeface="Century Gothic"/>
              <a:sym typeface="Century Gothic"/>
            </a:endParaRPr>
          </a:p>
        </p:txBody>
      </p:sp>
      <p:sp>
        <p:nvSpPr>
          <p:cNvPr id="319" name="Google Shape;319;p22"/>
          <p:cNvSpPr txBox="1"/>
          <p:nvPr>
            <p:ph idx="1" type="body"/>
          </p:nvPr>
        </p:nvSpPr>
        <p:spPr>
          <a:xfrm>
            <a:off x="1154950" y="1547300"/>
            <a:ext cx="9491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Podemos empezar a escribir reglas de CSS que apliquen a los elementos HTML que ya tenemos en nuestra página. Por ejemplo: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20" name="Google Shape;320;p2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321" name="Google Shape;321;p22"/>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322" name="Google Shape;322;p22"/>
          <p:cNvPicPr preferRelativeResize="0"/>
          <p:nvPr/>
        </p:nvPicPr>
        <p:blipFill rotWithShape="1">
          <a:blip r:embed="rId4">
            <a:alphaModFix/>
          </a:blip>
          <a:srcRect b="0" l="0" r="0" t="0"/>
          <a:stretch/>
        </p:blipFill>
        <p:spPr>
          <a:xfrm>
            <a:off x="1950701" y="2418525"/>
            <a:ext cx="7594799" cy="3888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2do Paso: Reglas de CSS</a:t>
            </a:r>
            <a:endParaRPr b="0" i="0" sz="3600" u="none" cap="none" strike="noStrike">
              <a:solidFill>
                <a:srgbClr val="D7EE49"/>
              </a:solidFill>
              <a:latin typeface="Century Gothic"/>
              <a:ea typeface="Century Gothic"/>
              <a:cs typeface="Century Gothic"/>
              <a:sym typeface="Century Gothic"/>
            </a:endParaRPr>
          </a:p>
        </p:txBody>
      </p:sp>
      <p:sp>
        <p:nvSpPr>
          <p:cNvPr id="328" name="Google Shape;328;p23"/>
          <p:cNvSpPr txBox="1"/>
          <p:nvPr>
            <p:ph idx="1" type="body"/>
          </p:nvPr>
        </p:nvSpPr>
        <p:spPr>
          <a:xfrm>
            <a:off x="1154950" y="1547300"/>
            <a:ext cx="9491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2. Agreguemos tipografía de Google… para que la página luzca más moderna! Seleccionamos la fuente, copiamos la etiqueta HTML (en este caso seleccionamos la fuente Griffy) y la pegamos en index.html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3. En nuestro archivo de CSS, los títulos h1 a h6 tendrán esta tipografía, escribimos la regla de CSS para dichos elementos.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29" name="Google Shape;329;p2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330" name="Google Shape;330;p23"/>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331" name="Google Shape;331;p23"/>
          <p:cNvPicPr preferRelativeResize="0"/>
          <p:nvPr/>
        </p:nvPicPr>
        <p:blipFill rotWithShape="1">
          <a:blip r:embed="rId4">
            <a:alphaModFix/>
          </a:blip>
          <a:srcRect b="0" l="0" r="0" t="0"/>
          <a:stretch/>
        </p:blipFill>
        <p:spPr>
          <a:xfrm>
            <a:off x="1645236" y="3933600"/>
            <a:ext cx="7348789" cy="707100"/>
          </a:xfrm>
          <a:prstGeom prst="rect">
            <a:avLst/>
          </a:prstGeom>
          <a:noFill/>
          <a:ln>
            <a:noFill/>
          </a:ln>
        </p:spPr>
      </p:pic>
      <p:pic>
        <p:nvPicPr>
          <p:cNvPr id="332" name="Google Shape;332;p23"/>
          <p:cNvPicPr preferRelativeResize="0"/>
          <p:nvPr/>
        </p:nvPicPr>
        <p:blipFill rotWithShape="1">
          <a:blip r:embed="rId5">
            <a:alphaModFix/>
          </a:blip>
          <a:srcRect b="0" l="0" r="0" t="0"/>
          <a:stretch/>
        </p:blipFill>
        <p:spPr>
          <a:xfrm>
            <a:off x="1645227" y="5377500"/>
            <a:ext cx="5411726" cy="964075"/>
          </a:xfrm>
          <a:prstGeom prst="rect">
            <a:avLst/>
          </a:prstGeom>
          <a:noFill/>
          <a:ln>
            <a:noFill/>
          </a:ln>
        </p:spPr>
      </p:pic>
      <p:sp>
        <p:nvSpPr>
          <p:cNvPr id="333" name="Google Shape;333;p23"/>
          <p:cNvSpPr txBox="1"/>
          <p:nvPr/>
        </p:nvSpPr>
        <p:spPr>
          <a:xfrm>
            <a:off x="1645225" y="3393200"/>
            <a:ext cx="849900" cy="46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HTML</a:t>
            </a:r>
            <a:endParaRPr b="0" i="0" sz="1400" u="none" cap="none" strike="noStrike">
              <a:solidFill>
                <a:srgbClr val="000000"/>
              </a:solidFill>
              <a:latin typeface="Arial"/>
              <a:ea typeface="Arial"/>
              <a:cs typeface="Arial"/>
              <a:sym typeface="Arial"/>
            </a:endParaRPr>
          </a:p>
        </p:txBody>
      </p:sp>
      <p:sp>
        <p:nvSpPr>
          <p:cNvPr id="334" name="Google Shape;334;p23"/>
          <p:cNvSpPr txBox="1"/>
          <p:nvPr/>
        </p:nvSpPr>
        <p:spPr>
          <a:xfrm>
            <a:off x="1645225" y="4834000"/>
            <a:ext cx="849900" cy="46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CSS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Negritas y Cursivas</a:t>
            </a:r>
            <a:endParaRPr b="0" i="0" sz="3600" u="none" cap="none" strike="noStrike">
              <a:solidFill>
                <a:srgbClr val="5855A0"/>
              </a:solidFill>
              <a:latin typeface="Century Gothic"/>
              <a:ea typeface="Century Gothic"/>
              <a:cs typeface="Century Gothic"/>
              <a:sym typeface="Century Gothic"/>
            </a:endParaRPr>
          </a:p>
        </p:txBody>
      </p:sp>
      <p:sp>
        <p:nvSpPr>
          <p:cNvPr id="340" name="Google Shape;340;p24"/>
          <p:cNvSpPr txBox="1"/>
          <p:nvPr>
            <p:ph idx="1" type="body"/>
          </p:nvPr>
        </p:nvSpPr>
        <p:spPr>
          <a:xfrm>
            <a:off x="1154950" y="1547300"/>
            <a:ext cx="9857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Si bien es posible poner en negritas o cursivas un texto mediante las etiquetas de HTML: &lt;b&gt;&lt;/b&gt; y &lt;i&gt;&lt;/i&gt; ... nosotras lo haremos mediante CSS:</a:t>
            </a:r>
            <a:endParaRPr/>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lang="en-US"/>
              <a:t>Cursiva (itálica, italic):</a:t>
            </a:r>
            <a:endParaRPr/>
          </a:p>
          <a:p>
            <a:pPr indent="0" lvl="0" marL="0" marR="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font-style</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italic</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endParaRPr b="1"/>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Negrita (bold): </a:t>
            </a:r>
            <a:endParaRPr/>
          </a:p>
          <a:p>
            <a:pPr indent="0" lvl="0" marL="0" rtl="0" algn="l">
              <a:lnSpc>
                <a:spcPct val="100000"/>
              </a:lnSpc>
              <a:spcBef>
                <a:spcPts val="0"/>
              </a:spcBef>
              <a:spcAft>
                <a:spcPts val="0"/>
              </a:spcAft>
              <a:buSzPts val="1440"/>
              <a:buNone/>
            </a:pPr>
            <a:r>
              <a:t/>
            </a:r>
            <a:endParaRPr b="1"/>
          </a:p>
          <a:p>
            <a:pPr indent="0" lvl="0" marL="0" rtl="0" algn="l">
              <a:lnSpc>
                <a:spcPct val="115000"/>
              </a:lnSpc>
              <a:spcBef>
                <a:spcPts val="0"/>
              </a:spcBef>
              <a:spcAft>
                <a:spcPts val="0"/>
              </a:spcAft>
              <a:buClr>
                <a:srgbClr val="000000"/>
              </a:buClr>
              <a:buSzPts val="1100"/>
              <a:buFont typeface="Arial"/>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US" sz="1200">
                <a:solidFill>
                  <a:srgbClr val="FF0000"/>
                </a:solidFill>
                <a:highlight>
                  <a:srgbClr val="FFFFFF"/>
                </a:highlight>
                <a:latin typeface="Consolas"/>
                <a:ea typeface="Consolas"/>
                <a:cs typeface="Consolas"/>
                <a:sym typeface="Consolas"/>
              </a:rPr>
              <a:t>	font-weight</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bold</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t/>
            </a:r>
            <a:endParaRPr sz="1200">
              <a:solidFill>
                <a:schemeClr val="dk1"/>
              </a:solidFill>
              <a:highlight>
                <a:srgbClr val="FFFFFF"/>
              </a:highlight>
              <a:latin typeface="Consolas"/>
              <a:ea typeface="Consolas"/>
              <a:cs typeface="Consolas"/>
              <a:sym typeface="Consolas"/>
            </a:endParaRPr>
          </a:p>
          <a:p>
            <a:pPr indent="-342900" lvl="0" marL="342900" rtl="0" algn="l">
              <a:lnSpc>
                <a:spcPct val="100000"/>
              </a:lnSpc>
              <a:spcBef>
                <a:spcPts val="0"/>
              </a:spcBef>
              <a:spcAft>
                <a:spcPts val="0"/>
              </a:spcAft>
              <a:buClr>
                <a:srgbClr val="EB4485"/>
              </a:buClr>
              <a:buSzPts val="1440"/>
              <a:buFont typeface="Noto Sans Symbols"/>
              <a:buChar char="▶"/>
            </a:pPr>
            <a:r>
              <a:rPr b="1" lang="en-US"/>
              <a:t>En estos casos estaríamos declarando que todos los párrafos de nuestra página estén en negrita y cursiva. Si quisiéramos aplicarlo solo a algunos elementos podríamos utilizar clases y/o ID.</a:t>
            </a:r>
            <a:endParaRPr sz="1200">
              <a:solidFill>
                <a:schemeClr val="dk1"/>
              </a:solidFill>
              <a:highlight>
                <a:srgbClr val="FFFFFF"/>
              </a:highlight>
              <a:latin typeface="Consolas"/>
              <a:ea typeface="Consolas"/>
              <a:cs typeface="Consolas"/>
              <a:sym typeface="Consolas"/>
            </a:endParaRPr>
          </a:p>
        </p:txBody>
      </p:sp>
      <p:sp>
        <p:nvSpPr>
          <p:cNvPr id="341" name="Google Shape;341;p2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Alinear Texto</a:t>
            </a:r>
            <a:endParaRPr b="0" i="0" sz="3600" u="none" cap="none" strike="noStrike">
              <a:solidFill>
                <a:srgbClr val="5855A0"/>
              </a:solidFill>
              <a:latin typeface="Century Gothic"/>
              <a:ea typeface="Century Gothic"/>
              <a:cs typeface="Century Gothic"/>
              <a:sym typeface="Century Gothic"/>
            </a:endParaRPr>
          </a:p>
        </p:txBody>
      </p:sp>
      <p:sp>
        <p:nvSpPr>
          <p:cNvPr id="347" name="Google Shape;347;p25"/>
          <p:cNvSpPr txBox="1"/>
          <p:nvPr>
            <p:ph idx="1" type="body"/>
          </p:nvPr>
        </p:nvSpPr>
        <p:spPr>
          <a:xfrm>
            <a:off x="1154950" y="1547300"/>
            <a:ext cx="10042500" cy="4357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Muchas veces debemos controlar el texto, tal vez quisiéramos que el texto este más a la izquierda, más a la derecha, justificado o más al centro. Con la propiedad </a:t>
            </a:r>
            <a:r>
              <a:rPr i="1" lang="en-US"/>
              <a:t>text-align</a:t>
            </a:r>
            <a:r>
              <a:rPr lang="en-US"/>
              <a:t> esto es posible!</a:t>
            </a:r>
            <a:endParaRPr/>
          </a:p>
          <a:p>
            <a:pPr indent="0" lvl="0" marL="0" marR="0" rtl="0" algn="l">
              <a:lnSpc>
                <a:spcPct val="100000"/>
              </a:lnSpc>
              <a:spcBef>
                <a:spcPts val="0"/>
              </a:spcBef>
              <a:spcAft>
                <a:spcPts val="0"/>
              </a:spcAft>
              <a:buSzPts val="1440"/>
              <a:buNone/>
            </a:pPr>
            <a:r>
              <a:t/>
            </a:r>
            <a:endParaRPr/>
          </a:p>
          <a:p>
            <a:pPr indent="457200" lvl="0" marL="457200" marR="0" rtl="0" algn="l">
              <a:lnSpc>
                <a:spcPct val="100000"/>
              </a:lnSpc>
              <a:spcBef>
                <a:spcPts val="0"/>
              </a:spcBef>
              <a:spcAft>
                <a:spcPts val="0"/>
              </a:spcAft>
              <a:buSzPts val="1440"/>
              <a:buNone/>
            </a:pPr>
            <a:r>
              <a:rPr lang="en-US"/>
              <a:t>Al centro:										Justificado:</a:t>
            </a:r>
            <a:endParaRPr/>
          </a:p>
          <a:p>
            <a:pPr indent="0" lvl="0" marL="0" marR="0" rtl="0" algn="l">
              <a:lnSpc>
                <a:spcPct val="100000"/>
              </a:lnSpc>
              <a:spcBef>
                <a:spcPts val="0"/>
              </a:spcBef>
              <a:spcAft>
                <a:spcPts val="0"/>
              </a:spcAft>
              <a:buSzPts val="1440"/>
              <a:buNone/>
            </a:pPr>
            <a:r>
              <a:t/>
            </a:r>
            <a:endParaRPr/>
          </a:p>
          <a:p>
            <a:pPr indent="457200" lvl="0" marL="457200" rtl="0" algn="l">
              <a:lnSpc>
                <a:spcPct val="115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												</a:t>
            </a: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center</a:t>
            </a: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justify</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457200" lvl="0" marL="45720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45720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457200" lvl="0" marL="457200" marR="0" rtl="0" algn="l">
              <a:lnSpc>
                <a:spcPct val="100000"/>
              </a:lnSpc>
              <a:spcBef>
                <a:spcPts val="0"/>
              </a:spcBef>
              <a:spcAft>
                <a:spcPts val="0"/>
              </a:spcAft>
              <a:buSzPts val="1440"/>
              <a:buNone/>
            </a:pPr>
            <a:r>
              <a:rPr lang="en-US"/>
              <a:t>A la izquierda:									A la derecha:</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457200" lvl="0" marL="457200" rtl="0" algn="l">
              <a:lnSpc>
                <a:spcPct val="115000"/>
              </a:lnSpc>
              <a:spcBef>
                <a:spcPts val="0"/>
              </a:spcBef>
              <a:spcAft>
                <a:spcPts val="0"/>
              </a:spcAft>
              <a:buClr>
                <a:schemeClr val="dk1"/>
              </a:buClr>
              <a:buSzPts val="1100"/>
              <a:buFont typeface="Arial"/>
              <a:buNone/>
            </a:pP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												</a:t>
            </a:r>
            <a:r>
              <a:rPr lang="en-US" sz="1200">
                <a:solidFill>
                  <a:srgbClr val="A52A2A"/>
                </a:solidFill>
                <a:highlight>
                  <a:srgbClr val="FFFFFF"/>
                </a:highlight>
                <a:latin typeface="Consolas"/>
                <a:ea typeface="Consolas"/>
                <a:cs typeface="Consolas"/>
                <a:sym typeface="Consolas"/>
              </a:rPr>
              <a:t>p </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left</a:t>
            </a:r>
            <a:r>
              <a:rPr lang="en-US" sz="1200">
                <a:solidFill>
                  <a:schemeClr val="dk1"/>
                </a:solidFill>
                <a:highlight>
                  <a:srgbClr val="FFFFFF"/>
                </a:highlight>
                <a:latin typeface="Consolas"/>
                <a:ea typeface="Consolas"/>
                <a:cs typeface="Consolas"/>
                <a:sym typeface="Consolas"/>
              </a:rPr>
              <a:t>;									</a:t>
            </a:r>
            <a:r>
              <a:rPr lang="en-US" sz="1200">
                <a:solidFill>
                  <a:srgbClr val="FF0000"/>
                </a:solidFill>
                <a:highlight>
                  <a:srgbClr val="FFFFFF"/>
                </a:highlight>
                <a:latin typeface="Consolas"/>
                <a:ea typeface="Consolas"/>
                <a:cs typeface="Consolas"/>
                <a:sym typeface="Consolas"/>
              </a:rPr>
              <a:t>text-align</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right</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457200" lvl="0" marL="45720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457200" lvl="0" marL="45720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48" name="Google Shape;348;p2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Pseudo Clases</a:t>
            </a:r>
            <a:endParaRPr b="0" i="0" sz="3600" u="none" cap="none" strike="noStrike">
              <a:solidFill>
                <a:srgbClr val="5855A0"/>
              </a:solidFill>
              <a:latin typeface="Century Gothic"/>
              <a:ea typeface="Century Gothic"/>
              <a:cs typeface="Century Gothic"/>
              <a:sym typeface="Century Gothic"/>
            </a:endParaRPr>
          </a:p>
        </p:txBody>
      </p:sp>
      <p:sp>
        <p:nvSpPr>
          <p:cNvPr id="354" name="Google Shape;354;p26"/>
          <p:cNvSpPr txBox="1"/>
          <p:nvPr>
            <p:ph idx="1" type="body"/>
          </p:nvPr>
        </p:nvSpPr>
        <p:spPr>
          <a:xfrm>
            <a:off x="1154950" y="1547300"/>
            <a:ext cx="10412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Una pseudo clase es "similar a una clase"... como las que definimos previamente cuando queríamos que varios elementos HTML compartan las mismas propiedades.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Se utilizan para cambiar la apariencia de ciertos elementos cuando el usuario interactúa con estos elementos. Por ejemplo, podemos hacer que un botón cambie de color cuando posiciona el mouse sobre el mismo, o que el fondo cambie de color, etc…</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:hover, se utiliza para indicar "cuando el mouse pasa por" entonces si tuviéramos:</a:t>
            </a:r>
            <a:endParaRPr/>
          </a:p>
          <a:p>
            <a:pPr indent="0" lvl="0" marL="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Clr>
                <a:schemeClr val="dk1"/>
              </a:buClr>
              <a:buSzPts val="1100"/>
              <a:buFont typeface="Arial"/>
              <a:buNone/>
            </a:pPr>
            <a:r>
              <a:rPr lang="en-US" sz="1200">
                <a:solidFill>
                  <a:srgbClr val="A52A2A"/>
                </a:solidFill>
                <a:highlight>
                  <a:srgbClr val="FFFFFF"/>
                </a:highlight>
                <a:latin typeface="Consolas"/>
                <a:ea typeface="Consolas"/>
                <a:cs typeface="Consolas"/>
                <a:sym typeface="Consolas"/>
              </a:rPr>
              <a:t>a:hover </a:t>
            </a:r>
            <a:r>
              <a:rPr lang="en-US" sz="1200">
                <a:solidFill>
                  <a:schemeClr val="dk1"/>
                </a:solidFill>
                <a:highlight>
                  <a:srgbClr val="FFFFFF"/>
                </a:highlight>
                <a:latin typeface="Consolas"/>
                <a:ea typeface="Consolas"/>
                <a:cs typeface="Consolas"/>
                <a:sym typeface="Consolas"/>
              </a:rPr>
              <a:t>{</a:t>
            </a:r>
            <a:r>
              <a:rPr lang="en-US" sz="1200">
                <a:solidFill>
                  <a:srgbClr val="FF0000"/>
                </a:solidFill>
                <a:highlight>
                  <a:srgbClr val="FFFFFF"/>
                </a:highlight>
                <a:latin typeface="Consolas"/>
                <a:ea typeface="Consolas"/>
                <a:cs typeface="Consolas"/>
                <a:sym typeface="Consolas"/>
              </a:rPr>
              <a:t> </a:t>
            </a:r>
            <a:endParaRPr sz="1200">
              <a:solidFill>
                <a:srgbClr val="FF000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rgbClr val="FFFFFF"/>
                </a:highlight>
                <a:latin typeface="Consolas"/>
                <a:ea typeface="Consolas"/>
                <a:cs typeface="Consolas"/>
                <a:sym typeface="Consolas"/>
              </a:rPr>
              <a:t>	background-color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yellow</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342900" lvl="0" marL="342900" rtl="0" algn="l">
              <a:lnSpc>
                <a:spcPct val="100000"/>
              </a:lnSpc>
              <a:spcBef>
                <a:spcPts val="0"/>
              </a:spcBef>
              <a:spcAft>
                <a:spcPts val="0"/>
              </a:spcAft>
              <a:buClr>
                <a:srgbClr val="EB4485"/>
              </a:buClr>
              <a:buSzPts val="1440"/>
              <a:buFont typeface="Noto Sans Symbols"/>
              <a:buChar char="▶"/>
            </a:pPr>
            <a:r>
              <a:rPr lang="en-US"/>
              <a:t>:focus, se utiliza para indicar que se quiere "focalizar en el elemento" entonces si tuviéramos:</a:t>
            </a:r>
            <a:endParaRPr/>
          </a:p>
          <a:p>
            <a:pPr indent="0" lvl="0" marL="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rPr lang="en-US" sz="1200">
                <a:solidFill>
                  <a:srgbClr val="A52A2A"/>
                </a:solidFill>
                <a:highlight>
                  <a:srgbClr val="FFFFFF"/>
                </a:highlight>
                <a:latin typeface="Consolas"/>
                <a:ea typeface="Consolas"/>
                <a:cs typeface="Consolas"/>
                <a:sym typeface="Consolas"/>
              </a:rPr>
              <a:t>input:focus </a:t>
            </a:r>
            <a:r>
              <a:rPr lang="en-US" sz="1200">
                <a:solidFill>
                  <a:schemeClr val="dk1"/>
                </a:solidFill>
                <a:highlight>
                  <a:srgbClr val="FFFFFF"/>
                </a:highlight>
                <a:latin typeface="Consolas"/>
                <a:ea typeface="Consolas"/>
                <a:cs typeface="Consolas"/>
                <a:sym typeface="Consolas"/>
              </a:rPr>
              <a:t>{</a:t>
            </a:r>
            <a:r>
              <a:rPr lang="en-US" sz="1200">
                <a:solidFill>
                  <a:srgbClr val="FF0000"/>
                </a:solidFill>
                <a:highlight>
                  <a:srgbClr val="FFFFFF"/>
                </a:highlight>
                <a:latin typeface="Consolas"/>
                <a:ea typeface="Consolas"/>
                <a:cs typeface="Consolas"/>
                <a:sym typeface="Consolas"/>
              </a:rPr>
              <a:t> </a:t>
            </a:r>
            <a:endParaRPr sz="1200">
              <a:solidFill>
                <a:srgbClr val="FF000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rgbClr val="FFFFFF"/>
                </a:highlight>
                <a:latin typeface="Consolas"/>
                <a:ea typeface="Consolas"/>
                <a:cs typeface="Consolas"/>
                <a:sym typeface="Consolas"/>
              </a:rPr>
              <a:t>	background-color</a:t>
            </a:r>
            <a:r>
              <a:rPr lang="en-US" sz="1200">
                <a:solidFill>
                  <a:schemeClr val="dk1"/>
                </a:solidFill>
                <a:highlight>
                  <a:srgbClr val="FFFFFF"/>
                </a:highlight>
                <a:latin typeface="Consolas"/>
                <a:ea typeface="Consolas"/>
                <a:cs typeface="Consolas"/>
                <a:sym typeface="Consolas"/>
              </a:rPr>
              <a:t>:</a:t>
            </a:r>
            <a:r>
              <a:rPr lang="en-US" sz="1200">
                <a:solidFill>
                  <a:srgbClr val="0000CD"/>
                </a:solidFill>
                <a:highlight>
                  <a:srgbClr val="FFFFFF"/>
                </a:highlight>
                <a:latin typeface="Consolas"/>
                <a:ea typeface="Consolas"/>
                <a:cs typeface="Consolas"/>
                <a:sym typeface="Consolas"/>
              </a:rPr>
              <a:t> yellow</a:t>
            </a:r>
            <a:r>
              <a:rPr lang="en-US"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1440"/>
              <a:buNone/>
            </a:pPr>
            <a:r>
              <a:rPr lang="en-US" sz="1200">
                <a:solidFill>
                  <a:schemeClr val="dk1"/>
                </a:solidFill>
                <a:highlight>
                  <a:srgbClr val="FFFFFF"/>
                </a:highlight>
                <a:latin typeface="Consolas"/>
                <a:ea typeface="Consolas"/>
                <a:cs typeface="Consolas"/>
                <a:sym typeface="Consolas"/>
              </a:rPr>
              <a:t>}</a:t>
            </a:r>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55" name="Google Shape;355;p2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3er Paso: Más Reglas de CSS</a:t>
            </a:r>
            <a:endParaRPr b="0" i="0" sz="3600" u="none" cap="none" strike="noStrike">
              <a:solidFill>
                <a:srgbClr val="D7EE49"/>
              </a:solidFill>
              <a:latin typeface="Century Gothic"/>
              <a:ea typeface="Century Gothic"/>
              <a:cs typeface="Century Gothic"/>
              <a:sym typeface="Century Gothic"/>
            </a:endParaRPr>
          </a:p>
        </p:txBody>
      </p:sp>
      <p:sp>
        <p:nvSpPr>
          <p:cNvPr id="361" name="Google Shape;361;p27"/>
          <p:cNvSpPr txBox="1"/>
          <p:nvPr>
            <p:ph idx="1" type="body"/>
          </p:nvPr>
        </p:nvSpPr>
        <p:spPr>
          <a:xfrm>
            <a:off x="1154949" y="1547300"/>
            <a:ext cx="10042500" cy="378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1. Agregaremos algunas palabras en negrita y otras en cursiva</a:t>
            </a:r>
            <a:endParaRPr/>
          </a:p>
          <a:p>
            <a:pPr indent="0" lvl="0" marL="0" marR="0" rtl="0" algn="l">
              <a:lnSpc>
                <a:spcPct val="100000"/>
              </a:lnSpc>
              <a:spcBef>
                <a:spcPts val="0"/>
              </a:spcBef>
              <a:spcAft>
                <a:spcPts val="0"/>
              </a:spcAft>
              <a:buSzPts val="1440"/>
              <a:buNone/>
            </a:pPr>
            <a:r>
              <a:rPr lang="en-US"/>
              <a:t>a nuestra página. En este caso, asignamos un ID al primer párrafo</a:t>
            </a:r>
            <a:endParaRPr/>
          </a:p>
          <a:p>
            <a:pPr indent="0" lvl="0" marL="0" marR="0" rtl="0" algn="l">
              <a:lnSpc>
                <a:spcPct val="100000"/>
              </a:lnSpc>
              <a:spcBef>
                <a:spcPts val="0"/>
              </a:spcBef>
              <a:spcAft>
                <a:spcPts val="0"/>
              </a:spcAft>
              <a:buSzPts val="1440"/>
              <a:buNone/>
            </a:pPr>
            <a:r>
              <a:rPr lang="en-US"/>
              <a:t>y aplicamos ambas propiedades a dicho párrafo…</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2. Alineamos el texto! Podemos ubicar los elementos a nuestro antojo, en este caso vamos a centrar el título h1 y el primer párrafo.</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3. Vamos a utilizar la pseudo clase :hover para que </a:t>
            </a:r>
            <a:endParaRPr/>
          </a:p>
          <a:p>
            <a:pPr indent="0" lvl="0" marL="0" rtl="0" algn="l">
              <a:lnSpc>
                <a:spcPct val="100000"/>
              </a:lnSpc>
              <a:spcBef>
                <a:spcPts val="0"/>
              </a:spcBef>
              <a:spcAft>
                <a:spcPts val="0"/>
              </a:spcAft>
              <a:buSzPts val="1440"/>
              <a:buNone/>
            </a:pPr>
            <a:r>
              <a:rPr lang="en-US"/>
              <a:t>cuando nos posicionemos con el mouse sobre los botones</a:t>
            </a:r>
            <a:endParaRPr/>
          </a:p>
          <a:p>
            <a:pPr indent="0" lvl="0" marL="0" rtl="0" algn="l">
              <a:lnSpc>
                <a:spcPct val="100000"/>
              </a:lnSpc>
              <a:spcBef>
                <a:spcPts val="0"/>
              </a:spcBef>
              <a:spcAft>
                <a:spcPts val="0"/>
              </a:spcAft>
              <a:buSzPts val="1440"/>
              <a:buNone/>
            </a:pPr>
            <a:r>
              <a:rPr lang="en-US"/>
              <a:t>cambie de color el texto dentro del mismo</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4. Podemos agregar colores, fondos</a:t>
            </a:r>
            <a:endParaRPr/>
          </a:p>
          <a:p>
            <a:pPr indent="0" lvl="0" marL="0" rtl="0" algn="l">
              <a:lnSpc>
                <a:spcPct val="100000"/>
              </a:lnSpc>
              <a:spcBef>
                <a:spcPts val="0"/>
              </a:spcBef>
              <a:spcAft>
                <a:spcPts val="0"/>
              </a:spcAft>
              <a:buSzPts val="1440"/>
              <a:buNone/>
            </a:pPr>
            <a:r>
              <a:rPr lang="en-US"/>
              <a:t>a párrafos, títulos, etc...</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62" name="Google Shape;362;p2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363" name="Google Shape;363;p27"/>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364" name="Google Shape;364;p27"/>
          <p:cNvPicPr preferRelativeResize="0"/>
          <p:nvPr/>
        </p:nvPicPr>
        <p:blipFill rotWithShape="1">
          <a:blip r:embed="rId4">
            <a:alphaModFix/>
          </a:blip>
          <a:srcRect b="0" l="0" r="0" t="0"/>
          <a:stretch/>
        </p:blipFill>
        <p:spPr>
          <a:xfrm>
            <a:off x="9001096" y="1860851"/>
            <a:ext cx="2660329" cy="903750"/>
          </a:xfrm>
          <a:prstGeom prst="rect">
            <a:avLst/>
          </a:prstGeom>
          <a:noFill/>
          <a:ln>
            <a:noFill/>
          </a:ln>
        </p:spPr>
      </p:pic>
      <p:pic>
        <p:nvPicPr>
          <p:cNvPr id="365" name="Google Shape;365;p27"/>
          <p:cNvPicPr preferRelativeResize="0"/>
          <p:nvPr/>
        </p:nvPicPr>
        <p:blipFill rotWithShape="1">
          <a:blip r:embed="rId5">
            <a:alphaModFix/>
          </a:blip>
          <a:srcRect b="0" l="0" r="0" t="0"/>
          <a:stretch/>
        </p:blipFill>
        <p:spPr>
          <a:xfrm>
            <a:off x="8657803" y="3481575"/>
            <a:ext cx="3050173" cy="779962"/>
          </a:xfrm>
          <a:prstGeom prst="rect">
            <a:avLst/>
          </a:prstGeom>
          <a:noFill/>
          <a:ln>
            <a:noFill/>
          </a:ln>
        </p:spPr>
      </p:pic>
      <p:pic>
        <p:nvPicPr>
          <p:cNvPr id="366" name="Google Shape;366;p27"/>
          <p:cNvPicPr preferRelativeResize="0"/>
          <p:nvPr/>
        </p:nvPicPr>
        <p:blipFill rotWithShape="1">
          <a:blip r:embed="rId6">
            <a:alphaModFix/>
          </a:blip>
          <a:srcRect b="0" l="0" r="0" t="0"/>
          <a:stretch/>
        </p:blipFill>
        <p:spPr>
          <a:xfrm>
            <a:off x="6306400" y="4435225"/>
            <a:ext cx="2351409" cy="7513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Selectores de CSS</a:t>
            </a:r>
            <a:endParaRPr b="0" i="0" sz="3600" u="none" cap="none" strike="noStrike">
              <a:solidFill>
                <a:srgbClr val="5855A0"/>
              </a:solidFill>
              <a:latin typeface="Century Gothic"/>
              <a:ea typeface="Century Gothic"/>
              <a:cs typeface="Century Gothic"/>
              <a:sym typeface="Century Gothic"/>
            </a:endParaRPr>
          </a:p>
        </p:txBody>
      </p:sp>
      <p:sp>
        <p:nvSpPr>
          <p:cNvPr id="372" name="Google Shape;372;p28"/>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Hasta ahora aprendimos que podemos seleccionar un elemento HTML de las siguientes formas:</a:t>
            </a:r>
            <a:endParaRPr/>
          </a:p>
          <a:p>
            <a:pPr indent="0" lvl="0" marL="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Llamándolo por el nombre del elemento:</a:t>
            </a:r>
            <a:endParaRPr/>
          </a:p>
          <a:p>
            <a:pPr indent="0" lvl="0" marL="45720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Llamándolo por el nombre de su clase:</a:t>
            </a:r>
            <a:endParaRPr/>
          </a:p>
          <a:p>
            <a:pPr indent="0" lvl="0" marL="45720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Llamándolo por su ID:</a:t>
            </a:r>
            <a:endParaRPr/>
          </a:p>
          <a:p>
            <a:pPr indent="0" lvl="0" marL="45720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320040" lvl="0" marL="457200" rtl="0" algn="l">
              <a:lnSpc>
                <a:spcPct val="115000"/>
              </a:lnSpc>
              <a:spcBef>
                <a:spcPts val="0"/>
              </a:spcBef>
              <a:spcAft>
                <a:spcPts val="0"/>
              </a:spcAft>
              <a:buSzPts val="1440"/>
              <a:buChar char="▶"/>
            </a:pPr>
            <a:r>
              <a:rPr lang="en-US"/>
              <a:t>Pero hay muchas más formas de hacerlo… tengamos siempre a mano la siguiente lista con los más frecuentes:</a:t>
            </a:r>
            <a:r>
              <a:rPr lang="en-US" sz="1200">
                <a:solidFill>
                  <a:schemeClr val="dk1"/>
                </a:solidFill>
                <a:highlight>
                  <a:srgbClr val="FFFFFF"/>
                </a:highlight>
                <a:latin typeface="Consolas"/>
                <a:ea typeface="Consolas"/>
                <a:cs typeface="Consolas"/>
                <a:sym typeface="Consolas"/>
              </a:rPr>
              <a:t>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373" name="Google Shape;373;p2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374" name="Google Shape;374;p28"/>
          <p:cNvSpPr txBox="1"/>
          <p:nvPr/>
        </p:nvSpPr>
        <p:spPr>
          <a:xfrm>
            <a:off x="5915700" y="1835450"/>
            <a:ext cx="3276300" cy="13068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rgbClr val="A52A2A"/>
                </a:solidFill>
                <a:highlight>
                  <a:srgbClr val="FFFFFF"/>
                </a:highlight>
                <a:latin typeface="Consolas"/>
                <a:ea typeface="Consolas"/>
                <a:cs typeface="Consolas"/>
                <a:sym typeface="Consolas"/>
              </a:rPr>
              <a:t>p </a:t>
            </a:r>
            <a:r>
              <a:rPr b="0" i="0" lang="en-US" sz="1200" u="none" cap="none" strike="noStrike">
                <a:solidFill>
                  <a:schemeClr val="dk1"/>
                </a:solidFill>
                <a:highlight>
                  <a:srgbClr val="FFFFFF"/>
                </a:highlight>
                <a:latin typeface="Consolas"/>
                <a:ea typeface="Consolas"/>
                <a:cs typeface="Consolas"/>
                <a:sym typeface="Consolas"/>
              </a:rPr>
              <a:t>{				     </a:t>
            </a:r>
            <a:r>
              <a:rPr b="0" i="0" lang="en-US" sz="1200" u="none" cap="none" strike="noStrike">
                <a:solidFill>
                  <a:srgbClr val="FF0000"/>
                </a:solidFill>
                <a:highlight>
                  <a:srgbClr val="FFFFFF"/>
                </a:highlight>
                <a:latin typeface="Consolas"/>
                <a:ea typeface="Consolas"/>
                <a:cs typeface="Consolas"/>
                <a:sym typeface="Consolas"/>
              </a:rPr>
              <a:t>text-align</a:t>
            </a:r>
            <a:r>
              <a:rPr b="0" i="0" lang="en-US" sz="1200" u="none" cap="none" strike="noStrike">
                <a:solidFill>
                  <a:schemeClr val="dk1"/>
                </a:solidFill>
                <a:highlight>
                  <a:srgbClr val="FFFFFF"/>
                </a:highlight>
                <a:latin typeface="Consolas"/>
                <a:ea typeface="Consolas"/>
                <a:cs typeface="Consolas"/>
                <a:sym typeface="Consolas"/>
              </a:rPr>
              <a:t>:</a:t>
            </a:r>
            <a:r>
              <a:rPr b="0" i="0" lang="en-US" sz="1200" u="none" cap="none" strike="noStrike">
                <a:solidFill>
                  <a:srgbClr val="0000CD"/>
                </a:solidFill>
                <a:highlight>
                  <a:srgbClr val="FFFFFF"/>
                </a:highlight>
                <a:latin typeface="Consolas"/>
                <a:ea typeface="Consolas"/>
                <a:cs typeface="Consolas"/>
                <a:sym typeface="Consolas"/>
              </a:rPr>
              <a:t> left</a:t>
            </a:r>
            <a:r>
              <a:rPr b="0" i="0" lang="en-US" sz="1200" u="none" cap="none" strike="noStrike">
                <a:solidFill>
                  <a:schemeClr val="dk1"/>
                </a:solidFill>
                <a:highlight>
                  <a:srgbClr val="FFFFFF"/>
                </a:highlight>
                <a:latin typeface="Consolas"/>
                <a:ea typeface="Consolas"/>
                <a:cs typeface="Consolas"/>
                <a:sym typeface="Consolas"/>
              </a:rPr>
              <a:t>;	</a:t>
            </a:r>
            <a:endParaRPr b="0" i="0" sz="1200" u="none" cap="none" strike="noStrike">
              <a:solidFill>
                <a:srgbClr val="FF0000"/>
              </a:solidFill>
              <a:highlight>
                <a:srgbClr val="FFFFFF"/>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FF"/>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75" name="Google Shape;375;p28"/>
          <p:cNvSpPr txBox="1"/>
          <p:nvPr/>
        </p:nvSpPr>
        <p:spPr>
          <a:xfrm>
            <a:off x="5848375" y="3471675"/>
            <a:ext cx="3276300" cy="11319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rgbClr val="A52A2A"/>
                </a:solidFill>
                <a:highlight>
                  <a:srgbClr val="FFFFFF"/>
                </a:highlight>
                <a:latin typeface="Consolas"/>
                <a:ea typeface="Consolas"/>
                <a:cs typeface="Consolas"/>
                <a:sym typeface="Consolas"/>
              </a:rPr>
              <a:t>#parrafo </a:t>
            </a:r>
            <a:r>
              <a:rPr b="0" i="0" lang="en-US" sz="1200" u="none" cap="none" strike="noStrike">
                <a:solidFill>
                  <a:schemeClr val="dk1"/>
                </a:solidFill>
                <a:highlight>
                  <a:srgbClr val="FFFFFF"/>
                </a:highlight>
                <a:latin typeface="Consolas"/>
                <a:ea typeface="Consolas"/>
                <a:cs typeface="Consolas"/>
                <a:sym typeface="Consolas"/>
              </a:rPr>
              <a:t>{		    </a:t>
            </a:r>
            <a:r>
              <a:rPr b="0" i="0" lang="en-US" sz="1200" u="none" cap="none" strike="noStrike">
                <a:solidFill>
                  <a:srgbClr val="FF0000"/>
                </a:solidFill>
                <a:highlight>
                  <a:srgbClr val="FFFFFF"/>
                </a:highlight>
                <a:latin typeface="Consolas"/>
                <a:ea typeface="Consolas"/>
                <a:cs typeface="Consolas"/>
                <a:sym typeface="Consolas"/>
              </a:rPr>
              <a:t>text-align</a:t>
            </a:r>
            <a:r>
              <a:rPr b="0" i="0" lang="en-US" sz="1200" u="none" cap="none" strike="noStrike">
                <a:solidFill>
                  <a:schemeClr val="dk1"/>
                </a:solidFill>
                <a:highlight>
                  <a:srgbClr val="FFFFFF"/>
                </a:highlight>
                <a:latin typeface="Consolas"/>
                <a:ea typeface="Consolas"/>
                <a:cs typeface="Consolas"/>
                <a:sym typeface="Consolas"/>
              </a:rPr>
              <a:t>:</a:t>
            </a:r>
            <a:r>
              <a:rPr b="0" i="0" lang="en-US" sz="1200" u="none" cap="none" strike="noStrike">
                <a:solidFill>
                  <a:srgbClr val="0000CD"/>
                </a:solidFill>
                <a:highlight>
                  <a:srgbClr val="FFFFFF"/>
                </a:highlight>
                <a:latin typeface="Consolas"/>
                <a:ea typeface="Consolas"/>
                <a:cs typeface="Consolas"/>
                <a:sym typeface="Consolas"/>
              </a:rPr>
              <a:t> left</a:t>
            </a:r>
            <a:r>
              <a:rPr b="0" i="0" lang="en-US" sz="1200" u="none" cap="none" strike="noStrike">
                <a:solidFill>
                  <a:schemeClr val="dk1"/>
                </a:solidFill>
                <a:highlight>
                  <a:srgbClr val="FFFFFF"/>
                </a:highlight>
                <a:latin typeface="Consolas"/>
                <a:ea typeface="Consolas"/>
                <a:cs typeface="Consolas"/>
                <a:sym typeface="Consolas"/>
              </a:rPr>
              <a:t>;	</a:t>
            </a:r>
            <a:endParaRPr b="0" i="0" sz="1200" u="none" cap="none" strike="noStrike">
              <a:solidFill>
                <a:srgbClr val="FF0000"/>
              </a:solidFill>
              <a:highlight>
                <a:srgbClr val="FFFFFF"/>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FF"/>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76" name="Google Shape;376;p28"/>
          <p:cNvSpPr txBox="1"/>
          <p:nvPr/>
        </p:nvSpPr>
        <p:spPr>
          <a:xfrm>
            <a:off x="8889100" y="2613875"/>
            <a:ext cx="3276300" cy="11319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rgbClr val="A52A2A"/>
                </a:solidFill>
                <a:highlight>
                  <a:srgbClr val="FFFFFF"/>
                </a:highlight>
                <a:latin typeface="Consolas"/>
                <a:ea typeface="Consolas"/>
                <a:cs typeface="Consolas"/>
                <a:sym typeface="Consolas"/>
              </a:rPr>
              <a:t>.parrafoazul </a:t>
            </a:r>
            <a:r>
              <a:rPr b="0" i="0" lang="en-US" sz="1200" u="none" cap="none" strike="noStrike">
                <a:solidFill>
                  <a:schemeClr val="dk1"/>
                </a:solidFill>
                <a:highlight>
                  <a:srgbClr val="FFFFFF"/>
                </a:highlight>
                <a:latin typeface="Consolas"/>
                <a:ea typeface="Consolas"/>
                <a:cs typeface="Consolas"/>
                <a:sym typeface="Consolas"/>
              </a:rPr>
              <a:t>{		    </a:t>
            </a:r>
            <a:r>
              <a:rPr b="0" i="0" lang="en-US" sz="1200" u="none" cap="none" strike="noStrike">
                <a:solidFill>
                  <a:srgbClr val="FF0000"/>
                </a:solidFill>
                <a:highlight>
                  <a:srgbClr val="FFFFFF"/>
                </a:highlight>
                <a:latin typeface="Consolas"/>
                <a:ea typeface="Consolas"/>
                <a:cs typeface="Consolas"/>
                <a:sym typeface="Consolas"/>
              </a:rPr>
              <a:t>text-align</a:t>
            </a:r>
            <a:r>
              <a:rPr b="0" i="0" lang="en-US" sz="1200" u="none" cap="none" strike="noStrike">
                <a:solidFill>
                  <a:schemeClr val="dk1"/>
                </a:solidFill>
                <a:highlight>
                  <a:srgbClr val="FFFFFF"/>
                </a:highlight>
                <a:latin typeface="Consolas"/>
                <a:ea typeface="Consolas"/>
                <a:cs typeface="Consolas"/>
                <a:sym typeface="Consolas"/>
              </a:rPr>
              <a:t>:</a:t>
            </a:r>
            <a:r>
              <a:rPr b="0" i="0" lang="en-US" sz="1200" u="none" cap="none" strike="noStrike">
                <a:solidFill>
                  <a:srgbClr val="0000CD"/>
                </a:solidFill>
                <a:highlight>
                  <a:srgbClr val="FFFFFF"/>
                </a:highlight>
                <a:latin typeface="Consolas"/>
                <a:ea typeface="Consolas"/>
                <a:cs typeface="Consolas"/>
                <a:sym typeface="Consolas"/>
              </a:rPr>
              <a:t> left</a:t>
            </a:r>
            <a:r>
              <a:rPr b="0" i="0" lang="en-US" sz="1200" u="none" cap="none" strike="noStrike">
                <a:solidFill>
                  <a:schemeClr val="dk1"/>
                </a:solidFill>
                <a:highlight>
                  <a:srgbClr val="FFFFFF"/>
                </a:highlight>
                <a:latin typeface="Consolas"/>
                <a:ea typeface="Consolas"/>
                <a:cs typeface="Consolas"/>
                <a:sym typeface="Consolas"/>
              </a:rPr>
              <a:t>;	</a:t>
            </a:r>
            <a:endParaRPr b="0" i="0" sz="1200" u="none" cap="none" strike="noStrike">
              <a:solidFill>
                <a:srgbClr val="FF0000"/>
              </a:solidFill>
              <a:highlight>
                <a:srgbClr val="FFFFFF"/>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FF"/>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77" name="Google Shape;377;p28"/>
          <p:cNvSpPr/>
          <p:nvPr/>
        </p:nvSpPr>
        <p:spPr>
          <a:xfrm>
            <a:off x="6160825" y="2356675"/>
            <a:ext cx="711400" cy="204400"/>
          </a:xfrm>
          <a:custGeom>
            <a:rect b="b" l="l" r="r" t="t"/>
            <a:pathLst>
              <a:path extrusionOk="0" h="8176" w="28456">
                <a:moveTo>
                  <a:pt x="0" y="8176"/>
                </a:moveTo>
                <a:cubicBezTo>
                  <a:pt x="5271" y="8176"/>
                  <a:pt x="8460" y="1074"/>
                  <a:pt x="13659" y="208"/>
                </a:cubicBezTo>
                <a:cubicBezTo>
                  <a:pt x="18652" y="-624"/>
                  <a:pt x="23394" y="3623"/>
                  <a:pt x="28456" y="3623"/>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8"/>
          <p:cNvSpPr/>
          <p:nvPr/>
        </p:nvSpPr>
        <p:spPr>
          <a:xfrm>
            <a:off x="4268475" y="3597291"/>
            <a:ext cx="2518375" cy="436300"/>
          </a:xfrm>
          <a:custGeom>
            <a:rect b="b" l="l" r="r" t="t"/>
            <a:pathLst>
              <a:path extrusionOk="0" h="17452" w="100735">
                <a:moveTo>
                  <a:pt x="0" y="667"/>
                </a:moveTo>
                <a:cubicBezTo>
                  <a:pt x="6832" y="667"/>
                  <a:pt x="14067" y="-1098"/>
                  <a:pt x="20488" y="1236"/>
                </a:cubicBezTo>
                <a:cubicBezTo>
                  <a:pt x="25285" y="2980"/>
                  <a:pt x="27439" y="8948"/>
                  <a:pt x="31871" y="11480"/>
                </a:cubicBezTo>
                <a:cubicBezTo>
                  <a:pt x="35182" y="13371"/>
                  <a:pt x="39579" y="13638"/>
                  <a:pt x="43253" y="12618"/>
                </a:cubicBezTo>
                <a:cubicBezTo>
                  <a:pt x="47794" y="11357"/>
                  <a:pt x="50420" y="6496"/>
                  <a:pt x="54067" y="3512"/>
                </a:cubicBezTo>
                <a:cubicBezTo>
                  <a:pt x="57667" y="567"/>
                  <a:pt x="63232" y="-531"/>
                  <a:pt x="67726" y="667"/>
                </a:cubicBezTo>
                <a:cubicBezTo>
                  <a:pt x="75942" y="2857"/>
                  <a:pt x="80472" y="12037"/>
                  <a:pt x="87645" y="16602"/>
                </a:cubicBezTo>
                <a:cubicBezTo>
                  <a:pt x="91412" y="18999"/>
                  <a:pt x="96741" y="15754"/>
                  <a:pt x="100735" y="13757"/>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5961625" y="2799812"/>
            <a:ext cx="3870075" cy="513525"/>
          </a:xfrm>
          <a:custGeom>
            <a:rect b="b" l="l" r="r" t="t"/>
            <a:pathLst>
              <a:path extrusionOk="0" h="20541" w="154803">
                <a:moveTo>
                  <a:pt x="0" y="10371"/>
                </a:moveTo>
                <a:cubicBezTo>
                  <a:pt x="17784" y="9003"/>
                  <a:pt x="36290" y="4539"/>
                  <a:pt x="53498" y="9232"/>
                </a:cubicBezTo>
                <a:cubicBezTo>
                  <a:pt x="67437" y="13034"/>
                  <a:pt x="81824" y="23787"/>
                  <a:pt x="95614" y="19477"/>
                </a:cubicBezTo>
                <a:cubicBezTo>
                  <a:pt x="102350" y="17372"/>
                  <a:pt x="106450" y="10258"/>
                  <a:pt x="112687" y="6956"/>
                </a:cubicBezTo>
                <a:cubicBezTo>
                  <a:pt x="125135" y="366"/>
                  <a:pt x="142205" y="-2758"/>
                  <a:pt x="154803" y="3541"/>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rot="5213482">
            <a:off x="6634910" y="2360071"/>
            <a:ext cx="254474" cy="127104"/>
          </a:xfrm>
          <a:prstGeom prst="triangle">
            <a:avLst>
              <a:gd fmla="val 50000" name="adj"/>
            </a:avLst>
          </a:prstGeom>
          <a:solidFill>
            <a:srgbClr val="EB4485"/>
          </a:solidFill>
          <a:ln cap="flat" cmpd="sng" w="952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p:nvPr/>
        </p:nvSpPr>
        <p:spPr>
          <a:xfrm rot="5213482">
            <a:off x="6634910" y="3884071"/>
            <a:ext cx="254474" cy="127104"/>
          </a:xfrm>
          <a:prstGeom prst="triangle">
            <a:avLst>
              <a:gd fmla="val 50000" name="adj"/>
            </a:avLst>
          </a:prstGeom>
          <a:solidFill>
            <a:srgbClr val="EB4485"/>
          </a:solidFill>
          <a:ln cap="flat" cmpd="sng" w="952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8"/>
          <p:cNvSpPr/>
          <p:nvPr/>
        </p:nvSpPr>
        <p:spPr>
          <a:xfrm rot="6023730">
            <a:off x="9682977" y="2817127"/>
            <a:ext cx="254375" cy="127161"/>
          </a:xfrm>
          <a:prstGeom prst="triangle">
            <a:avLst>
              <a:gd fmla="val 50000" name="adj"/>
            </a:avLst>
          </a:prstGeom>
          <a:solidFill>
            <a:srgbClr val="EB4485"/>
          </a:solidFill>
          <a:ln cap="flat" cmpd="sng" w="952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graphicFrame>
        <p:nvGraphicFramePr>
          <p:cNvPr id="388" name="Google Shape;388;p29"/>
          <p:cNvGraphicFramePr/>
          <p:nvPr/>
        </p:nvGraphicFramePr>
        <p:xfrm>
          <a:off x="852900" y="868550"/>
          <a:ext cx="3000000" cy="3000000"/>
        </p:xfrm>
        <a:graphic>
          <a:graphicData uri="http://schemas.openxmlformats.org/drawingml/2006/table">
            <a:tbl>
              <a:tblPr>
                <a:noFill/>
                <a:tableStyleId>{E4F3E742-58FB-4B98-BD59-981078161D6C}</a:tableStyleId>
              </a:tblPr>
              <a:tblGrid>
                <a:gridCol w="3429000"/>
                <a:gridCol w="3429000"/>
                <a:gridCol w="3429000"/>
              </a:tblGrid>
              <a:tr h="3360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Selector</a:t>
                      </a:r>
                      <a:endParaRPr b="1" sz="1400" u="none" cap="none" strike="noStrike">
                        <a:latin typeface="Century Gothic"/>
                        <a:ea typeface="Century Gothic"/>
                        <a:cs typeface="Century Gothic"/>
                        <a:sym typeface="Century Gothic"/>
                      </a:endParaRPr>
                    </a:p>
                  </a:txBody>
                  <a:tcPr marT="91425" marB="91425" marR="91425" marL="91425">
                    <a:solidFill>
                      <a:srgbClr val="EB448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Significado</a:t>
                      </a:r>
                      <a:endParaRPr b="1" sz="1400" u="none" cap="none" strike="noStrike">
                        <a:latin typeface="Century Gothic"/>
                        <a:ea typeface="Century Gothic"/>
                        <a:cs typeface="Century Gothic"/>
                        <a:sym typeface="Century Gothic"/>
                      </a:endParaRPr>
                    </a:p>
                  </a:txBody>
                  <a:tcPr marT="91425" marB="91425" marR="91425" marL="91425">
                    <a:solidFill>
                      <a:srgbClr val="EB448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Ejemplo</a:t>
                      </a:r>
                      <a:endParaRPr b="1" sz="1400" u="none" cap="none" strike="noStrike">
                        <a:latin typeface="Century Gothic"/>
                        <a:ea typeface="Century Gothic"/>
                        <a:cs typeface="Century Gothic"/>
                        <a:sym typeface="Century Gothic"/>
                      </a:endParaRPr>
                    </a:p>
                  </a:txBody>
                  <a:tcPr marT="91425" marB="91425" marR="91425" marL="91425">
                    <a:solidFill>
                      <a:srgbClr val="EB4485"/>
                    </a:solidFill>
                  </a:tcPr>
                </a:tc>
              </a:tr>
              <a:tr h="694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Universal</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sobre TODOS los elementos HTML</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font-family: Arial, Verdana, sans-serif;  }</a:t>
                      </a:r>
                      <a:endParaRPr sz="1400" u="none" cap="none" strike="noStrike">
                        <a:latin typeface="Century Gothic"/>
                        <a:ea typeface="Century Gothic"/>
                        <a:cs typeface="Century Gothic"/>
                        <a:sym typeface="Century Gothic"/>
                      </a:endParaRPr>
                    </a:p>
                  </a:txBody>
                  <a:tcPr marT="91425" marB="91425" marR="91425" marL="91425"/>
                </a:tc>
              </a:tr>
              <a:tr h="694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de Tipo</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solo sobre los elementos que indique</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p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font-size: 14px;</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r>
              <a:tr h="694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de Clase</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solo sobre los elementos que tengan dicha clase</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.parrafoazul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font-size: 14px;</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r>
              <a:tr h="694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ID</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solo sobre EL elemento que tenga dicho ID</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#parrafo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font-size: 14px;</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r>
              <a:tr h="515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Hijo</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solo sobre los hijos directos de otro elemento</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li&gt;a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Font-size: 14px;</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r>
              <a:tr h="515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Selector Descendente</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Se aplica sobre todos los elementos dentro de otro elemento aunque no sean hijos directos</a:t>
                      </a:r>
                      <a:endParaRPr sz="1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p a {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   </a:t>
                      </a:r>
                      <a:r>
                        <a:rPr lang="en-US" sz="1400" u="none" cap="none" strike="noStrike">
                          <a:solidFill>
                            <a:schemeClr val="dk1"/>
                          </a:solidFill>
                          <a:latin typeface="Century Gothic"/>
                          <a:ea typeface="Century Gothic"/>
                          <a:cs typeface="Century Gothic"/>
                          <a:sym typeface="Century Gothic"/>
                        </a:rPr>
                        <a:t>font-size: 14px;</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entury Gothic"/>
                          <a:ea typeface="Century Gothic"/>
                          <a:cs typeface="Century Gothic"/>
                          <a:sym typeface="Century Gothic"/>
                        </a:rPr>
                        <a:t>}</a:t>
                      </a:r>
                      <a:endParaRPr sz="1400" u="none" cap="none" strike="noStrike">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1154954" y="645995"/>
            <a:ext cx="8761413" cy="7069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Guía de CSS</a:t>
            </a:r>
            <a:endParaRPr b="0" i="0" sz="3600" u="none" cap="none" strike="noStrike">
              <a:solidFill>
                <a:srgbClr val="5855A0"/>
              </a:solidFill>
              <a:latin typeface="Century Gothic"/>
              <a:ea typeface="Century Gothic"/>
              <a:cs typeface="Century Gothic"/>
              <a:sym typeface="Century Gothic"/>
            </a:endParaRPr>
          </a:p>
        </p:txBody>
      </p:sp>
      <p:sp>
        <p:nvSpPr>
          <p:cNvPr id="159" name="Google Shape;159;p3"/>
          <p:cNvSpPr txBox="1"/>
          <p:nvPr>
            <p:ph idx="1" type="body"/>
          </p:nvPr>
        </p:nvSpPr>
        <p:spPr>
          <a:xfrm>
            <a:off x="1154950" y="1547300"/>
            <a:ext cx="10127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Con esta currícula aprenderemos a como darle estilos a nuestras páginas 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Vamos a seguir trabajando con el proyecto que creamos en la "</a:t>
            </a:r>
            <a:r>
              <a:rPr b="1" lang="en-US"/>
              <a:t>Guía Básica de HTML</a:t>
            </a:r>
            <a:r>
              <a:rPr lang="en-US"/>
              <a:t>"</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Así como trabajamos con archivos HTML, los archivos de CSS se crean y editan usando un editor (Atom, Sublime o el que nos guste más)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El lenguaje CSS opera "sobre" el lenguaje HTML...sin etiquetas HTML, CSS no podría existir</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Para ver los cambios que vayamos haciendo con CSS solo debemos ejecutar en el navegador el archivo 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Al finalizar la currícula, vamos a tener nuestro sitio web con estilos…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60" name="Google Shape;160;p3"/>
          <p:cNvSpPr txBox="1"/>
          <p:nvPr>
            <p:ph idx="11" type="ftr"/>
          </p:nvPr>
        </p:nvSpPr>
        <p:spPr>
          <a:xfrm>
            <a:off x="8146898" y="6391838"/>
            <a:ext cx="3859795" cy="3048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61" name="Google Shape;161;p3"/>
          <p:cNvPicPr preferRelativeResize="0"/>
          <p:nvPr/>
        </p:nvPicPr>
        <p:blipFill rotWithShape="1">
          <a:blip r:embed="rId3">
            <a:alphaModFix/>
          </a:blip>
          <a:srcRect b="0" l="0" r="0" t="0"/>
          <a:stretch/>
        </p:blipFill>
        <p:spPr>
          <a:xfrm>
            <a:off x="10992025" y="2717313"/>
            <a:ext cx="1014675" cy="1423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4to Paso: Selectores de CSS</a:t>
            </a:r>
            <a:endParaRPr b="0" i="0" sz="3600" u="none" cap="none" strike="noStrike">
              <a:solidFill>
                <a:srgbClr val="D7EE49"/>
              </a:solidFill>
              <a:latin typeface="Century Gothic"/>
              <a:ea typeface="Century Gothic"/>
              <a:cs typeface="Century Gothic"/>
              <a:sym typeface="Century Gothic"/>
            </a:endParaRPr>
          </a:p>
        </p:txBody>
      </p:sp>
      <p:sp>
        <p:nvSpPr>
          <p:cNvPr id="394" name="Google Shape;394;p30"/>
          <p:cNvSpPr txBox="1"/>
          <p:nvPr>
            <p:ph idx="1" type="body"/>
          </p:nvPr>
        </p:nvSpPr>
        <p:spPr>
          <a:xfrm>
            <a:off x="1154949" y="1547300"/>
            <a:ext cx="101139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En el paso 2, usamos la clase "titulo" para diferenciar los elementos h1 a h4 de los demás elementos. Una opción era esta pero otra opción era utilizar directamente el "selector de tipo", de modo que todo elemento h1 a h4 de nuestra página web adquiera esa propiedad, sin necesidad de agregar clases a través de 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Forma alternativa:</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1. La idea ahora es ver a partir de nuestro código que podemos mejorar, reemplazando selectores, agregando/sacando clases y ids.</a:t>
            </a:r>
            <a:endParaRPr b="0" i="0" sz="1800" u="none" cap="none" strike="noStrike">
              <a:solidFill>
                <a:srgbClr val="3F3F3F"/>
              </a:solidFill>
              <a:latin typeface="Century Gothic"/>
              <a:ea typeface="Century Gothic"/>
              <a:cs typeface="Century Gothic"/>
              <a:sym typeface="Century Gothic"/>
            </a:endParaRPr>
          </a:p>
        </p:txBody>
      </p:sp>
      <p:sp>
        <p:nvSpPr>
          <p:cNvPr id="395" name="Google Shape;395;p30"/>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396" name="Google Shape;396;p30"/>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397" name="Google Shape;397;p30"/>
          <p:cNvPicPr preferRelativeResize="0"/>
          <p:nvPr/>
        </p:nvPicPr>
        <p:blipFill rotWithShape="1">
          <a:blip r:embed="rId4">
            <a:alphaModFix/>
          </a:blip>
          <a:srcRect b="0" l="0" r="0" t="0"/>
          <a:stretch/>
        </p:blipFill>
        <p:spPr>
          <a:xfrm>
            <a:off x="4179000" y="2983925"/>
            <a:ext cx="6393203" cy="7513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Cajas</a:t>
            </a:r>
            <a:endParaRPr b="0" i="0" sz="3600" u="none" cap="none" strike="noStrike">
              <a:solidFill>
                <a:srgbClr val="5855A0"/>
              </a:solidFill>
              <a:latin typeface="Century Gothic"/>
              <a:ea typeface="Century Gothic"/>
              <a:cs typeface="Century Gothic"/>
              <a:sym typeface="Century Gothic"/>
            </a:endParaRPr>
          </a:p>
        </p:txBody>
      </p:sp>
      <p:sp>
        <p:nvSpPr>
          <p:cNvPr id="403" name="Google Shape;403;p31"/>
          <p:cNvSpPr txBox="1"/>
          <p:nvPr>
            <p:ph idx="1" type="body"/>
          </p:nvPr>
        </p:nvSpPr>
        <p:spPr>
          <a:xfrm>
            <a:off x="258575" y="1534825"/>
            <a:ext cx="38598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Como mencionamos en la slide 3: </a:t>
            </a:r>
            <a:endParaRPr/>
          </a:p>
          <a:p>
            <a:pPr indent="0" lvl="0" marL="0" marR="0" rtl="0" algn="l">
              <a:lnSpc>
                <a:spcPct val="100000"/>
              </a:lnSpc>
              <a:spcBef>
                <a:spcPts val="0"/>
              </a:spcBef>
              <a:spcAft>
                <a:spcPts val="0"/>
              </a:spcAft>
              <a:buSzPts val="1440"/>
              <a:buNone/>
            </a:pPr>
            <a:r>
              <a:t/>
            </a:r>
            <a:endParaRPr/>
          </a:p>
          <a:p>
            <a:pPr indent="0" lvl="0" marL="0" marR="0" rtl="0" algn="ctr">
              <a:lnSpc>
                <a:spcPct val="100000"/>
              </a:lnSpc>
              <a:spcBef>
                <a:spcPts val="0"/>
              </a:spcBef>
              <a:spcAft>
                <a:spcPts val="0"/>
              </a:spcAft>
              <a:buSzPts val="1440"/>
              <a:buNone/>
            </a:pPr>
            <a:r>
              <a:rPr b="1" lang="en-US">
                <a:solidFill>
                  <a:srgbClr val="5855A0"/>
                </a:solidFill>
              </a:rPr>
              <a:t>"La clave para entender como trabaja CSS es imaginarnos que hay una "caja invisible" alrededor de cada elemento de HTML"</a:t>
            </a:r>
            <a:endParaRPr b="1">
              <a:solidFill>
                <a:srgbClr val="5855A0"/>
              </a:solidFill>
            </a:endParaRPr>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lang="en-US"/>
              <a:t>Estas cajas pueden ser controladas a través de CSS, de forma individual o grupal.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Para representar estas cajas podemos usar la etiqueta </a:t>
            </a:r>
            <a:r>
              <a:rPr b="1" lang="en-US"/>
              <a:t>&lt;div&gt;</a:t>
            </a:r>
            <a:endParaRPr b="1"/>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04" name="Google Shape;404;p31"/>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405" name="Google Shape;405;p31"/>
          <p:cNvPicPr preferRelativeResize="0"/>
          <p:nvPr/>
        </p:nvPicPr>
        <p:blipFill rotWithShape="1">
          <a:blip r:embed="rId3">
            <a:alphaModFix/>
          </a:blip>
          <a:srcRect b="0" l="0" r="0" t="0"/>
          <a:stretch/>
        </p:blipFill>
        <p:spPr>
          <a:xfrm>
            <a:off x="4289000" y="1580080"/>
            <a:ext cx="7504602" cy="3697824"/>
          </a:xfrm>
          <a:prstGeom prst="rect">
            <a:avLst/>
          </a:prstGeom>
          <a:noFill/>
          <a:ln cap="flat" cmpd="sng" w="28575">
            <a:solidFill>
              <a:schemeClr val="accent1"/>
            </a:solidFill>
            <a:prstDash val="solid"/>
            <a:round/>
            <a:headEnd len="sm" w="sm" type="none"/>
            <a:tailEnd len="sm" w="sm" type="none"/>
          </a:ln>
        </p:spPr>
      </p:pic>
      <p:sp>
        <p:nvSpPr>
          <p:cNvPr id="406" name="Google Shape;406;p31"/>
          <p:cNvSpPr/>
          <p:nvPr/>
        </p:nvSpPr>
        <p:spPr>
          <a:xfrm>
            <a:off x="4325375" y="2162700"/>
            <a:ext cx="1678800" cy="626100"/>
          </a:xfrm>
          <a:prstGeom prst="rect">
            <a:avLst/>
          </a:prstGeom>
          <a:noFill/>
          <a:ln cap="flat" cmpd="sng" w="28575">
            <a:solidFill>
              <a:srgbClr val="5855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a:off x="4289000" y="3538725"/>
            <a:ext cx="2298600" cy="1739100"/>
          </a:xfrm>
          <a:prstGeom prst="rect">
            <a:avLst/>
          </a:prstGeom>
          <a:noFill/>
          <a:ln cap="flat" cmpd="sng" w="28575">
            <a:solidFill>
              <a:srgbClr val="5855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a:off x="4325375" y="2848500"/>
            <a:ext cx="1678800" cy="626100"/>
          </a:xfrm>
          <a:prstGeom prst="rect">
            <a:avLst/>
          </a:prstGeom>
          <a:noFill/>
          <a:ln cap="flat" cmpd="sng" w="28575">
            <a:solidFill>
              <a:srgbClr val="D7EE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a:off x="7408775" y="1598125"/>
            <a:ext cx="1469700" cy="304800"/>
          </a:xfrm>
          <a:prstGeom prst="rect">
            <a:avLst/>
          </a:prstGeom>
          <a:noFill/>
          <a:ln cap="flat" cmpd="sng" w="28575">
            <a:solidFill>
              <a:srgbClr val="D7EE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a:off x="6416675" y="1902925"/>
            <a:ext cx="3301200" cy="304800"/>
          </a:xfrm>
          <a:prstGeom prst="rect">
            <a:avLst/>
          </a:prstGeom>
          <a:noFill/>
          <a:ln cap="flat" cmpd="sng" w="28575">
            <a:solidFill>
              <a:srgbClr val="5855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Bordes, Margen y Relleno</a:t>
            </a:r>
            <a:endParaRPr b="0" i="0" sz="3600" u="none" cap="none" strike="noStrike">
              <a:solidFill>
                <a:srgbClr val="5855A0"/>
              </a:solidFill>
              <a:latin typeface="Century Gothic"/>
              <a:ea typeface="Century Gothic"/>
              <a:cs typeface="Century Gothic"/>
              <a:sym typeface="Century Gothic"/>
            </a:endParaRPr>
          </a:p>
        </p:txBody>
      </p:sp>
      <p:sp>
        <p:nvSpPr>
          <p:cNvPr id="416" name="Google Shape;416;p32"/>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417" name="Google Shape;417;p32"/>
          <p:cNvSpPr txBox="1"/>
          <p:nvPr>
            <p:ph idx="1" type="body"/>
          </p:nvPr>
        </p:nvSpPr>
        <p:spPr>
          <a:xfrm>
            <a:off x="1154950" y="1547300"/>
            <a:ext cx="10412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Cada caja tiene 3 propiedades para controlar su apariencia en cuanto a espacio dentor de la página: Border (borde), Margin (margen) y Padding (relleno).</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Border: es la línea que rodea a la caja.</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Margin: se toma desde el exterior de la caja y es la distancia entre la caja y otro elemento.</a:t>
            </a:r>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Padding: es la distancia entre el contenido de la caja (en este caso Hola Mundo) con el borde de la caja</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418" name="Google Shape;418;p32"/>
          <p:cNvPicPr preferRelativeResize="0"/>
          <p:nvPr/>
        </p:nvPicPr>
        <p:blipFill rotWithShape="1">
          <a:blip r:embed="rId3">
            <a:alphaModFix/>
          </a:blip>
          <a:srcRect b="0" l="0" r="0" t="0"/>
          <a:stretch/>
        </p:blipFill>
        <p:spPr>
          <a:xfrm>
            <a:off x="6189275" y="2449204"/>
            <a:ext cx="2902574" cy="544750"/>
          </a:xfrm>
          <a:prstGeom prst="rect">
            <a:avLst/>
          </a:prstGeom>
          <a:noFill/>
          <a:ln cap="flat" cmpd="sng" w="28575">
            <a:solidFill>
              <a:srgbClr val="FF0000"/>
            </a:solidFill>
            <a:prstDash val="solid"/>
            <a:round/>
            <a:headEnd len="sm" w="sm" type="none"/>
            <a:tailEnd len="sm" w="sm" type="none"/>
          </a:ln>
        </p:spPr>
      </p:pic>
      <p:pic>
        <p:nvPicPr>
          <p:cNvPr id="419" name="Google Shape;419;p32"/>
          <p:cNvPicPr preferRelativeResize="0"/>
          <p:nvPr/>
        </p:nvPicPr>
        <p:blipFill rotWithShape="1">
          <a:blip r:embed="rId3">
            <a:alphaModFix/>
          </a:blip>
          <a:srcRect b="0" l="0" r="0" t="0"/>
          <a:stretch/>
        </p:blipFill>
        <p:spPr>
          <a:xfrm>
            <a:off x="2514214" y="3939055"/>
            <a:ext cx="2902637" cy="544750"/>
          </a:xfrm>
          <a:prstGeom prst="rect">
            <a:avLst/>
          </a:prstGeom>
          <a:noFill/>
          <a:ln cap="flat" cmpd="sng" w="28575">
            <a:solidFill>
              <a:srgbClr val="FF0000"/>
            </a:solidFill>
            <a:prstDash val="solid"/>
            <a:round/>
            <a:headEnd len="sm" w="sm" type="none"/>
            <a:tailEnd len="sm" w="sm" type="none"/>
          </a:ln>
        </p:spPr>
      </p:pic>
      <p:pic>
        <p:nvPicPr>
          <p:cNvPr id="420" name="Google Shape;420;p32"/>
          <p:cNvPicPr preferRelativeResize="0"/>
          <p:nvPr/>
        </p:nvPicPr>
        <p:blipFill rotWithShape="1">
          <a:blip r:embed="rId3">
            <a:alphaModFix/>
          </a:blip>
          <a:srcRect b="0" l="0" r="0" t="0"/>
          <a:stretch/>
        </p:blipFill>
        <p:spPr>
          <a:xfrm>
            <a:off x="6721664" y="3939055"/>
            <a:ext cx="2902637" cy="544750"/>
          </a:xfrm>
          <a:prstGeom prst="rect">
            <a:avLst/>
          </a:prstGeom>
          <a:noFill/>
          <a:ln cap="flat" cmpd="sng" w="28575">
            <a:solidFill>
              <a:srgbClr val="FF0000"/>
            </a:solidFill>
            <a:prstDash val="solid"/>
            <a:round/>
            <a:headEnd len="sm" w="sm" type="none"/>
            <a:tailEnd len="sm" w="sm" type="none"/>
          </a:ln>
        </p:spPr>
      </p:pic>
      <p:cxnSp>
        <p:nvCxnSpPr>
          <p:cNvPr id="421" name="Google Shape;421;p32"/>
          <p:cNvCxnSpPr>
            <a:stCxn id="419" idx="3"/>
            <a:endCxn id="420" idx="1"/>
          </p:cNvCxnSpPr>
          <p:nvPr/>
        </p:nvCxnSpPr>
        <p:spPr>
          <a:xfrm>
            <a:off x="5416851" y="4211430"/>
            <a:ext cx="1304700" cy="0"/>
          </a:xfrm>
          <a:prstGeom prst="straightConnector1">
            <a:avLst/>
          </a:prstGeom>
          <a:noFill/>
          <a:ln cap="flat" cmpd="sng" w="9525">
            <a:solidFill>
              <a:schemeClr val="dk2"/>
            </a:solidFill>
            <a:prstDash val="solid"/>
            <a:round/>
            <a:headEnd len="sm" w="sm" type="none"/>
            <a:tailEnd len="sm" w="sm" type="none"/>
          </a:ln>
        </p:spPr>
      </p:cxnSp>
      <p:sp>
        <p:nvSpPr>
          <p:cNvPr id="422" name="Google Shape;422;p32"/>
          <p:cNvSpPr txBox="1"/>
          <p:nvPr/>
        </p:nvSpPr>
        <p:spPr>
          <a:xfrm>
            <a:off x="5567963" y="3733825"/>
            <a:ext cx="10026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Margin</a:t>
            </a:r>
            <a:endParaRPr b="0" i="0" sz="1400" u="none" cap="none" strike="noStrike">
              <a:solidFill>
                <a:srgbClr val="000000"/>
              </a:solidFill>
              <a:latin typeface="Arial"/>
              <a:ea typeface="Arial"/>
              <a:cs typeface="Arial"/>
              <a:sym typeface="Arial"/>
            </a:endParaRPr>
          </a:p>
        </p:txBody>
      </p:sp>
      <p:pic>
        <p:nvPicPr>
          <p:cNvPr id="423" name="Google Shape;423;p32"/>
          <p:cNvPicPr preferRelativeResize="0"/>
          <p:nvPr/>
        </p:nvPicPr>
        <p:blipFill rotWithShape="1">
          <a:blip r:embed="rId3">
            <a:alphaModFix/>
          </a:blip>
          <a:srcRect b="0" l="0" r="0" t="0"/>
          <a:stretch/>
        </p:blipFill>
        <p:spPr>
          <a:xfrm>
            <a:off x="4717027" y="5664005"/>
            <a:ext cx="2902637" cy="544750"/>
          </a:xfrm>
          <a:prstGeom prst="rect">
            <a:avLst/>
          </a:prstGeom>
          <a:noFill/>
          <a:ln cap="flat" cmpd="sng" w="28575">
            <a:solidFill>
              <a:srgbClr val="FF0000"/>
            </a:solidFill>
            <a:prstDash val="solid"/>
            <a:round/>
            <a:headEnd len="sm" w="sm" type="none"/>
            <a:tailEnd len="sm" w="sm" type="none"/>
          </a:ln>
        </p:spPr>
      </p:pic>
      <p:cxnSp>
        <p:nvCxnSpPr>
          <p:cNvPr id="424" name="Google Shape;424;p32"/>
          <p:cNvCxnSpPr>
            <a:stCxn id="423" idx="1"/>
          </p:cNvCxnSpPr>
          <p:nvPr/>
        </p:nvCxnSpPr>
        <p:spPr>
          <a:xfrm>
            <a:off x="4717027" y="5936380"/>
            <a:ext cx="606000" cy="4200"/>
          </a:xfrm>
          <a:prstGeom prst="straightConnector1">
            <a:avLst/>
          </a:prstGeom>
          <a:noFill/>
          <a:ln cap="flat" cmpd="sng" w="9525">
            <a:solidFill>
              <a:schemeClr val="dk2"/>
            </a:solidFill>
            <a:prstDash val="solid"/>
            <a:round/>
            <a:headEnd len="sm" w="sm" type="none"/>
            <a:tailEnd len="sm" w="sm" type="none"/>
          </a:ln>
        </p:spPr>
      </p:cxnSp>
      <p:sp>
        <p:nvSpPr>
          <p:cNvPr id="425" name="Google Shape;425;p32"/>
          <p:cNvSpPr txBox="1"/>
          <p:nvPr/>
        </p:nvSpPr>
        <p:spPr>
          <a:xfrm>
            <a:off x="4433393" y="5259500"/>
            <a:ext cx="14301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Padding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Bordes, Margen y Relleno</a:t>
            </a:r>
            <a:endParaRPr/>
          </a:p>
        </p:txBody>
      </p:sp>
      <p:sp>
        <p:nvSpPr>
          <p:cNvPr id="431" name="Google Shape;431;p33"/>
          <p:cNvSpPr txBox="1"/>
          <p:nvPr>
            <p:ph idx="1" type="body"/>
          </p:nvPr>
        </p:nvSpPr>
        <p:spPr>
          <a:xfrm>
            <a:off x="1154950" y="1547300"/>
            <a:ext cx="9857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Margin, al igual que padding puede especificarse para cada lado de la caja</a:t>
            </a:r>
            <a:endParaRPr/>
          </a:p>
          <a:p>
            <a:pPr indent="0" lvl="0" marL="914400" rtl="0" algn="l">
              <a:lnSpc>
                <a:spcPct val="115000"/>
              </a:lnSpc>
              <a:spcBef>
                <a:spcPts val="0"/>
              </a:spcBef>
              <a:spcAft>
                <a:spcPts val="0"/>
              </a:spcAft>
              <a:buSzPts val="1440"/>
              <a:buNone/>
            </a:pPr>
            <a:r>
              <a:t/>
            </a:r>
            <a:endParaRPr sz="1200">
              <a:solidFill>
                <a:srgbClr val="0000CD"/>
              </a:solidFill>
              <a:highlight>
                <a:schemeClr val="lt1"/>
              </a:highlight>
              <a:latin typeface="Consolas"/>
              <a:ea typeface="Consolas"/>
              <a:cs typeface="Consolas"/>
              <a:sym typeface="Consolas"/>
            </a:endParaRPr>
          </a:p>
          <a:p>
            <a:pPr indent="457200" lvl="0" marL="457200" rtl="0" algn="l">
              <a:lnSpc>
                <a:spcPct val="115000"/>
              </a:lnSpc>
              <a:spcBef>
                <a:spcPts val="0"/>
              </a:spcBef>
              <a:spcAft>
                <a:spcPts val="0"/>
              </a:spcAft>
              <a:buClr>
                <a:schemeClr val="dk1"/>
              </a:buClr>
              <a:buSzPts val="1100"/>
              <a:buFont typeface="Arial"/>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			margin-top</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1px</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margin-right</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2px;</a:t>
            </a:r>
            <a:endParaRPr sz="1200">
              <a:solidFill>
                <a:srgbClr val="0000CD"/>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margin-bottom</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4px;</a:t>
            </a:r>
            <a:endParaRPr sz="1200">
              <a:solidFill>
                <a:srgbClr val="0000CD"/>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margin-left</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3px;</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Clr>
                <a:schemeClr val="dk1"/>
              </a:buClr>
              <a:buSzPts val="1100"/>
              <a:buFont typeface="Arial"/>
              <a:buNone/>
            </a:pPr>
            <a:r>
              <a:rPr lang="en-US" sz="1200">
                <a:solidFill>
                  <a:srgbClr val="0000CD"/>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Padding, puede especificarse para que lado de la caja necesitamos exista un "relleno":</a:t>
            </a:r>
            <a:endParaRPr/>
          </a:p>
          <a:p>
            <a:pPr indent="0" lvl="0" marL="0" marR="0" rtl="0" algn="l">
              <a:lnSpc>
                <a:spcPct val="100000"/>
              </a:lnSpc>
              <a:spcBef>
                <a:spcPts val="0"/>
              </a:spcBef>
              <a:spcAft>
                <a:spcPts val="0"/>
              </a:spcAft>
              <a:buSzPts val="1440"/>
              <a:buNone/>
            </a:pPr>
            <a:r>
              <a:t/>
            </a:r>
            <a:endParaRPr/>
          </a:p>
          <a:p>
            <a:pPr indent="457200" lvl="0" marL="457200" rtl="0" algn="l">
              <a:lnSpc>
                <a:spcPct val="115000"/>
              </a:lnSpc>
              <a:spcBef>
                <a:spcPts val="0"/>
              </a:spcBef>
              <a:spcAft>
                <a:spcPts val="0"/>
              </a:spcAft>
              <a:buSzPts val="1440"/>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			padding-top</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10px</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padding-right</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15px;</a:t>
            </a:r>
            <a:endParaRPr sz="1200">
              <a:solidFill>
                <a:srgbClr val="0000CD"/>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padding-bottom</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20px;</a:t>
            </a:r>
            <a:endParaRPr sz="1200">
              <a:solidFill>
                <a:srgbClr val="0000CD"/>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padding-left:</a:t>
            </a:r>
            <a:r>
              <a:rPr lang="en-US" sz="1200">
                <a:solidFill>
                  <a:srgbClr val="0000CD"/>
                </a:solidFill>
                <a:highlight>
                  <a:schemeClr val="lt1"/>
                </a:highlight>
                <a:latin typeface="Consolas"/>
                <a:ea typeface="Consolas"/>
                <a:cs typeface="Consolas"/>
                <a:sym typeface="Consolas"/>
              </a:rPr>
              <a:t>5px;</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a:t>
            </a:r>
            <a:endParaRPr/>
          </a:p>
          <a:p>
            <a:pPr indent="0" lvl="0" marL="914400" rtl="0" algn="l">
              <a:lnSpc>
                <a:spcPct val="115000"/>
              </a:lnSpc>
              <a:spcBef>
                <a:spcPts val="0"/>
              </a:spcBef>
              <a:spcAft>
                <a:spcPts val="0"/>
              </a:spcAft>
              <a:buSzPts val="1440"/>
              <a:buNone/>
            </a:pPr>
            <a:r>
              <a:t/>
            </a:r>
            <a:endParaRPr/>
          </a:p>
          <a:p>
            <a:pPr indent="0" lvl="0" marL="914400" rtl="0" algn="l">
              <a:lnSpc>
                <a:spcPct val="115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t/>
            </a:r>
            <a:endParaRPr sz="1200">
              <a:solidFill>
                <a:srgbClr val="0000C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	</a:t>
            </a:r>
            <a:r>
              <a:rPr lang="en-US" sz="1200">
                <a:solidFill>
                  <a:schemeClr val="dk1"/>
                </a:solidFill>
                <a:highlight>
                  <a:schemeClr val="lt1"/>
                </a:highlight>
                <a:latin typeface="Consolas"/>
                <a:ea typeface="Consolas"/>
                <a:cs typeface="Consolas"/>
                <a:sym typeface="Consolas"/>
              </a:rPr>
              <a:t>														</a:t>
            </a:r>
            <a:endParaRPr/>
          </a:p>
        </p:txBody>
      </p:sp>
      <p:sp>
        <p:nvSpPr>
          <p:cNvPr id="432" name="Google Shape;432;p33"/>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Bordes, Margen y Relleno</a:t>
            </a:r>
            <a:endParaRPr/>
          </a:p>
        </p:txBody>
      </p:sp>
      <p:sp>
        <p:nvSpPr>
          <p:cNvPr id="438" name="Google Shape;438;p34"/>
          <p:cNvSpPr txBox="1"/>
          <p:nvPr>
            <p:ph idx="1" type="body"/>
          </p:nvPr>
        </p:nvSpPr>
        <p:spPr>
          <a:xfrm>
            <a:off x="1154950" y="1547300"/>
            <a:ext cx="9857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Border, tiene propiedades muy utilizadas como:</a:t>
            </a:r>
            <a:endParaRPr/>
          </a:p>
          <a:p>
            <a:pPr indent="0" lvl="0" marL="0" marR="0" rtl="0" algn="l">
              <a:lnSpc>
                <a:spcPct val="100000"/>
              </a:lnSpc>
              <a:spcBef>
                <a:spcPts val="0"/>
              </a:spcBef>
              <a:spcAft>
                <a:spcPts val="0"/>
              </a:spcAft>
              <a:buSzPts val="1440"/>
              <a:buNone/>
            </a:pPr>
            <a:r>
              <a:t/>
            </a:r>
            <a:endParaRPr/>
          </a:p>
          <a:p>
            <a:pPr indent="457200" lvl="0" marL="457200" rtl="0" algn="l">
              <a:lnSpc>
                <a:spcPct val="115000"/>
              </a:lnSpc>
              <a:spcBef>
                <a:spcPts val="0"/>
              </a:spcBef>
              <a:spcAft>
                <a:spcPts val="0"/>
              </a:spcAft>
              <a:buClr>
                <a:schemeClr val="dk1"/>
              </a:buClr>
              <a:buSzPts val="1100"/>
              <a:buFont typeface="Arial"/>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			border-width</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3px</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border-style</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dotted;</a:t>
            </a:r>
            <a:endParaRPr sz="1200">
              <a:solidFill>
                <a:srgbClr val="0000CD"/>
              </a:solidFill>
              <a:highlight>
                <a:schemeClr val="lt1"/>
              </a:highlight>
              <a:latin typeface="Consolas"/>
              <a:ea typeface="Consolas"/>
              <a:cs typeface="Consolas"/>
              <a:sym typeface="Consolas"/>
            </a:endParaRPr>
          </a:p>
          <a:p>
            <a:pPr indent="457200" lvl="0" marL="91440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border-color</a:t>
            </a: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#0088dd;</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a:t>
            </a:r>
            <a:endParaRPr/>
          </a:p>
          <a:p>
            <a:pPr indent="0" lvl="0" marL="914400" rtl="0" algn="l">
              <a:lnSpc>
                <a:spcPct val="115000"/>
              </a:lnSpc>
              <a:spcBef>
                <a:spcPts val="0"/>
              </a:spcBef>
              <a:spcAft>
                <a:spcPts val="0"/>
              </a:spcAft>
              <a:buClr>
                <a:schemeClr val="dk1"/>
              </a:buClr>
              <a:buSzPts val="1100"/>
              <a:buFont typeface="Arial"/>
              <a:buNone/>
            </a:pPr>
            <a:r>
              <a:t/>
            </a:r>
            <a:endParaRPr sz="1200">
              <a:solidFill>
                <a:srgbClr val="0000CD"/>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Es posible unificar estas propiedades para escribir menos:</a:t>
            </a:r>
            <a:endParaRPr/>
          </a:p>
          <a:p>
            <a:pPr indent="0" lvl="0" marL="0" rtl="0" algn="l">
              <a:lnSpc>
                <a:spcPct val="100000"/>
              </a:lnSpc>
              <a:spcBef>
                <a:spcPts val="0"/>
              </a:spcBef>
              <a:spcAft>
                <a:spcPts val="0"/>
              </a:spcAft>
              <a:buSzPts val="1440"/>
              <a:buNone/>
            </a:pPr>
            <a:r>
              <a:t/>
            </a:r>
            <a:endParaRPr/>
          </a:p>
          <a:p>
            <a:pPr indent="457200" lvl="0" marL="457200" rtl="0" algn="l">
              <a:lnSpc>
                <a:spcPct val="115000"/>
              </a:lnSpc>
              <a:spcBef>
                <a:spcPts val="0"/>
              </a:spcBef>
              <a:spcAft>
                <a:spcPts val="0"/>
              </a:spcAft>
              <a:buClr>
                <a:schemeClr val="dk1"/>
              </a:buClr>
              <a:buSzPts val="1100"/>
              <a:buFont typeface="Arial"/>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0000"/>
                </a:solidFill>
                <a:highlight>
                  <a:schemeClr val="lt1"/>
                </a:highlight>
                <a:latin typeface="Consolas"/>
                <a:ea typeface="Consolas"/>
                <a:cs typeface="Consolas"/>
                <a:sym typeface="Consolas"/>
              </a:rPr>
              <a:t>			border</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3px dotted #0088dd</a:t>
            </a:r>
            <a:r>
              <a:rPr lang="en-US" sz="1200">
                <a:solidFill>
                  <a:schemeClr val="dk1"/>
                </a:solidFill>
                <a:highlight>
                  <a:schemeClr val="lt1"/>
                </a:highlight>
                <a:latin typeface="Consolas"/>
                <a:ea typeface="Consolas"/>
                <a:cs typeface="Consolas"/>
                <a:sym typeface="Consolas"/>
              </a:rPr>
              <a:t>;	</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Clr>
                <a:schemeClr val="dk1"/>
              </a:buClr>
              <a:buSzPts val="1100"/>
              <a:buFont typeface="Arial"/>
              <a:buNone/>
            </a:pPr>
            <a:r>
              <a:rPr lang="en-US" sz="1200">
                <a:solidFill>
                  <a:srgbClr val="0000CD"/>
                </a:solidFill>
                <a:highlight>
                  <a:schemeClr val="lt1"/>
                </a:highlight>
                <a:latin typeface="Consolas"/>
                <a:ea typeface="Consolas"/>
                <a:cs typeface="Consolas"/>
                <a:sym typeface="Consolas"/>
              </a:rPr>
              <a:t>}</a:t>
            </a:r>
            <a:endParaRPr sz="1200">
              <a:solidFill>
                <a:srgbClr val="0000CD"/>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	</a:t>
            </a:r>
            <a:r>
              <a:rPr lang="en-US" sz="1200">
                <a:solidFill>
                  <a:schemeClr val="dk1"/>
                </a:solidFill>
                <a:highlight>
                  <a:schemeClr val="lt1"/>
                </a:highlight>
                <a:latin typeface="Consolas"/>
                <a:ea typeface="Consolas"/>
                <a:cs typeface="Consolas"/>
                <a:sym typeface="Consolas"/>
              </a:rPr>
              <a:t>														</a:t>
            </a:r>
            <a:endParaRPr/>
          </a:p>
        </p:txBody>
      </p:sp>
      <p:sp>
        <p:nvSpPr>
          <p:cNvPr id="439" name="Google Shape;439;p3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440" name="Google Shape;440;p34"/>
          <p:cNvSpPr txBox="1"/>
          <p:nvPr/>
        </p:nvSpPr>
        <p:spPr>
          <a:xfrm>
            <a:off x="1290650" y="5335700"/>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border-width</a:t>
            </a:r>
            <a:endParaRPr b="0" i="0" sz="1400" u="none" cap="none" strike="noStrike">
              <a:solidFill>
                <a:srgbClr val="000000"/>
              </a:solidFill>
              <a:latin typeface="Arial"/>
              <a:ea typeface="Arial"/>
              <a:cs typeface="Arial"/>
              <a:sym typeface="Arial"/>
            </a:endParaRPr>
          </a:p>
        </p:txBody>
      </p:sp>
      <p:sp>
        <p:nvSpPr>
          <p:cNvPr id="441" name="Google Shape;441;p34"/>
          <p:cNvSpPr txBox="1"/>
          <p:nvPr/>
        </p:nvSpPr>
        <p:spPr>
          <a:xfrm>
            <a:off x="3008150" y="5744075"/>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border-style</a:t>
            </a:r>
            <a:endParaRPr b="0" i="0" sz="1400" u="none" cap="none" strike="noStrike">
              <a:solidFill>
                <a:srgbClr val="000000"/>
              </a:solidFill>
              <a:latin typeface="Arial"/>
              <a:ea typeface="Arial"/>
              <a:cs typeface="Arial"/>
              <a:sym typeface="Arial"/>
            </a:endParaRPr>
          </a:p>
        </p:txBody>
      </p:sp>
      <p:sp>
        <p:nvSpPr>
          <p:cNvPr id="442" name="Google Shape;442;p34"/>
          <p:cNvSpPr txBox="1"/>
          <p:nvPr/>
        </p:nvSpPr>
        <p:spPr>
          <a:xfrm>
            <a:off x="4796775" y="5335700"/>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border-color</a:t>
            </a:r>
            <a:endParaRPr b="0" i="0" sz="1400" u="none" cap="none" strike="noStrike">
              <a:solidFill>
                <a:srgbClr val="000000"/>
              </a:solidFill>
              <a:latin typeface="Arial"/>
              <a:ea typeface="Arial"/>
              <a:cs typeface="Arial"/>
              <a:sym typeface="Arial"/>
            </a:endParaRPr>
          </a:p>
        </p:txBody>
      </p:sp>
      <p:sp>
        <p:nvSpPr>
          <p:cNvPr id="443" name="Google Shape;443;p34"/>
          <p:cNvSpPr/>
          <p:nvPr/>
        </p:nvSpPr>
        <p:spPr>
          <a:xfrm>
            <a:off x="2134225" y="4709550"/>
            <a:ext cx="1209400" cy="711400"/>
          </a:xfrm>
          <a:custGeom>
            <a:rect b="b" l="l" r="r" t="t"/>
            <a:pathLst>
              <a:path extrusionOk="0" h="28456" w="48376">
                <a:moveTo>
                  <a:pt x="0" y="28456"/>
                </a:moveTo>
                <a:cubicBezTo>
                  <a:pt x="3967" y="19532"/>
                  <a:pt x="16596" y="17984"/>
                  <a:pt x="25611" y="14228"/>
                </a:cubicBezTo>
                <a:cubicBezTo>
                  <a:pt x="33871" y="10786"/>
                  <a:pt x="42048" y="6328"/>
                  <a:pt x="48376"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4"/>
          <p:cNvSpPr/>
          <p:nvPr/>
        </p:nvSpPr>
        <p:spPr>
          <a:xfrm>
            <a:off x="3699325" y="4681075"/>
            <a:ext cx="186050" cy="1195175"/>
          </a:xfrm>
          <a:custGeom>
            <a:rect b="b" l="l" r="r" t="t"/>
            <a:pathLst>
              <a:path extrusionOk="0" h="47807" w="7442">
                <a:moveTo>
                  <a:pt x="0" y="47807"/>
                </a:moveTo>
                <a:cubicBezTo>
                  <a:pt x="0" y="38237"/>
                  <a:pt x="5067" y="29327"/>
                  <a:pt x="6830" y="19920"/>
                </a:cubicBezTo>
                <a:cubicBezTo>
                  <a:pt x="8053" y="13394"/>
                  <a:pt x="6830" y="6640"/>
                  <a:pt x="683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a:off x="4538800" y="4652625"/>
            <a:ext cx="839475" cy="754100"/>
          </a:xfrm>
          <a:custGeom>
            <a:rect b="b" l="l" r="r" t="t"/>
            <a:pathLst>
              <a:path extrusionOk="0" h="30164" w="33579">
                <a:moveTo>
                  <a:pt x="33579" y="30164"/>
                </a:moveTo>
                <a:cubicBezTo>
                  <a:pt x="33579" y="22952"/>
                  <a:pt x="20578" y="23908"/>
                  <a:pt x="14228" y="20489"/>
                </a:cubicBezTo>
                <a:cubicBezTo>
                  <a:pt x="6907" y="16547"/>
                  <a:pt x="0" y="8315"/>
                  <a:pt x="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Bordes, Margen y Relleno</a:t>
            </a:r>
            <a:endParaRPr/>
          </a:p>
        </p:txBody>
      </p:sp>
      <p:sp>
        <p:nvSpPr>
          <p:cNvPr id="451" name="Google Shape;451;p35"/>
          <p:cNvSpPr txBox="1"/>
          <p:nvPr>
            <p:ph idx="1" type="body"/>
          </p:nvPr>
        </p:nvSpPr>
        <p:spPr>
          <a:xfrm>
            <a:off x="1154950" y="1547300"/>
            <a:ext cx="9857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También es válido para margin y padding:</a:t>
            </a:r>
            <a:endParaRPr/>
          </a:p>
          <a:p>
            <a:pPr indent="0" lvl="0" marL="0" rtl="0" algn="l">
              <a:lnSpc>
                <a:spcPct val="100000"/>
              </a:lnSpc>
              <a:spcBef>
                <a:spcPts val="0"/>
              </a:spcBef>
              <a:spcAft>
                <a:spcPts val="0"/>
              </a:spcAft>
              <a:buSzPts val="1440"/>
              <a:buNone/>
            </a:pPr>
            <a:r>
              <a:t/>
            </a:r>
            <a:endParaRPr/>
          </a:p>
          <a:p>
            <a:pPr indent="457200" lvl="0" marL="457200" rtl="0" algn="l">
              <a:lnSpc>
                <a:spcPct val="115000"/>
              </a:lnSpc>
              <a:spcBef>
                <a:spcPts val="0"/>
              </a:spcBef>
              <a:spcAft>
                <a:spcPts val="0"/>
              </a:spcAft>
              <a:buSzPts val="1440"/>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			margin</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1px 2px 4px 3px</a:t>
            </a:r>
            <a:r>
              <a:rPr lang="en-US" sz="1200">
                <a:solidFill>
                  <a:schemeClr val="dk1"/>
                </a:solidFill>
                <a:highlight>
                  <a:schemeClr val="lt1"/>
                </a:highlight>
                <a:latin typeface="Consolas"/>
                <a:ea typeface="Consolas"/>
                <a:cs typeface="Consolas"/>
                <a:sym typeface="Consolas"/>
              </a:rPr>
              <a:t>;	</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a:t>
            </a:r>
            <a:endParaRPr sz="1200">
              <a:solidFill>
                <a:srgbClr val="0000CD"/>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t/>
            </a:r>
            <a:endParaRPr sz="1200">
              <a:solidFill>
                <a:schemeClr val="dk1"/>
              </a:solidFill>
              <a:highlight>
                <a:schemeClr val="lt1"/>
              </a:highlight>
              <a:latin typeface="Consolas"/>
              <a:ea typeface="Consolas"/>
              <a:cs typeface="Consolas"/>
              <a:sym typeface="Consolas"/>
            </a:endParaRPr>
          </a:p>
          <a:p>
            <a:pPr indent="457200" lvl="0" marL="457200" rtl="0" algn="l">
              <a:lnSpc>
                <a:spcPct val="115000"/>
              </a:lnSpc>
              <a:spcBef>
                <a:spcPts val="0"/>
              </a:spcBef>
              <a:spcAft>
                <a:spcPts val="0"/>
              </a:spcAft>
              <a:buSzPts val="1440"/>
              <a:buNone/>
            </a:pPr>
            <a:r>
              <a:rPr lang="en-US" sz="1200">
                <a:solidFill>
                  <a:srgbClr val="A52A2A"/>
                </a:solidFill>
                <a:highlight>
                  <a:schemeClr val="lt1"/>
                </a:highlight>
                <a:latin typeface="Consolas"/>
                <a:ea typeface="Consolas"/>
                <a:cs typeface="Consolas"/>
                <a:sym typeface="Consolas"/>
              </a:rPr>
              <a:t>div </a:t>
            </a: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FF0000"/>
                </a:solidFill>
                <a:highlight>
                  <a:schemeClr val="lt1"/>
                </a:highlight>
                <a:latin typeface="Consolas"/>
                <a:ea typeface="Consolas"/>
                <a:cs typeface="Consolas"/>
                <a:sym typeface="Consolas"/>
              </a:rPr>
              <a:t>			padding</a:t>
            </a:r>
            <a:r>
              <a:rPr lang="en-US" sz="1200">
                <a:solidFill>
                  <a:schemeClr val="dk1"/>
                </a:solidFill>
                <a:highlight>
                  <a:schemeClr val="lt1"/>
                </a:highlight>
                <a:latin typeface="Consolas"/>
                <a:ea typeface="Consolas"/>
                <a:cs typeface="Consolas"/>
                <a:sym typeface="Consolas"/>
              </a:rPr>
              <a:t>:</a:t>
            </a:r>
            <a:r>
              <a:rPr lang="en-US" sz="1200">
                <a:solidFill>
                  <a:srgbClr val="0000CD"/>
                </a:solidFill>
                <a:highlight>
                  <a:schemeClr val="lt1"/>
                </a:highlight>
                <a:latin typeface="Consolas"/>
                <a:ea typeface="Consolas"/>
                <a:cs typeface="Consolas"/>
                <a:sym typeface="Consolas"/>
              </a:rPr>
              <a:t> 10px 15px 20px 5px</a:t>
            </a:r>
            <a:r>
              <a:rPr lang="en-US" sz="1200">
                <a:solidFill>
                  <a:schemeClr val="dk1"/>
                </a:solidFill>
                <a:highlight>
                  <a:schemeClr val="lt1"/>
                </a:highlight>
                <a:latin typeface="Consolas"/>
                <a:ea typeface="Consolas"/>
                <a:cs typeface="Consolas"/>
                <a:sym typeface="Consolas"/>
              </a:rPr>
              <a:t>;	</a:t>
            </a:r>
            <a:endParaRPr sz="1200">
              <a:solidFill>
                <a:srgbClr val="0000CD"/>
              </a:solidFill>
              <a:highlight>
                <a:schemeClr val="lt1"/>
              </a:highlight>
              <a:latin typeface="Consolas"/>
              <a:ea typeface="Consolas"/>
              <a:cs typeface="Consolas"/>
              <a:sym typeface="Consolas"/>
            </a:endParaRPr>
          </a:p>
          <a:p>
            <a:pPr indent="0" lvl="0" marL="91440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p:txBody>
      </p:sp>
      <p:sp>
        <p:nvSpPr>
          <p:cNvPr id="452" name="Google Shape;452;p3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453" name="Google Shape;453;p35"/>
          <p:cNvSpPr txBox="1"/>
          <p:nvPr/>
        </p:nvSpPr>
        <p:spPr>
          <a:xfrm>
            <a:off x="991875" y="3243200"/>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margin-top</a:t>
            </a:r>
            <a:endParaRPr b="0" i="0" sz="1400" u="none" cap="none" strike="noStrike">
              <a:solidFill>
                <a:srgbClr val="000000"/>
              </a:solidFill>
              <a:latin typeface="Arial"/>
              <a:ea typeface="Arial"/>
              <a:cs typeface="Arial"/>
              <a:sym typeface="Arial"/>
            </a:endParaRPr>
          </a:p>
        </p:txBody>
      </p:sp>
      <p:sp>
        <p:nvSpPr>
          <p:cNvPr id="454" name="Google Shape;454;p35"/>
          <p:cNvSpPr txBox="1"/>
          <p:nvPr/>
        </p:nvSpPr>
        <p:spPr>
          <a:xfrm>
            <a:off x="2296750" y="3797000"/>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margin-right</a:t>
            </a:r>
            <a:endParaRPr b="0" i="0" sz="1400" u="none" cap="none" strike="noStrike">
              <a:solidFill>
                <a:srgbClr val="000000"/>
              </a:solidFill>
              <a:latin typeface="Arial"/>
              <a:ea typeface="Arial"/>
              <a:cs typeface="Arial"/>
              <a:sym typeface="Arial"/>
            </a:endParaRPr>
          </a:p>
        </p:txBody>
      </p:sp>
      <p:sp>
        <p:nvSpPr>
          <p:cNvPr id="455" name="Google Shape;455;p35"/>
          <p:cNvSpPr txBox="1"/>
          <p:nvPr/>
        </p:nvSpPr>
        <p:spPr>
          <a:xfrm>
            <a:off x="4117075" y="3675000"/>
            <a:ext cx="19440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margin-bottom</a:t>
            </a:r>
            <a:endParaRPr b="0" i="0" sz="1400" u="none" cap="none" strike="noStrike">
              <a:solidFill>
                <a:srgbClr val="000000"/>
              </a:solidFill>
              <a:latin typeface="Arial"/>
              <a:ea typeface="Arial"/>
              <a:cs typeface="Arial"/>
              <a:sym typeface="Arial"/>
            </a:endParaRPr>
          </a:p>
        </p:txBody>
      </p:sp>
      <p:sp>
        <p:nvSpPr>
          <p:cNvPr id="456" name="Google Shape;456;p35"/>
          <p:cNvSpPr/>
          <p:nvPr/>
        </p:nvSpPr>
        <p:spPr>
          <a:xfrm>
            <a:off x="2148475" y="2632225"/>
            <a:ext cx="1209400" cy="711400"/>
          </a:xfrm>
          <a:custGeom>
            <a:rect b="b" l="l" r="r" t="t"/>
            <a:pathLst>
              <a:path extrusionOk="0" h="28456" w="48376">
                <a:moveTo>
                  <a:pt x="0" y="28456"/>
                </a:moveTo>
                <a:cubicBezTo>
                  <a:pt x="3967" y="19532"/>
                  <a:pt x="16596" y="17984"/>
                  <a:pt x="25611" y="14228"/>
                </a:cubicBezTo>
                <a:cubicBezTo>
                  <a:pt x="33871" y="10786"/>
                  <a:pt x="42048" y="6328"/>
                  <a:pt x="48376"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5"/>
          <p:cNvSpPr/>
          <p:nvPr/>
        </p:nvSpPr>
        <p:spPr>
          <a:xfrm>
            <a:off x="3528575" y="2632225"/>
            <a:ext cx="186050" cy="1195175"/>
          </a:xfrm>
          <a:custGeom>
            <a:rect b="b" l="l" r="r" t="t"/>
            <a:pathLst>
              <a:path extrusionOk="0" h="47807" w="7442">
                <a:moveTo>
                  <a:pt x="0" y="47807"/>
                </a:moveTo>
                <a:cubicBezTo>
                  <a:pt x="0" y="38237"/>
                  <a:pt x="5067" y="29327"/>
                  <a:pt x="6830" y="19920"/>
                </a:cubicBezTo>
                <a:cubicBezTo>
                  <a:pt x="8053" y="13394"/>
                  <a:pt x="6830" y="6640"/>
                  <a:pt x="683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5"/>
          <p:cNvSpPr/>
          <p:nvPr/>
        </p:nvSpPr>
        <p:spPr>
          <a:xfrm>
            <a:off x="4524575" y="2632225"/>
            <a:ext cx="839475" cy="754100"/>
          </a:xfrm>
          <a:custGeom>
            <a:rect b="b" l="l" r="r" t="t"/>
            <a:pathLst>
              <a:path extrusionOk="0" h="30164" w="33579">
                <a:moveTo>
                  <a:pt x="33579" y="30164"/>
                </a:moveTo>
                <a:cubicBezTo>
                  <a:pt x="33579" y="22952"/>
                  <a:pt x="20578" y="23908"/>
                  <a:pt x="14228" y="20489"/>
                </a:cubicBezTo>
                <a:cubicBezTo>
                  <a:pt x="6907" y="16547"/>
                  <a:pt x="0" y="8315"/>
                  <a:pt x="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5"/>
          <p:cNvSpPr/>
          <p:nvPr/>
        </p:nvSpPr>
        <p:spPr>
          <a:xfrm flipH="1">
            <a:off x="4102775" y="2546850"/>
            <a:ext cx="186050" cy="1195175"/>
          </a:xfrm>
          <a:custGeom>
            <a:rect b="b" l="l" r="r" t="t"/>
            <a:pathLst>
              <a:path extrusionOk="0" h="47807" w="7442">
                <a:moveTo>
                  <a:pt x="0" y="47807"/>
                </a:moveTo>
                <a:cubicBezTo>
                  <a:pt x="0" y="38237"/>
                  <a:pt x="5067" y="29327"/>
                  <a:pt x="6830" y="19920"/>
                </a:cubicBezTo>
                <a:cubicBezTo>
                  <a:pt x="8053" y="13394"/>
                  <a:pt x="6830" y="6640"/>
                  <a:pt x="683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5"/>
          <p:cNvSpPr txBox="1"/>
          <p:nvPr/>
        </p:nvSpPr>
        <p:spPr>
          <a:xfrm>
            <a:off x="5450413" y="3233925"/>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margin-left</a:t>
            </a:r>
            <a:endParaRPr b="0" i="0" sz="1400" u="none" cap="none" strike="noStrike">
              <a:solidFill>
                <a:srgbClr val="000000"/>
              </a:solidFill>
              <a:latin typeface="Arial"/>
              <a:ea typeface="Arial"/>
              <a:cs typeface="Arial"/>
              <a:sym typeface="Arial"/>
            </a:endParaRPr>
          </a:p>
        </p:txBody>
      </p:sp>
      <p:sp>
        <p:nvSpPr>
          <p:cNvPr id="461" name="Google Shape;461;p35"/>
          <p:cNvSpPr txBox="1"/>
          <p:nvPr/>
        </p:nvSpPr>
        <p:spPr>
          <a:xfrm>
            <a:off x="8146912" y="2243325"/>
            <a:ext cx="3190200" cy="47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Para acordarnos de esto pensemos en el recorrido de las agujas de un reloj</a:t>
            </a:r>
            <a:endParaRPr b="1" i="0" sz="1400" u="none" cap="none" strike="noStrike">
              <a:solidFill>
                <a:srgbClr val="5855A0"/>
              </a:solidFill>
              <a:latin typeface="Arial"/>
              <a:ea typeface="Arial"/>
              <a:cs typeface="Arial"/>
              <a:sym typeface="Arial"/>
            </a:endParaRPr>
          </a:p>
        </p:txBody>
      </p:sp>
      <p:sp>
        <p:nvSpPr>
          <p:cNvPr id="462" name="Google Shape;462;p35"/>
          <p:cNvSpPr/>
          <p:nvPr/>
        </p:nvSpPr>
        <p:spPr>
          <a:xfrm>
            <a:off x="2215500" y="5203425"/>
            <a:ext cx="1209400" cy="711400"/>
          </a:xfrm>
          <a:custGeom>
            <a:rect b="b" l="l" r="r" t="t"/>
            <a:pathLst>
              <a:path extrusionOk="0" h="28456" w="48376">
                <a:moveTo>
                  <a:pt x="0" y="28456"/>
                </a:moveTo>
                <a:cubicBezTo>
                  <a:pt x="3967" y="19532"/>
                  <a:pt x="16596" y="17984"/>
                  <a:pt x="25611" y="14228"/>
                </a:cubicBezTo>
                <a:cubicBezTo>
                  <a:pt x="33871" y="10786"/>
                  <a:pt x="42048" y="6328"/>
                  <a:pt x="48376"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5"/>
          <p:cNvSpPr/>
          <p:nvPr/>
        </p:nvSpPr>
        <p:spPr>
          <a:xfrm>
            <a:off x="3714625" y="5203425"/>
            <a:ext cx="186050" cy="1195175"/>
          </a:xfrm>
          <a:custGeom>
            <a:rect b="b" l="l" r="r" t="t"/>
            <a:pathLst>
              <a:path extrusionOk="0" h="47807" w="7442">
                <a:moveTo>
                  <a:pt x="0" y="47807"/>
                </a:moveTo>
                <a:cubicBezTo>
                  <a:pt x="0" y="38237"/>
                  <a:pt x="5067" y="29327"/>
                  <a:pt x="6830" y="19920"/>
                </a:cubicBezTo>
                <a:cubicBezTo>
                  <a:pt x="8053" y="13394"/>
                  <a:pt x="6830" y="6640"/>
                  <a:pt x="683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5"/>
          <p:cNvSpPr/>
          <p:nvPr/>
        </p:nvSpPr>
        <p:spPr>
          <a:xfrm flipH="1">
            <a:off x="4338525" y="5203425"/>
            <a:ext cx="186050" cy="1195175"/>
          </a:xfrm>
          <a:custGeom>
            <a:rect b="b" l="l" r="r" t="t"/>
            <a:pathLst>
              <a:path extrusionOk="0" h="47807" w="7442">
                <a:moveTo>
                  <a:pt x="0" y="47807"/>
                </a:moveTo>
                <a:cubicBezTo>
                  <a:pt x="0" y="38237"/>
                  <a:pt x="5067" y="29327"/>
                  <a:pt x="6830" y="19920"/>
                </a:cubicBezTo>
                <a:cubicBezTo>
                  <a:pt x="8053" y="13394"/>
                  <a:pt x="6830" y="6640"/>
                  <a:pt x="683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5"/>
          <p:cNvSpPr/>
          <p:nvPr/>
        </p:nvSpPr>
        <p:spPr>
          <a:xfrm>
            <a:off x="4833475" y="5203425"/>
            <a:ext cx="839475" cy="754100"/>
          </a:xfrm>
          <a:custGeom>
            <a:rect b="b" l="l" r="r" t="t"/>
            <a:pathLst>
              <a:path extrusionOk="0" h="30164" w="33579">
                <a:moveTo>
                  <a:pt x="33579" y="30164"/>
                </a:moveTo>
                <a:cubicBezTo>
                  <a:pt x="33579" y="22952"/>
                  <a:pt x="20578" y="23908"/>
                  <a:pt x="14228" y="20489"/>
                </a:cubicBezTo>
                <a:cubicBezTo>
                  <a:pt x="6907" y="16547"/>
                  <a:pt x="0" y="8315"/>
                  <a:pt x="0" y="0"/>
                </a:cubicBezTo>
              </a:path>
            </a:pathLst>
          </a:custGeom>
          <a:noFill/>
          <a:ln cap="flat" cmpd="sng" w="28575">
            <a:solidFill>
              <a:srgbClr val="EB448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5"/>
          <p:cNvSpPr txBox="1"/>
          <p:nvPr/>
        </p:nvSpPr>
        <p:spPr>
          <a:xfrm>
            <a:off x="1154950" y="5957525"/>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padding-top</a:t>
            </a:r>
            <a:endParaRPr b="0" i="0" sz="1400" u="none" cap="none" strike="noStrike">
              <a:solidFill>
                <a:srgbClr val="000000"/>
              </a:solidFill>
              <a:latin typeface="Arial"/>
              <a:ea typeface="Arial"/>
              <a:cs typeface="Arial"/>
              <a:sym typeface="Arial"/>
            </a:endParaRPr>
          </a:p>
        </p:txBody>
      </p:sp>
      <p:sp>
        <p:nvSpPr>
          <p:cNvPr id="467" name="Google Shape;467;p35"/>
          <p:cNvSpPr txBox="1"/>
          <p:nvPr/>
        </p:nvSpPr>
        <p:spPr>
          <a:xfrm>
            <a:off x="2562975" y="6305450"/>
            <a:ext cx="17754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padding-right</a:t>
            </a:r>
            <a:endParaRPr b="0" i="0" sz="1400" u="none" cap="none" strike="noStrike">
              <a:solidFill>
                <a:srgbClr val="000000"/>
              </a:solidFill>
              <a:latin typeface="Arial"/>
              <a:ea typeface="Arial"/>
              <a:cs typeface="Arial"/>
              <a:sym typeface="Arial"/>
            </a:endParaRPr>
          </a:p>
        </p:txBody>
      </p:sp>
      <p:sp>
        <p:nvSpPr>
          <p:cNvPr id="468" name="Google Shape;468;p35"/>
          <p:cNvSpPr txBox="1"/>
          <p:nvPr/>
        </p:nvSpPr>
        <p:spPr>
          <a:xfrm>
            <a:off x="4506175" y="6305450"/>
            <a:ext cx="20814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padding-bottom</a:t>
            </a:r>
            <a:endParaRPr b="0" i="0" sz="1400" u="none" cap="none" strike="noStrike">
              <a:solidFill>
                <a:srgbClr val="000000"/>
              </a:solidFill>
              <a:latin typeface="Arial"/>
              <a:ea typeface="Arial"/>
              <a:cs typeface="Arial"/>
              <a:sym typeface="Arial"/>
            </a:endParaRPr>
          </a:p>
        </p:txBody>
      </p:sp>
      <p:sp>
        <p:nvSpPr>
          <p:cNvPr id="469" name="Google Shape;469;p35"/>
          <p:cNvSpPr txBox="1"/>
          <p:nvPr/>
        </p:nvSpPr>
        <p:spPr>
          <a:xfrm>
            <a:off x="5706513" y="5781725"/>
            <a:ext cx="1654500" cy="47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entury Gothic"/>
                <a:ea typeface="Century Gothic"/>
                <a:cs typeface="Century Gothic"/>
                <a:sym typeface="Century Gothic"/>
              </a:rPr>
              <a:t>padding-left</a:t>
            </a:r>
            <a:endParaRPr b="0" i="0" sz="1400" u="none" cap="none" strike="noStrike">
              <a:solidFill>
                <a:srgbClr val="000000"/>
              </a:solidFill>
              <a:latin typeface="Arial"/>
              <a:ea typeface="Arial"/>
              <a:cs typeface="Arial"/>
              <a:sym typeface="Arial"/>
            </a:endParaRPr>
          </a:p>
        </p:txBody>
      </p:sp>
      <p:pic>
        <p:nvPicPr>
          <p:cNvPr id="470" name="Google Shape;470;p35"/>
          <p:cNvPicPr preferRelativeResize="0"/>
          <p:nvPr/>
        </p:nvPicPr>
        <p:blipFill rotWithShape="1">
          <a:blip r:embed="rId3">
            <a:alphaModFix/>
          </a:blip>
          <a:srcRect b="0" l="0" r="0" t="0"/>
          <a:stretch/>
        </p:blipFill>
        <p:spPr>
          <a:xfrm>
            <a:off x="8133700" y="3200300"/>
            <a:ext cx="3886200" cy="2800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txBox="1"/>
          <p:nvPr>
            <p:ph type="title"/>
          </p:nvPr>
        </p:nvSpPr>
        <p:spPr>
          <a:xfrm>
            <a:off x="1154950" y="646000"/>
            <a:ext cx="94911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5to Paso: Ubicación de elementos</a:t>
            </a:r>
            <a:endParaRPr b="0" i="0" sz="3600" u="none" cap="none" strike="noStrike">
              <a:solidFill>
                <a:srgbClr val="D7EE49"/>
              </a:solidFill>
              <a:latin typeface="Century Gothic"/>
              <a:ea typeface="Century Gothic"/>
              <a:cs typeface="Century Gothic"/>
              <a:sym typeface="Century Gothic"/>
            </a:endParaRPr>
          </a:p>
        </p:txBody>
      </p:sp>
      <p:sp>
        <p:nvSpPr>
          <p:cNvPr id="476" name="Google Shape;476;p36"/>
          <p:cNvSpPr txBox="1"/>
          <p:nvPr>
            <p:ph idx="1" type="body"/>
          </p:nvPr>
        </p:nvSpPr>
        <p:spPr>
          <a:xfrm>
            <a:off x="1154949" y="1547300"/>
            <a:ext cx="100425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Agreguemos border, margin y padding a los elementos que consideremos necesario según como queremos que luzcan. Recordar el uso de &lt;div&gt; en el archivo index.html</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477" name="Google Shape;477;p3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478" name="Google Shape;478;p36"/>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479" name="Google Shape;479;p36"/>
          <p:cNvPicPr preferRelativeResize="0"/>
          <p:nvPr/>
        </p:nvPicPr>
        <p:blipFill rotWithShape="1">
          <a:blip r:embed="rId4">
            <a:alphaModFix/>
          </a:blip>
          <a:srcRect b="0" l="0" r="0" t="0"/>
          <a:stretch/>
        </p:blipFill>
        <p:spPr>
          <a:xfrm>
            <a:off x="3215575" y="2615750"/>
            <a:ext cx="4099350" cy="1298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7"/>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855A0"/>
              </a:buClr>
              <a:buSzPts val="1400"/>
              <a:buFont typeface="Century Gothic"/>
              <a:buNone/>
            </a:pPr>
            <a:r>
              <a:rPr lang="en-US"/>
              <a:t>Desafío</a:t>
            </a:r>
            <a:endParaRPr/>
          </a:p>
        </p:txBody>
      </p:sp>
      <p:sp>
        <p:nvSpPr>
          <p:cNvPr id="485" name="Google Shape;485;p37"/>
          <p:cNvSpPr txBox="1"/>
          <p:nvPr>
            <p:ph idx="1" type="body"/>
          </p:nvPr>
        </p:nvSpPr>
        <p:spPr>
          <a:xfrm>
            <a:off x="1154950" y="1547300"/>
            <a:ext cx="9857700" cy="378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EB4485"/>
              </a:buClr>
              <a:buSzPts val="1440"/>
              <a:buFont typeface="Noto Sans Symbols"/>
              <a:buChar char="▶"/>
            </a:pPr>
            <a:r>
              <a:rPr lang="en-US"/>
              <a:t>Investigá sobre el uso de CSS y sobre otras propiedades que pueden ser aplicadas, por ejemplo a las listas, al formulario y a cada elemento del formulario.</a:t>
            </a:r>
            <a:endParaRPr/>
          </a:p>
          <a:p>
            <a:pPr indent="0" lvl="0" marL="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El proyecto desarrollado en esta currícula podrás obtenerlo como referencia.</a:t>
            </a:r>
            <a:endParaRPr/>
          </a:p>
          <a:p>
            <a:pPr indent="0" lvl="0" marL="914400" rtl="0" algn="l">
              <a:lnSpc>
                <a:spcPct val="115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rtl="0" algn="l">
              <a:lnSpc>
                <a:spcPct val="115000"/>
              </a:lnSpc>
              <a:spcBef>
                <a:spcPts val="0"/>
              </a:spcBef>
              <a:spcAft>
                <a:spcPts val="0"/>
              </a:spcAft>
              <a:buSzPts val="1440"/>
              <a:buNone/>
            </a:pPr>
            <a:r>
              <a:t/>
            </a:r>
            <a:endParaRPr sz="1200">
              <a:solidFill>
                <a:srgbClr val="0000C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SzPts val="1440"/>
              <a:buNone/>
            </a:pPr>
            <a:r>
              <a:rPr lang="en-US" sz="1200">
                <a:solidFill>
                  <a:srgbClr val="0000CD"/>
                </a:solidFill>
                <a:highlight>
                  <a:schemeClr val="lt1"/>
                </a:highlight>
                <a:latin typeface="Consolas"/>
                <a:ea typeface="Consolas"/>
                <a:cs typeface="Consolas"/>
                <a:sym typeface="Consolas"/>
              </a:rPr>
              <a:t>	</a:t>
            </a:r>
            <a:r>
              <a:rPr lang="en-US" sz="1200">
                <a:solidFill>
                  <a:schemeClr val="dk1"/>
                </a:solidFill>
                <a:highlight>
                  <a:schemeClr val="lt1"/>
                </a:highlight>
                <a:latin typeface="Consolas"/>
                <a:ea typeface="Consolas"/>
                <a:cs typeface="Consolas"/>
                <a:sym typeface="Consolas"/>
              </a:rPr>
              <a:t>														</a:t>
            </a:r>
            <a:endParaRPr/>
          </a:p>
        </p:txBody>
      </p:sp>
      <p:sp>
        <p:nvSpPr>
          <p:cNvPr id="486" name="Google Shape;486;p3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487" name="Google Shape;487;p37"/>
          <p:cNvSpPr txBox="1"/>
          <p:nvPr/>
        </p:nvSpPr>
        <p:spPr>
          <a:xfrm>
            <a:off x="2135000" y="4003250"/>
            <a:ext cx="8173200" cy="116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En caso de que necesites, podés descargar el archivo de este proyecto en: </a:t>
            </a:r>
            <a:endParaRPr b="1" i="0" sz="1800" u="none" cap="none" strike="noStrike">
              <a:solidFill>
                <a:srgbClr val="5855A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5855A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entury Gothic"/>
                <a:ea typeface="Century Gothic"/>
                <a:cs typeface="Century Gothic"/>
                <a:sym typeface="Century Gothic"/>
                <a:hlinkClick r:id="rId3"/>
              </a:rPr>
              <a:t>https://drive.google.com/open?id=0BydYIZzB2UyxZG1QV0hYa0RMTkU</a:t>
            </a:r>
            <a:endParaRPr b="0" i="0" sz="1800" u="none" cap="none" strike="noStrike">
              <a:solidFill>
                <a:srgbClr val="5855A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5855A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5855A0"/>
                </a:solidFill>
                <a:latin typeface="Century Gothic"/>
                <a:ea typeface="Century Gothic"/>
                <a:cs typeface="Century Gothic"/>
                <a:sym typeface="Century Gothic"/>
              </a:rPr>
              <a:t>Y sino </a:t>
            </a:r>
            <a:r>
              <a:rPr b="1" i="0" lang="en-US" sz="1800" u="none" cap="none" strike="noStrike">
                <a:solidFill>
                  <a:srgbClr val="5855A0"/>
                </a:solidFill>
                <a:latin typeface="Century Gothic"/>
                <a:ea typeface="Century Gothic"/>
                <a:cs typeface="Century Gothic"/>
                <a:sym typeface="Century Gothic"/>
              </a:rPr>
              <a:t>pedí a tu mentora que te lo facilite </a:t>
            </a:r>
            <a:endParaRPr b="1" i="0" sz="1400" u="none" cap="none" strike="noStrike">
              <a:solidFill>
                <a:srgbClr val="5855A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8"/>
          <p:cNvSpPr txBox="1"/>
          <p:nvPr>
            <p:ph type="ctrTitle"/>
          </p:nvPr>
        </p:nvSpPr>
        <p:spPr>
          <a:xfrm>
            <a:off x="1582946" y="3628478"/>
            <a:ext cx="8825658" cy="90707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5855A0"/>
              </a:buClr>
              <a:buSzPts val="1400"/>
              <a:buFont typeface="Century Gothic"/>
              <a:buNone/>
            </a:pPr>
            <a:r>
              <a:rPr b="0" i="0" lang="en-US" sz="5400" u="none" cap="none" strike="noStrike">
                <a:solidFill>
                  <a:srgbClr val="5855A0"/>
                </a:solidFill>
                <a:latin typeface="Century Gothic"/>
                <a:ea typeface="Century Gothic"/>
                <a:cs typeface="Century Gothic"/>
                <a:sym typeface="Century Gothic"/>
              </a:rPr>
              <a:t>¿Preguntas?</a:t>
            </a:r>
            <a:br>
              <a:rPr b="0" i="0" lang="en-US" sz="5400" u="none" cap="none" strike="noStrike">
                <a:solidFill>
                  <a:srgbClr val="5855A0"/>
                </a:solidFill>
                <a:latin typeface="Century Gothic"/>
                <a:ea typeface="Century Gothic"/>
                <a:cs typeface="Century Gothic"/>
                <a:sym typeface="Century Gothic"/>
              </a:rPr>
            </a:br>
            <a:endParaRPr b="0" i="0" sz="54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idx="1" type="subTitle"/>
          </p:nvPr>
        </p:nvSpPr>
        <p:spPr>
          <a:xfrm>
            <a:off x="1298024" y="4672605"/>
            <a:ext cx="8825658" cy="8614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B4485"/>
              </a:buClr>
              <a:buSzPts val="1440"/>
              <a:buFont typeface="Noto Sans Symbols"/>
              <a:buNone/>
            </a:pPr>
            <a:r>
              <a:rPr b="0" i="0" lang="en-US" sz="2800" u="none" cap="none" strike="noStrike">
                <a:solidFill>
                  <a:srgbClr val="EB4485"/>
                </a:solidFill>
                <a:latin typeface="Century Gothic"/>
                <a:ea typeface="Century Gothic"/>
                <a:cs typeface="Century Gothic"/>
                <a:sym typeface="Century Gothic"/>
              </a:rPr>
              <a:t>MUCHAS GRACIAS</a:t>
            </a:r>
            <a:endParaRPr b="0" i="0" sz="2800" u="none" cap="none" strike="noStrike">
              <a:solidFill>
                <a:srgbClr val="EB4485"/>
              </a:solidFill>
              <a:latin typeface="Century Gothic"/>
              <a:ea typeface="Century Gothic"/>
              <a:cs typeface="Century Gothic"/>
              <a:sym typeface="Century Gothic"/>
            </a:endParaRPr>
          </a:p>
        </p:txBody>
      </p:sp>
      <p:sp>
        <p:nvSpPr>
          <p:cNvPr id="499" name="Google Shape;499;p39"/>
          <p:cNvSpPr txBox="1"/>
          <p:nvPr>
            <p:ph idx="4294967295" type="ftr"/>
          </p:nvPr>
        </p:nvSpPr>
        <p:spPr>
          <a:xfrm>
            <a:off x="8332788" y="6391275"/>
            <a:ext cx="3859212"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CSS (Cascading Style Sheet)</a:t>
            </a:r>
            <a:endParaRPr b="0" i="0" sz="3600" u="none" cap="none" strike="noStrike">
              <a:solidFill>
                <a:srgbClr val="5855A0"/>
              </a:solidFill>
              <a:latin typeface="Century Gothic"/>
              <a:ea typeface="Century Gothic"/>
              <a:cs typeface="Century Gothic"/>
              <a:sym typeface="Century Gothic"/>
            </a:endParaRPr>
          </a:p>
        </p:txBody>
      </p:sp>
      <p:sp>
        <p:nvSpPr>
          <p:cNvPr id="167" name="Google Shape;167;p4"/>
          <p:cNvSpPr txBox="1"/>
          <p:nvPr>
            <p:ph idx="1" type="body"/>
          </p:nvPr>
        </p:nvSpPr>
        <p:spPr>
          <a:xfrm>
            <a:off x="1154950" y="1547300"/>
            <a:ext cx="104118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CSS significa "</a:t>
            </a:r>
            <a:r>
              <a:rPr b="1" lang="en-US"/>
              <a:t>Hojas de estilo en cascada</a:t>
            </a:r>
            <a:r>
              <a:rPr lang="en-US"/>
              <a:t>", y es un lenguaje que no es de programación...pero al igual que HTML, es un lenguaje!</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La potencia de CSS está en que puede tomar los elementos de HTML (como párrafos, títulos, el cuerpo entero, etc) darles estilo… y también animación :)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CSS permite crear "reglas" que especifican estos estilos.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La clave para entender como trabaja CSS es imaginarnos que hay una "</a:t>
            </a:r>
            <a:r>
              <a:rPr b="1" lang="en-US"/>
              <a:t>caja invisible</a:t>
            </a:r>
            <a:r>
              <a:rPr lang="en-US"/>
              <a:t>" alrededor de cada elemento de HTML.</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Hay tres formas de escribir CSS:</a:t>
            </a:r>
            <a:endParaRPr/>
          </a:p>
          <a:p>
            <a:pPr indent="0" lvl="0" marL="0" marR="0" rtl="0" algn="l">
              <a:lnSpc>
                <a:spcPct val="100000"/>
              </a:lnSpc>
              <a:spcBef>
                <a:spcPts val="0"/>
              </a:spcBef>
              <a:spcAft>
                <a:spcPts val="0"/>
              </a:spcAft>
              <a:buSzPts val="1440"/>
              <a:buNone/>
            </a:pPr>
            <a:r>
              <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1. Dentro del mismo archivo HTML</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2. En un archivo CSS aparte</a:t>
            </a:r>
            <a:endParaRPr/>
          </a:p>
          <a:p>
            <a:pPr indent="-285750" lvl="1" marL="742950" marR="0" rtl="0" algn="l">
              <a:lnSpc>
                <a:spcPct val="100000"/>
              </a:lnSpc>
              <a:spcBef>
                <a:spcPts val="0"/>
              </a:spcBef>
              <a:spcAft>
                <a:spcPts val="0"/>
              </a:spcAft>
              <a:buClr>
                <a:srgbClr val="EB4485"/>
              </a:buClr>
              <a:buSzPts val="1280"/>
              <a:buFont typeface="Noto Sans Symbols"/>
              <a:buChar char="▶"/>
            </a:pPr>
            <a:r>
              <a:rPr lang="en-US"/>
              <a:t>3. Dentro de la misma etiqueta HTML</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68" name="Google Shape;168;p4"/>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169" name="Google Shape;169;p4"/>
          <p:cNvPicPr preferRelativeResize="0"/>
          <p:nvPr/>
        </p:nvPicPr>
        <p:blipFill rotWithShape="1">
          <a:blip r:embed="rId3">
            <a:alphaModFix/>
          </a:blip>
          <a:srcRect b="0" l="0" r="0" t="0"/>
          <a:stretch/>
        </p:blipFill>
        <p:spPr>
          <a:xfrm>
            <a:off x="8146900" y="4437100"/>
            <a:ext cx="2171700" cy="16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1. CSS dentro del mismo archivo HTML</a:t>
            </a:r>
            <a:endParaRPr b="0" i="0" sz="3600" u="none" cap="none" strike="noStrike">
              <a:solidFill>
                <a:srgbClr val="5855A0"/>
              </a:solidFill>
              <a:latin typeface="Century Gothic"/>
              <a:ea typeface="Century Gothic"/>
              <a:cs typeface="Century Gothic"/>
              <a:sym typeface="Century Gothic"/>
            </a:endParaRPr>
          </a:p>
        </p:txBody>
      </p:sp>
      <p:sp>
        <p:nvSpPr>
          <p:cNvPr id="175" name="Google Shape;175;p5"/>
          <p:cNvSpPr txBox="1"/>
          <p:nvPr>
            <p:ph idx="1" type="body"/>
          </p:nvPr>
        </p:nvSpPr>
        <p:spPr>
          <a:xfrm>
            <a:off x="1154949" y="1547300"/>
            <a:ext cx="102129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Esta es una de las formas menos usadas, pero en general se utiliza cuando los estilos son muy pocos.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Dentro de un archivo HTML, se "incrusta" el código CSS.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Esto es posible gracias a la etiqueta </a:t>
            </a:r>
            <a:r>
              <a:rPr b="1" lang="en-US"/>
              <a:t>&lt;style&gt;</a:t>
            </a:r>
            <a:endParaRPr b="1"/>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Veamos un pedacito de código HTML con CSS:</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76" name="Google Shape;176;p5"/>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177" name="Google Shape;177;p5"/>
          <p:cNvSpPr txBox="1"/>
          <p:nvPr/>
        </p:nvSpPr>
        <p:spPr>
          <a:xfrm>
            <a:off x="2342225" y="3781800"/>
            <a:ext cx="72024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CD"/>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head</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style type="text/css"</a:t>
            </a:r>
            <a:r>
              <a:rPr b="0" i="0" lang="en-US" sz="1200" u="none" cap="none" strike="noStrike">
                <a:solidFill>
                  <a:srgbClr val="0000CD"/>
                </a:solidFill>
                <a:latin typeface="Consolas"/>
                <a:ea typeface="Consolas"/>
                <a:cs typeface="Consolas"/>
                <a:sym typeface="Consolas"/>
              </a:rPr>
              <a:t>&gt;			------&gt; Etiqueta HTML para escribir CSS  </a:t>
            </a:r>
            <a:endParaRPr b="0" i="0" sz="1200" u="none" cap="none" strike="noStrike">
              <a:solidFill>
                <a:srgbClr val="0000CD"/>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A52A2A"/>
                </a:solidFill>
                <a:latin typeface="Consolas"/>
                <a:ea typeface="Consolas"/>
                <a:cs typeface="Consolas"/>
                <a:sym typeface="Consolas"/>
              </a:rPr>
              <a:t>body </a:t>
            </a: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FF0000"/>
                </a:solidFill>
                <a:latin typeface="Consolas"/>
                <a:ea typeface="Consolas"/>
                <a:cs typeface="Consolas"/>
                <a:sym typeface="Consolas"/>
              </a:rPr>
              <a:t>			background-color</a:t>
            </a:r>
            <a:r>
              <a:rPr b="0" i="0" lang="en-US" sz="1200" u="none" cap="none" strike="noStrike">
                <a:solidFill>
                  <a:schemeClr val="dk1"/>
                </a:solidFill>
                <a:latin typeface="Consolas"/>
                <a:ea typeface="Consolas"/>
                <a:cs typeface="Consolas"/>
                <a:sym typeface="Consolas"/>
              </a:rPr>
              <a:t>:</a:t>
            </a:r>
            <a:r>
              <a:rPr b="0" i="0" lang="en-US" sz="1200" u="none" cap="none" strike="noStrike">
                <a:solidFill>
                  <a:srgbClr val="0000CD"/>
                </a:solidFill>
                <a:latin typeface="Consolas"/>
                <a:ea typeface="Consolas"/>
                <a:cs typeface="Consolas"/>
                <a:sym typeface="Consolas"/>
              </a:rPr>
              <a:t> linen</a:t>
            </a: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A52A2A"/>
                </a:solidFill>
                <a:latin typeface="Consolas"/>
                <a:ea typeface="Consolas"/>
                <a:cs typeface="Consolas"/>
                <a:sym typeface="Consolas"/>
              </a:rPr>
              <a:t>h1 </a:t>
            </a: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FF0000"/>
                </a:solidFill>
                <a:latin typeface="Consolas"/>
                <a:ea typeface="Consolas"/>
                <a:cs typeface="Consolas"/>
                <a:sym typeface="Consolas"/>
              </a:rPr>
              <a:t>			color</a:t>
            </a:r>
            <a:r>
              <a:rPr b="0" i="0" lang="en-US" sz="1200" u="none" cap="none" strike="noStrike">
                <a:solidFill>
                  <a:schemeClr val="dk1"/>
                </a:solidFill>
                <a:latin typeface="Consolas"/>
                <a:ea typeface="Consolas"/>
                <a:cs typeface="Consolas"/>
                <a:sym typeface="Consolas"/>
              </a:rPr>
              <a:t>:</a:t>
            </a:r>
            <a:r>
              <a:rPr b="0" i="0" lang="en-US" sz="1200" u="none" cap="none" strike="noStrike">
                <a:solidFill>
                  <a:srgbClr val="0000CD"/>
                </a:solidFill>
                <a:latin typeface="Consolas"/>
                <a:ea typeface="Consolas"/>
                <a:cs typeface="Consolas"/>
                <a:sym typeface="Consolas"/>
              </a:rPr>
              <a:t> maroon</a:t>
            </a: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FF0000"/>
                </a:solidFill>
                <a:latin typeface="Consolas"/>
                <a:ea typeface="Consolas"/>
                <a:cs typeface="Consolas"/>
                <a:sym typeface="Consolas"/>
              </a:rPr>
              <a:t>			margin-left</a:t>
            </a:r>
            <a:r>
              <a:rPr b="0" i="0" lang="en-US" sz="1200" u="none" cap="none" strike="noStrike">
                <a:solidFill>
                  <a:schemeClr val="dk1"/>
                </a:solidFill>
                <a:latin typeface="Consolas"/>
                <a:ea typeface="Consolas"/>
                <a:cs typeface="Consolas"/>
                <a:sym typeface="Consolas"/>
              </a:rPr>
              <a:t>:</a:t>
            </a:r>
            <a:r>
              <a:rPr b="0" i="0" lang="en-US" sz="1200" u="none" cap="none" strike="noStrike">
                <a:solidFill>
                  <a:srgbClr val="0000CD"/>
                </a:solidFill>
                <a:latin typeface="Consolas"/>
                <a:ea typeface="Consolas"/>
                <a:cs typeface="Consolas"/>
                <a:sym typeface="Consolas"/>
              </a:rPr>
              <a:t> 40px</a:t>
            </a: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r>
              <a:rPr b="0" i="0" lang="en-US" sz="1200" u="none" cap="none" strike="noStrike">
                <a:solidFill>
                  <a:srgbClr val="A52A2A"/>
                </a:solidFill>
                <a:latin typeface="Consolas"/>
                <a:ea typeface="Consolas"/>
                <a:cs typeface="Consolas"/>
                <a:sym typeface="Consolas"/>
              </a:rPr>
              <a:t> </a:t>
            </a:r>
            <a:endParaRPr b="0" i="0" sz="1200" u="none" cap="none" strike="noStrike">
              <a:solidFill>
                <a:srgbClr val="A52A2A"/>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/style</a:t>
            </a:r>
            <a:r>
              <a:rPr b="0" i="0" lang="en-US" sz="1200" u="none" cap="none" strike="noStrike">
                <a:solidFill>
                  <a:srgbClr val="0000CD"/>
                </a:solidFill>
                <a:latin typeface="Consolas"/>
                <a:ea typeface="Consolas"/>
                <a:cs typeface="Consolas"/>
                <a:sym typeface="Consolas"/>
              </a:rPr>
              <a:t>&gt;						-------&gt; Fin del código CSS</a:t>
            </a:r>
            <a:endParaRPr b="0" i="0" sz="1200" u="none" cap="none" strike="noStrike">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/head</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p:txBody>
      </p:sp>
      <p:sp>
        <p:nvSpPr>
          <p:cNvPr id="178" name="Google Shape;178;p5"/>
          <p:cNvSpPr/>
          <p:nvPr/>
        </p:nvSpPr>
        <p:spPr>
          <a:xfrm>
            <a:off x="5988125" y="4663125"/>
            <a:ext cx="367800" cy="1493400"/>
          </a:xfrm>
          <a:prstGeom prst="rightBrace">
            <a:avLst>
              <a:gd fmla="val 8333" name="adj1"/>
              <a:gd fmla="val 50000" name="adj2"/>
            </a:avLst>
          </a:prstGeom>
          <a:noFill/>
          <a:ln cap="flat" cmpd="sng" w="2857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txBox="1"/>
          <p:nvPr/>
        </p:nvSpPr>
        <p:spPr>
          <a:xfrm>
            <a:off x="6473075" y="4894450"/>
            <a:ext cx="993000" cy="60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CSS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154954" y="645995"/>
            <a:ext cx="87615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2. CSS externo a un archivo HTML </a:t>
            </a:r>
            <a:endParaRPr b="0" i="0" sz="3600" u="none" cap="none" strike="noStrike">
              <a:solidFill>
                <a:srgbClr val="5855A0"/>
              </a:solidFill>
              <a:latin typeface="Century Gothic"/>
              <a:ea typeface="Century Gothic"/>
              <a:cs typeface="Century Gothic"/>
              <a:sym typeface="Century Gothic"/>
            </a:endParaRPr>
          </a:p>
        </p:txBody>
      </p:sp>
      <p:sp>
        <p:nvSpPr>
          <p:cNvPr id="185" name="Google Shape;185;p6"/>
          <p:cNvSpPr txBox="1"/>
          <p:nvPr>
            <p:ph idx="1" type="body"/>
          </p:nvPr>
        </p:nvSpPr>
        <p:spPr>
          <a:xfrm>
            <a:off x="1154950" y="1547300"/>
            <a:ext cx="98319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Crear un archivo con los estilos es la práctica más común cuando se tienen grandes volúmenes de reglas de CSS, es decir que nuestras páginas web tendrán muchos estilos!</a:t>
            </a:r>
            <a:endParaRPr/>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lang="en-US"/>
              <a:t>Desde los archivos HTML "llamaremos" a los archivos CSS</a:t>
            </a:r>
            <a:endParaRPr/>
          </a:p>
          <a:p>
            <a:pPr indent="0" lvl="0" marL="0" marR="0" rtl="0" algn="l">
              <a:lnSpc>
                <a:spcPct val="100000"/>
              </a:lnSpc>
              <a:spcBef>
                <a:spcPts val="0"/>
              </a:spcBef>
              <a:spcAft>
                <a:spcPts val="0"/>
              </a:spcAft>
              <a:buSzPts val="1440"/>
              <a:buNone/>
            </a:pPr>
            <a:r>
              <a:t/>
            </a:r>
            <a:endParaRPr b="1"/>
          </a:p>
          <a:p>
            <a:pPr indent="-342900" lvl="0" marL="342900" marR="0" rtl="0" algn="l">
              <a:lnSpc>
                <a:spcPct val="100000"/>
              </a:lnSpc>
              <a:spcBef>
                <a:spcPts val="0"/>
              </a:spcBef>
              <a:spcAft>
                <a:spcPts val="0"/>
              </a:spcAft>
              <a:buClr>
                <a:srgbClr val="EB4485"/>
              </a:buClr>
              <a:buSzPts val="1440"/>
              <a:buFont typeface="Noto Sans Symbols"/>
              <a:buChar char="▶"/>
            </a:pPr>
            <a:r>
              <a:rPr lang="en-US"/>
              <a:t>Ejemplo: Nuestro archivo index.html contiene una llamada al archivo "estilo.css"</a:t>
            </a:r>
            <a:endParaRPr/>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86" name="Google Shape;186;p6"/>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187" name="Google Shape;187;p6"/>
          <p:cNvSpPr txBox="1"/>
          <p:nvPr/>
        </p:nvSpPr>
        <p:spPr>
          <a:xfrm>
            <a:off x="1320600" y="4103800"/>
            <a:ext cx="8252400" cy="187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!DOCTYPE </a:t>
            </a:r>
            <a:r>
              <a:rPr b="0" i="0" lang="en-US" sz="1200" u="none" cap="none" strike="noStrike">
                <a:solidFill>
                  <a:srgbClr val="FF0000"/>
                </a:solidFill>
                <a:latin typeface="Consolas"/>
                <a:ea typeface="Consolas"/>
                <a:cs typeface="Consolas"/>
                <a:sym typeface="Consolas"/>
              </a:rPr>
              <a:t>html</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html</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head</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link</a:t>
            </a:r>
            <a:r>
              <a:rPr b="0" i="0" lang="en-US" sz="1200" u="none" cap="none" strike="noStrike">
                <a:solidFill>
                  <a:srgbClr val="FF0000"/>
                </a:solidFill>
                <a:latin typeface="Consolas"/>
                <a:ea typeface="Consolas"/>
                <a:cs typeface="Consolas"/>
                <a:sym typeface="Consolas"/>
              </a:rPr>
              <a:t> rel</a:t>
            </a:r>
            <a:r>
              <a:rPr b="0" i="0" lang="en-US" sz="1200" u="none" cap="none" strike="noStrike">
                <a:solidFill>
                  <a:srgbClr val="0000CD"/>
                </a:solidFill>
                <a:latin typeface="Consolas"/>
                <a:ea typeface="Consolas"/>
                <a:cs typeface="Consolas"/>
                <a:sym typeface="Consolas"/>
              </a:rPr>
              <a:t>="stylesheet"</a:t>
            </a:r>
            <a:r>
              <a:rPr b="0" i="0" lang="en-US" sz="1200" u="none" cap="none" strike="noStrike">
                <a:solidFill>
                  <a:srgbClr val="FF0000"/>
                </a:solidFill>
                <a:latin typeface="Consolas"/>
                <a:ea typeface="Consolas"/>
                <a:cs typeface="Consolas"/>
                <a:sym typeface="Consolas"/>
              </a:rPr>
              <a:t> type</a:t>
            </a:r>
            <a:r>
              <a:rPr b="0" i="0" lang="en-US" sz="1200" u="none" cap="none" strike="noStrike">
                <a:solidFill>
                  <a:srgbClr val="0000CD"/>
                </a:solidFill>
                <a:latin typeface="Consolas"/>
                <a:ea typeface="Consolas"/>
                <a:cs typeface="Consolas"/>
                <a:sym typeface="Consolas"/>
              </a:rPr>
              <a:t>="text/css"</a:t>
            </a:r>
            <a:r>
              <a:rPr b="0" i="0" lang="en-US" sz="1200" u="none" cap="none" strike="noStrike">
                <a:solidFill>
                  <a:srgbClr val="FF0000"/>
                </a:solidFill>
                <a:latin typeface="Consolas"/>
                <a:ea typeface="Consolas"/>
                <a:cs typeface="Consolas"/>
                <a:sym typeface="Consolas"/>
              </a:rPr>
              <a:t> href</a:t>
            </a:r>
            <a:r>
              <a:rPr b="0" i="0" lang="en-US" sz="1200" u="none" cap="none" strike="noStrike">
                <a:solidFill>
                  <a:srgbClr val="0000CD"/>
                </a:solidFill>
                <a:latin typeface="Consolas"/>
                <a:ea typeface="Consolas"/>
                <a:cs typeface="Consolas"/>
                <a:sym typeface="Consolas"/>
              </a:rPr>
              <a:t>="estilo.css"&gt;</a:t>
            </a:r>
            <a:endParaRPr b="0" i="0" sz="1200" u="none" cap="none" strike="noStrike">
              <a:solidFill>
                <a:srgbClr val="0000CD"/>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/head</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body</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		&lt;</a:t>
            </a:r>
            <a:r>
              <a:rPr b="0" i="0" lang="en-US" sz="1200" u="none" cap="none" strike="noStrike">
                <a:solidFill>
                  <a:srgbClr val="A52A2A"/>
                </a:solidFill>
                <a:latin typeface="Consolas"/>
                <a:ea typeface="Consolas"/>
                <a:cs typeface="Consolas"/>
                <a:sym typeface="Consolas"/>
              </a:rPr>
              <a:t>h1</a:t>
            </a:r>
            <a:r>
              <a:rPr b="0" i="0" lang="en-US" sz="1200" u="none" cap="none" strike="noStrike">
                <a:solidFill>
                  <a:srgbClr val="0000CD"/>
                </a:solidFill>
                <a:latin typeface="Consolas"/>
                <a:ea typeface="Consolas"/>
                <a:cs typeface="Consolas"/>
                <a:sym typeface="Consolas"/>
              </a:rPr>
              <a:t>&gt; Hola Mundo &lt;</a:t>
            </a:r>
            <a:r>
              <a:rPr b="0" i="0" lang="en-US" sz="1200" u="none" cap="none" strike="noStrike">
                <a:solidFill>
                  <a:srgbClr val="A52A2A"/>
                </a:solidFill>
                <a:latin typeface="Consolas"/>
                <a:ea typeface="Consolas"/>
                <a:cs typeface="Consolas"/>
                <a:sym typeface="Consolas"/>
              </a:rPr>
              <a:t>/h1</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/body</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CD"/>
                </a:solidFill>
                <a:latin typeface="Consolas"/>
                <a:ea typeface="Consolas"/>
                <a:cs typeface="Consolas"/>
                <a:sym typeface="Consolas"/>
              </a:rPr>
              <a:t>&lt;</a:t>
            </a:r>
            <a:r>
              <a:rPr b="0" i="0" lang="en-US" sz="1200" u="none" cap="none" strike="noStrike">
                <a:solidFill>
                  <a:srgbClr val="A52A2A"/>
                </a:solidFill>
                <a:latin typeface="Consolas"/>
                <a:ea typeface="Consolas"/>
                <a:cs typeface="Consolas"/>
                <a:sym typeface="Consolas"/>
              </a:rPr>
              <a:t>/html</a:t>
            </a:r>
            <a:r>
              <a:rPr b="0" i="0" lang="en-US" sz="1200" u="none" cap="none" strike="noStrike">
                <a:solidFill>
                  <a:srgbClr val="0000CD"/>
                </a:solidFill>
                <a:latin typeface="Consolas"/>
                <a:ea typeface="Consolas"/>
                <a:cs typeface="Consolas"/>
                <a:sym typeface="Consolas"/>
              </a:rPr>
              <a:t>&gt;</a:t>
            </a:r>
            <a:endParaRPr b="0" i="0" sz="1200" u="none" cap="none" strike="noStrike">
              <a:solidFill>
                <a:srgbClr val="0000CD"/>
              </a:solidFill>
              <a:latin typeface="Consolas"/>
              <a:ea typeface="Consolas"/>
              <a:cs typeface="Consolas"/>
              <a:sym typeface="Consolas"/>
            </a:endParaRPr>
          </a:p>
        </p:txBody>
      </p:sp>
      <p:sp>
        <p:nvSpPr>
          <p:cNvPr id="188" name="Google Shape;188;p6"/>
          <p:cNvSpPr/>
          <p:nvPr/>
        </p:nvSpPr>
        <p:spPr>
          <a:xfrm>
            <a:off x="7239800" y="4711825"/>
            <a:ext cx="452400" cy="367500"/>
          </a:xfrm>
          <a:prstGeom prst="rightBrace">
            <a:avLst>
              <a:gd fmla="val 8333" name="adj1"/>
              <a:gd fmla="val 50000" name="adj2"/>
            </a:avLst>
          </a:prstGeom>
          <a:noFill/>
          <a:ln cap="flat" cmpd="sng" w="28575">
            <a:solidFill>
              <a:srgbClr val="EB44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txBox="1"/>
          <p:nvPr/>
        </p:nvSpPr>
        <p:spPr>
          <a:xfrm>
            <a:off x="7902000" y="4520700"/>
            <a:ext cx="3000000" cy="78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Century Gothic"/>
                <a:ea typeface="Century Gothic"/>
                <a:cs typeface="Century Gothic"/>
                <a:sym typeface="Century Gothic"/>
              </a:rPr>
              <a:t>Llamada al archivo CSS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1154950" y="646000"/>
            <a:ext cx="9323100" cy="70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t>3. CSS dentro de una etiqueta de HTML</a:t>
            </a:r>
            <a:endParaRPr b="0" i="0" sz="3600" u="none" cap="none" strike="noStrike">
              <a:solidFill>
                <a:srgbClr val="5855A0"/>
              </a:solidFill>
              <a:latin typeface="Century Gothic"/>
              <a:ea typeface="Century Gothic"/>
              <a:cs typeface="Century Gothic"/>
              <a:sym typeface="Century Gothic"/>
            </a:endParaRPr>
          </a:p>
        </p:txBody>
      </p:sp>
      <p:sp>
        <p:nvSpPr>
          <p:cNvPr id="195" name="Google Shape;195;p7"/>
          <p:cNvSpPr txBox="1"/>
          <p:nvPr>
            <p:ph idx="1" type="body"/>
          </p:nvPr>
        </p:nvSpPr>
        <p:spPr>
          <a:xfrm>
            <a:off x="1154954" y="1547304"/>
            <a:ext cx="88257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Hoy en día es el método menos frecuente y menos recomendado porque presta a confusión, además de que cuando el código crece, se hace difícil de mantener. Tampoco esto es bueno para cuando se deben reutilizar reglas de CSS o si hay que cambiar un valor se debería cambiar sentencia por sentencia.</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Ejemplo, si queremos que un título tenga color y un margen de 30 píxeles:</a:t>
            </a:r>
            <a:endParaRPr/>
          </a:p>
          <a:p>
            <a:pPr indent="0" lvl="0" marL="0" marR="0" rtl="0" algn="l">
              <a:lnSpc>
                <a:spcPct val="100000"/>
              </a:lnSpc>
              <a:spcBef>
                <a:spcPts val="0"/>
              </a:spcBef>
              <a:spcAft>
                <a:spcPts val="0"/>
              </a:spcAft>
              <a:buSzPts val="1440"/>
              <a:buNone/>
            </a:pPr>
            <a:r>
              <a:t/>
            </a:r>
            <a:endParaRPr b="1"/>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196" name="Google Shape;196;p7"/>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sp>
        <p:nvSpPr>
          <p:cNvPr id="197" name="Google Shape;197;p7"/>
          <p:cNvSpPr txBox="1"/>
          <p:nvPr/>
        </p:nvSpPr>
        <p:spPr>
          <a:xfrm>
            <a:off x="2129700" y="3393650"/>
            <a:ext cx="7932600" cy="567900"/>
          </a:xfrm>
          <a:prstGeom prst="rect">
            <a:avLst/>
          </a:prstGeom>
          <a:noFill/>
          <a:ln>
            <a:noFill/>
          </a:ln>
        </p:spPr>
        <p:txBody>
          <a:bodyPr anchorCtr="0" anchor="ctr" bIns="91425" lIns="91425" spcFirstLastPara="1" rIns="91425" wrap="square" tIns="91425">
            <a:noAutofit/>
          </a:bodyPr>
          <a:lstStyle/>
          <a:p>
            <a:pPr indent="0" lvl="0" marL="0" marR="0" rtl="0" algn="l">
              <a:lnSpc>
                <a:spcPct val="140000"/>
              </a:lnSpc>
              <a:spcBef>
                <a:spcPts val="3000"/>
              </a:spcBef>
              <a:spcAft>
                <a:spcPts val="0"/>
              </a:spcAft>
              <a:buClr>
                <a:srgbClr val="000000"/>
              </a:buClr>
              <a:buSzPts val="1500"/>
              <a:buFont typeface="Arial"/>
              <a:buNone/>
            </a:pPr>
            <a:r>
              <a:t/>
            </a:r>
            <a:endParaRPr b="0" i="0" sz="1500" u="none" cap="none" strike="noStrike">
              <a:solidFill>
                <a:srgbClr val="0000CD"/>
              </a:solidFill>
              <a:highlight>
                <a:srgbClr val="FFFFFF"/>
              </a:highlight>
              <a:latin typeface="Consolas"/>
              <a:ea typeface="Consolas"/>
              <a:cs typeface="Consolas"/>
              <a:sym typeface="Consolas"/>
            </a:endParaRPr>
          </a:p>
          <a:p>
            <a:pPr indent="0" lvl="0" marL="0" marR="0" rtl="0" algn="l">
              <a:lnSpc>
                <a:spcPct val="140000"/>
              </a:lnSpc>
              <a:spcBef>
                <a:spcPts val="3000"/>
              </a:spcBef>
              <a:spcAft>
                <a:spcPts val="0"/>
              </a:spcAft>
              <a:buClr>
                <a:srgbClr val="000000"/>
              </a:buClr>
              <a:buSzPts val="1500"/>
              <a:buFont typeface="Arial"/>
              <a:buNone/>
            </a:pPr>
            <a:r>
              <a:t/>
            </a:r>
            <a:endParaRPr b="0" i="0" sz="1500" u="none" cap="none" strike="noStrike">
              <a:solidFill>
                <a:srgbClr val="0000CD"/>
              </a:solidFill>
              <a:highlight>
                <a:srgbClr val="FFFFFF"/>
              </a:highlight>
              <a:latin typeface="Consolas"/>
              <a:ea typeface="Consolas"/>
              <a:cs typeface="Consolas"/>
              <a:sym typeface="Consolas"/>
            </a:endParaRPr>
          </a:p>
          <a:p>
            <a:pPr indent="0" lvl="0" marL="0" marR="0" rtl="0" algn="l">
              <a:lnSpc>
                <a:spcPct val="140000"/>
              </a:lnSpc>
              <a:spcBef>
                <a:spcPts val="3000"/>
              </a:spcBef>
              <a:spcAft>
                <a:spcPts val="0"/>
              </a:spcAft>
              <a:buClr>
                <a:srgbClr val="000000"/>
              </a:buClr>
              <a:buSzPts val="1500"/>
              <a:buFont typeface="Arial"/>
              <a:buNone/>
            </a:pPr>
            <a:r>
              <a:rPr b="0" i="0" lang="en-US" sz="1500" u="none" cap="none" strike="noStrike">
                <a:solidFill>
                  <a:srgbClr val="0000CD"/>
                </a:solidFill>
                <a:highlight>
                  <a:srgbClr val="FFFFFF"/>
                </a:highlight>
                <a:latin typeface="Consolas"/>
                <a:ea typeface="Consolas"/>
                <a:cs typeface="Consolas"/>
                <a:sym typeface="Consolas"/>
              </a:rPr>
              <a:t>&lt;</a:t>
            </a:r>
            <a:r>
              <a:rPr b="0" i="0" lang="en-US" sz="1500" u="none" cap="none" strike="noStrike">
                <a:solidFill>
                  <a:srgbClr val="A52A2A"/>
                </a:solidFill>
                <a:highlight>
                  <a:srgbClr val="FFFFFF"/>
                </a:highlight>
                <a:latin typeface="Consolas"/>
                <a:ea typeface="Consolas"/>
                <a:cs typeface="Consolas"/>
                <a:sym typeface="Consolas"/>
              </a:rPr>
              <a:t>h1</a:t>
            </a:r>
            <a:r>
              <a:rPr b="0" i="0" lang="en-US" sz="1500" u="none" cap="none" strike="noStrike">
                <a:solidFill>
                  <a:srgbClr val="FF0000"/>
                </a:solidFill>
                <a:highlight>
                  <a:srgbClr val="FFFFFF"/>
                </a:highlight>
                <a:latin typeface="Consolas"/>
                <a:ea typeface="Consolas"/>
                <a:cs typeface="Consolas"/>
                <a:sym typeface="Consolas"/>
              </a:rPr>
              <a:t> style</a:t>
            </a:r>
            <a:r>
              <a:rPr b="0" i="0" lang="en-US" sz="1500" u="none" cap="none" strike="noStrike">
                <a:solidFill>
                  <a:srgbClr val="0000CD"/>
                </a:solidFill>
                <a:highlight>
                  <a:srgbClr val="FFFFFF"/>
                </a:highlight>
                <a:latin typeface="Consolas"/>
                <a:ea typeface="Consolas"/>
                <a:cs typeface="Consolas"/>
                <a:sym typeface="Consolas"/>
              </a:rPr>
              <a:t>="color:blue;margin-left:30px;"&gt;</a:t>
            </a:r>
            <a:r>
              <a:rPr b="0" i="0" lang="en-US" sz="1500" u="none" cap="none" strike="noStrike">
                <a:solidFill>
                  <a:schemeClr val="dk1"/>
                </a:solidFill>
                <a:highlight>
                  <a:srgbClr val="FFFFFF"/>
                </a:highlight>
                <a:latin typeface="Consolas"/>
                <a:ea typeface="Consolas"/>
                <a:cs typeface="Consolas"/>
                <a:sym typeface="Consolas"/>
              </a:rPr>
              <a:t>Hola Mundo</a:t>
            </a:r>
            <a:r>
              <a:rPr b="0" i="0" lang="en-US" sz="1500" u="none" cap="none" strike="noStrike">
                <a:solidFill>
                  <a:srgbClr val="0000CD"/>
                </a:solidFill>
                <a:highlight>
                  <a:srgbClr val="FFFFFF"/>
                </a:highlight>
                <a:latin typeface="Consolas"/>
                <a:ea typeface="Consolas"/>
                <a:cs typeface="Consolas"/>
                <a:sym typeface="Consolas"/>
              </a:rPr>
              <a:t>&lt;</a:t>
            </a:r>
            <a:r>
              <a:rPr b="0" i="0" lang="en-US" sz="1500" u="none" cap="none" strike="noStrike">
                <a:solidFill>
                  <a:srgbClr val="A52A2A"/>
                </a:solidFill>
                <a:highlight>
                  <a:srgbClr val="FFFFFF"/>
                </a:highlight>
                <a:latin typeface="Consolas"/>
                <a:ea typeface="Consolas"/>
                <a:cs typeface="Consolas"/>
                <a:sym typeface="Consolas"/>
              </a:rPr>
              <a:t>/h1</a:t>
            </a:r>
            <a:r>
              <a:rPr b="0" i="0" lang="en-US" sz="1500" u="none" cap="none" strike="noStrike">
                <a:solidFill>
                  <a:srgbClr val="0000CD"/>
                </a:solidFill>
                <a:highlight>
                  <a:srgbClr val="FFFFFF"/>
                </a:highlight>
                <a:latin typeface="Consolas"/>
                <a:ea typeface="Consolas"/>
                <a:cs typeface="Consolas"/>
                <a:sym typeface="Consolas"/>
              </a:rPr>
              <a:t>&gt;</a:t>
            </a:r>
            <a:endParaRPr b="0" i="0" sz="1500" u="none" cap="none" strike="noStrike">
              <a:solidFill>
                <a:srgbClr val="0000CD"/>
              </a:solidFill>
              <a:highlight>
                <a:srgbClr val="FFFFFF"/>
              </a:highlight>
              <a:latin typeface="Consolas"/>
              <a:ea typeface="Consolas"/>
              <a:cs typeface="Consolas"/>
              <a:sym typeface="Consolas"/>
            </a:endParaRPr>
          </a:p>
          <a:p>
            <a:pPr indent="0" lvl="0" marL="0" marR="0" rtl="0" algn="l">
              <a:lnSpc>
                <a:spcPct val="115000"/>
              </a:lnSpc>
              <a:spcBef>
                <a:spcPts val="3000"/>
              </a:spcBef>
              <a:spcAft>
                <a:spcPts val="1500"/>
              </a:spcAft>
              <a:buClr>
                <a:srgbClr val="000000"/>
              </a:buClr>
              <a:buSzPts val="1150"/>
              <a:buFont typeface="Arial"/>
              <a:buNone/>
            </a:pPr>
            <a:r>
              <a:t/>
            </a:r>
            <a:endParaRPr b="0" i="0" sz="1150" u="sng" cap="none" strike="noStrike">
              <a:solidFill>
                <a:schemeClr val="hlink"/>
              </a:solidFill>
              <a:highlight>
                <a:srgbClr val="4CAF50"/>
              </a:highlight>
              <a:latin typeface="Verdana"/>
              <a:ea typeface="Verdana"/>
              <a:cs typeface="Verdana"/>
              <a:sym typeface="Verdana"/>
              <a:hlinkClick r:id="rId3"/>
            </a:endParaRPr>
          </a:p>
        </p:txBody>
      </p:sp>
      <p:sp>
        <p:nvSpPr>
          <p:cNvPr id="198" name="Google Shape;198;p7"/>
          <p:cNvSpPr txBox="1"/>
          <p:nvPr/>
        </p:nvSpPr>
        <p:spPr>
          <a:xfrm>
            <a:off x="2867325" y="4723250"/>
            <a:ext cx="6267300" cy="166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855A0"/>
                </a:solidFill>
                <a:latin typeface="Century Gothic"/>
                <a:ea typeface="Century Gothic"/>
                <a:cs typeface="Century Gothic"/>
                <a:sym typeface="Century Gothic"/>
              </a:rPr>
              <a:t>Nosotras usaremos archivos externos de CSS para hacer nuestras páginas web!</a:t>
            </a:r>
            <a:endParaRPr b="0" i="0" sz="1400" u="none" cap="none" strike="noStrike">
              <a:solidFill>
                <a:srgbClr val="5855A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8"/>
          <p:cNvSpPr txBox="1"/>
          <p:nvPr>
            <p:ph type="title"/>
          </p:nvPr>
        </p:nvSpPr>
        <p:spPr>
          <a:xfrm>
            <a:off x="1154954" y="645995"/>
            <a:ext cx="87615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1er Paso: Incluímos el archivo CSS</a:t>
            </a:r>
            <a:endParaRPr b="0" i="0" sz="3600" u="none" cap="none" strike="noStrike">
              <a:solidFill>
                <a:srgbClr val="D7EE49"/>
              </a:solidFill>
              <a:latin typeface="Century Gothic"/>
              <a:ea typeface="Century Gothic"/>
              <a:cs typeface="Century Gothic"/>
              <a:sym typeface="Century Gothic"/>
            </a:endParaRPr>
          </a:p>
        </p:txBody>
      </p:sp>
      <p:sp>
        <p:nvSpPr>
          <p:cNvPr id="204" name="Google Shape;204;p8"/>
          <p:cNvSpPr txBox="1"/>
          <p:nvPr>
            <p:ph idx="1" type="body"/>
          </p:nvPr>
        </p:nvSpPr>
        <p:spPr>
          <a:xfrm>
            <a:off x="1154950" y="1547300"/>
            <a:ext cx="10256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1. Nosotras vamos a elegir el método 2, que es el de incluir un archivo externo de CSS.</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2. Dentro de </a:t>
            </a:r>
            <a:r>
              <a:rPr b="1" lang="en-US"/>
              <a:t>&lt;head&gt;&lt;/head&gt;</a:t>
            </a:r>
            <a:r>
              <a:rPr lang="en-US"/>
              <a:t> vamos a agregar la etiqueta:    </a:t>
            </a:r>
            <a:r>
              <a:rPr lang="en-US"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457200" lvl="0" marL="5943600" marR="0" rtl="0" algn="l">
              <a:lnSpc>
                <a:spcPct val="100000"/>
              </a:lnSpc>
              <a:spcBef>
                <a:spcPts val="0"/>
              </a:spcBef>
              <a:spcAft>
                <a:spcPts val="0"/>
              </a:spcAft>
              <a:buSzPts val="1440"/>
              <a:buNone/>
            </a:pP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link</a:t>
            </a:r>
            <a:r>
              <a:rPr lang="en-US" sz="1200">
                <a:solidFill>
                  <a:srgbClr val="FF0000"/>
                </a:solidFill>
                <a:latin typeface="Consolas"/>
                <a:ea typeface="Consolas"/>
                <a:cs typeface="Consolas"/>
                <a:sym typeface="Consolas"/>
              </a:rPr>
              <a:t> rel</a:t>
            </a:r>
            <a:r>
              <a:rPr lang="en-US" sz="1200">
                <a:solidFill>
                  <a:srgbClr val="0000CD"/>
                </a:solidFill>
                <a:latin typeface="Consolas"/>
                <a:ea typeface="Consolas"/>
                <a:cs typeface="Consolas"/>
                <a:sym typeface="Consolas"/>
              </a:rPr>
              <a:t>="stylesheet"</a:t>
            </a:r>
            <a:r>
              <a:rPr lang="en-US" sz="1200">
                <a:solidFill>
                  <a:srgbClr val="FF0000"/>
                </a:solidFill>
                <a:latin typeface="Consolas"/>
                <a:ea typeface="Consolas"/>
                <a:cs typeface="Consolas"/>
                <a:sym typeface="Consolas"/>
              </a:rPr>
              <a:t> href</a:t>
            </a:r>
            <a:r>
              <a:rPr lang="en-US" sz="1200">
                <a:solidFill>
                  <a:srgbClr val="0000CD"/>
                </a:solidFill>
                <a:latin typeface="Consolas"/>
                <a:ea typeface="Consolas"/>
                <a:cs typeface="Consolas"/>
                <a:sym typeface="Consolas"/>
              </a:rPr>
              <a:t>="estilos.css"&gt;</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sz="1200">
              <a:solidFill>
                <a:srgbClr val="0000CD"/>
              </a:solidFill>
              <a:latin typeface="Consolas"/>
              <a:ea typeface="Consolas"/>
              <a:cs typeface="Consolas"/>
              <a:sym typeface="Consolas"/>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Esta etiqueta lo que hace es "llamar" al archivo CSS que vamos a crear. Lo llamamos según su nombre y su ubicación… En este caso el archivo estilos.css estará dentro de la carpeta "MiWeb", junto a el archivo index.html</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342900" lvl="0" marL="342900" marR="0" rtl="0" algn="l">
              <a:lnSpc>
                <a:spcPct val="100000"/>
              </a:lnSpc>
              <a:spcBef>
                <a:spcPts val="0"/>
              </a:spcBef>
              <a:spcAft>
                <a:spcPts val="0"/>
              </a:spcAft>
              <a:buClr>
                <a:srgbClr val="EB4485"/>
              </a:buClr>
              <a:buSzPts val="1440"/>
              <a:buFont typeface="Noto Sans Symbols"/>
              <a:buChar char="▶"/>
            </a:pPr>
            <a:r>
              <a:rPr lang="en-US"/>
              <a:t>Que pasaría si el archivo estilos.css se encuentra dentro de una carpeta "css" y esta a su vez dentro de la carpeta "MiWeb"? Entonces deberíamos cambiar la ruta de datos: </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rPr lang="en-US"/>
              <a:t>						</a:t>
            </a:r>
            <a:r>
              <a:rPr lang="en-US" sz="1200">
                <a:solidFill>
                  <a:srgbClr val="0000CD"/>
                </a:solidFill>
                <a:latin typeface="Consolas"/>
                <a:ea typeface="Consolas"/>
                <a:cs typeface="Consolas"/>
                <a:sym typeface="Consolas"/>
              </a:rPr>
              <a:t>&lt;</a:t>
            </a:r>
            <a:r>
              <a:rPr lang="en-US" sz="1200">
                <a:solidFill>
                  <a:srgbClr val="A52A2A"/>
                </a:solidFill>
                <a:latin typeface="Consolas"/>
                <a:ea typeface="Consolas"/>
                <a:cs typeface="Consolas"/>
                <a:sym typeface="Consolas"/>
              </a:rPr>
              <a:t>link</a:t>
            </a:r>
            <a:r>
              <a:rPr lang="en-US" sz="1200">
                <a:solidFill>
                  <a:srgbClr val="FF0000"/>
                </a:solidFill>
                <a:latin typeface="Consolas"/>
                <a:ea typeface="Consolas"/>
                <a:cs typeface="Consolas"/>
                <a:sym typeface="Consolas"/>
              </a:rPr>
              <a:t> rel</a:t>
            </a:r>
            <a:r>
              <a:rPr lang="en-US" sz="1200">
                <a:solidFill>
                  <a:srgbClr val="0000CD"/>
                </a:solidFill>
                <a:latin typeface="Consolas"/>
                <a:ea typeface="Consolas"/>
                <a:cs typeface="Consolas"/>
                <a:sym typeface="Consolas"/>
              </a:rPr>
              <a:t>="stylesheet"</a:t>
            </a:r>
            <a:r>
              <a:rPr lang="en-US" sz="1200">
                <a:solidFill>
                  <a:srgbClr val="FF0000"/>
                </a:solidFill>
                <a:latin typeface="Consolas"/>
                <a:ea typeface="Consolas"/>
                <a:cs typeface="Consolas"/>
                <a:sym typeface="Consolas"/>
              </a:rPr>
              <a:t> href</a:t>
            </a:r>
            <a:r>
              <a:rPr lang="en-US" sz="1200">
                <a:solidFill>
                  <a:srgbClr val="0000CD"/>
                </a:solidFill>
                <a:latin typeface="Consolas"/>
                <a:ea typeface="Consolas"/>
                <a:cs typeface="Consolas"/>
                <a:sym typeface="Consolas"/>
              </a:rPr>
              <a:t>="css/estilos.css"&gt;</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
        <p:nvSpPr>
          <p:cNvPr id="205" name="Google Shape;205;p8"/>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06" name="Google Shape;206;p8"/>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207" name="Google Shape;207;p8"/>
          <p:cNvPicPr preferRelativeResize="0"/>
          <p:nvPr/>
        </p:nvPicPr>
        <p:blipFill rotWithShape="1">
          <a:blip r:embed="rId4">
            <a:alphaModFix/>
          </a:blip>
          <a:srcRect b="0" l="0" r="0" t="0"/>
          <a:stretch/>
        </p:blipFill>
        <p:spPr>
          <a:xfrm>
            <a:off x="4493425" y="4113350"/>
            <a:ext cx="3059995" cy="75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1154954" y="645995"/>
            <a:ext cx="8761500" cy="707100"/>
          </a:xfrm>
          <a:prstGeom prst="rect">
            <a:avLst/>
          </a:prstGeom>
          <a:solidFill>
            <a:srgbClr val="EB4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855A0"/>
              </a:buClr>
              <a:buSzPts val="1400"/>
              <a:buFont typeface="Century Gothic"/>
              <a:buNone/>
            </a:pPr>
            <a:r>
              <a:rPr lang="en-US">
                <a:solidFill>
                  <a:srgbClr val="D7EE49"/>
                </a:solidFill>
              </a:rPr>
              <a:t>1er Paso: Incluímos el archivo CSS</a:t>
            </a:r>
            <a:endParaRPr>
              <a:solidFill>
                <a:srgbClr val="D7EE49"/>
              </a:solidFill>
            </a:endParaRPr>
          </a:p>
        </p:txBody>
      </p:sp>
      <p:sp>
        <p:nvSpPr>
          <p:cNvPr id="213" name="Google Shape;213;p9"/>
          <p:cNvSpPr txBox="1"/>
          <p:nvPr>
            <p:ph idx="1" type="body"/>
          </p:nvPr>
        </p:nvSpPr>
        <p:spPr>
          <a:xfrm>
            <a:off x="1154950" y="1547300"/>
            <a:ext cx="10256100" cy="378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EB4485"/>
              </a:buClr>
              <a:buSzPts val="1440"/>
              <a:buFont typeface="Noto Sans Symbols"/>
              <a:buChar char="▶"/>
            </a:pPr>
            <a:r>
              <a:rPr lang="en-US"/>
              <a:t>3. Creamos el archivo estilos.css desde el editor</a:t>
            </a:r>
            <a:endParaRPr sz="1200">
              <a:solidFill>
                <a:srgbClr val="0000CD"/>
              </a:solidFill>
              <a:latin typeface="Consolas"/>
              <a:ea typeface="Consolas"/>
              <a:cs typeface="Consolas"/>
              <a:sym typeface="Consolas"/>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rPr lang="en-US"/>
              <a:t> </a:t>
            </a:r>
            <a:endParaRPr/>
          </a:p>
          <a:p>
            <a:pPr indent="0" lvl="0" marL="0" marR="0" rtl="0" algn="l">
              <a:lnSpc>
                <a:spcPct val="100000"/>
              </a:lnSpc>
              <a:spcBef>
                <a:spcPts val="0"/>
              </a:spcBef>
              <a:spcAft>
                <a:spcPts val="0"/>
              </a:spcAft>
              <a:buSzPts val="1440"/>
              <a:buNone/>
            </a:pPr>
            <a:r>
              <a:t/>
            </a:r>
            <a:endParaRPr/>
          </a:p>
          <a:p>
            <a:pPr indent="0" lvl="0" marL="0" marR="0" rtl="0" algn="l">
              <a:lnSpc>
                <a:spcPct val="100000"/>
              </a:lnSpc>
              <a:spcBef>
                <a:spcPts val="0"/>
              </a:spcBef>
              <a:spcAft>
                <a:spcPts val="0"/>
              </a:spcAft>
              <a:buSzPts val="1440"/>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251459" lvl="0" marL="342900" marR="0" rtl="0" algn="l">
              <a:lnSpc>
                <a:spcPct val="100000"/>
              </a:lnSpc>
              <a:spcBef>
                <a:spcPts val="1000"/>
              </a:spcBef>
              <a:spcAft>
                <a:spcPts val="0"/>
              </a:spcAft>
              <a:buClr>
                <a:srgbClr val="EB4485"/>
              </a:buClr>
              <a:buSzPts val="1440"/>
              <a:buFont typeface="Noto Sans Symbols"/>
              <a:buNone/>
            </a:pPr>
            <a:r>
              <a:t/>
            </a:r>
            <a:endParaRPr/>
          </a:p>
          <a:p>
            <a:pPr indent="-342900" lvl="0" marL="342900" rtl="0" algn="l">
              <a:lnSpc>
                <a:spcPct val="100000"/>
              </a:lnSpc>
              <a:spcBef>
                <a:spcPts val="0"/>
              </a:spcBef>
              <a:spcAft>
                <a:spcPts val="0"/>
              </a:spcAft>
              <a:buClr>
                <a:srgbClr val="EB4485"/>
              </a:buClr>
              <a:buSzPts val="1440"/>
              <a:buFont typeface="Noto Sans Symbols"/>
              <a:buChar char="▶"/>
            </a:pPr>
            <a:r>
              <a:rPr lang="en-US"/>
              <a:t>El archivo "estilos.css" ya está creado y enlazado a nuestro HTML, es decir que, si empezamos a escribir CSS ya podríamos ver los cambios! :)</a:t>
            </a:r>
            <a:endParaRPr/>
          </a:p>
        </p:txBody>
      </p:sp>
      <p:sp>
        <p:nvSpPr>
          <p:cNvPr id="214" name="Google Shape;214;p9"/>
          <p:cNvSpPr txBox="1"/>
          <p:nvPr>
            <p:ph idx="11" type="ftr"/>
          </p:nvPr>
        </p:nvSpPr>
        <p:spPr>
          <a:xfrm>
            <a:off x="8146898" y="6391838"/>
            <a:ext cx="38598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r>
              <a:rPr b="1" i="0" lang="en-US" sz="1000" u="none" cap="none" strike="noStrike">
                <a:solidFill>
                  <a:srgbClr val="5855A0"/>
                </a:solidFill>
                <a:latin typeface="Century Gothic"/>
                <a:ea typeface="Century Gothic"/>
                <a:cs typeface="Century Gothic"/>
                <a:sym typeface="Century Gothic"/>
              </a:rPr>
              <a:t>www.chicasprogramadoras.club</a:t>
            </a:r>
            <a:endParaRPr b="1" i="0" sz="1000" u="none" cap="none" strike="noStrike">
              <a:solidFill>
                <a:srgbClr val="5855A0"/>
              </a:solidFill>
              <a:latin typeface="Century Gothic"/>
              <a:ea typeface="Century Gothic"/>
              <a:cs typeface="Century Gothic"/>
              <a:sym typeface="Century Gothic"/>
            </a:endParaRPr>
          </a:p>
        </p:txBody>
      </p:sp>
      <p:pic>
        <p:nvPicPr>
          <p:cNvPr id="215" name="Google Shape;215;p9"/>
          <p:cNvPicPr preferRelativeResize="0"/>
          <p:nvPr/>
        </p:nvPicPr>
        <p:blipFill rotWithShape="1">
          <a:blip r:embed="rId3">
            <a:alphaModFix/>
          </a:blip>
          <a:srcRect b="0" l="0" r="0" t="0"/>
          <a:stretch/>
        </p:blipFill>
        <p:spPr>
          <a:xfrm>
            <a:off x="9667626" y="319425"/>
            <a:ext cx="1199150" cy="1130449"/>
          </a:xfrm>
          <a:prstGeom prst="rect">
            <a:avLst/>
          </a:prstGeom>
          <a:noFill/>
          <a:ln>
            <a:noFill/>
          </a:ln>
        </p:spPr>
      </p:pic>
      <p:pic>
        <p:nvPicPr>
          <p:cNvPr id="216" name="Google Shape;216;p9"/>
          <p:cNvPicPr preferRelativeResize="0"/>
          <p:nvPr/>
        </p:nvPicPr>
        <p:blipFill rotWithShape="1">
          <a:blip r:embed="rId4">
            <a:alphaModFix/>
          </a:blip>
          <a:srcRect b="0" l="0" r="0" t="0"/>
          <a:stretch/>
        </p:blipFill>
        <p:spPr>
          <a:xfrm>
            <a:off x="1830699" y="2181825"/>
            <a:ext cx="8376524" cy="249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