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6858000" cy="9144000"/>
  <p:embeddedFontLst>
    <p:embeddedFont>
      <p:font typeface="Century Gothic"/>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9C44DD-72B3-4A3C-948E-518F25685AA8}">
  <a:tblStyle styleId="{309C44DD-72B3-4A3C-948E-518F25685AA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CenturyGothic-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7" name="Google Shape;13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6" name="Google Shape;2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4" name="Google Shape;23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1" name="Google Shape;2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8" name="Google Shape;2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6" name="Google Shape;25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4" name="Google Shape;26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4" name="Google Shape;27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1" name="Google Shape;28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8" name="Google Shape;28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5" name="Google Shape;29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3" name="Google Shape;14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2" name="Google Shape;30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9" name="Google Shape;30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7" name="Google Shape;31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3" name="Google Shape;33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0" name="Google Shape;35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3" name="Google Shape;36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1" name="Google Shape;37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8" name="Google Shape;37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5" name="Google Shape;38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2" name="Google Shape;39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4" name="Google Shape;15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0" name="Google Shape;40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8" name="Google Shape;40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3" name="Google Shape;43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0" name="Google Shape;44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7" name="Google Shape;44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4" name="Google Shape;46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1" name="Google Shape;48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8" name="Google Shape;49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7" name="Google Shape;50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2" name="Google Shape;51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1" name="Google Shape;16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20" name="Google Shape;520;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9" name="Google Shape;16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7" name="Google Shape;17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7" name="Google Shape;1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6" name="Google Shape;19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6" name="Google Shape;2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rgbClr val="D7EE49"/>
        </a:solidFill>
      </p:bgPr>
    </p:bg>
    <p:spTree>
      <p:nvGrpSpPr>
        <p:cNvPr id="15" name="Shape 15"/>
        <p:cNvGrpSpPr/>
        <p:nvPr/>
      </p:nvGrpSpPr>
      <p:grpSpPr>
        <a:xfrm>
          <a:off x="0" y="0"/>
          <a:ext cx="0" cy="0"/>
          <a:chOff x="0" y="0"/>
          <a:chExt cx="0" cy="0"/>
        </a:xfrm>
      </p:grpSpPr>
      <p:sp>
        <p:nvSpPr>
          <p:cNvPr id="16" name="Google Shape;16;p2"/>
          <p:cNvSpPr txBox="1"/>
          <p:nvPr>
            <p:ph idx="1" type="subTitle"/>
          </p:nvPr>
        </p:nvSpPr>
        <p:spPr>
          <a:xfrm>
            <a:off x="1602824" y="4777380"/>
            <a:ext cx="8825658" cy="86142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1000"/>
              </a:spcBef>
              <a:spcAft>
                <a:spcPts val="0"/>
              </a:spcAft>
              <a:buClr>
                <a:srgbClr val="EB4485"/>
              </a:buClr>
              <a:buSzPts val="1440"/>
              <a:buFont typeface="Noto Sans Symbols"/>
              <a:buNone/>
              <a:defRPr b="0" i="0" sz="2800" u="none" cap="none" strike="noStrike">
                <a:solidFill>
                  <a:srgbClr val="EB4485"/>
                </a:solidFill>
                <a:latin typeface="Century Gothic"/>
                <a:ea typeface="Century Gothic"/>
                <a:cs typeface="Century Gothic"/>
                <a:sym typeface="Century Gothic"/>
              </a:defRPr>
            </a:lvl1pPr>
            <a:lvl2pPr lvl="1" marR="0" algn="ctr">
              <a:lnSpc>
                <a:spcPct val="100000"/>
              </a:lnSpc>
              <a:spcBef>
                <a:spcPts val="1000"/>
              </a:spcBef>
              <a:spcAft>
                <a:spcPts val="0"/>
              </a:spcAft>
              <a:buClr>
                <a:srgbClr val="EB4485"/>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2pPr>
            <a:lvl3pPr lvl="2" marR="0" algn="ctr">
              <a:lnSpc>
                <a:spcPct val="100000"/>
              </a:lnSpc>
              <a:spcBef>
                <a:spcPts val="1000"/>
              </a:spcBef>
              <a:spcAft>
                <a:spcPts val="0"/>
              </a:spcAft>
              <a:buClr>
                <a:srgbClr val="EB4485"/>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3pPr>
            <a:lvl4pPr lvl="3" marR="0" algn="ctr">
              <a:lnSpc>
                <a:spcPct val="100000"/>
              </a:lnSpc>
              <a:spcBef>
                <a:spcPts val="1000"/>
              </a:spcBef>
              <a:spcAft>
                <a:spcPts val="0"/>
              </a:spcAft>
              <a:buClr>
                <a:srgbClr val="EB4485"/>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4pPr>
            <a:lvl5pPr lvl="4" marR="0" algn="ctr">
              <a:lnSpc>
                <a:spcPct val="100000"/>
              </a:lnSpc>
              <a:spcBef>
                <a:spcPts val="1000"/>
              </a:spcBef>
              <a:spcAft>
                <a:spcPts val="0"/>
              </a:spcAft>
              <a:buClr>
                <a:srgbClr val="EB4485"/>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5pPr>
            <a:lvl6pPr lvl="5"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6pPr>
            <a:lvl7pPr lvl="6"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7pPr>
            <a:lvl8pPr lvl="7"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8pPr>
            <a:lvl9pPr lvl="8"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pic>
        <p:nvPicPr>
          <p:cNvPr id="17" name="Google Shape;17;p2"/>
          <p:cNvPicPr preferRelativeResize="0"/>
          <p:nvPr/>
        </p:nvPicPr>
        <p:blipFill rotWithShape="1">
          <a:blip r:embed="rId2">
            <a:alphaModFix/>
          </a:blip>
          <a:srcRect b="0" l="0" r="0" t="0"/>
          <a:stretch/>
        </p:blipFill>
        <p:spPr>
          <a:xfrm>
            <a:off x="3964125" y="2810250"/>
            <a:ext cx="4263750" cy="1237500"/>
          </a:xfrm>
          <a:prstGeom prst="rect">
            <a:avLst/>
          </a:prstGeom>
          <a:noFill/>
          <a:ln>
            <a:noFill/>
          </a:ln>
        </p:spPr>
      </p:pic>
      <p:sp>
        <p:nvSpPr>
          <p:cNvPr id="18" name="Google Shape;18;p2"/>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5" name="Shape 55"/>
        <p:cNvGrpSpPr/>
        <p:nvPr/>
      </p:nvGrpSpPr>
      <p:grpSpPr>
        <a:xfrm>
          <a:off x="0" y="0"/>
          <a:ext cx="0" cy="0"/>
          <a:chOff x="0" y="0"/>
          <a:chExt cx="0" cy="0"/>
        </a:xfrm>
      </p:grpSpPr>
      <p:sp>
        <p:nvSpPr>
          <p:cNvPr id="56" name="Google Shape;56;p11"/>
          <p:cNvSpPr/>
          <p:nvPr/>
        </p:nvSpPr>
        <p:spPr>
          <a:xfrm>
            <a:off x="1" y="0"/>
            <a:ext cx="4879910" cy="6858000"/>
          </a:xfrm>
          <a:prstGeom prst="rect">
            <a:avLst/>
          </a:prstGeom>
          <a:solidFill>
            <a:srgbClr val="D7EE4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57" name="Google Shape;57;p11"/>
          <p:cNvSpPr txBox="1"/>
          <p:nvPr>
            <p:ph type="title"/>
          </p:nvPr>
        </p:nvSpPr>
        <p:spPr>
          <a:xfrm>
            <a:off x="1154955" y="1295400"/>
            <a:ext cx="2793158" cy="16002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24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58" name="Google Shape;58;p11"/>
          <p:cNvSpPr txBox="1"/>
          <p:nvPr>
            <p:ph idx="1" type="body"/>
          </p:nvPr>
        </p:nvSpPr>
        <p:spPr>
          <a:xfrm>
            <a:off x="5781146" y="1447800"/>
            <a:ext cx="5190066" cy="4572000"/>
          </a:xfrm>
          <a:prstGeom prst="rect">
            <a:avLst/>
          </a:prstGeom>
          <a:noFill/>
          <a:ln>
            <a:noFill/>
          </a:ln>
        </p:spPr>
        <p:txBody>
          <a:bodyPr anchorCtr="0" anchor="ctr" bIns="91425" lIns="91425" spcFirstLastPara="1" rIns="91425" wrap="square" tIns="91425">
            <a:noAutofit/>
          </a:bodyPr>
          <a:lstStyle>
            <a:lvl1pPr indent="-320040" lvl="0" marL="457200" marR="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59" name="Google Shape;59;p11"/>
          <p:cNvSpPr txBox="1"/>
          <p:nvPr>
            <p:ph idx="2" type="body"/>
          </p:nvPr>
        </p:nvSpPr>
        <p:spPr>
          <a:xfrm>
            <a:off x="1154954" y="3129280"/>
            <a:ext cx="2793158" cy="289559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60" name="Google Shape;60;p11"/>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pic>
        <p:nvPicPr>
          <p:cNvPr id="61" name="Google Shape;61;p11"/>
          <p:cNvPicPr preferRelativeResize="0"/>
          <p:nvPr/>
        </p:nvPicPr>
        <p:blipFill rotWithShape="1">
          <a:blip r:embed="rId2">
            <a:alphaModFix/>
          </a:blip>
          <a:srcRect b="0" l="0" r="0" t="0"/>
          <a:stretch/>
        </p:blipFill>
        <p:spPr>
          <a:xfrm>
            <a:off x="11075437" y="225922"/>
            <a:ext cx="829318" cy="747746"/>
          </a:xfrm>
          <a:prstGeom prst="rect">
            <a:avLst/>
          </a:prstGeom>
          <a:noFill/>
          <a:ln>
            <a:noFill/>
          </a:ln>
        </p:spPr>
      </p:pic>
      <p:sp>
        <p:nvSpPr>
          <p:cNvPr id="62" name="Google Shape;62;p11"/>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3" name="Shape 63"/>
        <p:cNvGrpSpPr/>
        <p:nvPr/>
      </p:nvGrpSpPr>
      <p:grpSpPr>
        <a:xfrm>
          <a:off x="0" y="0"/>
          <a:ext cx="0" cy="0"/>
          <a:chOff x="0" y="0"/>
          <a:chExt cx="0" cy="0"/>
        </a:xfrm>
      </p:grpSpPr>
      <p:sp>
        <p:nvSpPr>
          <p:cNvPr id="64" name="Google Shape;64;p12"/>
          <p:cNvSpPr/>
          <p:nvPr/>
        </p:nvSpPr>
        <p:spPr>
          <a:xfrm>
            <a:off x="1" y="0"/>
            <a:ext cx="5840962" cy="6858000"/>
          </a:xfrm>
          <a:prstGeom prst="rect">
            <a:avLst/>
          </a:prstGeom>
          <a:solidFill>
            <a:srgbClr val="D7EE4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65" name="Google Shape;65;p12"/>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pic>
        <p:nvPicPr>
          <p:cNvPr id="66" name="Google Shape;66;p12"/>
          <p:cNvPicPr preferRelativeResize="0"/>
          <p:nvPr/>
        </p:nvPicPr>
        <p:blipFill rotWithShape="1">
          <a:blip r:embed="rId2">
            <a:alphaModFix/>
          </a:blip>
          <a:srcRect b="0" l="0" r="0" t="0"/>
          <a:stretch/>
        </p:blipFill>
        <p:spPr>
          <a:xfrm>
            <a:off x="11075437" y="225922"/>
            <a:ext cx="829318" cy="747746"/>
          </a:xfrm>
          <a:prstGeom prst="rect">
            <a:avLst/>
          </a:prstGeom>
          <a:noFill/>
          <a:ln>
            <a:noFill/>
          </a:ln>
        </p:spPr>
      </p:pic>
      <p:sp>
        <p:nvSpPr>
          <p:cNvPr id="67" name="Google Shape;67;p12"/>
          <p:cNvSpPr txBox="1"/>
          <p:nvPr>
            <p:ph type="title"/>
          </p:nvPr>
        </p:nvSpPr>
        <p:spPr>
          <a:xfrm>
            <a:off x="1154955" y="1693333"/>
            <a:ext cx="3865134" cy="1735667"/>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68" name="Google Shape;68;p12"/>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91425" lIns="91425" spcFirstLastPara="1" rIns="91425" wrap="square" tIns="91425">
            <a:noAutofit/>
          </a:bodyPr>
          <a:lstStyle>
            <a:lvl1pPr lvl="0" marR="0" rtl="0" algn="ctr">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69" name="Google Shape;69;p12"/>
          <p:cNvSpPr txBox="1"/>
          <p:nvPr>
            <p:ph idx="1" type="body"/>
          </p:nvPr>
        </p:nvSpPr>
        <p:spPr>
          <a:xfrm>
            <a:off x="1154954" y="3657600"/>
            <a:ext cx="3859212" cy="1371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70" name="Google Shape;70;p12"/>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3"/>
          <p:cNvSpPr txBox="1"/>
          <p:nvPr>
            <p:ph type="title"/>
          </p:nvPr>
        </p:nvSpPr>
        <p:spPr>
          <a:xfrm>
            <a:off x="1154954" y="4969927"/>
            <a:ext cx="8825659" cy="566738"/>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24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73" name="Google Shape;73;p13"/>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91425" lIns="91425" spcFirstLastPara="1" rIns="91425" wrap="square" tIns="91425">
            <a:noAutofit/>
          </a:bodyPr>
          <a:lstStyle>
            <a:lvl1pPr lvl="0" marR="0" rtl="0" algn="ctr">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74" name="Google Shape;74;p13"/>
          <p:cNvSpPr txBox="1"/>
          <p:nvPr>
            <p:ph idx="1" type="body"/>
          </p:nvPr>
        </p:nvSpPr>
        <p:spPr>
          <a:xfrm>
            <a:off x="1154954" y="5536665"/>
            <a:ext cx="8825658" cy="49371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2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5" name="Shape 75"/>
        <p:cNvGrpSpPr/>
        <p:nvPr/>
      </p:nvGrpSpPr>
      <p:grpSpPr>
        <a:xfrm>
          <a:off x="0" y="0"/>
          <a:ext cx="0" cy="0"/>
          <a:chOff x="0" y="0"/>
          <a:chExt cx="0" cy="0"/>
        </a:xfrm>
      </p:grpSpPr>
      <p:sp>
        <p:nvSpPr>
          <p:cNvPr id="76" name="Google Shape;76;p14"/>
          <p:cNvSpPr/>
          <p:nvPr/>
        </p:nvSpPr>
        <p:spPr>
          <a:xfrm>
            <a:off x="0" y="0"/>
            <a:ext cx="12191999" cy="2901820"/>
          </a:xfrm>
          <a:prstGeom prst="rect">
            <a:avLst/>
          </a:prstGeom>
          <a:solidFill>
            <a:srgbClr val="D7EE4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77" name="Google Shape;77;p14"/>
          <p:cNvSpPr txBox="1"/>
          <p:nvPr>
            <p:ph type="title"/>
          </p:nvPr>
        </p:nvSpPr>
        <p:spPr>
          <a:xfrm>
            <a:off x="1148798" y="1063417"/>
            <a:ext cx="8831816" cy="1372986"/>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4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78" name="Google Shape;78;p14"/>
          <p:cNvSpPr txBox="1"/>
          <p:nvPr>
            <p:ph idx="1" type="body"/>
          </p:nvPr>
        </p:nvSpPr>
        <p:spPr>
          <a:xfrm>
            <a:off x="1154954" y="3543300"/>
            <a:ext cx="8825659" cy="24765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800" u="none" cap="none" strike="noStrike">
                <a:solidFill>
                  <a:srgbClr val="3F3F3F"/>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79" name="Google Shape;79;p14"/>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pic>
        <p:nvPicPr>
          <p:cNvPr id="80" name="Google Shape;80;p14"/>
          <p:cNvPicPr preferRelativeResize="0"/>
          <p:nvPr/>
        </p:nvPicPr>
        <p:blipFill rotWithShape="1">
          <a:blip r:embed="rId2">
            <a:alphaModFix/>
          </a:blip>
          <a:srcRect b="0" l="0" r="0" t="0"/>
          <a:stretch/>
        </p:blipFill>
        <p:spPr>
          <a:xfrm>
            <a:off x="11075437" y="225922"/>
            <a:ext cx="829318" cy="747746"/>
          </a:xfrm>
          <a:prstGeom prst="rect">
            <a:avLst/>
          </a:prstGeom>
          <a:noFill/>
          <a:ln>
            <a:noFill/>
          </a:ln>
        </p:spPr>
      </p:pic>
      <p:sp>
        <p:nvSpPr>
          <p:cNvPr id="81" name="Google Shape;81;p14"/>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2" name="Shape 82"/>
        <p:cNvGrpSpPr/>
        <p:nvPr/>
      </p:nvGrpSpPr>
      <p:grpSpPr>
        <a:xfrm>
          <a:off x="0" y="0"/>
          <a:ext cx="0" cy="0"/>
          <a:chOff x="0" y="0"/>
          <a:chExt cx="0" cy="0"/>
        </a:xfrm>
      </p:grpSpPr>
      <p:sp>
        <p:nvSpPr>
          <p:cNvPr id="83" name="Google Shape;83;p15"/>
          <p:cNvSpPr/>
          <p:nvPr/>
        </p:nvSpPr>
        <p:spPr>
          <a:xfrm>
            <a:off x="0" y="0"/>
            <a:ext cx="12191999" cy="4590661"/>
          </a:xfrm>
          <a:prstGeom prst="rect">
            <a:avLst/>
          </a:prstGeom>
          <a:solidFill>
            <a:srgbClr val="D7EE4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84" name="Google Shape;84;p15"/>
          <p:cNvSpPr txBox="1"/>
          <p:nvPr/>
        </p:nvSpPr>
        <p:spPr>
          <a:xfrm>
            <a:off x="881566" y="607336"/>
            <a:ext cx="801912" cy="156966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9600"/>
              <a:buFont typeface="Arial"/>
              <a:buNone/>
            </a:pPr>
            <a:r>
              <a:rPr b="0" i="0" lang="en-US" sz="9600" u="none" cap="none" strike="noStrike">
                <a:solidFill>
                  <a:srgbClr val="EB448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5" name="Google Shape;85;p15"/>
          <p:cNvSpPr txBox="1"/>
          <p:nvPr/>
        </p:nvSpPr>
        <p:spPr>
          <a:xfrm>
            <a:off x="9884458" y="2613787"/>
            <a:ext cx="652763" cy="156966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9600"/>
              <a:buFont typeface="Arial"/>
              <a:buNone/>
            </a:pPr>
            <a:r>
              <a:rPr b="0" i="0" lang="en-US" sz="9600" u="none" cap="none" strike="noStrike">
                <a:solidFill>
                  <a:srgbClr val="EB448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6" name="Google Shape;86;p15"/>
          <p:cNvSpPr txBox="1"/>
          <p:nvPr>
            <p:ph type="title"/>
          </p:nvPr>
        </p:nvSpPr>
        <p:spPr>
          <a:xfrm>
            <a:off x="1581878" y="982134"/>
            <a:ext cx="8453906" cy="2696632"/>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4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87" name="Google Shape;87;p15"/>
          <p:cNvSpPr txBox="1"/>
          <p:nvPr>
            <p:ph idx="1" type="body"/>
          </p:nvPr>
        </p:nvSpPr>
        <p:spPr>
          <a:xfrm>
            <a:off x="1945945" y="3678766"/>
            <a:ext cx="7731219" cy="342174"/>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small"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88" name="Google Shape;88;p15"/>
          <p:cNvSpPr txBox="1"/>
          <p:nvPr>
            <p:ph idx="2" type="body"/>
          </p:nvPr>
        </p:nvSpPr>
        <p:spPr>
          <a:xfrm>
            <a:off x="1154954" y="5029199"/>
            <a:ext cx="9244897" cy="997857"/>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89" name="Google Shape;89;p15"/>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pic>
        <p:nvPicPr>
          <p:cNvPr id="90" name="Google Shape;90;p15"/>
          <p:cNvPicPr preferRelativeResize="0"/>
          <p:nvPr/>
        </p:nvPicPr>
        <p:blipFill rotWithShape="1">
          <a:blip r:embed="rId2">
            <a:alphaModFix/>
          </a:blip>
          <a:srcRect b="0" l="0" r="0" t="0"/>
          <a:stretch/>
        </p:blipFill>
        <p:spPr>
          <a:xfrm>
            <a:off x="11075437" y="225922"/>
            <a:ext cx="829318" cy="747746"/>
          </a:xfrm>
          <a:prstGeom prst="rect">
            <a:avLst/>
          </a:prstGeom>
          <a:noFill/>
          <a:ln>
            <a:noFill/>
          </a:ln>
        </p:spPr>
      </p:pic>
      <p:sp>
        <p:nvSpPr>
          <p:cNvPr id="91" name="Google Shape;91;p15"/>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2" name="Shape 92"/>
        <p:cNvGrpSpPr/>
        <p:nvPr/>
      </p:nvGrpSpPr>
      <p:grpSpPr>
        <a:xfrm>
          <a:off x="0" y="0"/>
          <a:ext cx="0" cy="0"/>
          <a:chOff x="0" y="0"/>
          <a:chExt cx="0" cy="0"/>
        </a:xfrm>
      </p:grpSpPr>
      <p:sp>
        <p:nvSpPr>
          <p:cNvPr id="93" name="Google Shape;93;p16"/>
          <p:cNvSpPr/>
          <p:nvPr/>
        </p:nvSpPr>
        <p:spPr>
          <a:xfrm>
            <a:off x="0" y="0"/>
            <a:ext cx="12191999" cy="4590661"/>
          </a:xfrm>
          <a:prstGeom prst="rect">
            <a:avLst/>
          </a:prstGeom>
          <a:solidFill>
            <a:srgbClr val="D7EE4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94" name="Google Shape;94;p16"/>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pic>
        <p:nvPicPr>
          <p:cNvPr id="95" name="Google Shape;95;p16"/>
          <p:cNvPicPr preferRelativeResize="0"/>
          <p:nvPr/>
        </p:nvPicPr>
        <p:blipFill rotWithShape="1">
          <a:blip r:embed="rId2">
            <a:alphaModFix/>
          </a:blip>
          <a:srcRect b="0" l="0" r="0" t="0"/>
          <a:stretch/>
        </p:blipFill>
        <p:spPr>
          <a:xfrm>
            <a:off x="11075437" y="225922"/>
            <a:ext cx="829318" cy="747746"/>
          </a:xfrm>
          <a:prstGeom prst="rect">
            <a:avLst/>
          </a:prstGeom>
          <a:noFill/>
          <a:ln>
            <a:noFill/>
          </a:ln>
        </p:spPr>
      </p:pic>
      <p:sp>
        <p:nvSpPr>
          <p:cNvPr id="96" name="Google Shape;96;p16"/>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97" name="Google Shape;97;p16"/>
          <p:cNvSpPr txBox="1"/>
          <p:nvPr>
            <p:ph type="title"/>
          </p:nvPr>
        </p:nvSpPr>
        <p:spPr>
          <a:xfrm>
            <a:off x="1154954" y="2370667"/>
            <a:ext cx="8825660" cy="1822514"/>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4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98" name="Google Shape;98;p16"/>
          <p:cNvSpPr txBox="1"/>
          <p:nvPr>
            <p:ph idx="1" type="body"/>
          </p:nvPr>
        </p:nvSpPr>
        <p:spPr>
          <a:xfrm>
            <a:off x="1154954" y="5024967"/>
            <a:ext cx="8825659" cy="860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0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99" name="Shape 99"/>
        <p:cNvGrpSpPr/>
        <p:nvPr/>
      </p:nvGrpSpPr>
      <p:grpSpPr>
        <a:xfrm>
          <a:off x="0" y="0"/>
          <a:ext cx="0" cy="0"/>
          <a:chOff x="0" y="0"/>
          <a:chExt cx="0" cy="0"/>
        </a:xfrm>
      </p:grpSpPr>
      <p:sp>
        <p:nvSpPr>
          <p:cNvPr id="100" name="Google Shape;100;p17"/>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101" name="Google Shape;101;p17"/>
          <p:cNvSpPr txBox="1"/>
          <p:nvPr>
            <p:ph idx="1" type="body"/>
          </p:nvPr>
        </p:nvSpPr>
        <p:spPr>
          <a:xfrm>
            <a:off x="1154954" y="2603502"/>
            <a:ext cx="3141878" cy="5762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02" name="Google Shape;102;p17"/>
          <p:cNvSpPr txBox="1"/>
          <p:nvPr>
            <p:ph idx="2" type="body"/>
          </p:nvPr>
        </p:nvSpPr>
        <p:spPr>
          <a:xfrm>
            <a:off x="1154953" y="3179764"/>
            <a:ext cx="3141879" cy="284729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03" name="Google Shape;103;p17"/>
          <p:cNvSpPr txBox="1"/>
          <p:nvPr>
            <p:ph idx="3" type="body"/>
          </p:nvPr>
        </p:nvSpPr>
        <p:spPr>
          <a:xfrm>
            <a:off x="4512721" y="2603500"/>
            <a:ext cx="3147009" cy="5762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04" name="Google Shape;104;p17"/>
          <p:cNvSpPr txBox="1"/>
          <p:nvPr>
            <p:ph idx="4" type="body"/>
          </p:nvPr>
        </p:nvSpPr>
        <p:spPr>
          <a:xfrm>
            <a:off x="4512721" y="3179763"/>
            <a:ext cx="3147009" cy="284729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05" name="Google Shape;105;p17"/>
          <p:cNvSpPr txBox="1"/>
          <p:nvPr>
            <p:ph idx="5" type="body"/>
          </p:nvPr>
        </p:nvSpPr>
        <p:spPr>
          <a:xfrm>
            <a:off x="7888135" y="2603501"/>
            <a:ext cx="3145730" cy="5762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06" name="Google Shape;106;p17"/>
          <p:cNvSpPr txBox="1"/>
          <p:nvPr>
            <p:ph idx="6" type="body"/>
          </p:nvPr>
        </p:nvSpPr>
        <p:spPr>
          <a:xfrm>
            <a:off x="7888329" y="3179762"/>
            <a:ext cx="3145536" cy="284729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107" name="Google Shape;107;p17"/>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08" name="Google Shape;108;p17"/>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09" name="Google Shape;109;p17"/>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0" name="Shape 110"/>
        <p:cNvGrpSpPr/>
        <p:nvPr/>
      </p:nvGrpSpPr>
      <p:grpSpPr>
        <a:xfrm>
          <a:off x="0" y="0"/>
          <a:ext cx="0" cy="0"/>
          <a:chOff x="0" y="0"/>
          <a:chExt cx="0" cy="0"/>
        </a:xfrm>
      </p:grpSpPr>
      <p:sp>
        <p:nvSpPr>
          <p:cNvPr id="111" name="Google Shape;111;p18"/>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112" name="Google Shape;112;p18"/>
          <p:cNvSpPr txBox="1"/>
          <p:nvPr>
            <p:ph idx="1" type="body"/>
          </p:nvPr>
        </p:nvSpPr>
        <p:spPr>
          <a:xfrm>
            <a:off x="1154954" y="4532844"/>
            <a:ext cx="3050438" cy="5762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13" name="Google Shape;113;p18"/>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91425" lIns="91425" spcFirstLastPara="1" rIns="91425" wrap="square" tIns="91425">
            <a:noAutofit/>
          </a:bodyPr>
          <a:lstStyle>
            <a:lvl1pPr lvl="0" marR="0" rtl="0" algn="ctr">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14" name="Google Shape;114;p18"/>
          <p:cNvSpPr txBox="1"/>
          <p:nvPr>
            <p:ph idx="3" type="body"/>
          </p:nvPr>
        </p:nvSpPr>
        <p:spPr>
          <a:xfrm>
            <a:off x="1154954" y="5109106"/>
            <a:ext cx="3050438" cy="91795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15" name="Google Shape;115;p18"/>
          <p:cNvSpPr txBox="1"/>
          <p:nvPr>
            <p:ph idx="4" type="body"/>
          </p:nvPr>
        </p:nvSpPr>
        <p:spPr>
          <a:xfrm>
            <a:off x="4568865" y="4532844"/>
            <a:ext cx="3050438" cy="576263"/>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16" name="Google Shape;116;p18"/>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91425" lIns="91425" spcFirstLastPara="1" rIns="91425" wrap="square" tIns="91425">
            <a:noAutofit/>
          </a:bodyPr>
          <a:lstStyle>
            <a:lvl1pPr lvl="0" marR="0" rtl="0" algn="ctr">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17" name="Google Shape;117;p18"/>
          <p:cNvSpPr txBox="1"/>
          <p:nvPr>
            <p:ph idx="6" type="body"/>
          </p:nvPr>
        </p:nvSpPr>
        <p:spPr>
          <a:xfrm>
            <a:off x="4570172" y="5109105"/>
            <a:ext cx="3050438" cy="91795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18" name="Google Shape;118;p18"/>
          <p:cNvSpPr txBox="1"/>
          <p:nvPr>
            <p:ph idx="7" type="body"/>
          </p:nvPr>
        </p:nvSpPr>
        <p:spPr>
          <a:xfrm>
            <a:off x="7982775" y="4532845"/>
            <a:ext cx="3051095" cy="5762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19" name="Google Shape;119;p18"/>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91425" lIns="91425" spcFirstLastPara="1" rIns="91425" wrap="square" tIns="91425">
            <a:noAutofit/>
          </a:bodyPr>
          <a:lstStyle>
            <a:lvl1pPr lvl="0" marR="0" rtl="0" algn="ctr">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rgbClr val="EB4485"/>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20" name="Google Shape;120;p18"/>
          <p:cNvSpPr txBox="1"/>
          <p:nvPr>
            <p:ph idx="9" type="body"/>
          </p:nvPr>
        </p:nvSpPr>
        <p:spPr>
          <a:xfrm>
            <a:off x="7982775" y="5109104"/>
            <a:ext cx="3051096" cy="91795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121" name="Google Shape;121;p18"/>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22" name="Google Shape;122;p18"/>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23" name="Google Shape;123;p18"/>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19"/>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126" name="Google Shape;126;p19"/>
          <p:cNvSpPr txBox="1"/>
          <p:nvPr>
            <p:ph idx="1" type="body"/>
          </p:nvPr>
        </p:nvSpPr>
        <p:spPr>
          <a:xfrm rot="5400000">
            <a:off x="3859634" y="-101180"/>
            <a:ext cx="3416300" cy="8825659"/>
          </a:xfrm>
          <a:prstGeom prst="rect">
            <a:avLst/>
          </a:prstGeom>
          <a:noFill/>
          <a:ln>
            <a:noFill/>
          </a:ln>
        </p:spPr>
        <p:txBody>
          <a:bodyPr anchorCtr="0" anchor="t" bIns="91425" lIns="91425" spcFirstLastPara="1" rIns="91425" wrap="square" tIns="91425">
            <a:noAutofit/>
          </a:bodyPr>
          <a:lstStyle>
            <a:lvl1pPr indent="-320040" lvl="0" marL="457200" marR="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27" name="Google Shape;127;p19"/>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28" name="Shape 128"/>
        <p:cNvGrpSpPr/>
        <p:nvPr/>
      </p:nvGrpSpPr>
      <p:grpSpPr>
        <a:xfrm>
          <a:off x="0" y="0"/>
          <a:ext cx="0" cy="0"/>
          <a:chOff x="0" y="0"/>
          <a:chExt cx="0" cy="0"/>
        </a:xfrm>
      </p:grpSpPr>
      <p:sp>
        <p:nvSpPr>
          <p:cNvPr id="129" name="Google Shape;129;p20"/>
          <p:cNvSpPr/>
          <p:nvPr/>
        </p:nvSpPr>
        <p:spPr>
          <a:xfrm>
            <a:off x="7912358" y="0"/>
            <a:ext cx="4279641" cy="6858000"/>
          </a:xfrm>
          <a:prstGeom prst="rect">
            <a:avLst/>
          </a:prstGeom>
          <a:solidFill>
            <a:srgbClr val="D7EE4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30" name="Google Shape;130;p20"/>
          <p:cNvSpPr txBox="1"/>
          <p:nvPr>
            <p:ph type="title"/>
          </p:nvPr>
        </p:nvSpPr>
        <p:spPr>
          <a:xfrm rot="5400000">
            <a:off x="6915922" y="2947779"/>
            <a:ext cx="4748590" cy="1409965"/>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131" name="Google Shape;131;p20"/>
          <p:cNvSpPr txBox="1"/>
          <p:nvPr>
            <p:ph idx="1" type="body"/>
          </p:nvPr>
        </p:nvSpPr>
        <p:spPr>
          <a:xfrm rot="5400000">
            <a:off x="1908671" y="524749"/>
            <a:ext cx="4748590" cy="6256025"/>
          </a:xfrm>
          <a:prstGeom prst="rect">
            <a:avLst/>
          </a:prstGeom>
          <a:noFill/>
          <a:ln>
            <a:noFill/>
          </a:ln>
        </p:spPr>
        <p:txBody>
          <a:bodyPr anchorCtr="0" anchor="t" bIns="91425" lIns="91425" spcFirstLastPara="1" rIns="91425" wrap="square" tIns="91425">
            <a:noAutofit/>
          </a:bodyPr>
          <a:lstStyle>
            <a:lvl1pPr indent="-320040" lvl="0" marL="457200" marR="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32" name="Google Shape;132;p20"/>
          <p:cNvSpPr txBox="1"/>
          <p:nvPr>
            <p:ph idx="11" type="ftr"/>
          </p:nvPr>
        </p:nvSpPr>
        <p:spPr>
          <a:xfrm rot="5400000">
            <a:off x="-1528947" y="4609691"/>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pic>
        <p:nvPicPr>
          <p:cNvPr id="133" name="Google Shape;133;p20"/>
          <p:cNvPicPr preferRelativeResize="0"/>
          <p:nvPr/>
        </p:nvPicPr>
        <p:blipFill rotWithShape="1">
          <a:blip r:embed="rId2">
            <a:alphaModFix/>
          </a:blip>
          <a:srcRect b="0" l="0" r="0" t="0"/>
          <a:stretch/>
        </p:blipFill>
        <p:spPr>
          <a:xfrm rot="5400000">
            <a:off x="11150082" y="5786967"/>
            <a:ext cx="829318" cy="747746"/>
          </a:xfrm>
          <a:prstGeom prst="rect">
            <a:avLst/>
          </a:prstGeom>
          <a:noFill/>
          <a:ln>
            <a:noFill/>
          </a:ln>
        </p:spPr>
      </p:pic>
      <p:sp>
        <p:nvSpPr>
          <p:cNvPr id="134" name="Google Shape;134;p20"/>
          <p:cNvSpPr/>
          <p:nvPr/>
        </p:nvSpPr>
        <p:spPr>
          <a:xfrm rot="5400000">
            <a:off x="8707015" y="3373016"/>
            <a:ext cx="6858000" cy="11196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1154954" y="505951"/>
            <a:ext cx="8761413" cy="706964"/>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21" name="Google Shape;21;p3"/>
          <p:cNvSpPr txBox="1"/>
          <p:nvPr>
            <p:ph idx="1" type="body"/>
          </p:nvPr>
        </p:nvSpPr>
        <p:spPr>
          <a:xfrm>
            <a:off x="1154954" y="2603500"/>
            <a:ext cx="8825659" cy="3416300"/>
          </a:xfrm>
          <a:prstGeom prst="rect">
            <a:avLst/>
          </a:prstGeom>
          <a:noFill/>
          <a:ln>
            <a:noFill/>
          </a:ln>
        </p:spPr>
        <p:txBody>
          <a:bodyPr anchorCtr="0" anchor="t" bIns="91425" lIns="91425" spcFirstLastPara="1" rIns="91425" wrap="square" tIns="91425">
            <a:noAutofit/>
          </a:bodyPr>
          <a:lstStyle>
            <a:lvl1pPr indent="-320040" lvl="0" marL="457200" marR="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2" name="Google Shape;22;p3"/>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Slide" showMasterSp="0" type="title">
  <p:cSld name="TITLE">
    <p:bg>
      <p:bgPr>
        <a:solidFill>
          <a:srgbClr val="D7EE49"/>
        </a:solidFill>
      </p:bgPr>
    </p:bg>
    <p:spTree>
      <p:nvGrpSpPr>
        <p:cNvPr id="23" name="Shape 23"/>
        <p:cNvGrpSpPr/>
        <p:nvPr/>
      </p:nvGrpSpPr>
      <p:grpSpPr>
        <a:xfrm>
          <a:off x="0" y="0"/>
          <a:ext cx="0" cy="0"/>
          <a:chOff x="0" y="0"/>
          <a:chExt cx="0" cy="0"/>
        </a:xfrm>
      </p:grpSpPr>
      <p:sp>
        <p:nvSpPr>
          <p:cNvPr id="24" name="Google Shape;24;p4"/>
          <p:cNvSpPr txBox="1"/>
          <p:nvPr>
            <p:ph type="ctrTitle"/>
          </p:nvPr>
        </p:nvSpPr>
        <p:spPr>
          <a:xfrm>
            <a:off x="1602824" y="2099733"/>
            <a:ext cx="8825658" cy="2677648"/>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rgbClr val="5855A0"/>
              </a:buClr>
              <a:buSzPts val="1400"/>
              <a:buFont typeface="Century Gothic"/>
              <a:buNone/>
              <a:defRPr b="0" i="0" sz="54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25" name="Google Shape;25;p4"/>
          <p:cNvSpPr txBox="1"/>
          <p:nvPr>
            <p:ph idx="1" type="subTitle"/>
          </p:nvPr>
        </p:nvSpPr>
        <p:spPr>
          <a:xfrm>
            <a:off x="1602824" y="4777380"/>
            <a:ext cx="8825658" cy="86142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1000"/>
              </a:spcBef>
              <a:spcAft>
                <a:spcPts val="0"/>
              </a:spcAft>
              <a:buClr>
                <a:srgbClr val="EB4485"/>
              </a:buClr>
              <a:buSzPts val="1440"/>
              <a:buFont typeface="Noto Sans Symbols"/>
              <a:buNone/>
              <a:defRPr b="0" i="0" sz="1800" u="none" cap="none" strike="noStrike">
                <a:solidFill>
                  <a:srgbClr val="EB4485"/>
                </a:solidFill>
                <a:latin typeface="Century Gothic"/>
                <a:ea typeface="Century Gothic"/>
                <a:cs typeface="Century Gothic"/>
                <a:sym typeface="Century Gothic"/>
              </a:defRPr>
            </a:lvl1pPr>
            <a:lvl2pPr lvl="1" marR="0" algn="ctr">
              <a:lnSpc>
                <a:spcPct val="100000"/>
              </a:lnSpc>
              <a:spcBef>
                <a:spcPts val="1000"/>
              </a:spcBef>
              <a:spcAft>
                <a:spcPts val="0"/>
              </a:spcAft>
              <a:buClr>
                <a:srgbClr val="EB4485"/>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2pPr>
            <a:lvl3pPr lvl="2" marR="0" algn="ctr">
              <a:lnSpc>
                <a:spcPct val="100000"/>
              </a:lnSpc>
              <a:spcBef>
                <a:spcPts val="1000"/>
              </a:spcBef>
              <a:spcAft>
                <a:spcPts val="0"/>
              </a:spcAft>
              <a:buClr>
                <a:srgbClr val="EB4485"/>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3pPr>
            <a:lvl4pPr lvl="3" marR="0" algn="ctr">
              <a:lnSpc>
                <a:spcPct val="100000"/>
              </a:lnSpc>
              <a:spcBef>
                <a:spcPts val="1000"/>
              </a:spcBef>
              <a:spcAft>
                <a:spcPts val="0"/>
              </a:spcAft>
              <a:buClr>
                <a:srgbClr val="EB4485"/>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4pPr>
            <a:lvl5pPr lvl="4" marR="0" algn="ctr">
              <a:lnSpc>
                <a:spcPct val="100000"/>
              </a:lnSpc>
              <a:spcBef>
                <a:spcPts val="1000"/>
              </a:spcBef>
              <a:spcAft>
                <a:spcPts val="0"/>
              </a:spcAft>
              <a:buClr>
                <a:srgbClr val="EB4485"/>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5pPr>
            <a:lvl6pPr lvl="5"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6pPr>
            <a:lvl7pPr lvl="6"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7pPr>
            <a:lvl8pPr lvl="7"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8pPr>
            <a:lvl9pPr lvl="8"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pic>
        <p:nvPicPr>
          <p:cNvPr id="26" name="Google Shape;26;p4"/>
          <p:cNvPicPr preferRelativeResize="0"/>
          <p:nvPr/>
        </p:nvPicPr>
        <p:blipFill rotWithShape="1">
          <a:blip r:embed="rId2">
            <a:alphaModFix/>
          </a:blip>
          <a:srcRect b="0" l="0" r="0" t="0"/>
          <a:stretch/>
        </p:blipFill>
        <p:spPr>
          <a:xfrm>
            <a:off x="4397655" y="768710"/>
            <a:ext cx="3235997" cy="93920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A_Presentation Slide" showMasterSp="0">
  <p:cSld name="1A_Presentation Slide">
    <p:bg>
      <p:bgPr>
        <a:solidFill>
          <a:srgbClr val="D7EE49"/>
        </a:solidFill>
      </p:bgPr>
    </p:bg>
    <p:spTree>
      <p:nvGrpSpPr>
        <p:cNvPr id="27" name="Shape 27"/>
        <p:cNvGrpSpPr/>
        <p:nvPr/>
      </p:nvGrpSpPr>
      <p:grpSpPr>
        <a:xfrm>
          <a:off x="0" y="0"/>
          <a:ext cx="0" cy="0"/>
          <a:chOff x="0" y="0"/>
          <a:chExt cx="0" cy="0"/>
        </a:xfrm>
      </p:grpSpPr>
      <p:sp>
        <p:nvSpPr>
          <p:cNvPr id="28" name="Google Shape;28;p5"/>
          <p:cNvSpPr txBox="1"/>
          <p:nvPr>
            <p:ph idx="1" type="subTitle"/>
          </p:nvPr>
        </p:nvSpPr>
        <p:spPr>
          <a:xfrm>
            <a:off x="1602824" y="4777380"/>
            <a:ext cx="8825658" cy="86142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1000"/>
              </a:spcBef>
              <a:spcAft>
                <a:spcPts val="0"/>
              </a:spcAft>
              <a:buClr>
                <a:srgbClr val="EB4485"/>
              </a:buClr>
              <a:buSzPts val="1440"/>
              <a:buFont typeface="Noto Sans Symbols"/>
              <a:buNone/>
              <a:defRPr b="0" i="0" sz="2800" u="none" cap="none" strike="noStrike">
                <a:solidFill>
                  <a:srgbClr val="EB4485"/>
                </a:solidFill>
                <a:latin typeface="Century Gothic"/>
                <a:ea typeface="Century Gothic"/>
                <a:cs typeface="Century Gothic"/>
                <a:sym typeface="Century Gothic"/>
              </a:defRPr>
            </a:lvl1pPr>
            <a:lvl2pPr lvl="1" marR="0" algn="ctr">
              <a:lnSpc>
                <a:spcPct val="100000"/>
              </a:lnSpc>
              <a:spcBef>
                <a:spcPts val="1000"/>
              </a:spcBef>
              <a:spcAft>
                <a:spcPts val="0"/>
              </a:spcAft>
              <a:buClr>
                <a:srgbClr val="EB4485"/>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2pPr>
            <a:lvl3pPr lvl="2" marR="0" algn="ctr">
              <a:lnSpc>
                <a:spcPct val="100000"/>
              </a:lnSpc>
              <a:spcBef>
                <a:spcPts val="1000"/>
              </a:spcBef>
              <a:spcAft>
                <a:spcPts val="0"/>
              </a:spcAft>
              <a:buClr>
                <a:srgbClr val="EB4485"/>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3pPr>
            <a:lvl4pPr lvl="3" marR="0" algn="ctr">
              <a:lnSpc>
                <a:spcPct val="100000"/>
              </a:lnSpc>
              <a:spcBef>
                <a:spcPts val="1000"/>
              </a:spcBef>
              <a:spcAft>
                <a:spcPts val="0"/>
              </a:spcAft>
              <a:buClr>
                <a:srgbClr val="EB4485"/>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4pPr>
            <a:lvl5pPr lvl="4" marR="0" algn="ctr">
              <a:lnSpc>
                <a:spcPct val="100000"/>
              </a:lnSpc>
              <a:spcBef>
                <a:spcPts val="1000"/>
              </a:spcBef>
              <a:spcAft>
                <a:spcPts val="0"/>
              </a:spcAft>
              <a:buClr>
                <a:srgbClr val="EB4485"/>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5pPr>
            <a:lvl6pPr lvl="5"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6pPr>
            <a:lvl7pPr lvl="6"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7pPr>
            <a:lvl8pPr lvl="7"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8pPr>
            <a:lvl9pPr lvl="8"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pic>
        <p:nvPicPr>
          <p:cNvPr id="29" name="Google Shape;29;p5"/>
          <p:cNvPicPr preferRelativeResize="0"/>
          <p:nvPr/>
        </p:nvPicPr>
        <p:blipFill rotWithShape="1">
          <a:blip r:embed="rId2">
            <a:alphaModFix/>
          </a:blip>
          <a:srcRect b="0" l="0" r="0" t="0"/>
          <a:stretch/>
        </p:blipFill>
        <p:spPr>
          <a:xfrm>
            <a:off x="3964125" y="2810250"/>
            <a:ext cx="4263750" cy="1237500"/>
          </a:xfrm>
          <a:prstGeom prst="rect">
            <a:avLst/>
          </a:prstGeom>
          <a:noFill/>
          <a:ln>
            <a:noFill/>
          </a:ln>
        </p:spPr>
      </p:pic>
      <p:sp>
        <p:nvSpPr>
          <p:cNvPr id="30" name="Google Shape;30;p5"/>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1" name="Shape 31"/>
        <p:cNvGrpSpPr/>
        <p:nvPr/>
      </p:nvGrpSpPr>
      <p:grpSpPr>
        <a:xfrm>
          <a:off x="0" y="0"/>
          <a:ext cx="0" cy="0"/>
          <a:chOff x="0" y="0"/>
          <a:chExt cx="0" cy="0"/>
        </a:xfrm>
      </p:grpSpPr>
      <p:sp>
        <p:nvSpPr>
          <p:cNvPr id="32" name="Google Shape;32;p6"/>
          <p:cNvSpPr/>
          <p:nvPr/>
        </p:nvSpPr>
        <p:spPr>
          <a:xfrm>
            <a:off x="0" y="0"/>
            <a:ext cx="6270171" cy="6858000"/>
          </a:xfrm>
          <a:prstGeom prst="rect">
            <a:avLst/>
          </a:prstGeom>
          <a:solidFill>
            <a:srgbClr val="D7EE4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3" name="Google Shape;33;p6"/>
          <p:cNvSpPr txBox="1"/>
          <p:nvPr>
            <p:ph type="title"/>
          </p:nvPr>
        </p:nvSpPr>
        <p:spPr>
          <a:xfrm>
            <a:off x="1154954" y="2677645"/>
            <a:ext cx="4351025" cy="2283824"/>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4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34" name="Google Shape;34;p6"/>
          <p:cNvSpPr txBox="1"/>
          <p:nvPr>
            <p:ph idx="1" type="body"/>
          </p:nvPr>
        </p:nvSpPr>
        <p:spPr>
          <a:xfrm>
            <a:off x="6895559" y="2677644"/>
            <a:ext cx="3757545" cy="2283824"/>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0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35" name="Google Shape;35;p6"/>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pic>
        <p:nvPicPr>
          <p:cNvPr id="36" name="Google Shape;36;p6"/>
          <p:cNvPicPr preferRelativeResize="0"/>
          <p:nvPr/>
        </p:nvPicPr>
        <p:blipFill rotWithShape="1">
          <a:blip r:embed="rId2">
            <a:alphaModFix/>
          </a:blip>
          <a:srcRect b="0" l="0" r="0" t="0"/>
          <a:stretch/>
        </p:blipFill>
        <p:spPr>
          <a:xfrm>
            <a:off x="1154954" y="768710"/>
            <a:ext cx="3235997" cy="939208"/>
          </a:xfrm>
          <a:prstGeom prst="rect">
            <a:avLst/>
          </a:prstGeom>
          <a:noFill/>
          <a:ln>
            <a:noFill/>
          </a:ln>
        </p:spPr>
      </p:pic>
      <p:sp>
        <p:nvSpPr>
          <p:cNvPr id="37" name="Google Shape;37;p6"/>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1154954" y="505951"/>
            <a:ext cx="8761413" cy="706964"/>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40" name="Google Shape;40;p7"/>
          <p:cNvSpPr txBox="1"/>
          <p:nvPr>
            <p:ph idx="1" type="body"/>
          </p:nvPr>
        </p:nvSpPr>
        <p:spPr>
          <a:xfrm>
            <a:off x="1154954" y="2603500"/>
            <a:ext cx="4825158" cy="3416301"/>
          </a:xfrm>
          <a:prstGeom prst="rect">
            <a:avLst/>
          </a:prstGeom>
          <a:noFill/>
          <a:ln>
            <a:noFill/>
          </a:ln>
        </p:spPr>
        <p:txBody>
          <a:bodyPr anchorCtr="0" anchor="t" bIns="91425" lIns="91425" spcFirstLastPara="1" rIns="91425" wrap="square" tIns="91425">
            <a:noAutofit/>
          </a:bodyPr>
          <a:lstStyle>
            <a:lvl1pPr indent="-320040" lvl="0" marL="457200" marR="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41" name="Google Shape;41;p7"/>
          <p:cNvSpPr txBox="1"/>
          <p:nvPr>
            <p:ph idx="2" type="body"/>
          </p:nvPr>
        </p:nvSpPr>
        <p:spPr>
          <a:xfrm>
            <a:off x="6208712" y="2603500"/>
            <a:ext cx="4825159" cy="3416300"/>
          </a:xfrm>
          <a:prstGeom prst="rect">
            <a:avLst/>
          </a:prstGeom>
          <a:noFill/>
          <a:ln>
            <a:noFill/>
          </a:ln>
        </p:spPr>
        <p:txBody>
          <a:bodyPr anchorCtr="0" anchor="t" bIns="91425" lIns="91425" spcFirstLastPara="1" rIns="91425" wrap="square" tIns="91425">
            <a:noAutofit/>
          </a:bodyPr>
          <a:lstStyle>
            <a:lvl1pPr indent="-320040" lvl="0" marL="457200" marR="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42" name="Google Shape;42;p7"/>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8"/>
          <p:cNvSpPr txBox="1"/>
          <p:nvPr>
            <p:ph type="title"/>
          </p:nvPr>
        </p:nvSpPr>
        <p:spPr>
          <a:xfrm>
            <a:off x="1154954" y="505951"/>
            <a:ext cx="8761413" cy="706964"/>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45" name="Google Shape;45;p8"/>
          <p:cNvSpPr txBox="1"/>
          <p:nvPr>
            <p:ph idx="1" type="body"/>
          </p:nvPr>
        </p:nvSpPr>
        <p:spPr>
          <a:xfrm>
            <a:off x="1154954" y="2603500"/>
            <a:ext cx="4825157" cy="5762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46" name="Google Shape;46;p8"/>
          <p:cNvSpPr txBox="1"/>
          <p:nvPr>
            <p:ph idx="2" type="body"/>
          </p:nvPr>
        </p:nvSpPr>
        <p:spPr>
          <a:xfrm>
            <a:off x="1154954" y="3179762"/>
            <a:ext cx="4825158" cy="2840039"/>
          </a:xfrm>
          <a:prstGeom prst="rect">
            <a:avLst/>
          </a:prstGeom>
          <a:noFill/>
          <a:ln>
            <a:noFill/>
          </a:ln>
        </p:spPr>
        <p:txBody>
          <a:bodyPr anchorCtr="0" anchor="t" bIns="91425" lIns="91425" spcFirstLastPara="1" rIns="91425" wrap="square" tIns="91425">
            <a:noAutofit/>
          </a:bodyPr>
          <a:lstStyle>
            <a:lvl1pPr indent="-320040" lvl="0" marL="457200" marR="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47" name="Google Shape;47;p8"/>
          <p:cNvSpPr txBox="1"/>
          <p:nvPr>
            <p:ph idx="3" type="body"/>
          </p:nvPr>
        </p:nvSpPr>
        <p:spPr>
          <a:xfrm>
            <a:off x="6208712" y="2603500"/>
            <a:ext cx="4825159" cy="5762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48" name="Google Shape;48;p8"/>
          <p:cNvSpPr txBox="1"/>
          <p:nvPr>
            <p:ph idx="4" type="body"/>
          </p:nvPr>
        </p:nvSpPr>
        <p:spPr>
          <a:xfrm>
            <a:off x="6208712" y="3179762"/>
            <a:ext cx="4825159" cy="2840039"/>
          </a:xfrm>
          <a:prstGeom prst="rect">
            <a:avLst/>
          </a:prstGeom>
          <a:noFill/>
          <a:ln>
            <a:noFill/>
          </a:ln>
        </p:spPr>
        <p:txBody>
          <a:bodyPr anchorCtr="0" anchor="t" bIns="91425" lIns="91425" spcFirstLastPara="1" rIns="91425" wrap="square" tIns="91425">
            <a:noAutofit/>
          </a:bodyPr>
          <a:lstStyle>
            <a:lvl1pPr indent="-320040" lvl="0" marL="457200" marR="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49" name="Google Shape;49;p8"/>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9"/>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52" name="Google Shape;52;p9"/>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3" name="Shape 53"/>
        <p:cNvGrpSpPr/>
        <p:nvPr/>
      </p:nvGrpSpPr>
      <p:grpSpPr>
        <a:xfrm>
          <a:off x="0" y="0"/>
          <a:ext cx="0" cy="0"/>
          <a:chOff x="0" y="0"/>
          <a:chExt cx="0" cy="0"/>
        </a:xfrm>
      </p:grpSpPr>
      <p:sp>
        <p:nvSpPr>
          <p:cNvPr id="54" name="Google Shape;54;p10"/>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54954" y="505951"/>
            <a:ext cx="8761413" cy="706964"/>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1154954" y="2603500"/>
            <a:ext cx="8761413" cy="3416300"/>
          </a:xfrm>
          <a:prstGeom prst="rect">
            <a:avLst/>
          </a:prstGeom>
          <a:noFill/>
          <a:ln>
            <a:noFill/>
          </a:ln>
        </p:spPr>
        <p:txBody>
          <a:bodyPr anchorCtr="0" anchor="t" bIns="91425" lIns="91425" spcFirstLastPara="1" rIns="91425" wrap="square" tIns="91425">
            <a:noAutofit/>
          </a:bodyPr>
          <a:lstStyle>
            <a:lvl1pPr indent="-320040" lvl="0" marL="457200" marR="0" rtl="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2" name="Google Shape;12;p1"/>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1" i="0" sz="1000" u="none" cap="none" strike="noStrike">
                <a:solidFill>
                  <a:srgbClr val="5855A0"/>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pic>
        <p:nvPicPr>
          <p:cNvPr id="13" name="Google Shape;13;p1"/>
          <p:cNvPicPr preferRelativeResize="0"/>
          <p:nvPr/>
        </p:nvPicPr>
        <p:blipFill rotWithShape="1">
          <a:blip r:embed="rId1">
            <a:alphaModFix/>
          </a:blip>
          <a:srcRect b="0" l="0" r="0" t="0"/>
          <a:stretch/>
        </p:blipFill>
        <p:spPr>
          <a:xfrm>
            <a:off x="11075437" y="225922"/>
            <a:ext cx="829318" cy="747746"/>
          </a:xfrm>
          <a:prstGeom prst="rect">
            <a:avLst/>
          </a:prstGeom>
          <a:noFill/>
          <a:ln>
            <a:noFill/>
          </a:ln>
        </p:spPr>
      </p:pic>
      <p:sp>
        <p:nvSpPr>
          <p:cNvPr id="14" name="Google Shape;14;p1"/>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gif"/><Relationship Id="rId4" Type="http://schemas.openxmlformats.org/officeDocument/2006/relationships/image" Target="../media/image3.gif"/><Relationship Id="rId5" Type="http://schemas.openxmlformats.org/officeDocument/2006/relationships/image" Target="../media/image9.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gif"/><Relationship Id="rId4" Type="http://schemas.openxmlformats.org/officeDocument/2006/relationships/image" Target="../media/image1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gif"/><Relationship Id="rId4" Type="http://schemas.openxmlformats.org/officeDocument/2006/relationships/image" Target="../media/image13.gif"/><Relationship Id="rId5" Type="http://schemas.openxmlformats.org/officeDocument/2006/relationships/image" Target="../media/image2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idx="1" type="subTitle"/>
          </p:nvPr>
        </p:nvSpPr>
        <p:spPr>
          <a:xfrm>
            <a:off x="1438067" y="4703239"/>
            <a:ext cx="8825658" cy="8614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EB4485"/>
              </a:buClr>
              <a:buSzPts val="1440"/>
              <a:buFont typeface="Noto Sans Symbols"/>
              <a:buNone/>
            </a:pPr>
            <a:r>
              <a:rPr lang="en-US"/>
              <a:t>GUÍA BÁSICA DE JAVASCRIPT, parte I</a:t>
            </a:r>
            <a:endParaRPr/>
          </a:p>
          <a:p>
            <a:pPr indent="0" lvl="0" marL="0" marR="0" rtl="0" algn="ctr">
              <a:lnSpc>
                <a:spcPct val="100000"/>
              </a:lnSpc>
              <a:spcBef>
                <a:spcPts val="1000"/>
              </a:spcBef>
              <a:spcAft>
                <a:spcPts val="0"/>
              </a:spcAft>
              <a:buClr>
                <a:srgbClr val="EB4485"/>
              </a:buClr>
              <a:buSzPts val="1440"/>
              <a:buFont typeface="Noto Sans Symbols"/>
              <a:buNone/>
            </a:pPr>
            <a:r>
              <a:t/>
            </a:r>
            <a:endParaRPr b="0" i="0" sz="2800" u="none" cap="none" strike="noStrike">
              <a:solidFill>
                <a:srgbClr val="EB4485"/>
              </a:solidFill>
              <a:latin typeface="Century Gothic"/>
              <a:ea typeface="Century Gothic"/>
              <a:cs typeface="Century Gothic"/>
              <a:sym typeface="Century Gothic"/>
            </a:endParaRPr>
          </a:p>
        </p:txBody>
      </p:sp>
      <p:sp>
        <p:nvSpPr>
          <p:cNvPr id="140" name="Google Shape;140;p21"/>
          <p:cNvSpPr txBox="1"/>
          <p:nvPr/>
        </p:nvSpPr>
        <p:spPr>
          <a:xfrm>
            <a:off x="1683142" y="932689"/>
            <a:ext cx="8825700" cy="86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EB4485"/>
                </a:solidFill>
                <a:latin typeface="Century Gothic"/>
                <a:ea typeface="Century Gothic"/>
                <a:cs typeface="Century Gothic"/>
                <a:sym typeface="Century Gothic"/>
              </a:rPr>
              <a:t>PROGRAMACIÓN WEB</a:t>
            </a:r>
            <a:endParaRPr b="0" i="0" sz="2800" u="none" cap="none" strike="noStrike">
              <a:solidFill>
                <a:srgbClr val="EB4485"/>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EB4485"/>
                </a:solidFill>
                <a:latin typeface="Century Gothic"/>
                <a:ea typeface="Century Gothic"/>
                <a:cs typeface="Century Gothic"/>
                <a:sym typeface="Century Gothic"/>
              </a:rPr>
              <a:t>teoría/práctica</a:t>
            </a:r>
            <a:endParaRPr b="0" i="0" sz="2800" u="none" cap="none" strike="noStrike">
              <a:solidFill>
                <a:srgbClr val="EB4485"/>
              </a:solidFill>
              <a:latin typeface="Century Gothic"/>
              <a:ea typeface="Century Gothic"/>
              <a:cs typeface="Century Gothic"/>
              <a:sym typeface="Century Gothic"/>
            </a:endParaRPr>
          </a:p>
          <a:p>
            <a:pPr indent="0" lvl="0" marL="0" marR="0" rtl="0" algn="ctr">
              <a:lnSpc>
                <a:spcPct val="100000"/>
              </a:lnSpc>
              <a:spcBef>
                <a:spcPts val="1000"/>
              </a:spcBef>
              <a:spcAft>
                <a:spcPts val="0"/>
              </a:spcAft>
              <a:buClr>
                <a:srgbClr val="000000"/>
              </a:buClr>
              <a:buSzPts val="2800"/>
              <a:buFont typeface="Arial"/>
              <a:buNone/>
            </a:pPr>
            <a:r>
              <a:t/>
            </a:r>
            <a:endParaRPr b="0" i="0" sz="2800" u="none" cap="none" strike="noStrike">
              <a:solidFill>
                <a:srgbClr val="EB4485"/>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Javascript</a:t>
            </a:r>
            <a:endParaRPr b="0" i="0" sz="3600" u="none" cap="none" strike="noStrike">
              <a:solidFill>
                <a:srgbClr val="5855A0"/>
              </a:solidFill>
              <a:latin typeface="Century Gothic"/>
              <a:ea typeface="Century Gothic"/>
              <a:cs typeface="Century Gothic"/>
              <a:sym typeface="Century Gothic"/>
            </a:endParaRPr>
          </a:p>
        </p:txBody>
      </p:sp>
      <p:sp>
        <p:nvSpPr>
          <p:cNvPr id="219" name="Google Shape;219;p30"/>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220" name="Google Shape;220;p30"/>
          <p:cNvSpPr/>
          <p:nvPr/>
        </p:nvSpPr>
        <p:spPr>
          <a:xfrm>
            <a:off x="2678200" y="2109300"/>
            <a:ext cx="2647200" cy="2631600"/>
          </a:xfrm>
          <a:prstGeom prst="ellipse">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0"/>
          <p:cNvSpPr/>
          <p:nvPr/>
        </p:nvSpPr>
        <p:spPr>
          <a:xfrm>
            <a:off x="4688300" y="2117100"/>
            <a:ext cx="2647200" cy="2631600"/>
          </a:xfrm>
          <a:prstGeom prst="ellipse">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0"/>
          <p:cNvSpPr/>
          <p:nvPr/>
        </p:nvSpPr>
        <p:spPr>
          <a:xfrm>
            <a:off x="6621000" y="2117100"/>
            <a:ext cx="2647200" cy="2631600"/>
          </a:xfrm>
          <a:prstGeom prst="ellipse">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3" name="Google Shape;223;p30"/>
          <p:cNvPicPr preferRelativeResize="0"/>
          <p:nvPr/>
        </p:nvPicPr>
        <p:blipFill rotWithShape="1">
          <a:blip r:embed="rId3">
            <a:alphaModFix/>
          </a:blip>
          <a:srcRect b="0" l="0" r="0" t="0"/>
          <a:stretch/>
        </p:blipFill>
        <p:spPr>
          <a:xfrm>
            <a:off x="3506900" y="2996115"/>
            <a:ext cx="857975" cy="857975"/>
          </a:xfrm>
          <a:prstGeom prst="rect">
            <a:avLst/>
          </a:prstGeom>
          <a:noFill/>
          <a:ln>
            <a:noFill/>
          </a:ln>
        </p:spPr>
      </p:pic>
      <p:pic>
        <p:nvPicPr>
          <p:cNvPr id="224" name="Google Shape;224;p30"/>
          <p:cNvPicPr preferRelativeResize="0"/>
          <p:nvPr/>
        </p:nvPicPr>
        <p:blipFill rotWithShape="1">
          <a:blip r:embed="rId4">
            <a:alphaModFix/>
          </a:blip>
          <a:srcRect b="0" l="0" r="0" t="0"/>
          <a:stretch/>
        </p:blipFill>
        <p:spPr>
          <a:xfrm>
            <a:off x="7380400" y="2791310"/>
            <a:ext cx="1128375" cy="1128375"/>
          </a:xfrm>
          <a:prstGeom prst="rect">
            <a:avLst/>
          </a:prstGeom>
          <a:noFill/>
          <a:ln>
            <a:noFill/>
          </a:ln>
        </p:spPr>
      </p:pic>
      <p:pic>
        <p:nvPicPr>
          <p:cNvPr id="225" name="Google Shape;225;p30"/>
          <p:cNvPicPr preferRelativeResize="0"/>
          <p:nvPr/>
        </p:nvPicPr>
        <p:blipFill rotWithShape="1">
          <a:blip r:embed="rId5">
            <a:alphaModFix/>
          </a:blip>
          <a:srcRect b="0" l="0" r="0" t="0"/>
          <a:stretch/>
        </p:blipFill>
        <p:spPr>
          <a:xfrm>
            <a:off x="5633460" y="2956332"/>
            <a:ext cx="679488" cy="953132"/>
          </a:xfrm>
          <a:prstGeom prst="rect">
            <a:avLst/>
          </a:prstGeom>
          <a:noFill/>
          <a:ln>
            <a:noFill/>
          </a:ln>
        </p:spPr>
      </p:pic>
      <p:sp>
        <p:nvSpPr>
          <p:cNvPr id="226" name="Google Shape;226;p30"/>
          <p:cNvSpPr/>
          <p:nvPr/>
        </p:nvSpPr>
        <p:spPr>
          <a:xfrm>
            <a:off x="3019975" y="3915450"/>
            <a:ext cx="1919600" cy="1749325"/>
          </a:xfrm>
          <a:custGeom>
            <a:rect b="b" l="l" r="r" t="t"/>
            <a:pathLst>
              <a:path extrusionOk="0" h="69973" w="76784">
                <a:moveTo>
                  <a:pt x="0" y="69973"/>
                </a:moveTo>
                <a:cubicBezTo>
                  <a:pt x="10082" y="69973"/>
                  <a:pt x="19724" y="64156"/>
                  <a:pt x="27865" y="58208"/>
                </a:cubicBezTo>
                <a:cubicBezTo>
                  <a:pt x="48329" y="43255"/>
                  <a:pt x="62725" y="21088"/>
                  <a:pt x="76784" y="0"/>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30"/>
          <p:cNvPicPr preferRelativeResize="0"/>
          <p:nvPr/>
        </p:nvPicPr>
        <p:blipFill rotWithShape="1">
          <a:blip r:embed="rId6">
            <a:alphaModFix/>
          </a:blip>
          <a:srcRect b="0" l="0" r="0" t="0"/>
          <a:stretch/>
        </p:blipFill>
        <p:spPr>
          <a:xfrm rot="5400000">
            <a:off x="4221613" y="3145662"/>
            <a:ext cx="1555099" cy="558875"/>
          </a:xfrm>
          <a:prstGeom prst="rect">
            <a:avLst/>
          </a:prstGeom>
          <a:noFill/>
          <a:ln>
            <a:noFill/>
          </a:ln>
        </p:spPr>
      </p:pic>
      <p:pic>
        <p:nvPicPr>
          <p:cNvPr id="228" name="Google Shape;228;p30"/>
          <p:cNvPicPr preferRelativeResize="0"/>
          <p:nvPr/>
        </p:nvPicPr>
        <p:blipFill rotWithShape="1">
          <a:blip r:embed="rId6">
            <a:alphaModFix/>
          </a:blip>
          <a:srcRect b="0" l="0" r="0" t="0"/>
          <a:stretch/>
        </p:blipFill>
        <p:spPr>
          <a:xfrm rot="-5400000">
            <a:off x="6169688" y="3076049"/>
            <a:ext cx="1555099" cy="558875"/>
          </a:xfrm>
          <a:prstGeom prst="rect">
            <a:avLst/>
          </a:prstGeom>
          <a:noFill/>
          <a:ln>
            <a:noFill/>
          </a:ln>
        </p:spPr>
      </p:pic>
      <p:sp>
        <p:nvSpPr>
          <p:cNvPr id="229" name="Google Shape;229;p30"/>
          <p:cNvSpPr/>
          <p:nvPr/>
        </p:nvSpPr>
        <p:spPr>
          <a:xfrm flipH="1">
            <a:off x="7080075" y="3979200"/>
            <a:ext cx="1919600" cy="1749325"/>
          </a:xfrm>
          <a:custGeom>
            <a:rect b="b" l="l" r="r" t="t"/>
            <a:pathLst>
              <a:path extrusionOk="0" h="69973" w="76784">
                <a:moveTo>
                  <a:pt x="0" y="69973"/>
                </a:moveTo>
                <a:cubicBezTo>
                  <a:pt x="10082" y="69973"/>
                  <a:pt x="19724" y="64156"/>
                  <a:pt x="27865" y="58208"/>
                </a:cubicBezTo>
                <a:cubicBezTo>
                  <a:pt x="48329" y="43255"/>
                  <a:pt x="62725" y="21088"/>
                  <a:pt x="76784" y="0"/>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txBox="1"/>
          <p:nvPr/>
        </p:nvSpPr>
        <p:spPr>
          <a:xfrm>
            <a:off x="651625" y="5420900"/>
            <a:ext cx="2490900" cy="5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En común con CSS</a:t>
            </a:r>
            <a:endParaRPr b="0" i="0" sz="1400" u="none" cap="none" strike="noStrike">
              <a:solidFill>
                <a:srgbClr val="000000"/>
              </a:solidFill>
              <a:latin typeface="Arial"/>
              <a:ea typeface="Arial"/>
              <a:cs typeface="Arial"/>
              <a:sym typeface="Arial"/>
            </a:endParaRPr>
          </a:p>
        </p:txBody>
      </p:sp>
      <p:sp>
        <p:nvSpPr>
          <p:cNvPr id="231" name="Google Shape;231;p30"/>
          <p:cNvSpPr txBox="1"/>
          <p:nvPr/>
        </p:nvSpPr>
        <p:spPr>
          <a:xfrm>
            <a:off x="9039600" y="5512700"/>
            <a:ext cx="2490900" cy="5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En común con Js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Cómo se utiliza Javascript?</a:t>
            </a:r>
            <a:endParaRPr b="0" i="0" sz="3600" u="none" cap="none" strike="noStrike">
              <a:solidFill>
                <a:srgbClr val="5855A0"/>
              </a:solidFill>
              <a:latin typeface="Century Gothic"/>
              <a:ea typeface="Century Gothic"/>
              <a:cs typeface="Century Gothic"/>
              <a:sym typeface="Century Gothic"/>
            </a:endParaRPr>
          </a:p>
        </p:txBody>
      </p:sp>
      <p:sp>
        <p:nvSpPr>
          <p:cNvPr id="237" name="Google Shape;237;p31"/>
          <p:cNvSpPr txBox="1"/>
          <p:nvPr>
            <p:ph idx="1" type="body"/>
          </p:nvPr>
        </p:nvSpPr>
        <p:spPr>
          <a:xfrm>
            <a:off x="1154950" y="1547300"/>
            <a:ext cx="97614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Al igual que con CSS hay 3 formas para incluir Javascript dentro de un documento de HTML. Esto es fundamental para que pueda funcionar</a:t>
            </a:r>
            <a:endParaRPr/>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Hay tres formas de escribir Javascript:</a:t>
            </a:r>
            <a:endParaRPr/>
          </a:p>
          <a:p>
            <a:pPr indent="0" lvl="0" marL="0" rtl="0" algn="l">
              <a:lnSpc>
                <a:spcPct val="100000"/>
              </a:lnSpc>
              <a:spcBef>
                <a:spcPts val="0"/>
              </a:spcBef>
              <a:spcAft>
                <a:spcPts val="0"/>
              </a:spcAft>
              <a:buClr>
                <a:srgbClr val="000000"/>
              </a:buClr>
              <a:buSzPts val="1100"/>
              <a:buFont typeface="Arial"/>
              <a:buNone/>
            </a:pPr>
            <a:r>
              <a:t/>
            </a:r>
            <a:endParaRPr/>
          </a:p>
          <a:p>
            <a:pPr indent="-285750" lvl="1" marL="742950" rtl="0" algn="l">
              <a:lnSpc>
                <a:spcPct val="100000"/>
              </a:lnSpc>
              <a:spcBef>
                <a:spcPts val="0"/>
              </a:spcBef>
              <a:spcAft>
                <a:spcPts val="0"/>
              </a:spcAft>
              <a:buClr>
                <a:srgbClr val="EB4485"/>
              </a:buClr>
              <a:buSzPts val="1280"/>
              <a:buFont typeface="Noto Sans Symbols"/>
              <a:buChar char="▶"/>
            </a:pPr>
            <a:r>
              <a:rPr lang="en-US"/>
              <a:t>1. Dentro del mismo archivo HTML</a:t>
            </a:r>
            <a:endParaRPr/>
          </a:p>
          <a:p>
            <a:pPr indent="-285750" lvl="1" marL="742950" rtl="0" algn="l">
              <a:lnSpc>
                <a:spcPct val="100000"/>
              </a:lnSpc>
              <a:spcBef>
                <a:spcPts val="0"/>
              </a:spcBef>
              <a:spcAft>
                <a:spcPts val="0"/>
              </a:spcAft>
              <a:buClr>
                <a:srgbClr val="EB4485"/>
              </a:buClr>
              <a:buSzPts val="1280"/>
              <a:buFont typeface="Noto Sans Symbols"/>
              <a:buChar char="▶"/>
            </a:pPr>
            <a:r>
              <a:rPr lang="en-US"/>
              <a:t>2. En un archivo js aparte</a:t>
            </a:r>
            <a:endParaRPr/>
          </a:p>
          <a:p>
            <a:pPr indent="-285750" lvl="1" marL="742950" rtl="0" algn="l">
              <a:lnSpc>
                <a:spcPct val="100000"/>
              </a:lnSpc>
              <a:spcBef>
                <a:spcPts val="0"/>
              </a:spcBef>
              <a:spcAft>
                <a:spcPts val="0"/>
              </a:spcAft>
              <a:buClr>
                <a:srgbClr val="EB4485"/>
              </a:buClr>
              <a:buSzPts val="1280"/>
              <a:buFont typeface="Noto Sans Symbols"/>
              <a:buChar char="▶"/>
            </a:pPr>
            <a:r>
              <a:rPr lang="en-US"/>
              <a:t>3. Dentro de la misma etiqueta HTML</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En general se utiliza tener un archivo aparte, pero también es muy común ver cualquiera de las otras dos prácticas, en especial si la cantidad de código de Js no es mucha.</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238" name="Google Shape;238;p31"/>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1. Js dentro del mismo archivo HTML</a:t>
            </a:r>
            <a:endParaRPr/>
          </a:p>
        </p:txBody>
      </p:sp>
      <p:sp>
        <p:nvSpPr>
          <p:cNvPr id="244" name="Google Shape;244;p32"/>
          <p:cNvSpPr txBox="1"/>
          <p:nvPr>
            <p:ph idx="1" type="body"/>
          </p:nvPr>
        </p:nvSpPr>
        <p:spPr>
          <a:xfrm>
            <a:off x="1154954" y="1547304"/>
            <a:ext cx="88257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Se utiliza cuando no hay mucho código Js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Dentro del archivo HTML se incrusta el código Js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Esto es posible gracias a la etiqueta </a:t>
            </a:r>
            <a:r>
              <a:rPr b="1" lang="en-US"/>
              <a:t>&lt;script&gt;&lt;/script&gt;</a:t>
            </a:r>
            <a:endParaRPr b="1"/>
          </a:p>
          <a:p>
            <a:pPr indent="0" lvl="0" marL="0" marR="0" rtl="0" algn="l">
              <a:lnSpc>
                <a:spcPct val="100000"/>
              </a:lnSpc>
              <a:spcBef>
                <a:spcPts val="0"/>
              </a:spcBef>
              <a:spcAft>
                <a:spcPts val="0"/>
              </a:spcAft>
              <a:buSzPts val="1440"/>
              <a:buNone/>
            </a:pPr>
            <a:r>
              <a:t/>
            </a:r>
            <a:endParaRPr b="1"/>
          </a:p>
          <a:p>
            <a:pPr indent="-342900" lvl="0" marL="342900" marR="0" rtl="0" algn="l">
              <a:lnSpc>
                <a:spcPct val="100000"/>
              </a:lnSpc>
              <a:spcBef>
                <a:spcPts val="0"/>
              </a:spcBef>
              <a:spcAft>
                <a:spcPts val="0"/>
              </a:spcAft>
              <a:buClr>
                <a:srgbClr val="EB4485"/>
              </a:buClr>
              <a:buSzPts val="1440"/>
              <a:buFont typeface="Noto Sans Symbols"/>
              <a:buChar char="▶"/>
            </a:pPr>
            <a:r>
              <a:rPr b="1" lang="en-US"/>
              <a:t>Veamos un pedacito de código:</a:t>
            </a:r>
            <a:endParaRPr b="1"/>
          </a:p>
          <a:p>
            <a:pPr indent="0" lvl="0" marL="0" marR="0" rtl="0" algn="l">
              <a:lnSpc>
                <a:spcPct val="100000"/>
              </a:lnSpc>
              <a:spcBef>
                <a:spcPts val="0"/>
              </a:spcBef>
              <a:spcAft>
                <a:spcPts val="0"/>
              </a:spcAft>
              <a:buSzPts val="1440"/>
              <a:buNone/>
            </a:pPr>
            <a:r>
              <a:t/>
            </a:r>
            <a:endParaRPr b="1"/>
          </a:p>
          <a:p>
            <a:pPr indent="0" lvl="0" marL="0" rtl="0" algn="l">
              <a:lnSpc>
                <a:spcPct val="115000"/>
              </a:lnSpc>
              <a:spcBef>
                <a:spcPts val="0"/>
              </a:spcBef>
              <a:spcAft>
                <a:spcPts val="0"/>
              </a:spcAft>
              <a:buClr>
                <a:schemeClr val="dk1"/>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body</a:t>
            </a:r>
            <a:r>
              <a:rPr lang="en-US" sz="1200">
                <a:solidFill>
                  <a:srgbClr val="0000CD"/>
                </a:solidFill>
                <a:latin typeface="Consolas"/>
                <a:ea typeface="Consolas"/>
                <a:cs typeface="Consolas"/>
                <a:sym typeface="Consolas"/>
              </a:rPr>
              <a:t>&gt;</a:t>
            </a:r>
            <a:endParaRPr sz="1200">
              <a:solidFill>
                <a:srgbClr val="0000CD"/>
              </a:solidFill>
              <a:latin typeface="Consolas"/>
              <a:ea typeface="Consolas"/>
              <a:cs typeface="Consolas"/>
              <a:sym typeface="Consolas"/>
            </a:endParaRPr>
          </a:p>
          <a:p>
            <a:pPr indent="457200" lvl="0" marL="0" rtl="0" algn="l">
              <a:lnSpc>
                <a:spcPct val="115000"/>
              </a:lnSpc>
              <a:spcBef>
                <a:spcPts val="0"/>
              </a:spcBef>
              <a:spcAft>
                <a:spcPts val="0"/>
              </a:spcAft>
              <a:buClr>
                <a:schemeClr val="dk1"/>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script</a:t>
            </a:r>
            <a:r>
              <a:rPr lang="en-US" sz="1200">
                <a:solidFill>
                  <a:srgbClr val="0000CD"/>
                </a:solidFill>
                <a:latin typeface="Consolas"/>
                <a:ea typeface="Consolas"/>
                <a:cs typeface="Consolas"/>
                <a:sym typeface="Consolas"/>
              </a:rPr>
              <a:t>&gt;</a:t>
            </a:r>
            <a:endParaRPr sz="1200">
              <a:solidFill>
                <a:srgbClr val="0000CD"/>
              </a:solidFill>
              <a:latin typeface="Consolas"/>
              <a:ea typeface="Consolas"/>
              <a:cs typeface="Consolas"/>
              <a:sym typeface="Consolas"/>
            </a:endParaRPr>
          </a:p>
          <a:p>
            <a:pPr indent="457200" lvl="0" marL="45720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document.getElementById(</a:t>
            </a:r>
            <a:r>
              <a:rPr lang="en-US" sz="1200">
                <a:solidFill>
                  <a:srgbClr val="A52A2A"/>
                </a:solidFill>
                <a:latin typeface="Consolas"/>
                <a:ea typeface="Consolas"/>
                <a:cs typeface="Consolas"/>
                <a:sym typeface="Consolas"/>
              </a:rPr>
              <a:t>"demo"</a:t>
            </a:r>
            <a:r>
              <a:rPr lang="en-US" sz="1200">
                <a:solidFill>
                  <a:schemeClr val="dk1"/>
                </a:solidFill>
                <a:latin typeface="Consolas"/>
                <a:ea typeface="Consolas"/>
                <a:cs typeface="Consolas"/>
                <a:sym typeface="Consolas"/>
              </a:rPr>
              <a:t>).innerHTML = </a:t>
            </a:r>
            <a:r>
              <a:rPr lang="en-US" sz="1200">
                <a:solidFill>
                  <a:srgbClr val="A52A2A"/>
                </a:solidFill>
                <a:latin typeface="Consolas"/>
                <a:ea typeface="Consolas"/>
                <a:cs typeface="Consolas"/>
                <a:sym typeface="Consolas"/>
              </a:rPr>
              <a:t>"Hola Mundo!"</a:t>
            </a:r>
            <a:r>
              <a:rPr lang="en-US"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457200" lvl="0" marL="0" marR="0" rtl="0" algn="l">
              <a:lnSpc>
                <a:spcPct val="100000"/>
              </a:lnSpc>
              <a:spcBef>
                <a:spcPts val="0"/>
              </a:spcBef>
              <a:spcAft>
                <a:spcPts val="0"/>
              </a:spcAft>
              <a:buSzPts val="1440"/>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/script</a:t>
            </a:r>
            <a:r>
              <a:rPr lang="en-US" sz="1200">
                <a:solidFill>
                  <a:srgbClr val="0000CD"/>
                </a:solidFill>
                <a:latin typeface="Consolas"/>
                <a:ea typeface="Consolas"/>
                <a:cs typeface="Consolas"/>
                <a:sym typeface="Consolas"/>
              </a:rPr>
              <a:t>&gt;</a:t>
            </a:r>
            <a:endParaRPr sz="1200">
              <a:solidFill>
                <a:srgbClr val="0000CD"/>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/body</a:t>
            </a:r>
            <a:r>
              <a:rPr lang="en-US" sz="1200">
                <a:solidFill>
                  <a:srgbClr val="0000CD"/>
                </a:solidFill>
                <a:latin typeface="Consolas"/>
                <a:ea typeface="Consolas"/>
                <a:cs typeface="Consolas"/>
                <a:sym typeface="Consolas"/>
              </a:rPr>
              <a:t>&gt;</a:t>
            </a:r>
            <a:endParaRPr sz="1200">
              <a:solidFill>
                <a:srgbClr val="0000CD"/>
              </a:solidFill>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sz="1200">
              <a:solidFill>
                <a:srgbClr val="0000CD"/>
              </a:solidFill>
              <a:latin typeface="Consolas"/>
              <a:ea typeface="Consolas"/>
              <a:cs typeface="Consolas"/>
              <a:sym typeface="Consolas"/>
            </a:endParaRPr>
          </a:p>
          <a:p>
            <a:pPr indent="0" lvl="0" marL="0" rtl="0" algn="l">
              <a:lnSpc>
                <a:spcPct val="100000"/>
              </a:lnSpc>
              <a:spcBef>
                <a:spcPts val="0"/>
              </a:spcBef>
              <a:spcAft>
                <a:spcPts val="0"/>
              </a:spcAft>
              <a:buSzPts val="1440"/>
              <a:buNone/>
            </a:pPr>
            <a:r>
              <a:t/>
            </a:r>
            <a:endParaRPr b="1"/>
          </a:p>
          <a:p>
            <a:pPr indent="-342900" lvl="0" marL="342900" rtl="0" algn="l">
              <a:lnSpc>
                <a:spcPct val="100000"/>
              </a:lnSpc>
              <a:spcBef>
                <a:spcPts val="0"/>
              </a:spcBef>
              <a:spcAft>
                <a:spcPts val="0"/>
              </a:spcAft>
              <a:buClr>
                <a:srgbClr val="EB4485"/>
              </a:buClr>
              <a:buSzPts val="1440"/>
              <a:buFont typeface="Noto Sans Symbols"/>
              <a:buChar char="▶"/>
            </a:pPr>
            <a:r>
              <a:rPr b="1" lang="en-US"/>
              <a:t>No importa si todavía no entendemos qué significa! :D</a:t>
            </a:r>
            <a:endParaRPr b="1"/>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245" name="Google Shape;245;p32"/>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2. Js externo a un archivo HTML </a:t>
            </a:r>
            <a:endParaRPr/>
          </a:p>
        </p:txBody>
      </p:sp>
      <p:sp>
        <p:nvSpPr>
          <p:cNvPr id="251" name="Google Shape;251;p33"/>
          <p:cNvSpPr txBox="1"/>
          <p:nvPr>
            <p:ph idx="1" type="body"/>
          </p:nvPr>
        </p:nvSpPr>
        <p:spPr>
          <a:xfrm>
            <a:off x="1154954" y="1547304"/>
            <a:ext cx="8825700" cy="3788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EB4485"/>
              </a:buClr>
              <a:buSzPts val="1440"/>
              <a:buFont typeface="Noto Sans Symbols"/>
              <a:buChar char="▶"/>
            </a:pPr>
            <a:r>
              <a:rPr lang="en-US"/>
              <a:t>Crear un archivo aparte (o varios) es la práctica más común cuando se tiene mucho código Js</a:t>
            </a:r>
            <a:endParaRPr/>
          </a:p>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Desde los archivos HTML "llamaremos" a los archivos Js</a:t>
            </a:r>
            <a:endParaRPr/>
          </a:p>
          <a:p>
            <a:pPr indent="0" lvl="0" marL="0" rtl="0" algn="l">
              <a:lnSpc>
                <a:spcPct val="100000"/>
              </a:lnSpc>
              <a:spcBef>
                <a:spcPts val="0"/>
              </a:spcBef>
              <a:spcAft>
                <a:spcPts val="0"/>
              </a:spcAft>
              <a:buClr>
                <a:srgbClr val="000000"/>
              </a:buClr>
              <a:buSzPts val="1100"/>
              <a:buFont typeface="Arial"/>
              <a:buNone/>
            </a:pPr>
            <a:r>
              <a:t/>
            </a:r>
            <a:endParaRPr b="1"/>
          </a:p>
          <a:p>
            <a:pPr indent="-342900" lvl="0" marL="342900" rtl="0" algn="l">
              <a:lnSpc>
                <a:spcPct val="100000"/>
              </a:lnSpc>
              <a:spcBef>
                <a:spcPts val="0"/>
              </a:spcBef>
              <a:spcAft>
                <a:spcPts val="0"/>
              </a:spcAft>
              <a:buClr>
                <a:srgbClr val="EB4485"/>
              </a:buClr>
              <a:buSzPts val="1440"/>
              <a:buFont typeface="Noto Sans Symbols"/>
              <a:buChar char="▶"/>
            </a:pPr>
            <a:r>
              <a:rPr lang="en-US"/>
              <a:t>Ejemplo: Nuestro archivo index.html contiene una llamada al archivo "index.js"</a:t>
            </a:r>
            <a:endParaRPr/>
          </a:p>
          <a:p>
            <a:pPr indent="0" lvl="0" marL="0" marR="0" rtl="0" algn="l">
              <a:lnSpc>
                <a:spcPct val="100000"/>
              </a:lnSpc>
              <a:spcBef>
                <a:spcPts val="0"/>
              </a:spcBef>
              <a:spcAft>
                <a:spcPts val="0"/>
              </a:spcAft>
              <a:buSzPts val="1440"/>
              <a:buNone/>
            </a:pPr>
            <a:r>
              <a:t/>
            </a:r>
            <a:endParaRPr/>
          </a:p>
          <a:p>
            <a:pPr indent="0" lvl="0" marL="0" rtl="0" algn="l">
              <a:lnSpc>
                <a:spcPct val="115000"/>
              </a:lnSpc>
              <a:spcBef>
                <a:spcPts val="0"/>
              </a:spcBef>
              <a:spcAft>
                <a:spcPts val="0"/>
              </a:spcAft>
              <a:buClr>
                <a:schemeClr val="dk1"/>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!DOCTYPE</a:t>
            </a:r>
            <a:r>
              <a:rPr lang="en-US" sz="1200">
                <a:solidFill>
                  <a:srgbClr val="FF0000"/>
                </a:solidFill>
                <a:latin typeface="Consolas"/>
                <a:ea typeface="Consolas"/>
                <a:cs typeface="Consolas"/>
                <a:sym typeface="Consolas"/>
              </a:rPr>
              <a:t> html</a:t>
            </a:r>
            <a:r>
              <a:rPr lang="en-US" sz="1200">
                <a:solidFill>
                  <a:srgbClr val="0000CD"/>
                </a:solidFill>
                <a:latin typeface="Consolas"/>
                <a:ea typeface="Consolas"/>
                <a:cs typeface="Consolas"/>
                <a:sym typeface="Consolas"/>
              </a:rPr>
              <a:t>&gt;</a:t>
            </a:r>
            <a:endParaRPr sz="1200">
              <a:solidFill>
                <a:srgbClr val="0000CD"/>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html</a:t>
            </a:r>
            <a:r>
              <a:rPr lang="en-US" sz="1200">
                <a:solidFill>
                  <a:srgbClr val="0000CD"/>
                </a:solidFill>
                <a:latin typeface="Consolas"/>
                <a:ea typeface="Consolas"/>
                <a:cs typeface="Consolas"/>
                <a:sym typeface="Consolas"/>
              </a:rPr>
              <a:t>&gt;</a:t>
            </a:r>
            <a:endParaRPr sz="1200">
              <a:solidFill>
                <a:srgbClr val="0000CD"/>
              </a:solidFill>
              <a:latin typeface="Consolas"/>
              <a:ea typeface="Consolas"/>
              <a:cs typeface="Consolas"/>
              <a:sym typeface="Consolas"/>
            </a:endParaRPr>
          </a:p>
          <a:p>
            <a:pPr indent="457200" lvl="0" marL="0" rtl="0" algn="l">
              <a:lnSpc>
                <a:spcPct val="115000"/>
              </a:lnSpc>
              <a:spcBef>
                <a:spcPts val="0"/>
              </a:spcBef>
              <a:spcAft>
                <a:spcPts val="0"/>
              </a:spcAft>
              <a:buClr>
                <a:schemeClr val="dk1"/>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body</a:t>
            </a:r>
            <a:r>
              <a:rPr lang="en-US" sz="1200">
                <a:solidFill>
                  <a:srgbClr val="0000CD"/>
                </a:solidFill>
                <a:latin typeface="Consolas"/>
                <a:ea typeface="Consolas"/>
                <a:cs typeface="Consolas"/>
                <a:sym typeface="Consolas"/>
              </a:rPr>
              <a:t>&gt;</a:t>
            </a:r>
            <a:endParaRPr sz="1200">
              <a:solidFill>
                <a:srgbClr val="0000CD"/>
              </a:solidFill>
              <a:latin typeface="Consolas"/>
              <a:ea typeface="Consolas"/>
              <a:cs typeface="Consolas"/>
              <a:sym typeface="Consolas"/>
            </a:endParaRPr>
          </a:p>
          <a:p>
            <a:pPr indent="457200" lvl="0" marL="457200" rtl="0" algn="l">
              <a:lnSpc>
                <a:spcPct val="115000"/>
              </a:lnSpc>
              <a:spcBef>
                <a:spcPts val="0"/>
              </a:spcBef>
              <a:spcAft>
                <a:spcPts val="0"/>
              </a:spcAft>
              <a:buClr>
                <a:schemeClr val="dk1"/>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script</a:t>
            </a:r>
            <a:r>
              <a:rPr lang="en-US" sz="1200">
                <a:solidFill>
                  <a:srgbClr val="FF0000"/>
                </a:solidFill>
                <a:latin typeface="Consolas"/>
                <a:ea typeface="Consolas"/>
                <a:cs typeface="Consolas"/>
                <a:sym typeface="Consolas"/>
              </a:rPr>
              <a:t> src</a:t>
            </a:r>
            <a:r>
              <a:rPr lang="en-US" sz="1200">
                <a:solidFill>
                  <a:srgbClr val="0000CD"/>
                </a:solidFill>
                <a:latin typeface="Consolas"/>
                <a:ea typeface="Consolas"/>
                <a:cs typeface="Consolas"/>
                <a:sym typeface="Consolas"/>
              </a:rPr>
              <a:t>="index.js"&gt;&lt;</a:t>
            </a:r>
            <a:r>
              <a:rPr lang="en-US" sz="1200">
                <a:solidFill>
                  <a:srgbClr val="A52A2A"/>
                </a:solidFill>
                <a:latin typeface="Consolas"/>
                <a:ea typeface="Consolas"/>
                <a:cs typeface="Consolas"/>
                <a:sym typeface="Consolas"/>
              </a:rPr>
              <a:t>/script</a:t>
            </a:r>
            <a:r>
              <a:rPr lang="en-US" sz="1200">
                <a:solidFill>
                  <a:srgbClr val="0000CD"/>
                </a:solidFill>
                <a:latin typeface="Consolas"/>
                <a:ea typeface="Consolas"/>
                <a:cs typeface="Consolas"/>
                <a:sym typeface="Consolas"/>
              </a:rPr>
              <a:t>&gt;</a:t>
            </a:r>
            <a:endParaRPr sz="1200">
              <a:solidFill>
                <a:srgbClr val="0000CD"/>
              </a:solidFill>
              <a:latin typeface="Consolas"/>
              <a:ea typeface="Consolas"/>
              <a:cs typeface="Consolas"/>
              <a:sym typeface="Consolas"/>
            </a:endParaRPr>
          </a:p>
          <a:p>
            <a:pPr indent="457200" lvl="0" marL="0" rtl="0" algn="l">
              <a:lnSpc>
                <a:spcPct val="115000"/>
              </a:lnSpc>
              <a:spcBef>
                <a:spcPts val="0"/>
              </a:spcBef>
              <a:spcAft>
                <a:spcPts val="0"/>
              </a:spcAft>
              <a:buClr>
                <a:schemeClr val="dk1"/>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/body</a:t>
            </a:r>
            <a:r>
              <a:rPr lang="en-US" sz="1200">
                <a:solidFill>
                  <a:srgbClr val="0000CD"/>
                </a:solidFill>
                <a:latin typeface="Consolas"/>
                <a:ea typeface="Consolas"/>
                <a:cs typeface="Consolas"/>
                <a:sym typeface="Consolas"/>
              </a:rPr>
              <a:t>&gt;</a:t>
            </a:r>
            <a:endParaRPr sz="1200">
              <a:solidFill>
                <a:srgbClr val="0000CD"/>
              </a:solidFill>
              <a:latin typeface="Consolas"/>
              <a:ea typeface="Consolas"/>
              <a:cs typeface="Consolas"/>
              <a:sym typeface="Consolas"/>
            </a:endParaRPr>
          </a:p>
          <a:p>
            <a:pPr indent="0" lvl="0" marL="0" marR="0" rtl="0" algn="l">
              <a:lnSpc>
                <a:spcPct val="100000"/>
              </a:lnSpc>
              <a:spcBef>
                <a:spcPts val="0"/>
              </a:spcBef>
              <a:spcAft>
                <a:spcPts val="0"/>
              </a:spcAft>
              <a:buSzPts val="1440"/>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/html</a:t>
            </a:r>
            <a:r>
              <a:rPr lang="en-US" sz="1200">
                <a:solidFill>
                  <a:srgbClr val="0000CD"/>
                </a:solidFill>
                <a:latin typeface="Consolas"/>
                <a:ea typeface="Consolas"/>
                <a:cs typeface="Consolas"/>
                <a:sym typeface="Consolas"/>
              </a:rPr>
              <a:t>&gt;</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252" name="Google Shape;252;p33"/>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253" name="Google Shape;253;p33"/>
          <p:cNvSpPr txBox="1"/>
          <p:nvPr/>
        </p:nvSpPr>
        <p:spPr>
          <a:xfrm>
            <a:off x="2123325" y="5015325"/>
            <a:ext cx="7705500" cy="173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855A0"/>
                </a:solidFill>
                <a:latin typeface="Century Gothic"/>
                <a:ea typeface="Century Gothic"/>
                <a:cs typeface="Century Gothic"/>
                <a:sym typeface="Century Gothic"/>
              </a:rPr>
              <a:t>Nosotras usaremos los 3 métodos para hacer nuestras páginas web!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154954" y="8745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3. Js dentro de una etiqueta de HTML</a:t>
            </a:r>
            <a:endParaRPr/>
          </a:p>
          <a:p>
            <a:pPr indent="0" lvl="0" marL="0" marR="0" rtl="0" algn="l">
              <a:lnSpc>
                <a:spcPct val="100000"/>
              </a:lnSpc>
              <a:spcBef>
                <a:spcPts val="0"/>
              </a:spcBef>
              <a:spcAft>
                <a:spcPts val="0"/>
              </a:spcAft>
              <a:buClr>
                <a:srgbClr val="5855A0"/>
              </a:buClr>
              <a:buSzPts val="1400"/>
              <a:buFont typeface="Century Gothic"/>
              <a:buNone/>
            </a:pPr>
            <a:r>
              <a:t/>
            </a:r>
            <a:endParaRPr/>
          </a:p>
        </p:txBody>
      </p:sp>
      <p:sp>
        <p:nvSpPr>
          <p:cNvPr id="259" name="Google Shape;259;p34"/>
          <p:cNvSpPr txBox="1"/>
          <p:nvPr>
            <p:ph idx="1" type="body"/>
          </p:nvPr>
        </p:nvSpPr>
        <p:spPr>
          <a:xfrm>
            <a:off x="545350" y="1547300"/>
            <a:ext cx="112752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Este método se usa cuando la acción que queremos asociar a un elemento es muy puntual. Por ejemplo: Que al pulsar un botón de nuestra página web, se dispare un aviso</a:t>
            </a:r>
            <a:endParaRPr/>
          </a:p>
          <a:p>
            <a:pPr indent="0" lvl="0" marL="0" marR="0" rtl="0" algn="l">
              <a:lnSpc>
                <a:spcPct val="100000"/>
              </a:lnSpc>
              <a:spcBef>
                <a:spcPts val="0"/>
              </a:spcBef>
              <a:spcAft>
                <a:spcPts val="0"/>
              </a:spcAft>
              <a:buSzPts val="1440"/>
              <a:buNone/>
            </a:pPr>
            <a:r>
              <a:t/>
            </a:r>
            <a:endParaRPr/>
          </a:p>
          <a:p>
            <a:pPr indent="0" lvl="0" marL="0" rtl="0" algn="l">
              <a:lnSpc>
                <a:spcPct val="115000"/>
              </a:lnSpc>
              <a:spcBef>
                <a:spcPts val="0"/>
              </a:spcBef>
              <a:spcAft>
                <a:spcPts val="0"/>
              </a:spcAft>
              <a:buClr>
                <a:schemeClr val="dk1"/>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!DOCTYPE</a:t>
            </a:r>
            <a:r>
              <a:rPr lang="en-US" sz="1200">
                <a:solidFill>
                  <a:srgbClr val="FF0000"/>
                </a:solidFill>
                <a:latin typeface="Consolas"/>
                <a:ea typeface="Consolas"/>
                <a:cs typeface="Consolas"/>
                <a:sym typeface="Consolas"/>
              </a:rPr>
              <a:t> html</a:t>
            </a:r>
            <a:r>
              <a:rPr lang="en-US" sz="1200">
                <a:solidFill>
                  <a:srgbClr val="0000CD"/>
                </a:solidFill>
                <a:latin typeface="Consolas"/>
                <a:ea typeface="Consolas"/>
                <a:cs typeface="Consolas"/>
                <a:sym typeface="Consolas"/>
              </a:rPr>
              <a:t>&gt;</a:t>
            </a:r>
            <a:endParaRPr sz="1200">
              <a:solidFill>
                <a:srgbClr val="A52A2A"/>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html</a:t>
            </a:r>
            <a:r>
              <a:rPr lang="en-US" sz="1200">
                <a:solidFill>
                  <a:srgbClr val="0000CD"/>
                </a:solidFill>
                <a:latin typeface="Consolas"/>
                <a:ea typeface="Consolas"/>
                <a:cs typeface="Consolas"/>
                <a:sym typeface="Consolas"/>
              </a:rPr>
              <a:t>&gt;</a:t>
            </a:r>
            <a:endParaRPr sz="1200">
              <a:solidFill>
                <a:srgbClr val="A52A2A"/>
              </a:solidFill>
              <a:latin typeface="Consolas"/>
              <a:ea typeface="Consolas"/>
              <a:cs typeface="Consolas"/>
              <a:sym typeface="Consolas"/>
            </a:endParaRPr>
          </a:p>
          <a:p>
            <a:pPr indent="254000" lvl="0" marL="0" rtl="0" algn="l">
              <a:lnSpc>
                <a:spcPct val="115000"/>
              </a:lnSpc>
              <a:spcBef>
                <a:spcPts val="0"/>
              </a:spcBef>
              <a:spcAft>
                <a:spcPts val="0"/>
              </a:spcAft>
              <a:buClr>
                <a:schemeClr val="dk1"/>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body</a:t>
            </a:r>
            <a:r>
              <a:rPr lang="en-US" sz="1200">
                <a:solidFill>
                  <a:srgbClr val="0000CD"/>
                </a:solidFill>
                <a:latin typeface="Consolas"/>
                <a:ea typeface="Consolas"/>
                <a:cs typeface="Consolas"/>
                <a:sym typeface="Consolas"/>
              </a:rPr>
              <a:t>&gt;</a:t>
            </a:r>
            <a:endParaRPr sz="1200">
              <a:solidFill>
                <a:srgbClr val="A52A2A"/>
              </a:solidFill>
              <a:latin typeface="Consolas"/>
              <a:ea typeface="Consolas"/>
              <a:cs typeface="Consolas"/>
              <a:sym typeface="Consolas"/>
            </a:endParaRPr>
          </a:p>
          <a:p>
            <a:pPr indent="254000" lvl="0" marL="0" rtl="0" algn="l">
              <a:lnSpc>
                <a:spcPct val="115000"/>
              </a:lnSpc>
              <a:spcBef>
                <a:spcPts val="0"/>
              </a:spcBef>
              <a:spcAft>
                <a:spcPts val="0"/>
              </a:spcAft>
              <a:buClr>
                <a:schemeClr val="dk1"/>
              </a:buClr>
              <a:buSzPts val="1100"/>
              <a:buFont typeface="Arial"/>
              <a:buNone/>
            </a:pPr>
            <a:r>
              <a:t/>
            </a:r>
            <a:endParaRPr sz="1200">
              <a:solidFill>
                <a:srgbClr val="A52A2A"/>
              </a:solidFill>
              <a:latin typeface="Consolas"/>
              <a:ea typeface="Consolas"/>
              <a:cs typeface="Consolas"/>
              <a:sym typeface="Consolas"/>
            </a:endParaRPr>
          </a:p>
          <a:p>
            <a:pPr indent="254000" lvl="0" marL="0" rtl="0" algn="l">
              <a:lnSpc>
                <a:spcPct val="115000"/>
              </a:lnSpc>
              <a:spcBef>
                <a:spcPts val="0"/>
              </a:spcBef>
              <a:spcAft>
                <a:spcPts val="0"/>
              </a:spcAft>
              <a:buClr>
                <a:schemeClr val="dk1"/>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h1</a:t>
            </a:r>
            <a:r>
              <a:rPr lang="en-US" sz="1200">
                <a:solidFill>
                  <a:srgbClr val="0000CD"/>
                </a:solidFill>
                <a:latin typeface="Consolas"/>
                <a:ea typeface="Consolas"/>
                <a:cs typeface="Consolas"/>
                <a:sym typeface="Consolas"/>
              </a:rPr>
              <a:t>&gt;</a:t>
            </a:r>
            <a:r>
              <a:rPr lang="en-US" sz="1200">
                <a:solidFill>
                  <a:srgbClr val="A52A2A"/>
                </a:solidFill>
                <a:latin typeface="Consolas"/>
                <a:ea typeface="Consolas"/>
                <a:cs typeface="Consolas"/>
                <a:sym typeface="Consolas"/>
              </a:rPr>
              <a:t>My First JavaScript</a:t>
            </a: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/h1</a:t>
            </a:r>
            <a:r>
              <a:rPr lang="en-US" sz="1200">
                <a:solidFill>
                  <a:srgbClr val="0000CD"/>
                </a:solidFill>
                <a:latin typeface="Consolas"/>
                <a:ea typeface="Consolas"/>
                <a:cs typeface="Consolas"/>
                <a:sym typeface="Consolas"/>
              </a:rPr>
              <a:t>&gt;</a:t>
            </a:r>
            <a:endParaRPr sz="1200">
              <a:solidFill>
                <a:srgbClr val="A52A2A"/>
              </a:solidFill>
              <a:latin typeface="Consolas"/>
              <a:ea typeface="Consolas"/>
              <a:cs typeface="Consolas"/>
              <a:sym typeface="Consolas"/>
            </a:endParaRPr>
          </a:p>
          <a:p>
            <a:pPr indent="254000" lvl="0" marL="0" rtl="0" algn="l">
              <a:lnSpc>
                <a:spcPct val="115000"/>
              </a:lnSpc>
              <a:spcBef>
                <a:spcPts val="0"/>
              </a:spcBef>
              <a:spcAft>
                <a:spcPts val="0"/>
              </a:spcAft>
              <a:buClr>
                <a:schemeClr val="dk1"/>
              </a:buClr>
              <a:buSzPts val="1100"/>
              <a:buFont typeface="Arial"/>
              <a:buNone/>
            </a:pPr>
            <a:r>
              <a:t/>
            </a:r>
            <a:endParaRPr sz="1200">
              <a:solidFill>
                <a:srgbClr val="A52A2A"/>
              </a:solidFill>
              <a:latin typeface="Consolas"/>
              <a:ea typeface="Consolas"/>
              <a:cs typeface="Consolas"/>
              <a:sym typeface="Consolas"/>
            </a:endParaRPr>
          </a:p>
          <a:p>
            <a:pPr indent="254000" lvl="0" marL="0" rtl="0" algn="l">
              <a:lnSpc>
                <a:spcPct val="115000"/>
              </a:lnSpc>
              <a:spcBef>
                <a:spcPts val="0"/>
              </a:spcBef>
              <a:spcAft>
                <a:spcPts val="0"/>
              </a:spcAft>
              <a:buClr>
                <a:schemeClr val="dk1"/>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button </a:t>
            </a:r>
            <a:r>
              <a:rPr lang="en-US" sz="1200">
                <a:solidFill>
                  <a:srgbClr val="FF0000"/>
                </a:solidFill>
                <a:latin typeface="Consolas"/>
                <a:ea typeface="Consolas"/>
                <a:cs typeface="Consolas"/>
                <a:sym typeface="Consolas"/>
              </a:rPr>
              <a:t>type</a:t>
            </a:r>
            <a:r>
              <a:rPr lang="en-US" sz="1200">
                <a:solidFill>
                  <a:srgbClr val="A52A2A"/>
                </a:solidFill>
                <a:latin typeface="Consolas"/>
                <a:ea typeface="Consolas"/>
                <a:cs typeface="Consolas"/>
                <a:sym typeface="Consolas"/>
              </a:rPr>
              <a:t>="button" </a:t>
            </a:r>
            <a:r>
              <a:rPr lang="en-US" sz="1200">
                <a:solidFill>
                  <a:srgbClr val="FF0000"/>
                </a:solidFill>
                <a:latin typeface="Consolas"/>
                <a:ea typeface="Consolas"/>
                <a:cs typeface="Consolas"/>
                <a:sym typeface="Consolas"/>
              </a:rPr>
              <a:t>onclick</a:t>
            </a:r>
            <a:r>
              <a:rPr lang="en-US" sz="1200">
                <a:solidFill>
                  <a:srgbClr val="A52A2A"/>
                </a:solidFill>
                <a:latin typeface="Consolas"/>
                <a:ea typeface="Consolas"/>
                <a:cs typeface="Consolas"/>
                <a:sym typeface="Consolas"/>
              </a:rPr>
              <a:t>=</a:t>
            </a:r>
            <a:r>
              <a:rPr lang="en-US" sz="1200">
                <a:solidFill>
                  <a:srgbClr val="0000CD"/>
                </a:solidFill>
                <a:latin typeface="Consolas"/>
                <a:ea typeface="Consolas"/>
                <a:cs typeface="Consolas"/>
                <a:sym typeface="Consolas"/>
              </a:rPr>
              <a:t>"document.getElementById('demo').innerHTML = Date()"&gt;</a:t>
            </a:r>
            <a:r>
              <a:rPr lang="en-US" sz="1200">
                <a:solidFill>
                  <a:srgbClr val="000000"/>
                </a:solidFill>
                <a:latin typeface="Consolas"/>
                <a:ea typeface="Consolas"/>
                <a:cs typeface="Consolas"/>
                <a:sym typeface="Consolas"/>
              </a:rPr>
              <a:t>Click me to display Date and Time.</a:t>
            </a: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/button</a:t>
            </a:r>
            <a:r>
              <a:rPr lang="en-US" sz="1200">
                <a:solidFill>
                  <a:srgbClr val="0000CD"/>
                </a:solidFill>
                <a:latin typeface="Consolas"/>
                <a:ea typeface="Consolas"/>
                <a:cs typeface="Consolas"/>
                <a:sym typeface="Consolas"/>
              </a:rPr>
              <a:t>&gt;</a:t>
            </a:r>
            <a:endParaRPr sz="1200">
              <a:solidFill>
                <a:srgbClr val="A52A2A"/>
              </a:solidFill>
              <a:latin typeface="Consolas"/>
              <a:ea typeface="Consolas"/>
              <a:cs typeface="Consolas"/>
              <a:sym typeface="Consolas"/>
            </a:endParaRPr>
          </a:p>
          <a:p>
            <a:pPr indent="254000" lvl="0" marL="0" rtl="0" algn="l">
              <a:lnSpc>
                <a:spcPct val="115000"/>
              </a:lnSpc>
              <a:spcBef>
                <a:spcPts val="0"/>
              </a:spcBef>
              <a:spcAft>
                <a:spcPts val="0"/>
              </a:spcAft>
              <a:buClr>
                <a:schemeClr val="dk1"/>
              </a:buClr>
              <a:buSzPts val="1100"/>
              <a:buFont typeface="Arial"/>
              <a:buNone/>
            </a:pPr>
            <a:r>
              <a:t/>
            </a:r>
            <a:endParaRPr sz="1200">
              <a:solidFill>
                <a:srgbClr val="A52A2A"/>
              </a:solidFill>
              <a:latin typeface="Consolas"/>
              <a:ea typeface="Consolas"/>
              <a:cs typeface="Consolas"/>
              <a:sym typeface="Consolas"/>
            </a:endParaRPr>
          </a:p>
          <a:p>
            <a:pPr indent="254000" lvl="0" marL="0" rtl="0" algn="l">
              <a:lnSpc>
                <a:spcPct val="115000"/>
              </a:lnSpc>
              <a:spcBef>
                <a:spcPts val="0"/>
              </a:spcBef>
              <a:spcAft>
                <a:spcPts val="0"/>
              </a:spcAft>
              <a:buClr>
                <a:schemeClr val="dk1"/>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p id="demo"</a:t>
            </a:r>
            <a:r>
              <a:rPr lang="en-US" sz="1200">
                <a:solidFill>
                  <a:srgbClr val="0000CD"/>
                </a:solidFill>
                <a:latin typeface="Consolas"/>
                <a:ea typeface="Consolas"/>
                <a:cs typeface="Consolas"/>
                <a:sym typeface="Consolas"/>
              </a:rPr>
              <a:t>&gt;&lt;</a:t>
            </a:r>
            <a:r>
              <a:rPr lang="en-US" sz="1200">
                <a:solidFill>
                  <a:srgbClr val="A52A2A"/>
                </a:solidFill>
                <a:latin typeface="Consolas"/>
                <a:ea typeface="Consolas"/>
                <a:cs typeface="Consolas"/>
                <a:sym typeface="Consolas"/>
              </a:rPr>
              <a:t>/p</a:t>
            </a:r>
            <a:r>
              <a:rPr lang="en-US" sz="1200">
                <a:solidFill>
                  <a:srgbClr val="0000CD"/>
                </a:solidFill>
                <a:latin typeface="Consolas"/>
                <a:ea typeface="Consolas"/>
                <a:cs typeface="Consolas"/>
                <a:sym typeface="Consolas"/>
              </a:rPr>
              <a:t>&gt;</a:t>
            </a:r>
            <a:endParaRPr sz="1200">
              <a:solidFill>
                <a:srgbClr val="A52A2A"/>
              </a:solidFill>
              <a:latin typeface="Consolas"/>
              <a:ea typeface="Consolas"/>
              <a:cs typeface="Consolas"/>
              <a:sym typeface="Consolas"/>
            </a:endParaRPr>
          </a:p>
          <a:p>
            <a:pPr indent="254000" lvl="0" marL="0" rtl="0" algn="l">
              <a:lnSpc>
                <a:spcPct val="115000"/>
              </a:lnSpc>
              <a:spcBef>
                <a:spcPts val="0"/>
              </a:spcBef>
              <a:spcAft>
                <a:spcPts val="0"/>
              </a:spcAft>
              <a:buClr>
                <a:schemeClr val="dk1"/>
              </a:buClr>
              <a:buSzPts val="1100"/>
              <a:buFont typeface="Arial"/>
              <a:buNone/>
            </a:pPr>
            <a:r>
              <a:t/>
            </a:r>
            <a:endParaRPr sz="1200">
              <a:solidFill>
                <a:srgbClr val="A52A2A"/>
              </a:solidFill>
              <a:latin typeface="Consolas"/>
              <a:ea typeface="Consolas"/>
              <a:cs typeface="Consolas"/>
              <a:sym typeface="Consolas"/>
            </a:endParaRPr>
          </a:p>
          <a:p>
            <a:pPr indent="254000" lvl="0" marL="0" rtl="0" algn="l">
              <a:lnSpc>
                <a:spcPct val="115000"/>
              </a:lnSpc>
              <a:spcBef>
                <a:spcPts val="0"/>
              </a:spcBef>
              <a:spcAft>
                <a:spcPts val="0"/>
              </a:spcAft>
              <a:buClr>
                <a:schemeClr val="dk1"/>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/body</a:t>
            </a:r>
            <a:r>
              <a:rPr lang="en-US" sz="1200">
                <a:solidFill>
                  <a:srgbClr val="0000CD"/>
                </a:solidFill>
                <a:latin typeface="Consolas"/>
                <a:ea typeface="Consolas"/>
                <a:cs typeface="Consolas"/>
                <a:sym typeface="Consolas"/>
              </a:rPr>
              <a:t>&gt;</a:t>
            </a:r>
            <a:endParaRPr sz="1200">
              <a:solidFill>
                <a:srgbClr val="A52A2A"/>
              </a:solidFill>
              <a:latin typeface="Consolas"/>
              <a:ea typeface="Consolas"/>
              <a:cs typeface="Consolas"/>
              <a:sym typeface="Consolas"/>
            </a:endParaRPr>
          </a:p>
          <a:p>
            <a:pPr indent="254000" lvl="0" marL="0" rtl="0" algn="l">
              <a:lnSpc>
                <a:spcPct val="115000"/>
              </a:lnSpc>
              <a:spcBef>
                <a:spcPts val="0"/>
              </a:spcBef>
              <a:spcAft>
                <a:spcPts val="0"/>
              </a:spcAft>
              <a:buClr>
                <a:schemeClr val="dk1"/>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/html</a:t>
            </a:r>
            <a:r>
              <a:rPr lang="en-US" sz="1200">
                <a:solidFill>
                  <a:srgbClr val="0000CD"/>
                </a:solidFill>
                <a:latin typeface="Consolas"/>
                <a:ea typeface="Consolas"/>
                <a:cs typeface="Consolas"/>
                <a:sym typeface="Consolas"/>
              </a:rPr>
              <a:t>&gt;</a:t>
            </a:r>
            <a:endParaRPr sz="1200">
              <a:solidFill>
                <a:srgbClr val="A52A2A"/>
              </a:solidFill>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Notemos que se dispara desde el atributo "onClick", es decir, cuando se hace click sobre el botón</a:t>
            </a:r>
            <a:endParaRPr/>
          </a:p>
          <a:p>
            <a:pPr indent="0" lvl="0" marL="0" marR="0" rtl="0" algn="l">
              <a:lnSpc>
                <a:spcPct val="100000"/>
              </a:lnSpc>
              <a:spcBef>
                <a:spcPts val="0"/>
              </a:spcBef>
              <a:spcAft>
                <a:spcPts val="0"/>
              </a:spcAft>
              <a:buSzPts val="1440"/>
              <a:buNone/>
            </a:pPr>
            <a:r>
              <a:t/>
            </a:r>
            <a:endParaRPr sz="1200">
              <a:solidFill>
                <a:srgbClr val="0000CD"/>
              </a:solidFill>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260" name="Google Shape;260;p34"/>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261" name="Google Shape;261;p34"/>
          <p:cNvSpPr txBox="1"/>
          <p:nvPr/>
        </p:nvSpPr>
        <p:spPr>
          <a:xfrm>
            <a:off x="3122125" y="5569425"/>
            <a:ext cx="6337200" cy="8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No importa si todavía no entendemos qué significa! :D</a:t>
            </a:r>
            <a:endParaRPr b="1" i="0" sz="18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5" name="Shape 265"/>
        <p:cNvGrpSpPr/>
        <p:nvPr/>
      </p:nvGrpSpPr>
      <p:grpSpPr>
        <a:xfrm>
          <a:off x="0" y="0"/>
          <a:ext cx="0" cy="0"/>
          <a:chOff x="0" y="0"/>
          <a:chExt cx="0" cy="0"/>
        </a:xfrm>
      </p:grpSpPr>
      <p:sp>
        <p:nvSpPr>
          <p:cNvPr id="266" name="Google Shape;266;p35"/>
          <p:cNvSpPr txBox="1"/>
          <p:nvPr>
            <p:ph type="title"/>
          </p:nvPr>
        </p:nvSpPr>
        <p:spPr>
          <a:xfrm>
            <a:off x="1154954" y="645995"/>
            <a:ext cx="8761500" cy="707100"/>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solidFill>
                  <a:srgbClr val="D7EE49"/>
                </a:solidFill>
              </a:rPr>
              <a:t>1er Paso: Incluímos el archivo Js</a:t>
            </a:r>
            <a:endParaRPr b="0" i="0" sz="3600" u="none" cap="none" strike="noStrike">
              <a:solidFill>
                <a:srgbClr val="D7EE49"/>
              </a:solidFill>
              <a:latin typeface="Century Gothic"/>
              <a:ea typeface="Century Gothic"/>
              <a:cs typeface="Century Gothic"/>
              <a:sym typeface="Century Gothic"/>
            </a:endParaRPr>
          </a:p>
        </p:txBody>
      </p:sp>
      <p:sp>
        <p:nvSpPr>
          <p:cNvPr id="267" name="Google Shape;267;p35"/>
          <p:cNvSpPr txBox="1"/>
          <p:nvPr>
            <p:ph idx="1" type="body"/>
          </p:nvPr>
        </p:nvSpPr>
        <p:spPr>
          <a:xfrm>
            <a:off x="1154950" y="1547300"/>
            <a:ext cx="102561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1. Vamos a trabajar con la web que ya creamos en otras currículas. Por ahora empezaremos con el método 2, que es el de incluir un archivo externo.</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2. Dentro de </a:t>
            </a:r>
            <a:r>
              <a:rPr b="1" lang="en-US"/>
              <a:t>&lt;head&gt;&lt;/head&gt;</a:t>
            </a:r>
            <a:r>
              <a:rPr lang="en-US"/>
              <a:t> o de </a:t>
            </a:r>
            <a:r>
              <a:rPr b="1" lang="en-US"/>
              <a:t>&lt;body&gt;&lt;/body&gt;</a:t>
            </a:r>
            <a:r>
              <a:rPr lang="en-US"/>
              <a:t> vamos a agregar la etiqueta:    </a:t>
            </a:r>
            <a:r>
              <a:rPr lang="en-US" sz="1200">
                <a:solidFill>
                  <a:schemeClr val="dk1"/>
                </a:solidFill>
                <a:highlight>
                  <a:srgbClr val="FFFFFF"/>
                </a:highlight>
                <a:latin typeface="Consolas"/>
                <a:ea typeface="Consolas"/>
                <a:cs typeface="Consolas"/>
                <a:sym typeface="Consolas"/>
              </a:rPr>
              <a:t>  </a:t>
            </a:r>
            <a:endParaRPr sz="1200">
              <a:solidFill>
                <a:schemeClr val="dk1"/>
              </a:solidFill>
              <a:highlight>
                <a:srgbClr val="FFFFFF"/>
              </a:highlight>
              <a:latin typeface="Consolas"/>
              <a:ea typeface="Consolas"/>
              <a:cs typeface="Consolas"/>
              <a:sym typeface="Consolas"/>
            </a:endParaRPr>
          </a:p>
          <a:p>
            <a:pPr indent="457200" lvl="0" marL="457200" rtl="0" algn="l">
              <a:lnSpc>
                <a:spcPct val="115000"/>
              </a:lnSpc>
              <a:spcBef>
                <a:spcPts val="0"/>
              </a:spcBef>
              <a:spcAft>
                <a:spcPts val="0"/>
              </a:spcAft>
              <a:buSzPts val="1440"/>
              <a:buNone/>
            </a:pPr>
            <a:r>
              <a:t/>
            </a:r>
            <a:endParaRPr sz="1200">
              <a:solidFill>
                <a:srgbClr val="0000CD"/>
              </a:solidFill>
              <a:latin typeface="Consolas"/>
              <a:ea typeface="Consolas"/>
              <a:cs typeface="Consolas"/>
              <a:sym typeface="Consolas"/>
            </a:endParaRPr>
          </a:p>
          <a:p>
            <a:pPr indent="457200" lvl="0" marL="457200" rtl="0" algn="l">
              <a:lnSpc>
                <a:spcPct val="115000"/>
              </a:lnSpc>
              <a:spcBef>
                <a:spcPts val="0"/>
              </a:spcBef>
              <a:spcAft>
                <a:spcPts val="0"/>
              </a:spcAft>
              <a:buSzPts val="1440"/>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script</a:t>
            </a:r>
            <a:r>
              <a:rPr lang="en-US" sz="1200">
                <a:solidFill>
                  <a:srgbClr val="FF0000"/>
                </a:solidFill>
                <a:latin typeface="Consolas"/>
                <a:ea typeface="Consolas"/>
                <a:cs typeface="Consolas"/>
                <a:sym typeface="Consolas"/>
              </a:rPr>
              <a:t> src</a:t>
            </a:r>
            <a:r>
              <a:rPr lang="en-US" sz="1200">
                <a:solidFill>
                  <a:srgbClr val="0000CD"/>
                </a:solidFill>
                <a:latin typeface="Consolas"/>
                <a:ea typeface="Consolas"/>
                <a:cs typeface="Consolas"/>
                <a:sym typeface="Consolas"/>
              </a:rPr>
              <a:t>="index.js"&gt;&lt;</a:t>
            </a:r>
            <a:r>
              <a:rPr lang="en-US" sz="1200">
                <a:solidFill>
                  <a:srgbClr val="A52A2A"/>
                </a:solidFill>
                <a:latin typeface="Consolas"/>
                <a:ea typeface="Consolas"/>
                <a:cs typeface="Consolas"/>
                <a:sym typeface="Consolas"/>
              </a:rPr>
              <a:t>/script</a:t>
            </a:r>
            <a:r>
              <a:rPr lang="en-US" sz="1200">
                <a:solidFill>
                  <a:srgbClr val="0000CD"/>
                </a:solidFill>
                <a:latin typeface="Consolas"/>
                <a:ea typeface="Consolas"/>
                <a:cs typeface="Consolas"/>
                <a:sym typeface="Consolas"/>
              </a:rPr>
              <a:t>&gt;</a:t>
            </a:r>
            <a:endParaRPr sz="1200">
              <a:solidFill>
                <a:srgbClr val="0000CD"/>
              </a:solidFill>
              <a:latin typeface="Consolas"/>
              <a:ea typeface="Consolas"/>
              <a:cs typeface="Consolas"/>
              <a:sym typeface="Consolas"/>
            </a:endParaRPr>
          </a:p>
          <a:p>
            <a:pPr indent="0" lvl="0" marL="457200" rtl="0" algn="l">
              <a:lnSpc>
                <a:spcPct val="115000"/>
              </a:lnSpc>
              <a:spcBef>
                <a:spcPts val="0"/>
              </a:spcBef>
              <a:spcAft>
                <a:spcPts val="0"/>
              </a:spcAft>
              <a:buSzPts val="1440"/>
              <a:buNone/>
            </a:pPr>
            <a:r>
              <a:t/>
            </a:r>
            <a:endParaRPr b="1"/>
          </a:p>
          <a:p>
            <a:pPr indent="0" lvl="0" marL="457200" rtl="0" algn="l">
              <a:lnSpc>
                <a:spcPct val="115000"/>
              </a:lnSpc>
              <a:spcBef>
                <a:spcPts val="0"/>
              </a:spcBef>
              <a:spcAft>
                <a:spcPts val="0"/>
              </a:spcAft>
              <a:buSzPts val="1440"/>
              <a:buNone/>
            </a:pPr>
            <a:r>
              <a:rPr b="1" lang="en-US"/>
              <a:t>Si tuviéramos más archivos Js					</a:t>
            </a:r>
            <a:endParaRPr b="1"/>
          </a:p>
          <a:p>
            <a:pPr indent="0" lvl="0" marL="457200" rtl="0" algn="l">
              <a:lnSpc>
                <a:spcPct val="115000"/>
              </a:lnSpc>
              <a:spcBef>
                <a:spcPts val="0"/>
              </a:spcBef>
              <a:spcAft>
                <a:spcPts val="0"/>
              </a:spcAft>
              <a:buSzPts val="1440"/>
              <a:buNone/>
            </a:pPr>
            <a:r>
              <a:rPr b="1" lang="en-US"/>
              <a:t>solamente deberíamos agregar</a:t>
            </a:r>
            <a:endParaRPr b="1"/>
          </a:p>
          <a:p>
            <a:pPr indent="0" lvl="0" marL="457200" rtl="0" algn="l">
              <a:lnSpc>
                <a:spcPct val="115000"/>
              </a:lnSpc>
              <a:spcBef>
                <a:spcPts val="0"/>
              </a:spcBef>
              <a:spcAft>
                <a:spcPts val="0"/>
              </a:spcAft>
              <a:buSzPts val="1440"/>
              <a:buNone/>
            </a:pPr>
            <a:r>
              <a:rPr b="1" lang="en-US"/>
              <a:t>más sentencias como</a:t>
            </a:r>
            <a:endParaRPr b="1"/>
          </a:p>
          <a:p>
            <a:pPr indent="0" lvl="0" marL="457200" rtl="0" algn="l">
              <a:lnSpc>
                <a:spcPct val="115000"/>
              </a:lnSpc>
              <a:spcBef>
                <a:spcPts val="0"/>
              </a:spcBef>
              <a:spcAft>
                <a:spcPts val="0"/>
              </a:spcAft>
              <a:buSzPts val="1440"/>
              <a:buNone/>
            </a:pPr>
            <a:r>
              <a:rPr b="1" lang="en-US"/>
              <a:t>esa, por ejemplo:</a:t>
            </a:r>
            <a:endParaRPr b="1"/>
          </a:p>
          <a:p>
            <a:pPr indent="457200" lvl="0" marL="457200" rtl="0" algn="l">
              <a:lnSpc>
                <a:spcPct val="115000"/>
              </a:lnSpc>
              <a:spcBef>
                <a:spcPts val="0"/>
              </a:spcBef>
              <a:spcAft>
                <a:spcPts val="0"/>
              </a:spcAft>
              <a:buSzPts val="1440"/>
              <a:buNone/>
            </a:pPr>
            <a:r>
              <a:t/>
            </a:r>
            <a:endParaRPr sz="1200">
              <a:solidFill>
                <a:srgbClr val="0000CD"/>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000CD"/>
              </a:solidFill>
              <a:latin typeface="Consolas"/>
              <a:ea typeface="Consolas"/>
              <a:cs typeface="Consolas"/>
              <a:sym typeface="Consolas"/>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Esta etiqueta lo que hace es "llamar" al archivo Js que</a:t>
            </a:r>
            <a:endParaRPr/>
          </a:p>
          <a:p>
            <a:pPr indent="457200" lvl="0" marL="0" marR="0" rtl="0" algn="l">
              <a:lnSpc>
                <a:spcPct val="100000"/>
              </a:lnSpc>
              <a:spcBef>
                <a:spcPts val="0"/>
              </a:spcBef>
              <a:spcAft>
                <a:spcPts val="0"/>
              </a:spcAft>
              <a:buSzPts val="1440"/>
              <a:buNone/>
            </a:pPr>
            <a:r>
              <a:rPr lang="en-US"/>
              <a:t>vamos a crear. Lo llamamos según su nombre y su</a:t>
            </a:r>
            <a:endParaRPr/>
          </a:p>
          <a:p>
            <a:pPr indent="457200" lvl="0" marL="0" marR="0" rtl="0" algn="l">
              <a:lnSpc>
                <a:spcPct val="100000"/>
              </a:lnSpc>
              <a:spcBef>
                <a:spcPts val="0"/>
              </a:spcBef>
              <a:spcAft>
                <a:spcPts val="0"/>
              </a:spcAft>
              <a:buSzPts val="1440"/>
              <a:buNone/>
            </a:pPr>
            <a:r>
              <a:rPr lang="en-US"/>
              <a:t>ubicación… En este caso el archivo index.js estará dentro</a:t>
            </a:r>
            <a:endParaRPr/>
          </a:p>
          <a:p>
            <a:pPr indent="457200" lvl="0" marL="0" marR="0" rtl="0" algn="l">
              <a:lnSpc>
                <a:spcPct val="100000"/>
              </a:lnSpc>
              <a:spcBef>
                <a:spcPts val="0"/>
              </a:spcBef>
              <a:spcAft>
                <a:spcPts val="0"/>
              </a:spcAft>
              <a:buSzPts val="1440"/>
              <a:buNone/>
            </a:pPr>
            <a:r>
              <a:rPr lang="en-US"/>
              <a:t>de la carpeta "MiWeb", junto a el archivo index.html y junto a los archivos css.</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Que pasaría si el archivo estilos.css se encuentra dentro de una carpeta "css" y esta a su vez dentro de la carpeta "MiWeb"? Entonces deberíamos cambiar la ruta de datos: </a:t>
            </a:r>
            <a:endParaRPr/>
          </a:p>
          <a:p>
            <a:pPr indent="0" lvl="0" marL="0" marR="0" rtl="0" algn="l">
              <a:lnSpc>
                <a:spcPct val="100000"/>
              </a:lnSpc>
              <a:spcBef>
                <a:spcPts val="0"/>
              </a:spcBef>
              <a:spcAft>
                <a:spcPts val="0"/>
              </a:spcAft>
              <a:buSzPts val="1440"/>
              <a:buNone/>
            </a:pPr>
            <a:r>
              <a:rPr lang="en-US"/>
              <a:t>	</a:t>
            </a:r>
            <a:endParaRPr/>
          </a:p>
          <a:p>
            <a:pPr indent="0" lvl="0" marL="0" marR="0" rtl="0" algn="l">
              <a:lnSpc>
                <a:spcPct val="100000"/>
              </a:lnSpc>
              <a:spcBef>
                <a:spcPts val="0"/>
              </a:spcBef>
              <a:spcAft>
                <a:spcPts val="0"/>
              </a:spcAft>
              <a:buSzPts val="1440"/>
              <a:buNone/>
            </a:pPr>
            <a:r>
              <a:rPr lang="en-US"/>
              <a:t>						</a:t>
            </a: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link</a:t>
            </a:r>
            <a:r>
              <a:rPr lang="en-US" sz="1200">
                <a:solidFill>
                  <a:srgbClr val="FF0000"/>
                </a:solidFill>
                <a:latin typeface="Consolas"/>
                <a:ea typeface="Consolas"/>
                <a:cs typeface="Consolas"/>
                <a:sym typeface="Consolas"/>
              </a:rPr>
              <a:t> rel</a:t>
            </a:r>
            <a:r>
              <a:rPr lang="en-US" sz="1200">
                <a:solidFill>
                  <a:srgbClr val="0000CD"/>
                </a:solidFill>
                <a:latin typeface="Consolas"/>
                <a:ea typeface="Consolas"/>
                <a:cs typeface="Consolas"/>
                <a:sym typeface="Consolas"/>
              </a:rPr>
              <a:t>="stylesheet"</a:t>
            </a:r>
            <a:r>
              <a:rPr lang="en-US" sz="1200">
                <a:solidFill>
                  <a:srgbClr val="FF0000"/>
                </a:solidFill>
                <a:latin typeface="Consolas"/>
                <a:ea typeface="Consolas"/>
                <a:cs typeface="Consolas"/>
                <a:sym typeface="Consolas"/>
              </a:rPr>
              <a:t> href</a:t>
            </a:r>
            <a:r>
              <a:rPr lang="en-US" sz="1200">
                <a:solidFill>
                  <a:srgbClr val="0000CD"/>
                </a:solidFill>
                <a:latin typeface="Consolas"/>
                <a:ea typeface="Consolas"/>
                <a:cs typeface="Consolas"/>
                <a:sym typeface="Consolas"/>
              </a:rPr>
              <a:t>="css/estilos.css"&gt;</a:t>
            </a:r>
            <a:endParaRPr sz="1200">
              <a:solidFill>
                <a:srgbClr val="0000CD"/>
              </a:solidFill>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rPr lang="en-US"/>
              <a:t>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268" name="Google Shape;268;p35"/>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269" name="Google Shape;269;p35"/>
          <p:cNvPicPr preferRelativeResize="0"/>
          <p:nvPr/>
        </p:nvPicPr>
        <p:blipFill rotWithShape="1">
          <a:blip r:embed="rId3">
            <a:alphaModFix/>
          </a:blip>
          <a:srcRect b="0" l="0" r="0" t="0"/>
          <a:stretch/>
        </p:blipFill>
        <p:spPr>
          <a:xfrm>
            <a:off x="9667626" y="319425"/>
            <a:ext cx="1199150" cy="1130449"/>
          </a:xfrm>
          <a:prstGeom prst="rect">
            <a:avLst/>
          </a:prstGeom>
          <a:noFill/>
          <a:ln>
            <a:noFill/>
          </a:ln>
        </p:spPr>
      </p:pic>
      <p:pic>
        <p:nvPicPr>
          <p:cNvPr id="270" name="Google Shape;270;p35"/>
          <p:cNvPicPr preferRelativeResize="0"/>
          <p:nvPr/>
        </p:nvPicPr>
        <p:blipFill rotWithShape="1">
          <a:blip r:embed="rId4">
            <a:alphaModFix/>
          </a:blip>
          <a:srcRect b="0" l="0" r="0" t="0"/>
          <a:stretch/>
        </p:blipFill>
        <p:spPr>
          <a:xfrm>
            <a:off x="8693379" y="4620800"/>
            <a:ext cx="2249596" cy="1130450"/>
          </a:xfrm>
          <a:prstGeom prst="rect">
            <a:avLst/>
          </a:prstGeom>
          <a:noFill/>
          <a:ln>
            <a:noFill/>
          </a:ln>
        </p:spPr>
      </p:pic>
      <p:sp>
        <p:nvSpPr>
          <p:cNvPr id="271" name="Google Shape;271;p35"/>
          <p:cNvSpPr txBox="1"/>
          <p:nvPr/>
        </p:nvSpPr>
        <p:spPr>
          <a:xfrm>
            <a:off x="5797325" y="3167625"/>
            <a:ext cx="4369500" cy="12243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CD"/>
                </a:solidFill>
                <a:latin typeface="Consolas"/>
                <a:ea typeface="Consolas"/>
                <a:cs typeface="Consolas"/>
                <a:sym typeface="Consolas"/>
              </a:rPr>
              <a:t>&lt;</a:t>
            </a:r>
            <a:r>
              <a:rPr b="0" i="0" lang="en-US" sz="1200" u="none" cap="none" strike="noStrike">
                <a:solidFill>
                  <a:srgbClr val="A52A2A"/>
                </a:solidFill>
                <a:latin typeface="Consolas"/>
                <a:ea typeface="Consolas"/>
                <a:cs typeface="Consolas"/>
                <a:sym typeface="Consolas"/>
              </a:rPr>
              <a:t>script</a:t>
            </a:r>
            <a:r>
              <a:rPr b="0" i="0" lang="en-US" sz="1200" u="none" cap="none" strike="noStrike">
                <a:solidFill>
                  <a:srgbClr val="FF0000"/>
                </a:solidFill>
                <a:latin typeface="Consolas"/>
                <a:ea typeface="Consolas"/>
                <a:cs typeface="Consolas"/>
                <a:sym typeface="Consolas"/>
              </a:rPr>
              <a:t> src</a:t>
            </a:r>
            <a:r>
              <a:rPr b="0" i="0" lang="en-US" sz="1200" u="none" cap="none" strike="noStrike">
                <a:solidFill>
                  <a:srgbClr val="0000CD"/>
                </a:solidFill>
                <a:latin typeface="Consolas"/>
                <a:ea typeface="Consolas"/>
                <a:cs typeface="Consolas"/>
                <a:sym typeface="Consolas"/>
              </a:rPr>
              <a:t>="index.js"&gt;&lt;</a:t>
            </a:r>
            <a:r>
              <a:rPr b="0" i="0" lang="en-US" sz="1200" u="none" cap="none" strike="noStrike">
                <a:solidFill>
                  <a:srgbClr val="A52A2A"/>
                </a:solidFill>
                <a:latin typeface="Consolas"/>
                <a:ea typeface="Consolas"/>
                <a:cs typeface="Consolas"/>
                <a:sym typeface="Consolas"/>
              </a:rPr>
              <a:t>/script</a:t>
            </a:r>
            <a:r>
              <a:rPr b="0" i="0" lang="en-US" sz="1200" u="none" cap="none" strike="noStrike">
                <a:solidFill>
                  <a:srgbClr val="0000CD"/>
                </a:solidFill>
                <a:latin typeface="Consolas"/>
                <a:ea typeface="Consolas"/>
                <a:cs typeface="Consolas"/>
                <a:sym typeface="Consolas"/>
              </a:rPr>
              <a:t>&gt;</a:t>
            </a:r>
            <a:endParaRPr b="0" i="0" sz="1200" u="none" cap="none" strike="noStrike">
              <a:solidFill>
                <a:srgbClr val="0000CD"/>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CD"/>
                </a:solidFill>
                <a:latin typeface="Consolas"/>
                <a:ea typeface="Consolas"/>
                <a:cs typeface="Consolas"/>
                <a:sym typeface="Consolas"/>
              </a:rPr>
              <a:t>		&lt;</a:t>
            </a:r>
            <a:r>
              <a:rPr b="0" i="0" lang="en-US" sz="1200" u="none" cap="none" strike="noStrike">
                <a:solidFill>
                  <a:srgbClr val="A52A2A"/>
                </a:solidFill>
                <a:latin typeface="Consolas"/>
                <a:ea typeface="Consolas"/>
                <a:cs typeface="Consolas"/>
                <a:sym typeface="Consolas"/>
              </a:rPr>
              <a:t>script</a:t>
            </a:r>
            <a:r>
              <a:rPr b="0" i="0" lang="en-US" sz="1200" u="none" cap="none" strike="noStrike">
                <a:solidFill>
                  <a:srgbClr val="FF0000"/>
                </a:solidFill>
                <a:latin typeface="Consolas"/>
                <a:ea typeface="Consolas"/>
                <a:cs typeface="Consolas"/>
                <a:sym typeface="Consolas"/>
              </a:rPr>
              <a:t> src</a:t>
            </a:r>
            <a:r>
              <a:rPr b="0" i="0" lang="en-US" sz="1200" u="none" cap="none" strike="noStrike">
                <a:solidFill>
                  <a:srgbClr val="0000CD"/>
                </a:solidFill>
                <a:latin typeface="Consolas"/>
                <a:ea typeface="Consolas"/>
                <a:cs typeface="Consolas"/>
                <a:sym typeface="Consolas"/>
              </a:rPr>
              <a:t>="script.js"&gt;&lt;</a:t>
            </a:r>
            <a:r>
              <a:rPr b="0" i="0" lang="en-US" sz="1200" u="none" cap="none" strike="noStrike">
                <a:solidFill>
                  <a:srgbClr val="A52A2A"/>
                </a:solidFill>
                <a:latin typeface="Consolas"/>
                <a:ea typeface="Consolas"/>
                <a:cs typeface="Consolas"/>
                <a:sym typeface="Consolas"/>
              </a:rPr>
              <a:t>/script</a:t>
            </a:r>
            <a:r>
              <a:rPr b="0" i="0" lang="en-US" sz="1200" u="none" cap="none" strike="noStrike">
                <a:solidFill>
                  <a:srgbClr val="0000CD"/>
                </a:solidFill>
                <a:latin typeface="Consolas"/>
                <a:ea typeface="Consolas"/>
                <a:cs typeface="Consolas"/>
                <a:sym typeface="Consolas"/>
              </a:rPr>
              <a:t>&gt;</a:t>
            </a:r>
            <a:endParaRPr b="0" i="0" sz="1200" u="none" cap="none" strike="noStrike">
              <a:solidFill>
                <a:srgbClr val="0000CD"/>
              </a:solidFill>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CD"/>
                </a:solidFill>
                <a:latin typeface="Consolas"/>
                <a:ea typeface="Consolas"/>
                <a:cs typeface="Consolas"/>
                <a:sym typeface="Consolas"/>
              </a:rPr>
              <a:t>&lt;</a:t>
            </a:r>
            <a:r>
              <a:rPr b="0" i="0" lang="en-US" sz="1200" u="none" cap="none" strike="noStrike">
                <a:solidFill>
                  <a:srgbClr val="A52A2A"/>
                </a:solidFill>
                <a:latin typeface="Consolas"/>
                <a:ea typeface="Consolas"/>
                <a:cs typeface="Consolas"/>
                <a:sym typeface="Consolas"/>
              </a:rPr>
              <a:t>script</a:t>
            </a:r>
            <a:r>
              <a:rPr b="0" i="0" lang="en-US" sz="1200" u="none" cap="none" strike="noStrike">
                <a:solidFill>
                  <a:srgbClr val="FF0000"/>
                </a:solidFill>
                <a:latin typeface="Consolas"/>
                <a:ea typeface="Consolas"/>
                <a:cs typeface="Consolas"/>
                <a:sym typeface="Consolas"/>
              </a:rPr>
              <a:t> src</a:t>
            </a:r>
            <a:r>
              <a:rPr b="0" i="0" lang="en-US" sz="1200" u="none" cap="none" strike="noStrike">
                <a:solidFill>
                  <a:srgbClr val="0000CD"/>
                </a:solidFill>
                <a:latin typeface="Consolas"/>
                <a:ea typeface="Consolas"/>
                <a:cs typeface="Consolas"/>
                <a:sym typeface="Consolas"/>
              </a:rPr>
              <a:t>="otroscript.js"&gt;&lt;</a:t>
            </a:r>
            <a:r>
              <a:rPr b="0" i="0" lang="en-US" sz="1200" u="none" cap="none" strike="noStrike">
                <a:solidFill>
                  <a:srgbClr val="A52A2A"/>
                </a:solidFill>
                <a:latin typeface="Consolas"/>
                <a:ea typeface="Consolas"/>
                <a:cs typeface="Consolas"/>
                <a:sym typeface="Consolas"/>
              </a:rPr>
              <a:t>/script</a:t>
            </a:r>
            <a:r>
              <a:rPr b="0" i="0" lang="en-US" sz="1200" u="none" cap="none" strike="noStrike">
                <a:solidFill>
                  <a:srgbClr val="0000CD"/>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Sintaxis de Javascript</a:t>
            </a:r>
            <a:endParaRPr b="0" i="0" sz="3600" u="none" cap="none" strike="noStrike">
              <a:solidFill>
                <a:srgbClr val="5855A0"/>
              </a:solidFill>
              <a:latin typeface="Century Gothic"/>
              <a:ea typeface="Century Gothic"/>
              <a:cs typeface="Century Gothic"/>
              <a:sym typeface="Century Gothic"/>
            </a:endParaRPr>
          </a:p>
        </p:txBody>
      </p:sp>
      <p:sp>
        <p:nvSpPr>
          <p:cNvPr id="277" name="Google Shape;277;p36"/>
          <p:cNvSpPr txBox="1"/>
          <p:nvPr>
            <p:ph idx="1" type="body"/>
          </p:nvPr>
        </p:nvSpPr>
        <p:spPr>
          <a:xfrm>
            <a:off x="1154950" y="1547300"/>
            <a:ext cx="95973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Cuando aprendemos un lenguaje, por ejemplo, inglés… tenemos que aprender ciertas estructuras para poder hablarlo y escribirlo. Si nos salimos de esas estructuras, probablemente no se entienda que estamos hablando inglés.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Con los lenguajes de programación ocurre lo mismo! Cada lenguaje tiene definido la forma en que se debe "hablar"... solo que en este caso, si hablamos mal… la única que no va a entendernos es la compu!</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Sintaxis, que palabra rara! Sintaxis es la forma en que escribimos un lenguaje. Es un conjunto de reglas que deben seguirse para poder escribir el código. Cada lenguaje de programación tiene su propia sintaxis</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278" name="Google Shape;278;p36"/>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Sintaxis de Javascript</a:t>
            </a:r>
            <a:endParaRPr b="0" i="0" sz="3600" u="none" cap="none" strike="noStrike">
              <a:solidFill>
                <a:srgbClr val="5855A0"/>
              </a:solidFill>
              <a:latin typeface="Century Gothic"/>
              <a:ea typeface="Century Gothic"/>
              <a:cs typeface="Century Gothic"/>
              <a:sym typeface="Century Gothic"/>
            </a:endParaRPr>
          </a:p>
        </p:txBody>
      </p:sp>
      <p:sp>
        <p:nvSpPr>
          <p:cNvPr id="284" name="Google Shape;284;p37"/>
          <p:cNvSpPr txBox="1"/>
          <p:nvPr>
            <p:ph idx="1" type="body"/>
          </p:nvPr>
        </p:nvSpPr>
        <p:spPr>
          <a:xfrm>
            <a:off x="1154950" y="1547300"/>
            <a:ext cx="95973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Normas básicas:</a:t>
            </a:r>
            <a:endParaRPr/>
          </a:p>
          <a:p>
            <a:pPr indent="0" lvl="0" marL="0" marR="0" rtl="0" algn="l">
              <a:lnSpc>
                <a:spcPct val="100000"/>
              </a:lnSpc>
              <a:spcBef>
                <a:spcPts val="0"/>
              </a:spcBef>
              <a:spcAft>
                <a:spcPts val="0"/>
              </a:spcAft>
              <a:buSzPts val="1440"/>
              <a:buNone/>
            </a:pPr>
            <a:r>
              <a:t/>
            </a:r>
            <a:endParaRPr/>
          </a:p>
          <a:p>
            <a:pPr indent="-285750" lvl="1" marL="742950" marR="0" rtl="0" algn="l">
              <a:lnSpc>
                <a:spcPct val="100000"/>
              </a:lnSpc>
              <a:spcBef>
                <a:spcPts val="0"/>
              </a:spcBef>
              <a:spcAft>
                <a:spcPts val="0"/>
              </a:spcAft>
              <a:buClr>
                <a:srgbClr val="EB4485"/>
              </a:buClr>
              <a:buSzPts val="1280"/>
              <a:buFont typeface="Noto Sans Symbols"/>
              <a:buChar char="▶"/>
            </a:pPr>
            <a:r>
              <a:rPr lang="en-US"/>
              <a:t>1. No se tienen en cuenta los espacios en blanco y las nuevas líneas (Javascript los ignora)</a:t>
            </a:r>
            <a:endParaRPr/>
          </a:p>
          <a:p>
            <a:pPr indent="-285750" lvl="1" marL="742950" marR="0" rtl="0" algn="l">
              <a:lnSpc>
                <a:spcPct val="100000"/>
              </a:lnSpc>
              <a:spcBef>
                <a:spcPts val="0"/>
              </a:spcBef>
              <a:spcAft>
                <a:spcPts val="0"/>
              </a:spcAft>
              <a:buClr>
                <a:srgbClr val="EB4485"/>
              </a:buClr>
              <a:buSzPts val="1280"/>
              <a:buFont typeface="Noto Sans Symbols"/>
              <a:buChar char="▶"/>
            </a:pPr>
            <a:r>
              <a:rPr lang="en-US"/>
              <a:t>2. Se distinguen mayúsculas de minúsculas. Si se llegaran a intercambiar las mayúsculas y minúsculas el script no funcionaría.</a:t>
            </a:r>
            <a:endParaRPr/>
          </a:p>
          <a:p>
            <a:pPr indent="-285750" lvl="1" marL="742950" marR="0" rtl="0" algn="l">
              <a:lnSpc>
                <a:spcPct val="100000"/>
              </a:lnSpc>
              <a:spcBef>
                <a:spcPts val="0"/>
              </a:spcBef>
              <a:spcAft>
                <a:spcPts val="0"/>
              </a:spcAft>
              <a:buClr>
                <a:srgbClr val="EB4485"/>
              </a:buClr>
              <a:buSzPts val="1280"/>
              <a:buFont typeface="Noto Sans Symbols"/>
              <a:buChar char="▶"/>
            </a:pPr>
            <a:r>
              <a:rPr lang="en-US"/>
              <a:t>3. No se define el tipo de las variables. Al crear una variable no se define de que tipo es (por ejemplo, no se define que 3 es un número entero)</a:t>
            </a:r>
            <a:endParaRPr/>
          </a:p>
          <a:p>
            <a:pPr indent="-285750" lvl="1" marL="742950" marR="0" rtl="0" algn="l">
              <a:lnSpc>
                <a:spcPct val="100000"/>
              </a:lnSpc>
              <a:spcBef>
                <a:spcPts val="0"/>
              </a:spcBef>
              <a:spcAft>
                <a:spcPts val="0"/>
              </a:spcAft>
              <a:buClr>
                <a:srgbClr val="EB4485"/>
              </a:buClr>
              <a:buSzPts val="1280"/>
              <a:buFont typeface="Noto Sans Symbols"/>
              <a:buChar char="▶"/>
            </a:pPr>
            <a:r>
              <a:rPr lang="en-US"/>
              <a:t>4. No es necesario terminar cada sentencia con un punto y coma (;), en Javascript no es obligatorio.</a:t>
            </a:r>
            <a:endParaRPr/>
          </a:p>
          <a:p>
            <a:pPr indent="-285750" lvl="1" marL="742950" marR="0" rtl="0" algn="l">
              <a:lnSpc>
                <a:spcPct val="100000"/>
              </a:lnSpc>
              <a:spcBef>
                <a:spcPts val="0"/>
              </a:spcBef>
              <a:spcAft>
                <a:spcPts val="0"/>
              </a:spcAft>
              <a:buClr>
                <a:srgbClr val="EB4485"/>
              </a:buClr>
              <a:buSzPts val="1280"/>
              <a:buFont typeface="Noto Sans Symbols"/>
              <a:buChar char="▶"/>
            </a:pPr>
            <a:r>
              <a:rPr lang="en-US"/>
              <a:t>5. Se pueden incluir comentarios.</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285" name="Google Shape;285;p37"/>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Variables en Javascript</a:t>
            </a:r>
            <a:endParaRPr b="0" i="0" sz="3600" u="none" cap="none" strike="noStrike">
              <a:solidFill>
                <a:srgbClr val="5855A0"/>
              </a:solidFill>
              <a:latin typeface="Century Gothic"/>
              <a:ea typeface="Century Gothic"/>
              <a:cs typeface="Century Gothic"/>
              <a:sym typeface="Century Gothic"/>
            </a:endParaRPr>
          </a:p>
        </p:txBody>
      </p:sp>
      <p:sp>
        <p:nvSpPr>
          <p:cNvPr id="291" name="Google Shape;291;p38"/>
          <p:cNvSpPr txBox="1"/>
          <p:nvPr>
            <p:ph idx="1" type="body"/>
          </p:nvPr>
        </p:nvSpPr>
        <p:spPr>
          <a:xfrm>
            <a:off x="1154949" y="1547300"/>
            <a:ext cx="100158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Javascript es un lenguaje de programación y como tal hace uso de: variables y estructuras lógicas (ver currículas introductorias)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Recordemos que una variable es un lugarcito en memoria donde podemos guardar un tipo de dato (por ejemplo: número, caracter, palabra, etc)</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Como la podemos representar en Js, simplemente anteponiendo var cuando se crea la variable, luego no es necesario:</a:t>
            </a:r>
            <a:endParaRPr/>
          </a:p>
          <a:p>
            <a:pPr indent="0" lvl="0" marL="0" marR="0" rtl="0" algn="l">
              <a:lnSpc>
                <a:spcPct val="100000"/>
              </a:lnSpc>
              <a:spcBef>
                <a:spcPts val="0"/>
              </a:spcBef>
              <a:spcAft>
                <a:spcPts val="0"/>
              </a:spcAft>
              <a:buSzPts val="1440"/>
              <a:buNone/>
            </a:pPr>
            <a:r>
              <a:t/>
            </a:r>
            <a:endParaRPr/>
          </a:p>
          <a:p>
            <a:pPr indent="0" lvl="0" marL="0" marR="0" rtl="0" algn="ctr">
              <a:lnSpc>
                <a:spcPct val="100000"/>
              </a:lnSpc>
              <a:spcBef>
                <a:spcPts val="0"/>
              </a:spcBef>
              <a:spcAft>
                <a:spcPts val="0"/>
              </a:spcAft>
              <a:buSzPts val="1440"/>
              <a:buNone/>
            </a:pPr>
            <a:r>
              <a:rPr b="1" lang="en-US"/>
              <a:t>var nombre_variable = </a:t>
            </a:r>
            <a:r>
              <a:rPr lang="en-US"/>
              <a:t>dato/operación que contiene</a:t>
            </a:r>
            <a:endParaRPr/>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Por ejemplo:</a:t>
            </a:r>
            <a:endParaRPr/>
          </a:p>
          <a:p>
            <a:pPr indent="0" lvl="0" marL="457200" rtl="0" algn="l">
              <a:lnSpc>
                <a:spcPct val="100000"/>
              </a:lnSpc>
              <a:spcBef>
                <a:spcPts val="0"/>
              </a:spcBef>
              <a:spcAft>
                <a:spcPts val="0"/>
              </a:spcAft>
              <a:buSzPts val="1440"/>
              <a:buNone/>
            </a:pPr>
            <a:r>
              <a:rPr lang="en-US"/>
              <a:t>					var suma = 9 + 2;</a:t>
            </a:r>
            <a:endParaRPr/>
          </a:p>
          <a:p>
            <a:pPr indent="0" lvl="0" marL="0" rtl="0" algn="l">
              <a:lnSpc>
                <a:spcPct val="100000"/>
              </a:lnSpc>
              <a:spcBef>
                <a:spcPts val="0"/>
              </a:spcBef>
              <a:spcAft>
                <a:spcPts val="0"/>
              </a:spcAft>
              <a:buSzPts val="1440"/>
              <a:buNone/>
            </a:pPr>
            <a:r>
              <a:rPr lang="en-US"/>
              <a:t>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En Js no hace falta siempre después de una sentencia poner el punto y coma, pero es conveniente para mantener cierto orden</a:t>
            </a:r>
            <a:endParaRPr/>
          </a:p>
        </p:txBody>
      </p:sp>
      <p:sp>
        <p:nvSpPr>
          <p:cNvPr id="292" name="Google Shape;292;p38"/>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Variables en Javascript</a:t>
            </a:r>
            <a:endParaRPr/>
          </a:p>
        </p:txBody>
      </p:sp>
      <p:sp>
        <p:nvSpPr>
          <p:cNvPr id="298" name="Google Shape;298;p39"/>
          <p:cNvSpPr txBox="1"/>
          <p:nvPr>
            <p:ph idx="1" type="body"/>
          </p:nvPr>
        </p:nvSpPr>
        <p:spPr>
          <a:xfrm>
            <a:off x="1154950" y="1547300"/>
            <a:ext cx="9718800" cy="3788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EB4485"/>
              </a:buClr>
              <a:buSzPts val="1440"/>
              <a:buFont typeface="Noto Sans Symbols"/>
              <a:buChar char="▶"/>
            </a:pPr>
            <a:r>
              <a:rPr lang="en-US"/>
              <a:t>También es posible dentro de una variable poner otras:</a:t>
            </a:r>
            <a:endParaRPr/>
          </a:p>
          <a:p>
            <a:pPr indent="0" lvl="0" marL="0" rtl="0" algn="l">
              <a:lnSpc>
                <a:spcPct val="100000"/>
              </a:lnSpc>
              <a:spcBef>
                <a:spcPts val="0"/>
              </a:spcBef>
              <a:spcAft>
                <a:spcPts val="0"/>
              </a:spcAft>
              <a:buSzPts val="1440"/>
              <a:buNone/>
            </a:pPr>
            <a:r>
              <a:rPr lang="en-US"/>
              <a:t>	</a:t>
            </a:r>
            <a:endParaRPr/>
          </a:p>
          <a:p>
            <a:pPr indent="0" lvl="0" marL="0" rtl="0" algn="l">
              <a:lnSpc>
                <a:spcPct val="100000"/>
              </a:lnSpc>
              <a:spcBef>
                <a:spcPts val="0"/>
              </a:spcBef>
              <a:spcAft>
                <a:spcPts val="0"/>
              </a:spcAft>
              <a:buSzPts val="1440"/>
              <a:buNone/>
            </a:pPr>
            <a:r>
              <a:rPr lang="en-US"/>
              <a:t>var operando1 = 9;</a:t>
            </a:r>
            <a:endParaRPr/>
          </a:p>
          <a:p>
            <a:pPr indent="0" lvl="0" marL="0" rtl="0" algn="l">
              <a:lnSpc>
                <a:spcPct val="100000"/>
              </a:lnSpc>
              <a:spcBef>
                <a:spcPts val="0"/>
              </a:spcBef>
              <a:spcAft>
                <a:spcPts val="0"/>
              </a:spcAft>
              <a:buSzPts val="1440"/>
              <a:buNone/>
            </a:pPr>
            <a:r>
              <a:rPr lang="en-US"/>
              <a:t>var operando2 = 2;</a:t>
            </a:r>
            <a:endParaRPr/>
          </a:p>
          <a:p>
            <a:pPr indent="0" lvl="0" marL="0" rtl="0" algn="l">
              <a:lnSpc>
                <a:spcPct val="100000"/>
              </a:lnSpc>
              <a:spcBef>
                <a:spcPts val="0"/>
              </a:spcBef>
              <a:spcAft>
                <a:spcPts val="0"/>
              </a:spcAft>
              <a:buSzPts val="1440"/>
              <a:buNone/>
            </a:pPr>
            <a:r>
              <a:rPr lang="en-US"/>
              <a:t>var suma = operando1 + operando2;</a:t>
            </a:r>
            <a:endParaRPr/>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Las variables solo pueden estar formadas por letras, números y símbolos (pero no pueden empezar con un número). Por ejemplo:</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rPr lang="en-US"/>
              <a:t>var $numero1;</a:t>
            </a:r>
            <a:endParaRPr/>
          </a:p>
          <a:p>
            <a:pPr indent="0" lvl="0" marL="0" rtl="0" algn="l">
              <a:lnSpc>
                <a:spcPct val="100000"/>
              </a:lnSpc>
              <a:spcBef>
                <a:spcPts val="0"/>
              </a:spcBef>
              <a:spcAft>
                <a:spcPts val="0"/>
              </a:spcAft>
              <a:buSzPts val="1440"/>
              <a:buNone/>
            </a:pPr>
            <a:r>
              <a:rPr lang="en-US"/>
              <a:t>var numero1;</a:t>
            </a:r>
            <a:endParaRPr/>
          </a:p>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Las variables no solamente pueden contener números, también caracteres, palabras y hasta verdadero o falso! Ejemplos:</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rPr lang="en-US"/>
              <a:t>var minombre = "alejandra";</a:t>
            </a:r>
            <a:endParaRPr/>
          </a:p>
          <a:p>
            <a:pPr indent="0" lvl="0" marL="0" rtl="0" algn="l">
              <a:lnSpc>
                <a:spcPct val="100000"/>
              </a:lnSpc>
              <a:spcBef>
                <a:spcPts val="0"/>
              </a:spcBef>
              <a:spcAft>
                <a:spcPts val="0"/>
              </a:spcAft>
              <a:buSzPts val="1440"/>
              <a:buNone/>
            </a:pPr>
            <a:r>
              <a:rPr lang="en-US"/>
              <a:t>var mensaje = true;</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rPr lang="en-US"/>
              <a:t>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299" name="Google Shape;299;p39"/>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Guía Básica de Javascript, parte I</a:t>
            </a:r>
            <a:endParaRPr b="0" i="0" sz="3600" u="none" cap="none" strike="noStrike">
              <a:solidFill>
                <a:srgbClr val="5855A0"/>
              </a:solidFill>
              <a:latin typeface="Century Gothic"/>
              <a:ea typeface="Century Gothic"/>
              <a:cs typeface="Century Gothic"/>
              <a:sym typeface="Century Gothic"/>
            </a:endParaRPr>
          </a:p>
        </p:txBody>
      </p:sp>
      <p:sp>
        <p:nvSpPr>
          <p:cNvPr id="146" name="Google Shape;146;p22"/>
          <p:cNvSpPr txBox="1"/>
          <p:nvPr>
            <p:ph idx="1" type="body"/>
          </p:nvPr>
        </p:nvSpPr>
        <p:spPr>
          <a:xfrm>
            <a:off x="1154950" y="1547300"/>
            <a:ext cx="9000600" cy="100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40"/>
              <a:buNone/>
            </a:pPr>
            <a:r>
              <a:rPr b="1" lang="en-US"/>
              <a:t>Complejidad de esta currícula:</a:t>
            </a:r>
            <a:r>
              <a:rPr lang="en-US"/>
              <a:t> 	intermedia/alta</a:t>
            </a:r>
            <a:endParaRPr/>
          </a:p>
          <a:p>
            <a:pPr indent="0" lvl="0" marL="0" marR="0" rtl="0" algn="l">
              <a:lnSpc>
                <a:spcPct val="100000"/>
              </a:lnSpc>
              <a:spcBef>
                <a:spcPts val="0"/>
              </a:spcBef>
              <a:spcAft>
                <a:spcPts val="0"/>
              </a:spcAft>
              <a:buSzPts val="1440"/>
              <a:buNone/>
            </a:pPr>
            <a:r>
              <a:rPr b="1" lang="en-US"/>
              <a:t>Tiempo aproximado de desarrollo:</a:t>
            </a:r>
            <a:r>
              <a:rPr lang="en-US"/>
              <a:t> de (2-4) encuentros.</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rPr lang="en-US"/>
              <a:t>Qué necesitás saber?</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147" name="Google Shape;147;p22"/>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148" name="Google Shape;148;p22"/>
          <p:cNvSpPr/>
          <p:nvPr/>
        </p:nvSpPr>
        <p:spPr>
          <a:xfrm>
            <a:off x="1594525" y="3011525"/>
            <a:ext cx="572700" cy="557400"/>
          </a:xfrm>
          <a:prstGeom prst="ellipse">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2"/>
          <p:cNvSpPr txBox="1"/>
          <p:nvPr/>
        </p:nvSpPr>
        <p:spPr>
          <a:xfrm>
            <a:off x="2288725" y="3011525"/>
            <a:ext cx="8492100" cy="55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HTML Básico</a:t>
            </a:r>
            <a:endParaRPr b="0" i="0" sz="1400" u="none" cap="none" strike="noStrike">
              <a:solidFill>
                <a:srgbClr val="000000"/>
              </a:solidFill>
              <a:latin typeface="Arial"/>
              <a:ea typeface="Arial"/>
              <a:cs typeface="Arial"/>
              <a:sym typeface="Arial"/>
            </a:endParaRPr>
          </a:p>
        </p:txBody>
      </p:sp>
      <p:sp>
        <p:nvSpPr>
          <p:cNvPr id="150" name="Google Shape;150;p22"/>
          <p:cNvSpPr/>
          <p:nvPr/>
        </p:nvSpPr>
        <p:spPr>
          <a:xfrm>
            <a:off x="1594525" y="3820113"/>
            <a:ext cx="572700" cy="557400"/>
          </a:xfrm>
          <a:prstGeom prst="ellipse">
            <a:avLst/>
          </a:prstGeom>
          <a:solidFill>
            <a:srgbClr val="FF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2"/>
          <p:cNvSpPr txBox="1"/>
          <p:nvPr/>
        </p:nvSpPr>
        <p:spPr>
          <a:xfrm>
            <a:off x="2340400" y="3820125"/>
            <a:ext cx="8054100" cy="55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Conceptos Básicos de Programación (currículas Introductorias)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1154950" y="646000"/>
            <a:ext cx="97188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Estructuras de Programación: Condicional</a:t>
            </a:r>
            <a:endParaRPr b="0" i="0" sz="3600" u="none" cap="none" strike="noStrike">
              <a:solidFill>
                <a:srgbClr val="5855A0"/>
              </a:solidFill>
              <a:latin typeface="Century Gothic"/>
              <a:ea typeface="Century Gothic"/>
              <a:cs typeface="Century Gothic"/>
              <a:sym typeface="Century Gothic"/>
            </a:endParaRPr>
          </a:p>
        </p:txBody>
      </p:sp>
      <p:sp>
        <p:nvSpPr>
          <p:cNvPr id="305" name="Google Shape;305;p40"/>
          <p:cNvSpPr txBox="1"/>
          <p:nvPr>
            <p:ph idx="1" type="body"/>
          </p:nvPr>
        </p:nvSpPr>
        <p:spPr>
          <a:xfrm>
            <a:off x="1154950" y="1547300"/>
            <a:ext cx="101007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Sabemos que programar es decidir y para poder tomar una decisión es necesario primero informarnos y luego decidir.</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En programación usamos mucho este tipo de estructura y se representa así en Js:</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rPr lang="en-US" sz="1600"/>
              <a:t>If (condición a evaluar) {</a:t>
            </a:r>
            <a:endParaRPr sz="1600"/>
          </a:p>
          <a:p>
            <a:pPr indent="0" lvl="0" marL="0" marR="0" rtl="0" algn="l">
              <a:lnSpc>
                <a:spcPct val="100000"/>
              </a:lnSpc>
              <a:spcBef>
                <a:spcPts val="0"/>
              </a:spcBef>
              <a:spcAft>
                <a:spcPts val="0"/>
              </a:spcAft>
              <a:buSzPts val="1440"/>
              <a:buNone/>
            </a:pPr>
            <a:r>
              <a:rPr lang="en-US" sz="1600"/>
              <a:t>   // se toma la decisión</a:t>
            </a:r>
            <a:endParaRPr sz="1600"/>
          </a:p>
          <a:p>
            <a:pPr indent="0" lvl="0" marL="0" marR="0" rtl="0" algn="l">
              <a:lnSpc>
                <a:spcPct val="100000"/>
              </a:lnSpc>
              <a:spcBef>
                <a:spcPts val="0"/>
              </a:spcBef>
              <a:spcAft>
                <a:spcPts val="0"/>
              </a:spcAft>
              <a:buSzPts val="1440"/>
              <a:buNone/>
            </a:pPr>
            <a:r>
              <a:rPr lang="en-US" sz="1600"/>
              <a:t>}</a:t>
            </a:r>
            <a:endParaRPr sz="1600"/>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Pensemos con un ejemplo: a que hora nos levantamos para ir al cole?</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Clr>
                <a:schemeClr val="dk1"/>
              </a:buClr>
              <a:buSzPts val="1100"/>
              <a:buFont typeface="Arial"/>
              <a:buNone/>
            </a:pPr>
            <a:r>
              <a:rPr b="1" lang="en-US" sz="1600"/>
              <a:t>If </a:t>
            </a:r>
            <a:r>
              <a:rPr lang="en-US" sz="1600"/>
              <a:t>(hora == 7) </a:t>
            </a:r>
            <a:r>
              <a:rPr b="1" lang="en-US" sz="1600"/>
              <a:t>{</a:t>
            </a:r>
            <a:endParaRPr b="1" sz="1600"/>
          </a:p>
          <a:p>
            <a:pPr indent="0" lvl="0" marL="0" rtl="0" algn="l">
              <a:lnSpc>
                <a:spcPct val="100000"/>
              </a:lnSpc>
              <a:spcBef>
                <a:spcPts val="0"/>
              </a:spcBef>
              <a:spcAft>
                <a:spcPts val="0"/>
              </a:spcAft>
              <a:buSzPts val="1440"/>
              <a:buNone/>
            </a:pPr>
            <a:r>
              <a:rPr lang="en-US" sz="1600"/>
              <a:t>   mensaje = "es hora de levantarse para ir al cole!";</a:t>
            </a:r>
            <a:endParaRPr sz="1600"/>
          </a:p>
          <a:p>
            <a:pPr indent="0" lvl="0" marL="0" rtl="0" algn="l">
              <a:lnSpc>
                <a:spcPct val="100000"/>
              </a:lnSpc>
              <a:spcBef>
                <a:spcPts val="0"/>
              </a:spcBef>
              <a:spcAft>
                <a:spcPts val="0"/>
              </a:spcAft>
              <a:buClr>
                <a:schemeClr val="dk1"/>
              </a:buClr>
              <a:buSzPts val="1100"/>
              <a:buFont typeface="Arial"/>
              <a:buNone/>
            </a:pPr>
            <a:r>
              <a:rPr lang="en-US" sz="1600"/>
              <a:t>   alert(mensaje);</a:t>
            </a:r>
            <a:endParaRPr sz="1600"/>
          </a:p>
          <a:p>
            <a:pPr indent="0" lvl="0" marL="0" rtl="0" algn="l">
              <a:lnSpc>
                <a:spcPct val="100000"/>
              </a:lnSpc>
              <a:spcBef>
                <a:spcPts val="0"/>
              </a:spcBef>
              <a:spcAft>
                <a:spcPts val="0"/>
              </a:spcAft>
              <a:buSzPts val="1440"/>
              <a:buNone/>
            </a:pPr>
            <a:r>
              <a:rPr b="1" lang="en-US" sz="1600"/>
              <a:t>}</a:t>
            </a:r>
            <a:endParaRPr b="1" sz="1600"/>
          </a:p>
          <a:p>
            <a:pPr indent="0" lvl="0" marL="0" rtl="0" algn="l">
              <a:lnSpc>
                <a:spcPct val="100000"/>
              </a:lnSpc>
              <a:spcBef>
                <a:spcPts val="0"/>
              </a:spcBef>
              <a:spcAft>
                <a:spcPts val="0"/>
              </a:spcAft>
              <a:buSzPts val="1440"/>
              <a:buNone/>
            </a:pPr>
            <a:r>
              <a:t/>
            </a:r>
            <a:endParaRPr b="1"/>
          </a:p>
          <a:p>
            <a:pPr indent="-342900" lvl="0" marL="342900" rtl="0" algn="l">
              <a:lnSpc>
                <a:spcPct val="100000"/>
              </a:lnSpc>
              <a:spcBef>
                <a:spcPts val="0"/>
              </a:spcBef>
              <a:spcAft>
                <a:spcPts val="0"/>
              </a:spcAft>
              <a:buClr>
                <a:srgbClr val="EB4485"/>
              </a:buClr>
              <a:buSzPts val="1440"/>
              <a:buFont typeface="Noto Sans Symbols"/>
              <a:buChar char="▶"/>
            </a:pPr>
            <a:r>
              <a:rPr lang="en-US"/>
              <a:t>Y a esto lo podemos leer: Si "la hora es 7am" entonces mostrar mensaje hay que levantarse!</a:t>
            </a:r>
            <a:endParaRPr b="1"/>
          </a:p>
          <a:p>
            <a:pPr indent="0" lvl="0" marL="0" rtl="0" algn="l">
              <a:lnSpc>
                <a:spcPct val="100000"/>
              </a:lnSpc>
              <a:spcBef>
                <a:spcPts val="0"/>
              </a:spcBef>
              <a:spcAft>
                <a:spcPts val="0"/>
              </a:spcAft>
              <a:buClr>
                <a:schemeClr val="dk1"/>
              </a:buClr>
              <a:buSzPts val="1100"/>
              <a:buFont typeface="Arial"/>
              <a:buNone/>
            </a:pPr>
            <a:r>
              <a:t/>
            </a:r>
            <a:endParaRPr b="1"/>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306" name="Google Shape;306;p40"/>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1154950" y="646000"/>
            <a:ext cx="9491100" cy="707100"/>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solidFill>
                  <a:srgbClr val="D7EE49"/>
                </a:solidFill>
              </a:rPr>
              <a:t>2do Paso: Primer Hola Mundo</a:t>
            </a:r>
            <a:endParaRPr b="0" i="0" sz="3600" u="none" cap="none" strike="noStrike">
              <a:solidFill>
                <a:srgbClr val="D7EE49"/>
              </a:solidFill>
              <a:latin typeface="Century Gothic"/>
              <a:ea typeface="Century Gothic"/>
              <a:cs typeface="Century Gothic"/>
              <a:sym typeface="Century Gothic"/>
            </a:endParaRPr>
          </a:p>
        </p:txBody>
      </p:sp>
      <p:sp>
        <p:nvSpPr>
          <p:cNvPr id="312" name="Google Shape;312;p41"/>
          <p:cNvSpPr txBox="1"/>
          <p:nvPr>
            <p:ph idx="1" type="body"/>
          </p:nvPr>
        </p:nvSpPr>
        <p:spPr>
          <a:xfrm>
            <a:off x="1154950" y="1547300"/>
            <a:ext cx="99735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1. Ya creamos nuestro "index.js" ahora vamos a incorporar un aviso así cuando la persona ingresa al sitio web recibe un mensaje de bienvenida.</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Agregamos:  alert("Bienvenido a mi sitio");</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Notá que el texto que queremos que se muestre en pantalla siempre tiene que salir entre comillas. </a:t>
            </a:r>
            <a:r>
              <a:rPr b="1" lang="en-US"/>
              <a:t>Alert</a:t>
            </a:r>
            <a:r>
              <a:rPr lang="en-US"/>
              <a:t> es una función de Javascript para escribir en pantalla.</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2. Ahora crearemos una variable que tenga el valor "true". </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3. Vamos a "preguntar", utilizando la estructura condicional que aprendimos, si el valor de la variable anterior es verdadera (por más de que ya sabemos que así sea). En caso de que sea verdadero, mostraremos otro mensaje por pantalla.</a:t>
            </a:r>
            <a:endParaRPr/>
          </a:p>
          <a:p>
            <a:pPr indent="0" lvl="0" marL="0" marR="0" rtl="0" algn="l">
              <a:lnSpc>
                <a:spcPct val="100000"/>
              </a:lnSpc>
              <a:spcBef>
                <a:spcPts val="0"/>
              </a:spcBef>
              <a:spcAft>
                <a:spcPts val="0"/>
              </a:spcAft>
              <a:buSzPts val="1440"/>
              <a:buNone/>
            </a:pPr>
            <a:r>
              <a:t/>
            </a:r>
            <a:endParaRPr/>
          </a:p>
        </p:txBody>
      </p:sp>
      <p:sp>
        <p:nvSpPr>
          <p:cNvPr id="313" name="Google Shape;313;p41"/>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314" name="Google Shape;314;p41"/>
          <p:cNvPicPr preferRelativeResize="0"/>
          <p:nvPr/>
        </p:nvPicPr>
        <p:blipFill rotWithShape="1">
          <a:blip r:embed="rId3">
            <a:alphaModFix/>
          </a:blip>
          <a:srcRect b="0" l="0" r="0" t="0"/>
          <a:stretch/>
        </p:blipFill>
        <p:spPr>
          <a:xfrm>
            <a:off x="9667626" y="319425"/>
            <a:ext cx="1199150" cy="11304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1154950" y="646000"/>
            <a:ext cx="98322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t/>
            </a:r>
            <a:endParaRPr/>
          </a:p>
          <a:p>
            <a:pPr indent="0" lvl="0" marL="0" rtl="0" algn="l">
              <a:lnSpc>
                <a:spcPct val="100000"/>
              </a:lnSpc>
              <a:spcBef>
                <a:spcPts val="0"/>
              </a:spcBef>
              <a:spcAft>
                <a:spcPts val="0"/>
              </a:spcAft>
              <a:buClr>
                <a:srgbClr val="5855A0"/>
              </a:buClr>
              <a:buSzPts val="1400"/>
              <a:buFont typeface="Century Gothic"/>
              <a:buNone/>
            </a:pPr>
            <a:r>
              <a:rPr lang="en-US"/>
              <a:t>Estructuras de Programación: Condicional</a:t>
            </a:r>
            <a:endParaRPr/>
          </a:p>
          <a:p>
            <a:pPr indent="0" lvl="0" marL="0" marR="0" rtl="0" algn="l">
              <a:lnSpc>
                <a:spcPct val="100000"/>
              </a:lnSpc>
              <a:spcBef>
                <a:spcPts val="0"/>
              </a:spcBef>
              <a:spcAft>
                <a:spcPts val="0"/>
              </a:spcAft>
              <a:buClr>
                <a:srgbClr val="5855A0"/>
              </a:buClr>
              <a:buSzPts val="1400"/>
              <a:buFont typeface="Century Gothic"/>
              <a:buNone/>
            </a:pPr>
            <a:r>
              <a:t/>
            </a:r>
            <a:endParaRPr/>
          </a:p>
        </p:txBody>
      </p:sp>
      <p:sp>
        <p:nvSpPr>
          <p:cNvPr id="320" name="Google Shape;320;p42"/>
          <p:cNvSpPr txBox="1"/>
          <p:nvPr>
            <p:ph idx="1" type="body"/>
          </p:nvPr>
        </p:nvSpPr>
        <p:spPr>
          <a:xfrm>
            <a:off x="1154950" y="1547300"/>
            <a:ext cx="103167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Sigamos pensando en el ejemplo de la alarma para ir al cole. Si la hora que indica el reloj es igual a las 7am, entonces me tengo que levantar...y si no es esa hora, entonces puedo seguir durmiendo!</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Si lo pensamos como programadoras:</a:t>
            </a:r>
            <a:endParaRPr/>
          </a:p>
          <a:p>
            <a:pPr indent="0" lvl="0" marL="0" marR="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Clr>
                <a:schemeClr val="dk1"/>
              </a:buClr>
              <a:buSzPts val="1100"/>
              <a:buFont typeface="Arial"/>
              <a:buNone/>
            </a:pPr>
            <a:r>
              <a:rPr b="1" lang="en-US" sz="1600"/>
              <a:t>If </a:t>
            </a:r>
            <a:r>
              <a:rPr lang="en-US" sz="1600"/>
              <a:t>(hora == 7) </a:t>
            </a:r>
            <a:r>
              <a:rPr b="1" lang="en-US" sz="1600"/>
              <a:t>{</a:t>
            </a:r>
            <a:endParaRPr b="1" sz="1600"/>
          </a:p>
          <a:p>
            <a:pPr indent="0" lvl="0" marL="0" rtl="0" algn="l">
              <a:lnSpc>
                <a:spcPct val="100000"/>
              </a:lnSpc>
              <a:spcBef>
                <a:spcPts val="0"/>
              </a:spcBef>
              <a:spcAft>
                <a:spcPts val="0"/>
              </a:spcAft>
              <a:buClr>
                <a:schemeClr val="dk1"/>
              </a:buClr>
              <a:buSzPts val="1100"/>
              <a:buFont typeface="Arial"/>
              <a:buNone/>
            </a:pPr>
            <a:r>
              <a:rPr lang="en-US" sz="1600"/>
              <a:t>   	mensaje = "es hora de levantarse para ir al cole!";</a:t>
            </a:r>
            <a:endParaRPr sz="1600"/>
          </a:p>
          <a:p>
            <a:pPr indent="0" lvl="0" marL="0" rtl="0" algn="l">
              <a:lnSpc>
                <a:spcPct val="100000"/>
              </a:lnSpc>
              <a:spcBef>
                <a:spcPts val="0"/>
              </a:spcBef>
              <a:spcAft>
                <a:spcPts val="0"/>
              </a:spcAft>
              <a:buSzPts val="1440"/>
              <a:buNone/>
            </a:pPr>
            <a:r>
              <a:rPr b="1" lang="en-US" sz="1600"/>
              <a:t>}else{</a:t>
            </a:r>
            <a:endParaRPr b="1" sz="1600"/>
          </a:p>
          <a:p>
            <a:pPr indent="457200" lvl="0" marL="0" rtl="0" algn="l">
              <a:lnSpc>
                <a:spcPct val="100000"/>
              </a:lnSpc>
              <a:spcBef>
                <a:spcPts val="0"/>
              </a:spcBef>
              <a:spcAft>
                <a:spcPts val="0"/>
              </a:spcAft>
              <a:buSzPts val="1440"/>
              <a:buNone/>
            </a:pPr>
            <a:r>
              <a:rPr b="1" lang="en-US" sz="1600"/>
              <a:t>mensaje = "sigo durmiendo!";	</a:t>
            </a:r>
            <a:endParaRPr b="1" sz="1600"/>
          </a:p>
          <a:p>
            <a:pPr indent="0" lvl="0" marL="0" rtl="0" algn="l">
              <a:lnSpc>
                <a:spcPct val="100000"/>
              </a:lnSpc>
              <a:spcBef>
                <a:spcPts val="0"/>
              </a:spcBef>
              <a:spcAft>
                <a:spcPts val="0"/>
              </a:spcAft>
              <a:buSzPts val="1440"/>
              <a:buNone/>
            </a:pPr>
            <a:r>
              <a:rPr b="1" lang="en-US" sz="1600"/>
              <a:t>}</a:t>
            </a:r>
            <a:endParaRPr b="1" sz="1600"/>
          </a:p>
          <a:p>
            <a:pPr indent="0" lvl="0" marL="0" rtl="0" algn="l">
              <a:lnSpc>
                <a:spcPct val="100000"/>
              </a:lnSpc>
              <a:spcBef>
                <a:spcPts val="0"/>
              </a:spcBef>
              <a:spcAft>
                <a:spcPts val="0"/>
              </a:spcAft>
              <a:buClr>
                <a:schemeClr val="dk1"/>
              </a:buClr>
              <a:buSzPts val="1100"/>
              <a:buFont typeface="Arial"/>
              <a:buNone/>
            </a:pPr>
            <a:r>
              <a:rPr lang="en-US" sz="1600"/>
              <a:t>alert(mensaje);</a:t>
            </a:r>
            <a:endParaRPr b="1" sz="1600"/>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321" name="Google Shape;321;p42"/>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322" name="Google Shape;322;p42"/>
          <p:cNvSpPr txBox="1"/>
          <p:nvPr/>
        </p:nvSpPr>
        <p:spPr>
          <a:xfrm>
            <a:off x="8564800" y="2690775"/>
            <a:ext cx="32742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Si se cumple la condición, se ejecuta </a:t>
            </a:r>
            <a:r>
              <a:rPr b="1" i="0" lang="en-US" sz="1800" u="none" cap="none" strike="noStrike">
                <a:solidFill>
                  <a:srgbClr val="3F3F3F"/>
                </a:solidFill>
                <a:latin typeface="Century Gothic"/>
                <a:ea typeface="Century Gothic"/>
                <a:cs typeface="Century Gothic"/>
                <a:sym typeface="Century Gothic"/>
              </a:rPr>
              <a:t>SOLAMENTE</a:t>
            </a:r>
            <a:r>
              <a:rPr b="0" i="0" lang="en-US" sz="1800" u="none" cap="none" strike="noStrike">
                <a:solidFill>
                  <a:srgbClr val="3F3F3F"/>
                </a:solidFill>
                <a:latin typeface="Century Gothic"/>
                <a:ea typeface="Century Gothic"/>
                <a:cs typeface="Century Gothic"/>
                <a:sym typeface="Century Gothic"/>
              </a:rPr>
              <a:t> esta línea</a:t>
            </a:r>
            <a:endParaRPr b="0" i="0" sz="1400" u="none" cap="none" strike="noStrike">
              <a:solidFill>
                <a:srgbClr val="000000"/>
              </a:solidFill>
              <a:latin typeface="Arial"/>
              <a:ea typeface="Arial"/>
              <a:cs typeface="Arial"/>
              <a:sym typeface="Arial"/>
            </a:endParaRPr>
          </a:p>
        </p:txBody>
      </p:sp>
      <p:sp>
        <p:nvSpPr>
          <p:cNvPr id="323" name="Google Shape;323;p42"/>
          <p:cNvSpPr txBox="1"/>
          <p:nvPr/>
        </p:nvSpPr>
        <p:spPr>
          <a:xfrm>
            <a:off x="8564800" y="4243625"/>
            <a:ext cx="30240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Si </a:t>
            </a:r>
            <a:r>
              <a:rPr b="1" i="0" lang="en-US" sz="1800" u="none" cap="none" strike="noStrike">
                <a:solidFill>
                  <a:srgbClr val="3F3F3F"/>
                </a:solidFill>
                <a:latin typeface="Century Gothic"/>
                <a:ea typeface="Century Gothic"/>
                <a:cs typeface="Century Gothic"/>
                <a:sym typeface="Century Gothic"/>
              </a:rPr>
              <a:t>NO</a:t>
            </a:r>
            <a:r>
              <a:rPr b="0" i="0" lang="en-US" sz="1800" u="none" cap="none" strike="noStrike">
                <a:solidFill>
                  <a:srgbClr val="3F3F3F"/>
                </a:solidFill>
                <a:latin typeface="Century Gothic"/>
                <a:ea typeface="Century Gothic"/>
                <a:cs typeface="Century Gothic"/>
                <a:sym typeface="Century Gothic"/>
              </a:rPr>
              <a:t> se cumple la condición, se ejecuta la otra línea</a:t>
            </a:r>
            <a:endParaRPr b="0" i="0" sz="1400" u="none" cap="none" strike="noStrike">
              <a:solidFill>
                <a:srgbClr val="000000"/>
              </a:solidFill>
              <a:latin typeface="Arial"/>
              <a:ea typeface="Arial"/>
              <a:cs typeface="Arial"/>
              <a:sym typeface="Arial"/>
            </a:endParaRPr>
          </a:p>
        </p:txBody>
      </p:sp>
      <p:sp>
        <p:nvSpPr>
          <p:cNvPr id="324" name="Google Shape;324;p42"/>
          <p:cNvSpPr/>
          <p:nvPr/>
        </p:nvSpPr>
        <p:spPr>
          <a:xfrm>
            <a:off x="6678325" y="2944575"/>
            <a:ext cx="1617050" cy="721875"/>
          </a:xfrm>
          <a:custGeom>
            <a:rect b="b" l="l" r="r" t="t"/>
            <a:pathLst>
              <a:path extrusionOk="0" h="28875" w="64682">
                <a:moveTo>
                  <a:pt x="0" y="28875"/>
                </a:moveTo>
                <a:cubicBezTo>
                  <a:pt x="7027" y="21848"/>
                  <a:pt x="11107" y="9741"/>
                  <a:pt x="20790" y="7507"/>
                </a:cubicBezTo>
                <a:cubicBezTo>
                  <a:pt x="28223" y="5792"/>
                  <a:pt x="36231" y="14383"/>
                  <a:pt x="43314" y="11550"/>
                </a:cubicBezTo>
                <a:cubicBezTo>
                  <a:pt x="46729" y="10184"/>
                  <a:pt x="47949" y="5762"/>
                  <a:pt x="50821" y="3465"/>
                </a:cubicBezTo>
                <a:cubicBezTo>
                  <a:pt x="54540" y="490"/>
                  <a:pt x="59919" y="0"/>
                  <a:pt x="64682" y="0"/>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2"/>
          <p:cNvSpPr/>
          <p:nvPr/>
        </p:nvSpPr>
        <p:spPr>
          <a:xfrm>
            <a:off x="4628150" y="4103627"/>
            <a:ext cx="3667225" cy="576800"/>
          </a:xfrm>
          <a:custGeom>
            <a:rect b="b" l="l" r="r" t="t"/>
            <a:pathLst>
              <a:path extrusionOk="0" h="23072" w="146689">
                <a:moveTo>
                  <a:pt x="0" y="1660"/>
                </a:moveTo>
                <a:cubicBezTo>
                  <a:pt x="7305" y="1231"/>
                  <a:pt x="15038" y="-1335"/>
                  <a:pt x="21945" y="1083"/>
                </a:cubicBezTo>
                <a:cubicBezTo>
                  <a:pt x="37631" y="6574"/>
                  <a:pt x="50393" y="21622"/>
                  <a:pt x="66992" y="22451"/>
                </a:cubicBezTo>
                <a:cubicBezTo>
                  <a:pt x="74414" y="22822"/>
                  <a:pt x="79280" y="14035"/>
                  <a:pt x="84895" y="9168"/>
                </a:cubicBezTo>
                <a:cubicBezTo>
                  <a:pt x="90491" y="4318"/>
                  <a:pt x="99578" y="4250"/>
                  <a:pt x="106840" y="5703"/>
                </a:cubicBezTo>
                <a:cubicBezTo>
                  <a:pt x="114183" y="7172"/>
                  <a:pt x="115736" y="18525"/>
                  <a:pt x="122433" y="21874"/>
                </a:cubicBezTo>
                <a:cubicBezTo>
                  <a:pt x="130112" y="25714"/>
                  <a:pt x="140613" y="19277"/>
                  <a:pt x="146689" y="13211"/>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2"/>
          <p:cNvSpPr/>
          <p:nvPr/>
        </p:nvSpPr>
        <p:spPr>
          <a:xfrm rot="4641721">
            <a:off x="8171843" y="2857975"/>
            <a:ext cx="187851" cy="158663"/>
          </a:xfrm>
          <a:prstGeom prst="triangle">
            <a:avLst>
              <a:gd fmla="val 50000" name="adj"/>
            </a:avLst>
          </a:prstGeom>
          <a:solidFill>
            <a:srgbClr val="EB44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2"/>
          <p:cNvSpPr/>
          <p:nvPr/>
        </p:nvSpPr>
        <p:spPr>
          <a:xfrm rot="4641721">
            <a:off x="8299393" y="4385325"/>
            <a:ext cx="187851" cy="158663"/>
          </a:xfrm>
          <a:prstGeom prst="triangle">
            <a:avLst>
              <a:gd fmla="val 50000" name="adj"/>
            </a:avLst>
          </a:prstGeom>
          <a:solidFill>
            <a:srgbClr val="EB44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2"/>
          <p:cNvSpPr txBox="1"/>
          <p:nvPr/>
        </p:nvSpPr>
        <p:spPr>
          <a:xfrm>
            <a:off x="2590825" y="5518625"/>
            <a:ext cx="60864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El contenido del mensaje va a depender de que condición se cumpla, pero SIEMPRE se va a mostrar (porque no está dentro de ninguna condición)</a:t>
            </a:r>
            <a:endParaRPr b="0" i="0" sz="1800" u="none" cap="none" strike="noStrike">
              <a:solidFill>
                <a:srgbClr val="000000"/>
              </a:solidFill>
              <a:latin typeface="Arial"/>
              <a:ea typeface="Arial"/>
              <a:cs typeface="Arial"/>
              <a:sym typeface="Arial"/>
            </a:endParaRPr>
          </a:p>
        </p:txBody>
      </p:sp>
      <p:sp>
        <p:nvSpPr>
          <p:cNvPr id="329" name="Google Shape;329;p42"/>
          <p:cNvSpPr/>
          <p:nvPr/>
        </p:nvSpPr>
        <p:spPr>
          <a:xfrm>
            <a:off x="177230" y="4681075"/>
            <a:ext cx="2403150" cy="1165100"/>
          </a:xfrm>
          <a:custGeom>
            <a:rect b="b" l="l" r="r" t="t"/>
            <a:pathLst>
              <a:path extrusionOk="0" h="46604" w="96126">
                <a:moveTo>
                  <a:pt x="96126" y="42737"/>
                </a:moveTo>
                <a:cubicBezTo>
                  <a:pt x="82616" y="42737"/>
                  <a:pt x="68850" y="48718"/>
                  <a:pt x="55700" y="45624"/>
                </a:cubicBezTo>
                <a:cubicBezTo>
                  <a:pt x="47906" y="43790"/>
                  <a:pt x="52694" y="25053"/>
                  <a:pt x="44727" y="24256"/>
                </a:cubicBezTo>
                <a:cubicBezTo>
                  <a:pt x="36470" y="23430"/>
                  <a:pt x="28175" y="26523"/>
                  <a:pt x="19894" y="25989"/>
                </a:cubicBezTo>
                <a:cubicBezTo>
                  <a:pt x="12316" y="25500"/>
                  <a:pt x="3249" y="21418"/>
                  <a:pt x="258" y="14438"/>
                </a:cubicBezTo>
                <a:cubicBezTo>
                  <a:pt x="-773" y="12031"/>
                  <a:pt x="2605" y="9385"/>
                  <a:pt x="4878" y="8086"/>
                </a:cubicBezTo>
                <a:cubicBezTo>
                  <a:pt x="14202" y="2758"/>
                  <a:pt x="25325" y="0"/>
                  <a:pt x="36064" y="0"/>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2"/>
          <p:cNvSpPr/>
          <p:nvPr/>
        </p:nvSpPr>
        <p:spPr>
          <a:xfrm rot="4641721">
            <a:off x="968968" y="4603425"/>
            <a:ext cx="187851" cy="158663"/>
          </a:xfrm>
          <a:prstGeom prst="triangle">
            <a:avLst>
              <a:gd fmla="val 50000" name="adj"/>
            </a:avLst>
          </a:prstGeom>
          <a:solidFill>
            <a:srgbClr val="EB44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ph type="title"/>
          </p:nvPr>
        </p:nvSpPr>
        <p:spPr>
          <a:xfrm>
            <a:off x="1154950" y="646000"/>
            <a:ext cx="100488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Estructuras de Programación: Condicional</a:t>
            </a:r>
            <a:endParaRPr/>
          </a:p>
        </p:txBody>
      </p:sp>
      <p:sp>
        <p:nvSpPr>
          <p:cNvPr id="336" name="Google Shape;336;p43"/>
          <p:cNvSpPr txBox="1"/>
          <p:nvPr>
            <p:ph idx="1" type="body"/>
          </p:nvPr>
        </p:nvSpPr>
        <p:spPr>
          <a:xfrm>
            <a:off x="1154950" y="1547300"/>
            <a:ext cx="104241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Supongamos que la variable </a:t>
            </a:r>
            <a:r>
              <a:rPr b="1" lang="en-US"/>
              <a:t>hora</a:t>
            </a:r>
            <a:r>
              <a:rPr lang="en-US"/>
              <a:t> almacena la hora que se obtiene del sistema operativo. Observemos como la máquina iría ejecutando estas instrucciones:</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rPr lang="en-US"/>
              <a:t>					</a:t>
            </a:r>
            <a:r>
              <a:rPr b="1" lang="en-US" sz="1600"/>
              <a:t>If </a:t>
            </a:r>
            <a:r>
              <a:rPr lang="en-US" sz="1600"/>
              <a:t>(hora == 7) </a:t>
            </a:r>
            <a:r>
              <a:rPr b="1" lang="en-US" sz="1600"/>
              <a:t>{</a:t>
            </a:r>
            <a:endParaRPr b="1" sz="1600"/>
          </a:p>
          <a:p>
            <a:pPr indent="457200" lvl="0" marL="457200" rtl="0" algn="l">
              <a:lnSpc>
                <a:spcPct val="100000"/>
              </a:lnSpc>
              <a:spcBef>
                <a:spcPts val="0"/>
              </a:spcBef>
              <a:spcAft>
                <a:spcPts val="0"/>
              </a:spcAft>
              <a:buClr>
                <a:schemeClr val="dk1"/>
              </a:buClr>
              <a:buSzPts val="1100"/>
              <a:buFont typeface="Arial"/>
              <a:buNone/>
            </a:pPr>
            <a:r>
              <a:rPr lang="en-US" sz="1600"/>
              <a:t>   				mensaje = "es hora de levantarse para ir al cole!";</a:t>
            </a:r>
            <a:endParaRPr sz="1600"/>
          </a:p>
          <a:p>
            <a:pPr indent="457200" lvl="0" marL="1828800" rtl="0" algn="l">
              <a:lnSpc>
                <a:spcPct val="100000"/>
              </a:lnSpc>
              <a:spcBef>
                <a:spcPts val="0"/>
              </a:spcBef>
              <a:spcAft>
                <a:spcPts val="0"/>
              </a:spcAft>
              <a:buClr>
                <a:schemeClr val="dk1"/>
              </a:buClr>
              <a:buSzPts val="1100"/>
              <a:buFont typeface="Arial"/>
              <a:buNone/>
            </a:pPr>
            <a:r>
              <a:rPr b="1" lang="en-US" sz="1600"/>
              <a:t>}else{	</a:t>
            </a:r>
            <a:endParaRPr b="1" sz="1600"/>
          </a:p>
          <a:p>
            <a:pPr indent="457200" lvl="0" marL="2286000" rtl="0" algn="l">
              <a:lnSpc>
                <a:spcPct val="100000"/>
              </a:lnSpc>
              <a:spcBef>
                <a:spcPts val="0"/>
              </a:spcBef>
              <a:spcAft>
                <a:spcPts val="0"/>
              </a:spcAft>
              <a:buClr>
                <a:schemeClr val="dk1"/>
              </a:buClr>
              <a:buSzPts val="1100"/>
              <a:buFont typeface="Arial"/>
              <a:buNone/>
            </a:pPr>
            <a:r>
              <a:rPr b="1" lang="en-US" sz="1600"/>
              <a:t>mensaje = "sigo durmiendo!";	</a:t>
            </a:r>
            <a:endParaRPr b="1" sz="1600"/>
          </a:p>
          <a:p>
            <a:pPr indent="457200" lvl="0" marL="1828800" rtl="0" algn="l">
              <a:lnSpc>
                <a:spcPct val="100000"/>
              </a:lnSpc>
              <a:spcBef>
                <a:spcPts val="0"/>
              </a:spcBef>
              <a:spcAft>
                <a:spcPts val="0"/>
              </a:spcAft>
              <a:buClr>
                <a:schemeClr val="dk1"/>
              </a:buClr>
              <a:buSzPts val="1100"/>
              <a:buFont typeface="Arial"/>
              <a:buNone/>
            </a:pPr>
            <a:r>
              <a:rPr b="1" lang="en-US" sz="1600"/>
              <a:t>}</a:t>
            </a:r>
            <a:endParaRPr b="1" sz="1600"/>
          </a:p>
          <a:p>
            <a:pPr indent="457200" lvl="0" marL="1828800" rtl="0" algn="l">
              <a:lnSpc>
                <a:spcPct val="100000"/>
              </a:lnSpc>
              <a:spcBef>
                <a:spcPts val="0"/>
              </a:spcBef>
              <a:spcAft>
                <a:spcPts val="0"/>
              </a:spcAft>
              <a:buClr>
                <a:schemeClr val="dk1"/>
              </a:buClr>
              <a:buSzPts val="1100"/>
              <a:buFont typeface="Arial"/>
              <a:buNone/>
            </a:pPr>
            <a:r>
              <a:rPr lang="en-US" sz="1600"/>
              <a:t>alert(mensaje);</a:t>
            </a:r>
            <a:endParaRPr/>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Se evalúa si la variable </a:t>
            </a:r>
            <a:r>
              <a:rPr b="1" lang="en-US"/>
              <a:t>hora </a:t>
            </a:r>
            <a:r>
              <a:rPr lang="en-US"/>
              <a:t>es igual a 7 (esa es la condición). </a:t>
            </a:r>
            <a:endParaRPr/>
          </a:p>
          <a:p>
            <a:pPr indent="0" lvl="0" marL="0" rtl="0" algn="l">
              <a:lnSpc>
                <a:spcPct val="100000"/>
              </a:lnSpc>
              <a:spcBef>
                <a:spcPts val="0"/>
              </a:spcBef>
              <a:spcAft>
                <a:spcPts val="0"/>
              </a:spcAft>
              <a:buSzPts val="1440"/>
              <a:buNone/>
            </a:pPr>
            <a:r>
              <a:t/>
            </a:r>
            <a:endParaRPr/>
          </a:p>
          <a:p>
            <a:pPr indent="-285750" lvl="1" marL="742950" rtl="0" algn="l">
              <a:lnSpc>
                <a:spcPct val="100000"/>
              </a:lnSpc>
              <a:spcBef>
                <a:spcPts val="0"/>
              </a:spcBef>
              <a:spcAft>
                <a:spcPts val="0"/>
              </a:spcAft>
              <a:buClr>
                <a:srgbClr val="EB4485"/>
              </a:buClr>
              <a:buSzPts val="1280"/>
              <a:buFont typeface="Noto Sans Symbols"/>
              <a:buChar char="▶"/>
            </a:pPr>
            <a:r>
              <a:rPr lang="en-US"/>
              <a:t>Si la hora es igual a 7 se ejecuta B) : se guarda la frase en la variable "mensaje".</a:t>
            </a:r>
            <a:endParaRPr/>
          </a:p>
          <a:p>
            <a:pPr indent="0" lvl="0" marL="457200" rtl="0" algn="l">
              <a:lnSpc>
                <a:spcPct val="100000"/>
              </a:lnSpc>
              <a:spcBef>
                <a:spcPts val="0"/>
              </a:spcBef>
              <a:spcAft>
                <a:spcPts val="0"/>
              </a:spcAft>
              <a:buSzPts val="1440"/>
              <a:buNone/>
            </a:pPr>
            <a:r>
              <a:t/>
            </a:r>
            <a:endParaRPr/>
          </a:p>
          <a:p>
            <a:pPr indent="-285750" lvl="1" marL="742950" rtl="0" algn="l">
              <a:lnSpc>
                <a:spcPct val="100000"/>
              </a:lnSpc>
              <a:spcBef>
                <a:spcPts val="0"/>
              </a:spcBef>
              <a:spcAft>
                <a:spcPts val="0"/>
              </a:spcAft>
              <a:buClr>
                <a:srgbClr val="EB4485"/>
              </a:buClr>
              <a:buSzPts val="1280"/>
              <a:buFont typeface="Noto Sans Symbols"/>
              <a:buChar char="▶"/>
            </a:pPr>
            <a:r>
              <a:rPr lang="en-US"/>
              <a:t>Si la hora es distinta de 7 se ejecuta C) que solamente es un pasito antes de que se ejecute D).</a:t>
            </a:r>
            <a:endParaRPr/>
          </a:p>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Por último, se muestra lo que tenga almacenado la variable "mensaje" que puede ser el mensaje B) o el mensaje D).</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t/>
            </a:r>
            <a:endParaRPr/>
          </a:p>
        </p:txBody>
      </p:sp>
      <p:sp>
        <p:nvSpPr>
          <p:cNvPr id="337" name="Google Shape;337;p43"/>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338" name="Google Shape;338;p43"/>
          <p:cNvSpPr/>
          <p:nvPr/>
        </p:nvSpPr>
        <p:spPr>
          <a:xfrm>
            <a:off x="2613250" y="2367825"/>
            <a:ext cx="721800" cy="375300"/>
          </a:xfrm>
          <a:prstGeom prst="rightArrow">
            <a:avLst>
              <a:gd fmla="val 50000" name="adj1"/>
              <a:gd fmla="val 50000" name="adj2"/>
            </a:avLst>
          </a:prstGeom>
          <a:solidFill>
            <a:srgbClr val="EB44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43"/>
          <p:cNvSpPr txBox="1"/>
          <p:nvPr/>
        </p:nvSpPr>
        <p:spPr>
          <a:xfrm>
            <a:off x="2238075" y="2403075"/>
            <a:ext cx="7218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A)</a:t>
            </a:r>
            <a:endParaRPr b="1" i="0" sz="1400" u="none" cap="none" strike="noStrike">
              <a:solidFill>
                <a:srgbClr val="000000"/>
              </a:solidFill>
              <a:latin typeface="Arial"/>
              <a:ea typeface="Arial"/>
              <a:cs typeface="Arial"/>
              <a:sym typeface="Arial"/>
            </a:endParaRPr>
          </a:p>
        </p:txBody>
      </p:sp>
      <p:sp>
        <p:nvSpPr>
          <p:cNvPr id="340" name="Google Shape;340;p43"/>
          <p:cNvSpPr/>
          <p:nvPr/>
        </p:nvSpPr>
        <p:spPr>
          <a:xfrm rot="10800000">
            <a:off x="9022075" y="2654200"/>
            <a:ext cx="721800" cy="375300"/>
          </a:xfrm>
          <a:prstGeom prst="rightArrow">
            <a:avLst>
              <a:gd fmla="val 50000" name="adj1"/>
              <a:gd fmla="val 50000" name="adj2"/>
            </a:avLst>
          </a:prstGeom>
          <a:solidFill>
            <a:srgbClr val="EB44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3"/>
          <p:cNvSpPr txBox="1"/>
          <p:nvPr/>
        </p:nvSpPr>
        <p:spPr>
          <a:xfrm>
            <a:off x="9793100" y="2654200"/>
            <a:ext cx="4104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B)</a:t>
            </a:r>
            <a:endParaRPr b="1" i="0" sz="1400" u="none" cap="none" strike="noStrike">
              <a:solidFill>
                <a:srgbClr val="000000"/>
              </a:solidFill>
              <a:latin typeface="Arial"/>
              <a:ea typeface="Arial"/>
              <a:cs typeface="Arial"/>
              <a:sym typeface="Arial"/>
            </a:endParaRPr>
          </a:p>
        </p:txBody>
      </p:sp>
      <p:sp>
        <p:nvSpPr>
          <p:cNvPr id="342" name="Google Shape;342;p43"/>
          <p:cNvSpPr/>
          <p:nvPr/>
        </p:nvSpPr>
        <p:spPr>
          <a:xfrm>
            <a:off x="2660575" y="2866750"/>
            <a:ext cx="721800" cy="375300"/>
          </a:xfrm>
          <a:prstGeom prst="rightArrow">
            <a:avLst>
              <a:gd fmla="val 50000" name="adj1"/>
              <a:gd fmla="val 50000" name="adj2"/>
            </a:avLst>
          </a:prstGeom>
          <a:solidFill>
            <a:srgbClr val="EB44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3"/>
          <p:cNvSpPr txBox="1"/>
          <p:nvPr/>
        </p:nvSpPr>
        <p:spPr>
          <a:xfrm>
            <a:off x="2238075" y="2902000"/>
            <a:ext cx="7218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C)</a:t>
            </a:r>
            <a:endParaRPr b="1" i="0" sz="1400" u="none" cap="none" strike="noStrike">
              <a:solidFill>
                <a:srgbClr val="000000"/>
              </a:solidFill>
              <a:latin typeface="Arial"/>
              <a:ea typeface="Arial"/>
              <a:cs typeface="Arial"/>
              <a:sym typeface="Arial"/>
            </a:endParaRPr>
          </a:p>
        </p:txBody>
      </p:sp>
      <p:sp>
        <p:nvSpPr>
          <p:cNvPr id="344" name="Google Shape;344;p43"/>
          <p:cNvSpPr/>
          <p:nvPr/>
        </p:nvSpPr>
        <p:spPr>
          <a:xfrm rot="10800000">
            <a:off x="7138725" y="3124250"/>
            <a:ext cx="721800" cy="375300"/>
          </a:xfrm>
          <a:prstGeom prst="rightArrow">
            <a:avLst>
              <a:gd fmla="val 50000" name="adj1"/>
              <a:gd fmla="val 50000" name="adj2"/>
            </a:avLst>
          </a:prstGeom>
          <a:solidFill>
            <a:srgbClr val="EB44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3"/>
          <p:cNvSpPr txBox="1"/>
          <p:nvPr/>
        </p:nvSpPr>
        <p:spPr>
          <a:xfrm>
            <a:off x="7847975" y="3159500"/>
            <a:ext cx="5181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D)</a:t>
            </a:r>
            <a:endParaRPr b="1" i="0" sz="1400" u="none" cap="none" strike="noStrike">
              <a:solidFill>
                <a:srgbClr val="000000"/>
              </a:solidFill>
              <a:latin typeface="Arial"/>
              <a:ea typeface="Arial"/>
              <a:cs typeface="Arial"/>
              <a:sym typeface="Arial"/>
            </a:endParaRPr>
          </a:p>
        </p:txBody>
      </p:sp>
      <p:sp>
        <p:nvSpPr>
          <p:cNvPr id="346" name="Google Shape;346;p43"/>
          <p:cNvSpPr/>
          <p:nvPr/>
        </p:nvSpPr>
        <p:spPr>
          <a:xfrm rot="10800000">
            <a:off x="5197625" y="3594275"/>
            <a:ext cx="721800" cy="375300"/>
          </a:xfrm>
          <a:prstGeom prst="rightArrow">
            <a:avLst>
              <a:gd fmla="val 50000" name="adj1"/>
              <a:gd fmla="val 50000" name="adj2"/>
            </a:avLst>
          </a:prstGeom>
          <a:solidFill>
            <a:srgbClr val="EB44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3"/>
          <p:cNvSpPr txBox="1"/>
          <p:nvPr/>
        </p:nvSpPr>
        <p:spPr>
          <a:xfrm>
            <a:off x="5920300" y="3629525"/>
            <a:ext cx="5181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4"/>
          <p:cNvSpPr txBox="1"/>
          <p:nvPr>
            <p:ph type="title"/>
          </p:nvPr>
        </p:nvSpPr>
        <p:spPr>
          <a:xfrm>
            <a:off x="1154950" y="646000"/>
            <a:ext cx="9745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t/>
            </a:r>
            <a:endParaRPr/>
          </a:p>
          <a:p>
            <a:pPr indent="0" lvl="0" marL="0" rtl="0" algn="l">
              <a:lnSpc>
                <a:spcPct val="100000"/>
              </a:lnSpc>
              <a:spcBef>
                <a:spcPts val="0"/>
              </a:spcBef>
              <a:spcAft>
                <a:spcPts val="0"/>
              </a:spcAft>
              <a:buClr>
                <a:srgbClr val="5855A0"/>
              </a:buClr>
              <a:buSzPts val="1400"/>
              <a:buFont typeface="Century Gothic"/>
              <a:buNone/>
            </a:pPr>
            <a:r>
              <a:rPr lang="en-US"/>
              <a:t>Estructuras de Programación: Condicional</a:t>
            </a:r>
            <a:endParaRPr/>
          </a:p>
          <a:p>
            <a:pPr indent="0" lvl="0" marL="0" marR="0" rtl="0" algn="l">
              <a:lnSpc>
                <a:spcPct val="100000"/>
              </a:lnSpc>
              <a:spcBef>
                <a:spcPts val="0"/>
              </a:spcBef>
              <a:spcAft>
                <a:spcPts val="0"/>
              </a:spcAft>
              <a:buClr>
                <a:srgbClr val="5855A0"/>
              </a:buClr>
              <a:buSzPts val="1400"/>
              <a:buFont typeface="Century Gothic"/>
              <a:buNone/>
            </a:pPr>
            <a:r>
              <a:t/>
            </a:r>
            <a:endParaRPr/>
          </a:p>
        </p:txBody>
      </p:sp>
      <p:sp>
        <p:nvSpPr>
          <p:cNvPr id="353" name="Google Shape;353;p44"/>
          <p:cNvSpPr txBox="1"/>
          <p:nvPr>
            <p:ph idx="1" type="body"/>
          </p:nvPr>
        </p:nvSpPr>
        <p:spPr>
          <a:xfrm>
            <a:off x="1154950" y="1547300"/>
            <a:ext cx="98613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Notaste que si queremos mostrar el valor de una variable (en este caso la variable mensaje), no hace falta que pongamos comillas?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Las comillas, son solo necesarias cuando queremos que cierto texto salga en la pantalla. Podemos combinar texto con el valor de las variables también</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Por ejemplo:</a:t>
            </a:r>
            <a:endParaRPr/>
          </a:p>
          <a:p>
            <a:pPr indent="0" lvl="0" marL="0" marR="0" rtl="0" algn="l">
              <a:lnSpc>
                <a:spcPct val="100000"/>
              </a:lnSpc>
              <a:spcBef>
                <a:spcPts val="0"/>
              </a:spcBef>
              <a:spcAft>
                <a:spcPts val="0"/>
              </a:spcAft>
              <a:buSzPts val="1440"/>
              <a:buNone/>
            </a:pPr>
            <a:r>
              <a:t/>
            </a:r>
            <a:endParaRPr/>
          </a:p>
          <a:p>
            <a:pPr indent="457200" lvl="0" marL="1828800" marR="0" rtl="0" algn="l">
              <a:lnSpc>
                <a:spcPct val="100000"/>
              </a:lnSpc>
              <a:spcBef>
                <a:spcPts val="0"/>
              </a:spcBef>
              <a:spcAft>
                <a:spcPts val="0"/>
              </a:spcAft>
              <a:buSzPts val="1440"/>
              <a:buNone/>
            </a:pPr>
            <a:r>
              <a:rPr lang="en-US"/>
              <a:t>alert( mensaje, " ya son las: " , hora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Y en pantalla se vería (si la hora fuera 7):</a:t>
            </a:r>
            <a:endParaRPr/>
          </a:p>
          <a:p>
            <a:pPr indent="0" lvl="0" marL="0" rtl="0" algn="l">
              <a:lnSpc>
                <a:spcPct val="100000"/>
              </a:lnSpc>
              <a:spcBef>
                <a:spcPts val="0"/>
              </a:spcBef>
              <a:spcAft>
                <a:spcPts val="0"/>
              </a:spcAft>
              <a:buSzPts val="1440"/>
              <a:buNone/>
            </a:pPr>
            <a:r>
              <a:t/>
            </a:r>
            <a:endParaRPr/>
          </a:p>
          <a:p>
            <a:pPr indent="0" lvl="0" marL="0" rtl="0" algn="ctr">
              <a:lnSpc>
                <a:spcPct val="100000"/>
              </a:lnSpc>
              <a:spcBef>
                <a:spcPts val="0"/>
              </a:spcBef>
              <a:spcAft>
                <a:spcPts val="0"/>
              </a:spcAft>
              <a:buSzPts val="1440"/>
              <a:buNone/>
            </a:pPr>
            <a:r>
              <a:rPr lang="en-US"/>
              <a:t>Es hora de levantarse para ir al cole!, ya son las: 7</a:t>
            </a:r>
            <a:endParaRPr/>
          </a:p>
          <a:p>
            <a:pPr indent="0" lvl="0" marL="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354" name="Google Shape;354;p44"/>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355" name="Google Shape;355;p44"/>
          <p:cNvSpPr txBox="1"/>
          <p:nvPr/>
        </p:nvSpPr>
        <p:spPr>
          <a:xfrm>
            <a:off x="1220800" y="4201425"/>
            <a:ext cx="1984500" cy="46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variable</a:t>
            </a:r>
            <a:endParaRPr b="0" i="0" sz="1400" u="none" cap="none" strike="noStrike">
              <a:solidFill>
                <a:srgbClr val="000000"/>
              </a:solidFill>
              <a:latin typeface="Arial"/>
              <a:ea typeface="Arial"/>
              <a:cs typeface="Arial"/>
              <a:sym typeface="Arial"/>
            </a:endParaRPr>
          </a:p>
        </p:txBody>
      </p:sp>
      <p:sp>
        <p:nvSpPr>
          <p:cNvPr id="356" name="Google Shape;356;p44"/>
          <p:cNvSpPr txBox="1"/>
          <p:nvPr/>
        </p:nvSpPr>
        <p:spPr>
          <a:xfrm>
            <a:off x="9516175" y="4021775"/>
            <a:ext cx="1984500" cy="46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variable</a:t>
            </a:r>
            <a:endParaRPr b="0" i="0" sz="1400" u="none" cap="none" strike="noStrike">
              <a:solidFill>
                <a:srgbClr val="000000"/>
              </a:solidFill>
              <a:latin typeface="Arial"/>
              <a:ea typeface="Arial"/>
              <a:cs typeface="Arial"/>
              <a:sym typeface="Arial"/>
            </a:endParaRPr>
          </a:p>
        </p:txBody>
      </p:sp>
      <p:sp>
        <p:nvSpPr>
          <p:cNvPr id="357" name="Google Shape;357;p44"/>
          <p:cNvSpPr/>
          <p:nvPr/>
        </p:nvSpPr>
        <p:spPr>
          <a:xfrm>
            <a:off x="2887575" y="4071475"/>
            <a:ext cx="1804750" cy="529050"/>
          </a:xfrm>
          <a:custGeom>
            <a:rect b="b" l="l" r="r" t="t"/>
            <a:pathLst>
              <a:path extrusionOk="0" h="21162" w="72190">
                <a:moveTo>
                  <a:pt x="0" y="15593"/>
                </a:moveTo>
                <a:cubicBezTo>
                  <a:pt x="4935" y="15593"/>
                  <a:pt x="9074" y="19595"/>
                  <a:pt x="13861" y="20791"/>
                </a:cubicBezTo>
                <a:cubicBezTo>
                  <a:pt x="19796" y="22274"/>
                  <a:pt x="24636" y="14610"/>
                  <a:pt x="30608" y="13283"/>
                </a:cubicBezTo>
                <a:cubicBezTo>
                  <a:pt x="40382" y="11111"/>
                  <a:pt x="51141" y="17027"/>
                  <a:pt x="60639" y="13861"/>
                </a:cubicBezTo>
                <a:cubicBezTo>
                  <a:pt x="66345" y="11959"/>
                  <a:pt x="72190" y="6014"/>
                  <a:pt x="72190" y="0"/>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4"/>
          <p:cNvSpPr/>
          <p:nvPr/>
        </p:nvSpPr>
        <p:spPr>
          <a:xfrm>
            <a:off x="7146750" y="4071475"/>
            <a:ext cx="2829825" cy="341150"/>
          </a:xfrm>
          <a:custGeom>
            <a:rect b="b" l="l" r="r" t="t"/>
            <a:pathLst>
              <a:path extrusionOk="0" h="13646" w="113193">
                <a:moveTo>
                  <a:pt x="0" y="0"/>
                </a:moveTo>
                <a:cubicBezTo>
                  <a:pt x="1558" y="7783"/>
                  <a:pt x="14057" y="10118"/>
                  <a:pt x="21946" y="9241"/>
                </a:cubicBezTo>
                <a:cubicBezTo>
                  <a:pt x="29936" y="8352"/>
                  <a:pt x="37856" y="-1284"/>
                  <a:pt x="45047" y="2311"/>
                </a:cubicBezTo>
                <a:cubicBezTo>
                  <a:pt x="49553" y="4564"/>
                  <a:pt x="50454" y="12571"/>
                  <a:pt x="55442" y="13283"/>
                </a:cubicBezTo>
                <a:cubicBezTo>
                  <a:pt x="65612" y="14734"/>
                  <a:pt x="75200" y="6353"/>
                  <a:pt x="85473" y="6353"/>
                </a:cubicBezTo>
                <a:cubicBezTo>
                  <a:pt x="89708" y="6353"/>
                  <a:pt x="93976" y="5828"/>
                  <a:pt x="98178" y="6353"/>
                </a:cubicBezTo>
                <a:cubicBezTo>
                  <a:pt x="103177" y="6978"/>
                  <a:pt x="108686" y="10338"/>
                  <a:pt x="113193" y="8086"/>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4"/>
          <p:cNvSpPr/>
          <p:nvPr/>
        </p:nvSpPr>
        <p:spPr>
          <a:xfrm>
            <a:off x="4591250" y="4021775"/>
            <a:ext cx="259800" cy="153600"/>
          </a:xfrm>
          <a:prstGeom prst="triangle">
            <a:avLst>
              <a:gd fmla="val 50000" name="adj"/>
            </a:avLst>
          </a:prstGeom>
          <a:solidFill>
            <a:srgbClr val="EB44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4"/>
          <p:cNvSpPr/>
          <p:nvPr/>
        </p:nvSpPr>
        <p:spPr>
          <a:xfrm>
            <a:off x="7053700" y="4021775"/>
            <a:ext cx="259800" cy="153600"/>
          </a:xfrm>
          <a:prstGeom prst="triangle">
            <a:avLst>
              <a:gd fmla="val 50000" name="adj"/>
            </a:avLst>
          </a:prstGeom>
          <a:solidFill>
            <a:srgbClr val="EB44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Operadores de comparación</a:t>
            </a:r>
            <a:endParaRPr b="0" i="0" sz="3600" u="none" cap="none" strike="noStrike">
              <a:solidFill>
                <a:srgbClr val="5855A0"/>
              </a:solidFill>
              <a:latin typeface="Century Gothic"/>
              <a:ea typeface="Century Gothic"/>
              <a:cs typeface="Century Gothic"/>
              <a:sym typeface="Century Gothic"/>
            </a:endParaRPr>
          </a:p>
        </p:txBody>
      </p:sp>
      <p:sp>
        <p:nvSpPr>
          <p:cNvPr id="366" name="Google Shape;366;p45"/>
          <p:cNvSpPr txBox="1"/>
          <p:nvPr>
            <p:ph idx="1" type="body"/>
          </p:nvPr>
        </p:nvSpPr>
        <p:spPr>
          <a:xfrm>
            <a:off x="1154954" y="1547304"/>
            <a:ext cx="88257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Así como pudimos evaluar si ( hora == 7 ) también podemos evaluar con otros operadores de comparación, los más frecuentes son:</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367" name="Google Shape;367;p45"/>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graphicFrame>
        <p:nvGraphicFramePr>
          <p:cNvPr id="368" name="Google Shape;368;p45"/>
          <p:cNvGraphicFramePr/>
          <p:nvPr/>
        </p:nvGraphicFramePr>
        <p:xfrm>
          <a:off x="952500" y="2476500"/>
          <a:ext cx="3000000" cy="3000000"/>
        </p:xfrm>
        <a:graphic>
          <a:graphicData uri="http://schemas.openxmlformats.org/drawingml/2006/table">
            <a:tbl>
              <a:tblPr>
                <a:noFill/>
                <a:tableStyleId>{309C44DD-72B3-4A3C-948E-518F25685AA8}</a:tableStyleId>
              </a:tblPr>
              <a:tblGrid>
                <a:gridCol w="5143500"/>
                <a:gridCol w="51435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3F3F3F"/>
                          </a:solidFill>
                          <a:latin typeface="Century Gothic"/>
                          <a:ea typeface="Century Gothic"/>
                          <a:cs typeface="Century Gothic"/>
                          <a:sym typeface="Century Gothic"/>
                        </a:rPr>
                        <a:t>Operador</a:t>
                      </a:r>
                      <a:endParaRPr b="1" sz="1800" u="none" cap="none" strike="noStrike">
                        <a:solidFill>
                          <a:srgbClr val="3F3F3F"/>
                        </a:solidFill>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3F3F3F"/>
                          </a:solidFill>
                          <a:latin typeface="Century Gothic"/>
                          <a:ea typeface="Century Gothic"/>
                          <a:cs typeface="Century Gothic"/>
                          <a:sym typeface="Century Gothic"/>
                        </a:rPr>
                        <a:t>Descripción</a:t>
                      </a:r>
                      <a:endParaRPr b="1" sz="1800" u="none" cap="none" strike="noStrike">
                        <a:solidFill>
                          <a:srgbClr val="3F3F3F"/>
                        </a:solidFill>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F3F3F"/>
                          </a:solidFill>
                          <a:latin typeface="Century Gothic"/>
                          <a:ea typeface="Century Gothic"/>
                          <a:cs typeface="Century Gothic"/>
                          <a:sym typeface="Century Gothic"/>
                        </a:rPr>
                        <a:t>==</a:t>
                      </a:r>
                      <a:endParaRPr sz="1800" u="none" cap="none" strike="noStrike">
                        <a:solidFill>
                          <a:srgbClr val="3F3F3F"/>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F3F3F"/>
                          </a:solidFill>
                          <a:latin typeface="Century Gothic"/>
                          <a:ea typeface="Century Gothic"/>
                          <a:cs typeface="Century Gothic"/>
                          <a:sym typeface="Century Gothic"/>
                        </a:rPr>
                        <a:t>Equivalente </a:t>
                      </a:r>
                      <a:endParaRPr sz="1800" u="none" cap="none" strike="noStrike">
                        <a:solidFill>
                          <a:srgbClr val="3F3F3F"/>
                        </a:solidFill>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F3F3F"/>
                          </a:solidFill>
                          <a:latin typeface="Century Gothic"/>
                          <a:ea typeface="Century Gothic"/>
                          <a:cs typeface="Century Gothic"/>
                          <a:sym typeface="Century Gothic"/>
                        </a:rPr>
                        <a:t>!=</a:t>
                      </a:r>
                      <a:endParaRPr sz="1800" u="none" cap="none" strike="noStrike">
                        <a:solidFill>
                          <a:srgbClr val="3F3F3F"/>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F3F3F"/>
                          </a:solidFill>
                          <a:latin typeface="Century Gothic"/>
                          <a:ea typeface="Century Gothic"/>
                          <a:cs typeface="Century Gothic"/>
                          <a:sym typeface="Century Gothic"/>
                        </a:rPr>
                        <a:t>No Equivalente</a:t>
                      </a:r>
                      <a:endParaRPr sz="1800" u="none" cap="none" strike="noStrike">
                        <a:solidFill>
                          <a:srgbClr val="3F3F3F"/>
                        </a:solidFill>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F3F3F"/>
                          </a:solidFill>
                          <a:latin typeface="Century Gothic"/>
                          <a:ea typeface="Century Gothic"/>
                          <a:cs typeface="Century Gothic"/>
                          <a:sym typeface="Century Gothic"/>
                        </a:rPr>
                        <a:t>&gt;</a:t>
                      </a:r>
                      <a:endParaRPr sz="1800" u="none" cap="none" strike="noStrike">
                        <a:solidFill>
                          <a:srgbClr val="3F3F3F"/>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F3F3F"/>
                          </a:solidFill>
                          <a:latin typeface="Century Gothic"/>
                          <a:ea typeface="Century Gothic"/>
                          <a:cs typeface="Century Gothic"/>
                          <a:sym typeface="Century Gothic"/>
                        </a:rPr>
                        <a:t>Mayor a</a:t>
                      </a:r>
                      <a:endParaRPr sz="1800" u="none" cap="none" strike="noStrike">
                        <a:solidFill>
                          <a:srgbClr val="3F3F3F"/>
                        </a:solidFill>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F3F3F"/>
                          </a:solidFill>
                          <a:latin typeface="Century Gothic"/>
                          <a:ea typeface="Century Gothic"/>
                          <a:cs typeface="Century Gothic"/>
                          <a:sym typeface="Century Gothic"/>
                        </a:rPr>
                        <a:t>&lt;</a:t>
                      </a:r>
                      <a:endParaRPr sz="1800" u="none" cap="none" strike="noStrike">
                        <a:solidFill>
                          <a:srgbClr val="3F3F3F"/>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F3F3F"/>
                          </a:solidFill>
                          <a:latin typeface="Century Gothic"/>
                          <a:ea typeface="Century Gothic"/>
                          <a:cs typeface="Century Gothic"/>
                          <a:sym typeface="Century Gothic"/>
                        </a:rPr>
                        <a:t>Menor a</a:t>
                      </a:r>
                      <a:endParaRPr sz="1800" u="none" cap="none" strike="noStrike">
                        <a:solidFill>
                          <a:srgbClr val="3F3F3F"/>
                        </a:solidFill>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F3F3F"/>
                          </a:solidFill>
                          <a:latin typeface="Century Gothic"/>
                          <a:ea typeface="Century Gothic"/>
                          <a:cs typeface="Century Gothic"/>
                          <a:sym typeface="Century Gothic"/>
                        </a:rPr>
                        <a:t>&gt;=</a:t>
                      </a:r>
                      <a:endParaRPr sz="1800" u="none" cap="none" strike="noStrike">
                        <a:solidFill>
                          <a:srgbClr val="3F3F3F"/>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F3F3F"/>
                          </a:solidFill>
                          <a:latin typeface="Century Gothic"/>
                          <a:ea typeface="Century Gothic"/>
                          <a:cs typeface="Century Gothic"/>
                          <a:sym typeface="Century Gothic"/>
                        </a:rPr>
                        <a:t>Mayor o igual</a:t>
                      </a:r>
                      <a:endParaRPr sz="1800" u="none" cap="none" strike="noStrike">
                        <a:solidFill>
                          <a:srgbClr val="3F3F3F"/>
                        </a:solidFill>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F3F3F"/>
                          </a:solidFill>
                          <a:latin typeface="Century Gothic"/>
                          <a:ea typeface="Century Gothic"/>
                          <a:cs typeface="Century Gothic"/>
                          <a:sym typeface="Century Gothic"/>
                        </a:rPr>
                        <a:t>&lt;=</a:t>
                      </a:r>
                      <a:endParaRPr sz="1800" u="none" cap="none" strike="noStrike">
                        <a:solidFill>
                          <a:srgbClr val="3F3F3F"/>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F3F3F"/>
                          </a:solidFill>
                          <a:latin typeface="Century Gothic"/>
                          <a:ea typeface="Century Gothic"/>
                          <a:cs typeface="Century Gothic"/>
                          <a:sym typeface="Century Gothic"/>
                        </a:rPr>
                        <a:t>Menor o igual</a:t>
                      </a:r>
                      <a:endParaRPr sz="1800" u="none" cap="none" strike="noStrike">
                        <a:solidFill>
                          <a:srgbClr val="3F3F3F"/>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6"/>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Un poco más allá...</a:t>
            </a:r>
            <a:endParaRPr/>
          </a:p>
        </p:txBody>
      </p:sp>
      <p:sp>
        <p:nvSpPr>
          <p:cNvPr id="374" name="Google Shape;374;p46"/>
          <p:cNvSpPr txBox="1"/>
          <p:nvPr>
            <p:ph idx="1" type="body"/>
          </p:nvPr>
        </p:nvSpPr>
        <p:spPr>
          <a:xfrm>
            <a:off x="1154949" y="1547300"/>
            <a:ext cx="102942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Reformulemos nuestra historia de la alarma para ir al cole: "</a:t>
            </a:r>
            <a:r>
              <a:rPr b="1" lang="en-US"/>
              <a:t>Si</a:t>
            </a:r>
            <a:r>
              <a:rPr lang="en-US"/>
              <a:t> </a:t>
            </a:r>
            <a:r>
              <a:rPr i="1" lang="en-US"/>
              <a:t>son las 7</a:t>
            </a:r>
            <a:r>
              <a:rPr lang="en-US"/>
              <a:t> </a:t>
            </a:r>
            <a:r>
              <a:rPr b="1" lang="en-US"/>
              <a:t>entonces</a:t>
            </a:r>
            <a:r>
              <a:rPr lang="en-US"/>
              <a:t> tengo que levantarme para ir al cole, </a:t>
            </a:r>
            <a:r>
              <a:rPr b="1" lang="en-US"/>
              <a:t>sino, si</a:t>
            </a:r>
            <a:r>
              <a:rPr lang="en-US"/>
              <a:t> </a:t>
            </a:r>
            <a:r>
              <a:rPr i="1" lang="en-US"/>
              <a:t>todavía no son las 7</a:t>
            </a:r>
            <a:r>
              <a:rPr lang="en-US"/>
              <a:t> entonces sigo durmiendo...y sino me quedé dormida!"</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Si pensamos como programadoras:</a:t>
            </a:r>
            <a:endParaRPr/>
          </a:p>
          <a:p>
            <a:pPr indent="0" lvl="0" marL="0" marR="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Clr>
                <a:schemeClr val="dk1"/>
              </a:buClr>
              <a:buSzPts val="1100"/>
              <a:buFont typeface="Arial"/>
              <a:buNone/>
            </a:pPr>
            <a:r>
              <a:rPr b="1" lang="en-US" sz="1600"/>
              <a:t>If </a:t>
            </a:r>
            <a:r>
              <a:rPr lang="en-US" sz="1600"/>
              <a:t>(hora == 7) </a:t>
            </a:r>
            <a:r>
              <a:rPr b="1" lang="en-US" sz="1600"/>
              <a:t>{</a:t>
            </a:r>
            <a:endParaRPr b="1" sz="1600"/>
          </a:p>
          <a:p>
            <a:pPr indent="457200" lvl="0" marL="0" rtl="0" algn="l">
              <a:lnSpc>
                <a:spcPct val="100000"/>
              </a:lnSpc>
              <a:spcBef>
                <a:spcPts val="0"/>
              </a:spcBef>
              <a:spcAft>
                <a:spcPts val="0"/>
              </a:spcAft>
              <a:buClr>
                <a:schemeClr val="dk1"/>
              </a:buClr>
              <a:buSzPts val="1100"/>
              <a:buFont typeface="Arial"/>
              <a:buNone/>
            </a:pPr>
            <a:r>
              <a:rPr lang="en-US" sz="1600"/>
              <a:t>mensaje = "es hora de levantarse para ir al cole!";</a:t>
            </a:r>
            <a:endParaRPr sz="1600"/>
          </a:p>
          <a:p>
            <a:pPr indent="0" lvl="0" marL="0" rtl="0" algn="l">
              <a:lnSpc>
                <a:spcPct val="100000"/>
              </a:lnSpc>
              <a:spcBef>
                <a:spcPts val="0"/>
              </a:spcBef>
              <a:spcAft>
                <a:spcPts val="0"/>
              </a:spcAft>
              <a:buSzPts val="1440"/>
              <a:buNone/>
            </a:pPr>
            <a:r>
              <a:rPr b="1" lang="en-US" sz="1600"/>
              <a:t>}else if </a:t>
            </a:r>
            <a:r>
              <a:rPr lang="en-US" sz="1600"/>
              <a:t>(hora &lt; 7) </a:t>
            </a:r>
            <a:r>
              <a:rPr b="1" lang="en-US" sz="1600"/>
              <a:t>{</a:t>
            </a:r>
            <a:r>
              <a:rPr lang="en-US" sz="1600"/>
              <a:t>	</a:t>
            </a:r>
            <a:endParaRPr sz="1600"/>
          </a:p>
          <a:p>
            <a:pPr indent="457200" lvl="0" marL="0" rtl="0" algn="l">
              <a:lnSpc>
                <a:spcPct val="100000"/>
              </a:lnSpc>
              <a:spcBef>
                <a:spcPts val="0"/>
              </a:spcBef>
              <a:spcAft>
                <a:spcPts val="0"/>
              </a:spcAft>
              <a:buClr>
                <a:schemeClr val="dk1"/>
              </a:buClr>
              <a:buSzPts val="1100"/>
              <a:buFont typeface="Arial"/>
              <a:buNone/>
            </a:pPr>
            <a:r>
              <a:rPr lang="en-US" sz="1600"/>
              <a:t>mensaje = "sigo durmiendo!";	</a:t>
            </a:r>
            <a:endParaRPr sz="1600"/>
          </a:p>
          <a:p>
            <a:pPr indent="0" lvl="0" marL="0" rtl="0" algn="l">
              <a:lnSpc>
                <a:spcPct val="100000"/>
              </a:lnSpc>
              <a:spcBef>
                <a:spcPts val="0"/>
              </a:spcBef>
              <a:spcAft>
                <a:spcPts val="0"/>
              </a:spcAft>
              <a:buSzPts val="1440"/>
              <a:buNone/>
            </a:pPr>
            <a:r>
              <a:rPr b="1" lang="en-US" sz="1600"/>
              <a:t>}else{</a:t>
            </a:r>
            <a:endParaRPr b="1" sz="1600"/>
          </a:p>
          <a:p>
            <a:pPr indent="0" lvl="0" marL="0" rtl="0" algn="l">
              <a:lnSpc>
                <a:spcPct val="100000"/>
              </a:lnSpc>
              <a:spcBef>
                <a:spcPts val="0"/>
              </a:spcBef>
              <a:spcAft>
                <a:spcPts val="0"/>
              </a:spcAft>
              <a:buSzPts val="1440"/>
              <a:buNone/>
            </a:pPr>
            <a:r>
              <a:rPr lang="en-US" sz="1600"/>
              <a:t>	mensaje = "me quedé dormida!";</a:t>
            </a:r>
            <a:endParaRPr sz="1600"/>
          </a:p>
          <a:p>
            <a:pPr indent="0" lvl="0" marL="0" rtl="0" algn="l">
              <a:lnSpc>
                <a:spcPct val="100000"/>
              </a:lnSpc>
              <a:spcBef>
                <a:spcPts val="0"/>
              </a:spcBef>
              <a:spcAft>
                <a:spcPts val="0"/>
              </a:spcAft>
              <a:buSzPts val="1440"/>
              <a:buNone/>
            </a:pPr>
            <a:r>
              <a:rPr b="1" lang="en-US" sz="1600"/>
              <a:t>}</a:t>
            </a:r>
            <a:endParaRPr b="1" sz="1600"/>
          </a:p>
          <a:p>
            <a:pPr indent="0" lvl="0" marL="0" rtl="0" algn="l">
              <a:lnSpc>
                <a:spcPct val="100000"/>
              </a:lnSpc>
              <a:spcBef>
                <a:spcPts val="0"/>
              </a:spcBef>
              <a:spcAft>
                <a:spcPts val="0"/>
              </a:spcAft>
              <a:buSzPts val="1440"/>
              <a:buNone/>
            </a:pPr>
            <a:r>
              <a:rPr lang="en-US" sz="1600"/>
              <a:t>alert(mensaje);</a:t>
            </a:r>
            <a:endParaRPr/>
          </a:p>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Notemos que es posible seguir encadenando condiciones y seguir evaluando condiciones, todo va a depender de lo que tengamos que hacer</a:t>
            </a:r>
            <a:endParaRPr/>
          </a:p>
        </p:txBody>
      </p:sp>
      <p:sp>
        <p:nvSpPr>
          <p:cNvPr id="375" name="Google Shape;375;p46"/>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7"/>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Operadores lógicos</a:t>
            </a:r>
            <a:endParaRPr/>
          </a:p>
        </p:txBody>
      </p:sp>
      <p:sp>
        <p:nvSpPr>
          <p:cNvPr id="381" name="Google Shape;381;p47"/>
          <p:cNvSpPr txBox="1"/>
          <p:nvPr>
            <p:ph idx="1" type="body"/>
          </p:nvPr>
        </p:nvSpPr>
        <p:spPr>
          <a:xfrm>
            <a:off x="1154950" y="1547300"/>
            <a:ext cx="94569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Volvamos a nuestra historia, esta vez para agregar más detalles: "</a:t>
            </a:r>
            <a:r>
              <a:rPr b="1" lang="en-US"/>
              <a:t>Si</a:t>
            </a:r>
            <a:r>
              <a:rPr lang="en-US"/>
              <a:t> </a:t>
            </a:r>
            <a:r>
              <a:rPr i="1" lang="en-US"/>
              <a:t>son las 7</a:t>
            </a:r>
            <a:r>
              <a:rPr lang="en-US"/>
              <a:t> </a:t>
            </a:r>
            <a:r>
              <a:rPr b="1" i="1" lang="en-US"/>
              <a:t>y es lunes</a:t>
            </a:r>
            <a:r>
              <a:rPr lang="en-US"/>
              <a:t>...</a:t>
            </a:r>
            <a:r>
              <a:rPr b="1" lang="en-US"/>
              <a:t>entonces</a:t>
            </a:r>
            <a:r>
              <a:rPr lang="en-US"/>
              <a:t> tengo que levantarme para ir al cole porque tengo clase de música, </a:t>
            </a:r>
            <a:r>
              <a:rPr b="1" lang="en-US"/>
              <a:t>sino, si</a:t>
            </a:r>
            <a:r>
              <a:rPr lang="en-US"/>
              <a:t> </a:t>
            </a:r>
            <a:r>
              <a:rPr i="1" lang="en-US"/>
              <a:t>todavía no son las 7</a:t>
            </a:r>
            <a:r>
              <a:rPr lang="en-US"/>
              <a:t> entonces sigo durmiendo...y sino me quedé dormida!</a:t>
            </a:r>
            <a:endParaRPr/>
          </a:p>
          <a:p>
            <a:pPr indent="0" lvl="0" marL="0" marR="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Clr>
                <a:schemeClr val="dk1"/>
              </a:buClr>
              <a:buSzPts val="1100"/>
              <a:buFont typeface="Arial"/>
              <a:buNone/>
            </a:pPr>
            <a:r>
              <a:rPr b="1" lang="en-US" sz="1600"/>
              <a:t>If </a:t>
            </a:r>
            <a:r>
              <a:rPr lang="en-US" sz="1600"/>
              <a:t>(hora == 7) &amp;&amp; (dia == "lunes") </a:t>
            </a:r>
            <a:r>
              <a:rPr b="1" lang="en-US" sz="1600"/>
              <a:t>{</a:t>
            </a:r>
            <a:endParaRPr b="1" sz="1600"/>
          </a:p>
          <a:p>
            <a:pPr indent="457200" lvl="0" marL="0" rtl="0" algn="l">
              <a:lnSpc>
                <a:spcPct val="100000"/>
              </a:lnSpc>
              <a:spcBef>
                <a:spcPts val="0"/>
              </a:spcBef>
              <a:spcAft>
                <a:spcPts val="0"/>
              </a:spcAft>
              <a:buClr>
                <a:schemeClr val="dk1"/>
              </a:buClr>
              <a:buSzPts val="1100"/>
              <a:buFont typeface="Arial"/>
              <a:buNone/>
            </a:pPr>
            <a:r>
              <a:rPr lang="en-US" sz="1600"/>
              <a:t>mensaje = "es hora de levantarse para ir al cole!";</a:t>
            </a:r>
            <a:endParaRPr sz="1600"/>
          </a:p>
          <a:p>
            <a:pPr indent="0" lvl="0" marL="0" rtl="0" algn="l">
              <a:lnSpc>
                <a:spcPct val="100000"/>
              </a:lnSpc>
              <a:spcBef>
                <a:spcPts val="0"/>
              </a:spcBef>
              <a:spcAft>
                <a:spcPts val="0"/>
              </a:spcAft>
              <a:buClr>
                <a:schemeClr val="dk1"/>
              </a:buClr>
              <a:buSzPts val="1100"/>
              <a:buFont typeface="Arial"/>
              <a:buNone/>
            </a:pPr>
            <a:r>
              <a:rPr b="1" lang="en-US" sz="1600"/>
              <a:t>}else if </a:t>
            </a:r>
            <a:r>
              <a:rPr lang="en-US" sz="1600"/>
              <a:t>(hora &lt; 7) </a:t>
            </a:r>
            <a:r>
              <a:rPr b="1" lang="en-US" sz="1600"/>
              <a:t>{</a:t>
            </a:r>
            <a:r>
              <a:rPr lang="en-US" sz="1600"/>
              <a:t>	</a:t>
            </a:r>
            <a:endParaRPr sz="1600"/>
          </a:p>
          <a:p>
            <a:pPr indent="457200" lvl="0" marL="0" rtl="0" algn="l">
              <a:lnSpc>
                <a:spcPct val="100000"/>
              </a:lnSpc>
              <a:spcBef>
                <a:spcPts val="0"/>
              </a:spcBef>
              <a:spcAft>
                <a:spcPts val="0"/>
              </a:spcAft>
              <a:buClr>
                <a:schemeClr val="dk1"/>
              </a:buClr>
              <a:buSzPts val="1100"/>
              <a:buFont typeface="Arial"/>
              <a:buNone/>
            </a:pPr>
            <a:r>
              <a:rPr lang="en-US" sz="1600"/>
              <a:t>mensaje = "sigo durmiendo!";	</a:t>
            </a:r>
            <a:endParaRPr sz="1600"/>
          </a:p>
          <a:p>
            <a:pPr indent="0" lvl="0" marL="0" rtl="0" algn="l">
              <a:lnSpc>
                <a:spcPct val="100000"/>
              </a:lnSpc>
              <a:spcBef>
                <a:spcPts val="0"/>
              </a:spcBef>
              <a:spcAft>
                <a:spcPts val="0"/>
              </a:spcAft>
              <a:buClr>
                <a:schemeClr val="dk1"/>
              </a:buClr>
              <a:buSzPts val="1100"/>
              <a:buFont typeface="Arial"/>
              <a:buNone/>
            </a:pPr>
            <a:r>
              <a:rPr b="1" lang="en-US" sz="1600"/>
              <a:t>}else{</a:t>
            </a:r>
            <a:endParaRPr b="1" sz="1600"/>
          </a:p>
          <a:p>
            <a:pPr indent="0" lvl="0" marL="0" rtl="0" algn="l">
              <a:lnSpc>
                <a:spcPct val="100000"/>
              </a:lnSpc>
              <a:spcBef>
                <a:spcPts val="0"/>
              </a:spcBef>
              <a:spcAft>
                <a:spcPts val="0"/>
              </a:spcAft>
              <a:buClr>
                <a:schemeClr val="dk1"/>
              </a:buClr>
              <a:buSzPts val="1100"/>
              <a:buFont typeface="Arial"/>
              <a:buNone/>
            </a:pPr>
            <a:r>
              <a:rPr lang="en-US" sz="1600"/>
              <a:t>	mensaje = "me quedé dormida!";</a:t>
            </a:r>
            <a:endParaRPr sz="1600"/>
          </a:p>
          <a:p>
            <a:pPr indent="0" lvl="0" marL="0" rtl="0" algn="l">
              <a:lnSpc>
                <a:spcPct val="100000"/>
              </a:lnSpc>
              <a:spcBef>
                <a:spcPts val="0"/>
              </a:spcBef>
              <a:spcAft>
                <a:spcPts val="0"/>
              </a:spcAft>
              <a:buClr>
                <a:schemeClr val="dk1"/>
              </a:buClr>
              <a:buSzPts val="1100"/>
              <a:buFont typeface="Arial"/>
              <a:buNone/>
            </a:pPr>
            <a:r>
              <a:rPr b="1" lang="en-US" sz="1600"/>
              <a:t>}</a:t>
            </a:r>
            <a:endParaRPr b="1" sz="1600"/>
          </a:p>
          <a:p>
            <a:pPr indent="0" lvl="0" marL="0" rtl="0" algn="l">
              <a:lnSpc>
                <a:spcPct val="100000"/>
              </a:lnSpc>
              <a:spcBef>
                <a:spcPts val="0"/>
              </a:spcBef>
              <a:spcAft>
                <a:spcPts val="0"/>
              </a:spcAft>
              <a:buClr>
                <a:schemeClr val="dk1"/>
              </a:buClr>
              <a:buSzPts val="1100"/>
              <a:buFont typeface="Arial"/>
              <a:buNone/>
            </a:pPr>
            <a:r>
              <a:rPr lang="en-US" sz="1600"/>
              <a:t>alert(mensaje);</a:t>
            </a:r>
            <a:endParaRPr sz="1600"/>
          </a:p>
          <a:p>
            <a:pPr indent="0" lvl="0" marL="0" rtl="0" algn="l">
              <a:lnSpc>
                <a:spcPct val="100000"/>
              </a:lnSpc>
              <a:spcBef>
                <a:spcPts val="0"/>
              </a:spcBef>
              <a:spcAft>
                <a:spcPts val="0"/>
              </a:spcAft>
              <a:buClr>
                <a:schemeClr val="dk1"/>
              </a:buClr>
              <a:buSzPts val="1100"/>
              <a:buFont typeface="Arial"/>
              <a:buNone/>
            </a:pPr>
            <a:r>
              <a:t/>
            </a:r>
            <a:endParaRPr sz="1600"/>
          </a:p>
          <a:p>
            <a:pPr indent="-342900" lvl="0" marL="342900" rtl="0" algn="l">
              <a:lnSpc>
                <a:spcPct val="100000"/>
              </a:lnSpc>
              <a:spcBef>
                <a:spcPts val="0"/>
              </a:spcBef>
              <a:spcAft>
                <a:spcPts val="0"/>
              </a:spcAft>
              <a:buClr>
                <a:srgbClr val="EB4485"/>
              </a:buClr>
              <a:buSzPts val="1440"/>
              <a:buFont typeface="Noto Sans Symbols"/>
              <a:buChar char="▶"/>
            </a:pPr>
            <a:r>
              <a:rPr lang="en-US"/>
              <a:t>Lo que hicimos fue agregar otra variable (dia) y otra condición a evaluar ( dia == "lunes")</a:t>
            </a:r>
            <a:endParaRPr sz="1600"/>
          </a:p>
        </p:txBody>
      </p:sp>
      <p:sp>
        <p:nvSpPr>
          <p:cNvPr id="382" name="Google Shape;382;p47"/>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8"/>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Operadores lógicos</a:t>
            </a:r>
            <a:endParaRPr/>
          </a:p>
        </p:txBody>
      </p:sp>
      <p:sp>
        <p:nvSpPr>
          <p:cNvPr id="388" name="Google Shape;388;p48"/>
          <p:cNvSpPr txBox="1"/>
          <p:nvPr>
            <p:ph idx="1" type="body"/>
          </p:nvPr>
        </p:nvSpPr>
        <p:spPr>
          <a:xfrm>
            <a:off x="1154950" y="1547300"/>
            <a:ext cx="97455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Para eso están los operadores lógicos…Para agregar condiciones cuando sea necesario</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El operador que utilizamos recién se llama AND y simboliza una "y"</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Si queremos simbolizar una "o" entonces usamos OR, para situaciones donde se tenga que cumplir una condición o la otra</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Y si pensamos en hacer preguntas no solo en positivo? Por ejemplo:</a:t>
            </a:r>
            <a:endParaRPr/>
          </a:p>
          <a:p>
            <a:pPr indent="0" lvl="0" marL="457200" marR="0" rtl="0" algn="l">
              <a:lnSpc>
                <a:spcPct val="100000"/>
              </a:lnSpc>
              <a:spcBef>
                <a:spcPts val="0"/>
              </a:spcBef>
              <a:spcAft>
                <a:spcPts val="0"/>
              </a:spcAft>
              <a:buSzPts val="1440"/>
              <a:buNone/>
            </a:pPr>
            <a:r>
              <a:t/>
            </a:r>
            <a:endParaRPr/>
          </a:p>
          <a:p>
            <a:pPr indent="-285750" lvl="1" marL="742950" marR="0" rtl="0" algn="l">
              <a:lnSpc>
                <a:spcPct val="100000"/>
              </a:lnSpc>
              <a:spcBef>
                <a:spcPts val="0"/>
              </a:spcBef>
              <a:spcAft>
                <a:spcPts val="0"/>
              </a:spcAft>
              <a:buClr>
                <a:srgbClr val="EB4485"/>
              </a:buClr>
              <a:buSzPts val="1280"/>
              <a:buFont typeface="Noto Sans Symbols"/>
              <a:buChar char="▶"/>
            </a:pPr>
            <a:r>
              <a:rPr lang="en-US"/>
              <a:t>Si la hora es distinta a 7</a:t>
            </a:r>
            <a:endParaRPr/>
          </a:p>
          <a:p>
            <a:pPr indent="-285750" lvl="1" marL="742950" marR="0" rtl="0" algn="l">
              <a:lnSpc>
                <a:spcPct val="100000"/>
              </a:lnSpc>
              <a:spcBef>
                <a:spcPts val="0"/>
              </a:spcBef>
              <a:spcAft>
                <a:spcPts val="0"/>
              </a:spcAft>
              <a:buClr>
                <a:srgbClr val="EB4485"/>
              </a:buClr>
              <a:buSzPts val="1280"/>
              <a:buFont typeface="Noto Sans Symbols"/>
              <a:buChar char="▶"/>
            </a:pPr>
            <a:r>
              <a:rPr lang="en-US"/>
              <a:t>O si el día es distinto de lunes</a:t>
            </a:r>
            <a:endParaRPr/>
          </a:p>
          <a:p>
            <a:pPr indent="0" lvl="0" marL="45720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Para esto usamos el operador "negación".</a:t>
            </a:r>
            <a:endParaRPr/>
          </a:p>
          <a:p>
            <a:pPr indent="0" lvl="0" marL="0" marR="0" rtl="0" algn="l">
              <a:lnSpc>
                <a:spcPct val="100000"/>
              </a:lnSpc>
              <a:spcBef>
                <a:spcPts val="0"/>
              </a:spcBef>
              <a:spcAft>
                <a:spcPts val="0"/>
              </a:spcAft>
              <a:buSzPts val="1440"/>
              <a:buNone/>
            </a:pPr>
            <a:r>
              <a:rPr lang="en-US"/>
              <a:t>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389" name="Google Shape;389;p48"/>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9"/>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Operadores lógicos</a:t>
            </a:r>
            <a:endParaRPr/>
          </a:p>
        </p:txBody>
      </p:sp>
      <p:sp>
        <p:nvSpPr>
          <p:cNvPr id="395" name="Google Shape;395;p49"/>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graphicFrame>
        <p:nvGraphicFramePr>
          <p:cNvPr id="396" name="Google Shape;396;p49"/>
          <p:cNvGraphicFramePr/>
          <p:nvPr/>
        </p:nvGraphicFramePr>
        <p:xfrm>
          <a:off x="952500" y="1861275"/>
          <a:ext cx="3000000" cy="3000000"/>
        </p:xfrm>
        <a:graphic>
          <a:graphicData uri="http://schemas.openxmlformats.org/drawingml/2006/table">
            <a:tbl>
              <a:tblPr>
                <a:noFill/>
                <a:tableStyleId>{309C44DD-72B3-4A3C-948E-518F25685AA8}</a:tableStyleId>
              </a:tblPr>
              <a:tblGrid>
                <a:gridCol w="3429000"/>
                <a:gridCol w="3429000"/>
                <a:gridCol w="34290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Operador</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Ejemplo</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Explicación</a:t>
                      </a:r>
                      <a:endParaRPr b="1" sz="1400" u="none" cap="none" strike="noStrike">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&amp;&amp;</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If (( edad == 15 ) &amp;&amp; ( dia == lunes ))</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Si la hora es 7 y el día es lunes</a:t>
                      </a:r>
                      <a:endParaRPr sz="1400" u="none" cap="none" strike="noStrike">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If (( dia == nublado ) || ( dia == lluvioso ))</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Si el día está nublado o el día está lluvioso</a:t>
                      </a:r>
                      <a:endParaRPr sz="1400" u="none" cap="none" strike="noStrike">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If ( ! mostrarmensaje )</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Si mostrarmensaje es falso</a:t>
                      </a:r>
                      <a:endParaRPr sz="1400" u="none" cap="none" strike="noStrike">
                        <a:latin typeface="Century Gothic"/>
                        <a:ea typeface="Century Gothic"/>
                        <a:cs typeface="Century Gothic"/>
                        <a:sym typeface="Century Gothic"/>
                      </a:endParaRPr>
                    </a:p>
                  </a:txBody>
                  <a:tcPr marT="91425" marB="91425" marR="91425" marL="91425"/>
                </a:tc>
              </a:tr>
            </a:tbl>
          </a:graphicData>
        </a:graphic>
      </p:graphicFrame>
      <p:sp>
        <p:nvSpPr>
          <p:cNvPr id="397" name="Google Shape;397;p49"/>
          <p:cNvSpPr txBox="1"/>
          <p:nvPr/>
        </p:nvSpPr>
        <p:spPr>
          <a:xfrm>
            <a:off x="952500" y="4148600"/>
            <a:ext cx="10135800" cy="981900"/>
          </a:xfrm>
          <a:prstGeom prst="rect">
            <a:avLst/>
          </a:prstGeom>
          <a:noFill/>
          <a:ln>
            <a:noFill/>
          </a:ln>
        </p:spPr>
        <p:txBody>
          <a:bodyPr anchorCtr="0" anchor="ctr" bIns="91425" lIns="91425" spcFirstLastPara="1" rIns="91425" wrap="square" tIns="91425">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b="0" i="0" lang="en-US" sz="1800" u="none" cap="none" strike="noStrike">
                <a:solidFill>
                  <a:srgbClr val="3F3F3F"/>
                </a:solidFill>
                <a:latin typeface="Century Gothic"/>
                <a:ea typeface="Century Gothic"/>
                <a:cs typeface="Century Gothic"/>
                <a:sym typeface="Century Gothic"/>
              </a:rPr>
              <a:t>Los paréntesis son muy importantes cuando vamos a usar un operador lógico. Aprendamos a utilizarlos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Temario de esta currícula</a:t>
            </a:r>
            <a:endParaRPr b="0" i="0" sz="3600" u="none" cap="none" strike="noStrike">
              <a:solidFill>
                <a:srgbClr val="5855A0"/>
              </a:solidFill>
              <a:latin typeface="Century Gothic"/>
              <a:ea typeface="Century Gothic"/>
              <a:cs typeface="Century Gothic"/>
              <a:sym typeface="Century Gothic"/>
            </a:endParaRPr>
          </a:p>
        </p:txBody>
      </p:sp>
      <p:sp>
        <p:nvSpPr>
          <p:cNvPr id="157" name="Google Shape;157;p23"/>
          <p:cNvSpPr txBox="1"/>
          <p:nvPr>
            <p:ph idx="1" type="body"/>
          </p:nvPr>
        </p:nvSpPr>
        <p:spPr>
          <a:xfrm>
            <a:off x="1154950" y="1547300"/>
            <a:ext cx="9000600" cy="1009200"/>
          </a:xfrm>
          <a:prstGeom prst="rect">
            <a:avLst/>
          </a:prstGeom>
          <a:noFill/>
          <a:ln>
            <a:noFill/>
          </a:ln>
        </p:spPr>
        <p:txBody>
          <a:bodyPr anchorCtr="0" anchor="t" bIns="45700" lIns="91425" spcFirstLastPara="1" rIns="91425" wrap="square" tIns="45700">
            <a:noAutofit/>
          </a:bodyPr>
          <a:lstStyle/>
          <a:p>
            <a:pPr indent="-320040" lvl="0" marL="457200" marR="0" rtl="0" algn="l">
              <a:lnSpc>
                <a:spcPct val="100000"/>
              </a:lnSpc>
              <a:spcBef>
                <a:spcPts val="0"/>
              </a:spcBef>
              <a:spcAft>
                <a:spcPts val="0"/>
              </a:spcAft>
              <a:buSzPts val="1440"/>
              <a:buFont typeface="Century Gothic"/>
              <a:buAutoNum type="arabicPeriod"/>
            </a:pPr>
            <a:r>
              <a:rPr lang="en-US"/>
              <a:t>Qué es Javascript. Para qué y cómo se utiliza, ejemplos.</a:t>
            </a:r>
            <a:endParaRPr/>
          </a:p>
          <a:p>
            <a:pPr indent="-320040" lvl="0" marL="457200" marR="0" rtl="0" algn="l">
              <a:lnSpc>
                <a:spcPct val="100000"/>
              </a:lnSpc>
              <a:spcBef>
                <a:spcPts val="0"/>
              </a:spcBef>
              <a:spcAft>
                <a:spcPts val="0"/>
              </a:spcAft>
              <a:buSzPts val="1440"/>
              <a:buFont typeface="Century Gothic"/>
              <a:buAutoNum type="arabicPeriod"/>
            </a:pPr>
            <a:r>
              <a:rPr lang="en-US"/>
              <a:t>Uso de ALERT. Uso de PROMPT.</a:t>
            </a:r>
            <a:endParaRPr/>
          </a:p>
          <a:p>
            <a:pPr indent="-320040" lvl="0" marL="457200" rtl="0" algn="l">
              <a:lnSpc>
                <a:spcPct val="100000"/>
              </a:lnSpc>
              <a:spcBef>
                <a:spcPts val="0"/>
              </a:spcBef>
              <a:spcAft>
                <a:spcPts val="0"/>
              </a:spcAft>
              <a:buSzPts val="1440"/>
              <a:buFont typeface="Century Gothic"/>
              <a:buAutoNum type="arabicPeriod"/>
            </a:pPr>
            <a:r>
              <a:rPr lang="en-US"/>
              <a:t>Sintaxis de Javascript.</a:t>
            </a:r>
            <a:endParaRPr/>
          </a:p>
          <a:p>
            <a:pPr indent="-320040" lvl="0" marL="457200" marR="0" rtl="0" algn="l">
              <a:lnSpc>
                <a:spcPct val="100000"/>
              </a:lnSpc>
              <a:spcBef>
                <a:spcPts val="0"/>
              </a:spcBef>
              <a:spcAft>
                <a:spcPts val="0"/>
              </a:spcAft>
              <a:buSzPts val="1440"/>
              <a:buFont typeface="Century Gothic"/>
              <a:buAutoNum type="arabicPeriod"/>
            </a:pPr>
            <a:r>
              <a:rPr lang="en-US"/>
              <a:t>Variables.</a:t>
            </a:r>
            <a:endParaRPr/>
          </a:p>
          <a:p>
            <a:pPr indent="-320040" lvl="0" marL="457200" marR="0" rtl="0" algn="l">
              <a:lnSpc>
                <a:spcPct val="100000"/>
              </a:lnSpc>
              <a:spcBef>
                <a:spcPts val="0"/>
              </a:spcBef>
              <a:spcAft>
                <a:spcPts val="0"/>
              </a:spcAft>
              <a:buSzPts val="1440"/>
              <a:buFont typeface="Century Gothic"/>
              <a:buAutoNum type="arabicPeriod"/>
            </a:pPr>
            <a:r>
              <a:rPr lang="en-US"/>
              <a:t>Estructuras de programación: condicional.</a:t>
            </a:r>
            <a:endParaRPr/>
          </a:p>
          <a:p>
            <a:pPr indent="-320040" lvl="0" marL="457200" marR="0" rtl="0" algn="l">
              <a:lnSpc>
                <a:spcPct val="100000"/>
              </a:lnSpc>
              <a:spcBef>
                <a:spcPts val="0"/>
              </a:spcBef>
              <a:spcAft>
                <a:spcPts val="0"/>
              </a:spcAft>
              <a:buSzPts val="1440"/>
              <a:buFont typeface="Century Gothic"/>
              <a:buAutoNum type="arabicPeriod"/>
            </a:pPr>
            <a:r>
              <a:rPr lang="en-US"/>
              <a:t>Operadores.</a:t>
            </a:r>
            <a:endParaRPr/>
          </a:p>
          <a:p>
            <a:pPr indent="-320040" lvl="0" marL="457200" marR="0" rtl="0" algn="l">
              <a:lnSpc>
                <a:spcPct val="100000"/>
              </a:lnSpc>
              <a:spcBef>
                <a:spcPts val="0"/>
              </a:spcBef>
              <a:spcAft>
                <a:spcPts val="0"/>
              </a:spcAft>
              <a:buSzPts val="1440"/>
              <a:buFont typeface="Century Gothic"/>
              <a:buAutoNum type="arabicPeriod"/>
            </a:pPr>
            <a:r>
              <a:rPr lang="en-US"/>
              <a:t>Arrays.</a:t>
            </a:r>
            <a:endParaRPr/>
          </a:p>
          <a:p>
            <a:pPr indent="-320040" lvl="0" marL="457200" marR="0" rtl="0" algn="l">
              <a:lnSpc>
                <a:spcPct val="100000"/>
              </a:lnSpc>
              <a:spcBef>
                <a:spcPts val="0"/>
              </a:spcBef>
              <a:spcAft>
                <a:spcPts val="0"/>
              </a:spcAft>
              <a:buSzPts val="1440"/>
              <a:buFont typeface="Century Gothic"/>
              <a:buAutoNum type="arabicPeriod"/>
            </a:pPr>
            <a:r>
              <a:rPr lang="en-US"/>
              <a:t>Estructuras de programación: for.</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158" name="Google Shape;158;p23"/>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0"/>
          <p:cNvSpPr txBox="1"/>
          <p:nvPr>
            <p:ph type="title"/>
          </p:nvPr>
        </p:nvSpPr>
        <p:spPr>
          <a:xfrm>
            <a:off x="1154950" y="646000"/>
            <a:ext cx="9491100" cy="707100"/>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solidFill>
                  <a:srgbClr val="D7EE49"/>
                </a:solidFill>
              </a:rPr>
              <a:t>3er Paso: If, else y operadores</a:t>
            </a:r>
            <a:endParaRPr b="0" i="0" sz="3600" u="none" cap="none" strike="noStrike">
              <a:solidFill>
                <a:srgbClr val="D7EE49"/>
              </a:solidFill>
              <a:latin typeface="Century Gothic"/>
              <a:ea typeface="Century Gothic"/>
              <a:cs typeface="Century Gothic"/>
              <a:sym typeface="Century Gothic"/>
            </a:endParaRPr>
          </a:p>
        </p:txBody>
      </p:sp>
      <p:sp>
        <p:nvSpPr>
          <p:cNvPr id="403" name="Google Shape;403;p50"/>
          <p:cNvSpPr txBox="1"/>
          <p:nvPr>
            <p:ph idx="1" type="body"/>
          </p:nvPr>
        </p:nvSpPr>
        <p:spPr>
          <a:xfrm>
            <a:off x="1154950" y="1547300"/>
            <a:ext cx="99735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1. Vamos a utilizar otra función de Javascript además de "alert". Se llama "prompt" y se utiliza para que el usuario ingrese un dato. Escribimos:</a:t>
            </a:r>
            <a:endParaRPr/>
          </a:p>
          <a:p>
            <a:pPr indent="0" lvl="0" marL="0" marR="0" rtl="0" algn="l">
              <a:lnSpc>
                <a:spcPct val="100000"/>
              </a:lnSpc>
              <a:spcBef>
                <a:spcPts val="0"/>
              </a:spcBef>
              <a:spcAft>
                <a:spcPts val="0"/>
              </a:spcAft>
              <a:buSzPts val="1440"/>
              <a:buNone/>
            </a:pPr>
            <a:r>
              <a:rPr lang="en-US"/>
              <a:t>	</a:t>
            </a:r>
            <a:endParaRPr/>
          </a:p>
          <a:p>
            <a:pPr indent="0" lvl="0" marL="0" marR="0" rtl="0" algn="l">
              <a:lnSpc>
                <a:spcPct val="100000"/>
              </a:lnSpc>
              <a:spcBef>
                <a:spcPts val="0"/>
              </a:spcBef>
              <a:spcAft>
                <a:spcPts val="0"/>
              </a:spcAft>
              <a:buSzPts val="1440"/>
              <a:buNone/>
            </a:pPr>
            <a:r>
              <a:rPr lang="en-US"/>
              <a:t>	var edad = prompt("Ingresá tu edad");</a:t>
            </a:r>
            <a:endParaRPr/>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2. Lo siguiente que haremos es consultar una vez ingresado el dato, si "la edad es menor o igual a 14 y mayor o igual a 10" entonces mostrar un mensaje. También tenemos que preguntar "si la edad es mayor a 14, entonces debemos mostrar otro mensaje"...y por último si la edad es menor a 10, mostrar otro mensaje!</a:t>
            </a:r>
            <a:endParaRPr/>
          </a:p>
        </p:txBody>
      </p:sp>
      <p:sp>
        <p:nvSpPr>
          <p:cNvPr id="404" name="Google Shape;404;p50"/>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405" name="Google Shape;405;p50"/>
          <p:cNvPicPr preferRelativeResize="0"/>
          <p:nvPr/>
        </p:nvPicPr>
        <p:blipFill rotWithShape="1">
          <a:blip r:embed="rId3">
            <a:alphaModFix/>
          </a:blip>
          <a:srcRect b="0" l="0" r="0" t="0"/>
          <a:stretch/>
        </p:blipFill>
        <p:spPr>
          <a:xfrm>
            <a:off x="9667626" y="319425"/>
            <a:ext cx="1199150" cy="11304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1"/>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Arreglos (Arrays)</a:t>
            </a:r>
            <a:endParaRPr b="0" i="0" sz="3600" u="none" cap="none" strike="noStrike">
              <a:solidFill>
                <a:srgbClr val="5855A0"/>
              </a:solidFill>
              <a:latin typeface="Century Gothic"/>
              <a:ea typeface="Century Gothic"/>
              <a:cs typeface="Century Gothic"/>
              <a:sym typeface="Century Gothic"/>
            </a:endParaRPr>
          </a:p>
        </p:txBody>
      </p:sp>
      <p:sp>
        <p:nvSpPr>
          <p:cNvPr id="411" name="Google Shape;411;p51"/>
          <p:cNvSpPr txBox="1"/>
          <p:nvPr>
            <p:ph idx="1" type="body"/>
          </p:nvPr>
        </p:nvSpPr>
        <p:spPr>
          <a:xfrm>
            <a:off x="951100" y="1481950"/>
            <a:ext cx="9865200" cy="5289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Otra estructura muy importante son los arreglos. Imaginemos que tenemos muchas cajas... Y que en esas cajas podemos guardar muchas cosas (como las variables).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La diferencia con una variable es que un arreglo es un conjunto de variables...y tendrá toda la información junta, en un mismo lugar..pero en diferentes "cajas"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Por ejemplo:</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412" name="Google Shape;412;p51"/>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413" name="Google Shape;413;p51"/>
          <p:cNvPicPr preferRelativeResize="0"/>
          <p:nvPr/>
        </p:nvPicPr>
        <p:blipFill rotWithShape="1">
          <a:blip r:embed="rId3">
            <a:alphaModFix/>
          </a:blip>
          <a:srcRect b="0" l="0" r="0" t="0"/>
          <a:stretch/>
        </p:blipFill>
        <p:spPr>
          <a:xfrm>
            <a:off x="913375" y="4312650"/>
            <a:ext cx="1363575" cy="1363575"/>
          </a:xfrm>
          <a:prstGeom prst="rect">
            <a:avLst/>
          </a:prstGeom>
          <a:noFill/>
          <a:ln>
            <a:noFill/>
          </a:ln>
        </p:spPr>
      </p:pic>
      <p:pic>
        <p:nvPicPr>
          <p:cNvPr id="414" name="Google Shape;414;p51"/>
          <p:cNvPicPr preferRelativeResize="0"/>
          <p:nvPr/>
        </p:nvPicPr>
        <p:blipFill rotWithShape="1">
          <a:blip r:embed="rId3">
            <a:alphaModFix/>
          </a:blip>
          <a:srcRect b="0" l="0" r="0" t="0"/>
          <a:stretch/>
        </p:blipFill>
        <p:spPr>
          <a:xfrm>
            <a:off x="2292850" y="4388850"/>
            <a:ext cx="1363575" cy="1363575"/>
          </a:xfrm>
          <a:prstGeom prst="rect">
            <a:avLst/>
          </a:prstGeom>
          <a:noFill/>
          <a:ln>
            <a:noFill/>
          </a:ln>
        </p:spPr>
      </p:pic>
      <p:pic>
        <p:nvPicPr>
          <p:cNvPr id="415" name="Google Shape;415;p51"/>
          <p:cNvPicPr preferRelativeResize="0"/>
          <p:nvPr/>
        </p:nvPicPr>
        <p:blipFill rotWithShape="1">
          <a:blip r:embed="rId3">
            <a:alphaModFix/>
          </a:blip>
          <a:srcRect b="0" l="0" r="0" t="0"/>
          <a:stretch/>
        </p:blipFill>
        <p:spPr>
          <a:xfrm>
            <a:off x="3714375" y="4388850"/>
            <a:ext cx="1363575" cy="1363575"/>
          </a:xfrm>
          <a:prstGeom prst="rect">
            <a:avLst/>
          </a:prstGeom>
          <a:noFill/>
          <a:ln>
            <a:noFill/>
          </a:ln>
        </p:spPr>
      </p:pic>
      <p:pic>
        <p:nvPicPr>
          <p:cNvPr id="416" name="Google Shape;416;p51"/>
          <p:cNvPicPr preferRelativeResize="0"/>
          <p:nvPr/>
        </p:nvPicPr>
        <p:blipFill rotWithShape="1">
          <a:blip r:embed="rId3">
            <a:alphaModFix/>
          </a:blip>
          <a:srcRect b="0" l="0" r="0" t="0"/>
          <a:stretch/>
        </p:blipFill>
        <p:spPr>
          <a:xfrm>
            <a:off x="5059700" y="4388850"/>
            <a:ext cx="1363575" cy="1363575"/>
          </a:xfrm>
          <a:prstGeom prst="rect">
            <a:avLst/>
          </a:prstGeom>
          <a:noFill/>
          <a:ln>
            <a:noFill/>
          </a:ln>
        </p:spPr>
      </p:pic>
      <p:pic>
        <p:nvPicPr>
          <p:cNvPr id="417" name="Google Shape;417;p51"/>
          <p:cNvPicPr preferRelativeResize="0"/>
          <p:nvPr/>
        </p:nvPicPr>
        <p:blipFill rotWithShape="1">
          <a:blip r:embed="rId3">
            <a:alphaModFix/>
          </a:blip>
          <a:srcRect b="0" l="0" r="0" t="0"/>
          <a:stretch/>
        </p:blipFill>
        <p:spPr>
          <a:xfrm>
            <a:off x="6507500" y="4404625"/>
            <a:ext cx="1363575" cy="1363575"/>
          </a:xfrm>
          <a:prstGeom prst="rect">
            <a:avLst/>
          </a:prstGeom>
          <a:noFill/>
          <a:ln>
            <a:noFill/>
          </a:ln>
        </p:spPr>
      </p:pic>
      <p:pic>
        <p:nvPicPr>
          <p:cNvPr id="418" name="Google Shape;418;p51"/>
          <p:cNvPicPr preferRelativeResize="0"/>
          <p:nvPr/>
        </p:nvPicPr>
        <p:blipFill rotWithShape="1">
          <a:blip r:embed="rId3">
            <a:alphaModFix/>
          </a:blip>
          <a:srcRect b="0" l="0" r="0" t="0"/>
          <a:stretch/>
        </p:blipFill>
        <p:spPr>
          <a:xfrm>
            <a:off x="7894875" y="4404625"/>
            <a:ext cx="1363575" cy="1363575"/>
          </a:xfrm>
          <a:prstGeom prst="rect">
            <a:avLst/>
          </a:prstGeom>
          <a:noFill/>
          <a:ln>
            <a:noFill/>
          </a:ln>
        </p:spPr>
      </p:pic>
      <p:sp>
        <p:nvSpPr>
          <p:cNvPr id="419" name="Google Shape;419;p51"/>
          <p:cNvSpPr txBox="1"/>
          <p:nvPr/>
        </p:nvSpPr>
        <p:spPr>
          <a:xfrm>
            <a:off x="1232613" y="3849100"/>
            <a:ext cx="10299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LUNES</a:t>
            </a:r>
            <a:endParaRPr b="0" i="0" sz="1400" u="none" cap="none" strike="noStrike">
              <a:solidFill>
                <a:srgbClr val="000000"/>
              </a:solidFill>
              <a:latin typeface="Arial"/>
              <a:ea typeface="Arial"/>
              <a:cs typeface="Arial"/>
              <a:sym typeface="Arial"/>
            </a:endParaRPr>
          </a:p>
        </p:txBody>
      </p:sp>
      <p:sp>
        <p:nvSpPr>
          <p:cNvPr id="420" name="Google Shape;420;p51"/>
          <p:cNvSpPr txBox="1"/>
          <p:nvPr/>
        </p:nvSpPr>
        <p:spPr>
          <a:xfrm>
            <a:off x="2466401" y="3849100"/>
            <a:ext cx="1121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MARTES</a:t>
            </a:r>
            <a:endParaRPr b="0" i="0" sz="1400" u="none" cap="none" strike="noStrike">
              <a:solidFill>
                <a:srgbClr val="000000"/>
              </a:solidFill>
              <a:latin typeface="Arial"/>
              <a:ea typeface="Arial"/>
              <a:cs typeface="Arial"/>
              <a:sym typeface="Arial"/>
            </a:endParaRPr>
          </a:p>
        </p:txBody>
      </p:sp>
      <p:sp>
        <p:nvSpPr>
          <p:cNvPr id="421" name="Google Shape;421;p51"/>
          <p:cNvSpPr txBox="1"/>
          <p:nvPr/>
        </p:nvSpPr>
        <p:spPr>
          <a:xfrm>
            <a:off x="3777550" y="3849100"/>
            <a:ext cx="14409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MIÉRCOLES</a:t>
            </a:r>
            <a:endParaRPr b="0" i="0" sz="1400" u="none" cap="none" strike="noStrike">
              <a:solidFill>
                <a:srgbClr val="000000"/>
              </a:solidFill>
              <a:latin typeface="Arial"/>
              <a:ea typeface="Arial"/>
              <a:cs typeface="Arial"/>
              <a:sym typeface="Arial"/>
            </a:endParaRPr>
          </a:p>
        </p:txBody>
      </p:sp>
      <p:sp>
        <p:nvSpPr>
          <p:cNvPr id="422" name="Google Shape;422;p51"/>
          <p:cNvSpPr txBox="1"/>
          <p:nvPr/>
        </p:nvSpPr>
        <p:spPr>
          <a:xfrm>
            <a:off x="5288300" y="3849100"/>
            <a:ext cx="14409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JUEVES</a:t>
            </a:r>
            <a:endParaRPr b="0" i="0" sz="1400" u="none" cap="none" strike="noStrike">
              <a:solidFill>
                <a:srgbClr val="000000"/>
              </a:solidFill>
              <a:latin typeface="Arial"/>
              <a:ea typeface="Arial"/>
              <a:cs typeface="Arial"/>
              <a:sym typeface="Arial"/>
            </a:endParaRPr>
          </a:p>
        </p:txBody>
      </p:sp>
      <p:sp>
        <p:nvSpPr>
          <p:cNvPr id="423" name="Google Shape;423;p51"/>
          <p:cNvSpPr txBox="1"/>
          <p:nvPr/>
        </p:nvSpPr>
        <p:spPr>
          <a:xfrm>
            <a:off x="6743425" y="3849100"/>
            <a:ext cx="14409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SÁBADO</a:t>
            </a:r>
            <a:endParaRPr b="0" i="0" sz="1400" u="none" cap="none" strike="noStrike">
              <a:solidFill>
                <a:srgbClr val="000000"/>
              </a:solidFill>
              <a:latin typeface="Arial"/>
              <a:ea typeface="Arial"/>
              <a:cs typeface="Arial"/>
              <a:sym typeface="Arial"/>
            </a:endParaRPr>
          </a:p>
        </p:txBody>
      </p:sp>
      <p:sp>
        <p:nvSpPr>
          <p:cNvPr id="424" name="Google Shape;424;p51"/>
          <p:cNvSpPr txBox="1"/>
          <p:nvPr/>
        </p:nvSpPr>
        <p:spPr>
          <a:xfrm>
            <a:off x="7955300" y="3849100"/>
            <a:ext cx="14409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DOMINGO</a:t>
            </a:r>
            <a:endParaRPr b="0" i="0" sz="1400" u="none" cap="none" strike="noStrike">
              <a:solidFill>
                <a:srgbClr val="000000"/>
              </a:solidFill>
              <a:latin typeface="Arial"/>
              <a:ea typeface="Arial"/>
              <a:cs typeface="Arial"/>
              <a:sym typeface="Arial"/>
            </a:endParaRPr>
          </a:p>
        </p:txBody>
      </p:sp>
      <p:sp>
        <p:nvSpPr>
          <p:cNvPr id="425" name="Google Shape;425;p51"/>
          <p:cNvSpPr/>
          <p:nvPr/>
        </p:nvSpPr>
        <p:spPr>
          <a:xfrm>
            <a:off x="1443800" y="4298475"/>
            <a:ext cx="303300" cy="476400"/>
          </a:xfrm>
          <a:prstGeom prst="down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1"/>
          <p:cNvSpPr/>
          <p:nvPr/>
        </p:nvSpPr>
        <p:spPr>
          <a:xfrm>
            <a:off x="2844000" y="4298475"/>
            <a:ext cx="303300" cy="476400"/>
          </a:xfrm>
          <a:prstGeom prst="down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1"/>
          <p:cNvSpPr/>
          <p:nvPr/>
        </p:nvSpPr>
        <p:spPr>
          <a:xfrm>
            <a:off x="4320713" y="4312650"/>
            <a:ext cx="303300" cy="476400"/>
          </a:xfrm>
          <a:prstGeom prst="down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1"/>
          <p:cNvSpPr/>
          <p:nvPr/>
        </p:nvSpPr>
        <p:spPr>
          <a:xfrm>
            <a:off x="5641075" y="4298475"/>
            <a:ext cx="303300" cy="476400"/>
          </a:xfrm>
          <a:prstGeom prst="down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1"/>
          <p:cNvSpPr/>
          <p:nvPr/>
        </p:nvSpPr>
        <p:spPr>
          <a:xfrm>
            <a:off x="7037638" y="4312650"/>
            <a:ext cx="303300" cy="476400"/>
          </a:xfrm>
          <a:prstGeom prst="down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1"/>
          <p:cNvSpPr/>
          <p:nvPr/>
        </p:nvSpPr>
        <p:spPr>
          <a:xfrm>
            <a:off x="8434200" y="4298475"/>
            <a:ext cx="303300" cy="476400"/>
          </a:xfrm>
          <a:prstGeom prst="down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2"/>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Arreglos (Arrays)</a:t>
            </a:r>
            <a:endParaRPr/>
          </a:p>
        </p:txBody>
      </p:sp>
      <p:sp>
        <p:nvSpPr>
          <p:cNvPr id="436" name="Google Shape;436;p52"/>
          <p:cNvSpPr txBox="1"/>
          <p:nvPr>
            <p:ph idx="1" type="body"/>
          </p:nvPr>
        </p:nvSpPr>
        <p:spPr>
          <a:xfrm>
            <a:off x="1154949" y="1547300"/>
            <a:ext cx="102654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Para poder utilizar arreglos es necesario que tengan un nombre.</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Cada elemento que contenga el arreglo será tratado como un elemento que está ubicado en cierta posición.</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Ejemplo:</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rPr lang="en-US"/>
              <a:t>var dias_semana = [ "lunes", "martes", ",miercoles", "jueves", "viernes", "sabado","domingo ];</a:t>
            </a:r>
            <a:endParaRPr/>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Podríamos hacer lo mismo utilizando solamente variables, pero el código se volvería confuso e ineficiente:</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rPr lang="en-US"/>
              <a:t>var lunes = "lunes";</a:t>
            </a:r>
            <a:endParaRPr/>
          </a:p>
          <a:p>
            <a:pPr indent="0" lvl="0" marL="0" rtl="0" algn="l">
              <a:lnSpc>
                <a:spcPct val="100000"/>
              </a:lnSpc>
              <a:spcBef>
                <a:spcPts val="0"/>
              </a:spcBef>
              <a:spcAft>
                <a:spcPts val="0"/>
              </a:spcAft>
              <a:buSzPts val="1440"/>
              <a:buNone/>
            </a:pPr>
            <a:r>
              <a:rPr lang="en-US"/>
              <a:t>var martes = "martes";</a:t>
            </a:r>
            <a:endParaRPr/>
          </a:p>
          <a:p>
            <a:pPr indent="0" lvl="0" marL="0" rtl="0" algn="l">
              <a:lnSpc>
                <a:spcPct val="100000"/>
              </a:lnSpc>
              <a:spcBef>
                <a:spcPts val="0"/>
              </a:spcBef>
              <a:spcAft>
                <a:spcPts val="0"/>
              </a:spcAft>
              <a:buSzPts val="1440"/>
              <a:buNone/>
            </a:pPr>
            <a:r>
              <a:rPr lang="en-US"/>
              <a:t>…..</a:t>
            </a:r>
            <a:endParaRPr/>
          </a:p>
          <a:p>
            <a:pPr indent="0" lvl="0" marL="0" rtl="0" algn="l">
              <a:lnSpc>
                <a:spcPct val="100000"/>
              </a:lnSpc>
              <a:spcBef>
                <a:spcPts val="0"/>
              </a:spcBef>
              <a:spcAft>
                <a:spcPts val="0"/>
              </a:spcAft>
              <a:buSzPts val="1440"/>
              <a:buNone/>
            </a:pPr>
            <a:r>
              <a:rPr lang="en-US"/>
              <a:t>var "domingo" = "domingo";</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437" name="Google Shape;437;p52"/>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3"/>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Estructuras de Programación: For</a:t>
            </a:r>
            <a:endParaRPr b="0" i="0" sz="3600" u="none" cap="none" strike="noStrike">
              <a:solidFill>
                <a:srgbClr val="5855A0"/>
              </a:solidFill>
              <a:latin typeface="Century Gothic"/>
              <a:ea typeface="Century Gothic"/>
              <a:cs typeface="Century Gothic"/>
              <a:sym typeface="Century Gothic"/>
            </a:endParaRPr>
          </a:p>
        </p:txBody>
      </p:sp>
      <p:sp>
        <p:nvSpPr>
          <p:cNvPr id="443" name="Google Shape;443;p53"/>
          <p:cNvSpPr txBox="1"/>
          <p:nvPr>
            <p:ph idx="1" type="body"/>
          </p:nvPr>
        </p:nvSpPr>
        <p:spPr>
          <a:xfrm>
            <a:off x="1154950" y="1547300"/>
            <a:ext cx="99768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Cómo podríamos hacer para mostrar por pantalla todos los elementos de un arreglo? O trabajar con el contenido del arreglo? O simplemente ejecutar de forma repetitiva la misma acción?</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La respuesta a estas preguntas es la estructura for (para).</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Esta estructura permite que se pueda "recorrer" fácilmente un arreglo.</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rPr lang="en-US"/>
              <a:t>for( var i = 0; i &lt; 7; i++ ) {</a:t>
            </a:r>
            <a:endParaRPr/>
          </a:p>
          <a:p>
            <a:pPr indent="0" lvl="0" marL="0" marR="0" rtl="0" algn="l">
              <a:lnSpc>
                <a:spcPct val="100000"/>
              </a:lnSpc>
              <a:spcBef>
                <a:spcPts val="0"/>
              </a:spcBef>
              <a:spcAft>
                <a:spcPts val="0"/>
              </a:spcAft>
              <a:buSzPts val="1440"/>
              <a:buNone/>
            </a:pPr>
            <a:r>
              <a:rPr lang="en-US"/>
              <a:t>	alert(dias_semana[i];</a:t>
            </a:r>
            <a:endParaRPr/>
          </a:p>
          <a:p>
            <a:pPr indent="0" lvl="0" marL="0" marR="0" rtl="0" algn="l">
              <a:lnSpc>
                <a:spcPct val="100000"/>
              </a:lnSpc>
              <a:spcBef>
                <a:spcPts val="0"/>
              </a:spcBef>
              <a:spcAft>
                <a:spcPts val="0"/>
              </a:spcAft>
              <a:buSzPts val="1440"/>
              <a:buNone/>
            </a:pPr>
            <a:r>
              <a:rPr lang="en-US"/>
              <a:t>}</a:t>
            </a:r>
            <a:endParaRPr/>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Es una estructura más compleja que un if así que vamos a estudiarla por partes..</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444" name="Google Shape;444;p53"/>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4"/>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Estructuras de Programación: For</a:t>
            </a:r>
            <a:endParaRPr/>
          </a:p>
        </p:txBody>
      </p:sp>
      <p:sp>
        <p:nvSpPr>
          <p:cNvPr id="450" name="Google Shape;450;p54"/>
          <p:cNvSpPr txBox="1"/>
          <p:nvPr>
            <p:ph idx="1" type="body"/>
          </p:nvPr>
        </p:nvSpPr>
        <p:spPr>
          <a:xfrm>
            <a:off x="1154950" y="1547300"/>
            <a:ext cx="96735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Siempre que se va a recorrer un arreglo se debe poner desde que posición se empieza a recorrer. Por eso es que tenemos:</a:t>
            </a:r>
            <a:endParaRPr/>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for( </a:t>
            </a:r>
            <a:r>
              <a:rPr lang="en-US">
                <a:highlight>
                  <a:srgbClr val="D7EE49"/>
                </a:highlight>
              </a:rPr>
              <a:t>var i = 0</a:t>
            </a:r>
            <a:r>
              <a:rPr lang="en-US"/>
              <a:t>; i &lt; 6; i++ ) {</a:t>
            </a:r>
            <a:endParaRPr/>
          </a:p>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Allí estamos declarando una variable i que empieza en 0. Esto quiere decir que queremos empezar a recorrer el arreglo DESDE LA POSICIÓN 0.</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451" name="Google Shape;451;p54"/>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graphicFrame>
        <p:nvGraphicFramePr>
          <p:cNvPr id="452" name="Google Shape;452;p54"/>
          <p:cNvGraphicFramePr/>
          <p:nvPr/>
        </p:nvGraphicFramePr>
        <p:xfrm>
          <a:off x="952488" y="4234725"/>
          <a:ext cx="3000000" cy="3000000"/>
        </p:xfrm>
        <a:graphic>
          <a:graphicData uri="http://schemas.openxmlformats.org/drawingml/2006/table">
            <a:tbl>
              <a:tblPr>
                <a:noFill/>
                <a:tableStyleId>{309C44DD-72B3-4A3C-948E-518F25685AA8}</a:tableStyleId>
              </a:tblPr>
              <a:tblGrid>
                <a:gridCol w="1469575"/>
                <a:gridCol w="1469575"/>
                <a:gridCol w="1469575"/>
                <a:gridCol w="1469575"/>
                <a:gridCol w="1469575"/>
                <a:gridCol w="1469575"/>
                <a:gridCol w="14695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lunes</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martes</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miercoles</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jueves</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viernes</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sabado</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domingo</a:t>
                      </a:r>
                      <a:endParaRPr b="1" sz="1400" u="none" cap="none" strike="noStrike">
                        <a:latin typeface="Century Gothic"/>
                        <a:ea typeface="Century Gothic"/>
                        <a:cs typeface="Century Gothic"/>
                        <a:sym typeface="Century Gothic"/>
                      </a:endParaRPr>
                    </a:p>
                  </a:txBody>
                  <a:tcPr marT="91425" marB="91425" marR="91425" marL="91425"/>
                </a:tc>
              </a:tr>
            </a:tbl>
          </a:graphicData>
        </a:graphic>
      </p:graphicFrame>
      <p:sp>
        <p:nvSpPr>
          <p:cNvPr id="453" name="Google Shape;453;p54"/>
          <p:cNvSpPr/>
          <p:nvPr/>
        </p:nvSpPr>
        <p:spPr>
          <a:xfrm>
            <a:off x="1443775" y="4764500"/>
            <a:ext cx="389700" cy="392400"/>
          </a:xfrm>
          <a:prstGeom prst="up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4"/>
          <p:cNvSpPr txBox="1"/>
          <p:nvPr/>
        </p:nvSpPr>
        <p:spPr>
          <a:xfrm>
            <a:off x="997850" y="5065675"/>
            <a:ext cx="1334700" cy="64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posición 0</a:t>
            </a:r>
            <a:endParaRPr b="1" i="0" sz="1400" u="none" cap="none" strike="noStrike">
              <a:solidFill>
                <a:srgbClr val="000000"/>
              </a:solidFill>
              <a:latin typeface="Arial"/>
              <a:ea typeface="Arial"/>
              <a:cs typeface="Arial"/>
              <a:sym typeface="Arial"/>
            </a:endParaRPr>
          </a:p>
        </p:txBody>
      </p:sp>
      <p:sp>
        <p:nvSpPr>
          <p:cNvPr id="455" name="Google Shape;455;p54"/>
          <p:cNvSpPr txBox="1"/>
          <p:nvPr/>
        </p:nvSpPr>
        <p:spPr>
          <a:xfrm>
            <a:off x="154655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0</a:t>
            </a:r>
            <a:endParaRPr b="0" i="0" sz="1400" u="none" cap="none" strike="noStrike">
              <a:solidFill>
                <a:srgbClr val="000000"/>
              </a:solidFill>
              <a:latin typeface="Arial"/>
              <a:ea typeface="Arial"/>
              <a:cs typeface="Arial"/>
              <a:sym typeface="Arial"/>
            </a:endParaRPr>
          </a:p>
        </p:txBody>
      </p:sp>
      <p:sp>
        <p:nvSpPr>
          <p:cNvPr id="456" name="Google Shape;456;p54"/>
          <p:cNvSpPr txBox="1"/>
          <p:nvPr/>
        </p:nvSpPr>
        <p:spPr>
          <a:xfrm>
            <a:off x="301680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1</a:t>
            </a:r>
            <a:endParaRPr b="0" i="0" sz="1400" u="none" cap="none" strike="noStrike">
              <a:solidFill>
                <a:srgbClr val="000000"/>
              </a:solidFill>
              <a:latin typeface="Arial"/>
              <a:ea typeface="Arial"/>
              <a:cs typeface="Arial"/>
              <a:sym typeface="Arial"/>
            </a:endParaRPr>
          </a:p>
        </p:txBody>
      </p:sp>
      <p:sp>
        <p:nvSpPr>
          <p:cNvPr id="457" name="Google Shape;457;p54"/>
          <p:cNvSpPr txBox="1"/>
          <p:nvPr/>
        </p:nvSpPr>
        <p:spPr>
          <a:xfrm>
            <a:off x="448705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2</a:t>
            </a:r>
            <a:endParaRPr b="0" i="0" sz="1400" u="none" cap="none" strike="noStrike">
              <a:solidFill>
                <a:srgbClr val="000000"/>
              </a:solidFill>
              <a:latin typeface="Arial"/>
              <a:ea typeface="Arial"/>
              <a:cs typeface="Arial"/>
              <a:sym typeface="Arial"/>
            </a:endParaRPr>
          </a:p>
        </p:txBody>
      </p:sp>
      <p:sp>
        <p:nvSpPr>
          <p:cNvPr id="458" name="Google Shape;458;p54"/>
          <p:cNvSpPr txBox="1"/>
          <p:nvPr/>
        </p:nvSpPr>
        <p:spPr>
          <a:xfrm>
            <a:off x="588110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3</a:t>
            </a:r>
            <a:endParaRPr b="0" i="0" sz="1400" u="none" cap="none" strike="noStrike">
              <a:solidFill>
                <a:srgbClr val="000000"/>
              </a:solidFill>
              <a:latin typeface="Arial"/>
              <a:ea typeface="Arial"/>
              <a:cs typeface="Arial"/>
              <a:sym typeface="Arial"/>
            </a:endParaRPr>
          </a:p>
        </p:txBody>
      </p:sp>
      <p:sp>
        <p:nvSpPr>
          <p:cNvPr id="459" name="Google Shape;459;p54"/>
          <p:cNvSpPr txBox="1"/>
          <p:nvPr/>
        </p:nvSpPr>
        <p:spPr>
          <a:xfrm>
            <a:off x="734735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4</a:t>
            </a:r>
            <a:endParaRPr b="0" i="0" sz="1400" u="none" cap="none" strike="noStrike">
              <a:solidFill>
                <a:srgbClr val="000000"/>
              </a:solidFill>
              <a:latin typeface="Arial"/>
              <a:ea typeface="Arial"/>
              <a:cs typeface="Arial"/>
              <a:sym typeface="Arial"/>
            </a:endParaRPr>
          </a:p>
        </p:txBody>
      </p:sp>
      <p:sp>
        <p:nvSpPr>
          <p:cNvPr id="460" name="Google Shape;460;p54"/>
          <p:cNvSpPr txBox="1"/>
          <p:nvPr/>
        </p:nvSpPr>
        <p:spPr>
          <a:xfrm>
            <a:off x="881360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5</a:t>
            </a:r>
            <a:endParaRPr b="0" i="0" sz="1400" u="none" cap="none" strike="noStrike">
              <a:solidFill>
                <a:srgbClr val="000000"/>
              </a:solidFill>
              <a:latin typeface="Arial"/>
              <a:ea typeface="Arial"/>
              <a:cs typeface="Arial"/>
              <a:sym typeface="Arial"/>
            </a:endParaRPr>
          </a:p>
        </p:txBody>
      </p:sp>
      <p:sp>
        <p:nvSpPr>
          <p:cNvPr id="461" name="Google Shape;461;p54"/>
          <p:cNvSpPr txBox="1"/>
          <p:nvPr/>
        </p:nvSpPr>
        <p:spPr>
          <a:xfrm>
            <a:off x="1027985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5"/>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Estructuras de Programación: For</a:t>
            </a:r>
            <a:endParaRPr/>
          </a:p>
        </p:txBody>
      </p:sp>
      <p:sp>
        <p:nvSpPr>
          <p:cNvPr id="467" name="Google Shape;467;p55"/>
          <p:cNvSpPr txBox="1"/>
          <p:nvPr>
            <p:ph idx="1" type="body"/>
          </p:nvPr>
        </p:nvSpPr>
        <p:spPr>
          <a:xfrm>
            <a:off x="1154954" y="1547304"/>
            <a:ext cx="88257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Luego decimos que queremos que se recorra hasta la posición 6 nada más (ya que en total son 7 elementos) </a:t>
            </a:r>
            <a:endParaRPr/>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for( var i = 0;</a:t>
            </a:r>
            <a:r>
              <a:rPr lang="en-US">
                <a:highlight>
                  <a:srgbClr val="D7EE49"/>
                </a:highlight>
              </a:rPr>
              <a:t> i &lt; 7;</a:t>
            </a:r>
            <a:r>
              <a:rPr lang="en-US"/>
              <a:t> i++ ) {</a:t>
            </a:r>
            <a:endParaRPr/>
          </a:p>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La variable i se irá incrementando hasta llegar a 6...</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468" name="Google Shape;468;p55"/>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graphicFrame>
        <p:nvGraphicFramePr>
          <p:cNvPr id="469" name="Google Shape;469;p55"/>
          <p:cNvGraphicFramePr/>
          <p:nvPr/>
        </p:nvGraphicFramePr>
        <p:xfrm>
          <a:off x="952488" y="4234725"/>
          <a:ext cx="3000000" cy="3000000"/>
        </p:xfrm>
        <a:graphic>
          <a:graphicData uri="http://schemas.openxmlformats.org/drawingml/2006/table">
            <a:tbl>
              <a:tblPr>
                <a:noFill/>
                <a:tableStyleId>{309C44DD-72B3-4A3C-948E-518F25685AA8}</a:tableStyleId>
              </a:tblPr>
              <a:tblGrid>
                <a:gridCol w="1469575"/>
                <a:gridCol w="1469575"/>
                <a:gridCol w="1469575"/>
                <a:gridCol w="1469575"/>
                <a:gridCol w="1469575"/>
                <a:gridCol w="1469575"/>
                <a:gridCol w="14695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lunes</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martes</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miercoles</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jueves</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viernes</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sabado</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domingo</a:t>
                      </a:r>
                      <a:endParaRPr b="1" sz="1400" u="none" cap="none" strike="noStrike">
                        <a:latin typeface="Century Gothic"/>
                        <a:ea typeface="Century Gothic"/>
                        <a:cs typeface="Century Gothic"/>
                        <a:sym typeface="Century Gothic"/>
                      </a:endParaRPr>
                    </a:p>
                  </a:txBody>
                  <a:tcPr marT="91425" marB="91425" marR="91425" marL="91425"/>
                </a:tc>
              </a:tr>
            </a:tbl>
          </a:graphicData>
        </a:graphic>
      </p:graphicFrame>
      <p:sp>
        <p:nvSpPr>
          <p:cNvPr id="470" name="Google Shape;470;p55"/>
          <p:cNvSpPr/>
          <p:nvPr/>
        </p:nvSpPr>
        <p:spPr>
          <a:xfrm>
            <a:off x="10294200" y="4721175"/>
            <a:ext cx="389700" cy="392400"/>
          </a:xfrm>
          <a:prstGeom prst="up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5"/>
          <p:cNvSpPr txBox="1"/>
          <p:nvPr/>
        </p:nvSpPr>
        <p:spPr>
          <a:xfrm>
            <a:off x="9916450" y="5113575"/>
            <a:ext cx="1334700" cy="64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posición 6</a:t>
            </a:r>
            <a:endParaRPr b="1" i="0" sz="1400" u="none" cap="none" strike="noStrike">
              <a:solidFill>
                <a:srgbClr val="000000"/>
              </a:solidFill>
              <a:latin typeface="Arial"/>
              <a:ea typeface="Arial"/>
              <a:cs typeface="Arial"/>
              <a:sym typeface="Arial"/>
            </a:endParaRPr>
          </a:p>
        </p:txBody>
      </p:sp>
      <p:sp>
        <p:nvSpPr>
          <p:cNvPr id="472" name="Google Shape;472;p55"/>
          <p:cNvSpPr txBox="1"/>
          <p:nvPr/>
        </p:nvSpPr>
        <p:spPr>
          <a:xfrm>
            <a:off x="154655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0</a:t>
            </a:r>
            <a:endParaRPr b="0" i="0" sz="1400" u="none" cap="none" strike="noStrike">
              <a:solidFill>
                <a:srgbClr val="000000"/>
              </a:solidFill>
              <a:latin typeface="Arial"/>
              <a:ea typeface="Arial"/>
              <a:cs typeface="Arial"/>
              <a:sym typeface="Arial"/>
            </a:endParaRPr>
          </a:p>
        </p:txBody>
      </p:sp>
      <p:sp>
        <p:nvSpPr>
          <p:cNvPr id="473" name="Google Shape;473;p55"/>
          <p:cNvSpPr txBox="1"/>
          <p:nvPr/>
        </p:nvSpPr>
        <p:spPr>
          <a:xfrm>
            <a:off x="301680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1</a:t>
            </a:r>
            <a:endParaRPr b="0" i="0" sz="1400" u="none" cap="none" strike="noStrike">
              <a:solidFill>
                <a:srgbClr val="000000"/>
              </a:solidFill>
              <a:latin typeface="Arial"/>
              <a:ea typeface="Arial"/>
              <a:cs typeface="Arial"/>
              <a:sym typeface="Arial"/>
            </a:endParaRPr>
          </a:p>
        </p:txBody>
      </p:sp>
      <p:sp>
        <p:nvSpPr>
          <p:cNvPr id="474" name="Google Shape;474;p55"/>
          <p:cNvSpPr txBox="1"/>
          <p:nvPr/>
        </p:nvSpPr>
        <p:spPr>
          <a:xfrm>
            <a:off x="448705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2</a:t>
            </a:r>
            <a:endParaRPr b="0" i="0" sz="1400" u="none" cap="none" strike="noStrike">
              <a:solidFill>
                <a:srgbClr val="000000"/>
              </a:solidFill>
              <a:latin typeface="Arial"/>
              <a:ea typeface="Arial"/>
              <a:cs typeface="Arial"/>
              <a:sym typeface="Arial"/>
            </a:endParaRPr>
          </a:p>
        </p:txBody>
      </p:sp>
      <p:sp>
        <p:nvSpPr>
          <p:cNvPr id="475" name="Google Shape;475;p55"/>
          <p:cNvSpPr txBox="1"/>
          <p:nvPr/>
        </p:nvSpPr>
        <p:spPr>
          <a:xfrm>
            <a:off x="588110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3</a:t>
            </a:r>
            <a:endParaRPr b="0" i="0" sz="1400" u="none" cap="none" strike="noStrike">
              <a:solidFill>
                <a:srgbClr val="000000"/>
              </a:solidFill>
              <a:latin typeface="Arial"/>
              <a:ea typeface="Arial"/>
              <a:cs typeface="Arial"/>
              <a:sym typeface="Arial"/>
            </a:endParaRPr>
          </a:p>
        </p:txBody>
      </p:sp>
      <p:sp>
        <p:nvSpPr>
          <p:cNvPr id="476" name="Google Shape;476;p55"/>
          <p:cNvSpPr txBox="1"/>
          <p:nvPr/>
        </p:nvSpPr>
        <p:spPr>
          <a:xfrm>
            <a:off x="734735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4</a:t>
            </a:r>
            <a:endParaRPr b="0" i="0" sz="1400" u="none" cap="none" strike="noStrike">
              <a:solidFill>
                <a:srgbClr val="000000"/>
              </a:solidFill>
              <a:latin typeface="Arial"/>
              <a:ea typeface="Arial"/>
              <a:cs typeface="Arial"/>
              <a:sym typeface="Arial"/>
            </a:endParaRPr>
          </a:p>
        </p:txBody>
      </p:sp>
      <p:sp>
        <p:nvSpPr>
          <p:cNvPr id="477" name="Google Shape;477;p55"/>
          <p:cNvSpPr txBox="1"/>
          <p:nvPr/>
        </p:nvSpPr>
        <p:spPr>
          <a:xfrm>
            <a:off x="881360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5</a:t>
            </a:r>
            <a:endParaRPr b="0" i="0" sz="1400" u="none" cap="none" strike="noStrike">
              <a:solidFill>
                <a:srgbClr val="000000"/>
              </a:solidFill>
              <a:latin typeface="Arial"/>
              <a:ea typeface="Arial"/>
              <a:cs typeface="Arial"/>
              <a:sym typeface="Arial"/>
            </a:endParaRPr>
          </a:p>
        </p:txBody>
      </p:sp>
      <p:sp>
        <p:nvSpPr>
          <p:cNvPr id="478" name="Google Shape;478;p55"/>
          <p:cNvSpPr txBox="1"/>
          <p:nvPr/>
        </p:nvSpPr>
        <p:spPr>
          <a:xfrm>
            <a:off x="1027985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6"/>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Estructuras de Programación: For</a:t>
            </a:r>
            <a:endParaRPr/>
          </a:p>
        </p:txBody>
      </p:sp>
      <p:sp>
        <p:nvSpPr>
          <p:cNvPr id="484" name="Google Shape;484;p56"/>
          <p:cNvSpPr txBox="1"/>
          <p:nvPr>
            <p:ph idx="1" type="body"/>
          </p:nvPr>
        </p:nvSpPr>
        <p:spPr>
          <a:xfrm>
            <a:off x="1154954" y="1547304"/>
            <a:ext cx="8825700" cy="3788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EB4485"/>
              </a:buClr>
              <a:buSzPts val="1440"/>
              <a:buFont typeface="Noto Sans Symbols"/>
              <a:buChar char="▶"/>
            </a:pPr>
            <a:r>
              <a:rPr lang="en-US"/>
              <a:t>Y la última parte, significa que la variable i se debe incrementar de a un número. </a:t>
            </a:r>
            <a:endParaRPr/>
          </a:p>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for( var i = 0; i &lt; 6; </a:t>
            </a:r>
            <a:r>
              <a:rPr lang="en-US">
                <a:highlight>
                  <a:srgbClr val="D7EE49"/>
                </a:highlight>
              </a:rPr>
              <a:t>i++</a:t>
            </a:r>
            <a:r>
              <a:rPr lang="en-US"/>
              <a:t> ) {</a:t>
            </a:r>
            <a:endParaRPr/>
          </a:p>
          <a:p>
            <a:pPr indent="0" lvl="0" marL="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485" name="Google Shape;485;p56"/>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graphicFrame>
        <p:nvGraphicFramePr>
          <p:cNvPr id="486" name="Google Shape;486;p56"/>
          <p:cNvGraphicFramePr/>
          <p:nvPr/>
        </p:nvGraphicFramePr>
        <p:xfrm>
          <a:off x="952488" y="4234725"/>
          <a:ext cx="3000000" cy="3000000"/>
        </p:xfrm>
        <a:graphic>
          <a:graphicData uri="http://schemas.openxmlformats.org/drawingml/2006/table">
            <a:tbl>
              <a:tblPr>
                <a:noFill/>
                <a:tableStyleId>{309C44DD-72B3-4A3C-948E-518F25685AA8}</a:tableStyleId>
              </a:tblPr>
              <a:tblGrid>
                <a:gridCol w="1469575"/>
                <a:gridCol w="1469575"/>
                <a:gridCol w="1469575"/>
                <a:gridCol w="1469575"/>
                <a:gridCol w="1469575"/>
                <a:gridCol w="1469575"/>
                <a:gridCol w="14695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lunes</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martes</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miercoles</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jueves</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viernes</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sabado</a:t>
                      </a:r>
                      <a:endParaRPr b="1"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domingo</a:t>
                      </a:r>
                      <a:endParaRPr b="1" sz="1400" u="none" cap="none" strike="noStrike">
                        <a:latin typeface="Century Gothic"/>
                        <a:ea typeface="Century Gothic"/>
                        <a:cs typeface="Century Gothic"/>
                        <a:sym typeface="Century Gothic"/>
                      </a:endParaRPr>
                    </a:p>
                  </a:txBody>
                  <a:tcPr marT="91425" marB="91425" marR="91425" marL="91425"/>
                </a:tc>
              </a:tr>
            </a:tbl>
          </a:graphicData>
        </a:graphic>
      </p:graphicFrame>
      <p:sp>
        <p:nvSpPr>
          <p:cNvPr id="487" name="Google Shape;487;p56"/>
          <p:cNvSpPr/>
          <p:nvPr/>
        </p:nvSpPr>
        <p:spPr>
          <a:xfrm>
            <a:off x="10294200" y="4721175"/>
            <a:ext cx="389700" cy="392400"/>
          </a:xfrm>
          <a:prstGeom prst="up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6"/>
          <p:cNvSpPr txBox="1"/>
          <p:nvPr/>
        </p:nvSpPr>
        <p:spPr>
          <a:xfrm>
            <a:off x="9916450" y="5113575"/>
            <a:ext cx="1334700" cy="64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posición 6</a:t>
            </a:r>
            <a:endParaRPr b="1" i="0" sz="1400" u="none" cap="none" strike="noStrike">
              <a:solidFill>
                <a:srgbClr val="000000"/>
              </a:solidFill>
              <a:latin typeface="Arial"/>
              <a:ea typeface="Arial"/>
              <a:cs typeface="Arial"/>
              <a:sym typeface="Arial"/>
            </a:endParaRPr>
          </a:p>
        </p:txBody>
      </p:sp>
      <p:sp>
        <p:nvSpPr>
          <p:cNvPr id="489" name="Google Shape;489;p56"/>
          <p:cNvSpPr txBox="1"/>
          <p:nvPr/>
        </p:nvSpPr>
        <p:spPr>
          <a:xfrm>
            <a:off x="154655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0</a:t>
            </a:r>
            <a:endParaRPr b="0" i="0" sz="1400" u="none" cap="none" strike="noStrike">
              <a:solidFill>
                <a:srgbClr val="000000"/>
              </a:solidFill>
              <a:latin typeface="Arial"/>
              <a:ea typeface="Arial"/>
              <a:cs typeface="Arial"/>
              <a:sym typeface="Arial"/>
            </a:endParaRPr>
          </a:p>
        </p:txBody>
      </p:sp>
      <p:sp>
        <p:nvSpPr>
          <p:cNvPr id="490" name="Google Shape;490;p56"/>
          <p:cNvSpPr txBox="1"/>
          <p:nvPr/>
        </p:nvSpPr>
        <p:spPr>
          <a:xfrm>
            <a:off x="301680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1</a:t>
            </a:r>
            <a:endParaRPr b="0" i="0" sz="1400" u="none" cap="none" strike="noStrike">
              <a:solidFill>
                <a:srgbClr val="000000"/>
              </a:solidFill>
              <a:latin typeface="Arial"/>
              <a:ea typeface="Arial"/>
              <a:cs typeface="Arial"/>
              <a:sym typeface="Arial"/>
            </a:endParaRPr>
          </a:p>
        </p:txBody>
      </p:sp>
      <p:sp>
        <p:nvSpPr>
          <p:cNvPr id="491" name="Google Shape;491;p56"/>
          <p:cNvSpPr txBox="1"/>
          <p:nvPr/>
        </p:nvSpPr>
        <p:spPr>
          <a:xfrm>
            <a:off x="448705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2</a:t>
            </a:r>
            <a:endParaRPr b="0" i="0" sz="1400" u="none" cap="none" strike="noStrike">
              <a:solidFill>
                <a:srgbClr val="000000"/>
              </a:solidFill>
              <a:latin typeface="Arial"/>
              <a:ea typeface="Arial"/>
              <a:cs typeface="Arial"/>
              <a:sym typeface="Arial"/>
            </a:endParaRPr>
          </a:p>
        </p:txBody>
      </p:sp>
      <p:sp>
        <p:nvSpPr>
          <p:cNvPr id="492" name="Google Shape;492;p56"/>
          <p:cNvSpPr txBox="1"/>
          <p:nvPr/>
        </p:nvSpPr>
        <p:spPr>
          <a:xfrm>
            <a:off x="588110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3</a:t>
            </a:r>
            <a:endParaRPr b="0" i="0" sz="1400" u="none" cap="none" strike="noStrike">
              <a:solidFill>
                <a:srgbClr val="000000"/>
              </a:solidFill>
              <a:latin typeface="Arial"/>
              <a:ea typeface="Arial"/>
              <a:cs typeface="Arial"/>
              <a:sym typeface="Arial"/>
            </a:endParaRPr>
          </a:p>
        </p:txBody>
      </p:sp>
      <p:sp>
        <p:nvSpPr>
          <p:cNvPr id="493" name="Google Shape;493;p56"/>
          <p:cNvSpPr txBox="1"/>
          <p:nvPr/>
        </p:nvSpPr>
        <p:spPr>
          <a:xfrm>
            <a:off x="734735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4</a:t>
            </a:r>
            <a:endParaRPr b="0" i="0" sz="1400" u="none" cap="none" strike="noStrike">
              <a:solidFill>
                <a:srgbClr val="000000"/>
              </a:solidFill>
              <a:latin typeface="Arial"/>
              <a:ea typeface="Arial"/>
              <a:cs typeface="Arial"/>
              <a:sym typeface="Arial"/>
            </a:endParaRPr>
          </a:p>
        </p:txBody>
      </p:sp>
      <p:sp>
        <p:nvSpPr>
          <p:cNvPr id="494" name="Google Shape;494;p56"/>
          <p:cNvSpPr txBox="1"/>
          <p:nvPr/>
        </p:nvSpPr>
        <p:spPr>
          <a:xfrm>
            <a:off x="881360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5</a:t>
            </a:r>
            <a:endParaRPr b="0" i="0" sz="1400" u="none" cap="none" strike="noStrike">
              <a:solidFill>
                <a:srgbClr val="000000"/>
              </a:solidFill>
              <a:latin typeface="Arial"/>
              <a:ea typeface="Arial"/>
              <a:cs typeface="Arial"/>
              <a:sym typeface="Arial"/>
            </a:endParaRPr>
          </a:p>
        </p:txBody>
      </p:sp>
      <p:sp>
        <p:nvSpPr>
          <p:cNvPr id="495" name="Google Shape;495;p56"/>
          <p:cNvSpPr txBox="1"/>
          <p:nvPr/>
        </p:nvSpPr>
        <p:spPr>
          <a:xfrm>
            <a:off x="1027985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7"/>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Estructuras de Programación: For</a:t>
            </a:r>
            <a:endParaRPr/>
          </a:p>
        </p:txBody>
      </p:sp>
      <p:sp>
        <p:nvSpPr>
          <p:cNvPr id="501" name="Google Shape;501;p57"/>
          <p:cNvSpPr txBox="1"/>
          <p:nvPr>
            <p:ph idx="1" type="body"/>
          </p:nvPr>
        </p:nvSpPr>
        <p:spPr>
          <a:xfrm>
            <a:off x="1154949" y="1547300"/>
            <a:ext cx="10149900" cy="3788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EB4485"/>
              </a:buClr>
              <a:buSzPts val="1440"/>
              <a:buFont typeface="Noto Sans Symbols"/>
              <a:buChar char="▶"/>
            </a:pPr>
            <a:r>
              <a:rPr lang="en-US"/>
              <a:t>La dinámica del recorrido es la siguiente:</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Clr>
                <a:schemeClr val="dk1"/>
              </a:buClr>
              <a:buSzPts val="1100"/>
              <a:buFont typeface="Arial"/>
              <a:buNone/>
            </a:pPr>
            <a:r>
              <a:rPr lang="en-US"/>
              <a:t>for( var i = 0; i &lt; 7; i++ ) {</a:t>
            </a:r>
            <a:endParaRPr/>
          </a:p>
          <a:p>
            <a:pPr indent="0" lvl="0" marL="0" rtl="0" algn="l">
              <a:lnSpc>
                <a:spcPct val="100000"/>
              </a:lnSpc>
              <a:spcBef>
                <a:spcPts val="0"/>
              </a:spcBef>
              <a:spcAft>
                <a:spcPts val="0"/>
              </a:spcAft>
              <a:buClr>
                <a:schemeClr val="dk1"/>
              </a:buClr>
              <a:buSzPts val="1100"/>
              <a:buFont typeface="Arial"/>
              <a:buNone/>
            </a:pPr>
            <a:r>
              <a:rPr lang="en-US"/>
              <a:t>	alert(dias_semana[i];</a:t>
            </a:r>
            <a:endParaRPr/>
          </a:p>
          <a:p>
            <a:pPr indent="0" lvl="0" marL="0" rtl="0" algn="l">
              <a:lnSpc>
                <a:spcPct val="100000"/>
              </a:lnSpc>
              <a:spcBef>
                <a:spcPts val="0"/>
              </a:spcBef>
              <a:spcAft>
                <a:spcPts val="0"/>
              </a:spcAft>
              <a:buClr>
                <a:schemeClr val="dk1"/>
              </a:buClr>
              <a:buSzPts val="1100"/>
              <a:buFont typeface="Arial"/>
              <a:buNone/>
            </a:pPr>
            <a:r>
              <a:rPr lang="en-US"/>
              <a:t>}</a:t>
            </a:r>
            <a:endParaRPr/>
          </a:p>
          <a:p>
            <a:pPr indent="0" lvl="0" marL="0" rtl="0" algn="l">
              <a:lnSpc>
                <a:spcPct val="100000"/>
              </a:lnSpc>
              <a:spcBef>
                <a:spcPts val="0"/>
              </a:spcBef>
              <a:spcAft>
                <a:spcPts val="0"/>
              </a:spcAft>
              <a:buSzPts val="1440"/>
              <a:buNone/>
            </a:pPr>
            <a:r>
              <a:t/>
            </a:r>
            <a:endParaRPr/>
          </a:p>
          <a:p>
            <a:pPr indent="-320040" lvl="0" marL="457200" rtl="0" algn="l">
              <a:lnSpc>
                <a:spcPct val="100000"/>
              </a:lnSpc>
              <a:spcBef>
                <a:spcPts val="0"/>
              </a:spcBef>
              <a:spcAft>
                <a:spcPts val="0"/>
              </a:spcAft>
              <a:buSzPts val="1440"/>
              <a:buAutoNum type="arabicPeriod"/>
            </a:pPr>
            <a:r>
              <a:rPr lang="en-US"/>
              <a:t>La variable i empieza en 0</a:t>
            </a:r>
            <a:endParaRPr/>
          </a:p>
          <a:p>
            <a:pPr indent="-320040" lvl="0" marL="457200" rtl="0" algn="l">
              <a:lnSpc>
                <a:spcPct val="100000"/>
              </a:lnSpc>
              <a:spcBef>
                <a:spcPts val="0"/>
              </a:spcBef>
              <a:spcAft>
                <a:spcPts val="0"/>
              </a:spcAft>
              <a:buSzPts val="1440"/>
              <a:buAutoNum type="arabicPeriod"/>
            </a:pPr>
            <a:r>
              <a:rPr lang="en-US"/>
              <a:t>Luego la máquina pregunta, es i menor a 7? Como i == 0, sigue</a:t>
            </a:r>
            <a:endParaRPr/>
          </a:p>
          <a:p>
            <a:pPr indent="-320040" lvl="0" marL="457200" rtl="0" algn="l">
              <a:lnSpc>
                <a:spcPct val="100000"/>
              </a:lnSpc>
              <a:spcBef>
                <a:spcPts val="0"/>
              </a:spcBef>
              <a:spcAft>
                <a:spcPts val="0"/>
              </a:spcAft>
              <a:buSzPts val="1440"/>
              <a:buAutoNum type="arabicPeriod"/>
            </a:pPr>
            <a:r>
              <a:rPr lang="en-US"/>
              <a:t>Muestra por pantalla lo que hay en el array dias_semana en la posición i (que en este caso por ahora es 0), se muestra "lunes";</a:t>
            </a:r>
            <a:endParaRPr/>
          </a:p>
          <a:p>
            <a:pPr indent="-320040" lvl="0" marL="457200" rtl="0" algn="l">
              <a:lnSpc>
                <a:spcPct val="100000"/>
              </a:lnSpc>
              <a:spcBef>
                <a:spcPts val="0"/>
              </a:spcBef>
              <a:spcAft>
                <a:spcPts val="0"/>
              </a:spcAft>
              <a:buSzPts val="1440"/>
              <a:buAutoNum type="arabicPeriod"/>
            </a:pPr>
            <a:r>
              <a:rPr lang="en-US"/>
              <a:t>Como es un ciclo, vuelve al for, pero esta vez la variable i se incrementa en 1.</a:t>
            </a:r>
            <a:endParaRPr/>
          </a:p>
          <a:p>
            <a:pPr indent="-320040" lvl="0" marL="457200" rtl="0" algn="l">
              <a:lnSpc>
                <a:spcPct val="100000"/>
              </a:lnSpc>
              <a:spcBef>
                <a:spcPts val="0"/>
              </a:spcBef>
              <a:spcAft>
                <a:spcPts val="0"/>
              </a:spcAft>
              <a:buSzPts val="1440"/>
              <a:buAutoNum type="arabicPeriod"/>
            </a:pPr>
            <a:r>
              <a:rPr lang="en-US"/>
              <a:t>De nuevo la misma pregunta, es i menor a 7? Como i == 1, sigue</a:t>
            </a:r>
            <a:endParaRPr/>
          </a:p>
          <a:p>
            <a:pPr indent="-320040" lvl="0" marL="457200" rtl="0" algn="l">
              <a:lnSpc>
                <a:spcPct val="100000"/>
              </a:lnSpc>
              <a:spcBef>
                <a:spcPts val="0"/>
              </a:spcBef>
              <a:spcAft>
                <a:spcPts val="0"/>
              </a:spcAft>
              <a:buSzPts val="1440"/>
              <a:buAutoNum type="arabicPeriod"/>
            </a:pPr>
            <a:r>
              <a:rPr lang="en-US"/>
              <a:t>Muestra por pantalla lo que hay en el array, se muestra "martes"...</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rPr lang="en-US"/>
              <a:t>Así sucesivamente hasta que la i sea igual a 7 y se termina la recorrida!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9144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502" name="Google Shape;502;p57"/>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503" name="Google Shape;503;p57"/>
          <p:cNvSpPr txBox="1"/>
          <p:nvPr/>
        </p:nvSpPr>
        <p:spPr>
          <a:xfrm>
            <a:off x="734735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7"/>
          <p:cNvSpPr txBox="1"/>
          <p:nvPr/>
        </p:nvSpPr>
        <p:spPr>
          <a:xfrm>
            <a:off x="8813600" y="3756225"/>
            <a:ext cx="3897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8"/>
          <p:cNvSpPr txBox="1"/>
          <p:nvPr>
            <p:ph type="ctrTitle"/>
          </p:nvPr>
        </p:nvSpPr>
        <p:spPr>
          <a:xfrm>
            <a:off x="1582946" y="3628478"/>
            <a:ext cx="8825658" cy="907078"/>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5855A0"/>
              </a:buClr>
              <a:buSzPts val="1400"/>
              <a:buFont typeface="Century Gothic"/>
              <a:buNone/>
            </a:pPr>
            <a:r>
              <a:rPr b="0" i="0" lang="en-US" sz="5400" u="none" cap="none" strike="noStrike">
                <a:solidFill>
                  <a:srgbClr val="5855A0"/>
                </a:solidFill>
                <a:latin typeface="Century Gothic"/>
                <a:ea typeface="Century Gothic"/>
                <a:cs typeface="Century Gothic"/>
                <a:sym typeface="Century Gothic"/>
              </a:rPr>
              <a:t>¿Preguntas?</a:t>
            </a:r>
            <a:br>
              <a:rPr b="0" i="0" lang="en-US" sz="5400" u="none" cap="none" strike="noStrike">
                <a:solidFill>
                  <a:srgbClr val="5855A0"/>
                </a:solidFill>
                <a:latin typeface="Century Gothic"/>
                <a:ea typeface="Century Gothic"/>
                <a:cs typeface="Century Gothic"/>
                <a:sym typeface="Century Gothic"/>
              </a:rPr>
            </a:br>
            <a:endParaRPr b="0" i="0" sz="54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9"/>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Desafío</a:t>
            </a:r>
            <a:endParaRPr b="0" i="0" sz="3600" u="none" cap="none" strike="noStrike">
              <a:solidFill>
                <a:srgbClr val="5855A0"/>
              </a:solidFill>
              <a:latin typeface="Century Gothic"/>
              <a:ea typeface="Century Gothic"/>
              <a:cs typeface="Century Gothic"/>
              <a:sym typeface="Century Gothic"/>
            </a:endParaRPr>
          </a:p>
        </p:txBody>
      </p:sp>
      <p:sp>
        <p:nvSpPr>
          <p:cNvPr id="515" name="Google Shape;515;p59"/>
          <p:cNvSpPr txBox="1"/>
          <p:nvPr>
            <p:ph idx="1" type="body"/>
          </p:nvPr>
        </p:nvSpPr>
        <p:spPr>
          <a:xfrm>
            <a:off x="1154954" y="1534804"/>
            <a:ext cx="88257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Te animás a agregar la estructura for dentro de tu sitio web?</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Probá agregar más estructuras condicionales y otras variables</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516" name="Google Shape;516;p59"/>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1154954" y="645995"/>
            <a:ext cx="8761413" cy="7069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Guía de Javascript</a:t>
            </a:r>
            <a:endParaRPr b="0" i="0" sz="3600" u="none" cap="none" strike="noStrike">
              <a:solidFill>
                <a:srgbClr val="5855A0"/>
              </a:solidFill>
              <a:latin typeface="Century Gothic"/>
              <a:ea typeface="Century Gothic"/>
              <a:cs typeface="Century Gothic"/>
              <a:sym typeface="Century Gothic"/>
            </a:endParaRPr>
          </a:p>
        </p:txBody>
      </p:sp>
      <p:sp>
        <p:nvSpPr>
          <p:cNvPr id="164" name="Google Shape;164;p24"/>
          <p:cNvSpPr txBox="1"/>
          <p:nvPr>
            <p:ph idx="1" type="body"/>
          </p:nvPr>
        </p:nvSpPr>
        <p:spPr>
          <a:xfrm>
            <a:off x="1154950" y="1547300"/>
            <a:ext cx="97263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Te diste cuenta alguna vez que en algunos sitios webs, los elementos se mueven? Cambian de lugar, de color…. Te aparecen notificaciones, "cartelitos", este movimiento lo logramos usando </a:t>
            </a:r>
            <a:r>
              <a:rPr b="1" lang="en-US"/>
              <a:t>Javascript</a:t>
            </a:r>
            <a:r>
              <a:rPr lang="en-US"/>
              <a:t>!</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Preparate, porque en esta currícula vamos a aprender a programar con Javascript y a utilizarlo para darle vida a nuestro sitio.</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Este es un lenguaje que también se escribe en un editor de texto al igual que HTML y CSS. Para ejecutarlo solo hace falta integrarlo a un archivo HTML, muy parecido a como integrábamos CSS.</a:t>
            </a:r>
            <a:endParaRPr/>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SzPts val="1440"/>
              <a:buChar char="▶"/>
            </a:pPr>
            <a:r>
              <a:rPr lang="en-US"/>
              <a:t>Para ver los cambios que vayamos haciendo con Javascript solo debemos ejecutar en el navegador el archivo HTML. </a:t>
            </a:r>
            <a:endParaRPr/>
          </a:p>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SzPts val="1440"/>
              <a:buChar char="▶"/>
            </a:pPr>
            <a:r>
              <a:rPr lang="en-US"/>
              <a:t>Una forma corta de llamar a Javascript es llamarlo "Js"</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165" name="Google Shape;165;p24"/>
          <p:cNvSpPr txBox="1"/>
          <p:nvPr>
            <p:ph idx="11" type="ftr"/>
          </p:nvPr>
        </p:nvSpPr>
        <p:spPr>
          <a:xfrm>
            <a:off x="8146898" y="6391838"/>
            <a:ext cx="3859795" cy="304801"/>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166" name="Google Shape;166;p24"/>
          <p:cNvPicPr preferRelativeResize="0"/>
          <p:nvPr/>
        </p:nvPicPr>
        <p:blipFill rotWithShape="1">
          <a:blip r:embed="rId3">
            <a:alphaModFix/>
          </a:blip>
          <a:srcRect b="0" l="0" r="0" t="0"/>
          <a:stretch/>
        </p:blipFill>
        <p:spPr>
          <a:xfrm>
            <a:off x="9681968" y="2244700"/>
            <a:ext cx="2657899" cy="1494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0"/>
          <p:cNvSpPr txBox="1"/>
          <p:nvPr>
            <p:ph idx="1" type="subTitle"/>
          </p:nvPr>
        </p:nvSpPr>
        <p:spPr>
          <a:xfrm>
            <a:off x="1298024" y="4672605"/>
            <a:ext cx="8825658" cy="8614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EB4485"/>
              </a:buClr>
              <a:buSzPts val="1440"/>
              <a:buFont typeface="Noto Sans Symbols"/>
              <a:buNone/>
            </a:pPr>
            <a:r>
              <a:rPr b="0" i="0" lang="en-US" sz="2800" u="none" cap="none" strike="noStrike">
                <a:solidFill>
                  <a:srgbClr val="EB4485"/>
                </a:solidFill>
                <a:latin typeface="Century Gothic"/>
                <a:ea typeface="Century Gothic"/>
                <a:cs typeface="Century Gothic"/>
                <a:sym typeface="Century Gothic"/>
              </a:rPr>
              <a:t>MUCHAS GRACIAS</a:t>
            </a:r>
            <a:endParaRPr b="0" i="0" sz="2800" u="none" cap="none" strike="noStrike">
              <a:solidFill>
                <a:srgbClr val="EB4485"/>
              </a:solidFill>
              <a:latin typeface="Century Gothic"/>
              <a:ea typeface="Century Gothic"/>
              <a:cs typeface="Century Gothic"/>
              <a:sym typeface="Century Gothic"/>
            </a:endParaRPr>
          </a:p>
        </p:txBody>
      </p:sp>
      <p:sp>
        <p:nvSpPr>
          <p:cNvPr id="523" name="Google Shape;523;p60"/>
          <p:cNvSpPr txBox="1"/>
          <p:nvPr>
            <p:ph idx="4294967295" type="ftr"/>
          </p:nvPr>
        </p:nvSpPr>
        <p:spPr>
          <a:xfrm>
            <a:off x="8332788" y="6391275"/>
            <a:ext cx="3859212"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Qué es Javascript?</a:t>
            </a:r>
            <a:endParaRPr b="0" i="0" sz="3600" u="none" cap="none" strike="noStrike">
              <a:solidFill>
                <a:srgbClr val="5855A0"/>
              </a:solidFill>
              <a:latin typeface="Century Gothic"/>
              <a:ea typeface="Century Gothic"/>
              <a:cs typeface="Century Gothic"/>
              <a:sym typeface="Century Gothic"/>
            </a:endParaRPr>
          </a:p>
        </p:txBody>
      </p:sp>
      <p:sp>
        <p:nvSpPr>
          <p:cNvPr id="172" name="Google Shape;172;p25"/>
          <p:cNvSpPr txBox="1"/>
          <p:nvPr>
            <p:ph idx="1" type="body"/>
          </p:nvPr>
        </p:nvSpPr>
        <p:spPr>
          <a:xfrm>
            <a:off x="1154949" y="1547300"/>
            <a:ext cx="101307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Es un lenguaje de programación que se ejecuta dentro de nuestro navegador (recordemos que esto se llama del lado del </a:t>
            </a:r>
            <a:r>
              <a:rPr b="1" lang="en-US"/>
              <a:t>"cliente"</a:t>
            </a:r>
            <a:r>
              <a:rPr lang="en-US"/>
              <a:t>), y se utiliza en los sitios web</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Es un lenguaje muy rápido y muy extensamente utilizado.</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Javascript logra que los elementos HTML tengan dinamismo, esto quiere decir que cambien de color, forma o posición.</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También es posible hacer otro tipo de operaciones como por ejemplo trabajar con: cálculos, caracteres, palabras, etc.</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173" name="Google Shape;173;p25"/>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174" name="Google Shape;174;p25"/>
          <p:cNvPicPr preferRelativeResize="0"/>
          <p:nvPr/>
        </p:nvPicPr>
        <p:blipFill rotWithShape="1">
          <a:blip r:embed="rId3">
            <a:alphaModFix/>
          </a:blip>
          <a:srcRect b="0" l="0" r="0" t="0"/>
          <a:stretch/>
        </p:blipFill>
        <p:spPr>
          <a:xfrm>
            <a:off x="3985700" y="4776875"/>
            <a:ext cx="3859800" cy="16149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Ejemplos del uso de Javascript</a:t>
            </a:r>
            <a:endParaRPr b="0" i="0" sz="3600" u="none" cap="none" strike="noStrike">
              <a:solidFill>
                <a:srgbClr val="5855A0"/>
              </a:solidFill>
              <a:latin typeface="Century Gothic"/>
              <a:ea typeface="Century Gothic"/>
              <a:cs typeface="Century Gothic"/>
              <a:sym typeface="Century Gothic"/>
            </a:endParaRPr>
          </a:p>
        </p:txBody>
      </p:sp>
      <p:sp>
        <p:nvSpPr>
          <p:cNvPr id="180" name="Google Shape;180;p26"/>
          <p:cNvSpPr txBox="1"/>
          <p:nvPr>
            <p:ph idx="1" type="body"/>
          </p:nvPr>
        </p:nvSpPr>
        <p:spPr>
          <a:xfrm>
            <a:off x="1154954" y="1547304"/>
            <a:ext cx="88257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Facebook</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Twitter</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Snapchat</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181" name="Google Shape;181;p26"/>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182" name="Google Shape;182;p26"/>
          <p:cNvPicPr preferRelativeResize="0"/>
          <p:nvPr/>
        </p:nvPicPr>
        <p:blipFill rotWithShape="1">
          <a:blip r:embed="rId3">
            <a:alphaModFix/>
          </a:blip>
          <a:srcRect b="0" l="0" r="0" t="0"/>
          <a:stretch/>
        </p:blipFill>
        <p:spPr>
          <a:xfrm>
            <a:off x="8229600" y="943550"/>
            <a:ext cx="3810000" cy="2857500"/>
          </a:xfrm>
          <a:prstGeom prst="rect">
            <a:avLst/>
          </a:prstGeom>
          <a:noFill/>
          <a:ln>
            <a:noFill/>
          </a:ln>
        </p:spPr>
      </p:pic>
      <p:pic>
        <p:nvPicPr>
          <p:cNvPr id="183" name="Google Shape;183;p26"/>
          <p:cNvPicPr preferRelativeResize="0"/>
          <p:nvPr/>
        </p:nvPicPr>
        <p:blipFill rotWithShape="1">
          <a:blip r:embed="rId4">
            <a:alphaModFix/>
          </a:blip>
          <a:srcRect b="0" l="0" r="0" t="0"/>
          <a:stretch/>
        </p:blipFill>
        <p:spPr>
          <a:xfrm>
            <a:off x="1154950" y="3260750"/>
            <a:ext cx="3438474" cy="2578850"/>
          </a:xfrm>
          <a:prstGeom prst="rect">
            <a:avLst/>
          </a:prstGeom>
          <a:noFill/>
          <a:ln>
            <a:noFill/>
          </a:ln>
        </p:spPr>
      </p:pic>
      <p:pic>
        <p:nvPicPr>
          <p:cNvPr id="184" name="Google Shape;184;p26"/>
          <p:cNvPicPr preferRelativeResize="0"/>
          <p:nvPr/>
        </p:nvPicPr>
        <p:blipFill rotWithShape="1">
          <a:blip r:embed="rId5">
            <a:alphaModFix/>
          </a:blip>
          <a:srcRect b="0" l="0" r="0" t="0"/>
          <a:stretch/>
        </p:blipFill>
        <p:spPr>
          <a:xfrm>
            <a:off x="4036100" y="1650738"/>
            <a:ext cx="4762500" cy="317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Ejemplos del uso de Javascript</a:t>
            </a:r>
            <a:endParaRPr b="0" i="0" sz="3600" u="none" cap="none" strike="noStrike">
              <a:solidFill>
                <a:srgbClr val="5855A0"/>
              </a:solidFill>
              <a:latin typeface="Century Gothic"/>
              <a:ea typeface="Century Gothic"/>
              <a:cs typeface="Century Gothic"/>
              <a:sym typeface="Century Gothic"/>
            </a:endParaRPr>
          </a:p>
        </p:txBody>
      </p:sp>
      <p:sp>
        <p:nvSpPr>
          <p:cNvPr id="190" name="Google Shape;190;p27"/>
          <p:cNvSpPr txBox="1"/>
          <p:nvPr>
            <p:ph idx="1" type="body"/>
          </p:nvPr>
        </p:nvSpPr>
        <p:spPr>
          <a:xfrm>
            <a:off x="1154954" y="1547304"/>
            <a:ext cx="88257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Pop ups que nos saltan en distintos sitios web</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Cuando nos equivocamos en un formulario o hacemos algo bien</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191" name="Google Shape;191;p27"/>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192" name="Google Shape;192;p27"/>
          <p:cNvPicPr preferRelativeResize="0"/>
          <p:nvPr/>
        </p:nvPicPr>
        <p:blipFill rotWithShape="1">
          <a:blip r:embed="rId3">
            <a:alphaModFix/>
          </a:blip>
          <a:srcRect b="0" l="0" r="0" t="0"/>
          <a:stretch/>
        </p:blipFill>
        <p:spPr>
          <a:xfrm>
            <a:off x="7738675" y="3018750"/>
            <a:ext cx="4140250" cy="3105176"/>
          </a:xfrm>
          <a:prstGeom prst="rect">
            <a:avLst/>
          </a:prstGeom>
          <a:noFill/>
          <a:ln>
            <a:noFill/>
          </a:ln>
        </p:spPr>
      </p:pic>
      <p:pic>
        <p:nvPicPr>
          <p:cNvPr id="193" name="Google Shape;193;p27"/>
          <p:cNvPicPr preferRelativeResize="0"/>
          <p:nvPr/>
        </p:nvPicPr>
        <p:blipFill rotWithShape="1">
          <a:blip r:embed="rId4">
            <a:alphaModFix/>
          </a:blip>
          <a:srcRect b="0" l="0" r="0" t="0"/>
          <a:stretch/>
        </p:blipFill>
        <p:spPr>
          <a:xfrm>
            <a:off x="2166700" y="2677138"/>
            <a:ext cx="4446108" cy="378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Ejemplos del uso de Javascript</a:t>
            </a:r>
            <a:endParaRPr/>
          </a:p>
        </p:txBody>
      </p:sp>
      <p:sp>
        <p:nvSpPr>
          <p:cNvPr id="199" name="Google Shape;199;p28"/>
          <p:cNvSpPr txBox="1"/>
          <p:nvPr>
            <p:ph idx="1" type="body"/>
          </p:nvPr>
        </p:nvSpPr>
        <p:spPr>
          <a:xfrm>
            <a:off x="1154954" y="1547304"/>
            <a:ext cx="88257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Animaciones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Juegos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Y muchas cosas más!</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200" name="Google Shape;200;p28"/>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201" name="Google Shape;201;p28"/>
          <p:cNvPicPr preferRelativeResize="0"/>
          <p:nvPr/>
        </p:nvPicPr>
        <p:blipFill rotWithShape="1">
          <a:blip r:embed="rId3">
            <a:alphaModFix/>
          </a:blip>
          <a:srcRect b="0" l="0" r="0" t="0"/>
          <a:stretch/>
        </p:blipFill>
        <p:spPr>
          <a:xfrm>
            <a:off x="-23650" y="4687675"/>
            <a:ext cx="5850124" cy="2008975"/>
          </a:xfrm>
          <a:prstGeom prst="rect">
            <a:avLst/>
          </a:prstGeom>
          <a:noFill/>
          <a:ln>
            <a:noFill/>
          </a:ln>
        </p:spPr>
      </p:pic>
      <p:pic>
        <p:nvPicPr>
          <p:cNvPr id="202" name="Google Shape;202;p28"/>
          <p:cNvPicPr preferRelativeResize="0"/>
          <p:nvPr/>
        </p:nvPicPr>
        <p:blipFill rotWithShape="1">
          <a:blip r:embed="rId4">
            <a:alphaModFix/>
          </a:blip>
          <a:srcRect b="0" l="0" r="0" t="0"/>
          <a:stretch/>
        </p:blipFill>
        <p:spPr>
          <a:xfrm>
            <a:off x="8835038" y="1353100"/>
            <a:ext cx="2483525" cy="4404299"/>
          </a:xfrm>
          <a:prstGeom prst="rect">
            <a:avLst/>
          </a:prstGeom>
          <a:noFill/>
          <a:ln>
            <a:noFill/>
          </a:ln>
        </p:spPr>
      </p:pic>
      <p:pic>
        <p:nvPicPr>
          <p:cNvPr id="203" name="Google Shape;203;p28"/>
          <p:cNvPicPr preferRelativeResize="0"/>
          <p:nvPr/>
        </p:nvPicPr>
        <p:blipFill rotWithShape="1">
          <a:blip r:embed="rId5">
            <a:alphaModFix/>
          </a:blip>
          <a:srcRect b="0" l="0" r="0" t="0"/>
          <a:stretch/>
        </p:blipFill>
        <p:spPr>
          <a:xfrm>
            <a:off x="3664500" y="3314700"/>
            <a:ext cx="4705350" cy="114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Javascript</a:t>
            </a:r>
            <a:endParaRPr b="0" i="0" sz="3600" u="none" cap="none" strike="noStrike">
              <a:solidFill>
                <a:srgbClr val="5855A0"/>
              </a:solidFill>
              <a:latin typeface="Century Gothic"/>
              <a:ea typeface="Century Gothic"/>
              <a:cs typeface="Century Gothic"/>
              <a:sym typeface="Century Gothic"/>
            </a:endParaRPr>
          </a:p>
        </p:txBody>
      </p:sp>
      <p:sp>
        <p:nvSpPr>
          <p:cNvPr id="209" name="Google Shape;209;p29"/>
          <p:cNvSpPr txBox="1"/>
          <p:nvPr>
            <p:ph idx="1" type="body"/>
          </p:nvPr>
        </p:nvSpPr>
        <p:spPr>
          <a:xfrm>
            <a:off x="1154950" y="1547300"/>
            <a:ext cx="101646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Antes de empezar con este lenguaje, tenemos que saber que Javascript, HTML y CSS, son como hermanos! Siempre están juntos!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Y así como los hermanos en la vida real, hay cosas que entre ellos comparten y hay otras en las que son muy diferentes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En que son similares? Hay acciones dentro de una página web que las puede hacer HTML pero también CSS, por ejemplo: es posible achicar una imagen con HTML..aunque lo ideal es hacerlo con CSS!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También hay acciones que pueden ser hechas con CSS, pero que también es posible hacerlas con Javascript</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210" name="Google Shape;210;p29"/>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211" name="Google Shape;211;p29"/>
          <p:cNvPicPr preferRelativeResize="0"/>
          <p:nvPr/>
        </p:nvPicPr>
        <p:blipFill rotWithShape="1">
          <a:blip r:embed="rId3">
            <a:alphaModFix/>
          </a:blip>
          <a:srcRect b="0" l="0" r="0" t="0"/>
          <a:stretch/>
        </p:blipFill>
        <p:spPr>
          <a:xfrm>
            <a:off x="2504675" y="5091750"/>
            <a:ext cx="2449174" cy="1436825"/>
          </a:xfrm>
          <a:prstGeom prst="rect">
            <a:avLst/>
          </a:prstGeom>
          <a:noFill/>
          <a:ln>
            <a:noFill/>
          </a:ln>
        </p:spPr>
      </p:pic>
      <p:pic>
        <p:nvPicPr>
          <p:cNvPr id="212" name="Google Shape;212;p29"/>
          <p:cNvPicPr preferRelativeResize="0"/>
          <p:nvPr/>
        </p:nvPicPr>
        <p:blipFill rotWithShape="1">
          <a:blip r:embed="rId4">
            <a:alphaModFix/>
          </a:blip>
          <a:srcRect b="0" l="0" r="0" t="0"/>
          <a:stretch/>
        </p:blipFill>
        <p:spPr>
          <a:xfrm>
            <a:off x="7432198" y="4959274"/>
            <a:ext cx="2165900" cy="1701774"/>
          </a:xfrm>
          <a:prstGeom prst="rect">
            <a:avLst/>
          </a:prstGeom>
          <a:noFill/>
          <a:ln>
            <a:noFill/>
          </a:ln>
        </p:spPr>
      </p:pic>
      <p:sp>
        <p:nvSpPr>
          <p:cNvPr id="213" name="Google Shape;213;p29"/>
          <p:cNvSpPr/>
          <p:nvPr/>
        </p:nvSpPr>
        <p:spPr>
          <a:xfrm>
            <a:off x="5077700" y="5538780"/>
            <a:ext cx="2105400" cy="595575"/>
          </a:xfrm>
          <a:custGeom>
            <a:rect b="b" l="l" r="r" t="t"/>
            <a:pathLst>
              <a:path extrusionOk="0" h="23823" w="84216">
                <a:moveTo>
                  <a:pt x="0" y="21188"/>
                </a:moveTo>
                <a:cubicBezTo>
                  <a:pt x="3698" y="20777"/>
                  <a:pt x="7784" y="19987"/>
                  <a:pt x="10527" y="17473"/>
                </a:cubicBezTo>
                <a:cubicBezTo>
                  <a:pt x="14855" y="13506"/>
                  <a:pt x="19268" y="1748"/>
                  <a:pt x="13623" y="134"/>
                </a:cubicBezTo>
                <a:cubicBezTo>
                  <a:pt x="11751" y="-401"/>
                  <a:pt x="10742" y="3153"/>
                  <a:pt x="10527" y="5088"/>
                </a:cubicBezTo>
                <a:cubicBezTo>
                  <a:pt x="9526" y="14101"/>
                  <a:pt x="22851" y="27101"/>
                  <a:pt x="30962" y="23046"/>
                </a:cubicBezTo>
                <a:cubicBezTo>
                  <a:pt x="37921" y="19566"/>
                  <a:pt x="47261" y="2898"/>
                  <a:pt x="39631" y="1373"/>
                </a:cubicBezTo>
                <a:cubicBezTo>
                  <a:pt x="33835" y="214"/>
                  <a:pt x="37740" y="16842"/>
                  <a:pt x="43347" y="18711"/>
                </a:cubicBezTo>
                <a:cubicBezTo>
                  <a:pt x="49567" y="20784"/>
                  <a:pt x="58251" y="15511"/>
                  <a:pt x="60685" y="9423"/>
                </a:cubicBezTo>
                <a:cubicBezTo>
                  <a:pt x="61921" y="6332"/>
                  <a:pt x="58960" y="-55"/>
                  <a:pt x="55731" y="753"/>
                </a:cubicBezTo>
                <a:cubicBezTo>
                  <a:pt x="52039" y="1677"/>
                  <a:pt x="56191" y="8672"/>
                  <a:pt x="58208" y="11900"/>
                </a:cubicBezTo>
                <a:cubicBezTo>
                  <a:pt x="63125" y="19767"/>
                  <a:pt x="74939" y="21807"/>
                  <a:pt x="84216" y="21807"/>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