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56" r:id="rId5"/>
    <p:sldId id="269" r:id="rId6"/>
    <p:sldId id="268" r:id="rId7"/>
    <p:sldId id="266" r:id="rId8"/>
    <p:sldId id="257" r:id="rId9"/>
    <p:sldId id="258" r:id="rId10"/>
    <p:sldId id="259" r:id="rId11"/>
    <p:sldId id="260" r:id="rId12"/>
    <p:sldId id="261" r:id="rId13"/>
    <p:sldId id="267"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D5FF5-4EDE-4BF3-AE78-331A016D53B2}" v="1315" dt="2022-04-06T17:30:13.307"/>
    <p1510:client id="{A91DA4CE-553D-44C7-803B-F85266E47EF8}" v="223" dt="2022-04-07T03:24:00.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8" d="100"/>
          <a:sy n="68" d="100"/>
        </p:scale>
        <p:origin x="774" y="48"/>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hyperlink" Target="https://github.com/Venemic/Student-Marks-Prediction" TargetMode="External"/><Relationship Id="rId1" Type="http://schemas.openxmlformats.org/officeDocument/2006/relationships/hyperlink" Target="https://github.com/Venemic/Student-Marks-Prediction/blob/master/Student%20Marks%20Predictor.ipynb"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Venemic/Student-Marks-Prediction" TargetMode="External"/><Relationship Id="rId1" Type="http://schemas.openxmlformats.org/officeDocument/2006/relationships/hyperlink" Target="https://github.com/Venemic/Student-Marks-Prediction/blob/master/Student%20Marks%20Predictor.ipynb"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E63611-A6BD-4A95-9AE2-6B6EA13A8884}"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9E3F447F-D568-4A98-B8E7-D8831BB9C531}">
      <dgm:prSet/>
      <dgm:spPr/>
      <dgm:t>
        <a:bodyPr/>
        <a:lstStyle/>
        <a:p>
          <a:r>
            <a:rPr lang="en-US"/>
            <a:t>Implementation of linear regression model</a:t>
          </a:r>
        </a:p>
      </dgm:t>
    </dgm:pt>
    <dgm:pt modelId="{8313ABC0-E49C-4D33-A93C-1B20CAC18C99}" type="parTrans" cxnId="{5D3EA902-9FE9-44F0-B257-13EF948B8C61}">
      <dgm:prSet/>
      <dgm:spPr/>
      <dgm:t>
        <a:bodyPr/>
        <a:lstStyle/>
        <a:p>
          <a:endParaRPr lang="en-US"/>
        </a:p>
      </dgm:t>
    </dgm:pt>
    <dgm:pt modelId="{D8C02DA3-EE75-4515-8197-98D742EC1CE8}" type="sibTrans" cxnId="{5D3EA902-9FE9-44F0-B257-13EF948B8C61}">
      <dgm:prSet/>
      <dgm:spPr/>
      <dgm:t>
        <a:bodyPr/>
        <a:lstStyle/>
        <a:p>
          <a:endParaRPr lang="en-US"/>
        </a:p>
      </dgm:t>
    </dgm:pt>
    <dgm:pt modelId="{1D469D13-8303-47D4-9E75-ACD663F4073F}">
      <dgm:prSet/>
      <dgm:spPr/>
      <dgm:t>
        <a:bodyPr/>
        <a:lstStyle/>
        <a:p>
          <a:r>
            <a:rPr lang="en-US"/>
            <a:t>Predict marks of the students on basis of study hours.</a:t>
          </a:r>
        </a:p>
      </dgm:t>
    </dgm:pt>
    <dgm:pt modelId="{7D1ABDBE-8357-43F2-9C70-AEB3C62AC061}" type="parTrans" cxnId="{C17A2B92-D543-4293-931C-00DBA2FBEFB5}">
      <dgm:prSet/>
      <dgm:spPr/>
      <dgm:t>
        <a:bodyPr/>
        <a:lstStyle/>
        <a:p>
          <a:endParaRPr lang="en-US"/>
        </a:p>
      </dgm:t>
    </dgm:pt>
    <dgm:pt modelId="{FBA8B0D0-888D-4770-A431-A10E8DE7A9A7}" type="sibTrans" cxnId="{C17A2B92-D543-4293-931C-00DBA2FBEFB5}">
      <dgm:prSet/>
      <dgm:spPr/>
      <dgm:t>
        <a:bodyPr/>
        <a:lstStyle/>
        <a:p>
          <a:endParaRPr lang="en-US"/>
        </a:p>
      </dgm:t>
    </dgm:pt>
    <dgm:pt modelId="{069B72C0-FC64-4F45-A028-86A3AC77E65E}" type="pres">
      <dgm:prSet presAssocID="{FEE63611-A6BD-4A95-9AE2-6B6EA13A8884}" presName="hierChild1" presStyleCnt="0">
        <dgm:presLayoutVars>
          <dgm:chPref val="1"/>
          <dgm:dir/>
          <dgm:animOne val="branch"/>
          <dgm:animLvl val="lvl"/>
          <dgm:resizeHandles/>
        </dgm:presLayoutVars>
      </dgm:prSet>
      <dgm:spPr/>
    </dgm:pt>
    <dgm:pt modelId="{47379CE8-F936-4EC2-BCFE-12667598BE4A}" type="pres">
      <dgm:prSet presAssocID="{9E3F447F-D568-4A98-B8E7-D8831BB9C531}" presName="hierRoot1" presStyleCnt="0"/>
      <dgm:spPr/>
    </dgm:pt>
    <dgm:pt modelId="{FFFA2C46-AD21-4205-B6A4-E33C9B632BAA}" type="pres">
      <dgm:prSet presAssocID="{9E3F447F-D568-4A98-B8E7-D8831BB9C531}" presName="composite" presStyleCnt="0"/>
      <dgm:spPr/>
    </dgm:pt>
    <dgm:pt modelId="{F97FC1D2-AD1E-43AF-A62C-3D547E77736E}" type="pres">
      <dgm:prSet presAssocID="{9E3F447F-D568-4A98-B8E7-D8831BB9C531}" presName="background" presStyleLbl="node0" presStyleIdx="0" presStyleCnt="2"/>
      <dgm:spPr/>
    </dgm:pt>
    <dgm:pt modelId="{51149931-81E1-4882-AD94-189A82F674DF}" type="pres">
      <dgm:prSet presAssocID="{9E3F447F-D568-4A98-B8E7-D8831BB9C531}" presName="text" presStyleLbl="fgAcc0" presStyleIdx="0" presStyleCnt="2">
        <dgm:presLayoutVars>
          <dgm:chPref val="3"/>
        </dgm:presLayoutVars>
      </dgm:prSet>
      <dgm:spPr/>
    </dgm:pt>
    <dgm:pt modelId="{4AA2796B-DEF9-4825-AD5B-AEC9DCC85692}" type="pres">
      <dgm:prSet presAssocID="{9E3F447F-D568-4A98-B8E7-D8831BB9C531}" presName="hierChild2" presStyleCnt="0"/>
      <dgm:spPr/>
    </dgm:pt>
    <dgm:pt modelId="{305DB0F1-9969-4B40-87AD-A1A161C8F7B1}" type="pres">
      <dgm:prSet presAssocID="{1D469D13-8303-47D4-9E75-ACD663F4073F}" presName="hierRoot1" presStyleCnt="0"/>
      <dgm:spPr/>
    </dgm:pt>
    <dgm:pt modelId="{5FFC4E0A-7D25-4A5A-A470-C8AACB9CE28C}" type="pres">
      <dgm:prSet presAssocID="{1D469D13-8303-47D4-9E75-ACD663F4073F}" presName="composite" presStyleCnt="0"/>
      <dgm:spPr/>
    </dgm:pt>
    <dgm:pt modelId="{27B71C88-D492-4EAD-9D34-B36C21071224}" type="pres">
      <dgm:prSet presAssocID="{1D469D13-8303-47D4-9E75-ACD663F4073F}" presName="background" presStyleLbl="node0" presStyleIdx="1" presStyleCnt="2"/>
      <dgm:spPr/>
    </dgm:pt>
    <dgm:pt modelId="{9C55E313-58B2-4B41-A09F-737F56F1A38B}" type="pres">
      <dgm:prSet presAssocID="{1D469D13-8303-47D4-9E75-ACD663F4073F}" presName="text" presStyleLbl="fgAcc0" presStyleIdx="1" presStyleCnt="2">
        <dgm:presLayoutVars>
          <dgm:chPref val="3"/>
        </dgm:presLayoutVars>
      </dgm:prSet>
      <dgm:spPr/>
    </dgm:pt>
    <dgm:pt modelId="{437993EE-1E54-43C7-A921-11503AD66AFB}" type="pres">
      <dgm:prSet presAssocID="{1D469D13-8303-47D4-9E75-ACD663F4073F}" presName="hierChild2" presStyleCnt="0"/>
      <dgm:spPr/>
    </dgm:pt>
  </dgm:ptLst>
  <dgm:cxnLst>
    <dgm:cxn modelId="{5D3EA902-9FE9-44F0-B257-13EF948B8C61}" srcId="{FEE63611-A6BD-4A95-9AE2-6B6EA13A8884}" destId="{9E3F447F-D568-4A98-B8E7-D8831BB9C531}" srcOrd="0" destOrd="0" parTransId="{8313ABC0-E49C-4D33-A93C-1B20CAC18C99}" sibTransId="{D8C02DA3-EE75-4515-8197-98D742EC1CE8}"/>
    <dgm:cxn modelId="{14AAB809-ABF4-4E1C-B69A-0DE88918A67A}" type="presOf" srcId="{FEE63611-A6BD-4A95-9AE2-6B6EA13A8884}" destId="{069B72C0-FC64-4F45-A028-86A3AC77E65E}" srcOrd="0" destOrd="0" presId="urn:microsoft.com/office/officeart/2005/8/layout/hierarchy1"/>
    <dgm:cxn modelId="{49712B32-7577-4D4D-B1F8-08D36E0ECEE4}" type="presOf" srcId="{1D469D13-8303-47D4-9E75-ACD663F4073F}" destId="{9C55E313-58B2-4B41-A09F-737F56F1A38B}" srcOrd="0" destOrd="0" presId="urn:microsoft.com/office/officeart/2005/8/layout/hierarchy1"/>
    <dgm:cxn modelId="{C17A2B92-D543-4293-931C-00DBA2FBEFB5}" srcId="{FEE63611-A6BD-4A95-9AE2-6B6EA13A8884}" destId="{1D469D13-8303-47D4-9E75-ACD663F4073F}" srcOrd="1" destOrd="0" parTransId="{7D1ABDBE-8357-43F2-9C70-AEB3C62AC061}" sibTransId="{FBA8B0D0-888D-4770-A431-A10E8DE7A9A7}"/>
    <dgm:cxn modelId="{0D38DCF2-ED1E-4442-9543-2F419E0425BA}" type="presOf" srcId="{9E3F447F-D568-4A98-B8E7-D8831BB9C531}" destId="{51149931-81E1-4882-AD94-189A82F674DF}" srcOrd="0" destOrd="0" presId="urn:microsoft.com/office/officeart/2005/8/layout/hierarchy1"/>
    <dgm:cxn modelId="{E2149709-1665-4988-A304-D288649179CD}" type="presParOf" srcId="{069B72C0-FC64-4F45-A028-86A3AC77E65E}" destId="{47379CE8-F936-4EC2-BCFE-12667598BE4A}" srcOrd="0" destOrd="0" presId="urn:microsoft.com/office/officeart/2005/8/layout/hierarchy1"/>
    <dgm:cxn modelId="{575F91AC-1800-472C-B8CA-255F173EEB10}" type="presParOf" srcId="{47379CE8-F936-4EC2-BCFE-12667598BE4A}" destId="{FFFA2C46-AD21-4205-B6A4-E33C9B632BAA}" srcOrd="0" destOrd="0" presId="urn:microsoft.com/office/officeart/2005/8/layout/hierarchy1"/>
    <dgm:cxn modelId="{3B49721A-3DA0-43E0-8FEA-A49F5FA62BC4}" type="presParOf" srcId="{FFFA2C46-AD21-4205-B6A4-E33C9B632BAA}" destId="{F97FC1D2-AD1E-43AF-A62C-3D547E77736E}" srcOrd="0" destOrd="0" presId="urn:microsoft.com/office/officeart/2005/8/layout/hierarchy1"/>
    <dgm:cxn modelId="{DCE967F7-47FA-4AC0-B601-1E90511ACF2C}" type="presParOf" srcId="{FFFA2C46-AD21-4205-B6A4-E33C9B632BAA}" destId="{51149931-81E1-4882-AD94-189A82F674DF}" srcOrd="1" destOrd="0" presId="urn:microsoft.com/office/officeart/2005/8/layout/hierarchy1"/>
    <dgm:cxn modelId="{D1F4EA10-D057-4809-A6DE-083E95AA7ADC}" type="presParOf" srcId="{47379CE8-F936-4EC2-BCFE-12667598BE4A}" destId="{4AA2796B-DEF9-4825-AD5B-AEC9DCC85692}" srcOrd="1" destOrd="0" presId="urn:microsoft.com/office/officeart/2005/8/layout/hierarchy1"/>
    <dgm:cxn modelId="{111BED83-368E-4EBE-9C05-1B3999C8BB40}" type="presParOf" srcId="{069B72C0-FC64-4F45-A028-86A3AC77E65E}" destId="{305DB0F1-9969-4B40-87AD-A1A161C8F7B1}" srcOrd="1" destOrd="0" presId="urn:microsoft.com/office/officeart/2005/8/layout/hierarchy1"/>
    <dgm:cxn modelId="{26C49EA4-A8D7-4C9D-840C-53C8EFD3C148}" type="presParOf" srcId="{305DB0F1-9969-4B40-87AD-A1A161C8F7B1}" destId="{5FFC4E0A-7D25-4A5A-A470-C8AACB9CE28C}" srcOrd="0" destOrd="0" presId="urn:microsoft.com/office/officeart/2005/8/layout/hierarchy1"/>
    <dgm:cxn modelId="{F79C6595-7F9C-4F28-B34A-D96762625BAF}" type="presParOf" srcId="{5FFC4E0A-7D25-4A5A-A470-C8AACB9CE28C}" destId="{27B71C88-D492-4EAD-9D34-B36C21071224}" srcOrd="0" destOrd="0" presId="urn:microsoft.com/office/officeart/2005/8/layout/hierarchy1"/>
    <dgm:cxn modelId="{F99C5B01-1023-4B69-9459-3BC91BD3E6C0}" type="presParOf" srcId="{5FFC4E0A-7D25-4A5A-A470-C8AACB9CE28C}" destId="{9C55E313-58B2-4B41-A09F-737F56F1A38B}" srcOrd="1" destOrd="0" presId="urn:microsoft.com/office/officeart/2005/8/layout/hierarchy1"/>
    <dgm:cxn modelId="{C4949060-2900-46B2-A482-59336DBAEA3A}" type="presParOf" srcId="{305DB0F1-9969-4B40-87AD-A1A161C8F7B1}" destId="{437993EE-1E54-43C7-A921-11503AD66A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D636A-95F0-4BDA-A7F8-E1BDDA0BD0C5}" type="doc">
      <dgm:prSet loTypeId="urn:microsoft.com/office/officeart/2016/7/layout/VerticalDownArrowProcess" loCatId="process" qsTypeId="urn:microsoft.com/office/officeart/2005/8/quickstyle/simple2" qsCatId="simple" csTypeId="urn:microsoft.com/office/officeart/2005/8/colors/colorful2" csCatId="colorful"/>
      <dgm:spPr/>
      <dgm:t>
        <a:bodyPr/>
        <a:lstStyle/>
        <a:p>
          <a:endParaRPr lang="en-US"/>
        </a:p>
      </dgm:t>
    </dgm:pt>
    <dgm:pt modelId="{9CACD867-7E0D-490C-BAE4-0A6F1437EEB2}">
      <dgm:prSet/>
      <dgm:spPr/>
      <dgm:t>
        <a:bodyPr/>
        <a:lstStyle/>
        <a:p>
          <a:r>
            <a:rPr lang="en-US" b="0" dirty="0">
              <a:latin typeface="Arial"/>
              <a:cs typeface="Arial"/>
            </a:rPr>
            <a:t>Step 1</a:t>
          </a:r>
        </a:p>
      </dgm:t>
    </dgm:pt>
    <dgm:pt modelId="{A03D9093-23AA-442A-9D6B-952955E8A9AD}" type="parTrans" cxnId="{FC949A2D-7925-49A0-B974-F565B755DA80}">
      <dgm:prSet/>
      <dgm:spPr/>
      <dgm:t>
        <a:bodyPr/>
        <a:lstStyle/>
        <a:p>
          <a:endParaRPr lang="en-US"/>
        </a:p>
      </dgm:t>
    </dgm:pt>
    <dgm:pt modelId="{443EC3A1-81D1-46F0-B3ED-6DC3716C721C}" type="sibTrans" cxnId="{FC949A2D-7925-49A0-B974-F565B755DA80}">
      <dgm:prSet/>
      <dgm:spPr/>
      <dgm:t>
        <a:bodyPr/>
        <a:lstStyle/>
        <a:p>
          <a:endParaRPr lang="en-US"/>
        </a:p>
      </dgm:t>
    </dgm:pt>
    <dgm:pt modelId="{53110789-DF37-42DF-9DF0-16F0795107BF}">
      <dgm:prSet/>
      <dgm:spPr/>
      <dgm:t>
        <a:bodyPr/>
        <a:lstStyle/>
        <a:p>
          <a:r>
            <a:rPr lang="en-US" b="0" dirty="0">
              <a:latin typeface="Arial"/>
              <a:cs typeface="Arial"/>
            </a:rPr>
            <a:t>Load the required data set using pandas library.</a:t>
          </a:r>
        </a:p>
      </dgm:t>
    </dgm:pt>
    <dgm:pt modelId="{475105B2-35FC-4DFA-AF6B-BCAE432947C8}" type="parTrans" cxnId="{8B5459AA-137A-4F66-8DF4-80C3689E308B}">
      <dgm:prSet/>
      <dgm:spPr/>
      <dgm:t>
        <a:bodyPr/>
        <a:lstStyle/>
        <a:p>
          <a:endParaRPr lang="en-US"/>
        </a:p>
      </dgm:t>
    </dgm:pt>
    <dgm:pt modelId="{D70545E6-7E64-436C-91A6-387E92B29DDB}" type="sibTrans" cxnId="{8B5459AA-137A-4F66-8DF4-80C3689E308B}">
      <dgm:prSet/>
      <dgm:spPr/>
      <dgm:t>
        <a:bodyPr/>
        <a:lstStyle/>
        <a:p>
          <a:endParaRPr lang="en-US"/>
        </a:p>
      </dgm:t>
    </dgm:pt>
    <dgm:pt modelId="{6DC02B90-5529-409A-A57E-E54B95F651A6}">
      <dgm:prSet/>
      <dgm:spPr/>
      <dgm:t>
        <a:bodyPr/>
        <a:lstStyle/>
        <a:p>
          <a:r>
            <a:rPr lang="en-US" b="0" dirty="0">
              <a:latin typeface="Arial"/>
              <a:cs typeface="Arial"/>
            </a:rPr>
            <a:t>CSV file contains two columns one is study hours and second is student marks.</a:t>
          </a:r>
        </a:p>
      </dgm:t>
    </dgm:pt>
    <dgm:pt modelId="{4AB4DFB9-B127-4033-AA77-A19BFB4BEBB8}" type="parTrans" cxnId="{4E2C7467-446C-43B4-A851-3D3B4DC3E588}">
      <dgm:prSet/>
      <dgm:spPr/>
      <dgm:t>
        <a:bodyPr/>
        <a:lstStyle/>
        <a:p>
          <a:endParaRPr lang="en-US"/>
        </a:p>
      </dgm:t>
    </dgm:pt>
    <dgm:pt modelId="{EDBBDB36-4218-4358-BAB1-B20F45D4BBA5}" type="sibTrans" cxnId="{4E2C7467-446C-43B4-A851-3D3B4DC3E588}">
      <dgm:prSet/>
      <dgm:spPr/>
      <dgm:t>
        <a:bodyPr/>
        <a:lstStyle/>
        <a:p>
          <a:endParaRPr lang="en-US"/>
        </a:p>
      </dgm:t>
    </dgm:pt>
    <dgm:pt modelId="{495995D2-2585-4EB9-95CA-703622C0B827}">
      <dgm:prSet/>
      <dgm:spPr/>
      <dgm:t>
        <a:bodyPr/>
        <a:lstStyle/>
        <a:p>
          <a:r>
            <a:rPr lang="en-US" b="0" dirty="0">
              <a:latin typeface="Arial"/>
              <a:cs typeface="Arial"/>
            </a:rPr>
            <a:t>Data-set consist of 200 students.</a:t>
          </a:r>
        </a:p>
      </dgm:t>
    </dgm:pt>
    <dgm:pt modelId="{0DEA5A9E-253A-4872-B14E-A6A3FBE9EA01}" type="parTrans" cxnId="{18C896B4-9202-48DE-9EB2-1F7631AE2E2A}">
      <dgm:prSet/>
      <dgm:spPr/>
      <dgm:t>
        <a:bodyPr/>
        <a:lstStyle/>
        <a:p>
          <a:endParaRPr lang="en-US"/>
        </a:p>
      </dgm:t>
    </dgm:pt>
    <dgm:pt modelId="{5F2F9C4D-F75A-4B9D-AEED-60CC906659CD}" type="sibTrans" cxnId="{18C896B4-9202-48DE-9EB2-1F7631AE2E2A}">
      <dgm:prSet/>
      <dgm:spPr/>
      <dgm:t>
        <a:bodyPr/>
        <a:lstStyle/>
        <a:p>
          <a:endParaRPr lang="en-US"/>
        </a:p>
      </dgm:t>
    </dgm:pt>
    <dgm:pt modelId="{F4275610-8EB2-4056-9F73-D6E74D863BD5}">
      <dgm:prSet/>
      <dgm:spPr/>
      <dgm:t>
        <a:bodyPr/>
        <a:lstStyle/>
        <a:p>
          <a:r>
            <a:rPr lang="en-US" b="0" dirty="0">
              <a:latin typeface="Arial"/>
              <a:cs typeface="Arial"/>
            </a:rPr>
            <a:t>Step 2</a:t>
          </a:r>
        </a:p>
      </dgm:t>
    </dgm:pt>
    <dgm:pt modelId="{8686E9E7-239B-470E-80E1-C42D91F6E829}" type="parTrans" cxnId="{0E030FCE-E3EA-4D8A-A2DB-3682BA3CD092}">
      <dgm:prSet/>
      <dgm:spPr/>
      <dgm:t>
        <a:bodyPr/>
        <a:lstStyle/>
        <a:p>
          <a:endParaRPr lang="en-US"/>
        </a:p>
      </dgm:t>
    </dgm:pt>
    <dgm:pt modelId="{3472CC05-C609-4A36-9EA1-8A7B61198216}" type="sibTrans" cxnId="{0E030FCE-E3EA-4D8A-A2DB-3682BA3CD092}">
      <dgm:prSet/>
      <dgm:spPr/>
      <dgm:t>
        <a:bodyPr/>
        <a:lstStyle/>
        <a:p>
          <a:endParaRPr lang="en-US"/>
        </a:p>
      </dgm:t>
    </dgm:pt>
    <dgm:pt modelId="{A4257C4B-278E-4761-BBDB-21B9CB8BBB72}">
      <dgm:prSet/>
      <dgm:spPr/>
      <dgm:t>
        <a:bodyPr/>
        <a:lstStyle/>
        <a:p>
          <a:r>
            <a:rPr lang="en-US" b="0" dirty="0">
              <a:latin typeface="Arial"/>
              <a:cs typeface="Arial"/>
            </a:rPr>
            <a:t>Get information from the data-set. Like count, mean, maximum etc.,</a:t>
          </a:r>
        </a:p>
      </dgm:t>
    </dgm:pt>
    <dgm:pt modelId="{946F3C63-F84E-4EA0-9DF6-181C673B0594}" type="parTrans" cxnId="{56D011FD-B119-4035-8A46-A323E046DAFA}">
      <dgm:prSet/>
      <dgm:spPr/>
      <dgm:t>
        <a:bodyPr/>
        <a:lstStyle/>
        <a:p>
          <a:endParaRPr lang="en-US"/>
        </a:p>
      </dgm:t>
    </dgm:pt>
    <dgm:pt modelId="{5CAD31A1-14C9-490E-A91A-D9D914315080}" type="sibTrans" cxnId="{56D011FD-B119-4035-8A46-A323E046DAFA}">
      <dgm:prSet/>
      <dgm:spPr/>
      <dgm:t>
        <a:bodyPr/>
        <a:lstStyle/>
        <a:p>
          <a:endParaRPr lang="en-US"/>
        </a:p>
      </dgm:t>
    </dgm:pt>
    <dgm:pt modelId="{8335E61A-23BA-4973-A1B3-39CBC46330B3}">
      <dgm:prSet/>
      <dgm:spPr/>
      <dgm:t>
        <a:bodyPr/>
        <a:lstStyle/>
        <a:p>
          <a:r>
            <a:rPr lang="en-US" b="0" dirty="0">
              <a:latin typeface="Arial"/>
              <a:cs typeface="Arial"/>
            </a:rPr>
            <a:t>Step 3</a:t>
          </a:r>
        </a:p>
      </dgm:t>
    </dgm:pt>
    <dgm:pt modelId="{84AF7CF2-E16E-438E-B784-F15E4CD5806A}" type="parTrans" cxnId="{E0532046-2104-4F18-8CBF-45286C5B7B4C}">
      <dgm:prSet/>
      <dgm:spPr/>
      <dgm:t>
        <a:bodyPr/>
        <a:lstStyle/>
        <a:p>
          <a:endParaRPr lang="en-US"/>
        </a:p>
      </dgm:t>
    </dgm:pt>
    <dgm:pt modelId="{7665E181-E3A7-4FD0-B377-BBFBE781F6C2}" type="sibTrans" cxnId="{E0532046-2104-4F18-8CBF-45286C5B7B4C}">
      <dgm:prSet/>
      <dgm:spPr/>
      <dgm:t>
        <a:bodyPr/>
        <a:lstStyle/>
        <a:p>
          <a:endParaRPr lang="en-US"/>
        </a:p>
      </dgm:t>
    </dgm:pt>
    <dgm:pt modelId="{88123B39-C609-4533-BB15-5B5DA6D1FEBC}">
      <dgm:prSet/>
      <dgm:spPr/>
      <dgm:t>
        <a:bodyPr/>
        <a:lstStyle/>
        <a:p>
          <a:r>
            <a:rPr lang="en-US" b="0" dirty="0">
              <a:latin typeface="Arial"/>
              <a:cs typeface="Arial"/>
            </a:rPr>
            <a:t>Now we visualize the data-set using matplotlib library </a:t>
          </a:r>
          <a:r>
            <a:rPr lang="en-US" b="0" dirty="0" err="1">
              <a:latin typeface="Arial"/>
              <a:cs typeface="Arial"/>
            </a:rPr>
            <a:t>inorder</a:t>
          </a:r>
          <a:r>
            <a:rPr lang="en-US" b="0" dirty="0">
              <a:latin typeface="Arial"/>
              <a:cs typeface="Arial"/>
            </a:rPr>
            <a:t> to decide which model to be used.</a:t>
          </a:r>
        </a:p>
      </dgm:t>
    </dgm:pt>
    <dgm:pt modelId="{EC39DDA5-5E6A-474A-87D3-9117FA774CD9}" type="parTrans" cxnId="{2E931AED-076A-44AF-A82D-12AA30CAD794}">
      <dgm:prSet/>
      <dgm:spPr/>
      <dgm:t>
        <a:bodyPr/>
        <a:lstStyle/>
        <a:p>
          <a:endParaRPr lang="en-US"/>
        </a:p>
      </dgm:t>
    </dgm:pt>
    <dgm:pt modelId="{3D462C68-8D9C-4066-BF47-7EDF7EB04100}" type="sibTrans" cxnId="{2E931AED-076A-44AF-A82D-12AA30CAD794}">
      <dgm:prSet/>
      <dgm:spPr/>
      <dgm:t>
        <a:bodyPr/>
        <a:lstStyle/>
        <a:p>
          <a:endParaRPr lang="en-US"/>
        </a:p>
      </dgm:t>
    </dgm:pt>
    <dgm:pt modelId="{416D5CB5-C42F-490E-B9A6-BB4B49F606C5}">
      <dgm:prSet/>
      <dgm:spPr/>
      <dgm:t>
        <a:bodyPr/>
        <a:lstStyle/>
        <a:p>
          <a:r>
            <a:rPr lang="en-US" b="0" dirty="0">
              <a:latin typeface="Arial"/>
              <a:cs typeface="Arial"/>
            </a:rPr>
            <a:t>X-axis : study hours and Y-axis : marks.</a:t>
          </a:r>
        </a:p>
      </dgm:t>
    </dgm:pt>
    <dgm:pt modelId="{25B1D19C-2317-406C-B832-4ACDD29E6DD4}" type="parTrans" cxnId="{6A73311F-1751-4C21-800D-526116C4FBB1}">
      <dgm:prSet/>
      <dgm:spPr/>
      <dgm:t>
        <a:bodyPr/>
        <a:lstStyle/>
        <a:p>
          <a:endParaRPr lang="en-US"/>
        </a:p>
      </dgm:t>
    </dgm:pt>
    <dgm:pt modelId="{A10FF110-FE1D-4375-B4D3-85A542BF150C}" type="sibTrans" cxnId="{6A73311F-1751-4C21-800D-526116C4FBB1}">
      <dgm:prSet/>
      <dgm:spPr/>
      <dgm:t>
        <a:bodyPr/>
        <a:lstStyle/>
        <a:p>
          <a:endParaRPr lang="en-US"/>
        </a:p>
      </dgm:t>
    </dgm:pt>
    <dgm:pt modelId="{C1365B65-E3B2-46A3-94D7-E2842634B214}" type="pres">
      <dgm:prSet presAssocID="{895D636A-95F0-4BDA-A7F8-E1BDDA0BD0C5}" presName="Name0" presStyleCnt="0">
        <dgm:presLayoutVars>
          <dgm:dir/>
          <dgm:animLvl val="lvl"/>
          <dgm:resizeHandles val="exact"/>
        </dgm:presLayoutVars>
      </dgm:prSet>
      <dgm:spPr/>
    </dgm:pt>
    <dgm:pt modelId="{5E5E67B0-AA72-4FCF-81A3-72395C74F298}" type="pres">
      <dgm:prSet presAssocID="{8335E61A-23BA-4973-A1B3-39CBC46330B3}" presName="boxAndChildren" presStyleCnt="0"/>
      <dgm:spPr/>
    </dgm:pt>
    <dgm:pt modelId="{7C0F5348-BBE7-4277-B663-7CEEE8814857}" type="pres">
      <dgm:prSet presAssocID="{8335E61A-23BA-4973-A1B3-39CBC46330B3}" presName="parentTextBox" presStyleLbl="alignNode1" presStyleIdx="0" presStyleCnt="3"/>
      <dgm:spPr/>
    </dgm:pt>
    <dgm:pt modelId="{FD3F85D3-69D3-4F1C-96A7-52FBE41845F4}" type="pres">
      <dgm:prSet presAssocID="{8335E61A-23BA-4973-A1B3-39CBC46330B3}" presName="descendantBox" presStyleLbl="bgAccFollowNode1" presStyleIdx="0" presStyleCnt="3"/>
      <dgm:spPr/>
    </dgm:pt>
    <dgm:pt modelId="{003842AB-3576-4C44-969C-7E0115C40D34}" type="pres">
      <dgm:prSet presAssocID="{3472CC05-C609-4A36-9EA1-8A7B61198216}" presName="sp" presStyleCnt="0"/>
      <dgm:spPr/>
    </dgm:pt>
    <dgm:pt modelId="{A935BE58-B437-4F01-8947-C6AE019EF5B8}" type="pres">
      <dgm:prSet presAssocID="{F4275610-8EB2-4056-9F73-D6E74D863BD5}" presName="arrowAndChildren" presStyleCnt="0"/>
      <dgm:spPr/>
    </dgm:pt>
    <dgm:pt modelId="{32F60A81-9F34-48A7-A0FD-7B72D4FA94C6}" type="pres">
      <dgm:prSet presAssocID="{F4275610-8EB2-4056-9F73-D6E74D863BD5}" presName="parentTextArrow" presStyleLbl="node1" presStyleIdx="0" presStyleCnt="0"/>
      <dgm:spPr/>
    </dgm:pt>
    <dgm:pt modelId="{5209F81C-B860-4F46-B46B-9CFD8A61C610}" type="pres">
      <dgm:prSet presAssocID="{F4275610-8EB2-4056-9F73-D6E74D863BD5}" presName="arrow" presStyleLbl="alignNode1" presStyleIdx="1" presStyleCnt="3"/>
      <dgm:spPr/>
    </dgm:pt>
    <dgm:pt modelId="{081299D5-197B-4CA5-AA67-A913522F9BA8}" type="pres">
      <dgm:prSet presAssocID="{F4275610-8EB2-4056-9F73-D6E74D863BD5}" presName="descendantArrow" presStyleLbl="bgAccFollowNode1" presStyleIdx="1" presStyleCnt="3"/>
      <dgm:spPr/>
    </dgm:pt>
    <dgm:pt modelId="{58F40468-A534-4E5E-9B1B-2BD48DE53D2E}" type="pres">
      <dgm:prSet presAssocID="{443EC3A1-81D1-46F0-B3ED-6DC3716C721C}" presName="sp" presStyleCnt="0"/>
      <dgm:spPr/>
    </dgm:pt>
    <dgm:pt modelId="{538C6DBF-024D-484E-AA7A-EC86CA73C670}" type="pres">
      <dgm:prSet presAssocID="{9CACD867-7E0D-490C-BAE4-0A6F1437EEB2}" presName="arrowAndChildren" presStyleCnt="0"/>
      <dgm:spPr/>
    </dgm:pt>
    <dgm:pt modelId="{D6B4FB80-CC2E-43C1-AD91-2A4F4EC30DC8}" type="pres">
      <dgm:prSet presAssocID="{9CACD867-7E0D-490C-BAE4-0A6F1437EEB2}" presName="parentTextArrow" presStyleLbl="node1" presStyleIdx="0" presStyleCnt="0"/>
      <dgm:spPr/>
    </dgm:pt>
    <dgm:pt modelId="{17DDCEB6-3BC0-453E-999F-AFC7CACB4EDD}" type="pres">
      <dgm:prSet presAssocID="{9CACD867-7E0D-490C-BAE4-0A6F1437EEB2}" presName="arrow" presStyleLbl="alignNode1" presStyleIdx="2" presStyleCnt="3"/>
      <dgm:spPr/>
    </dgm:pt>
    <dgm:pt modelId="{5DF19B22-1480-4392-B1A3-5CFB8981D4D0}" type="pres">
      <dgm:prSet presAssocID="{9CACD867-7E0D-490C-BAE4-0A6F1437EEB2}" presName="descendantArrow" presStyleLbl="bgAccFollowNode1" presStyleIdx="2" presStyleCnt="3"/>
      <dgm:spPr/>
    </dgm:pt>
  </dgm:ptLst>
  <dgm:cxnLst>
    <dgm:cxn modelId="{3E18F409-73FB-4260-BF6C-7E04479A114F}" type="presOf" srcId="{F4275610-8EB2-4056-9F73-D6E74D863BD5}" destId="{32F60A81-9F34-48A7-A0FD-7B72D4FA94C6}" srcOrd="0" destOrd="0" presId="urn:microsoft.com/office/officeart/2016/7/layout/VerticalDownArrowProcess"/>
    <dgm:cxn modelId="{D68EF512-1830-4ABA-84AC-5BA93258512B}" type="presOf" srcId="{53110789-DF37-42DF-9DF0-16F0795107BF}" destId="{5DF19B22-1480-4392-B1A3-5CFB8981D4D0}" srcOrd="0" destOrd="0" presId="urn:microsoft.com/office/officeart/2016/7/layout/VerticalDownArrowProcess"/>
    <dgm:cxn modelId="{293C9E13-DC99-4640-81BA-B0A836092900}" type="presOf" srcId="{9CACD867-7E0D-490C-BAE4-0A6F1437EEB2}" destId="{17DDCEB6-3BC0-453E-999F-AFC7CACB4EDD}" srcOrd="1" destOrd="0" presId="urn:microsoft.com/office/officeart/2016/7/layout/VerticalDownArrowProcess"/>
    <dgm:cxn modelId="{6A73311F-1751-4C21-800D-526116C4FBB1}" srcId="{88123B39-C609-4533-BB15-5B5DA6D1FEBC}" destId="{416D5CB5-C42F-490E-B9A6-BB4B49F606C5}" srcOrd="0" destOrd="0" parTransId="{25B1D19C-2317-406C-B832-4ACDD29E6DD4}" sibTransId="{A10FF110-FE1D-4375-B4D3-85A542BF150C}"/>
    <dgm:cxn modelId="{FC949A2D-7925-49A0-B974-F565B755DA80}" srcId="{895D636A-95F0-4BDA-A7F8-E1BDDA0BD0C5}" destId="{9CACD867-7E0D-490C-BAE4-0A6F1437EEB2}" srcOrd="0" destOrd="0" parTransId="{A03D9093-23AA-442A-9D6B-952955E8A9AD}" sibTransId="{443EC3A1-81D1-46F0-B3ED-6DC3716C721C}"/>
    <dgm:cxn modelId="{E0532046-2104-4F18-8CBF-45286C5B7B4C}" srcId="{895D636A-95F0-4BDA-A7F8-E1BDDA0BD0C5}" destId="{8335E61A-23BA-4973-A1B3-39CBC46330B3}" srcOrd="2" destOrd="0" parTransId="{84AF7CF2-E16E-438E-B784-F15E4CD5806A}" sibTransId="{7665E181-E3A7-4FD0-B377-BBFBE781F6C2}"/>
    <dgm:cxn modelId="{4E2C7467-446C-43B4-A851-3D3B4DC3E588}" srcId="{53110789-DF37-42DF-9DF0-16F0795107BF}" destId="{6DC02B90-5529-409A-A57E-E54B95F651A6}" srcOrd="0" destOrd="0" parTransId="{4AB4DFB9-B127-4033-AA77-A19BFB4BEBB8}" sibTransId="{EDBBDB36-4218-4358-BAB1-B20F45D4BBA5}"/>
    <dgm:cxn modelId="{B22E6675-096D-4DB8-9071-7331356BA987}" type="presOf" srcId="{8335E61A-23BA-4973-A1B3-39CBC46330B3}" destId="{7C0F5348-BBE7-4277-B663-7CEEE8814857}" srcOrd="0" destOrd="0" presId="urn:microsoft.com/office/officeart/2016/7/layout/VerticalDownArrowProcess"/>
    <dgm:cxn modelId="{F3445180-5849-43F9-8CB6-E744B63EB19E}" type="presOf" srcId="{F4275610-8EB2-4056-9F73-D6E74D863BD5}" destId="{5209F81C-B860-4F46-B46B-9CFD8A61C610}" srcOrd="1" destOrd="0" presId="urn:microsoft.com/office/officeart/2016/7/layout/VerticalDownArrowProcess"/>
    <dgm:cxn modelId="{8B5459AA-137A-4F66-8DF4-80C3689E308B}" srcId="{9CACD867-7E0D-490C-BAE4-0A6F1437EEB2}" destId="{53110789-DF37-42DF-9DF0-16F0795107BF}" srcOrd="0" destOrd="0" parTransId="{475105B2-35FC-4DFA-AF6B-BCAE432947C8}" sibTransId="{D70545E6-7E64-436C-91A6-387E92B29DDB}"/>
    <dgm:cxn modelId="{18C896B4-9202-48DE-9EB2-1F7631AE2E2A}" srcId="{53110789-DF37-42DF-9DF0-16F0795107BF}" destId="{495995D2-2585-4EB9-95CA-703622C0B827}" srcOrd="1" destOrd="0" parTransId="{0DEA5A9E-253A-4872-B14E-A6A3FBE9EA01}" sibTransId="{5F2F9C4D-F75A-4B9D-AEED-60CC906659CD}"/>
    <dgm:cxn modelId="{6172D4C2-DA1E-4995-BBDD-C39209230D00}" type="presOf" srcId="{895D636A-95F0-4BDA-A7F8-E1BDDA0BD0C5}" destId="{C1365B65-E3B2-46A3-94D7-E2842634B214}" srcOrd="0" destOrd="0" presId="urn:microsoft.com/office/officeart/2016/7/layout/VerticalDownArrowProcess"/>
    <dgm:cxn modelId="{854812CB-FC10-492B-B9FA-E8CDD1365F6E}" type="presOf" srcId="{6DC02B90-5529-409A-A57E-E54B95F651A6}" destId="{5DF19B22-1480-4392-B1A3-5CFB8981D4D0}" srcOrd="0" destOrd="1" presId="urn:microsoft.com/office/officeart/2016/7/layout/VerticalDownArrowProcess"/>
    <dgm:cxn modelId="{8A197ACC-3A31-47D4-BB84-3698A6653881}" type="presOf" srcId="{495995D2-2585-4EB9-95CA-703622C0B827}" destId="{5DF19B22-1480-4392-B1A3-5CFB8981D4D0}" srcOrd="0" destOrd="2" presId="urn:microsoft.com/office/officeart/2016/7/layout/VerticalDownArrowProcess"/>
    <dgm:cxn modelId="{0E030FCE-E3EA-4D8A-A2DB-3682BA3CD092}" srcId="{895D636A-95F0-4BDA-A7F8-E1BDDA0BD0C5}" destId="{F4275610-8EB2-4056-9F73-D6E74D863BD5}" srcOrd="1" destOrd="0" parTransId="{8686E9E7-239B-470E-80E1-C42D91F6E829}" sibTransId="{3472CC05-C609-4A36-9EA1-8A7B61198216}"/>
    <dgm:cxn modelId="{59ED36CF-4212-4EF5-AF39-06C016B6762D}" type="presOf" srcId="{9CACD867-7E0D-490C-BAE4-0A6F1437EEB2}" destId="{D6B4FB80-CC2E-43C1-AD91-2A4F4EC30DC8}" srcOrd="0" destOrd="0" presId="urn:microsoft.com/office/officeart/2016/7/layout/VerticalDownArrowProcess"/>
    <dgm:cxn modelId="{63D593E5-4032-4DEC-8B4D-BC80384B9F88}" type="presOf" srcId="{88123B39-C609-4533-BB15-5B5DA6D1FEBC}" destId="{FD3F85D3-69D3-4F1C-96A7-52FBE41845F4}" srcOrd="0" destOrd="0" presId="urn:microsoft.com/office/officeart/2016/7/layout/VerticalDownArrowProcess"/>
    <dgm:cxn modelId="{2E931AED-076A-44AF-A82D-12AA30CAD794}" srcId="{8335E61A-23BA-4973-A1B3-39CBC46330B3}" destId="{88123B39-C609-4533-BB15-5B5DA6D1FEBC}" srcOrd="0" destOrd="0" parTransId="{EC39DDA5-5E6A-474A-87D3-9117FA774CD9}" sibTransId="{3D462C68-8D9C-4066-BF47-7EDF7EB04100}"/>
    <dgm:cxn modelId="{8CB918F2-44BD-482F-A3D9-7951F42BB8A9}" type="presOf" srcId="{A4257C4B-278E-4761-BBDB-21B9CB8BBB72}" destId="{081299D5-197B-4CA5-AA67-A913522F9BA8}" srcOrd="0" destOrd="0" presId="urn:microsoft.com/office/officeart/2016/7/layout/VerticalDownArrowProcess"/>
    <dgm:cxn modelId="{F96EB3F6-A228-4CB8-942E-B30A3BEAA648}" type="presOf" srcId="{416D5CB5-C42F-490E-B9A6-BB4B49F606C5}" destId="{FD3F85D3-69D3-4F1C-96A7-52FBE41845F4}" srcOrd="0" destOrd="1" presId="urn:microsoft.com/office/officeart/2016/7/layout/VerticalDownArrowProcess"/>
    <dgm:cxn modelId="{56D011FD-B119-4035-8A46-A323E046DAFA}" srcId="{F4275610-8EB2-4056-9F73-D6E74D863BD5}" destId="{A4257C4B-278E-4761-BBDB-21B9CB8BBB72}" srcOrd="0" destOrd="0" parTransId="{946F3C63-F84E-4EA0-9DF6-181C673B0594}" sibTransId="{5CAD31A1-14C9-490E-A91A-D9D914315080}"/>
    <dgm:cxn modelId="{4549873F-EF37-4253-A94F-733A12D5178D}" type="presParOf" srcId="{C1365B65-E3B2-46A3-94D7-E2842634B214}" destId="{5E5E67B0-AA72-4FCF-81A3-72395C74F298}" srcOrd="0" destOrd="0" presId="urn:microsoft.com/office/officeart/2016/7/layout/VerticalDownArrowProcess"/>
    <dgm:cxn modelId="{9C19B22F-3A07-45DE-A963-36D961AC782D}" type="presParOf" srcId="{5E5E67B0-AA72-4FCF-81A3-72395C74F298}" destId="{7C0F5348-BBE7-4277-B663-7CEEE8814857}" srcOrd="0" destOrd="0" presId="urn:microsoft.com/office/officeart/2016/7/layout/VerticalDownArrowProcess"/>
    <dgm:cxn modelId="{A280A52B-07FB-4B2C-BC3B-FD983D0DFA00}" type="presParOf" srcId="{5E5E67B0-AA72-4FCF-81A3-72395C74F298}" destId="{FD3F85D3-69D3-4F1C-96A7-52FBE41845F4}" srcOrd="1" destOrd="0" presId="urn:microsoft.com/office/officeart/2016/7/layout/VerticalDownArrowProcess"/>
    <dgm:cxn modelId="{7F56BCA2-E452-47B6-A810-00433FD85D65}" type="presParOf" srcId="{C1365B65-E3B2-46A3-94D7-E2842634B214}" destId="{003842AB-3576-4C44-969C-7E0115C40D34}" srcOrd="1" destOrd="0" presId="urn:microsoft.com/office/officeart/2016/7/layout/VerticalDownArrowProcess"/>
    <dgm:cxn modelId="{8B09C2C0-A012-4034-99A2-17D141822B48}" type="presParOf" srcId="{C1365B65-E3B2-46A3-94D7-E2842634B214}" destId="{A935BE58-B437-4F01-8947-C6AE019EF5B8}" srcOrd="2" destOrd="0" presId="urn:microsoft.com/office/officeart/2016/7/layout/VerticalDownArrowProcess"/>
    <dgm:cxn modelId="{8B2FDBA2-57D8-443B-84A3-8CF39C0F2F1E}" type="presParOf" srcId="{A935BE58-B437-4F01-8947-C6AE019EF5B8}" destId="{32F60A81-9F34-48A7-A0FD-7B72D4FA94C6}" srcOrd="0" destOrd="0" presId="urn:microsoft.com/office/officeart/2016/7/layout/VerticalDownArrowProcess"/>
    <dgm:cxn modelId="{25A582BB-BF99-47DF-8B86-C2BBC7D5F449}" type="presParOf" srcId="{A935BE58-B437-4F01-8947-C6AE019EF5B8}" destId="{5209F81C-B860-4F46-B46B-9CFD8A61C610}" srcOrd="1" destOrd="0" presId="urn:microsoft.com/office/officeart/2016/7/layout/VerticalDownArrowProcess"/>
    <dgm:cxn modelId="{EE0FF9E9-FAD7-4EB7-9EAF-4CE5B47CC0FA}" type="presParOf" srcId="{A935BE58-B437-4F01-8947-C6AE019EF5B8}" destId="{081299D5-197B-4CA5-AA67-A913522F9BA8}" srcOrd="2" destOrd="0" presId="urn:microsoft.com/office/officeart/2016/7/layout/VerticalDownArrowProcess"/>
    <dgm:cxn modelId="{C48A936B-37A6-47AB-BFA6-39E205C43933}" type="presParOf" srcId="{C1365B65-E3B2-46A3-94D7-E2842634B214}" destId="{58F40468-A534-4E5E-9B1B-2BD48DE53D2E}" srcOrd="3" destOrd="0" presId="urn:microsoft.com/office/officeart/2016/7/layout/VerticalDownArrowProcess"/>
    <dgm:cxn modelId="{F0B628E1-BA29-4E3D-8E6F-16FE3E03AF9A}" type="presParOf" srcId="{C1365B65-E3B2-46A3-94D7-E2842634B214}" destId="{538C6DBF-024D-484E-AA7A-EC86CA73C670}" srcOrd="4" destOrd="0" presId="urn:microsoft.com/office/officeart/2016/7/layout/VerticalDownArrowProcess"/>
    <dgm:cxn modelId="{A8629C2F-C830-4ABA-A8BE-3F3DFAD627A1}" type="presParOf" srcId="{538C6DBF-024D-484E-AA7A-EC86CA73C670}" destId="{D6B4FB80-CC2E-43C1-AD91-2A4F4EC30DC8}" srcOrd="0" destOrd="0" presId="urn:microsoft.com/office/officeart/2016/7/layout/VerticalDownArrowProcess"/>
    <dgm:cxn modelId="{914BAC7D-A315-44BE-932E-83F06E34C44B}" type="presParOf" srcId="{538C6DBF-024D-484E-AA7A-EC86CA73C670}" destId="{17DDCEB6-3BC0-453E-999F-AFC7CACB4EDD}" srcOrd="1" destOrd="0" presId="urn:microsoft.com/office/officeart/2016/7/layout/VerticalDownArrowProcess"/>
    <dgm:cxn modelId="{EAF8CCC0-C40C-45A3-B790-34E408D080DC}" type="presParOf" srcId="{538C6DBF-024D-484E-AA7A-EC86CA73C670}" destId="{5DF19B22-1480-4392-B1A3-5CFB8981D4D0}"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743B88-C1BB-471C-9764-F4F31CF9A0DF}"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3E043510-2A87-4042-842B-4995083525BC}">
      <dgm:prSet/>
      <dgm:spPr/>
      <dgm:t>
        <a:bodyPr/>
        <a:lstStyle/>
        <a:p>
          <a:r>
            <a:rPr lang="en-US" b="1" dirty="0"/>
            <a:t>Result:</a:t>
          </a:r>
          <a:r>
            <a:rPr lang="en-US" dirty="0"/>
            <a:t> The calculated model accuracy as per the testing data was 95.14%. Finally we save the model using </a:t>
          </a:r>
          <a:r>
            <a:rPr lang="en-US" dirty="0" err="1"/>
            <a:t>Joblib</a:t>
          </a:r>
          <a:r>
            <a:rPr lang="en-US" dirty="0"/>
            <a:t> library for future usage.</a:t>
          </a:r>
        </a:p>
      </dgm:t>
    </dgm:pt>
    <dgm:pt modelId="{1E4B8528-AB9A-467E-BBBD-C9FBA6DAD21C}" type="parTrans" cxnId="{C60FB8BE-C182-419F-B98E-72C886C0501A}">
      <dgm:prSet/>
      <dgm:spPr/>
      <dgm:t>
        <a:bodyPr/>
        <a:lstStyle/>
        <a:p>
          <a:endParaRPr lang="en-US"/>
        </a:p>
      </dgm:t>
    </dgm:pt>
    <dgm:pt modelId="{9B40236C-E65F-4CE5-A95D-568E7F443E74}" type="sibTrans" cxnId="{C60FB8BE-C182-419F-B98E-72C886C0501A}">
      <dgm:prSet/>
      <dgm:spPr/>
      <dgm:t>
        <a:bodyPr/>
        <a:lstStyle/>
        <a:p>
          <a:endParaRPr lang="en-US"/>
        </a:p>
      </dgm:t>
    </dgm:pt>
    <dgm:pt modelId="{84940160-6EF2-4026-B45D-1D40E69EC98B}">
      <dgm:prSet/>
      <dgm:spPr/>
      <dgm:t>
        <a:bodyPr/>
        <a:lstStyle/>
        <a:p>
          <a:r>
            <a:rPr lang="en-US" dirty="0"/>
            <a:t>More Information:</a:t>
          </a:r>
        </a:p>
      </dgm:t>
    </dgm:pt>
    <dgm:pt modelId="{7BBDADE3-6FB8-4B58-BEC1-7014710791FD}" type="parTrans" cxnId="{4CFFDC42-4B2B-45CF-AA93-F61AF42CED70}">
      <dgm:prSet/>
      <dgm:spPr/>
      <dgm:t>
        <a:bodyPr/>
        <a:lstStyle/>
        <a:p>
          <a:endParaRPr lang="en-US"/>
        </a:p>
      </dgm:t>
    </dgm:pt>
    <dgm:pt modelId="{702002E9-B894-4FEF-90A5-65C6C619E745}" type="sibTrans" cxnId="{4CFFDC42-4B2B-45CF-AA93-F61AF42CED70}">
      <dgm:prSet/>
      <dgm:spPr/>
      <dgm:t>
        <a:bodyPr/>
        <a:lstStyle/>
        <a:p>
          <a:endParaRPr lang="en-US"/>
        </a:p>
      </dgm:t>
    </dgm:pt>
    <dgm:pt modelId="{BA0DF741-17F8-4F3B-BBF2-058FA1667337}">
      <dgm:prSet/>
      <dgm:spPr/>
      <dgm:t>
        <a:bodyPr/>
        <a:lstStyle/>
        <a:p>
          <a:r>
            <a:rPr lang="en-US" dirty="0">
              <a:hlinkClick xmlns:r="http://schemas.openxmlformats.org/officeDocument/2006/relationships" r:id="rId1"/>
            </a:rPr>
            <a:t>Our code base</a:t>
          </a:r>
        </a:p>
      </dgm:t>
    </dgm:pt>
    <dgm:pt modelId="{A5351205-6570-4F95-844A-0D4EABC8B717}" type="parTrans" cxnId="{E34AC024-D7E4-420E-A7CB-ED8A8718B82C}">
      <dgm:prSet/>
      <dgm:spPr/>
      <dgm:t>
        <a:bodyPr/>
        <a:lstStyle/>
        <a:p>
          <a:endParaRPr lang="en-US"/>
        </a:p>
      </dgm:t>
    </dgm:pt>
    <dgm:pt modelId="{C1470B42-EB90-42EC-9F27-02276DAF14FA}" type="sibTrans" cxnId="{E34AC024-D7E4-420E-A7CB-ED8A8718B82C}">
      <dgm:prSet/>
      <dgm:spPr/>
      <dgm:t>
        <a:bodyPr/>
        <a:lstStyle/>
        <a:p>
          <a:endParaRPr lang="en-US"/>
        </a:p>
      </dgm:t>
    </dgm:pt>
    <dgm:pt modelId="{8C8E28CB-D622-4CA2-9352-353D7CFCBBBF}">
      <dgm:prSet/>
      <dgm:spPr/>
      <dgm:t>
        <a:bodyPr/>
        <a:lstStyle/>
        <a:p>
          <a:r>
            <a:rPr lang="en-US" dirty="0">
              <a:hlinkClick xmlns:r="http://schemas.openxmlformats.org/officeDocument/2006/relationships" r:id="rId2"/>
            </a:rPr>
            <a:t>Github Repository</a:t>
          </a:r>
        </a:p>
      </dgm:t>
    </dgm:pt>
    <dgm:pt modelId="{6F1D2097-A5E5-418F-B886-238837ABE153}" type="parTrans" cxnId="{44379554-9325-428F-8049-E67E302818CF}">
      <dgm:prSet/>
      <dgm:spPr/>
      <dgm:t>
        <a:bodyPr/>
        <a:lstStyle/>
        <a:p>
          <a:endParaRPr lang="en-US"/>
        </a:p>
      </dgm:t>
    </dgm:pt>
    <dgm:pt modelId="{68C68A93-B527-4CBE-9203-A9D98B341B8D}" type="sibTrans" cxnId="{44379554-9325-428F-8049-E67E302818CF}">
      <dgm:prSet/>
      <dgm:spPr/>
      <dgm:t>
        <a:bodyPr/>
        <a:lstStyle/>
        <a:p>
          <a:endParaRPr lang="en-US"/>
        </a:p>
      </dgm:t>
    </dgm:pt>
    <dgm:pt modelId="{B46C4946-08FC-4155-BC45-BB871F79C238}" type="pres">
      <dgm:prSet presAssocID="{2E743B88-C1BB-471C-9764-F4F31CF9A0DF}" presName="Name0" presStyleCnt="0">
        <dgm:presLayoutVars>
          <dgm:dir/>
          <dgm:animLvl val="lvl"/>
          <dgm:resizeHandles val="exact"/>
        </dgm:presLayoutVars>
      </dgm:prSet>
      <dgm:spPr/>
    </dgm:pt>
    <dgm:pt modelId="{F9912F75-9A4E-4ADF-A417-0317BB1B06C6}" type="pres">
      <dgm:prSet presAssocID="{84940160-6EF2-4026-B45D-1D40E69EC98B}" presName="boxAndChildren" presStyleCnt="0"/>
      <dgm:spPr/>
    </dgm:pt>
    <dgm:pt modelId="{1AF711C4-B9E8-43B2-B8FC-A20A7FD6EA0A}" type="pres">
      <dgm:prSet presAssocID="{84940160-6EF2-4026-B45D-1D40E69EC98B}" presName="parentTextBox" presStyleLbl="node1" presStyleIdx="0" presStyleCnt="2"/>
      <dgm:spPr/>
    </dgm:pt>
    <dgm:pt modelId="{6642E36E-2AAB-43C9-9590-2F8281BB695A}" type="pres">
      <dgm:prSet presAssocID="{84940160-6EF2-4026-B45D-1D40E69EC98B}" presName="entireBox" presStyleLbl="node1" presStyleIdx="0" presStyleCnt="2"/>
      <dgm:spPr/>
    </dgm:pt>
    <dgm:pt modelId="{B9A0CB42-CB40-44AF-99E7-72AC5CB11F5E}" type="pres">
      <dgm:prSet presAssocID="{84940160-6EF2-4026-B45D-1D40E69EC98B}" presName="descendantBox" presStyleCnt="0"/>
      <dgm:spPr/>
    </dgm:pt>
    <dgm:pt modelId="{C28ADBC1-8489-4B1B-A359-B4BC8DFB3EB0}" type="pres">
      <dgm:prSet presAssocID="{BA0DF741-17F8-4F3B-BBF2-058FA1667337}" presName="childTextBox" presStyleLbl="fgAccFollowNode1" presStyleIdx="0" presStyleCnt="2">
        <dgm:presLayoutVars>
          <dgm:bulletEnabled val="1"/>
        </dgm:presLayoutVars>
      </dgm:prSet>
      <dgm:spPr/>
    </dgm:pt>
    <dgm:pt modelId="{12A2A7A6-4BAC-454D-9D88-6AB2D68ACEEE}" type="pres">
      <dgm:prSet presAssocID="{8C8E28CB-D622-4CA2-9352-353D7CFCBBBF}" presName="childTextBox" presStyleLbl="fgAccFollowNode1" presStyleIdx="1" presStyleCnt="2">
        <dgm:presLayoutVars>
          <dgm:bulletEnabled val="1"/>
        </dgm:presLayoutVars>
      </dgm:prSet>
      <dgm:spPr/>
    </dgm:pt>
    <dgm:pt modelId="{D9ED5735-7BC7-4504-B913-DB900286E8F2}" type="pres">
      <dgm:prSet presAssocID="{9B40236C-E65F-4CE5-A95D-568E7F443E74}" presName="sp" presStyleCnt="0"/>
      <dgm:spPr/>
    </dgm:pt>
    <dgm:pt modelId="{A6A6480C-C7F4-49A9-9192-9D57D739E0F9}" type="pres">
      <dgm:prSet presAssocID="{3E043510-2A87-4042-842B-4995083525BC}" presName="arrowAndChildren" presStyleCnt="0"/>
      <dgm:spPr/>
    </dgm:pt>
    <dgm:pt modelId="{DFA8FE23-41AC-4B49-A6ED-FBAF62AC2268}" type="pres">
      <dgm:prSet presAssocID="{3E043510-2A87-4042-842B-4995083525BC}" presName="parentTextArrow" presStyleLbl="node1" presStyleIdx="1" presStyleCnt="2"/>
      <dgm:spPr/>
    </dgm:pt>
  </dgm:ptLst>
  <dgm:cxnLst>
    <dgm:cxn modelId="{E34AC024-D7E4-420E-A7CB-ED8A8718B82C}" srcId="{84940160-6EF2-4026-B45D-1D40E69EC98B}" destId="{BA0DF741-17F8-4F3B-BBF2-058FA1667337}" srcOrd="0" destOrd="0" parTransId="{A5351205-6570-4F95-844A-0D4EABC8B717}" sibTransId="{C1470B42-EB90-42EC-9F27-02276DAF14FA}"/>
    <dgm:cxn modelId="{4CFFDC42-4B2B-45CF-AA93-F61AF42CED70}" srcId="{2E743B88-C1BB-471C-9764-F4F31CF9A0DF}" destId="{84940160-6EF2-4026-B45D-1D40E69EC98B}" srcOrd="1" destOrd="0" parTransId="{7BBDADE3-6FB8-4B58-BEC1-7014710791FD}" sibTransId="{702002E9-B894-4FEF-90A5-65C6C619E745}"/>
    <dgm:cxn modelId="{44379554-9325-428F-8049-E67E302818CF}" srcId="{84940160-6EF2-4026-B45D-1D40E69EC98B}" destId="{8C8E28CB-D622-4CA2-9352-353D7CFCBBBF}" srcOrd="1" destOrd="0" parTransId="{6F1D2097-A5E5-418F-B886-238837ABE153}" sibTransId="{68C68A93-B527-4CBE-9203-A9D98B341B8D}"/>
    <dgm:cxn modelId="{E02D1557-C37B-4567-9EF0-E1C1E53B60F2}" type="presOf" srcId="{BA0DF741-17F8-4F3B-BBF2-058FA1667337}" destId="{C28ADBC1-8489-4B1B-A359-B4BC8DFB3EB0}" srcOrd="0" destOrd="0" presId="urn:microsoft.com/office/officeart/2005/8/layout/process4"/>
    <dgm:cxn modelId="{566A4DAB-D701-493B-9A24-0B563B53BA2A}" type="presOf" srcId="{84940160-6EF2-4026-B45D-1D40E69EC98B}" destId="{6642E36E-2AAB-43C9-9590-2F8281BB695A}" srcOrd="1" destOrd="0" presId="urn:microsoft.com/office/officeart/2005/8/layout/process4"/>
    <dgm:cxn modelId="{E40BABB3-7419-4F8F-9974-5E2288BF34C2}" type="presOf" srcId="{8C8E28CB-D622-4CA2-9352-353D7CFCBBBF}" destId="{12A2A7A6-4BAC-454D-9D88-6AB2D68ACEEE}" srcOrd="0" destOrd="0" presId="urn:microsoft.com/office/officeart/2005/8/layout/process4"/>
    <dgm:cxn modelId="{C60FB8BE-C182-419F-B98E-72C886C0501A}" srcId="{2E743B88-C1BB-471C-9764-F4F31CF9A0DF}" destId="{3E043510-2A87-4042-842B-4995083525BC}" srcOrd="0" destOrd="0" parTransId="{1E4B8528-AB9A-467E-BBBD-C9FBA6DAD21C}" sibTransId="{9B40236C-E65F-4CE5-A95D-568E7F443E74}"/>
    <dgm:cxn modelId="{454C37D4-3834-46A9-A4D6-B4E4AE4113C1}" type="presOf" srcId="{2E743B88-C1BB-471C-9764-F4F31CF9A0DF}" destId="{B46C4946-08FC-4155-BC45-BB871F79C238}" srcOrd="0" destOrd="0" presId="urn:microsoft.com/office/officeart/2005/8/layout/process4"/>
    <dgm:cxn modelId="{7EFDFEDD-7632-4777-A8AB-5CA2C0F4D280}" type="presOf" srcId="{84940160-6EF2-4026-B45D-1D40E69EC98B}" destId="{1AF711C4-B9E8-43B2-B8FC-A20A7FD6EA0A}" srcOrd="0" destOrd="0" presId="urn:microsoft.com/office/officeart/2005/8/layout/process4"/>
    <dgm:cxn modelId="{1D67ACF4-6D7B-493D-B9E7-BF0F8061C576}" type="presOf" srcId="{3E043510-2A87-4042-842B-4995083525BC}" destId="{DFA8FE23-41AC-4B49-A6ED-FBAF62AC2268}" srcOrd="0" destOrd="0" presId="urn:microsoft.com/office/officeart/2005/8/layout/process4"/>
    <dgm:cxn modelId="{8E1166F9-70A1-41B0-93AC-E0C3A16C2CB3}" type="presParOf" srcId="{B46C4946-08FC-4155-BC45-BB871F79C238}" destId="{F9912F75-9A4E-4ADF-A417-0317BB1B06C6}" srcOrd="0" destOrd="0" presId="urn:microsoft.com/office/officeart/2005/8/layout/process4"/>
    <dgm:cxn modelId="{670AA6F5-D567-4474-B913-D661F4413C90}" type="presParOf" srcId="{F9912F75-9A4E-4ADF-A417-0317BB1B06C6}" destId="{1AF711C4-B9E8-43B2-B8FC-A20A7FD6EA0A}" srcOrd="0" destOrd="0" presId="urn:microsoft.com/office/officeart/2005/8/layout/process4"/>
    <dgm:cxn modelId="{3FB505F0-02A9-4C47-9E83-99C11E1CB264}" type="presParOf" srcId="{F9912F75-9A4E-4ADF-A417-0317BB1B06C6}" destId="{6642E36E-2AAB-43C9-9590-2F8281BB695A}" srcOrd="1" destOrd="0" presId="urn:microsoft.com/office/officeart/2005/8/layout/process4"/>
    <dgm:cxn modelId="{9CEBAD55-DF3B-484A-A637-533280A08DFC}" type="presParOf" srcId="{F9912F75-9A4E-4ADF-A417-0317BB1B06C6}" destId="{B9A0CB42-CB40-44AF-99E7-72AC5CB11F5E}" srcOrd="2" destOrd="0" presId="urn:microsoft.com/office/officeart/2005/8/layout/process4"/>
    <dgm:cxn modelId="{6849EE6D-227B-4A02-8C8E-DEB9F1C4185A}" type="presParOf" srcId="{B9A0CB42-CB40-44AF-99E7-72AC5CB11F5E}" destId="{C28ADBC1-8489-4B1B-A359-B4BC8DFB3EB0}" srcOrd="0" destOrd="0" presId="urn:microsoft.com/office/officeart/2005/8/layout/process4"/>
    <dgm:cxn modelId="{DD845E49-C21E-4CB3-A826-0BFE90675319}" type="presParOf" srcId="{B9A0CB42-CB40-44AF-99E7-72AC5CB11F5E}" destId="{12A2A7A6-4BAC-454D-9D88-6AB2D68ACEEE}" srcOrd="1" destOrd="0" presId="urn:microsoft.com/office/officeart/2005/8/layout/process4"/>
    <dgm:cxn modelId="{84BAA849-0FBF-434B-9C6A-C2BEE24DDD5A}" type="presParOf" srcId="{B46C4946-08FC-4155-BC45-BB871F79C238}" destId="{D9ED5735-7BC7-4504-B913-DB900286E8F2}" srcOrd="1" destOrd="0" presId="urn:microsoft.com/office/officeart/2005/8/layout/process4"/>
    <dgm:cxn modelId="{2B53CADF-C956-49C7-8012-B95809C7D5BC}" type="presParOf" srcId="{B46C4946-08FC-4155-BC45-BB871F79C238}" destId="{A6A6480C-C7F4-49A9-9192-9D57D739E0F9}" srcOrd="2" destOrd="0" presId="urn:microsoft.com/office/officeart/2005/8/layout/process4"/>
    <dgm:cxn modelId="{9B5E3DD3-664C-4058-8073-C37C18021D56}" type="presParOf" srcId="{A6A6480C-C7F4-49A9-9192-9D57D739E0F9}" destId="{DFA8FE23-41AC-4B49-A6ED-FBAF62AC226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FC1D2-AD1E-43AF-A62C-3D547E77736E}">
      <dsp:nvSpPr>
        <dsp:cNvPr id="0" name=""/>
        <dsp:cNvSpPr/>
      </dsp:nvSpPr>
      <dsp:spPr>
        <a:xfrm>
          <a:off x="1291"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1149931-81E1-4882-AD94-189A82F674DF}">
      <dsp:nvSpPr>
        <dsp:cNvPr id="0" name=""/>
        <dsp:cNvSpPr/>
      </dsp:nvSpPr>
      <dsp:spPr>
        <a:xfrm>
          <a:off x="504813"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Implementation of linear regression model</a:t>
          </a:r>
        </a:p>
      </dsp:txBody>
      <dsp:txXfrm>
        <a:off x="589096" y="972374"/>
        <a:ext cx="4363137" cy="2709065"/>
      </dsp:txXfrm>
    </dsp:sp>
    <dsp:sp modelId="{27B71C88-D492-4EAD-9D34-B36C21071224}">
      <dsp:nvSpPr>
        <dsp:cNvPr id="0" name=""/>
        <dsp:cNvSpPr/>
      </dsp:nvSpPr>
      <dsp:spPr>
        <a:xfrm>
          <a:off x="5540040"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C55E313-58B2-4B41-A09F-737F56F1A38B}">
      <dsp:nvSpPr>
        <dsp:cNvPr id="0" name=""/>
        <dsp:cNvSpPr/>
      </dsp:nvSpPr>
      <dsp:spPr>
        <a:xfrm>
          <a:off x="6043562"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Predict marks of the students on basis of study hours.</a:t>
          </a:r>
        </a:p>
      </dsp:txBody>
      <dsp:txXfrm>
        <a:off x="6127845" y="972374"/>
        <a:ext cx="4363137" cy="2709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F5348-BBE7-4277-B663-7CEEE8814857}">
      <dsp:nvSpPr>
        <dsp:cNvPr id="0" name=""/>
        <dsp:cNvSpPr/>
      </dsp:nvSpPr>
      <dsp:spPr>
        <a:xfrm>
          <a:off x="0" y="3143095"/>
          <a:ext cx="2644139" cy="1031634"/>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8051" tIns="256032" rIns="188051" bIns="256032" numCol="1" spcCol="1270" anchor="ctr" anchorCtr="0">
          <a:noAutofit/>
        </a:bodyPr>
        <a:lstStyle/>
        <a:p>
          <a:pPr marL="0" lvl="0" indent="0" algn="ctr" defTabSz="1600200">
            <a:lnSpc>
              <a:spcPct val="90000"/>
            </a:lnSpc>
            <a:spcBef>
              <a:spcPct val="0"/>
            </a:spcBef>
            <a:spcAft>
              <a:spcPct val="35000"/>
            </a:spcAft>
            <a:buNone/>
          </a:pPr>
          <a:r>
            <a:rPr lang="en-US" sz="3600" b="0" kern="1200" dirty="0">
              <a:latin typeface="Arial"/>
              <a:cs typeface="Arial"/>
            </a:rPr>
            <a:t>Step 3</a:t>
          </a:r>
        </a:p>
      </dsp:txBody>
      <dsp:txXfrm>
        <a:off x="0" y="3143095"/>
        <a:ext cx="2644139" cy="1031634"/>
      </dsp:txXfrm>
    </dsp:sp>
    <dsp:sp modelId="{FD3F85D3-69D3-4F1C-96A7-52FBE41845F4}">
      <dsp:nvSpPr>
        <dsp:cNvPr id="0" name=""/>
        <dsp:cNvSpPr/>
      </dsp:nvSpPr>
      <dsp:spPr>
        <a:xfrm>
          <a:off x="2644139" y="3143095"/>
          <a:ext cx="7932418" cy="103163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907" tIns="190500" rIns="160907" bIns="19050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rial"/>
              <a:cs typeface="Arial"/>
            </a:rPr>
            <a:t>Now we visualize the data-set using matplotlib library </a:t>
          </a:r>
          <a:r>
            <a:rPr lang="en-US" sz="1500" b="0" kern="1200" dirty="0" err="1">
              <a:latin typeface="Arial"/>
              <a:cs typeface="Arial"/>
            </a:rPr>
            <a:t>inorder</a:t>
          </a:r>
          <a:r>
            <a:rPr lang="en-US" sz="1500" b="0" kern="1200" dirty="0">
              <a:latin typeface="Arial"/>
              <a:cs typeface="Arial"/>
            </a:rPr>
            <a:t> to decide which model to be used.</a:t>
          </a:r>
        </a:p>
        <a:p>
          <a:pPr marL="114300" lvl="1" indent="-114300" algn="l" defTabSz="533400">
            <a:lnSpc>
              <a:spcPct val="90000"/>
            </a:lnSpc>
            <a:spcBef>
              <a:spcPct val="0"/>
            </a:spcBef>
            <a:spcAft>
              <a:spcPct val="15000"/>
            </a:spcAft>
            <a:buChar char="•"/>
          </a:pPr>
          <a:r>
            <a:rPr lang="en-US" sz="1200" b="0" kern="1200" dirty="0">
              <a:latin typeface="Arial"/>
              <a:cs typeface="Arial"/>
            </a:rPr>
            <a:t>X-axis : study hours and Y-axis : marks.</a:t>
          </a:r>
        </a:p>
      </dsp:txBody>
      <dsp:txXfrm>
        <a:off x="2644139" y="3143095"/>
        <a:ext cx="7932418" cy="1031634"/>
      </dsp:txXfrm>
    </dsp:sp>
    <dsp:sp modelId="{5209F81C-B860-4F46-B46B-9CFD8A61C610}">
      <dsp:nvSpPr>
        <dsp:cNvPr id="0" name=""/>
        <dsp:cNvSpPr/>
      </dsp:nvSpPr>
      <dsp:spPr>
        <a:xfrm rot="10800000">
          <a:off x="0" y="1571916"/>
          <a:ext cx="2644139" cy="1586653"/>
        </a:xfrm>
        <a:prstGeom prst="upArrowCallout">
          <a:avLst>
            <a:gd name="adj1" fmla="val 5000"/>
            <a:gd name="adj2" fmla="val 10000"/>
            <a:gd name="adj3" fmla="val 15000"/>
            <a:gd name="adj4" fmla="val 64977"/>
          </a:avLst>
        </a:prstGeom>
        <a:solidFill>
          <a:schemeClr val="accent2">
            <a:hueOff val="1264967"/>
            <a:satOff val="-23931"/>
            <a:lumOff val="-1667"/>
            <a:alphaOff val="0"/>
          </a:schemeClr>
        </a:solidFill>
        <a:ln w="15875" cap="flat" cmpd="sng" algn="ctr">
          <a:solidFill>
            <a:schemeClr val="accent2">
              <a:hueOff val="1264967"/>
              <a:satOff val="-23931"/>
              <a:lumOff val="-166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8051" tIns="256032" rIns="188051" bIns="256032" numCol="1" spcCol="1270" anchor="ctr" anchorCtr="0">
          <a:noAutofit/>
        </a:bodyPr>
        <a:lstStyle/>
        <a:p>
          <a:pPr marL="0" lvl="0" indent="0" algn="ctr" defTabSz="1600200">
            <a:lnSpc>
              <a:spcPct val="90000"/>
            </a:lnSpc>
            <a:spcBef>
              <a:spcPct val="0"/>
            </a:spcBef>
            <a:spcAft>
              <a:spcPct val="35000"/>
            </a:spcAft>
            <a:buNone/>
          </a:pPr>
          <a:r>
            <a:rPr lang="en-US" sz="3600" b="0" kern="1200" dirty="0">
              <a:latin typeface="Arial"/>
              <a:cs typeface="Arial"/>
            </a:rPr>
            <a:t>Step 2</a:t>
          </a:r>
        </a:p>
      </dsp:txBody>
      <dsp:txXfrm rot="-10800000">
        <a:off x="0" y="1571916"/>
        <a:ext cx="2644139" cy="1031324"/>
      </dsp:txXfrm>
    </dsp:sp>
    <dsp:sp modelId="{081299D5-197B-4CA5-AA67-A913522F9BA8}">
      <dsp:nvSpPr>
        <dsp:cNvPr id="0" name=""/>
        <dsp:cNvSpPr/>
      </dsp:nvSpPr>
      <dsp:spPr>
        <a:xfrm>
          <a:off x="2644139" y="1571916"/>
          <a:ext cx="7932418" cy="1031324"/>
        </a:xfrm>
        <a:prstGeom prst="rect">
          <a:avLst/>
        </a:prstGeom>
        <a:solidFill>
          <a:schemeClr val="accent2">
            <a:tint val="40000"/>
            <a:alpha val="90000"/>
            <a:hueOff val="1762068"/>
            <a:satOff val="-29748"/>
            <a:lumOff val="-1854"/>
            <a:alphaOff val="0"/>
          </a:schemeClr>
        </a:solidFill>
        <a:ln w="15875" cap="flat" cmpd="sng" algn="ctr">
          <a:solidFill>
            <a:schemeClr val="accent2">
              <a:tint val="40000"/>
              <a:alpha val="90000"/>
              <a:hueOff val="1762068"/>
              <a:satOff val="-29748"/>
              <a:lumOff val="-18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907" tIns="190500" rIns="160907" bIns="190500" numCol="1" spcCol="1270" anchor="ctr" anchorCtr="0">
          <a:noAutofit/>
        </a:bodyPr>
        <a:lstStyle/>
        <a:p>
          <a:pPr marL="0" lvl="0" indent="0" algn="l" defTabSz="666750">
            <a:lnSpc>
              <a:spcPct val="90000"/>
            </a:lnSpc>
            <a:spcBef>
              <a:spcPct val="0"/>
            </a:spcBef>
            <a:spcAft>
              <a:spcPct val="35000"/>
            </a:spcAft>
            <a:buNone/>
          </a:pPr>
          <a:r>
            <a:rPr lang="en-US" sz="1500" b="0" kern="1200" dirty="0">
              <a:latin typeface="Arial"/>
              <a:cs typeface="Arial"/>
            </a:rPr>
            <a:t>Get information from the data-set. Like count, mean, maximum etc.,</a:t>
          </a:r>
        </a:p>
      </dsp:txBody>
      <dsp:txXfrm>
        <a:off x="2644139" y="1571916"/>
        <a:ext cx="7932418" cy="1031324"/>
      </dsp:txXfrm>
    </dsp:sp>
    <dsp:sp modelId="{17DDCEB6-3BC0-453E-999F-AFC7CACB4EDD}">
      <dsp:nvSpPr>
        <dsp:cNvPr id="0" name=""/>
        <dsp:cNvSpPr/>
      </dsp:nvSpPr>
      <dsp:spPr>
        <a:xfrm rot="10800000">
          <a:off x="0" y="738"/>
          <a:ext cx="2644139" cy="1586653"/>
        </a:xfrm>
        <a:prstGeom prst="upArrowCallout">
          <a:avLst>
            <a:gd name="adj1" fmla="val 5000"/>
            <a:gd name="adj2" fmla="val 10000"/>
            <a:gd name="adj3" fmla="val 15000"/>
            <a:gd name="adj4" fmla="val 64977"/>
          </a:avLst>
        </a:prstGeom>
        <a:solidFill>
          <a:schemeClr val="accent2">
            <a:hueOff val="2529934"/>
            <a:satOff val="-47862"/>
            <a:lumOff val="-3334"/>
            <a:alphaOff val="0"/>
          </a:schemeClr>
        </a:solidFill>
        <a:ln w="15875" cap="flat" cmpd="sng" algn="ctr">
          <a:solidFill>
            <a:schemeClr val="accent2">
              <a:hueOff val="2529934"/>
              <a:satOff val="-47862"/>
              <a:lumOff val="-333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8051" tIns="256032" rIns="188051" bIns="256032" numCol="1" spcCol="1270" anchor="ctr" anchorCtr="0">
          <a:noAutofit/>
        </a:bodyPr>
        <a:lstStyle/>
        <a:p>
          <a:pPr marL="0" lvl="0" indent="0" algn="ctr" defTabSz="1600200">
            <a:lnSpc>
              <a:spcPct val="90000"/>
            </a:lnSpc>
            <a:spcBef>
              <a:spcPct val="0"/>
            </a:spcBef>
            <a:spcAft>
              <a:spcPct val="35000"/>
            </a:spcAft>
            <a:buNone/>
          </a:pPr>
          <a:r>
            <a:rPr lang="en-US" sz="3600" b="0" kern="1200" dirty="0">
              <a:latin typeface="Arial"/>
              <a:cs typeface="Arial"/>
            </a:rPr>
            <a:t>Step 1</a:t>
          </a:r>
        </a:p>
      </dsp:txBody>
      <dsp:txXfrm rot="-10800000">
        <a:off x="0" y="738"/>
        <a:ext cx="2644139" cy="1031324"/>
      </dsp:txXfrm>
    </dsp:sp>
    <dsp:sp modelId="{5DF19B22-1480-4392-B1A3-5CFB8981D4D0}">
      <dsp:nvSpPr>
        <dsp:cNvPr id="0" name=""/>
        <dsp:cNvSpPr/>
      </dsp:nvSpPr>
      <dsp:spPr>
        <a:xfrm>
          <a:off x="2644139" y="738"/>
          <a:ext cx="7932418" cy="1031324"/>
        </a:xfrm>
        <a:prstGeom prst="rect">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907" tIns="190500" rIns="160907" bIns="19050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rial"/>
              <a:cs typeface="Arial"/>
            </a:rPr>
            <a:t>Load the required data set using pandas library.</a:t>
          </a:r>
        </a:p>
        <a:p>
          <a:pPr marL="114300" lvl="1" indent="-114300" algn="l" defTabSz="533400">
            <a:lnSpc>
              <a:spcPct val="90000"/>
            </a:lnSpc>
            <a:spcBef>
              <a:spcPct val="0"/>
            </a:spcBef>
            <a:spcAft>
              <a:spcPct val="15000"/>
            </a:spcAft>
            <a:buChar char="•"/>
          </a:pPr>
          <a:r>
            <a:rPr lang="en-US" sz="1200" b="0" kern="1200" dirty="0">
              <a:latin typeface="Arial"/>
              <a:cs typeface="Arial"/>
            </a:rPr>
            <a:t>CSV file contains two columns one is study hours and second is student marks.</a:t>
          </a:r>
        </a:p>
        <a:p>
          <a:pPr marL="114300" lvl="1" indent="-114300" algn="l" defTabSz="533400">
            <a:lnSpc>
              <a:spcPct val="90000"/>
            </a:lnSpc>
            <a:spcBef>
              <a:spcPct val="0"/>
            </a:spcBef>
            <a:spcAft>
              <a:spcPct val="15000"/>
            </a:spcAft>
            <a:buChar char="•"/>
          </a:pPr>
          <a:r>
            <a:rPr lang="en-US" sz="1200" b="0" kern="1200" dirty="0">
              <a:latin typeface="Arial"/>
              <a:cs typeface="Arial"/>
            </a:rPr>
            <a:t>Data-set consist of 200 students.</a:t>
          </a:r>
        </a:p>
      </dsp:txBody>
      <dsp:txXfrm>
        <a:off x="2644139" y="738"/>
        <a:ext cx="7932418" cy="1031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2E36E-2AAB-43C9-9590-2F8281BB695A}">
      <dsp:nvSpPr>
        <dsp:cNvPr id="0" name=""/>
        <dsp:cNvSpPr/>
      </dsp:nvSpPr>
      <dsp:spPr>
        <a:xfrm>
          <a:off x="0" y="2520116"/>
          <a:ext cx="10576558" cy="165346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More Information:</a:t>
          </a:r>
        </a:p>
      </dsp:txBody>
      <dsp:txXfrm>
        <a:off x="0" y="2520116"/>
        <a:ext cx="10576558" cy="892873"/>
      </dsp:txXfrm>
    </dsp:sp>
    <dsp:sp modelId="{C28ADBC1-8489-4B1B-A359-B4BC8DFB3EB0}">
      <dsp:nvSpPr>
        <dsp:cNvPr id="0" name=""/>
        <dsp:cNvSpPr/>
      </dsp:nvSpPr>
      <dsp:spPr>
        <a:xfrm>
          <a:off x="0" y="3379920"/>
          <a:ext cx="5288279" cy="76059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a:lnSpc>
              <a:spcPct val="90000"/>
            </a:lnSpc>
            <a:spcBef>
              <a:spcPct val="0"/>
            </a:spcBef>
            <a:spcAft>
              <a:spcPct val="35000"/>
            </a:spcAft>
            <a:buNone/>
          </a:pPr>
          <a:r>
            <a:rPr lang="en-US" sz="4300" kern="1200" dirty="0">
              <a:hlinkClick xmlns:r="http://schemas.openxmlformats.org/officeDocument/2006/relationships" r:id="rId1"/>
            </a:rPr>
            <a:t>Our code base</a:t>
          </a:r>
        </a:p>
      </dsp:txBody>
      <dsp:txXfrm>
        <a:off x="0" y="3379920"/>
        <a:ext cx="5288279" cy="760595"/>
      </dsp:txXfrm>
    </dsp:sp>
    <dsp:sp modelId="{12A2A7A6-4BAC-454D-9D88-6AB2D68ACEEE}">
      <dsp:nvSpPr>
        <dsp:cNvPr id="0" name=""/>
        <dsp:cNvSpPr/>
      </dsp:nvSpPr>
      <dsp:spPr>
        <a:xfrm>
          <a:off x="5288279" y="3379920"/>
          <a:ext cx="5288279" cy="760595"/>
        </a:xfrm>
        <a:prstGeom prst="rect">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a:lnSpc>
              <a:spcPct val="90000"/>
            </a:lnSpc>
            <a:spcBef>
              <a:spcPct val="0"/>
            </a:spcBef>
            <a:spcAft>
              <a:spcPct val="35000"/>
            </a:spcAft>
            <a:buNone/>
          </a:pPr>
          <a:r>
            <a:rPr lang="en-US" sz="4300" kern="1200" dirty="0">
              <a:hlinkClick xmlns:r="http://schemas.openxmlformats.org/officeDocument/2006/relationships" r:id="rId2"/>
            </a:rPr>
            <a:t>Github Repository</a:t>
          </a:r>
        </a:p>
      </dsp:txBody>
      <dsp:txXfrm>
        <a:off x="5288279" y="3379920"/>
        <a:ext cx="5288279" cy="760595"/>
      </dsp:txXfrm>
    </dsp:sp>
    <dsp:sp modelId="{DFA8FE23-41AC-4B49-A6ED-FBAF62AC2268}">
      <dsp:nvSpPr>
        <dsp:cNvPr id="0" name=""/>
        <dsp:cNvSpPr/>
      </dsp:nvSpPr>
      <dsp:spPr>
        <a:xfrm rot="10800000">
          <a:off x="0" y="1882"/>
          <a:ext cx="10576558" cy="2543035"/>
        </a:xfrm>
        <a:prstGeom prst="upArrowCallout">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dirty="0"/>
            <a:t>Result:</a:t>
          </a:r>
          <a:r>
            <a:rPr lang="en-US" sz="3000" kern="1200" dirty="0"/>
            <a:t> The calculated model accuracy as per the testing data was 95.14%. Finally we save the model using </a:t>
          </a:r>
          <a:r>
            <a:rPr lang="en-US" sz="3000" kern="1200" dirty="0" err="1"/>
            <a:t>Joblib</a:t>
          </a:r>
          <a:r>
            <a:rPr lang="en-US" sz="3000" kern="1200" dirty="0"/>
            <a:t> library for future usage.</a:t>
          </a:r>
        </a:p>
      </dsp:txBody>
      <dsp:txXfrm rot="10800000">
        <a:off x="0" y="1882"/>
        <a:ext cx="10576558" cy="1652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5/9/2022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34071"/>
            <a:chOff x="-329674" y="-51881"/>
            <a:chExt cx="12515851" cy="6934071"/>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5/9/2022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5/9/2022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2616277" y="2061838"/>
            <a:ext cx="6959446" cy="1662475"/>
          </a:xfrm>
        </p:spPr>
        <p:txBody>
          <a:bodyPr>
            <a:normAutofit/>
          </a:bodyPr>
          <a:lstStyle/>
          <a:p>
            <a:r>
              <a:rPr lang="en-US" dirty="0"/>
              <a:t>Student Marks Predictor</a:t>
            </a:r>
          </a:p>
          <a:p>
            <a:endParaRPr lang="en-US" sz="4800" dirty="0">
              <a:cs typeface="Calibri Light"/>
            </a:endParaRP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4693733" y="3261772"/>
            <a:ext cx="4693879" cy="2637210"/>
          </a:xfrm>
        </p:spPr>
        <p:txBody>
          <a:bodyPr vert="horz" lIns="91440" tIns="0" rIns="91440" bIns="45720" rtlCol="0" anchor="t">
            <a:normAutofit/>
          </a:bodyPr>
          <a:lstStyle/>
          <a:p>
            <a:endParaRPr lang="en-US" sz="2000" dirty="0"/>
          </a:p>
          <a:p>
            <a:endParaRPr lang="en-US" sz="2000" dirty="0"/>
          </a:p>
          <a:p>
            <a:r>
              <a:rPr lang="en-US" sz="2000" dirty="0"/>
              <a:t>Brijkishor gupta(RA1911026010123)</a:t>
            </a:r>
          </a:p>
          <a:p>
            <a:r>
              <a:rPr lang="en-US" sz="2000" dirty="0" err="1">
                <a:ea typeface="+mn-lt"/>
                <a:cs typeface="+mn-lt"/>
              </a:rPr>
              <a:t>abishek</a:t>
            </a:r>
            <a:r>
              <a:rPr lang="en-US" sz="2000" dirty="0">
                <a:ea typeface="+mn-lt"/>
                <a:cs typeface="+mn-lt"/>
              </a:rPr>
              <a:t>(RA1911026010109)</a:t>
            </a:r>
          </a:p>
          <a:p>
            <a:r>
              <a:rPr lang="en-US" sz="2000"/>
              <a:t>swaroop </a:t>
            </a:r>
            <a:r>
              <a:rPr lang="en-US" sz="2000">
                <a:ea typeface="+mn-lt"/>
                <a:cs typeface="+mn-lt"/>
              </a:rPr>
              <a:t>(RA1911026010126)</a:t>
            </a:r>
            <a:endParaRPr lang="en-US" sz="2000" dirty="0">
              <a:ea typeface="+mn-lt"/>
              <a:cs typeface="+mn-lt"/>
            </a:endParaRP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A8FEA0-6106-4732-C1C6-FDA9ABF4A355}"/>
              </a:ext>
            </a:extLst>
          </p:cNvPr>
          <p:cNvSpPr>
            <a:spLocks noGrp="1"/>
          </p:cNvSpPr>
          <p:nvPr>
            <p:ph type="title"/>
          </p:nvPr>
        </p:nvSpPr>
        <p:spPr>
          <a:xfrm>
            <a:off x="936191" y="586760"/>
            <a:ext cx="4945781" cy="1232666"/>
          </a:xfrm>
        </p:spPr>
        <p:txBody>
          <a:bodyPr>
            <a:normAutofit/>
          </a:bodyPr>
          <a:lstStyle/>
          <a:p>
            <a:r>
              <a:rPr lang="en-US" dirty="0">
                <a:solidFill>
                  <a:srgbClr val="FF0000"/>
                </a:solidFill>
                <a:ea typeface="Calibri Light"/>
                <a:cs typeface="Calibri Light"/>
              </a:rPr>
              <a:t>Linear Regression</a:t>
            </a: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849C6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CD9527C-BDC7-9737-E8B7-C3C40612F3C8}"/>
              </a:ext>
            </a:extLst>
          </p:cNvPr>
          <p:cNvPicPr>
            <a:picLocks noChangeAspect="1"/>
          </p:cNvPicPr>
          <p:nvPr/>
        </p:nvPicPr>
        <p:blipFill rotWithShape="1">
          <a:blip r:embed="rId2"/>
          <a:srcRect r="8066" b="3"/>
          <a:stretch/>
        </p:blipFill>
        <p:spPr>
          <a:xfrm>
            <a:off x="1103257" y="2416047"/>
            <a:ext cx="4626864" cy="3346704"/>
          </a:xfrm>
          <a:prstGeom prst="rect">
            <a:avLst/>
          </a:prstGeom>
          <a:ln w="12700">
            <a:noFill/>
          </a:ln>
        </p:spPr>
      </p:pic>
      <p:sp>
        <p:nvSpPr>
          <p:cNvPr id="3" name="Content Placeholder 2">
            <a:extLst>
              <a:ext uri="{FF2B5EF4-FFF2-40B4-BE49-F238E27FC236}">
                <a16:creationId xmlns:a16="http://schemas.microsoft.com/office/drawing/2014/main" id="{316F6A2C-C917-D233-FD58-CB8172733BF9}"/>
              </a:ext>
            </a:extLst>
          </p:cNvPr>
          <p:cNvSpPr>
            <a:spLocks noGrp="1"/>
          </p:cNvSpPr>
          <p:nvPr>
            <p:ph idx="1"/>
          </p:nvPr>
        </p:nvSpPr>
        <p:spPr>
          <a:xfrm>
            <a:off x="6380703" y="329070"/>
            <a:ext cx="5028928" cy="5599449"/>
          </a:xfrm>
        </p:spPr>
        <p:txBody>
          <a:bodyPr vert="horz" lIns="91440" tIns="45720" rIns="91440" bIns="45720" rtlCol="0" anchor="ctr">
            <a:noAutofit/>
          </a:bodyPr>
          <a:lstStyle/>
          <a:p>
            <a:pPr marL="342900" indent="-342900">
              <a:lnSpc>
                <a:spcPct val="110000"/>
              </a:lnSpc>
              <a:buClr>
                <a:srgbClr val="849C63"/>
              </a:buClr>
              <a:buAutoNum type="arabicPeriod"/>
            </a:pPr>
            <a:r>
              <a:rPr lang="en-US" dirty="0">
                <a:latin typeface="Arial"/>
                <a:ea typeface="+mn-lt"/>
                <a:cs typeface="+mn-lt"/>
              </a:rPr>
              <a:t>Linear Regression is a machine learning algorithm based on supervised learning. It performs a regression task</a:t>
            </a:r>
            <a:endParaRPr lang="en-US"/>
          </a:p>
          <a:p>
            <a:pPr marL="342900" indent="-342900">
              <a:lnSpc>
                <a:spcPct val="110000"/>
              </a:lnSpc>
              <a:buClr>
                <a:srgbClr val="849C63"/>
              </a:buClr>
              <a:buAutoNum type="arabicPeriod"/>
            </a:pPr>
            <a:r>
              <a:rPr lang="en-US" dirty="0">
                <a:latin typeface="Arial"/>
                <a:ea typeface="+mn-lt"/>
                <a:cs typeface="+mn-lt"/>
              </a:rPr>
              <a:t> It is mostly used for finding out the relationship between variables and forecasting.</a:t>
            </a:r>
          </a:p>
          <a:p>
            <a:pPr marL="342900" indent="-342900">
              <a:lnSpc>
                <a:spcPct val="110000"/>
              </a:lnSpc>
              <a:buClr>
                <a:srgbClr val="849C63"/>
              </a:buClr>
              <a:buAutoNum type="arabicPeriod"/>
            </a:pPr>
            <a:r>
              <a:rPr lang="en-US" dirty="0">
                <a:latin typeface="Arial"/>
                <a:ea typeface="+mn-lt"/>
                <a:cs typeface="+mn-lt"/>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marL="342900" indent="-342900">
              <a:lnSpc>
                <a:spcPct val="110000"/>
              </a:lnSpc>
              <a:buClr>
                <a:srgbClr val="849C63"/>
              </a:buClr>
              <a:buAutoNum type="arabicPeriod"/>
            </a:pPr>
            <a:endParaRPr lang="en-US" dirty="0">
              <a:latin typeface="Arial"/>
              <a:ea typeface="+mn-lt"/>
              <a:cs typeface="+mn-lt"/>
            </a:endParaRPr>
          </a:p>
          <a:p>
            <a:pPr marL="342900" indent="-342900">
              <a:lnSpc>
                <a:spcPct val="110000"/>
              </a:lnSpc>
              <a:buClr>
                <a:srgbClr val="849C63"/>
              </a:buClr>
              <a:buAutoNum type="arabicPeriod"/>
            </a:pPr>
            <a:endParaRPr lang="en-US" dirty="0">
              <a:latin typeface="Arial"/>
              <a:ea typeface="+mn-lt"/>
              <a:cs typeface="+mn-lt"/>
            </a:endParaRPr>
          </a:p>
        </p:txBody>
      </p:sp>
    </p:spTree>
    <p:extLst>
      <p:ext uri="{BB962C8B-B14F-4D97-AF65-F5344CB8AC3E}">
        <p14:creationId xmlns:p14="http://schemas.microsoft.com/office/powerpoint/2010/main" val="168732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4B0FF85-ADEC-A6DD-CAF1-A35E3B8DC07D}"/>
              </a:ext>
            </a:extLst>
          </p:cNvPr>
          <p:cNvSpPr>
            <a:spLocks noGrp="1"/>
          </p:cNvSpPr>
          <p:nvPr>
            <p:ph type="title"/>
          </p:nvPr>
        </p:nvSpPr>
        <p:spPr>
          <a:xfrm>
            <a:off x="1759287" y="798881"/>
            <a:ext cx="8673427" cy="1048945"/>
          </a:xfrm>
        </p:spPr>
        <p:txBody>
          <a:bodyPr>
            <a:normAutofit/>
          </a:bodyPr>
          <a:lstStyle/>
          <a:p>
            <a:r>
              <a:rPr lang="en-US">
                <a:solidFill>
                  <a:schemeClr val="tx1"/>
                </a:solidFill>
                <a:cs typeface="Calibri Light"/>
              </a:rPr>
              <a:t>Model Implementation</a:t>
            </a:r>
          </a:p>
        </p:txBody>
      </p:sp>
      <p:graphicFrame>
        <p:nvGraphicFramePr>
          <p:cNvPr id="37" name="Content Placeholder 2">
            <a:extLst>
              <a:ext uri="{FF2B5EF4-FFF2-40B4-BE49-F238E27FC236}">
                <a16:creationId xmlns:a16="http://schemas.microsoft.com/office/drawing/2014/main" id="{0EA6DE49-86DA-9E61-9B62-29CCE97CCE0E}"/>
              </a:ext>
            </a:extLst>
          </p:cNvPr>
          <p:cNvGraphicFramePr>
            <a:graphicFrameLocks noGrp="1"/>
          </p:cNvGraphicFramePr>
          <p:nvPr>
            <p:ph idx="1"/>
            <p:extLst>
              <p:ext uri="{D42A27DB-BD31-4B8C-83A1-F6EECF244321}">
                <p14:modId xmlns:p14="http://schemas.microsoft.com/office/powerpoint/2010/main" val="348062260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88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41">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43">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4" name="Rectangle 6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399AD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3101224-A5EB-D731-1A0A-9E341BB7F88A}"/>
              </a:ext>
            </a:extLst>
          </p:cNvPr>
          <p:cNvPicPr>
            <a:picLocks noChangeAspect="1"/>
          </p:cNvPicPr>
          <p:nvPr/>
        </p:nvPicPr>
        <p:blipFill>
          <a:blip r:embed="rId2"/>
          <a:stretch>
            <a:fillRect/>
          </a:stretch>
        </p:blipFill>
        <p:spPr>
          <a:xfrm>
            <a:off x="972115" y="1692134"/>
            <a:ext cx="5641848" cy="3455632"/>
          </a:xfrm>
          <a:prstGeom prst="rect">
            <a:avLst/>
          </a:prstGeom>
          <a:ln w="12700">
            <a:noFill/>
          </a:ln>
        </p:spPr>
      </p:pic>
      <p:sp>
        <p:nvSpPr>
          <p:cNvPr id="75" name="Content Placeholder 38">
            <a:extLst>
              <a:ext uri="{FF2B5EF4-FFF2-40B4-BE49-F238E27FC236}">
                <a16:creationId xmlns:a16="http://schemas.microsoft.com/office/drawing/2014/main" id="{9B4E7CE9-24FF-611F-D9AA-59713B3AE94F}"/>
              </a:ext>
            </a:extLst>
          </p:cNvPr>
          <p:cNvSpPr>
            <a:spLocks noGrp="1"/>
          </p:cNvSpPr>
          <p:nvPr>
            <p:ph idx="1"/>
          </p:nvPr>
        </p:nvSpPr>
        <p:spPr>
          <a:xfrm>
            <a:off x="7272940" y="1033593"/>
            <a:ext cx="4099607" cy="1778457"/>
          </a:xfrm>
        </p:spPr>
        <p:txBody>
          <a:bodyPr>
            <a:normAutofit/>
          </a:bodyPr>
          <a:lstStyle/>
          <a:p>
            <a:pPr marL="0" indent="0">
              <a:buClr>
                <a:srgbClr val="399ADB"/>
              </a:buClr>
              <a:buNone/>
            </a:pPr>
            <a:r>
              <a:rPr lang="en-US" dirty="0">
                <a:latin typeface="Arial"/>
                <a:cs typeface="Arial"/>
              </a:rPr>
              <a:t>As we can see the Points are quite linear so we can go for Linear Regression Model.</a:t>
            </a:r>
          </a:p>
        </p:txBody>
      </p:sp>
    </p:spTree>
    <p:extLst>
      <p:ext uri="{BB962C8B-B14F-4D97-AF65-F5344CB8AC3E}">
        <p14:creationId xmlns:p14="http://schemas.microsoft.com/office/powerpoint/2010/main" val="165967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2527648-45D8-92A8-85B6-DACD0FB4BB0D}"/>
              </a:ext>
            </a:extLst>
          </p:cNvPr>
          <p:cNvSpPr>
            <a:spLocks noGrp="1"/>
          </p:cNvSpPr>
          <p:nvPr>
            <p:ph idx="1"/>
          </p:nvPr>
        </p:nvSpPr>
        <p:spPr>
          <a:xfrm>
            <a:off x="2880487" y="578910"/>
            <a:ext cx="8159262" cy="5472898"/>
          </a:xfrm>
        </p:spPr>
        <p:txBody>
          <a:bodyPr vert="horz" lIns="91440" tIns="45720" rIns="91440" bIns="45720" rtlCol="0" anchor="t">
            <a:noAutofit/>
          </a:bodyPr>
          <a:lstStyle/>
          <a:p>
            <a:r>
              <a:rPr lang="en-US" b="1" dirty="0">
                <a:latin typeface="Arial"/>
                <a:cs typeface="Arial"/>
              </a:rPr>
              <a:t>Step 4:</a:t>
            </a:r>
            <a:r>
              <a:rPr lang="en-US" dirty="0">
                <a:latin typeface="Arial"/>
                <a:cs typeface="Arial"/>
              </a:rPr>
              <a:t> Now we perform data cleaning in respective data-set.</a:t>
            </a:r>
          </a:p>
          <a:p>
            <a:pPr marL="800100" lvl="1" indent="-342900">
              <a:buAutoNum type="arabicPeriod"/>
            </a:pPr>
            <a:r>
              <a:rPr lang="en-US" sz="1800" dirty="0">
                <a:latin typeface="Arial"/>
                <a:cs typeface="Arial"/>
              </a:rPr>
              <a:t>Check for the null value.</a:t>
            </a:r>
            <a:endParaRPr lang="en-US" sz="1800">
              <a:latin typeface="Arial"/>
              <a:ea typeface="+mn-lt"/>
              <a:cs typeface="+mn-lt"/>
            </a:endParaRPr>
          </a:p>
          <a:p>
            <a:pPr marL="800100" lvl="1" indent="-342900">
              <a:buAutoNum type="arabicPeriod"/>
            </a:pPr>
            <a:r>
              <a:rPr lang="en-US" sz="1800" dirty="0">
                <a:latin typeface="Arial"/>
                <a:cs typeface="Arial"/>
              </a:rPr>
              <a:t>We rectify 5 null values in study hour column and 0 in study marks.</a:t>
            </a:r>
            <a:endParaRPr lang="en-US" sz="1800">
              <a:latin typeface="Arial"/>
              <a:ea typeface="+mn-lt"/>
              <a:cs typeface="+mn-lt"/>
            </a:endParaRPr>
          </a:p>
          <a:p>
            <a:pPr marL="800100" lvl="1" indent="-342900">
              <a:buAutoNum type="arabicPeriod"/>
            </a:pPr>
            <a:r>
              <a:rPr lang="en-US" sz="1800" dirty="0">
                <a:latin typeface="Arial"/>
                <a:cs typeface="Arial"/>
              </a:rPr>
              <a:t>So we have to fill all that Null value with Mean of data of that particular column.</a:t>
            </a:r>
            <a:endParaRPr lang="en-US" sz="1800">
              <a:latin typeface="Arial"/>
              <a:ea typeface="+mn-lt"/>
              <a:cs typeface="+mn-lt"/>
            </a:endParaRPr>
          </a:p>
          <a:p>
            <a:pPr marL="228600" lvl="1"/>
            <a:r>
              <a:rPr lang="en-US" sz="1800" b="1" dirty="0">
                <a:latin typeface="Arial"/>
                <a:cs typeface="Arial"/>
              </a:rPr>
              <a:t>Step 5:</a:t>
            </a:r>
            <a:r>
              <a:rPr lang="en-US" sz="1800" dirty="0">
                <a:latin typeface="Arial"/>
                <a:cs typeface="Arial"/>
              </a:rPr>
              <a:t> Now split the data-set into training and testing purpose. We allotted 20% of data for testing and 80% for training purpose.</a:t>
            </a:r>
            <a:endParaRPr lang="en-US" sz="1800" dirty="0">
              <a:latin typeface="Arial"/>
              <a:ea typeface="+mn-lt"/>
              <a:cs typeface="Arial"/>
            </a:endParaRPr>
          </a:p>
          <a:p>
            <a:pPr marL="228600" lvl="1"/>
            <a:r>
              <a:rPr lang="en-US" sz="1800" b="1" dirty="0">
                <a:latin typeface="Arial"/>
                <a:ea typeface="+mn-lt"/>
                <a:cs typeface="Arial"/>
              </a:rPr>
              <a:t>Step 6:</a:t>
            </a:r>
            <a:r>
              <a:rPr lang="en-US" sz="1800" dirty="0">
                <a:latin typeface="Arial"/>
                <a:ea typeface="+mn-lt"/>
                <a:cs typeface="Arial"/>
              </a:rPr>
              <a:t> We</a:t>
            </a:r>
            <a:r>
              <a:rPr lang="en-US" sz="1800" b="1" dirty="0">
                <a:latin typeface="Arial"/>
                <a:ea typeface="+mn-lt"/>
                <a:cs typeface="Arial"/>
              </a:rPr>
              <a:t> </a:t>
            </a:r>
            <a:r>
              <a:rPr lang="en-US" sz="1800" dirty="0">
                <a:latin typeface="Arial"/>
                <a:ea typeface="+mn-lt"/>
                <a:cs typeface="Arial"/>
              </a:rPr>
              <a:t>use linear regression model because the visualized graph plotted earlier is linear. </a:t>
            </a:r>
            <a:r>
              <a:rPr lang="en-US" sz="1800" dirty="0">
                <a:latin typeface="Arial"/>
                <a:cs typeface="Arial"/>
              </a:rPr>
              <a:t>As it is Linear model so we use y=m*x+ c (linear Line equation)</a:t>
            </a:r>
          </a:p>
          <a:p>
            <a:pPr marL="228600" lvl="1"/>
            <a:r>
              <a:rPr lang="en-US" sz="1800" b="1" dirty="0">
                <a:latin typeface="Arial"/>
                <a:cs typeface="Arial"/>
              </a:rPr>
              <a:t>Step 7: </a:t>
            </a:r>
            <a:r>
              <a:rPr lang="en-US" sz="1800" dirty="0">
                <a:latin typeface="Arial"/>
                <a:cs typeface="Arial"/>
              </a:rPr>
              <a:t>Now we start training the model on the training data-set.</a:t>
            </a:r>
          </a:p>
          <a:p>
            <a:pPr marL="228600" lvl="1"/>
            <a:r>
              <a:rPr lang="en-US" sz="1800" b="1" dirty="0">
                <a:latin typeface="Arial"/>
                <a:cs typeface="Arial"/>
              </a:rPr>
              <a:t>Step 8:</a:t>
            </a:r>
            <a:r>
              <a:rPr lang="en-US" sz="1800" dirty="0">
                <a:latin typeface="Arial"/>
                <a:cs typeface="Arial"/>
              </a:rPr>
              <a:t> Model have been trained. So our model predict that if a student study for 4 </a:t>
            </a:r>
            <a:r>
              <a:rPr lang="en-US" sz="1800" dirty="0" err="1">
                <a:latin typeface="Arial"/>
                <a:cs typeface="Arial"/>
              </a:rPr>
              <a:t>hrs</a:t>
            </a:r>
            <a:r>
              <a:rPr lang="en-US" sz="1800" dirty="0">
                <a:latin typeface="Arial"/>
                <a:cs typeface="Arial"/>
              </a:rPr>
              <a:t> a day then he\She might get 66.19 marks.</a:t>
            </a:r>
          </a:p>
          <a:p>
            <a:pPr marL="228600" lvl="1"/>
            <a:r>
              <a:rPr lang="en-US" sz="1800" b="1" dirty="0">
                <a:latin typeface="Arial"/>
                <a:cs typeface="Arial"/>
              </a:rPr>
              <a:t>Step 9:</a:t>
            </a:r>
            <a:r>
              <a:rPr lang="en-US" sz="1800" dirty="0">
                <a:latin typeface="Arial"/>
                <a:cs typeface="Arial"/>
              </a:rPr>
              <a:t> Now we perform testing in order to calculate the accuracy of the model so using testing data-set.</a:t>
            </a:r>
          </a:p>
          <a:p>
            <a:pPr marL="228600" lvl="1"/>
            <a:endParaRPr lang="en-US" sz="1800"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86988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37" name="Content Placeholder 2">
            <a:extLst>
              <a:ext uri="{FF2B5EF4-FFF2-40B4-BE49-F238E27FC236}">
                <a16:creationId xmlns:a16="http://schemas.microsoft.com/office/drawing/2014/main" id="{B63B49E5-329F-996F-C520-ADD233F9C269}"/>
              </a:ext>
            </a:extLst>
          </p:cNvPr>
          <p:cNvGraphicFramePr>
            <a:graphicFrameLocks noGrp="1"/>
          </p:cNvGraphicFramePr>
          <p:nvPr>
            <p:ph idx="1"/>
            <p:extLst>
              <p:ext uri="{D42A27DB-BD31-4B8C-83A1-F6EECF244321}">
                <p14:modId xmlns:p14="http://schemas.microsoft.com/office/powerpoint/2010/main" val="279030255"/>
              </p:ext>
            </p:extLst>
          </p:nvPr>
        </p:nvGraphicFramePr>
        <p:xfrm>
          <a:off x="859914" y="1218538"/>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21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Shape 75">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Shape 77">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Shape 79">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E9B345-E205-3BCA-283E-6F8A31B41D31}"/>
              </a:ext>
            </a:extLst>
          </p:cNvPr>
          <p:cNvSpPr>
            <a:spLocks noGrp="1"/>
          </p:cNvSpPr>
          <p:nvPr>
            <p:ph type="title"/>
          </p:nvPr>
        </p:nvSpPr>
        <p:spPr>
          <a:xfrm>
            <a:off x="7874928" y="1124998"/>
            <a:ext cx="3456122" cy="4589717"/>
          </a:xfrm>
        </p:spPr>
        <p:txBody>
          <a:bodyPr>
            <a:normAutofit/>
          </a:bodyPr>
          <a:lstStyle/>
          <a:p>
            <a:pPr algn="l"/>
            <a:r>
              <a:rPr lang="en-US" sz="4800">
                <a:ea typeface="Calibri Light"/>
                <a:cs typeface="Calibri Light"/>
              </a:rPr>
              <a:t>Abstract</a:t>
            </a:r>
            <a:endParaRPr lang="en-US" sz="4800"/>
          </a:p>
        </p:txBody>
      </p:sp>
      <p:sp>
        <p:nvSpPr>
          <p:cNvPr id="3" name="Content Placeholder 2">
            <a:extLst>
              <a:ext uri="{FF2B5EF4-FFF2-40B4-BE49-F238E27FC236}">
                <a16:creationId xmlns:a16="http://schemas.microsoft.com/office/drawing/2014/main" id="{EBD7BDB5-6426-5BBD-9D06-8C7DE070FE20}"/>
              </a:ext>
            </a:extLst>
          </p:cNvPr>
          <p:cNvSpPr>
            <a:spLocks noGrp="1"/>
          </p:cNvSpPr>
          <p:nvPr>
            <p:ph idx="1"/>
          </p:nvPr>
        </p:nvSpPr>
        <p:spPr>
          <a:xfrm>
            <a:off x="798577" y="794042"/>
            <a:ext cx="5427137" cy="5248622"/>
          </a:xfrm>
        </p:spPr>
        <p:txBody>
          <a:bodyPr>
            <a:normAutofit lnSpcReduction="10000"/>
          </a:bodyPr>
          <a:lstStyle/>
          <a:p>
            <a:pPr marL="0" indent="0">
              <a:lnSpc>
                <a:spcPct val="110000"/>
              </a:lnSpc>
              <a:buNone/>
            </a:pPr>
            <a:endParaRPr lang="en-US" sz="1600" dirty="0">
              <a:latin typeface="Arial"/>
              <a:cs typeface="Arial"/>
            </a:endParaRPr>
          </a:p>
          <a:p>
            <a:pPr marL="0" indent="0">
              <a:lnSpc>
                <a:spcPct val="110000"/>
              </a:lnSpc>
              <a:buNone/>
            </a:pPr>
            <a:r>
              <a:rPr lang="en-US" sz="1600" dirty="0">
                <a:latin typeface="Arial"/>
                <a:ea typeface="+mn-lt"/>
                <a:cs typeface="+mn-lt"/>
              </a:rPr>
              <a:t>Education is very important issue regarding development of a country. The main objective of educational institutions is to provide high quality education to its students. One way to accomplish this is by predicting student's academic performance and thereby taking early steps to improve student's performance and teaching quality. </a:t>
            </a:r>
            <a:endParaRPr lang="en-US" sz="1600">
              <a:latin typeface="Arial"/>
              <a:cs typeface="Arial"/>
            </a:endParaRPr>
          </a:p>
          <a:p>
            <a:pPr marL="0" indent="0">
              <a:lnSpc>
                <a:spcPct val="110000"/>
              </a:lnSpc>
              <a:buNone/>
            </a:pPr>
            <a:br>
              <a:rPr lang="en-US" sz="1600" dirty="0">
                <a:latin typeface="Arial"/>
              </a:rPr>
            </a:br>
            <a:r>
              <a:rPr lang="en-US" sz="1600" dirty="0">
                <a:latin typeface="Arial"/>
                <a:ea typeface="+mn-lt"/>
                <a:cs typeface="+mn-lt"/>
              </a:rPr>
              <a:t> This system aims to predict student's marks using linear regression. The idea behind this analysis is to predict the marks of students by their studying hours. Through this project we can determine:</a:t>
            </a:r>
            <a:endParaRPr lang="en-US" sz="1600">
              <a:latin typeface="Arial"/>
              <a:cs typeface="Arial"/>
            </a:endParaRPr>
          </a:p>
          <a:p>
            <a:pPr marL="0" indent="0">
              <a:lnSpc>
                <a:spcPct val="110000"/>
              </a:lnSpc>
              <a:buNone/>
            </a:pPr>
            <a:r>
              <a:rPr lang="en-US" sz="1600" dirty="0">
                <a:latin typeface="Arial"/>
                <a:ea typeface="+mn-lt"/>
                <a:cs typeface="+mn-lt"/>
              </a:rPr>
              <a:t>How many hours need to do the study to get 99% marks</a:t>
            </a:r>
            <a:endParaRPr lang="en-US" sz="1600">
              <a:latin typeface="Arial"/>
              <a:cs typeface="Arial"/>
            </a:endParaRPr>
          </a:p>
          <a:p>
            <a:pPr marL="0" indent="0">
              <a:lnSpc>
                <a:spcPct val="110000"/>
              </a:lnSpc>
              <a:buNone/>
            </a:pPr>
            <a:r>
              <a:rPr lang="en-US" sz="1600" dirty="0">
                <a:latin typeface="Arial"/>
                <a:ea typeface="+mn-lt"/>
                <a:cs typeface="+mn-lt"/>
              </a:rPr>
              <a:t>If I will do study x() hours per day so how much marks I will get. Through these points the school/College can determine the performance of the student.</a:t>
            </a:r>
            <a:endParaRPr lang="en-US" sz="1600">
              <a:latin typeface="Arial"/>
              <a:cs typeface="Arial"/>
            </a:endParaRPr>
          </a:p>
          <a:p>
            <a:pPr marL="0" indent="0">
              <a:lnSpc>
                <a:spcPct val="110000"/>
              </a:lnSpc>
              <a:buNone/>
            </a:pPr>
            <a:br>
              <a:rPr lang="en-US" sz="1200" dirty="0"/>
            </a:br>
            <a:endParaRPr lang="en-US" sz="1600">
              <a:latin typeface="Arial"/>
              <a:cs typeface="Arial"/>
            </a:endParaRPr>
          </a:p>
          <a:p>
            <a:pPr marL="0" indent="0">
              <a:lnSpc>
                <a:spcPct val="110000"/>
              </a:lnSpc>
              <a:buNone/>
            </a:pPr>
            <a:endParaRPr lang="en-US" sz="1600" dirty="0">
              <a:latin typeface="Arial"/>
              <a:cs typeface="Arial"/>
            </a:endParaRPr>
          </a:p>
        </p:txBody>
      </p:sp>
    </p:spTree>
    <p:extLst>
      <p:ext uri="{BB962C8B-B14F-4D97-AF65-F5344CB8AC3E}">
        <p14:creationId xmlns:p14="http://schemas.microsoft.com/office/powerpoint/2010/main" val="395468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B0B56D-7078-470A-D149-4EA624055791}"/>
              </a:ext>
            </a:extLst>
          </p:cNvPr>
          <p:cNvSpPr>
            <a:spLocks noGrp="1"/>
          </p:cNvSpPr>
          <p:nvPr>
            <p:ph type="title"/>
          </p:nvPr>
        </p:nvSpPr>
        <p:spPr>
          <a:xfrm>
            <a:off x="1759287" y="798881"/>
            <a:ext cx="8673427" cy="1048945"/>
          </a:xfrm>
        </p:spPr>
        <p:txBody>
          <a:bodyPr>
            <a:normAutofit/>
          </a:bodyPr>
          <a:lstStyle/>
          <a:p>
            <a:r>
              <a:rPr lang="en-US" dirty="0">
                <a:solidFill>
                  <a:srgbClr val="FF0000"/>
                </a:solidFill>
                <a:latin typeface="Arial"/>
                <a:ea typeface="Calibri Light"/>
                <a:cs typeface="Calibri Light"/>
              </a:rPr>
              <a:t>Objectives</a:t>
            </a:r>
          </a:p>
        </p:txBody>
      </p:sp>
      <p:graphicFrame>
        <p:nvGraphicFramePr>
          <p:cNvPr id="50" name="Content Placeholder 2">
            <a:extLst>
              <a:ext uri="{FF2B5EF4-FFF2-40B4-BE49-F238E27FC236}">
                <a16:creationId xmlns:a16="http://schemas.microsoft.com/office/drawing/2014/main" id="{C63A4D30-07DE-A589-084A-301ECF203248}"/>
              </a:ext>
            </a:extLst>
          </p:cNvPr>
          <p:cNvGraphicFramePr>
            <a:graphicFrameLocks noGrp="1"/>
          </p:cNvGraphicFramePr>
          <p:nvPr>
            <p:ph idx="1"/>
            <p:extLst>
              <p:ext uri="{D42A27DB-BD31-4B8C-83A1-F6EECF244321}">
                <p14:modId xmlns:p14="http://schemas.microsoft.com/office/powerpoint/2010/main" val="154138507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88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D2E29-09AD-C97A-CC7D-E4C52B9D51FF}"/>
              </a:ext>
            </a:extLst>
          </p:cNvPr>
          <p:cNvSpPr>
            <a:spLocks noGrp="1"/>
          </p:cNvSpPr>
          <p:nvPr>
            <p:ph type="title"/>
          </p:nvPr>
        </p:nvSpPr>
        <p:spPr>
          <a:xfrm>
            <a:off x="645459" y="960120"/>
            <a:ext cx="3865695" cy="4171278"/>
          </a:xfrm>
        </p:spPr>
        <p:txBody>
          <a:bodyPr>
            <a:normAutofit/>
          </a:bodyPr>
          <a:lstStyle/>
          <a:p>
            <a:pPr algn="r"/>
            <a:r>
              <a:rPr lang="en-US" sz="4400" b="1" dirty="0">
                <a:solidFill>
                  <a:schemeClr val="accent1"/>
                </a:solidFill>
                <a:latin typeface="Arial"/>
                <a:cs typeface="Arial"/>
              </a:rPr>
              <a:t>Imported Libraries</a:t>
            </a:r>
            <a:endParaRPr lang="en-US" dirty="0">
              <a:solidFill>
                <a:schemeClr val="accent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Graphic 4" descr="Books with solid fill">
            <a:extLst>
              <a:ext uri="{FF2B5EF4-FFF2-40B4-BE49-F238E27FC236}">
                <a16:creationId xmlns:a16="http://schemas.microsoft.com/office/drawing/2014/main" id="{8AB03E32-9283-E9BD-F979-A25C0440F46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91717" y="1118783"/>
            <a:ext cx="3409167" cy="3430043"/>
          </a:xfrm>
        </p:spPr>
      </p:pic>
    </p:spTree>
    <p:extLst>
      <p:ext uri="{BB962C8B-B14F-4D97-AF65-F5344CB8AC3E}">
        <p14:creationId xmlns:p14="http://schemas.microsoft.com/office/powerpoint/2010/main" val="253118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F8D4B03-F630-23A3-56B0-28F9B7862FF1}"/>
              </a:ext>
            </a:extLst>
          </p:cNvPr>
          <p:cNvSpPr>
            <a:spLocks noGrp="1"/>
          </p:cNvSpPr>
          <p:nvPr>
            <p:ph type="title"/>
          </p:nvPr>
        </p:nvSpPr>
        <p:spPr>
          <a:xfrm>
            <a:off x="645459" y="960120"/>
            <a:ext cx="3865695" cy="4171278"/>
          </a:xfrm>
        </p:spPr>
        <p:txBody>
          <a:bodyPr>
            <a:normAutofit/>
          </a:bodyPr>
          <a:lstStyle/>
          <a:p>
            <a:pPr algn="r"/>
            <a:r>
              <a:rPr lang="en-US" sz="4400" dirty="0">
                <a:solidFill>
                  <a:srgbClr val="FF0000"/>
                </a:solidFill>
              </a:rPr>
              <a:t>What is NumPy?</a:t>
            </a:r>
            <a:endParaRPr lang="en-US" sz="4400" dirty="0">
              <a:solidFill>
                <a:srgbClr val="FF0000"/>
              </a:solidFill>
              <a:ea typeface="Calibri Light"/>
              <a:cs typeface="Calibri Light"/>
            </a:endParaRPr>
          </a:p>
          <a:p>
            <a:pPr algn="r"/>
            <a:endParaRPr lang="en-US" sz="4400" dirty="0">
              <a:solidFill>
                <a:srgbClr val="FF0000"/>
              </a:solidFill>
              <a:ea typeface="Calibri Light"/>
              <a:cs typeface="Calibri Light"/>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0877C1-9373-8966-12BF-F5C8CAADED99}"/>
              </a:ext>
            </a:extLst>
          </p:cNvPr>
          <p:cNvSpPr>
            <a:spLocks noGrp="1"/>
          </p:cNvSpPr>
          <p:nvPr>
            <p:ph idx="1"/>
          </p:nvPr>
        </p:nvSpPr>
        <p:spPr>
          <a:xfrm>
            <a:off x="5223246" y="1106257"/>
            <a:ext cx="5511800" cy="4557497"/>
          </a:xfrm>
        </p:spPr>
        <p:txBody>
          <a:bodyPr vert="horz" lIns="91440" tIns="45720" rIns="91440" bIns="45720" rtlCol="0" anchor="ctr">
            <a:noAutofit/>
          </a:bodyPr>
          <a:lstStyle/>
          <a:p>
            <a:pPr>
              <a:lnSpc>
                <a:spcPct val="110000"/>
              </a:lnSpc>
              <a:buNone/>
            </a:pPr>
            <a:r>
              <a:rPr lang="en-US" sz="1600" dirty="0">
                <a:latin typeface="Arial"/>
                <a:ea typeface="+mn-lt"/>
                <a:cs typeface="+mn-lt"/>
              </a:rPr>
              <a:t>NumPy is a Python library used for working with arrays. It also has functions for working in domain of linear algebra,  Fourier transform, and matrices. NumPy was created in 2005 by Travis Oliphant. It is an open source project and you can use it freely. NumPy stands for Numerical Python.</a:t>
            </a:r>
            <a:endParaRPr lang="en-US" sz="1600" dirty="0">
              <a:latin typeface="Arial"/>
              <a:cs typeface="Arial"/>
            </a:endParaRPr>
          </a:p>
          <a:p>
            <a:pPr algn="ctr">
              <a:lnSpc>
                <a:spcPct val="110000"/>
              </a:lnSpc>
              <a:buNone/>
            </a:pPr>
            <a:r>
              <a:rPr lang="en-US" sz="1600" dirty="0">
                <a:solidFill>
                  <a:srgbClr val="FF0000"/>
                </a:solidFill>
                <a:latin typeface="Arial"/>
                <a:cs typeface="Arial"/>
              </a:rPr>
              <a:t>Why Use NumPy?</a:t>
            </a:r>
          </a:p>
          <a:p>
            <a:pPr>
              <a:lnSpc>
                <a:spcPct val="110000"/>
              </a:lnSpc>
              <a:buNone/>
            </a:pPr>
            <a:r>
              <a:rPr lang="en-US" sz="1600" dirty="0">
                <a:latin typeface="Arial"/>
                <a:ea typeface="+mn-lt"/>
                <a:cs typeface="+mn-lt"/>
              </a:rPr>
              <a:t>In Python we have lists that serve the purpose of arrays, but they are slow to process.</a:t>
            </a:r>
            <a:endParaRPr lang="en-US" sz="1600" dirty="0">
              <a:latin typeface="Arial"/>
              <a:cs typeface="Arial"/>
            </a:endParaRPr>
          </a:p>
          <a:p>
            <a:pPr>
              <a:lnSpc>
                <a:spcPct val="110000"/>
              </a:lnSpc>
              <a:buNone/>
            </a:pPr>
            <a:r>
              <a:rPr lang="en-US" sz="1600" dirty="0">
                <a:latin typeface="Arial"/>
                <a:ea typeface="+mn-lt"/>
                <a:cs typeface="+mn-lt"/>
              </a:rPr>
              <a:t>NumPy aims to provide an array object that is up to 50x faster than traditional Python lists. The array object in NumPy is called </a:t>
            </a:r>
            <a:r>
              <a:rPr lang="en-US" sz="1600" dirty="0" err="1">
                <a:latin typeface="Arial"/>
                <a:cs typeface="Arial"/>
              </a:rPr>
              <a:t>ndarray</a:t>
            </a:r>
            <a:r>
              <a:rPr lang="en-US" sz="1600" dirty="0">
                <a:latin typeface="Arial"/>
                <a:ea typeface="+mn-lt"/>
                <a:cs typeface="+mn-lt"/>
              </a:rPr>
              <a:t>, it provides a lot of supporting functions that make working with </a:t>
            </a:r>
            <a:r>
              <a:rPr lang="en-US" sz="1600" dirty="0" err="1">
                <a:latin typeface="Arial"/>
                <a:cs typeface="Arial"/>
              </a:rPr>
              <a:t>ndarray</a:t>
            </a:r>
            <a:r>
              <a:rPr lang="en-US" sz="1600" dirty="0">
                <a:latin typeface="Arial"/>
                <a:ea typeface="+mn-lt"/>
                <a:cs typeface="+mn-lt"/>
              </a:rPr>
              <a:t> very easy. Arrays are very frequently used in data science, where speed and resources are very important.</a:t>
            </a:r>
            <a:endParaRPr lang="en-US" sz="1600" dirty="0">
              <a:latin typeface="Arial"/>
              <a:cs typeface="Arial"/>
            </a:endParaRPr>
          </a:p>
          <a:p>
            <a:pPr>
              <a:lnSpc>
                <a:spcPct val="110000"/>
              </a:lnSpc>
              <a:buNone/>
            </a:pPr>
            <a:endParaRPr lang="en-US" sz="1600" dirty="0">
              <a:latin typeface="Arial"/>
              <a:cs typeface="Arial"/>
            </a:endParaRPr>
          </a:p>
          <a:p>
            <a:pPr marL="0" indent="0">
              <a:lnSpc>
                <a:spcPct val="110000"/>
              </a:lnSpc>
              <a:buNone/>
            </a:pPr>
            <a:endParaRPr lang="en-US" sz="1600" b="1" dirty="0">
              <a:latin typeface="Arial"/>
              <a:cs typeface="Arial"/>
            </a:endParaRPr>
          </a:p>
        </p:txBody>
      </p:sp>
    </p:spTree>
    <p:extLst>
      <p:ext uri="{BB962C8B-B14F-4D97-AF65-F5344CB8AC3E}">
        <p14:creationId xmlns:p14="http://schemas.microsoft.com/office/powerpoint/2010/main" val="383203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5680C-BAD0-79BD-578F-3CAB6B95ECF0}"/>
              </a:ext>
            </a:extLst>
          </p:cNvPr>
          <p:cNvSpPr>
            <a:spLocks noGrp="1"/>
          </p:cNvSpPr>
          <p:nvPr>
            <p:ph type="title"/>
          </p:nvPr>
        </p:nvSpPr>
        <p:spPr>
          <a:xfrm>
            <a:off x="645459" y="960120"/>
            <a:ext cx="3865695" cy="4171278"/>
          </a:xfrm>
        </p:spPr>
        <p:txBody>
          <a:bodyPr>
            <a:normAutofit/>
          </a:bodyPr>
          <a:lstStyle/>
          <a:p>
            <a:pPr algn="r"/>
            <a:r>
              <a:rPr lang="en-US" sz="4400" dirty="0">
                <a:solidFill>
                  <a:srgbClr val="FF0000"/>
                </a:solidFill>
              </a:rPr>
              <a:t>What is Pandas?</a:t>
            </a:r>
            <a:endParaRPr lang="en-US" sz="4400" dirty="0">
              <a:solidFill>
                <a:srgbClr val="FF0000"/>
              </a:solidFill>
              <a:ea typeface="Calibri Light"/>
              <a:cs typeface="Calibri Light"/>
            </a:endParaRPr>
          </a:p>
          <a:p>
            <a:pPr algn="r"/>
            <a:endParaRPr lang="en-US" sz="4400" dirty="0">
              <a:solidFill>
                <a:srgbClr val="FF0000"/>
              </a:solidFill>
              <a:ea typeface="Calibri Light"/>
              <a:cs typeface="Calibri Light"/>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AB483D-6E69-EA2D-A660-CEFB2C4C488C}"/>
              </a:ext>
            </a:extLst>
          </p:cNvPr>
          <p:cNvSpPr>
            <a:spLocks noGrp="1"/>
          </p:cNvSpPr>
          <p:nvPr>
            <p:ph idx="1"/>
          </p:nvPr>
        </p:nvSpPr>
        <p:spPr>
          <a:xfrm>
            <a:off x="4983164" y="960120"/>
            <a:ext cx="5511800" cy="4171278"/>
          </a:xfrm>
        </p:spPr>
        <p:txBody>
          <a:bodyPr vert="horz" lIns="91440" tIns="45720" rIns="91440" bIns="45720" rtlCol="0" anchor="ctr">
            <a:noAutofit/>
          </a:bodyPr>
          <a:lstStyle/>
          <a:p>
            <a:pPr>
              <a:lnSpc>
                <a:spcPct val="110000"/>
              </a:lnSpc>
            </a:pPr>
            <a:r>
              <a:rPr lang="en-US" sz="1600" dirty="0">
                <a:latin typeface="Arial"/>
                <a:ea typeface="+mn-lt"/>
                <a:cs typeface="+mn-lt"/>
              </a:rPr>
              <a:t>Pandas is a Python library used for working with data sets.</a:t>
            </a:r>
            <a:endParaRPr lang="en-US" sz="1600" dirty="0">
              <a:latin typeface="Arial"/>
              <a:cs typeface="Arial"/>
            </a:endParaRPr>
          </a:p>
          <a:p>
            <a:pPr>
              <a:lnSpc>
                <a:spcPct val="110000"/>
              </a:lnSpc>
            </a:pPr>
            <a:r>
              <a:rPr lang="en-US" sz="1600" dirty="0">
                <a:latin typeface="Arial"/>
                <a:ea typeface="+mn-lt"/>
                <a:cs typeface="+mn-lt"/>
              </a:rPr>
              <a:t>It has functions for analyzing, cleaning, exploring, and manipulating data.</a:t>
            </a:r>
            <a:endParaRPr lang="en-US" sz="1600" dirty="0">
              <a:latin typeface="Arial"/>
              <a:cs typeface="Arial"/>
            </a:endParaRPr>
          </a:p>
          <a:p>
            <a:pPr>
              <a:lnSpc>
                <a:spcPct val="110000"/>
              </a:lnSpc>
            </a:pPr>
            <a:r>
              <a:rPr lang="en-US" sz="1600" dirty="0">
                <a:latin typeface="Arial"/>
                <a:ea typeface="+mn-lt"/>
                <a:cs typeface="+mn-lt"/>
              </a:rPr>
              <a:t>The name "Pandas" has a reference to both "Panel Data", and "Python Data Analysis" and was created by Wes McKinney in 2008.</a:t>
            </a:r>
            <a:endParaRPr lang="en-US" sz="1600" dirty="0">
              <a:latin typeface="Arial"/>
              <a:cs typeface="Arial"/>
            </a:endParaRPr>
          </a:p>
          <a:p>
            <a:pPr marL="0" indent="0" algn="ctr">
              <a:lnSpc>
                <a:spcPct val="110000"/>
              </a:lnSpc>
              <a:buNone/>
            </a:pPr>
            <a:r>
              <a:rPr lang="en-US" sz="1600" dirty="0">
                <a:solidFill>
                  <a:srgbClr val="FF0000"/>
                </a:solidFill>
                <a:latin typeface="Arial"/>
                <a:cs typeface="Arial"/>
              </a:rPr>
              <a:t>Why Use Pandas?</a:t>
            </a:r>
          </a:p>
          <a:p>
            <a:pPr>
              <a:lnSpc>
                <a:spcPct val="110000"/>
              </a:lnSpc>
            </a:pPr>
            <a:r>
              <a:rPr lang="en-US" sz="1600" dirty="0">
                <a:latin typeface="Arial"/>
                <a:ea typeface="+mn-lt"/>
                <a:cs typeface="+mn-lt"/>
              </a:rPr>
              <a:t>Pandas allows us to analyze big data and make conclusions based on statistical theories.</a:t>
            </a:r>
            <a:endParaRPr lang="en-US" sz="1600" dirty="0">
              <a:latin typeface="Arial"/>
              <a:cs typeface="Arial"/>
            </a:endParaRPr>
          </a:p>
          <a:p>
            <a:pPr>
              <a:lnSpc>
                <a:spcPct val="110000"/>
              </a:lnSpc>
            </a:pPr>
            <a:r>
              <a:rPr lang="en-US" sz="1600" dirty="0">
                <a:latin typeface="Arial"/>
                <a:ea typeface="+mn-lt"/>
                <a:cs typeface="+mn-lt"/>
              </a:rPr>
              <a:t>Pandas can clean messy data sets, and make them readable and relevant.</a:t>
            </a:r>
            <a:endParaRPr lang="en-US" sz="1600" dirty="0">
              <a:latin typeface="Arial"/>
              <a:cs typeface="Arial"/>
            </a:endParaRPr>
          </a:p>
          <a:p>
            <a:pPr>
              <a:lnSpc>
                <a:spcPct val="110000"/>
              </a:lnSpc>
            </a:pPr>
            <a:r>
              <a:rPr lang="en-US" sz="1600" dirty="0">
                <a:latin typeface="Arial"/>
                <a:ea typeface="+mn-lt"/>
                <a:cs typeface="+mn-lt"/>
              </a:rPr>
              <a:t>Relevant data is very important in data science.</a:t>
            </a:r>
            <a:endParaRPr lang="en-US" sz="1600" dirty="0">
              <a:latin typeface="Arial"/>
              <a:cs typeface="Arial"/>
            </a:endParaRPr>
          </a:p>
          <a:p>
            <a:pPr>
              <a:lnSpc>
                <a:spcPct val="110000"/>
              </a:lnSpc>
            </a:pPr>
            <a:endParaRPr lang="en-US" sz="1600" dirty="0">
              <a:latin typeface="Arial"/>
              <a:cs typeface="Arial"/>
            </a:endParaRPr>
          </a:p>
        </p:txBody>
      </p:sp>
    </p:spTree>
    <p:extLst>
      <p:ext uri="{BB962C8B-B14F-4D97-AF65-F5344CB8AC3E}">
        <p14:creationId xmlns:p14="http://schemas.microsoft.com/office/powerpoint/2010/main" val="99480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128B1-5CB6-3F0E-6883-788B18E9B75F}"/>
              </a:ext>
            </a:extLst>
          </p:cNvPr>
          <p:cNvSpPr>
            <a:spLocks noGrp="1"/>
          </p:cNvSpPr>
          <p:nvPr>
            <p:ph type="title"/>
          </p:nvPr>
        </p:nvSpPr>
        <p:spPr>
          <a:xfrm>
            <a:off x="645459" y="960120"/>
            <a:ext cx="3865695" cy="4171278"/>
          </a:xfrm>
        </p:spPr>
        <p:txBody>
          <a:bodyPr>
            <a:normAutofit/>
          </a:bodyPr>
          <a:lstStyle/>
          <a:p>
            <a:pPr algn="r"/>
            <a:r>
              <a:rPr lang="en-US" sz="4400" dirty="0">
                <a:solidFill>
                  <a:srgbClr val="FF0000"/>
                </a:solidFill>
              </a:rPr>
              <a:t>What is Matplotlibs?</a:t>
            </a:r>
            <a:endParaRPr lang="en-US" sz="4400" dirty="0">
              <a:solidFill>
                <a:srgbClr val="FF0000"/>
              </a:solidFill>
              <a:ea typeface="Calibri Light"/>
              <a:cs typeface="Calibri Light"/>
            </a:endParaRPr>
          </a:p>
          <a:p>
            <a:pPr algn="r"/>
            <a:endParaRPr lang="en-US" sz="4400" dirty="0">
              <a:solidFill>
                <a:srgbClr val="FF0000"/>
              </a:solidFill>
              <a:ea typeface="Calibri Light"/>
              <a:cs typeface="Calibri Light"/>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4BAF7B-ABCE-989B-69F4-C6430D6FFB7E}"/>
              </a:ext>
            </a:extLst>
          </p:cNvPr>
          <p:cNvSpPr>
            <a:spLocks noGrp="1"/>
          </p:cNvSpPr>
          <p:nvPr>
            <p:ph idx="1"/>
          </p:nvPr>
        </p:nvSpPr>
        <p:spPr>
          <a:xfrm>
            <a:off x="4983164" y="960120"/>
            <a:ext cx="5511800" cy="4171278"/>
          </a:xfrm>
        </p:spPr>
        <p:txBody>
          <a:bodyPr>
            <a:normAutofit/>
          </a:bodyPr>
          <a:lstStyle/>
          <a:p>
            <a:r>
              <a:rPr lang="en-US" sz="1600" dirty="0">
                <a:latin typeface="Arial"/>
                <a:ea typeface="+mn-lt"/>
                <a:cs typeface="+mn-lt"/>
              </a:rPr>
              <a:t>Matplotlib is a low level graph plotting library in python that serves as a visualization utility.</a:t>
            </a:r>
            <a:endParaRPr lang="en-US" sz="1600">
              <a:latin typeface="Arial"/>
              <a:cs typeface="Arial"/>
            </a:endParaRPr>
          </a:p>
          <a:p>
            <a:r>
              <a:rPr lang="en-US" sz="1600" dirty="0">
                <a:latin typeface="Arial"/>
                <a:ea typeface="+mn-lt"/>
                <a:cs typeface="+mn-lt"/>
              </a:rPr>
              <a:t>Matplotlib was created by John D. Hunter.</a:t>
            </a:r>
            <a:endParaRPr lang="en-US" sz="1600">
              <a:latin typeface="Arial"/>
              <a:cs typeface="Arial"/>
            </a:endParaRPr>
          </a:p>
          <a:p>
            <a:r>
              <a:rPr lang="en-US" sz="1600" dirty="0">
                <a:latin typeface="Arial"/>
                <a:ea typeface="+mn-lt"/>
                <a:cs typeface="+mn-lt"/>
              </a:rPr>
              <a:t>Matplotlib is open source and we can use it freely.</a:t>
            </a:r>
            <a:endParaRPr lang="en-US" sz="1600">
              <a:latin typeface="Arial"/>
              <a:cs typeface="Arial"/>
            </a:endParaRPr>
          </a:p>
          <a:p>
            <a:r>
              <a:rPr lang="en-US" sz="1600" dirty="0">
                <a:latin typeface="Arial"/>
                <a:ea typeface="+mn-lt"/>
                <a:cs typeface="+mn-lt"/>
              </a:rPr>
              <a:t>Matplotlib is mostly written in python, a few segments are written in C, Objective-C and </a:t>
            </a:r>
            <a:r>
              <a:rPr lang="en-US" sz="1600" dirty="0" err="1">
                <a:latin typeface="Arial"/>
                <a:ea typeface="+mn-lt"/>
                <a:cs typeface="+mn-lt"/>
              </a:rPr>
              <a:t>Javascript</a:t>
            </a:r>
            <a:r>
              <a:rPr lang="en-US" sz="1600" dirty="0">
                <a:latin typeface="Arial"/>
                <a:ea typeface="+mn-lt"/>
                <a:cs typeface="+mn-lt"/>
              </a:rPr>
              <a:t> for Platform compatibility.</a:t>
            </a:r>
            <a:br>
              <a:rPr lang="en-US" sz="1600" dirty="0">
                <a:latin typeface="Arial"/>
              </a:rPr>
            </a:br>
            <a:endParaRPr lang="en-US" sz="1600">
              <a:latin typeface="Arial"/>
              <a:cs typeface="Arial"/>
            </a:endParaRPr>
          </a:p>
        </p:txBody>
      </p:sp>
    </p:spTree>
    <p:extLst>
      <p:ext uri="{BB962C8B-B14F-4D97-AF65-F5344CB8AC3E}">
        <p14:creationId xmlns:p14="http://schemas.microsoft.com/office/powerpoint/2010/main" val="66692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093A3-D5B4-C3A0-291E-B52598D04F75}"/>
              </a:ext>
            </a:extLst>
          </p:cNvPr>
          <p:cNvSpPr>
            <a:spLocks noGrp="1"/>
          </p:cNvSpPr>
          <p:nvPr>
            <p:ph type="title"/>
          </p:nvPr>
        </p:nvSpPr>
        <p:spPr>
          <a:xfrm>
            <a:off x="645459" y="960120"/>
            <a:ext cx="3865695" cy="4171278"/>
          </a:xfrm>
        </p:spPr>
        <p:txBody>
          <a:bodyPr>
            <a:normAutofit/>
          </a:bodyPr>
          <a:lstStyle/>
          <a:p>
            <a:pPr algn="r"/>
            <a:r>
              <a:rPr lang="en-US" sz="4400" dirty="0">
                <a:solidFill>
                  <a:srgbClr val="FF0000"/>
                </a:solidFill>
                <a:cs typeface="Calibri Light"/>
              </a:rPr>
              <a:t>What is </a:t>
            </a:r>
            <a:r>
              <a:rPr lang="en-US" sz="4400" dirty="0">
                <a:solidFill>
                  <a:srgbClr val="FF0000"/>
                </a:solidFill>
              </a:rPr>
              <a:t>Scikit Learn ?</a:t>
            </a:r>
            <a:endParaRPr lang="en-US" sz="4400" dirty="0">
              <a:solidFill>
                <a:srgbClr val="FF0000"/>
              </a:solidFill>
              <a:ea typeface="Calibri Light"/>
              <a:cs typeface="Calibri Light"/>
            </a:endParaRPr>
          </a:p>
          <a:p>
            <a:pPr algn="r"/>
            <a:endParaRPr lang="en-US" sz="4400" dirty="0">
              <a:solidFill>
                <a:srgbClr val="FF0000"/>
              </a:solidFill>
              <a:ea typeface="Calibri Light"/>
              <a:cs typeface="Calibri Light"/>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6EE241-D363-4CE6-95B4-F50EA4DA043D}"/>
              </a:ext>
            </a:extLst>
          </p:cNvPr>
          <p:cNvSpPr>
            <a:spLocks noGrp="1"/>
          </p:cNvSpPr>
          <p:nvPr>
            <p:ph idx="1"/>
          </p:nvPr>
        </p:nvSpPr>
        <p:spPr>
          <a:xfrm>
            <a:off x="4983164" y="960120"/>
            <a:ext cx="5511800" cy="4171278"/>
          </a:xfrm>
        </p:spPr>
        <p:txBody>
          <a:bodyPr>
            <a:normAutofit/>
          </a:bodyPr>
          <a:lstStyle/>
          <a:p>
            <a:pPr marL="0" indent="0">
              <a:buNone/>
            </a:pPr>
            <a:r>
              <a:rPr lang="en-US" dirty="0">
                <a:latin typeface="Arial"/>
                <a:ea typeface="+mn-lt"/>
                <a:cs typeface="+mn-lt"/>
              </a:rPr>
              <a:t>Scikit-learn (</a:t>
            </a:r>
            <a:r>
              <a:rPr lang="en-US" dirty="0" err="1">
                <a:latin typeface="Arial"/>
                <a:ea typeface="+mn-lt"/>
                <a:cs typeface="+mn-lt"/>
              </a:rPr>
              <a:t>Sklearn</a:t>
            </a:r>
            <a:r>
              <a:rPr lang="en-US" dirty="0">
                <a:latin typeface="Arial"/>
                <a:ea typeface="+mn-lt"/>
                <a:cs typeface="+mn-lt"/>
              </a:rPr>
              <a:t>) is the most useful and robust library for machine learning in Python. </a:t>
            </a:r>
            <a:endParaRPr lang="en-US">
              <a:latin typeface="Arial"/>
              <a:ea typeface="+mn-lt"/>
              <a:cs typeface="Arial"/>
            </a:endParaRPr>
          </a:p>
          <a:p>
            <a:pPr marL="0" indent="0">
              <a:buNone/>
            </a:pPr>
            <a:r>
              <a:rPr lang="en-US" dirty="0">
                <a:latin typeface="Arial"/>
                <a:ea typeface="+mn-lt"/>
                <a:cs typeface="+mn-lt"/>
              </a:rPr>
              <a:t>It provides a selection of efficient tools for machine learning and statistical modeling including classification, regression, clustering and dimensionality reduction via a consistence interface in Python.</a:t>
            </a:r>
            <a:endParaRPr lang="en-US">
              <a:latin typeface="Arial"/>
              <a:ea typeface="+mn-lt"/>
              <a:cs typeface="Arial"/>
            </a:endParaRPr>
          </a:p>
          <a:p>
            <a:pPr marL="0" indent="0">
              <a:buNone/>
            </a:pPr>
            <a:r>
              <a:rPr lang="en-US" dirty="0">
                <a:latin typeface="Arial"/>
                <a:ea typeface="+mn-lt"/>
                <a:cs typeface="+mn-lt"/>
              </a:rPr>
              <a:t> This library, which is largely written in Python, is built upon NumPy, SciPy and Matplotlib.</a:t>
            </a:r>
            <a:endParaRPr lang="en-US">
              <a:latin typeface="Arial"/>
              <a:cs typeface="Arial"/>
            </a:endParaRPr>
          </a:p>
        </p:txBody>
      </p:sp>
    </p:spTree>
    <p:extLst>
      <p:ext uri="{BB962C8B-B14F-4D97-AF65-F5344CB8AC3E}">
        <p14:creationId xmlns:p14="http://schemas.microsoft.com/office/powerpoint/2010/main" val="42314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E5BE8-861C-69C0-F3DA-18945DB550C9}"/>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cs typeface="Calibri Light"/>
              </a:rPr>
              <a:t>What is </a:t>
            </a:r>
            <a:r>
              <a:rPr lang="en-US" sz="4400" dirty="0" err="1">
                <a:solidFill>
                  <a:srgbClr val="FF0000"/>
                </a:solidFill>
                <a:cs typeface="Calibri Light"/>
              </a:rPr>
              <a:t>Joblib</a:t>
            </a:r>
            <a:r>
              <a:rPr lang="en-US" sz="4400" dirty="0">
                <a:solidFill>
                  <a:schemeClr val="tx1"/>
                </a:solidFill>
                <a:cs typeface="Calibri Light"/>
              </a:rPr>
              <a:t> ?</a:t>
            </a: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371DA1-B494-1ED5-EECC-1E21806FE3C2}"/>
              </a:ext>
            </a:extLst>
          </p:cNvPr>
          <p:cNvSpPr>
            <a:spLocks noGrp="1"/>
          </p:cNvSpPr>
          <p:nvPr>
            <p:ph idx="1"/>
          </p:nvPr>
        </p:nvSpPr>
        <p:spPr>
          <a:xfrm>
            <a:off x="4983164" y="960120"/>
            <a:ext cx="5511800" cy="4171278"/>
          </a:xfrm>
        </p:spPr>
        <p:txBody>
          <a:bodyPr>
            <a:normAutofit/>
          </a:bodyPr>
          <a:lstStyle/>
          <a:p>
            <a:r>
              <a:rPr lang="en-US" dirty="0" err="1">
                <a:latin typeface="Arial"/>
                <a:ea typeface="+mn-lt"/>
                <a:cs typeface="+mn-lt"/>
              </a:rPr>
              <a:t>Joblib</a:t>
            </a:r>
            <a:r>
              <a:rPr lang="en-US" dirty="0">
                <a:latin typeface="Arial"/>
                <a:ea typeface="+mn-lt"/>
                <a:cs typeface="+mn-lt"/>
              </a:rPr>
              <a:t> is a set of tools to provide </a:t>
            </a:r>
            <a:r>
              <a:rPr lang="en-US" b="1" dirty="0">
                <a:latin typeface="Arial"/>
                <a:ea typeface="+mn-lt"/>
                <a:cs typeface="+mn-lt"/>
              </a:rPr>
              <a:t>lightweight pipelining in Python</a:t>
            </a:r>
            <a:r>
              <a:rPr lang="en-US" dirty="0">
                <a:latin typeface="Arial"/>
                <a:ea typeface="+mn-lt"/>
                <a:cs typeface="+mn-lt"/>
              </a:rPr>
              <a:t>. In particular:</a:t>
            </a:r>
            <a:endParaRPr lang="en-US">
              <a:latin typeface="Arial"/>
              <a:cs typeface="Arial"/>
            </a:endParaRPr>
          </a:p>
          <a:p>
            <a:r>
              <a:rPr lang="en-US" dirty="0">
                <a:latin typeface="Arial"/>
                <a:ea typeface="+mn-lt"/>
                <a:cs typeface="+mn-lt"/>
              </a:rPr>
              <a:t>transparent disk-caching of functions and lazy re-evaluation (</a:t>
            </a:r>
            <a:r>
              <a:rPr lang="en-US" dirty="0" err="1">
                <a:latin typeface="Arial"/>
                <a:ea typeface="+mn-lt"/>
                <a:cs typeface="+mn-lt"/>
              </a:rPr>
              <a:t>memoize</a:t>
            </a:r>
            <a:r>
              <a:rPr lang="en-US" dirty="0">
                <a:latin typeface="Arial"/>
                <a:ea typeface="+mn-lt"/>
                <a:cs typeface="+mn-lt"/>
              </a:rPr>
              <a:t> pattern)</a:t>
            </a:r>
            <a:endParaRPr lang="en-US">
              <a:latin typeface="Arial"/>
              <a:cs typeface="Arial"/>
            </a:endParaRPr>
          </a:p>
          <a:p>
            <a:r>
              <a:rPr lang="en-US" dirty="0">
                <a:latin typeface="Arial"/>
                <a:ea typeface="+mn-lt"/>
                <a:cs typeface="+mn-lt"/>
              </a:rPr>
              <a:t>easy simple parallel computing</a:t>
            </a:r>
            <a:endParaRPr lang="en-US">
              <a:latin typeface="Arial"/>
              <a:cs typeface="Arial"/>
            </a:endParaRPr>
          </a:p>
          <a:p>
            <a:r>
              <a:rPr lang="en-US" dirty="0" err="1">
                <a:latin typeface="Arial"/>
                <a:ea typeface="+mn-lt"/>
                <a:cs typeface="+mn-lt"/>
              </a:rPr>
              <a:t>Joblib</a:t>
            </a:r>
            <a:r>
              <a:rPr lang="en-US" dirty="0">
                <a:latin typeface="Arial"/>
                <a:ea typeface="+mn-lt"/>
                <a:cs typeface="+mn-lt"/>
              </a:rPr>
              <a:t> is optimized to be </a:t>
            </a:r>
            <a:r>
              <a:rPr lang="en-US" b="1" dirty="0">
                <a:latin typeface="Arial"/>
                <a:ea typeface="+mn-lt"/>
                <a:cs typeface="+mn-lt"/>
              </a:rPr>
              <a:t>fast</a:t>
            </a:r>
            <a:r>
              <a:rPr lang="en-US" dirty="0">
                <a:latin typeface="Arial"/>
                <a:ea typeface="+mn-lt"/>
                <a:cs typeface="+mn-lt"/>
              </a:rPr>
              <a:t> and </a:t>
            </a:r>
            <a:r>
              <a:rPr lang="en-US" b="1" dirty="0">
                <a:latin typeface="Arial"/>
                <a:ea typeface="+mn-lt"/>
                <a:cs typeface="+mn-lt"/>
              </a:rPr>
              <a:t>robust</a:t>
            </a:r>
            <a:r>
              <a:rPr lang="en-US" dirty="0">
                <a:latin typeface="Arial"/>
                <a:ea typeface="+mn-lt"/>
                <a:cs typeface="+mn-lt"/>
              </a:rPr>
              <a:t> on large data in particular and has specific optimizations for </a:t>
            </a:r>
            <a:r>
              <a:rPr lang="en-US" i="1" dirty="0" err="1">
                <a:latin typeface="Arial"/>
                <a:ea typeface="+mn-lt"/>
                <a:cs typeface="+mn-lt"/>
              </a:rPr>
              <a:t>numpy</a:t>
            </a:r>
            <a:r>
              <a:rPr lang="en-US" dirty="0">
                <a:latin typeface="Arial"/>
                <a:ea typeface="+mn-lt"/>
                <a:cs typeface="+mn-lt"/>
              </a:rPr>
              <a:t> arrays. It is </a:t>
            </a:r>
            <a:r>
              <a:rPr lang="en-US" b="1" dirty="0">
                <a:latin typeface="Arial"/>
                <a:ea typeface="+mn-lt"/>
                <a:cs typeface="+mn-lt"/>
              </a:rPr>
              <a:t>BSD-licensed</a:t>
            </a:r>
            <a:r>
              <a:rPr lang="en-US" dirty="0">
                <a:latin typeface="Arial"/>
                <a:ea typeface="+mn-lt"/>
                <a:cs typeface="+mn-lt"/>
              </a:rPr>
              <a:t>.</a:t>
            </a:r>
            <a:endParaRPr lang="en-US">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11329525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C683C-DA35-4A0E-ADD0-CC297892D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Atlas</Template>
  <TotalTime>2</TotalTime>
  <Words>1016</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Rockwell</vt:lpstr>
      <vt:lpstr>Wingdings</vt:lpstr>
      <vt:lpstr>Atlas</vt:lpstr>
      <vt:lpstr>Student Marks Predictor </vt:lpstr>
      <vt:lpstr>Abstract</vt:lpstr>
      <vt:lpstr>Objectives</vt:lpstr>
      <vt:lpstr>Imported Libraries</vt:lpstr>
      <vt:lpstr>What is NumPy? </vt:lpstr>
      <vt:lpstr>What is Pandas? </vt:lpstr>
      <vt:lpstr>What is Matplotlibs? </vt:lpstr>
      <vt:lpstr>What is Scikit Learn ? </vt:lpstr>
      <vt:lpstr>What is Joblib ?</vt:lpstr>
      <vt:lpstr>Linear Regression</vt:lpstr>
      <vt:lpstr>Model Implementation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Brijkishor gupta</cp:lastModifiedBy>
  <cp:revision>384</cp:revision>
  <dcterms:created xsi:type="dcterms:W3CDTF">2022-04-06T16:34:24Z</dcterms:created>
  <dcterms:modified xsi:type="dcterms:W3CDTF">2022-05-09T14:43:30Z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