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1" r:id="rId5"/>
  </p:sldMasterIdLst>
  <p:notesMasterIdLst>
    <p:notesMasterId r:id="rId8"/>
  </p:notesMasterIdLst>
  <p:sldIdLst>
    <p:sldId id="1061" r:id="rId6"/>
    <p:sldId id="1053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FE94E1-830F-4CEA-A7D5-FDB45E3EC46D}">
          <p14:sldIdLst>
            <p14:sldId id="1061"/>
            <p14:sldId id="10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4977" autoAdjust="0"/>
  </p:normalViewPr>
  <p:slideViewPr>
    <p:cSldViewPr snapToGrid="0">
      <p:cViewPr varScale="1">
        <p:scale>
          <a:sx n="66" d="100"/>
          <a:sy n="66" d="100"/>
        </p:scale>
        <p:origin x="87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A9BDE-2498-42FE-9E57-7D511DFC3032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6FEF-1F76-49AE-BFD5-E237D5393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1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8A4D-3AAC-475A-9928-4ADB2B6B43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8A4D-3AAC-475A-9928-4ADB2B6B43A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24324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1 Up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60830" y="649883"/>
            <a:ext cx="6648980" cy="5906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marL="7244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1pPr>
            <a:lvl2pPr marL="12451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2pPr>
            <a:lvl3pPr marL="17658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3pPr>
            <a:lvl4pPr marL="22865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4pPr>
            <a:lvl5pPr marL="28072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5pPr>
          </a:lstStyle>
          <a:p>
            <a:pPr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One</a:t>
            </a:r>
          </a:p>
          <a:p>
            <a:pPr lvl="1"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Two</a:t>
            </a:r>
          </a:p>
          <a:p>
            <a:pPr lvl="2"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Three</a:t>
            </a:r>
          </a:p>
          <a:p>
            <a:pPr lvl="3"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Four</a:t>
            </a:r>
          </a:p>
          <a:p>
            <a:pPr lvl="4"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Five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7752556" y="3536156"/>
            <a:ext cx="4080868" cy="29646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7759456" y="357188"/>
            <a:ext cx="4080868" cy="29646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0566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body" sz="quarter" idx="13"/>
          </p:nvPr>
        </p:nvSpPr>
        <p:spPr>
          <a:xfrm>
            <a:off x="2416969" y="3791098"/>
            <a:ext cx="7358063" cy="43665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900">
                <a:solidFill>
                  <a:srgbClr val="74BF54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4"/>
          </p:nvPr>
        </p:nvSpPr>
        <p:spPr>
          <a:xfrm>
            <a:off x="2416969" y="2666125"/>
            <a:ext cx="7358063" cy="5443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 b="1"/>
            </a:lvl1pPr>
          </a:lstStyle>
          <a:p>
            <a:r>
              <a:t>“Type a quote here.”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11539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pic" idx="13"/>
          </p:nvPr>
        </p:nvSpPr>
        <p:spPr>
          <a:xfrm>
            <a:off x="2910" y="0"/>
            <a:ext cx="12186180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59" name="Shape 159"/>
          <p:cNvSpPr>
            <a:spLocks noGrp="1"/>
          </p:cNvSpPr>
          <p:nvPr>
            <p:ph type="body" sz="half" idx="14"/>
          </p:nvPr>
        </p:nvSpPr>
        <p:spPr>
          <a:xfrm>
            <a:off x="823185" y="110067"/>
            <a:ext cx="10545630" cy="30174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750" b="1" cap="all">
                <a:solidFill>
                  <a:srgbClr val="FFFFFF"/>
                </a:solidFill>
              </a:defRPr>
            </a:lvl1pPr>
          </a:lstStyle>
          <a:p>
            <a:r>
              <a:t>Lorem ipsum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8777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-1" y="-12700"/>
            <a:ext cx="12192001" cy="3190346"/>
          </a:xfrm>
          <a:prstGeom prst="rect">
            <a:avLst/>
          </a:prstGeom>
          <a:solidFill>
            <a:srgbClr val="343167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pPr>
            <a:endParaRPr sz="2500" kern="0" dirty="0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23185" y="110067"/>
            <a:ext cx="10545630" cy="3017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ctr" defTabSz="410766" hangingPunct="0">
              <a:defRPr sz="9500" b="1" cap="all">
                <a:solidFill>
                  <a:srgbClr val="FFFFFF"/>
                </a:solidFill>
              </a:defRPr>
            </a:pPr>
            <a:r>
              <a:rPr sz="4750" b="1" kern="0" cap="all" dirty="0">
                <a:solidFill>
                  <a:srgbClr val="FFFFFF"/>
                </a:solidFill>
                <a:latin typeface="Open Sans"/>
                <a:sym typeface="Open Sans"/>
              </a:rPr>
              <a:t>GOT MORE QUESTIONS ABOUT</a:t>
            </a:r>
          </a:p>
          <a:p>
            <a:pPr algn="ctr" defTabSz="410766" hangingPunct="0">
              <a:defRPr sz="9500" b="1" cap="all">
                <a:solidFill>
                  <a:srgbClr val="FFFFFF"/>
                </a:solidFill>
              </a:defRPr>
            </a:pPr>
            <a:endParaRPr sz="4750" b="1" kern="0" cap="all" dirty="0">
              <a:solidFill>
                <a:srgbClr val="FFFFFF"/>
              </a:solidFill>
              <a:latin typeface="Open Sans"/>
              <a:sym typeface="Open Sans"/>
            </a:endParaRPr>
          </a:p>
          <a:p>
            <a:pPr algn="ctr" defTabSz="410766" hangingPunct="0">
              <a:defRPr sz="9500">
                <a:solidFill>
                  <a:srgbClr val="74BF54"/>
                </a:solidFill>
              </a:defRPr>
            </a:pPr>
            <a:r>
              <a:rPr sz="4750" kern="0" dirty="0">
                <a:solidFill>
                  <a:srgbClr val="74BF54"/>
                </a:solidFill>
                <a:latin typeface="Open Sans"/>
                <a:sym typeface="Open Sans"/>
              </a:rPr>
              <a:t>Just let us know.</a:t>
            </a:r>
          </a:p>
        </p:txBody>
      </p:sp>
      <p:sp>
        <p:nvSpPr>
          <p:cNvPr id="169" name="Shape 169"/>
          <p:cNvSpPr/>
          <p:nvPr/>
        </p:nvSpPr>
        <p:spPr>
          <a:xfrm>
            <a:off x="1654031" y="3982499"/>
            <a:ext cx="4735272" cy="153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66" hangingPunct="0">
              <a:defRPr sz="9500">
                <a:solidFill>
                  <a:srgbClr val="74BF54"/>
                </a:solidFill>
              </a:defRPr>
            </a:pPr>
            <a:r>
              <a:rPr sz="4750" kern="0" dirty="0">
                <a:solidFill>
                  <a:srgbClr val="74BF54"/>
                </a:solidFill>
                <a:latin typeface="Open Sans"/>
                <a:sym typeface="Open Sans"/>
              </a:rPr>
              <a:t>We get you past</a:t>
            </a:r>
          </a:p>
          <a:p>
            <a:pPr algn="ctr" defTabSz="410766" hangingPunct="0">
              <a:defRPr sz="9500">
                <a:solidFill>
                  <a:srgbClr val="74BF54"/>
                </a:solidFill>
              </a:defRPr>
            </a:pPr>
            <a:r>
              <a:rPr sz="4750" kern="0" dirty="0">
                <a:solidFill>
                  <a:srgbClr val="74BF54"/>
                </a:solidFill>
                <a:latin typeface="Open Sans"/>
                <a:sym typeface="Open Sans"/>
              </a:rPr>
              <a:t> the bottlenecks!</a:t>
            </a:r>
            <a:r>
              <a:rPr sz="1850" kern="0" baseline="91891" dirty="0">
                <a:solidFill>
                  <a:srgbClr val="74BF54"/>
                </a:solidFill>
                <a:latin typeface="Open Sans"/>
                <a:sym typeface="Open Sans"/>
              </a:rPr>
              <a:t>TM</a:t>
            </a:r>
          </a:p>
        </p:txBody>
      </p:sp>
      <p:sp>
        <p:nvSpPr>
          <p:cNvPr id="170" name="Shape 170"/>
          <p:cNvSpPr/>
          <p:nvPr/>
        </p:nvSpPr>
        <p:spPr>
          <a:xfrm flipV="1">
            <a:off x="7954433" y="3666446"/>
            <a:ext cx="1" cy="2757028"/>
          </a:xfrm>
          <a:prstGeom prst="line">
            <a:avLst/>
          </a:prstGeom>
          <a:ln w="38100">
            <a:solidFill>
              <a:srgbClr val="343167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50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pPr>
            <a:endParaRPr sz="2500" kern="0" dirty="0">
              <a:solidFill>
                <a:srgbClr val="535353"/>
              </a:solidFill>
              <a:sym typeface="Gill Sans Light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722783" y="4709426"/>
            <a:ext cx="2711893" cy="1734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228600" hangingPunct="0">
              <a:lnSpc>
                <a:spcPct val="120000"/>
              </a:lnSpc>
              <a:defRPr sz="3300" b="1"/>
            </a:pPr>
            <a:r>
              <a:rPr sz="1650" b="1" kern="0" dirty="0">
                <a:solidFill>
                  <a:srgbClr val="343167"/>
                </a:solidFill>
                <a:latin typeface="Open Sans"/>
                <a:sym typeface="Open Sans"/>
              </a:rPr>
              <a:t>pyramidsolves.com</a:t>
            </a:r>
          </a:p>
          <a:p>
            <a:pPr defTabSz="228600" hangingPunct="0">
              <a:lnSpc>
                <a:spcPct val="120000"/>
              </a:lnSpc>
              <a:defRPr sz="2100" b="1"/>
            </a:pPr>
            <a:endParaRPr sz="1050" b="1" kern="0" dirty="0">
              <a:solidFill>
                <a:srgbClr val="343167"/>
              </a:solidFill>
              <a:latin typeface="Open Sans"/>
              <a:sym typeface="Open Sans"/>
            </a:endParaRPr>
          </a:p>
          <a:p>
            <a:pPr defTabSz="228600" hangingPunct="0">
              <a:lnSpc>
                <a:spcPct val="120000"/>
              </a:lnSpc>
              <a:defRPr sz="2100" b="1"/>
            </a:pPr>
            <a:r>
              <a:rPr sz="1050" b="1" kern="0" dirty="0">
                <a:solidFill>
                  <a:srgbClr val="343167"/>
                </a:solidFill>
                <a:latin typeface="Open Sans"/>
                <a:sym typeface="Open Sans"/>
              </a:rPr>
              <a:t>678-252-1247</a:t>
            </a:r>
          </a:p>
          <a:p>
            <a:pPr defTabSz="228600" hangingPunct="0">
              <a:lnSpc>
                <a:spcPct val="120000"/>
              </a:lnSpc>
              <a:defRPr sz="2100" b="1" u="sng"/>
            </a:pPr>
            <a:r>
              <a:rPr sz="1050" b="1" u="sng" kern="0" dirty="0">
                <a:solidFill>
                  <a:srgbClr val="343167"/>
                </a:solidFill>
                <a:latin typeface="Open Sans"/>
                <a:sym typeface="Open Sans"/>
              </a:rPr>
              <a:t>info@solutions.pyramidci.com</a:t>
            </a:r>
            <a:endParaRPr sz="1050" b="1" kern="0" dirty="0">
              <a:solidFill>
                <a:srgbClr val="343167"/>
              </a:solidFill>
              <a:latin typeface="Open Sans"/>
              <a:sym typeface="Open Sans"/>
            </a:endParaRPr>
          </a:p>
          <a:p>
            <a:pPr defTabSz="228600" hangingPunct="0">
              <a:lnSpc>
                <a:spcPct val="120000"/>
              </a:lnSpc>
              <a:defRPr sz="2100" b="1"/>
            </a:pPr>
            <a:endParaRPr sz="1050" b="1" kern="0" dirty="0">
              <a:solidFill>
                <a:srgbClr val="343167"/>
              </a:solidFill>
              <a:latin typeface="Open Sans"/>
              <a:sym typeface="Open Sans"/>
            </a:endParaRPr>
          </a:p>
          <a:p>
            <a:pPr defTabSz="228600" hangingPunct="0">
              <a:lnSpc>
                <a:spcPct val="120000"/>
              </a:lnSpc>
              <a:defRPr sz="2100" b="1"/>
            </a:pPr>
            <a:r>
              <a:rPr sz="1050" b="1" kern="0" dirty="0">
                <a:solidFill>
                  <a:srgbClr val="343167"/>
                </a:solidFill>
                <a:latin typeface="Open Sans"/>
                <a:sym typeface="Open Sans"/>
              </a:rPr>
              <a:t>Pyramid Solutions</a:t>
            </a:r>
          </a:p>
          <a:p>
            <a:pPr defTabSz="228600" hangingPunct="0">
              <a:lnSpc>
                <a:spcPct val="120000"/>
              </a:lnSpc>
              <a:defRPr sz="2100" b="1"/>
            </a:pPr>
            <a:r>
              <a:rPr sz="1050" b="1" kern="0" dirty="0">
                <a:solidFill>
                  <a:srgbClr val="343167"/>
                </a:solidFill>
                <a:latin typeface="Open Sans"/>
                <a:sym typeface="Open Sans"/>
              </a:rPr>
              <a:t>11100 Atlantis Place</a:t>
            </a:r>
          </a:p>
          <a:p>
            <a:pPr defTabSz="228600" hangingPunct="0">
              <a:lnSpc>
                <a:spcPct val="120000"/>
              </a:lnSpc>
              <a:defRPr sz="2100" b="1"/>
            </a:pPr>
            <a:r>
              <a:rPr sz="1050" b="1" kern="0" dirty="0">
                <a:solidFill>
                  <a:srgbClr val="343167"/>
                </a:solidFill>
                <a:latin typeface="Open Sans"/>
                <a:sym typeface="Open Sans"/>
              </a:rPr>
              <a:t>Alpharetta, GA 30022</a:t>
            </a:r>
          </a:p>
        </p:txBody>
      </p:sp>
      <p:pic>
        <p:nvPicPr>
          <p:cNvPr id="17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32" y="6140450"/>
            <a:ext cx="1741669" cy="238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yrami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046" y="3563576"/>
            <a:ext cx="2657575" cy="90800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>
            <a:spLocks noGrp="1"/>
          </p:cNvSpPr>
          <p:nvPr>
            <p:ph type="body" sz="quarter" idx="13"/>
          </p:nvPr>
        </p:nvSpPr>
        <p:spPr>
          <a:xfrm>
            <a:off x="2843508" y="1181151"/>
            <a:ext cx="6504985" cy="87523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750" b="1" cap="all">
                <a:solidFill>
                  <a:srgbClr val="FFFFFF"/>
                </a:solidFill>
              </a:defRPr>
            </a:lvl1pPr>
          </a:lstStyle>
          <a:p>
            <a:r>
              <a:t>&lt;YOUR TOPIC HERE&gt;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09427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Backgroun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body" sz="quarter" idx="13"/>
          </p:nvPr>
        </p:nvSpPr>
        <p:spPr>
          <a:xfrm>
            <a:off x="1774031" y="2582333"/>
            <a:ext cx="8643938" cy="94006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000" cap="all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sz="half" idx="14"/>
          </p:nvPr>
        </p:nvSpPr>
        <p:spPr>
          <a:xfrm>
            <a:off x="2386773" y="3617085"/>
            <a:ext cx="7418454" cy="2871987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1500">
                <a:solidFill>
                  <a:srgbClr val="FFFFFF"/>
                </a:solidFill>
              </a:defRPr>
            </a:lvl1pPr>
          </a:lstStyle>
          <a:p>
            <a:r>
              <a:t>Body Level One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73077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en Background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sz="quarter" idx="13"/>
          </p:nvPr>
        </p:nvSpPr>
        <p:spPr>
          <a:xfrm>
            <a:off x="1774031" y="2582333"/>
            <a:ext cx="8643938" cy="94006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000" cap="all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sz="half" idx="14"/>
          </p:nvPr>
        </p:nvSpPr>
        <p:spPr>
          <a:xfrm>
            <a:off x="2386773" y="3617085"/>
            <a:ext cx="7418454" cy="2871987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1500">
                <a:solidFill>
                  <a:srgbClr val="FFFFFF"/>
                </a:solidFill>
              </a:defRPr>
            </a:lvl1pPr>
          </a:lstStyle>
          <a:p>
            <a:r>
              <a:t>Body Level One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11198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D3CF4-5EE9-422A-93AC-0439D08C0E44}"/>
              </a:ext>
            </a:extLst>
          </p:cNvPr>
          <p:cNvSpPr/>
          <p:nvPr userDrawn="1"/>
        </p:nvSpPr>
        <p:spPr>
          <a:xfrm>
            <a:off x="0" y="0"/>
            <a:ext cx="12192000" cy="5584369"/>
          </a:xfrm>
          <a:prstGeom prst="rect">
            <a:avLst/>
          </a:prstGeom>
          <a:solidFill>
            <a:srgbClr val="1D1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32C7C-7A3F-4291-86CB-1D42D8AFFBE1}"/>
              </a:ext>
            </a:extLst>
          </p:cNvPr>
          <p:cNvSpPr/>
          <p:nvPr userDrawn="1"/>
        </p:nvSpPr>
        <p:spPr>
          <a:xfrm>
            <a:off x="0" y="5584370"/>
            <a:ext cx="12192000" cy="195942"/>
          </a:xfrm>
          <a:prstGeom prst="rect">
            <a:avLst/>
          </a:prstGeom>
          <a:solidFill>
            <a:srgbClr val="57C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9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7733-ABBA-466C-9F5C-9F56D4DC5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8A9DD-A47C-4338-AE75-B7D40A4FB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E52C-23CE-49CB-BD82-9D58D41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A3D-8E98-46A7-959D-07D6E483396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57FE-DE5E-48D7-9BF8-B79825A8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1C4F-51B3-4EC6-B303-B03DA9A8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25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A743-B09D-4F1F-9556-EDDA8302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490" y="365125"/>
            <a:ext cx="8619309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C298-A286-4D38-80C3-27B96025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490" y="1825625"/>
            <a:ext cx="8619309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0C53-445E-401A-B8C5-D0AD740E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James Lucier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6DCB-A3E3-4B69-A567-DC419710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3952-60BB-4526-870F-6C0D93A1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00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DA7C-BA83-40D8-884E-D09A66BD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C09F5-7B36-4EFB-B8F1-9AE4439B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CBE5-7CDA-4E80-8CA3-3A9A6537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James Lucier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A209-9B72-4D9A-888D-6039F4B0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0271-7374-44CA-9A34-D215CA28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6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yrami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nterpriseSolutions-icon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34" y="1748216"/>
            <a:ext cx="937257" cy="772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MobileSolutions-icon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30" y="1694439"/>
            <a:ext cx="880003" cy="88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roductSolutions-icon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546" y="1733234"/>
            <a:ext cx="1016574" cy="802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QualitySolutions-icon-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50" y="1694439"/>
            <a:ext cx="856667" cy="880137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1045491" y="2734934"/>
            <a:ext cx="112370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66" hangingPunct="0">
              <a:defRPr sz="3600" b="1">
                <a:solidFill>
                  <a:srgbClr val="74BF54"/>
                </a:solidFill>
              </a:defRPr>
            </a:pPr>
            <a:r>
              <a:rPr sz="1800" b="1" kern="0" dirty="0">
                <a:solidFill>
                  <a:srgbClr val="74BF54"/>
                </a:solidFill>
                <a:latin typeface="Open Sans"/>
                <a:sym typeface="Open Sans"/>
              </a:rPr>
              <a:t>Mobile </a:t>
            </a:r>
          </a:p>
          <a:p>
            <a:pPr algn="ctr" defTabSz="410766" hangingPunct="0">
              <a:defRPr sz="3600" b="1">
                <a:solidFill>
                  <a:srgbClr val="74BF54"/>
                </a:solidFill>
              </a:defRPr>
            </a:pPr>
            <a:r>
              <a:rPr sz="1800" b="1" kern="0" dirty="0">
                <a:solidFill>
                  <a:srgbClr val="74BF54"/>
                </a:solidFill>
                <a:latin typeface="Open Sans"/>
                <a:sym typeface="Open Sans"/>
              </a:rPr>
              <a:t>Solutions</a:t>
            </a:r>
          </a:p>
        </p:txBody>
      </p:sp>
      <p:sp>
        <p:nvSpPr>
          <p:cNvPr id="32" name="Shape 32"/>
          <p:cNvSpPr/>
          <p:nvPr/>
        </p:nvSpPr>
        <p:spPr>
          <a:xfrm>
            <a:off x="3408027" y="2734934"/>
            <a:ext cx="236763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66" hangingPunct="0">
              <a:defRPr sz="3600" b="1">
                <a:solidFill>
                  <a:srgbClr val="74BF54"/>
                </a:solidFill>
              </a:defRPr>
            </a:pPr>
            <a:r>
              <a:rPr sz="1800" b="1" kern="0" dirty="0">
                <a:solidFill>
                  <a:srgbClr val="74BF54"/>
                </a:solidFill>
                <a:latin typeface="Open Sans"/>
                <a:sym typeface="Open Sans"/>
              </a:rPr>
              <a:t>Quality </a:t>
            </a:r>
          </a:p>
          <a:p>
            <a:pPr algn="ctr" defTabSz="410766" hangingPunct="0">
              <a:defRPr sz="3600" b="1">
                <a:solidFill>
                  <a:srgbClr val="74BF54"/>
                </a:solidFill>
              </a:defRPr>
            </a:pPr>
            <a:r>
              <a:rPr sz="1800" b="1" kern="0" dirty="0">
                <a:solidFill>
                  <a:srgbClr val="74BF54"/>
                </a:solidFill>
                <a:latin typeface="Open Sans"/>
                <a:sym typeface="Open Sans"/>
              </a:rPr>
              <a:t>Assurance Solutions</a:t>
            </a:r>
          </a:p>
        </p:txBody>
      </p:sp>
      <p:sp>
        <p:nvSpPr>
          <p:cNvPr id="33" name="Shape 33"/>
          <p:cNvSpPr/>
          <p:nvPr/>
        </p:nvSpPr>
        <p:spPr>
          <a:xfrm>
            <a:off x="6937547" y="2734934"/>
            <a:ext cx="1277594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66" hangingPunct="0">
              <a:defRPr sz="3600" b="1">
                <a:solidFill>
                  <a:srgbClr val="74BF54"/>
                </a:solidFill>
              </a:defRPr>
            </a:pPr>
            <a:r>
              <a:rPr sz="1800" b="1" kern="0" dirty="0">
                <a:solidFill>
                  <a:srgbClr val="74BF54"/>
                </a:solidFill>
                <a:latin typeface="Open Sans"/>
                <a:sym typeface="Open Sans"/>
              </a:rPr>
              <a:t>Enterprise </a:t>
            </a:r>
          </a:p>
          <a:p>
            <a:pPr algn="ctr" defTabSz="410766" hangingPunct="0">
              <a:defRPr sz="3600" b="1">
                <a:solidFill>
                  <a:srgbClr val="74BF54"/>
                </a:solidFill>
              </a:defRPr>
            </a:pPr>
            <a:r>
              <a:rPr sz="1800" b="1" kern="0" dirty="0">
                <a:solidFill>
                  <a:srgbClr val="74BF54"/>
                </a:solidFill>
                <a:latin typeface="Open Sans"/>
                <a:sym typeface="Open Sans"/>
              </a:rPr>
              <a:t>Solutions</a:t>
            </a:r>
          </a:p>
        </p:txBody>
      </p:sp>
      <p:sp>
        <p:nvSpPr>
          <p:cNvPr id="34" name="Shape 34"/>
          <p:cNvSpPr/>
          <p:nvPr/>
        </p:nvSpPr>
        <p:spPr>
          <a:xfrm>
            <a:off x="9998991" y="2734934"/>
            <a:ext cx="1123706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66" hangingPunct="0">
              <a:defRPr sz="3600" b="1">
                <a:solidFill>
                  <a:srgbClr val="74BF54"/>
                </a:solidFill>
              </a:defRPr>
            </a:pPr>
            <a:r>
              <a:rPr sz="1800" b="1" kern="0" dirty="0">
                <a:solidFill>
                  <a:srgbClr val="74BF54"/>
                </a:solidFill>
                <a:latin typeface="Open Sans"/>
                <a:sym typeface="Open Sans"/>
              </a:rPr>
              <a:t>Product </a:t>
            </a:r>
          </a:p>
          <a:p>
            <a:pPr algn="ctr" defTabSz="410766" hangingPunct="0">
              <a:defRPr sz="3600" b="1">
                <a:solidFill>
                  <a:srgbClr val="74BF54"/>
                </a:solidFill>
              </a:defRPr>
            </a:pPr>
            <a:r>
              <a:rPr sz="1800" b="1" kern="0" dirty="0">
                <a:solidFill>
                  <a:srgbClr val="74BF54"/>
                </a:solidFill>
                <a:latin typeface="Open Sans"/>
                <a:sym typeface="Open Sans"/>
              </a:rPr>
              <a:t>Solutions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3"/>
          </p:nvPr>
        </p:nvSpPr>
        <p:spPr>
          <a:xfrm>
            <a:off x="321353" y="3559590"/>
            <a:ext cx="2493302" cy="37510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500"/>
            </a:lvl1pPr>
          </a:lstStyle>
          <a:p>
            <a:r>
              <a:t>Lorem Ipsum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4"/>
          </p:nvPr>
        </p:nvSpPr>
        <p:spPr>
          <a:xfrm>
            <a:off x="1774031" y="381000"/>
            <a:ext cx="8643938" cy="94006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000" cap="all"/>
            </a:lvl1pPr>
          </a:lstStyle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sz="quarter" idx="15"/>
          </p:nvPr>
        </p:nvSpPr>
        <p:spPr>
          <a:xfrm>
            <a:off x="3357826" y="3559590"/>
            <a:ext cx="2493302" cy="37510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500"/>
            </a:lvl1pPr>
          </a:lstStyle>
          <a:p>
            <a:r>
              <a:t>Lorem Ipsum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6"/>
          </p:nvPr>
        </p:nvSpPr>
        <p:spPr>
          <a:xfrm>
            <a:off x="6329693" y="3559590"/>
            <a:ext cx="2493302" cy="37510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500"/>
            </a:lvl1pPr>
          </a:lstStyle>
          <a:p>
            <a:r>
              <a:t>Lorem Ipsum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7"/>
          </p:nvPr>
        </p:nvSpPr>
        <p:spPr>
          <a:xfrm>
            <a:off x="9394627" y="3559590"/>
            <a:ext cx="2493301" cy="37510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500"/>
            </a:lvl1pPr>
          </a:lstStyle>
          <a:p>
            <a:r>
              <a:t>Lorem Ipsum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97483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EA9-BD46-466A-8051-1D9511D8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1C2C-C219-4F60-96BF-B471451D8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5682-540A-4ABC-A437-E81C140E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3EF89-09C8-47AB-B682-C2EB1318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James Lucier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147FE-FECA-42FE-818E-A18E0D8E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46491-B646-44C8-8C7C-93D1C62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40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BB28-6002-4371-95C3-CCFF068F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E0D79-B66A-4345-81AF-C255EAF8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59EBF-292F-4DD3-A7A1-EAB6BC1D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29D22-5059-44A2-951D-2D283474F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BFD19-F3DB-44D1-8315-5856C2E1A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B7B6B-4A04-4646-9A73-A07EEAA0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James Lucier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130AD-FEC7-45A9-AFBE-8DEB312F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90AF0-6CB6-43CD-89ED-1E0F45E8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93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EF62-1290-4802-A1E7-72B832C6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6638B-CCF3-43FC-80EC-F932CA24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2018 James Lucier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203A4-2D35-484F-B356-5C23E639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0C3B5-DDEC-4DAD-BC69-43A7EE6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43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D3CF4-5EE9-422A-93AC-0439D08C0E44}"/>
              </a:ext>
            </a:extLst>
          </p:cNvPr>
          <p:cNvSpPr/>
          <p:nvPr userDrawn="1"/>
        </p:nvSpPr>
        <p:spPr>
          <a:xfrm>
            <a:off x="0" y="0"/>
            <a:ext cx="12192000" cy="5584369"/>
          </a:xfrm>
          <a:prstGeom prst="rect">
            <a:avLst/>
          </a:prstGeom>
          <a:solidFill>
            <a:srgbClr val="1D1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32C7C-7A3F-4291-86CB-1D42D8AFFBE1}"/>
              </a:ext>
            </a:extLst>
          </p:cNvPr>
          <p:cNvSpPr/>
          <p:nvPr userDrawn="1"/>
        </p:nvSpPr>
        <p:spPr>
          <a:xfrm>
            <a:off x="0" y="5584370"/>
            <a:ext cx="12192000" cy="195942"/>
          </a:xfrm>
          <a:prstGeom prst="rect">
            <a:avLst/>
          </a:prstGeom>
          <a:solidFill>
            <a:srgbClr val="57C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74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06C8-54EC-40F9-8BE3-0D8ABE8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5FFA-E690-4DE8-8EC9-077DC42B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F36DD-4FA5-4ADC-A44B-A2994A17F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E372-E42F-4723-8ABD-BCE53043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A3D-8E98-46A7-959D-07D6E483396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BE46A-C837-4F91-B4B6-115EA667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9C478-1DD6-44BA-AC93-45B04357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26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C956-222B-45C0-8B82-B0544291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F9C58-351B-4DA1-BB6A-F972C7B6F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09C2-FC26-4852-8FF3-B3F3E15F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F0366-245C-4593-8BE5-E988D70B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A3D-8E98-46A7-959D-07D6E483396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2687E-FB63-4935-99EB-4F6031A1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0CEA9-D575-46C4-89FF-677AF16B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82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BBA-2E01-4BCE-A77E-EA6AE656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57CE6-1E2D-4456-96AF-8E3927C89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5B846-1DF0-4314-AFCB-C027D802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A3D-8E98-46A7-959D-07D6E483396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E9CF-2601-4CE8-9FE0-C07FA56B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248D-659C-419A-B1AE-6457205F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6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BC0A7-48F4-45B3-A3A4-C341ABC0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319DB-BC6C-4740-8C92-7D5FF98F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B40F-6CBC-4C23-944F-DF068C5F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A3D-8E98-46A7-959D-07D6E483396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53FC-0D4C-4104-AF8F-A0BA37C0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23EA-5F98-4C9F-8B34-DABEB4E0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2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1774031" y="2582333"/>
            <a:ext cx="8643938" cy="94006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000" cap="all"/>
            </a:lvl1pPr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half" idx="14"/>
          </p:nvPr>
        </p:nvSpPr>
        <p:spPr>
          <a:xfrm>
            <a:off x="2386773" y="3617085"/>
            <a:ext cx="7418454" cy="2871987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1500"/>
            </a:lvl1pPr>
          </a:lstStyle>
          <a:p>
            <a:r>
              <a:t>Body Level One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36435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2452992" y="117666"/>
            <a:ext cx="7263395" cy="42396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2416969" y="5321498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/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2600"/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2600"/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2600"/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/>
        </p:nvSpPr>
        <p:spPr>
          <a:xfrm>
            <a:off x="1774031" y="4369358"/>
            <a:ext cx="8643938" cy="940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>
              <a:defRPr sz="10000" cap="all"/>
            </a:lvl1pPr>
          </a:lstStyle>
          <a:p>
            <a:pPr algn="ctr" defTabSz="410766" hangingPunct="0"/>
            <a:r>
              <a:rPr sz="5000" kern="0" dirty="0">
                <a:solidFill>
                  <a:srgbClr val="343167"/>
                </a:solidFill>
                <a:latin typeface="Open Sans"/>
                <a:sym typeface="Open Sans"/>
              </a:rP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10837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idx="13"/>
          </p:nvPr>
        </p:nvSpPr>
        <p:spPr>
          <a:xfrm>
            <a:off x="6117097" y="-2415"/>
            <a:ext cx="6079143" cy="6277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body" sz="quarter" idx="14"/>
          </p:nvPr>
        </p:nvSpPr>
        <p:spPr>
          <a:xfrm>
            <a:off x="656431" y="369689"/>
            <a:ext cx="5302912" cy="152340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 cap="all"/>
            </a:lvl1pPr>
          </a:lstStyle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half" idx="15"/>
          </p:nvPr>
        </p:nvSpPr>
        <p:spPr>
          <a:xfrm>
            <a:off x="656431" y="1495160"/>
            <a:ext cx="5302912" cy="4574448"/>
          </a:xfrm>
          <a:prstGeom prst="rect">
            <a:avLst/>
          </a:prstGeom>
        </p:spPr>
        <p:txBody>
          <a:bodyPr anchor="t"/>
          <a:lstStyle>
            <a:lvl2pPr marL="622576" indent="-362226"/>
            <a:lvl3pPr marL="882926" indent="-362226"/>
            <a:lvl4pPr marL="1143276" indent="-362226"/>
            <a:lvl5pPr marL="1403626" indent="-362226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923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half" idx="13"/>
          </p:nvPr>
        </p:nvSpPr>
        <p:spPr>
          <a:xfrm>
            <a:off x="656431" y="483394"/>
            <a:ext cx="10791627" cy="17145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 cap="all"/>
            </a:lvl1pPr>
          </a:lstStyle>
          <a:p>
            <a:r>
              <a:t>Title Text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4"/>
          </p:nvPr>
        </p:nvSpPr>
        <p:spPr>
          <a:xfrm>
            <a:off x="656431" y="1497343"/>
            <a:ext cx="10791627" cy="5118762"/>
          </a:xfrm>
          <a:prstGeom prst="rect">
            <a:avLst/>
          </a:prstGeom>
        </p:spPr>
        <p:txBody>
          <a:bodyPr anchor="t"/>
          <a:lstStyle>
            <a:lvl2pPr marL="622576" indent="-362226"/>
            <a:lvl3pPr marL="882926" indent="-362226"/>
            <a:lvl4pPr marL="1143276" indent="-362226"/>
            <a:lvl5pPr marL="1403626" indent="-362226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76721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4" name="Shape 208"/>
          <p:cNvSpPr>
            <a:spLocks noGrp="1"/>
          </p:cNvSpPr>
          <p:nvPr>
            <p:ph type="body" idx="13"/>
          </p:nvPr>
        </p:nvSpPr>
        <p:spPr>
          <a:xfrm>
            <a:off x="508004" y="454250"/>
            <a:ext cx="8643938" cy="94006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>
              <a:buNone/>
              <a:defRPr sz="4000"/>
            </a:lvl1pPr>
          </a:lstStyle>
          <a:p>
            <a:endParaRPr dirty="0"/>
          </a:p>
        </p:txBody>
      </p:sp>
      <p:sp>
        <p:nvSpPr>
          <p:cNvPr id="7" name="Shape 208"/>
          <p:cNvSpPr>
            <a:spLocks noGrp="1"/>
          </p:cNvSpPr>
          <p:nvPr>
            <p:ph type="body" idx="14"/>
          </p:nvPr>
        </p:nvSpPr>
        <p:spPr>
          <a:xfrm>
            <a:off x="508004" y="3469329"/>
            <a:ext cx="8643938" cy="94006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>
              <a:buNone/>
              <a:defRPr sz="4000"/>
            </a:lvl1pPr>
          </a:lstStyle>
          <a:p>
            <a:endParaRPr dirty="0"/>
          </a:p>
        </p:txBody>
      </p:sp>
      <p:sp>
        <p:nvSpPr>
          <p:cNvPr id="14" name="Shape 208"/>
          <p:cNvSpPr>
            <a:spLocks noGrp="1"/>
          </p:cNvSpPr>
          <p:nvPr>
            <p:ph type="body" idx="15"/>
          </p:nvPr>
        </p:nvSpPr>
        <p:spPr>
          <a:xfrm>
            <a:off x="508004" y="1770982"/>
            <a:ext cx="8643938" cy="94006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>
              <a:lnSpc>
                <a:spcPct val="60000"/>
              </a:lnSpc>
              <a:spcBef>
                <a:spcPts val="2400"/>
              </a:spcBef>
              <a:buClr>
                <a:srgbClr val="5EB323"/>
              </a:buClr>
              <a:buFont typeface="Lucida Grande"/>
              <a:buChar char="&gt;"/>
              <a:defRPr sz="2400"/>
            </a:lvl1pPr>
          </a:lstStyle>
          <a:p>
            <a:endParaRPr lang="en-US" dirty="0"/>
          </a:p>
        </p:txBody>
      </p:sp>
      <p:sp>
        <p:nvSpPr>
          <p:cNvPr id="17" name="Shape 208"/>
          <p:cNvSpPr>
            <a:spLocks noGrp="1"/>
          </p:cNvSpPr>
          <p:nvPr>
            <p:ph type="body" idx="16"/>
          </p:nvPr>
        </p:nvSpPr>
        <p:spPr>
          <a:xfrm>
            <a:off x="508004" y="4830366"/>
            <a:ext cx="8643938" cy="94006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>
              <a:lnSpc>
                <a:spcPct val="60000"/>
              </a:lnSpc>
              <a:spcBef>
                <a:spcPts val="2400"/>
              </a:spcBef>
              <a:buClr>
                <a:srgbClr val="5EB323"/>
              </a:buClr>
              <a:buFont typeface="Lucida Grande"/>
              <a:buChar char="&gt;"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950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pic" sz="quarter" idx="13"/>
          </p:nvPr>
        </p:nvSpPr>
        <p:spPr>
          <a:xfrm>
            <a:off x="7752556" y="3536156"/>
            <a:ext cx="4080868" cy="29646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pic" sz="quarter" idx="14"/>
          </p:nvPr>
        </p:nvSpPr>
        <p:spPr>
          <a:xfrm>
            <a:off x="7759456" y="357188"/>
            <a:ext cx="4080868" cy="29646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22" name="Shape 122"/>
          <p:cNvSpPr>
            <a:spLocks noGrp="1"/>
          </p:cNvSpPr>
          <p:nvPr>
            <p:ph type="pic" idx="15"/>
          </p:nvPr>
        </p:nvSpPr>
        <p:spPr>
          <a:xfrm>
            <a:off x="344951" y="357188"/>
            <a:ext cx="7128142" cy="61436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541755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1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pic" idx="13"/>
          </p:nvPr>
        </p:nvSpPr>
        <p:spPr>
          <a:xfrm>
            <a:off x="4793952" y="357188"/>
            <a:ext cx="7047941" cy="61436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31" name="Shape 131"/>
          <p:cNvSpPr/>
          <p:nvPr/>
        </p:nvSpPr>
        <p:spPr>
          <a:xfrm>
            <a:off x="660830" y="649883"/>
            <a:ext cx="3894072" cy="5868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normAutofit fontScale="85000" lnSpcReduction="20000"/>
          </a:bodyPr>
          <a:lstStyle>
            <a:lvl1pPr marL="7244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1pPr>
            <a:lvl2pPr marL="12451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2pPr>
            <a:lvl3pPr marL="17658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3pPr>
            <a:lvl4pPr marL="22865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4pPr>
            <a:lvl5pPr marL="2807252" indent="-724452" algn="l">
              <a:lnSpc>
                <a:spcPct val="120000"/>
              </a:lnSpc>
              <a:spcBef>
                <a:spcPts val="6400"/>
              </a:spcBef>
              <a:buSzPct val="82000"/>
              <a:buChar char="•"/>
              <a:defRPr sz="4500"/>
            </a:lvl5pPr>
          </a:lstStyle>
          <a:p>
            <a:pPr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One</a:t>
            </a:r>
          </a:p>
          <a:p>
            <a:pPr lvl="1"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Two</a:t>
            </a:r>
          </a:p>
          <a:p>
            <a:pPr lvl="2"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Three</a:t>
            </a:r>
          </a:p>
          <a:p>
            <a:pPr lvl="3"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Four</a:t>
            </a:r>
          </a:p>
          <a:p>
            <a:pPr lvl="4" defTabSz="410766" hangingPunct="0"/>
            <a:r>
              <a:rPr sz="2250" kern="0" dirty="0">
                <a:solidFill>
                  <a:srgbClr val="343167"/>
                </a:solidFill>
                <a:latin typeface="Open Sans"/>
                <a:sym typeface="Open Sans"/>
              </a:rPr>
              <a:t>Body Level Five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27320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yramid-Logo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70006" y="2635240"/>
            <a:ext cx="3651988" cy="124776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774031" y="178593"/>
            <a:ext cx="8643938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774031" y="1919883"/>
            <a:ext cx="8643938" cy="4429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5925625" y="6518672"/>
            <a:ext cx="331821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algn="ctr" defTabSz="410766" hangingPunct="0"/>
            <a:fld id="{86CB4B4D-7CA3-9044-876B-883B54F8677D}" type="slidenum">
              <a:rPr lang="en-US" kern="0" smtClean="0"/>
              <a:pPr algn="ctr" defTabSz="410766" hangingPunct="0"/>
              <a:t>‹#›</a:t>
            </a:fld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458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9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93" r:id="rId16"/>
  </p:sldLayoutIdLst>
  <p:transition spd="med"/>
  <p:txStyles>
    <p:title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9pPr>
    </p:titleStyle>
    <p:bodyStyle>
      <a:lvl1pPr marL="254690" marR="0" indent="-254690" algn="l" defTabSz="410766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82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1pPr>
      <a:lvl2pPr marL="515040" marR="0" indent="-254690" algn="l" defTabSz="410766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82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2pPr>
      <a:lvl3pPr marL="775390" marR="0" indent="-254690" algn="l" defTabSz="410766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82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3pPr>
      <a:lvl4pPr marL="1035740" marR="0" indent="-254690" algn="l" defTabSz="410766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82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4pPr>
      <a:lvl5pPr marL="1296090" marR="0" indent="-254690" algn="l" defTabSz="410766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82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5pPr>
      <a:lvl6pPr marL="1556440" marR="0" indent="-254690" algn="l" defTabSz="410766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82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6pPr>
      <a:lvl7pPr marL="1816790" marR="0" indent="-254690" algn="l" defTabSz="410766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82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7pPr>
      <a:lvl8pPr marL="2077140" marR="0" indent="-254690" algn="l" defTabSz="410766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82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8pPr>
      <a:lvl9pPr marL="2337490" marR="0" indent="-254690" algn="l" defTabSz="410766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82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343167"/>
          </a:solidFill>
          <a:uFillTx/>
          <a:latin typeface="+mj-lt"/>
          <a:ea typeface="+mj-ea"/>
          <a:cs typeface="+mj-cs"/>
          <a:sym typeface="Open Sans"/>
        </a:defRPr>
      </a:lvl9pPr>
    </p:bodyStyle>
    <p:other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62193-8C90-4609-90AF-71840A5A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BBF8-53A2-4FE6-BE63-DE9856F2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C8CE-5B49-438D-917B-A47A9E22F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2018 James Lucier</a:t>
            </a: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997B-BA34-4186-AA04-F17196109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BDC7-3DB4-47C8-9032-79488E19F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717E-2C59-452B-8258-9B00991E91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18A50B-232F-4613-AFD3-2299BD327AA8}"/>
              </a:ext>
            </a:extLst>
          </p:cNvPr>
          <p:cNvSpPr txBox="1">
            <a:spLocks/>
          </p:cNvSpPr>
          <p:nvPr/>
        </p:nvSpPr>
        <p:spPr>
          <a:xfrm>
            <a:off x="203200" y="3445933"/>
            <a:ext cx="11844867" cy="12361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Weekly Project Status Review</a:t>
            </a:r>
          </a:p>
          <a:p>
            <a:pPr algn="r"/>
            <a:endParaRPr lang="en-US" sz="2000" dirty="0" smtClean="0">
              <a:solidFill>
                <a:schemeClr val="bg2">
                  <a:lumMod val="20000"/>
                  <a:lumOff val="8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17</a:t>
            </a:r>
            <a:r>
              <a:rPr lang="en-US" sz="2000" baseline="30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August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– 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23</a:t>
            </a:r>
            <a:r>
              <a:rPr lang="en-US" sz="2000" baseline="30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rd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August 2020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0F0CC-E01D-41BF-B502-4888849C1B5E}"/>
              </a:ext>
            </a:extLst>
          </p:cNvPr>
          <p:cNvSpPr txBox="1"/>
          <p:nvPr/>
        </p:nvSpPr>
        <p:spPr>
          <a:xfrm>
            <a:off x="618777" y="6416121"/>
            <a:ext cx="374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D1660"/>
                </a:solidFill>
              </a:rPr>
              <a:t>© 2020 Pyramid Consulting, Inc.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E2C7C-B5F2-442F-9D2A-6BBA2ED4D501}"/>
              </a:ext>
            </a:extLst>
          </p:cNvPr>
          <p:cNvSpPr txBox="1">
            <a:spLocks/>
          </p:cNvSpPr>
          <p:nvPr/>
        </p:nvSpPr>
        <p:spPr>
          <a:xfrm>
            <a:off x="3380" y="1642181"/>
            <a:ext cx="12192000" cy="726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en-US" sz="4000" dirty="0" smtClean="0">
                <a:solidFill>
                  <a:prstClr val="white"/>
                </a:solidFill>
                <a:latin typeface="Gadugi"/>
                <a:cs typeface="Segoe UI Light"/>
              </a:rPr>
              <a:t>Pyramid Consulting, </a:t>
            </a:r>
            <a:r>
              <a:rPr lang="en-US" sz="4000" dirty="0" err="1" smtClean="0">
                <a:solidFill>
                  <a:prstClr val="white"/>
                </a:solidFill>
                <a:latin typeface="Gadugi"/>
                <a:cs typeface="Segoe UI Light"/>
              </a:rPr>
              <a:t>Inc</a:t>
            </a:r>
            <a:r>
              <a:rPr lang="en-US" sz="4000" dirty="0" smtClean="0">
                <a:solidFill>
                  <a:prstClr val="white"/>
                </a:solidFill>
                <a:latin typeface="Gadugi"/>
                <a:cs typeface="Segoe UI Light"/>
              </a:rPr>
              <a:t> </a:t>
            </a:r>
          </a:p>
          <a:p>
            <a:pPr algn="ctr"/>
            <a:endParaRPr lang="en-US" sz="4200" b="1" dirty="0">
              <a:solidFill>
                <a:schemeClr val="bg1"/>
              </a:solidFill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EF33C51-438A-4658-A0A2-403F102B6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73" y="5960264"/>
            <a:ext cx="2168147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011384-B78C-4CC4-94DC-12B4B47D3488}"/>
              </a:ext>
            </a:extLst>
          </p:cNvPr>
          <p:cNvSpPr/>
          <p:nvPr/>
        </p:nvSpPr>
        <p:spPr>
          <a:xfrm>
            <a:off x="-23611" y="6581166"/>
            <a:ext cx="12192000" cy="277152"/>
          </a:xfrm>
          <a:prstGeom prst="rect">
            <a:avLst/>
          </a:prstGeom>
          <a:solidFill>
            <a:srgbClr val="1D1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2C98F-9873-4399-B41D-64B2F5D6FD49}"/>
              </a:ext>
            </a:extLst>
          </p:cNvPr>
          <p:cNvSpPr txBox="1"/>
          <p:nvPr/>
        </p:nvSpPr>
        <p:spPr>
          <a:xfrm>
            <a:off x="840263" y="6606879"/>
            <a:ext cx="374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</a:rPr>
              <a:t>© 2020 Pyramid Consulting, Inc.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D62A27A-D981-449C-B66B-2F773C036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423" y="168824"/>
            <a:ext cx="1662040" cy="495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07630A-CDEA-4B40-90E3-0CED691FAB3B}"/>
              </a:ext>
            </a:extLst>
          </p:cNvPr>
          <p:cNvSpPr/>
          <p:nvPr/>
        </p:nvSpPr>
        <p:spPr>
          <a:xfrm>
            <a:off x="0" y="0"/>
            <a:ext cx="149516" cy="914400"/>
          </a:xfrm>
          <a:prstGeom prst="rect">
            <a:avLst/>
          </a:prstGeom>
          <a:solidFill>
            <a:srgbClr val="6EBF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05119" y="6193708"/>
            <a:ext cx="1224001" cy="330706"/>
          </a:xfrm>
          <a:prstGeom prst="rect">
            <a:avLst/>
          </a:prstGeom>
          <a:solidFill>
            <a:srgbClr val="5A5F5E">
              <a:lumMod val="60000"/>
              <a:lumOff val="40000"/>
            </a:srgbClr>
          </a:solidFill>
          <a:ln w="25400" cap="flat" cmpd="sng" algn="ctr">
            <a:solidFill>
              <a:srgbClr val="78A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3431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Hold</a:t>
            </a:r>
            <a:endParaRPr lang="en-US" dirty="0">
              <a:solidFill>
                <a:srgbClr val="3431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79932" y="6193708"/>
            <a:ext cx="1224001" cy="330706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78A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3431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dirty="0">
              <a:solidFill>
                <a:srgbClr val="3431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380" y="6191495"/>
            <a:ext cx="1293672" cy="33070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78A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3431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Track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0272" y="6181267"/>
            <a:ext cx="1295316" cy="33070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78A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3431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lang="en-US" dirty="0">
              <a:solidFill>
                <a:srgbClr val="3431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23495" y="6193037"/>
            <a:ext cx="1304217" cy="331377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78A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3431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endParaRPr lang="en-US" dirty="0">
              <a:solidFill>
                <a:srgbClr val="3431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087817" y="362890"/>
            <a:ext cx="3544187" cy="5026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endParaRPr lang="en-US" sz="3200" b="1" dirty="0">
              <a:solidFill>
                <a:srgbClr val="001B64"/>
              </a:solidFill>
              <a:latin typeface="Gill Sans Light"/>
              <a:cs typeface="Arial" panose="020B0604020202020204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66671" y="59923"/>
            <a:ext cx="11011436" cy="500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rgbClr val="001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Glytec</a:t>
            </a:r>
            <a:endParaRPr lang="en-US" sz="3200" dirty="0">
              <a:solidFill>
                <a:srgbClr val="001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611420"/>
              </p:ext>
            </p:extLst>
          </p:nvPr>
        </p:nvGraphicFramePr>
        <p:xfrm>
          <a:off x="98716" y="2944047"/>
          <a:ext cx="6019077" cy="116713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93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3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Activities Completed in the Current Week</a:t>
                      </a:r>
                      <a:endParaRPr lang="en-US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Status</a:t>
                      </a:r>
                      <a:endParaRPr lang="en-US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371">
                <a:tc>
                  <a:txBody>
                    <a:bodyPr/>
                    <a:lstStyle/>
                    <a:p>
                      <a:pPr marL="0" marR="0" lvl="1" indent="0" algn="l" defTabSz="410766" rtl="0" eaLnBrk="1" fontAlgn="t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431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Team has Completed 29  tickets. </a:t>
                      </a:r>
                    </a:p>
                    <a:p>
                      <a:pPr marL="0" marR="0" lvl="1" indent="0" algn="l" defTabSz="410766" rtl="0" eaLnBrk="1" fontAlgn="t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431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12 tickets are in-review and 5 tickets are in blocked state.</a:t>
                      </a:r>
                    </a:p>
                  </a:txBody>
                  <a:tcPr marR="9525" marT="9525" marB="0"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10766" rtl="0" eaLnBrk="1" fontAlgn="b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431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Completed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71">
                <a:tc>
                  <a:txBody>
                    <a:bodyPr/>
                    <a:lstStyle/>
                    <a:p>
                      <a:pPr marL="0" marR="0" lvl="1" indent="0" algn="l" defTabSz="410766" rtl="0" eaLnBrk="1" fontAlgn="t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34316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  <a:p>
                      <a:pPr marL="0" marR="0" lvl="1" indent="0" algn="l" defTabSz="410766" rtl="0" eaLnBrk="1" fontAlgn="t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431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Team found 9 defects during the testing.</a:t>
                      </a:r>
                    </a:p>
                  </a:txBody>
                  <a:tcPr marR="9525" marT="9525" marB="91440"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10766" rtl="0" eaLnBrk="1" fontAlgn="b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IN" sz="12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34316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034380"/>
              </p:ext>
            </p:extLst>
          </p:nvPr>
        </p:nvGraphicFramePr>
        <p:xfrm>
          <a:off x="6239837" y="2935259"/>
          <a:ext cx="5737626" cy="1188007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30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fontAlgn="b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Activities Planned in the Next Week</a:t>
                      </a:r>
                      <a:endParaRPr lang="en-US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fontAlgn="b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Status</a:t>
                      </a:r>
                      <a:endParaRPr lang="en-US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22">
                <a:tc>
                  <a:txBody>
                    <a:bodyPr/>
                    <a:lstStyle/>
                    <a:p>
                      <a:pPr marL="0" marR="0" lvl="1" indent="0" algn="l" defTabSz="410766" rtl="0" eaLnBrk="1" fontAlgn="b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431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    38 tickets are in progress</a:t>
                      </a:r>
                      <a:endParaRPr kumimoji="0" lang="en-US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34316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marL="0" marR="9525" marT="91440" marB="0"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10766" rtl="0" eaLnBrk="1" fontAlgn="b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431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In-progress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622">
                <a:tc>
                  <a:txBody>
                    <a:bodyPr/>
                    <a:lstStyle/>
                    <a:p>
                      <a:pPr marL="0" marR="0" lvl="1" indent="0" algn="l" defTabSz="410766" rtl="0" eaLnBrk="1" fontAlgn="b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431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     Functional testing</a:t>
                      </a:r>
                    </a:p>
                  </a:txBody>
                  <a:tcPr marL="9525" marR="9525" marT="91440" marB="0"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10766" rtl="0" eaLnBrk="1" fontAlgn="b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431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In-progress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652960" y="664283"/>
          <a:ext cx="5923772" cy="175878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77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1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Milestone/ Sprint</a:t>
                      </a: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Planned Date</a:t>
                      </a: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Actual Date</a:t>
                      </a: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Comments</a:t>
                      </a: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1200" b="1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Glytec</a:t>
                      </a:r>
                      <a:r>
                        <a:rPr lang="en-IN" sz="1200" b="1" baseline="0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Sprint 15</a:t>
                      </a:r>
                      <a:endParaRPr lang="en-US" sz="1200" b="1" dirty="0" smtClean="0">
                        <a:solidFill>
                          <a:srgbClr val="34316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horzOverflow="overflow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0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08/25/2020</a:t>
                      </a:r>
                    </a:p>
                  </a:txBody>
                  <a:tcPr marL="45720" marR="45720" horzOverflow="overflow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0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08/25/2020</a:t>
                      </a:r>
                    </a:p>
                  </a:txBody>
                  <a:tcPr marL="45720" marR="45720" horzOverflow="overflow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1200" b="1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In-progress</a:t>
                      </a:r>
                    </a:p>
                  </a:txBody>
                  <a:tcPr marL="91470" marR="91470" marT="45697" marB="45697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marL="91470" marR="91470" marT="45697" marB="45697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en-US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marL="91470" marR="91470" marT="45697" marB="45697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1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marL="91470" marR="91470" marT="45697" marB="45697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en-US" sz="1200" b="1" i="1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marL="91470" marR="91470" marT="45697" marB="45697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887">
                <a:tc>
                  <a:txBody>
                    <a:bodyPr/>
                    <a:lstStyle/>
                    <a:p>
                      <a:pPr marL="0" marR="0" lvl="1" indent="0" algn="ctr" defTabSz="410766" rtl="0" eaLnBrk="1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marL="91470" marR="91470" marT="45697" marB="45697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10766" rtl="0" eaLnBrk="1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en-US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marL="91470" marR="91470" marT="45697" marB="45697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1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marL="91470" marR="91470" marT="45697" marB="45697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10766" rtl="0" eaLnBrk="1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en-US" sz="1200" b="1" i="1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marL="91470" marR="91470" marT="45697" marB="45697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98716" y="634786"/>
          <a:ext cx="2485295" cy="21945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04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78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algn="ctr"/>
                      <a:r>
                        <a:rPr lang="en-IN" sz="14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Project State</a:t>
                      </a:r>
                      <a:endParaRPr lang="en-IN" sz="14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2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</a:t>
                      </a:r>
                    </a:p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Week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algn="ctr"/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 Week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2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Timeline</a:t>
                      </a: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algn="ctr"/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algn="ctr"/>
                      <a:r>
                        <a:rPr lang="en-IN" sz="12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Timeline</a:t>
                      </a: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algn="ctr"/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2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Quality</a:t>
                      </a: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algn="ctr"/>
                      <a:r>
                        <a:rPr lang="en-IN" sz="12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Quality</a:t>
                      </a: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2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Customer</a:t>
                      </a: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algn="ctr"/>
                      <a:r>
                        <a:rPr lang="en-IN" sz="12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Customer</a:t>
                      </a: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9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2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Resources</a:t>
                      </a: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2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Resources</a:t>
                      </a:r>
                      <a:endParaRPr lang="en-IN" sz="12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8725030" y="2055907"/>
          <a:ext cx="3379434" cy="755026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7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indent="0" algn="ctr" defTabSz="410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Achievements</a:t>
                      </a: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IN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8688588" y="700064"/>
          <a:ext cx="3479801" cy="1269007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Prev. Count.</a:t>
                      </a:r>
                      <a:endParaRPr lang="en-US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Curr. Count</a:t>
                      </a:r>
                      <a:endParaRPr lang="en-US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Prev.  Billable</a:t>
                      </a: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Light"/>
                          <a:ea typeface="Gill Sans Light"/>
                          <a:cs typeface="Gill Sans Light"/>
                        </a:defRPr>
                      </a:lvl9pPr>
                    </a:lstStyle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Curr. </a:t>
                      </a:r>
                    </a:p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Billable</a:t>
                      </a: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</a:rPr>
                        <a:t>13.4</a:t>
                      </a:r>
                      <a:endParaRPr lang="en-US" sz="1200" b="1" kern="1200" dirty="0">
                        <a:solidFill>
                          <a:srgbClr val="343167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</a:rPr>
                        <a:t>13.4</a:t>
                      </a:r>
                      <a:endParaRPr lang="en-US" sz="1200" b="1" kern="1200" dirty="0">
                        <a:solidFill>
                          <a:srgbClr val="343167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</a:rPr>
                        <a:t>13.4</a:t>
                      </a:r>
                      <a:endParaRPr lang="en-US" sz="1200" b="1" kern="1200" dirty="0">
                        <a:solidFill>
                          <a:srgbClr val="343167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</a:rPr>
                        <a:t>13.4</a:t>
                      </a:r>
                      <a:endParaRPr lang="en-US" sz="1200" b="1" kern="1200" dirty="0">
                        <a:solidFill>
                          <a:srgbClr val="343167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62">
                <a:tc gridSpan="4">
                  <a:txBody>
                    <a:bodyPr/>
                    <a:lstStyle/>
                    <a:p>
                      <a:pPr marL="0" marR="0" indent="0" algn="ctr" defTabSz="410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1200" b="1" kern="1200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</a:rPr>
                        <a:t>0 Developers + .4 Project Manager +</a:t>
                      </a:r>
                    </a:p>
                    <a:p>
                      <a:pPr>
                        <a:defRPr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sz="1200" b="1" kern="1200" dirty="0" smtClean="0">
                          <a:solidFill>
                            <a:srgbClr val="343167"/>
                          </a:solidFill>
                          <a:latin typeface="Arial"/>
                          <a:ea typeface="Arial"/>
                          <a:cs typeface="Arial"/>
                        </a:rPr>
                        <a:t> 6 Functional QA + 6 Automation QA</a:t>
                      </a: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68119"/>
              </p:ext>
            </p:extLst>
          </p:nvPr>
        </p:nvGraphicFramePr>
        <p:xfrm>
          <a:off x="115478" y="5240149"/>
          <a:ext cx="11960701" cy="87965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34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218"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Risk and Challenges</a:t>
                      </a: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Probability/Severity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 Mitigation/Comment</a:t>
                      </a: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18"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 </a:t>
                      </a:r>
                      <a:endParaRPr lang="en-IN" sz="1400" b="1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18"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400" b="1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400" b="1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Gill Sans Light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4262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95011"/>
              </p:ext>
            </p:extLst>
          </p:nvPr>
        </p:nvGraphicFramePr>
        <p:xfrm>
          <a:off x="98716" y="4338025"/>
          <a:ext cx="11952235" cy="5435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95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668">
                <a:tc>
                  <a:txBody>
                    <a:bodyPr/>
                    <a:lstStyle/>
                    <a:p>
                      <a:pPr marL="0" marR="0" lvl="1" indent="0" algn="ctr" defTabSz="410766" rtl="0" eaLnBrk="1" fontAlgn="auto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400" b="1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Updates and Comments</a:t>
                      </a: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16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10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3431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Gill Sans Light"/>
                        </a:rPr>
                        <a:t>Team is working on weekends.</a:t>
                      </a:r>
                    </a:p>
                  </a:txBody>
                  <a:tcPr>
                    <a:lnL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B4B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AAB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f3aa25a34343520a415c8b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howroom">
  <a:themeElements>
    <a:clrScheme name="Showroom">
      <a:dk1>
        <a:srgbClr val="343167"/>
      </a:dk1>
      <a:lt1>
        <a:srgbClr val="646736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Open Sans"/>
        <a:ea typeface="Open Sans"/>
        <a:cs typeface="Open Sans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43167"/>
            </a:solidFill>
            <a:effectLst/>
            <a:uFillTx/>
            <a:latin typeface="+mj-lt"/>
            <a:ea typeface="+mj-ea"/>
            <a:cs typeface="+mj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8B5FC9149CA5469133864D2845FB29" ma:contentTypeVersion="0" ma:contentTypeDescription="Create a new document." ma:contentTypeScope="" ma:versionID="fe5fb510e2e36dcb57b0d665a4020e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515EF0-77B3-47D4-97C0-AD4B1EEB8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138EED-8ACA-4649-A939-78DAF76AC8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C2C4FC-FA1B-46BB-870D-429984F93C47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154526</TotalTime>
  <Words>170</Words>
  <Application>Microsoft Office PowerPoint</Application>
  <PresentationFormat>Widescreen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Calibri Light</vt:lpstr>
      <vt:lpstr>Gadugi</vt:lpstr>
      <vt:lpstr>Gill Sans Light</vt:lpstr>
      <vt:lpstr>Lucida Grande</vt:lpstr>
      <vt:lpstr>Open Sans</vt:lpstr>
      <vt:lpstr>Segoe UI</vt:lpstr>
      <vt:lpstr>Segoe UI Light</vt:lpstr>
      <vt:lpstr>Wingdings</vt:lpstr>
      <vt:lpstr>Showroom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Ledet</dc:creator>
  <cp:lastModifiedBy>Brij Kishor</cp:lastModifiedBy>
  <cp:revision>7077</cp:revision>
  <dcterms:created xsi:type="dcterms:W3CDTF">2015-01-16T17:08:50Z</dcterms:created>
  <dcterms:modified xsi:type="dcterms:W3CDTF">2020-08-29T05:37:17Z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0x010100CB8B5FC9149CA5469133864D2845FB29</vt:lpwstr>
  </property>
</Properties>
</file>