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HK Grotesk" charset="1" panose="00000500000000000000"/>
      <p:regular r:id="rId16"/>
    </p:embeddedFont>
    <p:embeddedFont>
      <p:font typeface="HK Grotesk Bold" charset="1" panose="00000800000000000000"/>
      <p:regular r:id="rId17"/>
    </p:embeddedFont>
    <p:embeddedFont>
      <p:font typeface="HK Grotesk Italics" charset="1" panose="00000500000000000000"/>
      <p:regular r:id="rId18"/>
    </p:embeddedFont>
    <p:embeddedFont>
      <p:font typeface="HK Grotesk Bold Italics" charset="1" panose="00000800000000000000"/>
      <p:regular r:id="rId19"/>
    </p:embeddedFont>
    <p:embeddedFont>
      <p:font typeface="HK Grotesk Light" charset="1" panose="00000400000000000000"/>
      <p:regular r:id="rId20"/>
    </p:embeddedFont>
    <p:embeddedFont>
      <p:font typeface="HK Grotesk Light Italics" charset="1" panose="00000400000000000000"/>
      <p:regular r:id="rId21"/>
    </p:embeddedFont>
    <p:embeddedFont>
      <p:font typeface="HK Grotesk Medium" charset="1" panose="00000600000000000000"/>
      <p:regular r:id="rId22"/>
    </p:embeddedFont>
    <p:embeddedFont>
      <p:font typeface="HK Grotesk Medium Italics" charset="1" panose="00000600000000000000"/>
      <p:regular r:id="rId23"/>
    </p:embeddedFont>
    <p:embeddedFont>
      <p:font typeface="HK Grotesk Semi-Bold" charset="1" panose="00000700000000000000"/>
      <p:regular r:id="rId24"/>
    </p:embeddedFont>
    <p:embeddedFont>
      <p:font typeface="HK Grotesk Semi-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6.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5.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5125477" cy="10287000"/>
          </a:xfrm>
          <a:prstGeom prst="rect">
            <a:avLst/>
          </a:prstGeom>
          <a:solidFill>
            <a:srgbClr val="73C45F"/>
          </a:solidFill>
        </p:spPr>
      </p:sp>
      <p:sp>
        <p:nvSpPr>
          <p:cNvPr name="AutoShape 3" id="3"/>
          <p:cNvSpPr/>
          <p:nvPr/>
        </p:nvSpPr>
        <p:spPr>
          <a:xfrm rot="0">
            <a:off x="2567244" y="0"/>
            <a:ext cx="2558233" cy="2571750"/>
          </a:xfrm>
          <a:prstGeom prst="rect">
            <a:avLst/>
          </a:prstGeom>
          <a:solidFill>
            <a:srgbClr val="FFFFFF">
              <a:alpha val="15686"/>
            </a:srgbClr>
          </a:solidFill>
        </p:spPr>
      </p:sp>
      <p:sp>
        <p:nvSpPr>
          <p:cNvPr name="Freeform 4" id="4"/>
          <p:cNvSpPr/>
          <p:nvPr/>
        </p:nvSpPr>
        <p:spPr>
          <a:xfrm flipH="false" flipV="true" rot="-5400000">
            <a:off x="638432" y="3214688"/>
            <a:ext cx="2571750" cy="1285875"/>
          </a:xfrm>
          <a:custGeom>
            <a:avLst/>
            <a:gdLst/>
            <a:ahLst/>
            <a:cxnLst/>
            <a:rect r="r" b="b" t="t" l="l"/>
            <a:pathLst>
              <a:path h="1285875" w="2571750">
                <a:moveTo>
                  <a:pt x="0" y="1285875"/>
                </a:moveTo>
                <a:lnTo>
                  <a:pt x="2571750" y="1285875"/>
                </a:lnTo>
                <a:lnTo>
                  <a:pt x="2571750" y="0"/>
                </a:lnTo>
                <a:lnTo>
                  <a:pt x="0" y="0"/>
                </a:lnTo>
                <a:lnTo>
                  <a:pt x="0" y="1285875"/>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3301344" y="799189"/>
            <a:ext cx="1058686" cy="973373"/>
          </a:xfrm>
          <a:prstGeom prst="rect">
            <a:avLst/>
          </a:prstGeom>
          <a:solidFill>
            <a:srgbClr val="73C45F"/>
          </a:solidFill>
        </p:spPr>
      </p:sp>
      <p:sp>
        <p:nvSpPr>
          <p:cNvPr name="Freeform 6" id="6"/>
          <p:cNvSpPr/>
          <p:nvPr/>
        </p:nvSpPr>
        <p:spPr>
          <a:xfrm flipH="false" flipV="false" rot="0">
            <a:off x="2567244" y="5143500"/>
            <a:ext cx="2558233" cy="2558233"/>
          </a:xfrm>
          <a:custGeom>
            <a:avLst/>
            <a:gdLst/>
            <a:ahLst/>
            <a:cxnLst/>
            <a:rect r="r" b="b" t="t" l="l"/>
            <a:pathLst>
              <a:path h="2558233" w="2558233">
                <a:moveTo>
                  <a:pt x="0" y="0"/>
                </a:moveTo>
                <a:lnTo>
                  <a:pt x="2558233" y="0"/>
                </a:lnTo>
                <a:lnTo>
                  <a:pt x="2558233" y="2558233"/>
                </a:lnTo>
                <a:lnTo>
                  <a:pt x="0" y="2558233"/>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31348" y="7719756"/>
            <a:ext cx="2567244" cy="2567244"/>
          </a:xfrm>
          <a:custGeom>
            <a:avLst/>
            <a:gdLst/>
            <a:ahLst/>
            <a:cxnLst/>
            <a:rect r="r" b="b" t="t" l="l"/>
            <a:pathLst>
              <a:path h="2567244" w="2567244">
                <a:moveTo>
                  <a:pt x="0" y="0"/>
                </a:moveTo>
                <a:lnTo>
                  <a:pt x="2567244" y="0"/>
                </a:lnTo>
                <a:lnTo>
                  <a:pt x="2567244" y="2567244"/>
                </a:lnTo>
                <a:lnTo>
                  <a:pt x="0" y="256724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648091" y="3214688"/>
            <a:ext cx="2571750" cy="1285875"/>
          </a:xfrm>
          <a:custGeom>
            <a:avLst/>
            <a:gdLst/>
            <a:ahLst/>
            <a:cxnLst/>
            <a:rect r="r" b="b" t="t" l="l"/>
            <a:pathLst>
              <a:path h="1285875" w="2571750">
                <a:moveTo>
                  <a:pt x="0" y="0"/>
                </a:moveTo>
                <a:lnTo>
                  <a:pt x="2571750" y="0"/>
                </a:lnTo>
                <a:lnTo>
                  <a:pt x="2571750" y="1285875"/>
                </a:lnTo>
                <a:lnTo>
                  <a:pt x="0" y="1285875"/>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rot="0">
            <a:off x="-5153" y="6667642"/>
            <a:ext cx="2572397" cy="578520"/>
          </a:xfrm>
          <a:prstGeom prst="rect">
            <a:avLst/>
          </a:prstGeom>
          <a:solidFill>
            <a:srgbClr val="FFFFFF">
              <a:alpha val="15686"/>
            </a:srgbClr>
          </a:solidFill>
        </p:spPr>
      </p:sp>
      <p:sp>
        <p:nvSpPr>
          <p:cNvPr name="AutoShape 10" id="10"/>
          <p:cNvSpPr/>
          <p:nvPr/>
        </p:nvSpPr>
        <p:spPr>
          <a:xfrm rot="0">
            <a:off x="-5153" y="5807215"/>
            <a:ext cx="2572397" cy="578520"/>
          </a:xfrm>
          <a:prstGeom prst="rect">
            <a:avLst/>
          </a:prstGeom>
          <a:solidFill>
            <a:srgbClr val="FFFFFF">
              <a:alpha val="15686"/>
            </a:srgbClr>
          </a:solidFill>
        </p:spPr>
      </p:sp>
      <p:sp>
        <p:nvSpPr>
          <p:cNvPr name="Freeform 11" id="11"/>
          <p:cNvSpPr/>
          <p:nvPr/>
        </p:nvSpPr>
        <p:spPr>
          <a:xfrm flipH="false" flipV="false" rot="0">
            <a:off x="3364927" y="5941183"/>
            <a:ext cx="962867" cy="962867"/>
          </a:xfrm>
          <a:custGeom>
            <a:avLst/>
            <a:gdLst/>
            <a:ahLst/>
            <a:cxnLst/>
            <a:rect r="r" b="b" t="t" l="l"/>
            <a:pathLst>
              <a:path h="962867" w="962867">
                <a:moveTo>
                  <a:pt x="0" y="0"/>
                </a:moveTo>
                <a:lnTo>
                  <a:pt x="962868" y="0"/>
                </a:lnTo>
                <a:lnTo>
                  <a:pt x="962868" y="962867"/>
                </a:lnTo>
                <a:lnTo>
                  <a:pt x="0" y="9628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0" y="35854"/>
            <a:ext cx="2535896" cy="2535896"/>
          </a:xfrm>
          <a:custGeom>
            <a:avLst/>
            <a:gdLst/>
            <a:ahLst/>
            <a:cxnLst/>
            <a:rect r="r" b="b" t="t" l="l"/>
            <a:pathLst>
              <a:path h="2535896" w="2535896">
                <a:moveTo>
                  <a:pt x="0" y="0"/>
                </a:moveTo>
                <a:lnTo>
                  <a:pt x="2535896" y="0"/>
                </a:lnTo>
                <a:lnTo>
                  <a:pt x="2535896" y="2535896"/>
                </a:lnTo>
                <a:lnTo>
                  <a:pt x="0" y="2535896"/>
                </a:lnTo>
                <a:lnTo>
                  <a:pt x="0" y="0"/>
                </a:lnTo>
                <a:close/>
              </a:path>
            </a:pathLst>
          </a:custGeom>
          <a:blipFill>
            <a:blip r:embed="rId10">
              <a:alphaModFix amt="1600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2535896" y="7697419"/>
            <a:ext cx="2589581" cy="2589581"/>
          </a:xfrm>
          <a:custGeom>
            <a:avLst/>
            <a:gdLst/>
            <a:ahLst/>
            <a:cxnLst/>
            <a:rect r="r" b="b" t="t" l="l"/>
            <a:pathLst>
              <a:path h="2589581" w="2589581">
                <a:moveTo>
                  <a:pt x="2589581" y="0"/>
                </a:moveTo>
                <a:lnTo>
                  <a:pt x="0" y="0"/>
                </a:lnTo>
                <a:lnTo>
                  <a:pt x="0" y="2589581"/>
                </a:lnTo>
                <a:lnTo>
                  <a:pt x="2589581" y="2589581"/>
                </a:lnTo>
                <a:lnTo>
                  <a:pt x="2589581" y="0"/>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true" rot="0">
            <a:off x="2535896" y="2553919"/>
            <a:ext cx="2589581" cy="2589581"/>
          </a:xfrm>
          <a:custGeom>
            <a:avLst/>
            <a:gdLst/>
            <a:ahLst/>
            <a:cxnLst/>
            <a:rect r="r" b="b" t="t" l="l"/>
            <a:pathLst>
              <a:path h="2589581" w="2589581">
                <a:moveTo>
                  <a:pt x="0" y="2589581"/>
                </a:moveTo>
                <a:lnTo>
                  <a:pt x="2589581" y="2589581"/>
                </a:lnTo>
                <a:lnTo>
                  <a:pt x="2589581" y="0"/>
                </a:lnTo>
                <a:lnTo>
                  <a:pt x="0" y="0"/>
                </a:lnTo>
                <a:lnTo>
                  <a:pt x="0" y="2589581"/>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6166658" y="3109913"/>
            <a:ext cx="9783497" cy="3924300"/>
          </a:xfrm>
          <a:prstGeom prst="rect">
            <a:avLst/>
          </a:prstGeom>
        </p:spPr>
        <p:txBody>
          <a:bodyPr anchor="t" rtlCol="false" tIns="0" lIns="0" bIns="0" rIns="0">
            <a:spAutoFit/>
          </a:bodyPr>
          <a:lstStyle/>
          <a:p>
            <a:pPr>
              <a:lnSpc>
                <a:spcPts val="10499"/>
              </a:lnSpc>
            </a:pPr>
            <a:r>
              <a:rPr lang="en-US" sz="7499">
                <a:solidFill>
                  <a:srgbClr val="000000"/>
                </a:solidFill>
                <a:latin typeface="HK Grotesk Medium"/>
              </a:rPr>
              <a:t>Analysis Phase Presentation </a:t>
            </a:r>
            <a:r>
              <a:rPr lang="en-US" sz="7499">
                <a:solidFill>
                  <a:srgbClr val="000000"/>
                </a:solidFill>
                <a:latin typeface="HK Grotesk"/>
              </a:rPr>
              <a:t>(presentation 3)</a:t>
            </a:r>
          </a:p>
        </p:txBody>
      </p:sp>
      <p:grpSp>
        <p:nvGrpSpPr>
          <p:cNvPr name="Group 16" id="16"/>
          <p:cNvGrpSpPr/>
          <p:nvPr/>
        </p:nvGrpSpPr>
        <p:grpSpPr>
          <a:xfrm rot="0">
            <a:off x="6166658" y="8575002"/>
            <a:ext cx="11092642" cy="683298"/>
            <a:chOff x="0" y="0"/>
            <a:chExt cx="14790190" cy="911064"/>
          </a:xfrm>
        </p:grpSpPr>
        <p:sp>
          <p:nvSpPr>
            <p:cNvPr name="AutoShape 17" id="17"/>
            <p:cNvSpPr/>
            <p:nvPr/>
          </p:nvSpPr>
          <p:spPr>
            <a:xfrm rot="0">
              <a:off x="0" y="898364"/>
              <a:ext cx="14790190" cy="12700"/>
            </a:xfrm>
            <a:prstGeom prst="rect">
              <a:avLst/>
            </a:prstGeom>
            <a:solidFill>
              <a:srgbClr val="000000"/>
            </a:solidFill>
          </p:spPr>
        </p:sp>
        <p:sp>
          <p:nvSpPr>
            <p:cNvPr name="TextBox 18" id="18"/>
            <p:cNvSpPr txBox="true"/>
            <p:nvPr/>
          </p:nvSpPr>
          <p:spPr>
            <a:xfrm rot="0">
              <a:off x="0" y="-66675"/>
              <a:ext cx="14790190" cy="663575"/>
            </a:xfrm>
            <a:prstGeom prst="rect">
              <a:avLst/>
            </a:prstGeom>
          </p:spPr>
          <p:txBody>
            <a:bodyPr anchor="t" rtlCol="false" tIns="0" lIns="0" bIns="0" rIns="0">
              <a:spAutoFit/>
            </a:bodyPr>
            <a:lstStyle/>
            <a:p>
              <a:pPr>
                <a:lnSpc>
                  <a:spcPts val="4199"/>
                </a:lnSpc>
              </a:pPr>
              <a:r>
                <a:rPr lang="en-US" sz="2999">
                  <a:solidFill>
                    <a:srgbClr val="000000"/>
                  </a:solidFill>
                  <a:latin typeface="HK Grotesk Light"/>
                </a:rPr>
                <a:t>by Brij Soni - 21BCA057 &amp; Bhavyarajsinh Rathor - 21BCA052</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AutoShape 2" id="2"/>
          <p:cNvSpPr/>
          <p:nvPr/>
        </p:nvSpPr>
        <p:spPr>
          <a:xfrm rot="0">
            <a:off x="9525" y="8532562"/>
            <a:ext cx="18288000" cy="1700832"/>
          </a:xfrm>
          <a:prstGeom prst="rect">
            <a:avLst/>
          </a:prstGeom>
          <a:solidFill>
            <a:srgbClr val="4C9F38">
              <a:alpha val="47843"/>
            </a:srgbClr>
          </a:solidFill>
        </p:spPr>
      </p:sp>
      <p:sp>
        <p:nvSpPr>
          <p:cNvPr name="Freeform 3" id="3"/>
          <p:cNvSpPr/>
          <p:nvPr/>
        </p:nvSpPr>
        <p:spPr>
          <a:xfrm flipH="false" flipV="false" rot="5400000">
            <a:off x="691956" y="8523037"/>
            <a:ext cx="1663739" cy="1663739"/>
          </a:xfrm>
          <a:custGeom>
            <a:avLst/>
            <a:gdLst/>
            <a:ahLst/>
            <a:cxnLst/>
            <a:rect r="r" b="b" t="t" l="l"/>
            <a:pathLst>
              <a:path h="1663739" w="1663739">
                <a:moveTo>
                  <a:pt x="0" y="0"/>
                </a:moveTo>
                <a:lnTo>
                  <a:pt x="1663739" y="0"/>
                </a:lnTo>
                <a:lnTo>
                  <a:pt x="1663739" y="1663740"/>
                </a:lnTo>
                <a:lnTo>
                  <a:pt x="0" y="166374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5400000">
            <a:off x="8729360" y="8947416"/>
            <a:ext cx="1697516" cy="848758"/>
          </a:xfrm>
          <a:custGeom>
            <a:avLst/>
            <a:gdLst/>
            <a:ahLst/>
            <a:cxnLst/>
            <a:rect r="r" b="b" t="t" l="l"/>
            <a:pathLst>
              <a:path h="848758" w="1697516">
                <a:moveTo>
                  <a:pt x="0" y="848759"/>
                </a:moveTo>
                <a:lnTo>
                  <a:pt x="1697516" y="848759"/>
                </a:lnTo>
                <a:lnTo>
                  <a:pt x="1697516" y="0"/>
                </a:lnTo>
                <a:lnTo>
                  <a:pt x="0" y="0"/>
                </a:lnTo>
                <a:lnTo>
                  <a:pt x="0" y="848759"/>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7880174" y="8947416"/>
            <a:ext cx="1697516" cy="848758"/>
          </a:xfrm>
          <a:custGeom>
            <a:avLst/>
            <a:gdLst/>
            <a:ahLst/>
            <a:cxnLst/>
            <a:rect r="r" b="b" t="t" l="l"/>
            <a:pathLst>
              <a:path h="848758" w="1697516">
                <a:moveTo>
                  <a:pt x="0" y="0"/>
                </a:moveTo>
                <a:lnTo>
                  <a:pt x="1697516" y="0"/>
                </a:lnTo>
                <a:lnTo>
                  <a:pt x="1697516" y="848759"/>
                </a:lnTo>
                <a:lnTo>
                  <a:pt x="0" y="84875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542248" y="8523037"/>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rot="0">
            <a:off x="2355695" y="8540063"/>
            <a:ext cx="1658020" cy="1666780"/>
          </a:xfrm>
          <a:prstGeom prst="rect">
            <a:avLst/>
          </a:prstGeom>
          <a:solidFill>
            <a:srgbClr val="FFFFFF">
              <a:alpha val="15686"/>
            </a:srgbClr>
          </a:solidFill>
        </p:spPr>
      </p:sp>
      <p:sp>
        <p:nvSpPr>
          <p:cNvPr name="AutoShape 8" id="8"/>
          <p:cNvSpPr/>
          <p:nvPr/>
        </p:nvSpPr>
        <p:spPr>
          <a:xfrm rot="0">
            <a:off x="2831473" y="9058026"/>
            <a:ext cx="686146" cy="630854"/>
          </a:xfrm>
          <a:prstGeom prst="rect">
            <a:avLst/>
          </a:prstGeom>
          <a:solidFill>
            <a:srgbClr val="4C9F38">
              <a:alpha val="67843"/>
            </a:srgbClr>
          </a:solidFill>
        </p:spPr>
      </p:sp>
      <p:sp>
        <p:nvSpPr>
          <p:cNvPr name="Freeform 9" id="9"/>
          <p:cNvSpPr/>
          <p:nvPr/>
        </p:nvSpPr>
        <p:spPr>
          <a:xfrm flipH="false" flipV="false" rot="0">
            <a:off x="4046682" y="8545906"/>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747514" y="8523037"/>
            <a:ext cx="832929" cy="1663739"/>
          </a:xfrm>
          <a:custGeom>
            <a:avLst/>
            <a:gdLst/>
            <a:ahLst/>
            <a:cxnLst/>
            <a:rect r="r" b="b" t="t" l="l"/>
            <a:pathLst>
              <a:path h="1663739" w="832929">
                <a:moveTo>
                  <a:pt x="0" y="0"/>
                </a:moveTo>
                <a:lnTo>
                  <a:pt x="832929" y="0"/>
                </a:lnTo>
                <a:lnTo>
                  <a:pt x="832929" y="1663740"/>
                </a:lnTo>
                <a:lnTo>
                  <a:pt x="0" y="1663740"/>
                </a:lnTo>
                <a:lnTo>
                  <a:pt x="0" y="0"/>
                </a:lnTo>
                <a:close/>
              </a:path>
            </a:pathLst>
          </a:custGeom>
          <a:blipFill>
            <a:blip r:embed="rId10">
              <a:alphaModFix amt="18000"/>
              <a:extLst>
                <a:ext uri="{96DAC541-7B7A-43D3-8B79-37D633B846F1}">
                  <asvg:svgBlip xmlns:asvg="http://schemas.microsoft.com/office/drawing/2016/SVG/main" r:embed="rId11"/>
                </a:ext>
              </a:extLst>
            </a:blip>
            <a:stretch>
              <a:fillRect l="0" t="0" r="0" b="0"/>
            </a:stretch>
          </a:blipFill>
        </p:spPr>
      </p:sp>
      <p:sp>
        <p:nvSpPr>
          <p:cNvPr name="AutoShape 11" id="11"/>
          <p:cNvSpPr/>
          <p:nvPr/>
        </p:nvSpPr>
        <p:spPr>
          <a:xfrm rot="0">
            <a:off x="0" y="8523037"/>
            <a:ext cx="686146" cy="743120"/>
          </a:xfrm>
          <a:prstGeom prst="rect">
            <a:avLst/>
          </a:prstGeom>
          <a:solidFill>
            <a:srgbClr val="FFFFFF">
              <a:alpha val="15686"/>
            </a:srgbClr>
          </a:solidFill>
        </p:spPr>
      </p:sp>
      <p:sp>
        <p:nvSpPr>
          <p:cNvPr name="Freeform 12" id="12"/>
          <p:cNvSpPr/>
          <p:nvPr/>
        </p:nvSpPr>
        <p:spPr>
          <a:xfrm flipH="false" flipV="false" rot="0">
            <a:off x="5286059" y="687247"/>
            <a:ext cx="8584118" cy="6990944"/>
          </a:xfrm>
          <a:custGeom>
            <a:avLst/>
            <a:gdLst/>
            <a:ahLst/>
            <a:cxnLst/>
            <a:rect r="r" b="b" t="t" l="l"/>
            <a:pathLst>
              <a:path h="6990944" w="8584118">
                <a:moveTo>
                  <a:pt x="0" y="0"/>
                </a:moveTo>
                <a:lnTo>
                  <a:pt x="8584118" y="0"/>
                </a:lnTo>
                <a:lnTo>
                  <a:pt x="8584118" y="6990943"/>
                </a:lnTo>
                <a:lnTo>
                  <a:pt x="0" y="6990943"/>
                </a:lnTo>
                <a:lnTo>
                  <a:pt x="0" y="0"/>
                </a:lnTo>
                <a:close/>
              </a:path>
            </a:pathLst>
          </a:custGeom>
          <a:blipFill>
            <a:blip r:embed="rId12"/>
            <a:stretch>
              <a:fillRect l="0" t="0" r="0" b="0"/>
            </a:stretch>
          </a:blipFill>
        </p:spPr>
      </p:sp>
      <p:sp>
        <p:nvSpPr>
          <p:cNvPr name="TextBox 13" id="13"/>
          <p:cNvSpPr txBox="true"/>
          <p:nvPr/>
        </p:nvSpPr>
        <p:spPr>
          <a:xfrm rot="0">
            <a:off x="9181886" y="8847920"/>
            <a:ext cx="9792306" cy="104775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Level 1 DFD</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TextBox 2" id="2"/>
          <p:cNvSpPr txBox="true"/>
          <p:nvPr/>
        </p:nvSpPr>
        <p:spPr>
          <a:xfrm rot="0">
            <a:off x="4247633" y="4043733"/>
            <a:ext cx="9792306" cy="104775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Plan for Design phase</a:t>
            </a:r>
          </a:p>
        </p:txBody>
      </p:sp>
      <p:sp>
        <p:nvSpPr>
          <p:cNvPr name="AutoShape 3" id="3"/>
          <p:cNvSpPr/>
          <p:nvPr/>
        </p:nvSpPr>
        <p:spPr>
          <a:xfrm rot="0">
            <a:off x="0" y="8595693"/>
            <a:ext cx="18288000" cy="1700832"/>
          </a:xfrm>
          <a:prstGeom prst="rect">
            <a:avLst/>
          </a:prstGeom>
          <a:solidFill>
            <a:srgbClr val="4C9F38">
              <a:alpha val="47843"/>
            </a:srgbClr>
          </a:solidFill>
        </p:spPr>
      </p:sp>
      <p:sp>
        <p:nvSpPr>
          <p:cNvPr name="Freeform 4" id="4"/>
          <p:cNvSpPr/>
          <p:nvPr/>
        </p:nvSpPr>
        <p:spPr>
          <a:xfrm flipH="true" flipV="true" rot="0">
            <a:off x="16590484" y="8586168"/>
            <a:ext cx="1697516" cy="1697516"/>
          </a:xfrm>
          <a:custGeom>
            <a:avLst/>
            <a:gdLst/>
            <a:ahLst/>
            <a:cxnLst/>
            <a:rect r="r" b="b" t="t" l="l"/>
            <a:pathLst>
              <a:path h="1697516" w="1697516">
                <a:moveTo>
                  <a:pt x="1697516" y="1697516"/>
                </a:moveTo>
                <a:lnTo>
                  <a:pt x="0" y="1697516"/>
                </a:lnTo>
                <a:lnTo>
                  <a:pt x="0" y="0"/>
                </a:lnTo>
                <a:lnTo>
                  <a:pt x="1697516" y="0"/>
                </a:lnTo>
                <a:lnTo>
                  <a:pt x="1697516" y="1697516"/>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682431" y="8586168"/>
            <a:ext cx="1663739" cy="1663739"/>
          </a:xfrm>
          <a:custGeom>
            <a:avLst/>
            <a:gdLst/>
            <a:ahLst/>
            <a:cxnLst/>
            <a:rect r="r" b="b" t="t" l="l"/>
            <a:pathLst>
              <a:path h="1663739" w="1663739">
                <a:moveTo>
                  <a:pt x="0" y="0"/>
                </a:moveTo>
                <a:lnTo>
                  <a:pt x="1663739" y="0"/>
                </a:lnTo>
                <a:lnTo>
                  <a:pt x="1663739" y="1663739"/>
                </a:lnTo>
                <a:lnTo>
                  <a:pt x="0" y="166373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5400000">
            <a:off x="8719835" y="9010547"/>
            <a:ext cx="1697516" cy="848758"/>
          </a:xfrm>
          <a:custGeom>
            <a:avLst/>
            <a:gdLst/>
            <a:ahLst/>
            <a:cxnLst/>
            <a:rect r="r" b="b" t="t" l="l"/>
            <a:pathLst>
              <a:path h="848758" w="1697516">
                <a:moveTo>
                  <a:pt x="0" y="848758"/>
                </a:moveTo>
                <a:lnTo>
                  <a:pt x="1697516" y="848758"/>
                </a:lnTo>
                <a:lnTo>
                  <a:pt x="1697516" y="0"/>
                </a:lnTo>
                <a:lnTo>
                  <a:pt x="0" y="0"/>
                </a:lnTo>
                <a:lnTo>
                  <a:pt x="0" y="848758"/>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7870649" y="9010547"/>
            <a:ext cx="1697516" cy="848758"/>
          </a:xfrm>
          <a:custGeom>
            <a:avLst/>
            <a:gdLst/>
            <a:ahLst/>
            <a:cxnLst/>
            <a:rect r="r" b="b" t="t" l="l"/>
            <a:pathLst>
              <a:path h="848758" w="1697516">
                <a:moveTo>
                  <a:pt x="0" y="0"/>
                </a:moveTo>
                <a:lnTo>
                  <a:pt x="1697516" y="0"/>
                </a:lnTo>
                <a:lnTo>
                  <a:pt x="1697516" y="848758"/>
                </a:lnTo>
                <a:lnTo>
                  <a:pt x="0" y="848758"/>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532723" y="8586168"/>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828178" y="8586168"/>
            <a:ext cx="1762305" cy="1762305"/>
          </a:xfrm>
          <a:custGeom>
            <a:avLst/>
            <a:gdLst/>
            <a:ahLst/>
            <a:cxnLst/>
            <a:rect r="r" b="b" t="t" l="l"/>
            <a:pathLst>
              <a:path h="1762305" w="1762305">
                <a:moveTo>
                  <a:pt x="1762306" y="0"/>
                </a:moveTo>
                <a:lnTo>
                  <a:pt x="0" y="0"/>
                </a:lnTo>
                <a:lnTo>
                  <a:pt x="0" y="1762305"/>
                </a:lnTo>
                <a:lnTo>
                  <a:pt x="1762306" y="1762305"/>
                </a:lnTo>
                <a:lnTo>
                  <a:pt x="1762306"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690488" y="8587826"/>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992972" y="8597351"/>
            <a:ext cx="1697516" cy="1697516"/>
          </a:xfrm>
          <a:custGeom>
            <a:avLst/>
            <a:gdLst/>
            <a:ahLst/>
            <a:cxnLst/>
            <a:rect r="r" b="b" t="t" l="l"/>
            <a:pathLst>
              <a:path h="1697516" w="1697516">
                <a:moveTo>
                  <a:pt x="0" y="0"/>
                </a:moveTo>
                <a:lnTo>
                  <a:pt x="1697516" y="0"/>
                </a:lnTo>
                <a:lnTo>
                  <a:pt x="1697516" y="1697516"/>
                </a:lnTo>
                <a:lnTo>
                  <a:pt x="0" y="1697516"/>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rot="0">
            <a:off x="13452793" y="9479092"/>
            <a:ext cx="1366959" cy="307422"/>
          </a:xfrm>
          <a:prstGeom prst="rect">
            <a:avLst/>
          </a:prstGeom>
          <a:solidFill>
            <a:srgbClr val="FFFFFF">
              <a:alpha val="15686"/>
            </a:srgbClr>
          </a:solidFill>
        </p:spPr>
      </p:sp>
      <p:sp>
        <p:nvSpPr>
          <p:cNvPr name="AutoShape 13" id="13"/>
          <p:cNvSpPr/>
          <p:nvPr/>
        </p:nvSpPr>
        <p:spPr>
          <a:xfrm rot="0">
            <a:off x="2346170" y="8603194"/>
            <a:ext cx="1658020" cy="1666780"/>
          </a:xfrm>
          <a:prstGeom prst="rect">
            <a:avLst/>
          </a:prstGeom>
          <a:solidFill>
            <a:srgbClr val="FFFFFF">
              <a:alpha val="15686"/>
            </a:srgbClr>
          </a:solidFill>
        </p:spPr>
      </p:sp>
      <p:sp>
        <p:nvSpPr>
          <p:cNvPr name="AutoShape 14" id="14"/>
          <p:cNvSpPr/>
          <p:nvPr/>
        </p:nvSpPr>
        <p:spPr>
          <a:xfrm rot="0">
            <a:off x="2821948" y="9121157"/>
            <a:ext cx="686146" cy="630854"/>
          </a:xfrm>
          <a:prstGeom prst="rect">
            <a:avLst/>
          </a:prstGeom>
          <a:solidFill>
            <a:srgbClr val="4C9F38">
              <a:alpha val="67843"/>
            </a:srgbClr>
          </a:solidFill>
        </p:spPr>
      </p:sp>
      <p:sp>
        <p:nvSpPr>
          <p:cNvPr name="Freeform 15" id="15"/>
          <p:cNvSpPr/>
          <p:nvPr/>
        </p:nvSpPr>
        <p:spPr>
          <a:xfrm flipH="false" flipV="false" rot="0">
            <a:off x="4037157" y="8609037"/>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14">
              <a:alphaModFix amt="16000"/>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737989" y="8586168"/>
            <a:ext cx="832929" cy="1663739"/>
          </a:xfrm>
          <a:custGeom>
            <a:avLst/>
            <a:gdLst/>
            <a:ahLst/>
            <a:cxnLst/>
            <a:rect r="r" b="b" t="t" l="l"/>
            <a:pathLst>
              <a:path h="1663739" w="832929">
                <a:moveTo>
                  <a:pt x="0" y="0"/>
                </a:moveTo>
                <a:lnTo>
                  <a:pt x="832929" y="0"/>
                </a:lnTo>
                <a:lnTo>
                  <a:pt x="832929" y="1663739"/>
                </a:lnTo>
                <a:lnTo>
                  <a:pt x="0" y="1663739"/>
                </a:lnTo>
                <a:lnTo>
                  <a:pt x="0" y="0"/>
                </a:lnTo>
                <a:close/>
              </a:path>
            </a:pathLst>
          </a:custGeom>
          <a:blipFill>
            <a:blip r:embed="rId16">
              <a:alphaModFix amt="18000"/>
              <a:extLst>
                <a:ext uri="{96DAC541-7B7A-43D3-8B79-37D633B846F1}">
                  <asvg:svgBlip xmlns:asvg="http://schemas.microsoft.com/office/drawing/2016/SVG/main" r:embed="rId17"/>
                </a:ext>
              </a:extLst>
            </a:blip>
            <a:stretch>
              <a:fillRect l="0" t="0" r="0" b="0"/>
            </a:stretch>
          </a:blipFill>
        </p:spPr>
      </p:sp>
      <p:sp>
        <p:nvSpPr>
          <p:cNvPr name="AutoShape 17" id="17"/>
          <p:cNvSpPr/>
          <p:nvPr/>
        </p:nvSpPr>
        <p:spPr>
          <a:xfrm rot="0">
            <a:off x="-9525" y="8586168"/>
            <a:ext cx="686146" cy="743120"/>
          </a:xfrm>
          <a:prstGeom prst="rect">
            <a:avLst/>
          </a:prstGeom>
          <a:solidFill>
            <a:srgbClr val="FFFFFF">
              <a:alpha val="15686"/>
            </a:srgbClr>
          </a:solid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40785"/>
            <a:ext cx="6887238" cy="5509791"/>
          </a:xfrm>
          <a:custGeom>
            <a:avLst/>
            <a:gdLst/>
            <a:ahLst/>
            <a:cxnLst/>
            <a:rect r="r" b="b" t="t" l="l"/>
            <a:pathLst>
              <a:path h="5509791" w="6887238">
                <a:moveTo>
                  <a:pt x="0" y="0"/>
                </a:moveTo>
                <a:lnTo>
                  <a:pt x="6887238" y="0"/>
                </a:lnTo>
                <a:lnTo>
                  <a:pt x="6887238" y="5509791"/>
                </a:lnTo>
                <a:lnTo>
                  <a:pt x="0" y="5509791"/>
                </a:lnTo>
                <a:lnTo>
                  <a:pt x="0" y="0"/>
                </a:lnTo>
                <a:close/>
              </a:path>
            </a:pathLst>
          </a:custGeom>
          <a:blipFill>
            <a:blip r:embed="rId2"/>
            <a:stretch>
              <a:fillRect l="0" t="0" r="0" b="0"/>
            </a:stretch>
          </a:blipFill>
        </p:spPr>
      </p:sp>
      <p:sp>
        <p:nvSpPr>
          <p:cNvPr name="TextBox 3" id="3"/>
          <p:cNvSpPr txBox="true"/>
          <p:nvPr/>
        </p:nvSpPr>
        <p:spPr>
          <a:xfrm rot="0">
            <a:off x="1028700" y="933450"/>
            <a:ext cx="4320282"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design model</a:t>
            </a:r>
          </a:p>
        </p:txBody>
      </p:sp>
      <p:sp>
        <p:nvSpPr>
          <p:cNvPr name="TextBox 4" id="4"/>
          <p:cNvSpPr txBox="true"/>
          <p:nvPr/>
        </p:nvSpPr>
        <p:spPr>
          <a:xfrm rot="0">
            <a:off x="9293717" y="2783635"/>
            <a:ext cx="7965583" cy="3322321"/>
          </a:xfrm>
          <a:prstGeom prst="rect">
            <a:avLst/>
          </a:prstGeom>
        </p:spPr>
        <p:txBody>
          <a:bodyPr anchor="t" rtlCol="false" tIns="0" lIns="0" bIns="0" rIns="0">
            <a:spAutoFit/>
          </a:bodyPr>
          <a:lstStyle/>
          <a:p>
            <a:pPr algn="r">
              <a:lnSpc>
                <a:spcPts val="3779"/>
              </a:lnSpc>
            </a:pPr>
            <a:r>
              <a:rPr lang="en-US" sz="2699">
                <a:solidFill>
                  <a:srgbClr val="FFFFFF"/>
                </a:solidFill>
                <a:latin typeface="Canva Sans"/>
              </a:rPr>
              <a:t>The waterfall model is a breakdown of project activities into linear sequential phases, meaning they are passed down onto each other, where each phase depends on the deliverables of the previous one and corresponds to a specialization of tasks. The approach is typical for certain areas of engineering design.</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grpSp>
        <p:nvGrpSpPr>
          <p:cNvPr name="Group 2" id="2"/>
          <p:cNvGrpSpPr/>
          <p:nvPr/>
        </p:nvGrpSpPr>
        <p:grpSpPr>
          <a:xfrm rot="0">
            <a:off x="2718311" y="4375618"/>
            <a:ext cx="1543050" cy="15430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18569" y="4375618"/>
            <a:ext cx="1543050" cy="15430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314094" y="4375618"/>
            <a:ext cx="1543050" cy="15430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609619" y="4375618"/>
            <a:ext cx="1543050" cy="15430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905144" y="4375618"/>
            <a:ext cx="1543050" cy="154305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200669" y="4375618"/>
            <a:ext cx="1543050" cy="154305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107036" y="4736734"/>
            <a:ext cx="765599" cy="820817"/>
          </a:xfrm>
          <a:custGeom>
            <a:avLst/>
            <a:gdLst/>
            <a:ahLst/>
            <a:cxnLst/>
            <a:rect r="r" b="b" t="t" l="l"/>
            <a:pathLst>
              <a:path h="820817" w="765599">
                <a:moveTo>
                  <a:pt x="0" y="0"/>
                </a:moveTo>
                <a:lnTo>
                  <a:pt x="765599" y="0"/>
                </a:lnTo>
                <a:lnTo>
                  <a:pt x="765599" y="820817"/>
                </a:lnTo>
                <a:lnTo>
                  <a:pt x="0" y="820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5169258" y="4756792"/>
            <a:ext cx="1241671" cy="780701"/>
          </a:xfrm>
          <a:custGeom>
            <a:avLst/>
            <a:gdLst/>
            <a:ahLst/>
            <a:cxnLst/>
            <a:rect r="r" b="b" t="t" l="l"/>
            <a:pathLst>
              <a:path h="780701" w="1241671">
                <a:moveTo>
                  <a:pt x="0" y="0"/>
                </a:moveTo>
                <a:lnTo>
                  <a:pt x="1241671" y="0"/>
                </a:lnTo>
                <a:lnTo>
                  <a:pt x="1241671" y="780701"/>
                </a:lnTo>
                <a:lnTo>
                  <a:pt x="0" y="780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7734304" y="4756792"/>
            <a:ext cx="702631" cy="780701"/>
          </a:xfrm>
          <a:custGeom>
            <a:avLst/>
            <a:gdLst/>
            <a:ahLst/>
            <a:cxnLst/>
            <a:rect r="r" b="b" t="t" l="l"/>
            <a:pathLst>
              <a:path h="780701" w="702631">
                <a:moveTo>
                  <a:pt x="0" y="0"/>
                </a:moveTo>
                <a:lnTo>
                  <a:pt x="702630" y="0"/>
                </a:lnTo>
                <a:lnTo>
                  <a:pt x="702630" y="780701"/>
                </a:lnTo>
                <a:lnTo>
                  <a:pt x="0" y="7807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9821016" y="5034099"/>
            <a:ext cx="1120255" cy="226088"/>
          </a:xfrm>
          <a:custGeom>
            <a:avLst/>
            <a:gdLst/>
            <a:ahLst/>
            <a:cxnLst/>
            <a:rect r="r" b="b" t="t" l="l"/>
            <a:pathLst>
              <a:path h="226088" w="1120255">
                <a:moveTo>
                  <a:pt x="0" y="0"/>
                </a:moveTo>
                <a:lnTo>
                  <a:pt x="1120256" y="0"/>
                </a:lnTo>
                <a:lnTo>
                  <a:pt x="1120256" y="226088"/>
                </a:lnTo>
                <a:lnTo>
                  <a:pt x="0" y="226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2295770" y="4628030"/>
            <a:ext cx="761798" cy="1038225"/>
          </a:xfrm>
          <a:custGeom>
            <a:avLst/>
            <a:gdLst/>
            <a:ahLst/>
            <a:cxnLst/>
            <a:rect r="r" b="b" t="t" l="l"/>
            <a:pathLst>
              <a:path h="1038225" w="761798">
                <a:moveTo>
                  <a:pt x="0" y="0"/>
                </a:moveTo>
                <a:lnTo>
                  <a:pt x="761798" y="0"/>
                </a:lnTo>
                <a:lnTo>
                  <a:pt x="761798" y="1038225"/>
                </a:lnTo>
                <a:lnTo>
                  <a:pt x="0" y="10382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14621761" y="4864628"/>
            <a:ext cx="732615" cy="565029"/>
          </a:xfrm>
          <a:custGeom>
            <a:avLst/>
            <a:gdLst/>
            <a:ahLst/>
            <a:cxnLst/>
            <a:rect r="r" b="b" t="t" l="l"/>
            <a:pathLst>
              <a:path h="565029" w="732615">
                <a:moveTo>
                  <a:pt x="0" y="0"/>
                </a:moveTo>
                <a:lnTo>
                  <a:pt x="732616" y="0"/>
                </a:lnTo>
                <a:lnTo>
                  <a:pt x="732616" y="565029"/>
                </a:lnTo>
                <a:lnTo>
                  <a:pt x="0" y="5650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6" id="26"/>
          <p:cNvGrpSpPr/>
          <p:nvPr/>
        </p:nvGrpSpPr>
        <p:grpSpPr>
          <a:xfrm rot="0">
            <a:off x="4449929" y="5034099"/>
            <a:ext cx="380071" cy="190036"/>
            <a:chOff x="0" y="0"/>
            <a:chExt cx="812800" cy="406400"/>
          </a:xfrm>
        </p:grpSpPr>
        <p:sp>
          <p:nvSpPr>
            <p:cNvPr name="Freeform 27" id="27"/>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solidFill>
          </p:spPr>
        </p:sp>
        <p:sp>
          <p:nvSpPr>
            <p:cNvPr name="TextBox 28" id="28"/>
            <p:cNvSpPr txBox="true"/>
            <p:nvPr/>
          </p:nvSpPr>
          <p:spPr>
            <a:xfrm>
              <a:off x="0" y="-38100"/>
              <a:ext cx="698500" cy="444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085602" y="933450"/>
            <a:ext cx="420647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design phase</a:t>
            </a:r>
          </a:p>
        </p:txBody>
      </p:sp>
      <p:sp>
        <p:nvSpPr>
          <p:cNvPr name="TextBox 30" id="30"/>
          <p:cNvSpPr txBox="true"/>
          <p:nvPr/>
        </p:nvSpPr>
        <p:spPr>
          <a:xfrm rot="0">
            <a:off x="2490901" y="6092055"/>
            <a:ext cx="1997869"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database</a:t>
            </a:r>
          </a:p>
        </p:txBody>
      </p:sp>
      <p:sp>
        <p:nvSpPr>
          <p:cNvPr name="TextBox 31" id="31"/>
          <p:cNvSpPr txBox="true"/>
          <p:nvPr/>
        </p:nvSpPr>
        <p:spPr>
          <a:xfrm rot="0">
            <a:off x="4771266" y="3531371"/>
            <a:ext cx="2037656"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front end</a:t>
            </a:r>
          </a:p>
        </p:txBody>
      </p:sp>
      <p:sp>
        <p:nvSpPr>
          <p:cNvPr name="TextBox 32" id="32"/>
          <p:cNvSpPr txBox="true"/>
          <p:nvPr/>
        </p:nvSpPr>
        <p:spPr>
          <a:xfrm rot="0">
            <a:off x="7158717" y="6092055"/>
            <a:ext cx="1853803"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backend</a:t>
            </a:r>
          </a:p>
        </p:txBody>
      </p:sp>
      <p:sp>
        <p:nvSpPr>
          <p:cNvPr name="TextBox 33" id="33"/>
          <p:cNvSpPr txBox="true"/>
          <p:nvPr/>
        </p:nvSpPr>
        <p:spPr>
          <a:xfrm rot="0">
            <a:off x="9734783" y="3531371"/>
            <a:ext cx="1292721"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UI/UX</a:t>
            </a:r>
          </a:p>
        </p:txBody>
      </p:sp>
      <p:sp>
        <p:nvSpPr>
          <p:cNvPr name="TextBox 34" id="34"/>
          <p:cNvSpPr txBox="true"/>
          <p:nvPr/>
        </p:nvSpPr>
        <p:spPr>
          <a:xfrm rot="0">
            <a:off x="11921019" y="6092055"/>
            <a:ext cx="1511300"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testing</a:t>
            </a:r>
          </a:p>
        </p:txBody>
      </p:sp>
      <p:sp>
        <p:nvSpPr>
          <p:cNvPr name="TextBox 35" id="35"/>
          <p:cNvSpPr txBox="true"/>
          <p:nvPr/>
        </p:nvSpPr>
        <p:spPr>
          <a:xfrm rot="0">
            <a:off x="14179039" y="3531371"/>
            <a:ext cx="1618059"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publish</a:t>
            </a:r>
          </a:p>
        </p:txBody>
      </p:sp>
      <p:grpSp>
        <p:nvGrpSpPr>
          <p:cNvPr name="Group 36" id="36"/>
          <p:cNvGrpSpPr/>
          <p:nvPr/>
        </p:nvGrpSpPr>
        <p:grpSpPr>
          <a:xfrm rot="0">
            <a:off x="6747821" y="5034099"/>
            <a:ext cx="380071" cy="190036"/>
            <a:chOff x="0" y="0"/>
            <a:chExt cx="812800" cy="406400"/>
          </a:xfrm>
        </p:grpSpPr>
        <p:sp>
          <p:nvSpPr>
            <p:cNvPr name="Freeform 37" id="37"/>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solidFill>
          </p:spPr>
        </p:sp>
        <p:sp>
          <p:nvSpPr>
            <p:cNvPr name="TextBox 38" id="38"/>
            <p:cNvSpPr txBox="true"/>
            <p:nvPr/>
          </p:nvSpPr>
          <p:spPr>
            <a:xfrm>
              <a:off x="0" y="-38100"/>
              <a:ext cx="698500" cy="444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9047644" y="5048482"/>
            <a:ext cx="380071" cy="190036"/>
            <a:chOff x="0" y="0"/>
            <a:chExt cx="812800" cy="406400"/>
          </a:xfrm>
        </p:grpSpPr>
        <p:sp>
          <p:nvSpPr>
            <p:cNvPr name="Freeform 40" id="40"/>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solidFill>
          </p:spPr>
        </p:sp>
        <p:sp>
          <p:nvSpPr>
            <p:cNvPr name="TextBox 41" id="41"/>
            <p:cNvSpPr txBox="true"/>
            <p:nvPr/>
          </p:nvSpPr>
          <p:spPr>
            <a:xfrm>
              <a:off x="0" y="-38100"/>
              <a:ext cx="698500" cy="444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1343169" y="5052125"/>
            <a:ext cx="380071" cy="190036"/>
            <a:chOff x="0" y="0"/>
            <a:chExt cx="812800" cy="406400"/>
          </a:xfrm>
        </p:grpSpPr>
        <p:sp>
          <p:nvSpPr>
            <p:cNvPr name="Freeform 43" id="43"/>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solidFill>
          </p:spPr>
        </p:sp>
        <p:sp>
          <p:nvSpPr>
            <p:cNvPr name="TextBox 44" id="44"/>
            <p:cNvSpPr txBox="true"/>
            <p:nvPr/>
          </p:nvSpPr>
          <p:spPr>
            <a:xfrm>
              <a:off x="0" y="-38100"/>
              <a:ext cx="698500" cy="444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3638694" y="5070151"/>
            <a:ext cx="380071" cy="190036"/>
            <a:chOff x="0" y="0"/>
            <a:chExt cx="812800" cy="406400"/>
          </a:xfrm>
        </p:grpSpPr>
        <p:sp>
          <p:nvSpPr>
            <p:cNvPr name="Freeform 46" id="46"/>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solidFill>
          </p:spPr>
        </p:sp>
        <p:sp>
          <p:nvSpPr>
            <p:cNvPr name="TextBox 47" id="47"/>
            <p:cNvSpPr txBox="true"/>
            <p:nvPr/>
          </p:nvSpPr>
          <p:spPr>
            <a:xfrm>
              <a:off x="0" y="-38100"/>
              <a:ext cx="698500" cy="444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72800" y="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525695" y="8524695"/>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6294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alphaModFix amt="50000"/>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761881" y="3868206"/>
            <a:ext cx="6764238" cy="1708703"/>
          </a:xfrm>
          <a:prstGeom prst="rect">
            <a:avLst/>
          </a:prstGeom>
        </p:spPr>
        <p:txBody>
          <a:bodyPr anchor="t" rtlCol="false" tIns="0" lIns="0" bIns="0" rIns="0">
            <a:spAutoFit/>
          </a:bodyPr>
          <a:lstStyle/>
          <a:p>
            <a:pPr algn="ctr">
              <a:lnSpc>
                <a:spcPts val="13969"/>
              </a:lnSpc>
            </a:pPr>
            <a:r>
              <a:rPr lang="en-US" sz="9978">
                <a:solidFill>
                  <a:srgbClr val="73C45F"/>
                </a:solidFill>
                <a:latin typeface="Canva Sans Bold"/>
              </a:rPr>
              <a:t>Thankyou !</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TextBox 2" id="2"/>
          <p:cNvSpPr txBox="true"/>
          <p:nvPr/>
        </p:nvSpPr>
        <p:spPr>
          <a:xfrm rot="0">
            <a:off x="4247633" y="3519858"/>
            <a:ext cx="9792306" cy="209550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Various methods for collecting Requirements</a:t>
            </a:r>
          </a:p>
        </p:txBody>
      </p:sp>
      <p:sp>
        <p:nvSpPr>
          <p:cNvPr name="AutoShape 3" id="3"/>
          <p:cNvSpPr/>
          <p:nvPr/>
        </p:nvSpPr>
        <p:spPr>
          <a:xfrm rot="0">
            <a:off x="0" y="8595693"/>
            <a:ext cx="18288000" cy="1700832"/>
          </a:xfrm>
          <a:prstGeom prst="rect">
            <a:avLst/>
          </a:prstGeom>
          <a:solidFill>
            <a:srgbClr val="4C9F38">
              <a:alpha val="47843"/>
            </a:srgbClr>
          </a:solidFill>
        </p:spPr>
      </p:sp>
      <p:sp>
        <p:nvSpPr>
          <p:cNvPr name="Freeform 4" id="4"/>
          <p:cNvSpPr/>
          <p:nvPr/>
        </p:nvSpPr>
        <p:spPr>
          <a:xfrm flipH="true" flipV="true" rot="0">
            <a:off x="16590484" y="8586168"/>
            <a:ext cx="1697516" cy="1697516"/>
          </a:xfrm>
          <a:custGeom>
            <a:avLst/>
            <a:gdLst/>
            <a:ahLst/>
            <a:cxnLst/>
            <a:rect r="r" b="b" t="t" l="l"/>
            <a:pathLst>
              <a:path h="1697516" w="1697516">
                <a:moveTo>
                  <a:pt x="1697516" y="1697516"/>
                </a:moveTo>
                <a:lnTo>
                  <a:pt x="0" y="1697516"/>
                </a:lnTo>
                <a:lnTo>
                  <a:pt x="0" y="0"/>
                </a:lnTo>
                <a:lnTo>
                  <a:pt x="1697516" y="0"/>
                </a:lnTo>
                <a:lnTo>
                  <a:pt x="1697516" y="1697516"/>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682431" y="8586168"/>
            <a:ext cx="1663739" cy="1663739"/>
          </a:xfrm>
          <a:custGeom>
            <a:avLst/>
            <a:gdLst/>
            <a:ahLst/>
            <a:cxnLst/>
            <a:rect r="r" b="b" t="t" l="l"/>
            <a:pathLst>
              <a:path h="1663739" w="1663739">
                <a:moveTo>
                  <a:pt x="0" y="0"/>
                </a:moveTo>
                <a:lnTo>
                  <a:pt x="1663739" y="0"/>
                </a:lnTo>
                <a:lnTo>
                  <a:pt x="1663739" y="1663739"/>
                </a:lnTo>
                <a:lnTo>
                  <a:pt x="0" y="166373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5400000">
            <a:off x="8719835" y="9010547"/>
            <a:ext cx="1697516" cy="848758"/>
          </a:xfrm>
          <a:custGeom>
            <a:avLst/>
            <a:gdLst/>
            <a:ahLst/>
            <a:cxnLst/>
            <a:rect r="r" b="b" t="t" l="l"/>
            <a:pathLst>
              <a:path h="848758" w="1697516">
                <a:moveTo>
                  <a:pt x="0" y="848758"/>
                </a:moveTo>
                <a:lnTo>
                  <a:pt x="1697516" y="848758"/>
                </a:lnTo>
                <a:lnTo>
                  <a:pt x="1697516" y="0"/>
                </a:lnTo>
                <a:lnTo>
                  <a:pt x="0" y="0"/>
                </a:lnTo>
                <a:lnTo>
                  <a:pt x="0" y="848758"/>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7870649" y="9010547"/>
            <a:ext cx="1697516" cy="848758"/>
          </a:xfrm>
          <a:custGeom>
            <a:avLst/>
            <a:gdLst/>
            <a:ahLst/>
            <a:cxnLst/>
            <a:rect r="r" b="b" t="t" l="l"/>
            <a:pathLst>
              <a:path h="848758" w="1697516">
                <a:moveTo>
                  <a:pt x="0" y="0"/>
                </a:moveTo>
                <a:lnTo>
                  <a:pt x="1697516" y="0"/>
                </a:lnTo>
                <a:lnTo>
                  <a:pt x="1697516" y="848758"/>
                </a:lnTo>
                <a:lnTo>
                  <a:pt x="0" y="848758"/>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532723" y="8586168"/>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828178" y="8586168"/>
            <a:ext cx="1762305" cy="1762305"/>
          </a:xfrm>
          <a:custGeom>
            <a:avLst/>
            <a:gdLst/>
            <a:ahLst/>
            <a:cxnLst/>
            <a:rect r="r" b="b" t="t" l="l"/>
            <a:pathLst>
              <a:path h="1762305" w="1762305">
                <a:moveTo>
                  <a:pt x="1762306" y="0"/>
                </a:moveTo>
                <a:lnTo>
                  <a:pt x="0" y="0"/>
                </a:lnTo>
                <a:lnTo>
                  <a:pt x="0" y="1762305"/>
                </a:lnTo>
                <a:lnTo>
                  <a:pt x="1762306" y="1762305"/>
                </a:lnTo>
                <a:lnTo>
                  <a:pt x="1762306"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690488" y="8587826"/>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992972" y="8597351"/>
            <a:ext cx="1697516" cy="1697516"/>
          </a:xfrm>
          <a:custGeom>
            <a:avLst/>
            <a:gdLst/>
            <a:ahLst/>
            <a:cxnLst/>
            <a:rect r="r" b="b" t="t" l="l"/>
            <a:pathLst>
              <a:path h="1697516" w="1697516">
                <a:moveTo>
                  <a:pt x="0" y="0"/>
                </a:moveTo>
                <a:lnTo>
                  <a:pt x="1697516" y="0"/>
                </a:lnTo>
                <a:lnTo>
                  <a:pt x="1697516" y="1697516"/>
                </a:lnTo>
                <a:lnTo>
                  <a:pt x="0" y="1697516"/>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rot="0">
            <a:off x="13452793" y="9479092"/>
            <a:ext cx="1366959" cy="307422"/>
          </a:xfrm>
          <a:prstGeom prst="rect">
            <a:avLst/>
          </a:prstGeom>
          <a:solidFill>
            <a:srgbClr val="FFFFFF">
              <a:alpha val="15686"/>
            </a:srgbClr>
          </a:solidFill>
        </p:spPr>
      </p:sp>
      <p:sp>
        <p:nvSpPr>
          <p:cNvPr name="AutoShape 13" id="13"/>
          <p:cNvSpPr/>
          <p:nvPr/>
        </p:nvSpPr>
        <p:spPr>
          <a:xfrm rot="0">
            <a:off x="2346170" y="8603194"/>
            <a:ext cx="1658020" cy="1666780"/>
          </a:xfrm>
          <a:prstGeom prst="rect">
            <a:avLst/>
          </a:prstGeom>
          <a:solidFill>
            <a:srgbClr val="FFFFFF">
              <a:alpha val="15686"/>
            </a:srgbClr>
          </a:solidFill>
        </p:spPr>
      </p:sp>
      <p:sp>
        <p:nvSpPr>
          <p:cNvPr name="AutoShape 14" id="14"/>
          <p:cNvSpPr/>
          <p:nvPr/>
        </p:nvSpPr>
        <p:spPr>
          <a:xfrm rot="0">
            <a:off x="2821948" y="9121157"/>
            <a:ext cx="686146" cy="630854"/>
          </a:xfrm>
          <a:prstGeom prst="rect">
            <a:avLst/>
          </a:prstGeom>
          <a:solidFill>
            <a:srgbClr val="4C9F38">
              <a:alpha val="67843"/>
            </a:srgbClr>
          </a:solidFill>
        </p:spPr>
      </p:sp>
      <p:sp>
        <p:nvSpPr>
          <p:cNvPr name="Freeform 15" id="15"/>
          <p:cNvSpPr/>
          <p:nvPr/>
        </p:nvSpPr>
        <p:spPr>
          <a:xfrm flipH="false" flipV="false" rot="0">
            <a:off x="4037157" y="8609037"/>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14">
              <a:alphaModFix amt="16000"/>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737989" y="8586168"/>
            <a:ext cx="832929" cy="1663739"/>
          </a:xfrm>
          <a:custGeom>
            <a:avLst/>
            <a:gdLst/>
            <a:ahLst/>
            <a:cxnLst/>
            <a:rect r="r" b="b" t="t" l="l"/>
            <a:pathLst>
              <a:path h="1663739" w="832929">
                <a:moveTo>
                  <a:pt x="0" y="0"/>
                </a:moveTo>
                <a:lnTo>
                  <a:pt x="832929" y="0"/>
                </a:lnTo>
                <a:lnTo>
                  <a:pt x="832929" y="1663739"/>
                </a:lnTo>
                <a:lnTo>
                  <a:pt x="0" y="1663739"/>
                </a:lnTo>
                <a:lnTo>
                  <a:pt x="0" y="0"/>
                </a:lnTo>
                <a:close/>
              </a:path>
            </a:pathLst>
          </a:custGeom>
          <a:blipFill>
            <a:blip r:embed="rId16">
              <a:alphaModFix amt="18000"/>
              <a:extLst>
                <a:ext uri="{96DAC541-7B7A-43D3-8B79-37D633B846F1}">
                  <asvg:svgBlip xmlns:asvg="http://schemas.microsoft.com/office/drawing/2016/SVG/main" r:embed="rId17"/>
                </a:ext>
              </a:extLst>
            </a:blip>
            <a:stretch>
              <a:fillRect l="0" t="0" r="0" b="0"/>
            </a:stretch>
          </a:blipFill>
        </p:spPr>
      </p:sp>
      <p:sp>
        <p:nvSpPr>
          <p:cNvPr name="AutoShape 17" id="17"/>
          <p:cNvSpPr/>
          <p:nvPr/>
        </p:nvSpPr>
        <p:spPr>
          <a:xfrm rot="0">
            <a:off x="-9525" y="8586168"/>
            <a:ext cx="686146" cy="743120"/>
          </a:xfrm>
          <a:prstGeom prst="rect">
            <a:avLst/>
          </a:prstGeom>
          <a:solidFill>
            <a:srgbClr val="FFFFFF">
              <a:alpha val="15686"/>
            </a:srgbClr>
          </a:solidFill>
        </p:spPr>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3504" y="-5"/>
            <a:ext cx="12801015" cy="10287000"/>
          </a:xfrm>
          <a:prstGeom prst="rect">
            <a:avLst/>
          </a:prstGeom>
          <a:solidFill>
            <a:srgbClr val="73C45F"/>
          </a:solidFill>
        </p:spPr>
      </p:sp>
      <p:sp>
        <p:nvSpPr>
          <p:cNvPr name="Freeform 3" id="3"/>
          <p:cNvSpPr/>
          <p:nvPr/>
        </p:nvSpPr>
        <p:spPr>
          <a:xfrm flipH="false" flipV="false" rot="0">
            <a:off x="-81168" y="2571745"/>
            <a:ext cx="2535896" cy="2535896"/>
          </a:xfrm>
          <a:custGeom>
            <a:avLst/>
            <a:gdLst/>
            <a:ahLst/>
            <a:cxnLst/>
            <a:rect r="r" b="b" t="t" l="l"/>
            <a:pathLst>
              <a:path h="2535896" w="2535896">
                <a:moveTo>
                  <a:pt x="0" y="0"/>
                </a:moveTo>
                <a:lnTo>
                  <a:pt x="2535897" y="0"/>
                </a:lnTo>
                <a:lnTo>
                  <a:pt x="2535897" y="2535897"/>
                </a:lnTo>
                <a:lnTo>
                  <a:pt x="0" y="2535897"/>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3504" y="-5"/>
            <a:ext cx="2558233" cy="2571750"/>
          </a:xfrm>
          <a:prstGeom prst="rect">
            <a:avLst/>
          </a:prstGeom>
          <a:solidFill>
            <a:srgbClr val="FFFFFF">
              <a:alpha val="15686"/>
            </a:srgbClr>
          </a:solidFill>
        </p:spPr>
      </p:sp>
      <p:sp>
        <p:nvSpPr>
          <p:cNvPr name="AutoShape 5" id="5"/>
          <p:cNvSpPr/>
          <p:nvPr/>
        </p:nvSpPr>
        <p:spPr>
          <a:xfrm rot="0">
            <a:off x="630596" y="799184"/>
            <a:ext cx="1058686" cy="973373"/>
          </a:xfrm>
          <a:prstGeom prst="rect">
            <a:avLst/>
          </a:prstGeom>
          <a:solidFill>
            <a:srgbClr val="73C45F"/>
          </a:solidFill>
        </p:spPr>
      </p:sp>
      <p:sp>
        <p:nvSpPr>
          <p:cNvPr name="Freeform 6" id="6"/>
          <p:cNvSpPr/>
          <p:nvPr/>
        </p:nvSpPr>
        <p:spPr>
          <a:xfrm flipH="false" flipV="false" rot="0">
            <a:off x="-103504" y="5143495"/>
            <a:ext cx="2558233" cy="2558233"/>
          </a:xfrm>
          <a:custGeom>
            <a:avLst/>
            <a:gdLst/>
            <a:ahLst/>
            <a:cxnLst/>
            <a:rect r="r" b="b" t="t" l="l"/>
            <a:pathLst>
              <a:path h="2558233" w="2558233">
                <a:moveTo>
                  <a:pt x="0" y="0"/>
                </a:moveTo>
                <a:lnTo>
                  <a:pt x="2558233" y="0"/>
                </a:lnTo>
                <a:lnTo>
                  <a:pt x="2558233" y="2558233"/>
                </a:lnTo>
                <a:lnTo>
                  <a:pt x="0" y="2558233"/>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94179" y="5941178"/>
            <a:ext cx="962867" cy="962867"/>
          </a:xfrm>
          <a:custGeom>
            <a:avLst/>
            <a:gdLst/>
            <a:ahLst/>
            <a:cxnLst/>
            <a:rect r="r" b="b" t="t" l="l"/>
            <a:pathLst>
              <a:path h="962867" w="962867">
                <a:moveTo>
                  <a:pt x="0" y="0"/>
                </a:moveTo>
                <a:lnTo>
                  <a:pt x="962867" y="0"/>
                </a:lnTo>
                <a:lnTo>
                  <a:pt x="962867" y="962868"/>
                </a:lnTo>
                <a:lnTo>
                  <a:pt x="0" y="962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5400000">
            <a:off x="513946" y="8348042"/>
            <a:ext cx="2585272" cy="1292636"/>
          </a:xfrm>
          <a:custGeom>
            <a:avLst/>
            <a:gdLst/>
            <a:ahLst/>
            <a:cxnLst/>
            <a:rect r="r" b="b" t="t" l="l"/>
            <a:pathLst>
              <a:path h="1292636" w="2585272">
                <a:moveTo>
                  <a:pt x="0" y="1292635"/>
                </a:moveTo>
                <a:lnTo>
                  <a:pt x="2585271" y="1292635"/>
                </a:lnTo>
                <a:lnTo>
                  <a:pt x="2585271" y="0"/>
                </a:lnTo>
                <a:lnTo>
                  <a:pt x="0" y="0"/>
                </a:lnTo>
                <a:lnTo>
                  <a:pt x="0" y="1292635"/>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779341" y="8348042"/>
            <a:ext cx="2585272" cy="1292636"/>
          </a:xfrm>
          <a:custGeom>
            <a:avLst/>
            <a:gdLst/>
            <a:ahLst/>
            <a:cxnLst/>
            <a:rect r="r" b="b" t="t" l="l"/>
            <a:pathLst>
              <a:path h="1292636" w="2585272">
                <a:moveTo>
                  <a:pt x="0" y="0"/>
                </a:moveTo>
                <a:lnTo>
                  <a:pt x="2585272" y="0"/>
                </a:lnTo>
                <a:lnTo>
                  <a:pt x="2585272" y="1292635"/>
                </a:lnTo>
                <a:lnTo>
                  <a:pt x="0" y="129263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042677" y="3777892"/>
            <a:ext cx="2736181" cy="2731207"/>
          </a:xfrm>
          <a:custGeom>
            <a:avLst/>
            <a:gdLst/>
            <a:ahLst/>
            <a:cxnLst/>
            <a:rect r="r" b="b" t="t" l="l"/>
            <a:pathLst>
              <a:path h="2731207" w="2736181">
                <a:moveTo>
                  <a:pt x="0" y="0"/>
                </a:moveTo>
                <a:lnTo>
                  <a:pt x="2736181" y="0"/>
                </a:lnTo>
                <a:lnTo>
                  <a:pt x="2736181" y="2731207"/>
                </a:lnTo>
                <a:lnTo>
                  <a:pt x="0" y="27312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88019" y="1647820"/>
            <a:ext cx="4461842" cy="923925"/>
          </a:xfrm>
          <a:prstGeom prst="rect">
            <a:avLst/>
          </a:prstGeom>
        </p:spPr>
        <p:txBody>
          <a:bodyPr anchor="t" rtlCol="false" tIns="0" lIns="0" bIns="0" rIns="0">
            <a:spAutoFit/>
          </a:bodyPr>
          <a:lstStyle/>
          <a:p>
            <a:pPr>
              <a:lnSpc>
                <a:spcPts val="7200"/>
              </a:lnSpc>
            </a:pPr>
            <a:r>
              <a:rPr lang="en-US" sz="6000">
                <a:solidFill>
                  <a:srgbClr val="FFFFFF"/>
                </a:solidFill>
                <a:latin typeface="HK Grotesk Medium"/>
              </a:rPr>
              <a:t>Observation:</a:t>
            </a:r>
          </a:p>
        </p:txBody>
      </p:sp>
      <p:sp>
        <p:nvSpPr>
          <p:cNvPr name="TextBox 12" id="12"/>
          <p:cNvSpPr txBox="true"/>
          <p:nvPr/>
        </p:nvSpPr>
        <p:spPr>
          <a:xfrm rot="0">
            <a:off x="3388019" y="3264653"/>
            <a:ext cx="8923685" cy="5343525"/>
          </a:xfrm>
          <a:prstGeom prst="rect">
            <a:avLst/>
          </a:prstGeom>
        </p:spPr>
        <p:txBody>
          <a:bodyPr anchor="t" rtlCol="false" tIns="0" lIns="0" bIns="0" rIns="0">
            <a:spAutoFit/>
          </a:bodyPr>
          <a:lstStyle/>
          <a:p>
            <a:pPr>
              <a:lnSpc>
                <a:spcPts val="6000"/>
              </a:lnSpc>
            </a:pPr>
            <a:r>
              <a:rPr lang="en-US" sz="5000">
                <a:solidFill>
                  <a:srgbClr val="FFFFFF"/>
                </a:solidFill>
                <a:latin typeface="HK Grotesk"/>
              </a:rPr>
              <a:t>observing own buisness can help us identify the problems arising in our process and gives the detailed analysis of our work and experimenting new ideas, which later helps for success and progress of our buisness.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3504" y="-5"/>
            <a:ext cx="12801015" cy="10287000"/>
          </a:xfrm>
          <a:prstGeom prst="rect">
            <a:avLst/>
          </a:prstGeom>
          <a:solidFill>
            <a:srgbClr val="73C45F"/>
          </a:solidFill>
        </p:spPr>
      </p:sp>
      <p:sp>
        <p:nvSpPr>
          <p:cNvPr name="Freeform 3" id="3"/>
          <p:cNvSpPr/>
          <p:nvPr/>
        </p:nvSpPr>
        <p:spPr>
          <a:xfrm flipH="false" flipV="false" rot="0">
            <a:off x="-81168" y="2571745"/>
            <a:ext cx="2535896" cy="2535896"/>
          </a:xfrm>
          <a:custGeom>
            <a:avLst/>
            <a:gdLst/>
            <a:ahLst/>
            <a:cxnLst/>
            <a:rect r="r" b="b" t="t" l="l"/>
            <a:pathLst>
              <a:path h="2535896" w="2535896">
                <a:moveTo>
                  <a:pt x="0" y="0"/>
                </a:moveTo>
                <a:lnTo>
                  <a:pt x="2535897" y="0"/>
                </a:lnTo>
                <a:lnTo>
                  <a:pt x="2535897" y="2535897"/>
                </a:lnTo>
                <a:lnTo>
                  <a:pt x="0" y="2535897"/>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3504" y="-5"/>
            <a:ext cx="2558233" cy="2571750"/>
          </a:xfrm>
          <a:prstGeom prst="rect">
            <a:avLst/>
          </a:prstGeom>
          <a:solidFill>
            <a:srgbClr val="FFFFFF">
              <a:alpha val="15686"/>
            </a:srgbClr>
          </a:solidFill>
        </p:spPr>
      </p:sp>
      <p:sp>
        <p:nvSpPr>
          <p:cNvPr name="AutoShape 5" id="5"/>
          <p:cNvSpPr/>
          <p:nvPr/>
        </p:nvSpPr>
        <p:spPr>
          <a:xfrm rot="0">
            <a:off x="630596" y="799184"/>
            <a:ext cx="1058686" cy="973373"/>
          </a:xfrm>
          <a:prstGeom prst="rect">
            <a:avLst/>
          </a:prstGeom>
          <a:solidFill>
            <a:srgbClr val="73C45F"/>
          </a:solidFill>
        </p:spPr>
      </p:sp>
      <p:sp>
        <p:nvSpPr>
          <p:cNvPr name="Freeform 6" id="6"/>
          <p:cNvSpPr/>
          <p:nvPr/>
        </p:nvSpPr>
        <p:spPr>
          <a:xfrm flipH="false" flipV="false" rot="0">
            <a:off x="-103504" y="5143495"/>
            <a:ext cx="2558233" cy="2558233"/>
          </a:xfrm>
          <a:custGeom>
            <a:avLst/>
            <a:gdLst/>
            <a:ahLst/>
            <a:cxnLst/>
            <a:rect r="r" b="b" t="t" l="l"/>
            <a:pathLst>
              <a:path h="2558233" w="2558233">
                <a:moveTo>
                  <a:pt x="0" y="0"/>
                </a:moveTo>
                <a:lnTo>
                  <a:pt x="2558233" y="0"/>
                </a:lnTo>
                <a:lnTo>
                  <a:pt x="2558233" y="2558233"/>
                </a:lnTo>
                <a:lnTo>
                  <a:pt x="0" y="2558233"/>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94179" y="5941178"/>
            <a:ext cx="962867" cy="962867"/>
          </a:xfrm>
          <a:custGeom>
            <a:avLst/>
            <a:gdLst/>
            <a:ahLst/>
            <a:cxnLst/>
            <a:rect r="r" b="b" t="t" l="l"/>
            <a:pathLst>
              <a:path h="962867" w="962867">
                <a:moveTo>
                  <a:pt x="0" y="0"/>
                </a:moveTo>
                <a:lnTo>
                  <a:pt x="962867" y="0"/>
                </a:lnTo>
                <a:lnTo>
                  <a:pt x="962867" y="962868"/>
                </a:lnTo>
                <a:lnTo>
                  <a:pt x="0" y="962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5400000">
            <a:off x="513946" y="8348042"/>
            <a:ext cx="2585272" cy="1292636"/>
          </a:xfrm>
          <a:custGeom>
            <a:avLst/>
            <a:gdLst/>
            <a:ahLst/>
            <a:cxnLst/>
            <a:rect r="r" b="b" t="t" l="l"/>
            <a:pathLst>
              <a:path h="1292636" w="2585272">
                <a:moveTo>
                  <a:pt x="0" y="1292635"/>
                </a:moveTo>
                <a:lnTo>
                  <a:pt x="2585271" y="1292635"/>
                </a:lnTo>
                <a:lnTo>
                  <a:pt x="2585271" y="0"/>
                </a:lnTo>
                <a:lnTo>
                  <a:pt x="0" y="0"/>
                </a:lnTo>
                <a:lnTo>
                  <a:pt x="0" y="1292635"/>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779341" y="8348042"/>
            <a:ext cx="2585272" cy="1292636"/>
          </a:xfrm>
          <a:custGeom>
            <a:avLst/>
            <a:gdLst/>
            <a:ahLst/>
            <a:cxnLst/>
            <a:rect r="r" b="b" t="t" l="l"/>
            <a:pathLst>
              <a:path h="1292636" w="2585272">
                <a:moveTo>
                  <a:pt x="0" y="0"/>
                </a:moveTo>
                <a:lnTo>
                  <a:pt x="2585272" y="0"/>
                </a:lnTo>
                <a:lnTo>
                  <a:pt x="2585272" y="1292635"/>
                </a:lnTo>
                <a:lnTo>
                  <a:pt x="0" y="129263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388019" y="3365087"/>
            <a:ext cx="8923685" cy="6105525"/>
          </a:xfrm>
          <a:prstGeom prst="rect">
            <a:avLst/>
          </a:prstGeom>
        </p:spPr>
        <p:txBody>
          <a:bodyPr anchor="t" rtlCol="false" tIns="0" lIns="0" bIns="0" rIns="0">
            <a:spAutoFit/>
          </a:bodyPr>
          <a:lstStyle/>
          <a:p>
            <a:pPr>
              <a:lnSpc>
                <a:spcPts val="6000"/>
              </a:lnSpc>
            </a:pPr>
            <a:r>
              <a:rPr lang="en-US" sz="5000">
                <a:solidFill>
                  <a:srgbClr val="FFFFFF"/>
                </a:solidFill>
                <a:latin typeface="HK Grotesk"/>
              </a:rPr>
              <a:t>communication is the powerful tool for gathering information, in B2B it’s easy to approach customers (merchants) for any queries. interviewing gives the pov of next person which helps us improve or correct our mistakes.</a:t>
            </a:r>
          </a:p>
        </p:txBody>
      </p:sp>
      <p:sp>
        <p:nvSpPr>
          <p:cNvPr name="Freeform 11" id="11"/>
          <p:cNvSpPr/>
          <p:nvPr/>
        </p:nvSpPr>
        <p:spPr>
          <a:xfrm flipH="false" flipV="false" rot="0">
            <a:off x="14075759" y="3851991"/>
            <a:ext cx="2846300" cy="2583017"/>
          </a:xfrm>
          <a:custGeom>
            <a:avLst/>
            <a:gdLst/>
            <a:ahLst/>
            <a:cxnLst/>
            <a:rect r="r" b="b" t="t" l="l"/>
            <a:pathLst>
              <a:path h="2583017" w="2846300">
                <a:moveTo>
                  <a:pt x="0" y="0"/>
                </a:moveTo>
                <a:lnTo>
                  <a:pt x="2846300" y="0"/>
                </a:lnTo>
                <a:lnTo>
                  <a:pt x="2846300" y="2583018"/>
                </a:lnTo>
                <a:lnTo>
                  <a:pt x="0" y="25830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388019" y="1647820"/>
            <a:ext cx="4461842" cy="923925"/>
          </a:xfrm>
          <a:prstGeom prst="rect">
            <a:avLst/>
          </a:prstGeom>
        </p:spPr>
        <p:txBody>
          <a:bodyPr anchor="t" rtlCol="false" tIns="0" lIns="0" bIns="0" rIns="0">
            <a:spAutoFit/>
          </a:bodyPr>
          <a:lstStyle/>
          <a:p>
            <a:pPr>
              <a:lnSpc>
                <a:spcPts val="7200"/>
              </a:lnSpc>
            </a:pPr>
            <a:r>
              <a:rPr lang="en-US" sz="6000">
                <a:solidFill>
                  <a:srgbClr val="FFFFFF"/>
                </a:solidFill>
                <a:latin typeface="HK Grotesk Medium"/>
              </a:rPr>
              <a:t>Interviewing:</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TextBox 2" id="2"/>
          <p:cNvSpPr txBox="true"/>
          <p:nvPr/>
        </p:nvSpPr>
        <p:spPr>
          <a:xfrm rot="0">
            <a:off x="4247633" y="4043733"/>
            <a:ext cx="9792306" cy="104775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Requirement Analysis</a:t>
            </a:r>
          </a:p>
        </p:txBody>
      </p:sp>
      <p:sp>
        <p:nvSpPr>
          <p:cNvPr name="AutoShape 3" id="3"/>
          <p:cNvSpPr/>
          <p:nvPr/>
        </p:nvSpPr>
        <p:spPr>
          <a:xfrm rot="0">
            <a:off x="0" y="8595693"/>
            <a:ext cx="18288000" cy="1700832"/>
          </a:xfrm>
          <a:prstGeom prst="rect">
            <a:avLst/>
          </a:prstGeom>
          <a:solidFill>
            <a:srgbClr val="4C9F38">
              <a:alpha val="47843"/>
            </a:srgbClr>
          </a:solidFill>
        </p:spPr>
      </p:sp>
      <p:sp>
        <p:nvSpPr>
          <p:cNvPr name="Freeform 4" id="4"/>
          <p:cNvSpPr/>
          <p:nvPr/>
        </p:nvSpPr>
        <p:spPr>
          <a:xfrm flipH="true" flipV="true" rot="0">
            <a:off x="16590484" y="8586168"/>
            <a:ext cx="1697516" cy="1697516"/>
          </a:xfrm>
          <a:custGeom>
            <a:avLst/>
            <a:gdLst/>
            <a:ahLst/>
            <a:cxnLst/>
            <a:rect r="r" b="b" t="t" l="l"/>
            <a:pathLst>
              <a:path h="1697516" w="1697516">
                <a:moveTo>
                  <a:pt x="1697516" y="1697516"/>
                </a:moveTo>
                <a:lnTo>
                  <a:pt x="0" y="1697516"/>
                </a:lnTo>
                <a:lnTo>
                  <a:pt x="0" y="0"/>
                </a:lnTo>
                <a:lnTo>
                  <a:pt x="1697516" y="0"/>
                </a:lnTo>
                <a:lnTo>
                  <a:pt x="1697516" y="1697516"/>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682431" y="8586168"/>
            <a:ext cx="1663739" cy="1663739"/>
          </a:xfrm>
          <a:custGeom>
            <a:avLst/>
            <a:gdLst/>
            <a:ahLst/>
            <a:cxnLst/>
            <a:rect r="r" b="b" t="t" l="l"/>
            <a:pathLst>
              <a:path h="1663739" w="1663739">
                <a:moveTo>
                  <a:pt x="0" y="0"/>
                </a:moveTo>
                <a:lnTo>
                  <a:pt x="1663739" y="0"/>
                </a:lnTo>
                <a:lnTo>
                  <a:pt x="1663739" y="1663739"/>
                </a:lnTo>
                <a:lnTo>
                  <a:pt x="0" y="166373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5400000">
            <a:off x="8719835" y="9010547"/>
            <a:ext cx="1697516" cy="848758"/>
          </a:xfrm>
          <a:custGeom>
            <a:avLst/>
            <a:gdLst/>
            <a:ahLst/>
            <a:cxnLst/>
            <a:rect r="r" b="b" t="t" l="l"/>
            <a:pathLst>
              <a:path h="848758" w="1697516">
                <a:moveTo>
                  <a:pt x="0" y="848758"/>
                </a:moveTo>
                <a:lnTo>
                  <a:pt x="1697516" y="848758"/>
                </a:lnTo>
                <a:lnTo>
                  <a:pt x="1697516" y="0"/>
                </a:lnTo>
                <a:lnTo>
                  <a:pt x="0" y="0"/>
                </a:lnTo>
                <a:lnTo>
                  <a:pt x="0" y="848758"/>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7870649" y="9010547"/>
            <a:ext cx="1697516" cy="848758"/>
          </a:xfrm>
          <a:custGeom>
            <a:avLst/>
            <a:gdLst/>
            <a:ahLst/>
            <a:cxnLst/>
            <a:rect r="r" b="b" t="t" l="l"/>
            <a:pathLst>
              <a:path h="848758" w="1697516">
                <a:moveTo>
                  <a:pt x="0" y="0"/>
                </a:moveTo>
                <a:lnTo>
                  <a:pt x="1697516" y="0"/>
                </a:lnTo>
                <a:lnTo>
                  <a:pt x="1697516" y="848758"/>
                </a:lnTo>
                <a:lnTo>
                  <a:pt x="0" y="848758"/>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532723" y="8586168"/>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828178" y="8586168"/>
            <a:ext cx="1762305" cy="1762305"/>
          </a:xfrm>
          <a:custGeom>
            <a:avLst/>
            <a:gdLst/>
            <a:ahLst/>
            <a:cxnLst/>
            <a:rect r="r" b="b" t="t" l="l"/>
            <a:pathLst>
              <a:path h="1762305" w="1762305">
                <a:moveTo>
                  <a:pt x="1762306" y="0"/>
                </a:moveTo>
                <a:lnTo>
                  <a:pt x="0" y="0"/>
                </a:lnTo>
                <a:lnTo>
                  <a:pt x="0" y="1762305"/>
                </a:lnTo>
                <a:lnTo>
                  <a:pt x="1762306" y="1762305"/>
                </a:lnTo>
                <a:lnTo>
                  <a:pt x="1762306"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690488" y="8587826"/>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992972" y="8597351"/>
            <a:ext cx="1697516" cy="1697516"/>
          </a:xfrm>
          <a:custGeom>
            <a:avLst/>
            <a:gdLst/>
            <a:ahLst/>
            <a:cxnLst/>
            <a:rect r="r" b="b" t="t" l="l"/>
            <a:pathLst>
              <a:path h="1697516" w="1697516">
                <a:moveTo>
                  <a:pt x="0" y="0"/>
                </a:moveTo>
                <a:lnTo>
                  <a:pt x="1697516" y="0"/>
                </a:lnTo>
                <a:lnTo>
                  <a:pt x="1697516" y="1697516"/>
                </a:lnTo>
                <a:lnTo>
                  <a:pt x="0" y="1697516"/>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rot="0">
            <a:off x="13452793" y="9479092"/>
            <a:ext cx="1366959" cy="307422"/>
          </a:xfrm>
          <a:prstGeom prst="rect">
            <a:avLst/>
          </a:prstGeom>
          <a:solidFill>
            <a:srgbClr val="FFFFFF">
              <a:alpha val="15686"/>
            </a:srgbClr>
          </a:solidFill>
        </p:spPr>
      </p:sp>
      <p:sp>
        <p:nvSpPr>
          <p:cNvPr name="AutoShape 13" id="13"/>
          <p:cNvSpPr/>
          <p:nvPr/>
        </p:nvSpPr>
        <p:spPr>
          <a:xfrm rot="0">
            <a:off x="2346170" y="8603194"/>
            <a:ext cx="1658020" cy="1666780"/>
          </a:xfrm>
          <a:prstGeom prst="rect">
            <a:avLst/>
          </a:prstGeom>
          <a:solidFill>
            <a:srgbClr val="FFFFFF">
              <a:alpha val="15686"/>
            </a:srgbClr>
          </a:solidFill>
        </p:spPr>
      </p:sp>
      <p:sp>
        <p:nvSpPr>
          <p:cNvPr name="AutoShape 14" id="14"/>
          <p:cNvSpPr/>
          <p:nvPr/>
        </p:nvSpPr>
        <p:spPr>
          <a:xfrm rot="0">
            <a:off x="2821948" y="9121157"/>
            <a:ext cx="686146" cy="630854"/>
          </a:xfrm>
          <a:prstGeom prst="rect">
            <a:avLst/>
          </a:prstGeom>
          <a:solidFill>
            <a:srgbClr val="4C9F38">
              <a:alpha val="67843"/>
            </a:srgbClr>
          </a:solidFill>
        </p:spPr>
      </p:sp>
      <p:sp>
        <p:nvSpPr>
          <p:cNvPr name="Freeform 15" id="15"/>
          <p:cNvSpPr/>
          <p:nvPr/>
        </p:nvSpPr>
        <p:spPr>
          <a:xfrm flipH="false" flipV="false" rot="0">
            <a:off x="4037157" y="8609037"/>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14">
              <a:alphaModFix amt="16000"/>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737989" y="8586168"/>
            <a:ext cx="832929" cy="1663739"/>
          </a:xfrm>
          <a:custGeom>
            <a:avLst/>
            <a:gdLst/>
            <a:ahLst/>
            <a:cxnLst/>
            <a:rect r="r" b="b" t="t" l="l"/>
            <a:pathLst>
              <a:path h="1663739" w="832929">
                <a:moveTo>
                  <a:pt x="0" y="0"/>
                </a:moveTo>
                <a:lnTo>
                  <a:pt x="832929" y="0"/>
                </a:lnTo>
                <a:lnTo>
                  <a:pt x="832929" y="1663739"/>
                </a:lnTo>
                <a:lnTo>
                  <a:pt x="0" y="1663739"/>
                </a:lnTo>
                <a:lnTo>
                  <a:pt x="0" y="0"/>
                </a:lnTo>
                <a:close/>
              </a:path>
            </a:pathLst>
          </a:custGeom>
          <a:blipFill>
            <a:blip r:embed="rId16">
              <a:alphaModFix amt="18000"/>
              <a:extLst>
                <a:ext uri="{96DAC541-7B7A-43D3-8B79-37D633B846F1}">
                  <asvg:svgBlip xmlns:asvg="http://schemas.microsoft.com/office/drawing/2016/SVG/main" r:embed="rId17"/>
                </a:ext>
              </a:extLst>
            </a:blip>
            <a:stretch>
              <a:fillRect l="0" t="0" r="0" b="0"/>
            </a:stretch>
          </a:blipFill>
        </p:spPr>
      </p:sp>
      <p:sp>
        <p:nvSpPr>
          <p:cNvPr name="AutoShape 17" id="17"/>
          <p:cNvSpPr/>
          <p:nvPr/>
        </p:nvSpPr>
        <p:spPr>
          <a:xfrm rot="0">
            <a:off x="-9525" y="8586168"/>
            <a:ext cx="686146" cy="743120"/>
          </a:xfrm>
          <a:prstGeom prst="rect">
            <a:avLst/>
          </a:prstGeom>
          <a:solidFill>
            <a:srgbClr val="FFFFFF">
              <a:alpha val="15686"/>
            </a:srgbClr>
          </a:solid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83724" y="3668066"/>
            <a:ext cx="5205697" cy="853458"/>
            <a:chOff x="0" y="0"/>
            <a:chExt cx="1371048" cy="224779"/>
          </a:xfrm>
        </p:grpSpPr>
        <p:sp>
          <p:nvSpPr>
            <p:cNvPr name="Freeform 3" id="3"/>
            <p:cNvSpPr/>
            <p:nvPr/>
          </p:nvSpPr>
          <p:spPr>
            <a:xfrm flipH="false" flipV="false" rot="0">
              <a:off x="0" y="0"/>
              <a:ext cx="1371048" cy="224779"/>
            </a:xfrm>
            <a:custGeom>
              <a:avLst/>
              <a:gdLst/>
              <a:ahLst/>
              <a:cxnLst/>
              <a:rect r="r" b="b" t="t" l="l"/>
              <a:pathLst>
                <a:path h="224779" w="1371048">
                  <a:moveTo>
                    <a:pt x="0" y="0"/>
                  </a:moveTo>
                  <a:lnTo>
                    <a:pt x="1371048" y="0"/>
                  </a:lnTo>
                  <a:lnTo>
                    <a:pt x="1371048" y="224779"/>
                  </a:lnTo>
                  <a:lnTo>
                    <a:pt x="0" y="224779"/>
                  </a:lnTo>
                  <a:close/>
                </a:path>
              </a:pathLst>
            </a:custGeom>
            <a:solidFill>
              <a:srgbClr val="F2FF00"/>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374860" y="2639566"/>
            <a:ext cx="8370961" cy="853458"/>
            <a:chOff x="0" y="0"/>
            <a:chExt cx="2204698" cy="224779"/>
          </a:xfrm>
        </p:grpSpPr>
        <p:sp>
          <p:nvSpPr>
            <p:cNvPr name="Freeform 6" id="6"/>
            <p:cNvSpPr/>
            <p:nvPr/>
          </p:nvSpPr>
          <p:spPr>
            <a:xfrm flipH="false" flipV="false" rot="0">
              <a:off x="0" y="0"/>
              <a:ext cx="2204698" cy="224779"/>
            </a:xfrm>
            <a:custGeom>
              <a:avLst/>
              <a:gdLst/>
              <a:ahLst/>
              <a:cxnLst/>
              <a:rect r="r" b="b" t="t" l="l"/>
              <a:pathLst>
                <a:path h="224779" w="2204698">
                  <a:moveTo>
                    <a:pt x="0" y="0"/>
                  </a:moveTo>
                  <a:lnTo>
                    <a:pt x="2204698" y="0"/>
                  </a:lnTo>
                  <a:lnTo>
                    <a:pt x="2204698" y="224779"/>
                  </a:lnTo>
                  <a:lnTo>
                    <a:pt x="0" y="224779"/>
                  </a:lnTo>
                  <a:close/>
                </a:path>
              </a:pathLst>
            </a:custGeom>
            <a:solidFill>
              <a:srgbClr val="F2FF0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015205" y="1476375"/>
            <a:ext cx="14257590" cy="7334250"/>
          </a:xfrm>
          <a:prstGeom prst="rect">
            <a:avLst/>
          </a:prstGeom>
        </p:spPr>
        <p:txBody>
          <a:bodyPr anchor="t" rtlCol="false" tIns="0" lIns="0" bIns="0" rIns="0">
            <a:spAutoFit/>
          </a:bodyPr>
          <a:lstStyle/>
          <a:p>
            <a:pPr algn="ctr">
              <a:lnSpc>
                <a:spcPts val="8279"/>
              </a:lnSpc>
            </a:pPr>
            <a:r>
              <a:rPr lang="en-US" sz="6899">
                <a:solidFill>
                  <a:srgbClr val="73C45F"/>
                </a:solidFill>
                <a:latin typeface="HK Grotesk Medium"/>
              </a:rPr>
              <a:t>Observed own buisness and Interviewed 13 other Wholesalers and 49 merchants and analysed what merchants wants and what wholesalers, we’re able to understand the perspective of both sides. </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56054" y="2309887"/>
            <a:ext cx="10057578" cy="4200525"/>
          </a:xfrm>
          <a:prstGeom prst="rect">
            <a:avLst/>
          </a:prstGeom>
        </p:spPr>
        <p:txBody>
          <a:bodyPr anchor="t" rtlCol="false" tIns="0" lIns="0" bIns="0" rIns="0">
            <a:spAutoFit/>
          </a:bodyPr>
          <a:lstStyle/>
          <a:p>
            <a:pPr>
              <a:lnSpc>
                <a:spcPts val="6600"/>
              </a:lnSpc>
            </a:pPr>
            <a:r>
              <a:rPr lang="en-US" sz="5500">
                <a:solidFill>
                  <a:srgbClr val="73C45F"/>
                </a:solidFill>
                <a:latin typeface="HK Grotesk Medium"/>
              </a:rPr>
              <a:t>1).proper records of accounts</a:t>
            </a:r>
          </a:p>
          <a:p>
            <a:pPr>
              <a:lnSpc>
                <a:spcPts val="6600"/>
              </a:lnSpc>
            </a:pPr>
          </a:p>
          <a:p>
            <a:pPr>
              <a:lnSpc>
                <a:spcPts val="6600"/>
              </a:lnSpc>
            </a:pPr>
            <a:r>
              <a:rPr lang="en-US" sz="5500">
                <a:solidFill>
                  <a:srgbClr val="73C45F"/>
                </a:solidFill>
                <a:latin typeface="HK Grotesk Medium"/>
              </a:rPr>
              <a:t>2).stock managment</a:t>
            </a:r>
          </a:p>
          <a:p>
            <a:pPr>
              <a:lnSpc>
                <a:spcPts val="6600"/>
              </a:lnSpc>
            </a:pPr>
          </a:p>
          <a:p>
            <a:pPr>
              <a:lnSpc>
                <a:spcPts val="6600"/>
              </a:lnSpc>
            </a:pPr>
            <a:r>
              <a:rPr lang="en-US" sz="5500">
                <a:solidFill>
                  <a:srgbClr val="73C45F"/>
                </a:solidFill>
                <a:latin typeface="HK Grotesk Medium"/>
              </a:rPr>
              <a:t>3). easy to apply system</a:t>
            </a:r>
          </a:p>
        </p:txBody>
      </p:sp>
      <p:sp>
        <p:nvSpPr>
          <p:cNvPr name="AutoShape 3" id="3"/>
          <p:cNvSpPr/>
          <p:nvPr/>
        </p:nvSpPr>
        <p:spPr>
          <a:xfrm rot="0">
            <a:off x="-103504" y="-5"/>
            <a:ext cx="5116466" cy="10287000"/>
          </a:xfrm>
          <a:prstGeom prst="rect">
            <a:avLst/>
          </a:prstGeom>
          <a:solidFill>
            <a:srgbClr val="73C45F"/>
          </a:solidFill>
        </p:spPr>
      </p:sp>
      <p:sp>
        <p:nvSpPr>
          <p:cNvPr name="Freeform 4" id="4"/>
          <p:cNvSpPr/>
          <p:nvPr/>
        </p:nvSpPr>
        <p:spPr>
          <a:xfrm flipH="false" flipV="false" rot="0">
            <a:off x="2454729" y="35849"/>
            <a:ext cx="2535896" cy="2535896"/>
          </a:xfrm>
          <a:custGeom>
            <a:avLst/>
            <a:gdLst/>
            <a:ahLst/>
            <a:cxnLst/>
            <a:rect r="r" b="b" t="t" l="l"/>
            <a:pathLst>
              <a:path h="2535896" w="2535896">
                <a:moveTo>
                  <a:pt x="0" y="0"/>
                </a:moveTo>
                <a:lnTo>
                  <a:pt x="2535896" y="0"/>
                </a:lnTo>
                <a:lnTo>
                  <a:pt x="2535896" y="2535896"/>
                </a:lnTo>
                <a:lnTo>
                  <a:pt x="0" y="2535896"/>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03504" y="-5"/>
            <a:ext cx="2558233" cy="2571750"/>
          </a:xfrm>
          <a:prstGeom prst="rect">
            <a:avLst/>
          </a:prstGeom>
          <a:solidFill>
            <a:srgbClr val="FFFFFF">
              <a:alpha val="15686"/>
            </a:srgbClr>
          </a:solidFill>
        </p:spPr>
      </p:sp>
      <p:sp>
        <p:nvSpPr>
          <p:cNvPr name="AutoShape 6" id="6"/>
          <p:cNvSpPr/>
          <p:nvPr/>
        </p:nvSpPr>
        <p:spPr>
          <a:xfrm rot="0">
            <a:off x="630596" y="799184"/>
            <a:ext cx="1058686" cy="973373"/>
          </a:xfrm>
          <a:prstGeom prst="rect">
            <a:avLst/>
          </a:prstGeom>
          <a:solidFill>
            <a:srgbClr val="73C45F"/>
          </a:solidFill>
        </p:spPr>
      </p:sp>
      <p:sp>
        <p:nvSpPr>
          <p:cNvPr name="Freeform 7" id="7"/>
          <p:cNvSpPr/>
          <p:nvPr/>
        </p:nvSpPr>
        <p:spPr>
          <a:xfrm flipH="false" flipV="false" rot="0">
            <a:off x="2454729" y="7701724"/>
            <a:ext cx="2558233" cy="2558233"/>
          </a:xfrm>
          <a:custGeom>
            <a:avLst/>
            <a:gdLst/>
            <a:ahLst/>
            <a:cxnLst/>
            <a:rect r="r" b="b" t="t" l="l"/>
            <a:pathLst>
              <a:path h="2558233" w="2558233">
                <a:moveTo>
                  <a:pt x="0" y="0"/>
                </a:moveTo>
                <a:lnTo>
                  <a:pt x="2558233" y="0"/>
                </a:lnTo>
                <a:lnTo>
                  <a:pt x="2558233" y="2558233"/>
                </a:lnTo>
                <a:lnTo>
                  <a:pt x="0" y="2558233"/>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252412" y="8457725"/>
            <a:ext cx="962867" cy="962867"/>
          </a:xfrm>
          <a:custGeom>
            <a:avLst/>
            <a:gdLst/>
            <a:ahLst/>
            <a:cxnLst/>
            <a:rect r="r" b="b" t="t" l="l"/>
            <a:pathLst>
              <a:path h="962867" w="962867">
                <a:moveTo>
                  <a:pt x="0" y="0"/>
                </a:moveTo>
                <a:lnTo>
                  <a:pt x="962867" y="0"/>
                </a:lnTo>
                <a:lnTo>
                  <a:pt x="962867" y="962868"/>
                </a:lnTo>
                <a:lnTo>
                  <a:pt x="0" y="962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5400000">
            <a:off x="513946" y="8348042"/>
            <a:ext cx="2585272" cy="1292636"/>
          </a:xfrm>
          <a:custGeom>
            <a:avLst/>
            <a:gdLst/>
            <a:ahLst/>
            <a:cxnLst/>
            <a:rect r="r" b="b" t="t" l="l"/>
            <a:pathLst>
              <a:path h="1292636" w="2585272">
                <a:moveTo>
                  <a:pt x="0" y="1292635"/>
                </a:moveTo>
                <a:lnTo>
                  <a:pt x="2585271" y="1292635"/>
                </a:lnTo>
                <a:lnTo>
                  <a:pt x="2585271" y="0"/>
                </a:lnTo>
                <a:lnTo>
                  <a:pt x="0" y="0"/>
                </a:lnTo>
                <a:lnTo>
                  <a:pt x="0" y="1292635"/>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779341" y="8348042"/>
            <a:ext cx="2585272" cy="1292636"/>
          </a:xfrm>
          <a:custGeom>
            <a:avLst/>
            <a:gdLst/>
            <a:ahLst/>
            <a:cxnLst/>
            <a:rect r="r" b="b" t="t" l="l"/>
            <a:pathLst>
              <a:path h="1292636" w="2585272">
                <a:moveTo>
                  <a:pt x="0" y="0"/>
                </a:moveTo>
                <a:lnTo>
                  <a:pt x="2585272" y="0"/>
                </a:lnTo>
                <a:lnTo>
                  <a:pt x="2585272" y="1292635"/>
                </a:lnTo>
                <a:lnTo>
                  <a:pt x="0" y="129263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75612" y="3183504"/>
            <a:ext cx="2894335" cy="2462816"/>
          </a:xfrm>
          <a:custGeom>
            <a:avLst/>
            <a:gdLst/>
            <a:ahLst/>
            <a:cxnLst/>
            <a:rect r="r" b="b" t="t" l="l"/>
            <a:pathLst>
              <a:path h="2462816" w="2894335">
                <a:moveTo>
                  <a:pt x="0" y="0"/>
                </a:moveTo>
                <a:lnTo>
                  <a:pt x="2894336" y="0"/>
                </a:lnTo>
                <a:lnTo>
                  <a:pt x="2894336" y="2462816"/>
                </a:lnTo>
                <a:lnTo>
                  <a:pt x="0" y="2462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6156054" y="8091434"/>
            <a:ext cx="11103246" cy="847725"/>
          </a:xfrm>
          <a:prstGeom prst="rect">
            <a:avLst/>
          </a:prstGeom>
        </p:spPr>
        <p:txBody>
          <a:bodyPr anchor="t" rtlCol="false" tIns="0" lIns="0" bIns="0" rIns="0">
            <a:spAutoFit/>
          </a:bodyPr>
          <a:lstStyle/>
          <a:p>
            <a:pPr>
              <a:lnSpc>
                <a:spcPts val="6600"/>
              </a:lnSpc>
            </a:pPr>
            <a:r>
              <a:rPr lang="en-US" sz="5500">
                <a:solidFill>
                  <a:srgbClr val="73C45F"/>
                </a:solidFill>
                <a:latin typeface="HK Grotesk Medium"/>
              </a:rPr>
              <a:t>1). clarity of grammage &amp; accounts</a:t>
            </a:r>
          </a:p>
        </p:txBody>
      </p:sp>
      <p:sp>
        <p:nvSpPr>
          <p:cNvPr name="TextBox 13" id="13"/>
          <p:cNvSpPr txBox="true"/>
          <p:nvPr/>
        </p:nvSpPr>
        <p:spPr>
          <a:xfrm rot="0">
            <a:off x="6156054" y="1347841"/>
            <a:ext cx="8923685" cy="666750"/>
          </a:xfrm>
          <a:prstGeom prst="rect">
            <a:avLst/>
          </a:prstGeom>
        </p:spPr>
        <p:txBody>
          <a:bodyPr anchor="t" rtlCol="false" tIns="0" lIns="0" bIns="0" rIns="0">
            <a:spAutoFit/>
          </a:bodyPr>
          <a:lstStyle/>
          <a:p>
            <a:pPr>
              <a:lnSpc>
                <a:spcPts val="5280"/>
              </a:lnSpc>
            </a:pPr>
            <a:r>
              <a:rPr lang="en-US" sz="4400">
                <a:solidFill>
                  <a:srgbClr val="000000"/>
                </a:solidFill>
                <a:latin typeface="HK Grotesk"/>
              </a:rPr>
              <a:t>from </a:t>
            </a:r>
            <a:r>
              <a:rPr lang="en-US" sz="4400">
                <a:solidFill>
                  <a:srgbClr val="000000"/>
                </a:solidFill>
                <a:latin typeface="HK Grotesk"/>
              </a:rPr>
              <a:t>wholesalers:</a:t>
            </a:r>
          </a:p>
        </p:txBody>
      </p:sp>
      <p:sp>
        <p:nvSpPr>
          <p:cNvPr name="TextBox 14" id="14"/>
          <p:cNvSpPr txBox="true"/>
          <p:nvPr/>
        </p:nvSpPr>
        <p:spPr>
          <a:xfrm rot="0">
            <a:off x="6156054" y="7152499"/>
            <a:ext cx="8923685" cy="666750"/>
          </a:xfrm>
          <a:prstGeom prst="rect">
            <a:avLst/>
          </a:prstGeom>
        </p:spPr>
        <p:txBody>
          <a:bodyPr anchor="t" rtlCol="false" tIns="0" lIns="0" bIns="0" rIns="0">
            <a:spAutoFit/>
          </a:bodyPr>
          <a:lstStyle/>
          <a:p>
            <a:pPr>
              <a:lnSpc>
                <a:spcPts val="5280"/>
              </a:lnSpc>
            </a:pPr>
            <a:r>
              <a:rPr lang="en-US" sz="4400">
                <a:solidFill>
                  <a:srgbClr val="000000"/>
                </a:solidFill>
                <a:latin typeface="HK Grotesk"/>
              </a:rPr>
              <a:t>from merchants</a:t>
            </a:r>
            <a:r>
              <a:rPr lang="en-US" sz="4400">
                <a:solidFill>
                  <a:srgbClr val="000000"/>
                </a:solidFill>
                <a:latin typeface="HK Grotesk"/>
              </a:rPr>
              <a:t>:</a:t>
            </a:r>
          </a:p>
        </p:txBody>
      </p:sp>
      <p:sp>
        <p:nvSpPr>
          <p:cNvPr name="TextBox 15" id="15"/>
          <p:cNvSpPr txBox="true"/>
          <p:nvPr/>
        </p:nvSpPr>
        <p:spPr>
          <a:xfrm rot="0">
            <a:off x="547222" y="5941155"/>
            <a:ext cx="3815013" cy="1257300"/>
          </a:xfrm>
          <a:prstGeom prst="rect">
            <a:avLst/>
          </a:prstGeom>
        </p:spPr>
        <p:txBody>
          <a:bodyPr anchor="t" rtlCol="false" tIns="0" lIns="0" bIns="0" rIns="0">
            <a:spAutoFit/>
          </a:bodyPr>
          <a:lstStyle/>
          <a:p>
            <a:pPr>
              <a:lnSpc>
                <a:spcPts val="9839"/>
              </a:lnSpc>
            </a:pPr>
            <a:r>
              <a:rPr lang="en-US" sz="8199">
                <a:solidFill>
                  <a:srgbClr val="FFFFFF"/>
                </a:solidFill>
                <a:latin typeface="HK Grotesk Medium"/>
              </a:rPr>
              <a:t>Analysis</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TextBox 2" id="2"/>
          <p:cNvSpPr txBox="true"/>
          <p:nvPr/>
        </p:nvSpPr>
        <p:spPr>
          <a:xfrm rot="0">
            <a:off x="4247633" y="3519858"/>
            <a:ext cx="9792306" cy="209550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Data Flow Diagrams (DFDs)</a:t>
            </a:r>
          </a:p>
        </p:txBody>
      </p:sp>
      <p:sp>
        <p:nvSpPr>
          <p:cNvPr name="AutoShape 3" id="3"/>
          <p:cNvSpPr/>
          <p:nvPr/>
        </p:nvSpPr>
        <p:spPr>
          <a:xfrm rot="0">
            <a:off x="0" y="8595693"/>
            <a:ext cx="18288000" cy="1700832"/>
          </a:xfrm>
          <a:prstGeom prst="rect">
            <a:avLst/>
          </a:prstGeom>
          <a:solidFill>
            <a:srgbClr val="4C9F38">
              <a:alpha val="47843"/>
            </a:srgbClr>
          </a:solidFill>
        </p:spPr>
      </p:sp>
      <p:sp>
        <p:nvSpPr>
          <p:cNvPr name="Freeform 4" id="4"/>
          <p:cNvSpPr/>
          <p:nvPr/>
        </p:nvSpPr>
        <p:spPr>
          <a:xfrm flipH="true" flipV="true" rot="0">
            <a:off x="16590484" y="8586168"/>
            <a:ext cx="1697516" cy="1697516"/>
          </a:xfrm>
          <a:custGeom>
            <a:avLst/>
            <a:gdLst/>
            <a:ahLst/>
            <a:cxnLst/>
            <a:rect r="r" b="b" t="t" l="l"/>
            <a:pathLst>
              <a:path h="1697516" w="1697516">
                <a:moveTo>
                  <a:pt x="1697516" y="1697516"/>
                </a:moveTo>
                <a:lnTo>
                  <a:pt x="0" y="1697516"/>
                </a:lnTo>
                <a:lnTo>
                  <a:pt x="0" y="0"/>
                </a:lnTo>
                <a:lnTo>
                  <a:pt x="1697516" y="0"/>
                </a:lnTo>
                <a:lnTo>
                  <a:pt x="1697516" y="1697516"/>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682431" y="8586168"/>
            <a:ext cx="1663739" cy="1663739"/>
          </a:xfrm>
          <a:custGeom>
            <a:avLst/>
            <a:gdLst/>
            <a:ahLst/>
            <a:cxnLst/>
            <a:rect r="r" b="b" t="t" l="l"/>
            <a:pathLst>
              <a:path h="1663739" w="1663739">
                <a:moveTo>
                  <a:pt x="0" y="0"/>
                </a:moveTo>
                <a:lnTo>
                  <a:pt x="1663739" y="0"/>
                </a:lnTo>
                <a:lnTo>
                  <a:pt x="1663739" y="1663739"/>
                </a:lnTo>
                <a:lnTo>
                  <a:pt x="0" y="166373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5400000">
            <a:off x="8719835" y="9010547"/>
            <a:ext cx="1697516" cy="848758"/>
          </a:xfrm>
          <a:custGeom>
            <a:avLst/>
            <a:gdLst/>
            <a:ahLst/>
            <a:cxnLst/>
            <a:rect r="r" b="b" t="t" l="l"/>
            <a:pathLst>
              <a:path h="848758" w="1697516">
                <a:moveTo>
                  <a:pt x="0" y="848758"/>
                </a:moveTo>
                <a:lnTo>
                  <a:pt x="1697516" y="848758"/>
                </a:lnTo>
                <a:lnTo>
                  <a:pt x="1697516" y="0"/>
                </a:lnTo>
                <a:lnTo>
                  <a:pt x="0" y="0"/>
                </a:lnTo>
                <a:lnTo>
                  <a:pt x="0" y="848758"/>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7870649" y="9010547"/>
            <a:ext cx="1697516" cy="848758"/>
          </a:xfrm>
          <a:custGeom>
            <a:avLst/>
            <a:gdLst/>
            <a:ahLst/>
            <a:cxnLst/>
            <a:rect r="r" b="b" t="t" l="l"/>
            <a:pathLst>
              <a:path h="848758" w="1697516">
                <a:moveTo>
                  <a:pt x="0" y="0"/>
                </a:moveTo>
                <a:lnTo>
                  <a:pt x="1697516" y="0"/>
                </a:lnTo>
                <a:lnTo>
                  <a:pt x="1697516" y="848758"/>
                </a:lnTo>
                <a:lnTo>
                  <a:pt x="0" y="848758"/>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532723" y="8586168"/>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828178" y="8586168"/>
            <a:ext cx="1762305" cy="1762305"/>
          </a:xfrm>
          <a:custGeom>
            <a:avLst/>
            <a:gdLst/>
            <a:ahLst/>
            <a:cxnLst/>
            <a:rect r="r" b="b" t="t" l="l"/>
            <a:pathLst>
              <a:path h="1762305" w="1762305">
                <a:moveTo>
                  <a:pt x="1762306" y="0"/>
                </a:moveTo>
                <a:lnTo>
                  <a:pt x="0" y="0"/>
                </a:lnTo>
                <a:lnTo>
                  <a:pt x="0" y="1762305"/>
                </a:lnTo>
                <a:lnTo>
                  <a:pt x="1762306" y="1762305"/>
                </a:lnTo>
                <a:lnTo>
                  <a:pt x="1762306"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690488" y="8587826"/>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12">
              <a:alphaModFix amt="16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992972" y="8597351"/>
            <a:ext cx="1697516" cy="1697516"/>
          </a:xfrm>
          <a:custGeom>
            <a:avLst/>
            <a:gdLst/>
            <a:ahLst/>
            <a:cxnLst/>
            <a:rect r="r" b="b" t="t" l="l"/>
            <a:pathLst>
              <a:path h="1697516" w="1697516">
                <a:moveTo>
                  <a:pt x="0" y="0"/>
                </a:moveTo>
                <a:lnTo>
                  <a:pt x="1697516" y="0"/>
                </a:lnTo>
                <a:lnTo>
                  <a:pt x="1697516" y="1697516"/>
                </a:lnTo>
                <a:lnTo>
                  <a:pt x="0" y="1697516"/>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rot="0">
            <a:off x="13452793" y="9479092"/>
            <a:ext cx="1366959" cy="307422"/>
          </a:xfrm>
          <a:prstGeom prst="rect">
            <a:avLst/>
          </a:prstGeom>
          <a:solidFill>
            <a:srgbClr val="FFFFFF">
              <a:alpha val="15686"/>
            </a:srgbClr>
          </a:solidFill>
        </p:spPr>
      </p:sp>
      <p:sp>
        <p:nvSpPr>
          <p:cNvPr name="AutoShape 13" id="13"/>
          <p:cNvSpPr/>
          <p:nvPr/>
        </p:nvSpPr>
        <p:spPr>
          <a:xfrm rot="0">
            <a:off x="2346170" y="8603194"/>
            <a:ext cx="1658020" cy="1666780"/>
          </a:xfrm>
          <a:prstGeom prst="rect">
            <a:avLst/>
          </a:prstGeom>
          <a:solidFill>
            <a:srgbClr val="FFFFFF">
              <a:alpha val="15686"/>
            </a:srgbClr>
          </a:solidFill>
        </p:spPr>
      </p:sp>
      <p:sp>
        <p:nvSpPr>
          <p:cNvPr name="AutoShape 14" id="14"/>
          <p:cNvSpPr/>
          <p:nvPr/>
        </p:nvSpPr>
        <p:spPr>
          <a:xfrm rot="0">
            <a:off x="2821948" y="9121157"/>
            <a:ext cx="686146" cy="630854"/>
          </a:xfrm>
          <a:prstGeom prst="rect">
            <a:avLst/>
          </a:prstGeom>
          <a:solidFill>
            <a:srgbClr val="4C9F38">
              <a:alpha val="67843"/>
            </a:srgbClr>
          </a:solidFill>
        </p:spPr>
      </p:sp>
      <p:sp>
        <p:nvSpPr>
          <p:cNvPr name="Freeform 15" id="15"/>
          <p:cNvSpPr/>
          <p:nvPr/>
        </p:nvSpPr>
        <p:spPr>
          <a:xfrm flipH="false" flipV="false" rot="0">
            <a:off x="4037157" y="8609037"/>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14">
              <a:alphaModFix amt="16000"/>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737989" y="8586168"/>
            <a:ext cx="832929" cy="1663739"/>
          </a:xfrm>
          <a:custGeom>
            <a:avLst/>
            <a:gdLst/>
            <a:ahLst/>
            <a:cxnLst/>
            <a:rect r="r" b="b" t="t" l="l"/>
            <a:pathLst>
              <a:path h="1663739" w="832929">
                <a:moveTo>
                  <a:pt x="0" y="0"/>
                </a:moveTo>
                <a:lnTo>
                  <a:pt x="832929" y="0"/>
                </a:lnTo>
                <a:lnTo>
                  <a:pt x="832929" y="1663739"/>
                </a:lnTo>
                <a:lnTo>
                  <a:pt x="0" y="1663739"/>
                </a:lnTo>
                <a:lnTo>
                  <a:pt x="0" y="0"/>
                </a:lnTo>
                <a:close/>
              </a:path>
            </a:pathLst>
          </a:custGeom>
          <a:blipFill>
            <a:blip r:embed="rId16">
              <a:alphaModFix amt="18000"/>
              <a:extLst>
                <a:ext uri="{96DAC541-7B7A-43D3-8B79-37D633B846F1}">
                  <asvg:svgBlip xmlns:asvg="http://schemas.microsoft.com/office/drawing/2016/SVG/main" r:embed="rId17"/>
                </a:ext>
              </a:extLst>
            </a:blip>
            <a:stretch>
              <a:fillRect l="0" t="0" r="0" b="0"/>
            </a:stretch>
          </a:blipFill>
        </p:spPr>
      </p:sp>
      <p:sp>
        <p:nvSpPr>
          <p:cNvPr name="AutoShape 17" id="17"/>
          <p:cNvSpPr/>
          <p:nvPr/>
        </p:nvSpPr>
        <p:spPr>
          <a:xfrm rot="0">
            <a:off x="-9525" y="8586168"/>
            <a:ext cx="686146" cy="743120"/>
          </a:xfrm>
          <a:prstGeom prst="rect">
            <a:avLst/>
          </a:prstGeom>
          <a:solidFill>
            <a:srgbClr val="FFFFFF">
              <a:alpha val="15686"/>
            </a:srgbClr>
          </a:solid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3C45F"/>
        </a:solidFill>
      </p:bgPr>
    </p:bg>
    <p:spTree>
      <p:nvGrpSpPr>
        <p:cNvPr id="1" name=""/>
        <p:cNvGrpSpPr/>
        <p:nvPr/>
      </p:nvGrpSpPr>
      <p:grpSpPr>
        <a:xfrm>
          <a:off x="0" y="0"/>
          <a:ext cx="0" cy="0"/>
          <a:chOff x="0" y="0"/>
          <a:chExt cx="0" cy="0"/>
        </a:xfrm>
      </p:grpSpPr>
      <p:sp>
        <p:nvSpPr>
          <p:cNvPr name="AutoShape 2" id="2"/>
          <p:cNvSpPr/>
          <p:nvPr/>
        </p:nvSpPr>
        <p:spPr>
          <a:xfrm rot="0">
            <a:off x="9525" y="8532562"/>
            <a:ext cx="18288000" cy="1700832"/>
          </a:xfrm>
          <a:prstGeom prst="rect">
            <a:avLst/>
          </a:prstGeom>
          <a:solidFill>
            <a:srgbClr val="4C9F38">
              <a:alpha val="47843"/>
            </a:srgbClr>
          </a:solidFill>
        </p:spPr>
      </p:sp>
      <p:sp>
        <p:nvSpPr>
          <p:cNvPr name="Freeform 3" id="3"/>
          <p:cNvSpPr/>
          <p:nvPr/>
        </p:nvSpPr>
        <p:spPr>
          <a:xfrm flipH="false" flipV="false" rot="5400000">
            <a:off x="691956" y="8523037"/>
            <a:ext cx="1663739" cy="1663739"/>
          </a:xfrm>
          <a:custGeom>
            <a:avLst/>
            <a:gdLst/>
            <a:ahLst/>
            <a:cxnLst/>
            <a:rect r="r" b="b" t="t" l="l"/>
            <a:pathLst>
              <a:path h="1663739" w="1663739">
                <a:moveTo>
                  <a:pt x="0" y="0"/>
                </a:moveTo>
                <a:lnTo>
                  <a:pt x="1663739" y="0"/>
                </a:lnTo>
                <a:lnTo>
                  <a:pt x="1663739" y="1663740"/>
                </a:lnTo>
                <a:lnTo>
                  <a:pt x="0" y="166374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5400000">
            <a:off x="8729360" y="8947416"/>
            <a:ext cx="1697516" cy="848758"/>
          </a:xfrm>
          <a:custGeom>
            <a:avLst/>
            <a:gdLst/>
            <a:ahLst/>
            <a:cxnLst/>
            <a:rect r="r" b="b" t="t" l="l"/>
            <a:pathLst>
              <a:path h="848758" w="1697516">
                <a:moveTo>
                  <a:pt x="0" y="848759"/>
                </a:moveTo>
                <a:lnTo>
                  <a:pt x="1697516" y="848759"/>
                </a:lnTo>
                <a:lnTo>
                  <a:pt x="1697516" y="0"/>
                </a:lnTo>
                <a:lnTo>
                  <a:pt x="0" y="0"/>
                </a:lnTo>
                <a:lnTo>
                  <a:pt x="0" y="848759"/>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7880174" y="8947416"/>
            <a:ext cx="1697516" cy="848758"/>
          </a:xfrm>
          <a:custGeom>
            <a:avLst/>
            <a:gdLst/>
            <a:ahLst/>
            <a:cxnLst/>
            <a:rect r="r" b="b" t="t" l="l"/>
            <a:pathLst>
              <a:path h="848758" w="1697516">
                <a:moveTo>
                  <a:pt x="0" y="0"/>
                </a:moveTo>
                <a:lnTo>
                  <a:pt x="1697516" y="0"/>
                </a:lnTo>
                <a:lnTo>
                  <a:pt x="1697516" y="848759"/>
                </a:lnTo>
                <a:lnTo>
                  <a:pt x="0" y="848759"/>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542248" y="8523037"/>
            <a:ext cx="1762305" cy="1762305"/>
          </a:xfrm>
          <a:custGeom>
            <a:avLst/>
            <a:gdLst/>
            <a:ahLst/>
            <a:cxnLst/>
            <a:rect r="r" b="b" t="t" l="l"/>
            <a:pathLst>
              <a:path h="1762305" w="1762305">
                <a:moveTo>
                  <a:pt x="0" y="0"/>
                </a:moveTo>
                <a:lnTo>
                  <a:pt x="1762305" y="0"/>
                </a:lnTo>
                <a:lnTo>
                  <a:pt x="1762305" y="1762305"/>
                </a:lnTo>
                <a:lnTo>
                  <a:pt x="0" y="1762305"/>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rot="0">
            <a:off x="2355695" y="8540063"/>
            <a:ext cx="1658020" cy="1666780"/>
          </a:xfrm>
          <a:prstGeom prst="rect">
            <a:avLst/>
          </a:prstGeom>
          <a:solidFill>
            <a:srgbClr val="FFFFFF">
              <a:alpha val="15686"/>
            </a:srgbClr>
          </a:solidFill>
        </p:spPr>
      </p:sp>
      <p:sp>
        <p:nvSpPr>
          <p:cNvPr name="AutoShape 8" id="8"/>
          <p:cNvSpPr/>
          <p:nvPr/>
        </p:nvSpPr>
        <p:spPr>
          <a:xfrm rot="0">
            <a:off x="2831473" y="9058026"/>
            <a:ext cx="686146" cy="630854"/>
          </a:xfrm>
          <a:prstGeom prst="rect">
            <a:avLst/>
          </a:prstGeom>
          <a:solidFill>
            <a:srgbClr val="4C9F38">
              <a:alpha val="67843"/>
            </a:srgbClr>
          </a:solidFill>
        </p:spPr>
      </p:sp>
      <p:sp>
        <p:nvSpPr>
          <p:cNvPr name="Freeform 9" id="9"/>
          <p:cNvSpPr/>
          <p:nvPr/>
        </p:nvSpPr>
        <p:spPr>
          <a:xfrm flipH="false" flipV="false" rot="0">
            <a:off x="4046682" y="8545906"/>
            <a:ext cx="1700832" cy="1700832"/>
          </a:xfrm>
          <a:custGeom>
            <a:avLst/>
            <a:gdLst/>
            <a:ahLst/>
            <a:cxnLst/>
            <a:rect r="r" b="b" t="t" l="l"/>
            <a:pathLst>
              <a:path h="1700832" w="1700832">
                <a:moveTo>
                  <a:pt x="0" y="0"/>
                </a:moveTo>
                <a:lnTo>
                  <a:pt x="1700832" y="0"/>
                </a:lnTo>
                <a:lnTo>
                  <a:pt x="1700832" y="1700832"/>
                </a:lnTo>
                <a:lnTo>
                  <a:pt x="0" y="1700832"/>
                </a:lnTo>
                <a:lnTo>
                  <a:pt x="0" y="0"/>
                </a:lnTo>
                <a:close/>
              </a:path>
            </a:pathLst>
          </a:custGeom>
          <a:blipFill>
            <a:blip r:embed="rId8">
              <a:alphaModFix amt="16000"/>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747514" y="8523037"/>
            <a:ext cx="832929" cy="1663739"/>
          </a:xfrm>
          <a:custGeom>
            <a:avLst/>
            <a:gdLst/>
            <a:ahLst/>
            <a:cxnLst/>
            <a:rect r="r" b="b" t="t" l="l"/>
            <a:pathLst>
              <a:path h="1663739" w="832929">
                <a:moveTo>
                  <a:pt x="0" y="0"/>
                </a:moveTo>
                <a:lnTo>
                  <a:pt x="832929" y="0"/>
                </a:lnTo>
                <a:lnTo>
                  <a:pt x="832929" y="1663740"/>
                </a:lnTo>
                <a:lnTo>
                  <a:pt x="0" y="1663740"/>
                </a:lnTo>
                <a:lnTo>
                  <a:pt x="0" y="0"/>
                </a:lnTo>
                <a:close/>
              </a:path>
            </a:pathLst>
          </a:custGeom>
          <a:blipFill>
            <a:blip r:embed="rId10">
              <a:alphaModFix amt="18000"/>
              <a:extLst>
                <a:ext uri="{96DAC541-7B7A-43D3-8B79-37D633B846F1}">
                  <asvg:svgBlip xmlns:asvg="http://schemas.microsoft.com/office/drawing/2016/SVG/main" r:embed="rId11"/>
                </a:ext>
              </a:extLst>
            </a:blip>
            <a:stretch>
              <a:fillRect l="0" t="0" r="0" b="0"/>
            </a:stretch>
          </a:blipFill>
        </p:spPr>
      </p:sp>
      <p:sp>
        <p:nvSpPr>
          <p:cNvPr name="AutoShape 11" id="11"/>
          <p:cNvSpPr/>
          <p:nvPr/>
        </p:nvSpPr>
        <p:spPr>
          <a:xfrm rot="0">
            <a:off x="0" y="8523037"/>
            <a:ext cx="686146" cy="743120"/>
          </a:xfrm>
          <a:prstGeom prst="rect">
            <a:avLst/>
          </a:prstGeom>
          <a:solidFill>
            <a:srgbClr val="FFFFFF">
              <a:alpha val="15686"/>
            </a:srgbClr>
          </a:solidFill>
        </p:spPr>
      </p:sp>
      <p:sp>
        <p:nvSpPr>
          <p:cNvPr name="Freeform 12" id="12"/>
          <p:cNvSpPr/>
          <p:nvPr/>
        </p:nvSpPr>
        <p:spPr>
          <a:xfrm flipH="false" flipV="false" rot="0">
            <a:off x="3923932" y="1613008"/>
            <a:ext cx="10440136" cy="5246765"/>
          </a:xfrm>
          <a:custGeom>
            <a:avLst/>
            <a:gdLst/>
            <a:ahLst/>
            <a:cxnLst/>
            <a:rect r="r" b="b" t="t" l="l"/>
            <a:pathLst>
              <a:path h="5246765" w="10440136">
                <a:moveTo>
                  <a:pt x="0" y="0"/>
                </a:moveTo>
                <a:lnTo>
                  <a:pt x="10440136" y="0"/>
                </a:lnTo>
                <a:lnTo>
                  <a:pt x="10440136" y="5246765"/>
                </a:lnTo>
                <a:lnTo>
                  <a:pt x="0" y="5246765"/>
                </a:lnTo>
                <a:lnTo>
                  <a:pt x="0" y="0"/>
                </a:lnTo>
                <a:close/>
              </a:path>
            </a:pathLst>
          </a:custGeom>
          <a:blipFill>
            <a:blip r:embed="rId12"/>
            <a:stretch>
              <a:fillRect l="-117870" t="-137315" r="-51473" b="-64155"/>
            </a:stretch>
          </a:blipFill>
        </p:spPr>
      </p:sp>
      <p:sp>
        <p:nvSpPr>
          <p:cNvPr name="TextBox 13" id="13"/>
          <p:cNvSpPr txBox="true"/>
          <p:nvPr/>
        </p:nvSpPr>
        <p:spPr>
          <a:xfrm rot="0">
            <a:off x="9181886" y="8847920"/>
            <a:ext cx="9792306" cy="1047750"/>
          </a:xfrm>
          <a:prstGeom prst="rect">
            <a:avLst/>
          </a:prstGeom>
        </p:spPr>
        <p:txBody>
          <a:bodyPr anchor="t" rtlCol="false" tIns="0" lIns="0" bIns="0" rIns="0">
            <a:spAutoFit/>
          </a:bodyPr>
          <a:lstStyle/>
          <a:p>
            <a:pPr algn="ctr">
              <a:lnSpc>
                <a:spcPts val="8279"/>
              </a:lnSpc>
            </a:pPr>
            <a:r>
              <a:rPr lang="en-US" sz="6899">
                <a:solidFill>
                  <a:srgbClr val="FFFFFF"/>
                </a:solidFill>
                <a:latin typeface="HK Grotesk Medium"/>
              </a:rPr>
              <a:t>Level 0 DFD</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DAFwYVhtC9o</dc:identifier>
  <dcterms:modified xsi:type="dcterms:W3CDTF">2011-08-01T06:04:30Z</dcterms:modified>
  <cp:revision>1</cp:revision>
  <dc:title>Analysis Phase Presentation (presentation 3)</dc:title>
</cp:coreProperties>
</file>