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1" r:id="rId9"/>
    <p:sldId id="263" r:id="rId10"/>
    <p:sldId id="264" r:id="rId11"/>
    <p:sldId id="269" r:id="rId12"/>
    <p:sldId id="265" r:id="rId13"/>
    <p:sldId id="266" r:id="rId14"/>
    <p:sldId id="267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45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2510652-95D5-4C83-8378-00DF629A4A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9F6857-64F3-41CC-8E67-B061505411D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A7C02-7550-498D-A564-E1E7B8D2C5E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08D0BC9-9CA6-4DDE-9973-F100DEFA719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FB6AA08-5940-4DFC-9A0C-B0AD44259E0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AE9D9BE-E917-4080-BD20-43037FBB967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3E57593-7C29-4165-8C72-3E1DBD623A7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150F7A3-8625-4864-AFFC-8FDA9FBB88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1FD250-8F7E-49E0-BB96-EF95953896D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6FB7D8-0BDE-4F59-B887-4FC18728AE0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D58A8E-EC7F-4F4D-AC99-548D43357DE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14EA1F1-55B3-467B-A8D9-41470C409B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64B4E2-8061-49AB-B0C4-AE34364387C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B1D724-EADD-4A32-8D9B-6FDB84BE3D9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43574">
            <a:off x="16118523" y="7379178"/>
            <a:ext cx="3012164" cy="1340413"/>
          </a:xfrm>
          <a:custGeom>
            <a:avLst/>
            <a:gdLst/>
            <a:ahLst/>
            <a:cxnLst/>
            <a:rect l="l" t="t" r="r" b="b"/>
            <a:pathLst>
              <a:path w="3012164" h="1340413">
                <a:moveTo>
                  <a:pt x="0" y="0"/>
                </a:moveTo>
                <a:lnTo>
                  <a:pt x="3012164" y="0"/>
                </a:lnTo>
                <a:lnTo>
                  <a:pt x="3012164" y="1340413"/>
                </a:lnTo>
                <a:lnTo>
                  <a:pt x="0" y="1340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15459611" y="6989304"/>
            <a:ext cx="5182295" cy="4573375"/>
          </a:xfrm>
          <a:custGeom>
            <a:avLst/>
            <a:gdLst/>
            <a:ahLst/>
            <a:cxnLst/>
            <a:rect l="l" t="t" r="r" b="b"/>
            <a:pathLst>
              <a:path w="5182295" h="4573375">
                <a:moveTo>
                  <a:pt x="0" y="0"/>
                </a:moveTo>
                <a:lnTo>
                  <a:pt x="5182294" y="0"/>
                </a:lnTo>
                <a:lnTo>
                  <a:pt x="5182294" y="4573375"/>
                </a:lnTo>
                <a:lnTo>
                  <a:pt x="0" y="457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-536471" y="-956742"/>
            <a:ext cx="3130342" cy="3846810"/>
          </a:xfrm>
          <a:custGeom>
            <a:avLst/>
            <a:gdLst/>
            <a:ahLst/>
            <a:cxnLst/>
            <a:rect l="l" t="t" r="r" b="b"/>
            <a:pathLst>
              <a:path w="3130342" h="3846810">
                <a:moveTo>
                  <a:pt x="0" y="0"/>
                </a:moveTo>
                <a:lnTo>
                  <a:pt x="3130342" y="0"/>
                </a:lnTo>
                <a:lnTo>
                  <a:pt x="3130342" y="3846810"/>
                </a:lnTo>
                <a:lnTo>
                  <a:pt x="0" y="38468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-1171014" y="2156814"/>
            <a:ext cx="3293178" cy="2918579"/>
          </a:xfrm>
          <a:custGeom>
            <a:avLst/>
            <a:gdLst/>
            <a:ahLst/>
            <a:cxnLst/>
            <a:rect l="l" t="t" r="r" b="b"/>
            <a:pathLst>
              <a:path w="3293178" h="2918579">
                <a:moveTo>
                  <a:pt x="0" y="0"/>
                </a:moveTo>
                <a:lnTo>
                  <a:pt x="3293179" y="0"/>
                </a:lnTo>
                <a:lnTo>
                  <a:pt x="3293179" y="2918580"/>
                </a:lnTo>
                <a:lnTo>
                  <a:pt x="0" y="29185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3364682" y="149426"/>
            <a:ext cx="11923675" cy="9851937"/>
          </a:xfrm>
          <a:custGeom>
            <a:avLst/>
            <a:gdLst/>
            <a:ahLst/>
            <a:cxnLst/>
            <a:rect l="l" t="t" r="r" b="b"/>
            <a:pathLst>
              <a:path w="11923675" h="9851937">
                <a:moveTo>
                  <a:pt x="0" y="0"/>
                </a:moveTo>
                <a:lnTo>
                  <a:pt x="11923675" y="0"/>
                </a:lnTo>
                <a:lnTo>
                  <a:pt x="11923675" y="9851936"/>
                </a:lnTo>
                <a:lnTo>
                  <a:pt x="0" y="9851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6310317" y="966663"/>
            <a:ext cx="0" cy="85952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3448604" y="728290"/>
            <a:ext cx="1060847" cy="1097902"/>
          </a:xfrm>
          <a:custGeom>
            <a:avLst/>
            <a:gdLst/>
            <a:ahLst/>
            <a:cxnLst/>
            <a:rect l="l" t="t" r="r" b="b"/>
            <a:pathLst>
              <a:path w="1060847" h="1097902">
                <a:moveTo>
                  <a:pt x="0" y="0"/>
                </a:moveTo>
                <a:lnTo>
                  <a:pt x="1060847" y="0"/>
                </a:lnTo>
                <a:lnTo>
                  <a:pt x="1060847" y="1097901"/>
                </a:lnTo>
                <a:lnTo>
                  <a:pt x="0" y="10979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669760" y="1252599"/>
            <a:ext cx="618535" cy="35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800">
                <a:solidFill>
                  <a:srgbClr val="FFF3ED"/>
                </a:solidFill>
                <a:latin typeface="Blacker Sans Text Bold"/>
              </a:rPr>
              <a:t>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51536" y="3310653"/>
            <a:ext cx="9584929" cy="378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00"/>
              </a:lnSpc>
            </a:pPr>
            <a:r>
              <a:rPr lang="en-US" sz="14500" spc="145">
                <a:solidFill>
                  <a:srgbClr val="323232"/>
                </a:solidFill>
                <a:latin typeface="Blacker Sans Text"/>
              </a:rPr>
              <a:t>Project</a:t>
            </a:r>
          </a:p>
          <a:p>
            <a:pPr algn="ctr">
              <a:lnSpc>
                <a:spcPts val="14500"/>
              </a:lnSpc>
            </a:pPr>
            <a:r>
              <a:rPr lang="en-US" sz="14500" spc="145">
                <a:solidFill>
                  <a:srgbClr val="323232"/>
                </a:solidFill>
                <a:latin typeface="Blacker Sans Text"/>
              </a:rPr>
              <a:t>Report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21621" y="8417637"/>
            <a:ext cx="6844759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900">
                <a:solidFill>
                  <a:srgbClr val="000000"/>
                </a:solidFill>
                <a:latin typeface="Blacker Sans Pro Italics"/>
              </a:rPr>
              <a:t>See what we're up 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09451" y="1105915"/>
            <a:ext cx="159420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Blacker Sans Text"/>
              </a:rPr>
              <a:t> Group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34180" y="1105915"/>
            <a:ext cx="771244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Blacker Sans Pro Bold"/>
              </a:rPr>
              <a:t>TWITTER US AIRLINE SENTIMENT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25627">
            <a:off x="1399109" y="2035174"/>
            <a:ext cx="2889014" cy="4076210"/>
          </a:xfrm>
          <a:custGeom>
            <a:avLst/>
            <a:gdLst/>
            <a:ahLst/>
            <a:cxnLst/>
            <a:rect l="l" t="t" r="r" b="b"/>
            <a:pathLst>
              <a:path w="2889014" h="4076210">
                <a:moveTo>
                  <a:pt x="0" y="0"/>
                </a:moveTo>
                <a:lnTo>
                  <a:pt x="2889014" y="0"/>
                </a:lnTo>
                <a:lnTo>
                  <a:pt x="2889014" y="4076210"/>
                </a:lnTo>
                <a:lnTo>
                  <a:pt x="0" y="40762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rot="-7933064" flipH="1" flipV="1">
            <a:off x="8877218" y="7782282"/>
            <a:ext cx="3768865" cy="4631478"/>
          </a:xfrm>
          <a:custGeom>
            <a:avLst/>
            <a:gdLst/>
            <a:ahLst/>
            <a:cxnLst/>
            <a:rect l="l" t="t" r="r" b="b"/>
            <a:pathLst>
              <a:path w="3768865" h="4631478">
                <a:moveTo>
                  <a:pt x="3768865" y="4631479"/>
                </a:moveTo>
                <a:lnTo>
                  <a:pt x="0" y="4631479"/>
                </a:lnTo>
                <a:lnTo>
                  <a:pt x="0" y="0"/>
                </a:lnTo>
                <a:lnTo>
                  <a:pt x="3768865" y="0"/>
                </a:lnTo>
                <a:lnTo>
                  <a:pt x="3768865" y="4631479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129918">
            <a:off x="12917952" y="-37273"/>
            <a:ext cx="2047456" cy="911118"/>
          </a:xfrm>
          <a:custGeom>
            <a:avLst/>
            <a:gdLst/>
            <a:ahLst/>
            <a:cxnLst/>
            <a:rect l="l" t="t" r="r" b="b"/>
            <a:pathLst>
              <a:path w="2047456" h="911118">
                <a:moveTo>
                  <a:pt x="0" y="0"/>
                </a:moveTo>
                <a:lnTo>
                  <a:pt x="2047456" y="0"/>
                </a:lnTo>
                <a:lnTo>
                  <a:pt x="2047456" y="911117"/>
                </a:lnTo>
                <a:lnTo>
                  <a:pt x="0" y="9111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4350679" y="487360"/>
            <a:ext cx="9586642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Some other counts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05200" y="2095500"/>
            <a:ext cx="11791950" cy="7629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25627">
            <a:off x="1420960" y="2061090"/>
            <a:ext cx="2889014" cy="4076210"/>
          </a:xfrm>
          <a:custGeom>
            <a:avLst/>
            <a:gdLst/>
            <a:ahLst/>
            <a:cxnLst/>
            <a:rect l="l" t="t" r="r" b="b"/>
            <a:pathLst>
              <a:path w="2889014" h="4076210">
                <a:moveTo>
                  <a:pt x="0" y="0"/>
                </a:moveTo>
                <a:lnTo>
                  <a:pt x="2889014" y="0"/>
                </a:lnTo>
                <a:lnTo>
                  <a:pt x="2889014" y="4076210"/>
                </a:lnTo>
                <a:lnTo>
                  <a:pt x="0" y="40762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rot="-7933064" flipH="1" flipV="1">
            <a:off x="8877218" y="7782282"/>
            <a:ext cx="3768865" cy="4631478"/>
          </a:xfrm>
          <a:custGeom>
            <a:avLst/>
            <a:gdLst/>
            <a:ahLst/>
            <a:cxnLst/>
            <a:rect l="l" t="t" r="r" b="b"/>
            <a:pathLst>
              <a:path w="3768865" h="4631478">
                <a:moveTo>
                  <a:pt x="3768865" y="4631479"/>
                </a:moveTo>
                <a:lnTo>
                  <a:pt x="0" y="4631479"/>
                </a:lnTo>
                <a:lnTo>
                  <a:pt x="0" y="0"/>
                </a:lnTo>
                <a:lnTo>
                  <a:pt x="3768865" y="0"/>
                </a:lnTo>
                <a:lnTo>
                  <a:pt x="3768865" y="4631479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129918">
            <a:off x="12917952" y="-37273"/>
            <a:ext cx="2047456" cy="911118"/>
          </a:xfrm>
          <a:custGeom>
            <a:avLst/>
            <a:gdLst/>
            <a:ahLst/>
            <a:cxnLst/>
            <a:rect l="l" t="t" r="r" b="b"/>
            <a:pathLst>
              <a:path w="2047456" h="911118">
                <a:moveTo>
                  <a:pt x="0" y="0"/>
                </a:moveTo>
                <a:lnTo>
                  <a:pt x="2047456" y="0"/>
                </a:lnTo>
                <a:lnTo>
                  <a:pt x="2047456" y="911117"/>
                </a:lnTo>
                <a:lnTo>
                  <a:pt x="0" y="9111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4350679" y="487360"/>
            <a:ext cx="9586642" cy="1161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Retweet 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4722" y="1638300"/>
            <a:ext cx="8458200" cy="850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negativereason	airline	user_timezone	retweet_count 	retweet_count</a:t>
            </a:r>
            <a:r>
              <a:rPr lang="en-US" sz="1200"/>
              <a:t>	</a:t>
            </a:r>
          </a:p>
          <a:p>
            <a:r>
              <a:rPr lang="en-US" sz="1200"/>
              <a:t>Bad Flight		Delta	Eastern Time (US &amp; Canada)	            2		1</a:t>
            </a:r>
          </a:p>
          <a:p>
            <a:r>
              <a:rPr lang="en-US" sz="1200"/>
              <a:t>		United	Pacific Time (US &amp; Canada)	            2		1</a:t>
            </a:r>
          </a:p>
          <a:p>
            <a:r>
              <a:rPr lang="en-US" sz="1200"/>
              <a:t>Can't Tell		American	Eastern Time (US &amp; Canada)	            4		1</a:t>
            </a:r>
          </a:p>
          <a:p>
            <a:r>
              <a:rPr lang="en-US" sz="1200"/>
              <a:t>			Quito		            2		1</a:t>
            </a:r>
          </a:p>
          <a:p>
            <a:r>
              <a:rPr lang="en-US" sz="1200"/>
              <a:t>		Delta	Central Time (US &amp; Canada)	            3		1</a:t>
            </a:r>
          </a:p>
          <a:p>
            <a:r>
              <a:rPr lang="en-US" sz="1200"/>
              <a:t>			</a:t>
            </a:r>
            <a:r>
              <a:rPr lang="en-US" sz="1200" b="1"/>
              <a:t>Eastern Time (US &amp; Canada)	            22		1</a:t>
            </a:r>
          </a:p>
          <a:p>
            <a:r>
              <a:rPr lang="en-US" sz="1200" b="1"/>
              <a:t>			Pacific Time (US &amp; Canada)	            18		1</a:t>
            </a:r>
          </a:p>
          <a:p>
            <a:r>
              <a:rPr lang="en-US" sz="1200"/>
              <a:t>			Quito		             7		1</a:t>
            </a:r>
          </a:p>
          <a:p>
            <a:r>
              <a:rPr lang="en-US" sz="1200"/>
              <a:t>		Southwest	Central Time (US &amp; Canada)	             2		1</a:t>
            </a:r>
          </a:p>
          <a:p>
            <a:r>
              <a:rPr lang="en-US" sz="1200"/>
              <a:t>			Eastern Time (US &amp; Canada)	             2		1</a:t>
            </a:r>
          </a:p>
          <a:p>
            <a:r>
              <a:rPr lang="en-US" sz="1200"/>
              <a:t>		US Airways	</a:t>
            </a:r>
            <a:r>
              <a:rPr lang="en-US" sz="1200" b="1"/>
              <a:t>Eastern Time (US &amp; Canada)	           32		1</a:t>
            </a:r>
          </a:p>
          <a:p>
            <a:r>
              <a:rPr lang="en-US" sz="1200"/>
              <a:t>		United	Pacific Time (US &amp; Canada)	             3		1</a:t>
            </a:r>
          </a:p>
          <a:p>
            <a:r>
              <a:rPr lang="en-US" sz="1200"/>
              <a:t>					             4		2</a:t>
            </a:r>
          </a:p>
          <a:p>
            <a:r>
              <a:rPr lang="en-US" sz="1200"/>
              <a:t>Cancelled Flight	American	Eastern Time (US &amp; Canada)	             4		2</a:t>
            </a:r>
          </a:p>
          <a:p>
            <a:r>
              <a:rPr lang="en-US" sz="1200"/>
              <a:t>					             5		1</a:t>
            </a:r>
          </a:p>
          <a:p>
            <a:r>
              <a:rPr lang="en-US" sz="1200"/>
              <a:t>		Delta	Pacific Time (US &amp; Canada)	             2		1</a:t>
            </a:r>
          </a:p>
          <a:p>
            <a:r>
              <a:rPr lang="en-US" sz="1200"/>
              <a:t>		Southwest	Central Time (US &amp; Canada)	             3		1</a:t>
            </a:r>
          </a:p>
          <a:p>
            <a:r>
              <a:rPr lang="en-US" sz="1200"/>
              <a:t>			Eastern Time (US &amp; Canada)	             2		3</a:t>
            </a:r>
          </a:p>
          <a:p>
            <a:r>
              <a:rPr lang="en-US" sz="1200"/>
              <a:t>		US Airways	Eastern Time (US &amp; Canada)	             2		1</a:t>
            </a:r>
          </a:p>
          <a:p>
            <a:r>
              <a:rPr lang="en-US" sz="1200"/>
              <a:t>		United	Pacific Time (US &amp; Canada)	             2		1</a:t>
            </a:r>
          </a:p>
          <a:p>
            <a:r>
              <a:rPr lang="en-US" sz="1200"/>
              <a:t>Customer Service Issue	American	Central Time (US &amp; Canada)	             3		1</a:t>
            </a:r>
          </a:p>
          <a:p>
            <a:r>
              <a:rPr lang="en-US" sz="1200"/>
              <a:t>					             2		3</a:t>
            </a:r>
          </a:p>
          <a:p>
            <a:r>
              <a:rPr lang="en-US" sz="1200"/>
              <a:t>			Eastern Time (US &amp; Canada)	             2		3</a:t>
            </a:r>
          </a:p>
          <a:p>
            <a:r>
              <a:rPr lang="en-US" sz="1200"/>
              <a:t>					             4		2</a:t>
            </a:r>
          </a:p>
          <a:p>
            <a:r>
              <a:rPr lang="en-US" sz="1200"/>
              <a:t>			Pacific Time (US &amp; Canada)	             2		1</a:t>
            </a:r>
          </a:p>
          <a:p>
            <a:r>
              <a:rPr lang="en-US" sz="1200"/>
              <a:t>		Delta	Eastern Time (US &amp; Canada)	             2		1</a:t>
            </a:r>
          </a:p>
          <a:p>
            <a:r>
              <a:rPr lang="en-US" sz="1200"/>
              <a:t>		Southwest	Central Time (US &amp; Canada)	             2		1</a:t>
            </a:r>
          </a:p>
          <a:p>
            <a:r>
              <a:rPr lang="en-US" sz="1200"/>
              <a:t>			Mountain Time (US &amp; Canada)            4		1</a:t>
            </a:r>
          </a:p>
          <a:p>
            <a:r>
              <a:rPr lang="en-US" sz="1200"/>
              <a:t>		US Airways	Amsterdam		             2		1</a:t>
            </a:r>
          </a:p>
          <a:p>
            <a:r>
              <a:rPr lang="en-US" sz="1200"/>
              <a:t>			Eastern Time (US &amp; Canada)	             2		3</a:t>
            </a:r>
          </a:p>
          <a:p>
            <a:r>
              <a:rPr lang="en-US" sz="1200"/>
              <a:t>		United	Atlantic Time (Canada)	             3		1</a:t>
            </a:r>
          </a:p>
          <a:p>
            <a:r>
              <a:rPr lang="en-US" sz="1200"/>
              <a:t>			Central Time (US &amp; Canada)	             2		1</a:t>
            </a:r>
          </a:p>
          <a:p>
            <a:r>
              <a:rPr lang="en-US" sz="1200"/>
              <a:t>Damaged Luggage	US Airways	Berlin		             4		1</a:t>
            </a:r>
          </a:p>
          <a:p>
            <a:r>
              <a:rPr lang="en-US" sz="1200"/>
              <a:t>Flight Attendant Complaints	United	Eastern Time (US &amp; Canada)	             3		1</a:t>
            </a:r>
          </a:p>
          <a:p>
            <a:r>
              <a:rPr lang="en-US" sz="1200"/>
              <a:t>Flight Booking Problems	American	Eastern Time (US &amp; Canada)	             2		1</a:t>
            </a:r>
          </a:p>
          <a:p>
            <a:r>
              <a:rPr lang="en-US" sz="1200"/>
              <a:t>					             7		1</a:t>
            </a:r>
          </a:p>
          <a:p>
            <a:r>
              <a:rPr lang="en-US" sz="1200"/>
              <a:t>		United	Amsterdam		             5		1</a:t>
            </a:r>
          </a:p>
          <a:p>
            <a:r>
              <a:rPr lang="en-US" sz="1200"/>
              <a:t>					             7		1</a:t>
            </a:r>
          </a:p>
          <a:p>
            <a:r>
              <a:rPr lang="en-US" sz="1200"/>
              <a:t>			London		             4		1</a:t>
            </a:r>
          </a:p>
          <a:p>
            <a:r>
              <a:rPr lang="en-US" sz="1200"/>
              <a:t>Late Flight		Southwest	Quito		             2		1</a:t>
            </a:r>
          </a:p>
          <a:p>
            <a:r>
              <a:rPr lang="en-US" sz="1200"/>
              <a:t>		US Airways	Central Time (US &amp; Canada)	             2		1</a:t>
            </a:r>
          </a:p>
          <a:p>
            <a:r>
              <a:rPr lang="en-US" sz="1200"/>
              <a:t>					             2		1</a:t>
            </a:r>
          </a:p>
          <a:p>
            <a:r>
              <a:rPr lang="en-US" sz="1200"/>
              <a:t>			</a:t>
            </a:r>
            <a:r>
              <a:rPr lang="en-US" sz="1200" b="1"/>
              <a:t>Eastern Time (US &amp; Canada)	             2		1</a:t>
            </a:r>
          </a:p>
          <a:p>
            <a:r>
              <a:rPr lang="en-US" sz="1200" b="1"/>
              <a:t>					           44		1</a:t>
            </a:r>
          </a:p>
          <a:p>
            <a:r>
              <a:rPr lang="en-US" sz="1200"/>
              <a:t>Lost Luggage		US Airways	Eastern Time (US &amp; Canada)	             2		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55762" y="8595092"/>
            <a:ext cx="2889014" cy="4076210"/>
          </a:xfrm>
          <a:custGeom>
            <a:avLst/>
            <a:gdLst/>
            <a:ahLst/>
            <a:cxnLst/>
            <a:rect l="l" t="t" r="r" b="b"/>
            <a:pathLst>
              <a:path w="2889014" h="4076210">
                <a:moveTo>
                  <a:pt x="0" y="0"/>
                </a:moveTo>
                <a:lnTo>
                  <a:pt x="2889014" y="0"/>
                </a:lnTo>
                <a:lnTo>
                  <a:pt x="2889014" y="4076210"/>
                </a:lnTo>
                <a:lnTo>
                  <a:pt x="0" y="40762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rot="-1417052" flipH="1" flipV="1">
            <a:off x="16070182" y="-304994"/>
            <a:ext cx="3768865" cy="4631478"/>
          </a:xfrm>
          <a:custGeom>
            <a:avLst/>
            <a:gdLst/>
            <a:ahLst/>
            <a:cxnLst/>
            <a:rect l="l" t="t" r="r" b="b"/>
            <a:pathLst>
              <a:path w="3768865" h="4631478">
                <a:moveTo>
                  <a:pt x="3768866" y="4631479"/>
                </a:moveTo>
                <a:lnTo>
                  <a:pt x="0" y="4631479"/>
                </a:lnTo>
                <a:lnTo>
                  <a:pt x="0" y="0"/>
                </a:lnTo>
                <a:lnTo>
                  <a:pt x="3768866" y="0"/>
                </a:lnTo>
                <a:lnTo>
                  <a:pt x="3768866" y="4631479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1597273">
            <a:off x="1124304" y="-455559"/>
            <a:ext cx="2047456" cy="911118"/>
          </a:xfrm>
          <a:custGeom>
            <a:avLst/>
            <a:gdLst/>
            <a:ahLst/>
            <a:cxnLst/>
            <a:rect l="l" t="t" r="r" b="b"/>
            <a:pathLst>
              <a:path w="2047456" h="911118">
                <a:moveTo>
                  <a:pt x="0" y="0"/>
                </a:moveTo>
                <a:lnTo>
                  <a:pt x="2047456" y="0"/>
                </a:lnTo>
                <a:lnTo>
                  <a:pt x="2047456" y="911118"/>
                </a:lnTo>
                <a:lnTo>
                  <a:pt x="0" y="911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765611" y="2194656"/>
            <a:ext cx="8218339" cy="1147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Other Updates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48032" y="3987175"/>
            <a:ext cx="12334254" cy="191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>
              <a:lnSpc>
                <a:spcPts val="5120"/>
              </a:lnSpc>
              <a:buFont typeface="Arial" pitchFamily="34" charset="0"/>
              <a:buChar char="•"/>
            </a:pPr>
            <a:r>
              <a:rPr lang="en-US" sz="3200">
                <a:solidFill>
                  <a:srgbClr val="000000"/>
                </a:solidFill>
                <a:latin typeface="Blacker Sans Pro"/>
              </a:rPr>
              <a:t>We are yet to do some more in depth Calculations and Analysis.</a:t>
            </a:r>
          </a:p>
          <a:p>
            <a:pPr marL="690882" lvl="1" indent="-345441">
              <a:lnSpc>
                <a:spcPts val="5120"/>
              </a:lnSpc>
              <a:buFont typeface="Arial" pitchFamily="34" charset="0"/>
              <a:buChar char="•"/>
            </a:pPr>
            <a:r>
              <a:rPr lang="en-US" sz="3200">
                <a:solidFill>
                  <a:srgbClr val="000000"/>
                </a:solidFill>
                <a:latin typeface="Blacker Sans Pro"/>
              </a:rPr>
              <a:t>We also have to work on our Data Corrections.</a:t>
            </a:r>
          </a:p>
          <a:p>
            <a:pPr marL="690882" lvl="1" indent="-345441">
              <a:lnSpc>
                <a:spcPts val="5120"/>
              </a:lnSpc>
              <a:buFont typeface="Arial" pitchFamily="34" charset="0"/>
              <a:buChar char="•"/>
            </a:pPr>
            <a:r>
              <a:rPr lang="en-US" sz="3200">
                <a:solidFill>
                  <a:srgbClr val="000000"/>
                </a:solidFill>
                <a:latin typeface="Blacker Sans Pro"/>
              </a:rPr>
              <a:t>We also have to work on the Imputation.</a:t>
            </a:r>
          </a:p>
        </p:txBody>
      </p:sp>
      <p:sp>
        <p:nvSpPr>
          <p:cNvPr id="7" name="Freeform 7"/>
          <p:cNvSpPr/>
          <p:nvPr/>
        </p:nvSpPr>
        <p:spPr>
          <a:xfrm rot="-369042" flipH="1">
            <a:off x="5338821" y="8936283"/>
            <a:ext cx="3213028" cy="3948422"/>
          </a:xfrm>
          <a:custGeom>
            <a:avLst/>
            <a:gdLst/>
            <a:ahLst/>
            <a:cxnLst/>
            <a:rect l="l" t="t" r="r" b="b"/>
            <a:pathLst>
              <a:path w="3213028" h="3948422">
                <a:moveTo>
                  <a:pt x="3213028" y="0"/>
                </a:moveTo>
                <a:lnTo>
                  <a:pt x="0" y="0"/>
                </a:lnTo>
                <a:lnTo>
                  <a:pt x="0" y="3948422"/>
                </a:lnTo>
                <a:lnTo>
                  <a:pt x="3213028" y="3948422"/>
                </a:lnTo>
                <a:lnTo>
                  <a:pt x="3213028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 rot="-1455633">
            <a:off x="-2966206" y="3226333"/>
            <a:ext cx="4301401" cy="4881022"/>
          </a:xfrm>
          <a:custGeom>
            <a:avLst/>
            <a:gdLst/>
            <a:ahLst/>
            <a:cxnLst/>
            <a:rect l="l" t="t" r="r" b="b"/>
            <a:pathLst>
              <a:path w="4301401" h="4881022">
                <a:moveTo>
                  <a:pt x="0" y="0"/>
                </a:moveTo>
                <a:lnTo>
                  <a:pt x="4301401" y="0"/>
                </a:lnTo>
                <a:lnTo>
                  <a:pt x="4301401" y="4881022"/>
                </a:lnTo>
                <a:lnTo>
                  <a:pt x="0" y="48810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971875" flipH="1">
            <a:off x="-1290790" y="8002030"/>
            <a:ext cx="3637123" cy="4469583"/>
          </a:xfrm>
          <a:custGeom>
            <a:avLst/>
            <a:gdLst/>
            <a:ahLst/>
            <a:cxnLst/>
            <a:rect l="l" t="t" r="r" b="b"/>
            <a:pathLst>
              <a:path w="3637123" h="4469583">
                <a:moveTo>
                  <a:pt x="3637123" y="0"/>
                </a:moveTo>
                <a:lnTo>
                  <a:pt x="0" y="0"/>
                </a:lnTo>
                <a:lnTo>
                  <a:pt x="0" y="4469583"/>
                </a:lnTo>
                <a:lnTo>
                  <a:pt x="3637123" y="4469583"/>
                </a:lnTo>
                <a:lnTo>
                  <a:pt x="3637123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14343350" y="-25944"/>
            <a:ext cx="4739972" cy="2109288"/>
          </a:xfrm>
          <a:custGeom>
            <a:avLst/>
            <a:gdLst/>
            <a:ahLst/>
            <a:cxnLst/>
            <a:rect l="l" t="t" r="r" b="b"/>
            <a:pathLst>
              <a:path w="4739972" h="2109288">
                <a:moveTo>
                  <a:pt x="0" y="0"/>
                </a:moveTo>
                <a:lnTo>
                  <a:pt x="4739972" y="0"/>
                </a:lnTo>
                <a:lnTo>
                  <a:pt x="4739972" y="2109288"/>
                </a:lnTo>
                <a:lnTo>
                  <a:pt x="0" y="210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-3620986">
            <a:off x="17018001" y="4904581"/>
            <a:ext cx="2632474" cy="2830617"/>
          </a:xfrm>
          <a:custGeom>
            <a:avLst/>
            <a:gdLst/>
            <a:ahLst/>
            <a:cxnLst/>
            <a:rect l="l" t="t" r="r" b="b"/>
            <a:pathLst>
              <a:path w="2632474" h="2830617">
                <a:moveTo>
                  <a:pt x="0" y="0"/>
                </a:moveTo>
                <a:lnTo>
                  <a:pt x="2632474" y="0"/>
                </a:lnTo>
                <a:lnTo>
                  <a:pt x="2632474" y="2830617"/>
                </a:lnTo>
                <a:lnTo>
                  <a:pt x="0" y="2830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270688" y="1028700"/>
            <a:ext cx="2711535" cy="2403098"/>
          </a:xfrm>
          <a:custGeom>
            <a:avLst/>
            <a:gdLst/>
            <a:ahLst/>
            <a:cxnLst/>
            <a:rect l="l" t="t" r="r" b="b"/>
            <a:pathLst>
              <a:path w="2711535" h="2403098">
                <a:moveTo>
                  <a:pt x="0" y="0"/>
                </a:moveTo>
                <a:lnTo>
                  <a:pt x="2711535" y="0"/>
                </a:lnTo>
                <a:lnTo>
                  <a:pt x="2711535" y="2403098"/>
                </a:lnTo>
                <a:lnTo>
                  <a:pt x="0" y="2403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-924823" y="-1630116"/>
            <a:ext cx="3907047" cy="3872860"/>
          </a:xfrm>
          <a:custGeom>
            <a:avLst/>
            <a:gdLst/>
            <a:ahLst/>
            <a:cxnLst/>
            <a:rect l="l" t="t" r="r" b="b"/>
            <a:pathLst>
              <a:path w="3907047" h="3872860">
                <a:moveTo>
                  <a:pt x="0" y="0"/>
                </a:moveTo>
                <a:lnTo>
                  <a:pt x="3907046" y="0"/>
                </a:lnTo>
                <a:lnTo>
                  <a:pt x="3907046" y="3872860"/>
                </a:lnTo>
                <a:lnTo>
                  <a:pt x="0" y="38728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862395" y="1095375"/>
            <a:ext cx="6563210" cy="1147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Our Team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064112" y="2661920"/>
            <a:ext cx="11307100" cy="2481580"/>
            <a:chOff x="0" y="0"/>
            <a:chExt cx="15076133" cy="3308774"/>
          </a:xfrm>
        </p:grpSpPr>
        <p:sp>
          <p:nvSpPr>
            <p:cNvPr id="9" name="TextBox 9"/>
            <p:cNvSpPr txBox="1"/>
            <p:nvPr/>
          </p:nvSpPr>
          <p:spPr>
            <a:xfrm>
              <a:off x="0" y="47625"/>
              <a:ext cx="8377662" cy="3261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2" lvl="1" indent="-345441" algn="just">
                <a:lnSpc>
                  <a:spcPts val="3200"/>
                </a:lnSpc>
                <a:buFont typeface="Arial" pitchFamily="34" charset="0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Ajit Atul Kulkarni   </a:t>
              </a:r>
            </a:p>
            <a:p>
              <a:pPr marL="690882" lvl="1" indent="-345441" algn="just">
                <a:lnSpc>
                  <a:spcPts val="3200"/>
                </a:lnSpc>
                <a:buFont typeface="Arial" pitchFamily="34" charset="0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Brijalben Panchal  </a:t>
              </a:r>
            </a:p>
            <a:p>
              <a:pPr marL="690882" lvl="1" indent="-345441" algn="just">
                <a:lnSpc>
                  <a:spcPts val="3200"/>
                </a:lnSpc>
                <a:buFont typeface="Arial" pitchFamily="34" charset="0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Jonathan Fred Braganza </a:t>
              </a:r>
            </a:p>
            <a:p>
              <a:pPr marL="690882" lvl="1" indent="-345441" algn="just">
                <a:lnSpc>
                  <a:spcPts val="3200"/>
                </a:lnSpc>
                <a:buFont typeface="Arial" pitchFamily="34" charset="0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Nishwinder kaur virk  </a:t>
              </a:r>
            </a:p>
            <a:p>
              <a:pPr marL="690882" lvl="1" indent="-345441" algn="just">
                <a:lnSpc>
                  <a:spcPts val="3200"/>
                </a:lnSpc>
                <a:buFont typeface="Arial" pitchFamily="34" charset="0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Parmeet Singh  </a:t>
              </a:r>
            </a:p>
            <a:p>
              <a:pPr marL="690882" lvl="1" indent="-345441" algn="just">
                <a:lnSpc>
                  <a:spcPts val="3200"/>
                </a:lnSpc>
                <a:buFont typeface="Arial" pitchFamily="34" charset="0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Vishruti Paresh Avlani 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377662" y="47625"/>
              <a:ext cx="6698471" cy="3261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(500223502)</a:t>
              </a:r>
            </a:p>
            <a:p>
              <a:pPr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(500224776)</a:t>
              </a:r>
            </a:p>
            <a:p>
              <a:pPr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(500223773)</a:t>
              </a:r>
            </a:p>
            <a:p>
              <a:pPr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(500224025)</a:t>
              </a:r>
            </a:p>
            <a:p>
              <a:pPr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(500224703)</a:t>
              </a:r>
            </a:p>
            <a:p>
              <a:pPr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Blacker Sans Pro"/>
                </a:rPr>
                <a:t>(500224491)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25757" y="-1007783"/>
            <a:ext cx="11495322" cy="11852192"/>
          </a:xfrm>
          <a:custGeom>
            <a:avLst/>
            <a:gdLst/>
            <a:ahLst/>
            <a:cxnLst/>
            <a:rect l="l" t="t" r="r" b="b"/>
            <a:pathLst>
              <a:path w="11495322" h="11852192">
                <a:moveTo>
                  <a:pt x="0" y="0"/>
                </a:moveTo>
                <a:lnTo>
                  <a:pt x="11495322" y="0"/>
                </a:lnTo>
                <a:lnTo>
                  <a:pt x="11495322" y="11852192"/>
                </a:lnTo>
                <a:lnTo>
                  <a:pt x="0" y="11852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l="-16337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4096634" y="2531048"/>
            <a:ext cx="10094732" cy="166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 spc="125">
                <a:solidFill>
                  <a:srgbClr val="323232"/>
                </a:solidFill>
                <a:latin typeface="Blacker Sans Text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8083153" y="7773535"/>
            <a:ext cx="1060847" cy="1097902"/>
          </a:xfrm>
          <a:custGeom>
            <a:avLst/>
            <a:gdLst/>
            <a:ahLst/>
            <a:cxnLst/>
            <a:rect l="l" t="t" r="r" b="b"/>
            <a:pathLst>
              <a:path w="1060847" h="1097902">
                <a:moveTo>
                  <a:pt x="0" y="0"/>
                </a:moveTo>
                <a:lnTo>
                  <a:pt x="1060847" y="0"/>
                </a:lnTo>
                <a:lnTo>
                  <a:pt x="1060847" y="1097902"/>
                </a:lnTo>
                <a:lnTo>
                  <a:pt x="0" y="109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4622577" y="4680055"/>
            <a:ext cx="9042845" cy="683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Blacker Sans Pro Italics"/>
              </a:rPr>
              <a:t>Are there any questions?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8098649"/>
            <a:ext cx="3462571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Blacker Sans Text"/>
              </a:rPr>
              <a:t>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04309" y="8245333"/>
            <a:ext cx="618535" cy="35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800">
                <a:solidFill>
                  <a:srgbClr val="FFF3ED"/>
                </a:solidFill>
                <a:latin typeface="Blacker Sans Text Bold"/>
              </a:rPr>
              <a:t>F</a:t>
            </a:r>
          </a:p>
        </p:txBody>
      </p:sp>
      <p:sp>
        <p:nvSpPr>
          <p:cNvPr id="8" name="Freeform 8"/>
          <p:cNvSpPr/>
          <p:nvPr/>
        </p:nvSpPr>
        <p:spPr>
          <a:xfrm rot="-369042" flipH="1">
            <a:off x="16171168" y="809127"/>
            <a:ext cx="3213028" cy="3948422"/>
          </a:xfrm>
          <a:custGeom>
            <a:avLst/>
            <a:gdLst/>
            <a:ahLst/>
            <a:cxnLst/>
            <a:rect l="l" t="t" r="r" b="b"/>
            <a:pathLst>
              <a:path w="3213028" h="3948422">
                <a:moveTo>
                  <a:pt x="3213028" y="0"/>
                </a:moveTo>
                <a:lnTo>
                  <a:pt x="0" y="0"/>
                </a:lnTo>
                <a:lnTo>
                  <a:pt x="0" y="3948422"/>
                </a:lnTo>
                <a:lnTo>
                  <a:pt x="3213028" y="3948422"/>
                </a:lnTo>
                <a:lnTo>
                  <a:pt x="3213028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9" name="Freeform 9"/>
          <p:cNvSpPr/>
          <p:nvPr/>
        </p:nvSpPr>
        <p:spPr>
          <a:xfrm rot="9718090">
            <a:off x="-1077990" y="6060932"/>
            <a:ext cx="3198641" cy="2035135"/>
          </a:xfrm>
          <a:custGeom>
            <a:avLst/>
            <a:gdLst/>
            <a:ahLst/>
            <a:cxnLst/>
            <a:rect l="l" t="t" r="r" b="b"/>
            <a:pathLst>
              <a:path w="3198641" h="2035135">
                <a:moveTo>
                  <a:pt x="0" y="0"/>
                </a:moveTo>
                <a:lnTo>
                  <a:pt x="3198641" y="0"/>
                </a:lnTo>
                <a:lnTo>
                  <a:pt x="3198641" y="2035135"/>
                </a:lnTo>
                <a:lnTo>
                  <a:pt x="0" y="20351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0" y="6780764"/>
            <a:ext cx="3031476" cy="4181346"/>
          </a:xfrm>
          <a:custGeom>
            <a:avLst/>
            <a:gdLst/>
            <a:ahLst/>
            <a:cxnLst/>
            <a:rect l="l" t="t" r="r" b="b"/>
            <a:pathLst>
              <a:path w="3031476" h="4181346">
                <a:moveTo>
                  <a:pt x="0" y="0"/>
                </a:moveTo>
                <a:lnTo>
                  <a:pt x="3031476" y="0"/>
                </a:lnTo>
                <a:lnTo>
                  <a:pt x="3031476" y="4181346"/>
                </a:lnTo>
                <a:lnTo>
                  <a:pt x="0" y="4181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14191366" y="-2147433"/>
            <a:ext cx="4301401" cy="4881022"/>
          </a:xfrm>
          <a:custGeom>
            <a:avLst/>
            <a:gdLst/>
            <a:ahLst/>
            <a:cxnLst/>
            <a:rect l="l" t="t" r="r" b="b"/>
            <a:pathLst>
              <a:path w="4301401" h="4881022">
                <a:moveTo>
                  <a:pt x="0" y="0"/>
                </a:moveTo>
                <a:lnTo>
                  <a:pt x="4301400" y="0"/>
                </a:lnTo>
                <a:lnTo>
                  <a:pt x="4301400" y="4881022"/>
                </a:lnTo>
                <a:lnTo>
                  <a:pt x="0" y="4881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2" name="Freeform 12"/>
          <p:cNvSpPr/>
          <p:nvPr/>
        </p:nvSpPr>
        <p:spPr>
          <a:xfrm flipH="1">
            <a:off x="1028700" y="-491378"/>
            <a:ext cx="1788138" cy="1584737"/>
          </a:xfrm>
          <a:custGeom>
            <a:avLst/>
            <a:gdLst/>
            <a:ahLst/>
            <a:cxnLst/>
            <a:rect l="l" t="t" r="r" b="b"/>
            <a:pathLst>
              <a:path w="1788138" h="1584737">
                <a:moveTo>
                  <a:pt x="1788138" y="0"/>
                </a:moveTo>
                <a:lnTo>
                  <a:pt x="0" y="0"/>
                </a:lnTo>
                <a:lnTo>
                  <a:pt x="0" y="1584737"/>
                </a:lnTo>
                <a:lnTo>
                  <a:pt x="1788138" y="1584737"/>
                </a:lnTo>
                <a:lnTo>
                  <a:pt x="1788138" y="0"/>
                </a:lnTo>
                <a:close/>
              </a:path>
            </a:pathLst>
          </a:custGeom>
          <a:blipFill>
            <a:blip r:embed="rId9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3" name="Freeform 13"/>
          <p:cNvSpPr/>
          <p:nvPr/>
        </p:nvSpPr>
        <p:spPr>
          <a:xfrm rot="-1271779">
            <a:off x="16014300" y="7948749"/>
            <a:ext cx="2490001" cy="2531131"/>
          </a:xfrm>
          <a:custGeom>
            <a:avLst/>
            <a:gdLst/>
            <a:ahLst/>
            <a:cxnLst/>
            <a:rect l="l" t="t" r="r" b="b"/>
            <a:pathLst>
              <a:path w="2490001" h="2531131">
                <a:moveTo>
                  <a:pt x="0" y="0"/>
                </a:moveTo>
                <a:lnTo>
                  <a:pt x="2490000" y="0"/>
                </a:lnTo>
                <a:lnTo>
                  <a:pt x="2490000" y="2531131"/>
                </a:lnTo>
                <a:lnTo>
                  <a:pt x="0" y="25311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49409" flipV="1">
            <a:off x="15794803" y="7479839"/>
            <a:ext cx="3661690" cy="5166406"/>
          </a:xfrm>
          <a:custGeom>
            <a:avLst/>
            <a:gdLst/>
            <a:ahLst/>
            <a:cxnLst/>
            <a:rect l="l" t="t" r="r" b="b"/>
            <a:pathLst>
              <a:path w="3661690" h="5166406">
                <a:moveTo>
                  <a:pt x="0" y="5166406"/>
                </a:moveTo>
                <a:lnTo>
                  <a:pt x="3661690" y="5166406"/>
                </a:lnTo>
                <a:lnTo>
                  <a:pt x="3661690" y="0"/>
                </a:lnTo>
                <a:lnTo>
                  <a:pt x="0" y="0"/>
                </a:lnTo>
                <a:lnTo>
                  <a:pt x="0" y="5166406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flipV="1">
            <a:off x="-1417977" y="-1800511"/>
            <a:ext cx="4455380" cy="4790731"/>
          </a:xfrm>
          <a:custGeom>
            <a:avLst/>
            <a:gdLst/>
            <a:ahLst/>
            <a:cxnLst/>
            <a:rect l="l" t="t" r="r" b="b"/>
            <a:pathLst>
              <a:path w="4455380" h="4790731">
                <a:moveTo>
                  <a:pt x="0" y="4790731"/>
                </a:moveTo>
                <a:lnTo>
                  <a:pt x="4455380" y="4790731"/>
                </a:lnTo>
                <a:lnTo>
                  <a:pt x="4455380" y="0"/>
                </a:lnTo>
                <a:lnTo>
                  <a:pt x="0" y="0"/>
                </a:lnTo>
                <a:lnTo>
                  <a:pt x="0" y="4790731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2501826" y="1467584"/>
            <a:ext cx="9103139" cy="1147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Project Updates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36918" y="4962037"/>
            <a:ext cx="4217843" cy="43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TASK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36918" y="7673011"/>
            <a:ext cx="4217843" cy="43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STATUS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11278" y="4962037"/>
            <a:ext cx="4217843" cy="43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TASK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11278" y="7673011"/>
            <a:ext cx="4217843" cy="43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STATUS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85639" y="4962037"/>
            <a:ext cx="4217843" cy="43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TASK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85639" y="7673011"/>
            <a:ext cx="4217843" cy="43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Blacker Sans Pro Bold"/>
              </a:rPr>
              <a:t>STATUS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6918" y="5610743"/>
            <a:ext cx="4217843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Collation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36918" y="8321716"/>
            <a:ext cx="4217843" cy="407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99%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11278" y="5610743"/>
            <a:ext cx="4217843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Data Cleaning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11278" y="8321716"/>
            <a:ext cx="4217843" cy="40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50%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85639" y="8321716"/>
            <a:ext cx="4217843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26%</a:t>
            </a:r>
          </a:p>
        </p:txBody>
      </p:sp>
      <p:sp>
        <p:nvSpPr>
          <p:cNvPr id="16" name="AutoShape 16"/>
          <p:cNvSpPr/>
          <p:nvPr/>
        </p:nvSpPr>
        <p:spPr>
          <a:xfrm rot="5400000">
            <a:off x="11705896" y="2079368"/>
            <a:ext cx="859528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2355761" y="1805002"/>
            <a:ext cx="3108435" cy="567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Blacker Sans Pro Bold"/>
              </a:rPr>
              <a:t>WEEK 2</a:t>
            </a:r>
          </a:p>
        </p:txBody>
      </p:sp>
      <p:sp>
        <p:nvSpPr>
          <p:cNvPr id="18" name="Freeform 18"/>
          <p:cNvSpPr/>
          <p:nvPr/>
        </p:nvSpPr>
        <p:spPr>
          <a:xfrm rot="-993352">
            <a:off x="-798246" y="3564399"/>
            <a:ext cx="1797852" cy="800044"/>
          </a:xfrm>
          <a:custGeom>
            <a:avLst/>
            <a:gdLst/>
            <a:ahLst/>
            <a:cxnLst/>
            <a:rect l="l" t="t" r="r" b="b"/>
            <a:pathLst>
              <a:path w="1797852" h="800044">
                <a:moveTo>
                  <a:pt x="0" y="0"/>
                </a:moveTo>
                <a:lnTo>
                  <a:pt x="1797852" y="0"/>
                </a:lnTo>
                <a:lnTo>
                  <a:pt x="1797852" y="800044"/>
                </a:lnTo>
                <a:lnTo>
                  <a:pt x="0" y="8000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6503482" y="1576402"/>
            <a:ext cx="2298468" cy="2388019"/>
          </a:xfrm>
          <a:custGeom>
            <a:avLst/>
            <a:gdLst/>
            <a:ahLst/>
            <a:cxnLst/>
            <a:rect l="l" t="t" r="r" b="b"/>
            <a:pathLst>
              <a:path w="2298468" h="2388019">
                <a:moveTo>
                  <a:pt x="0" y="0"/>
                </a:moveTo>
                <a:lnTo>
                  <a:pt x="2298468" y="0"/>
                </a:lnTo>
                <a:lnTo>
                  <a:pt x="2298468" y="2388019"/>
                </a:lnTo>
                <a:lnTo>
                  <a:pt x="0" y="2388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12355761" y="5610743"/>
            <a:ext cx="3522104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Blacker Sans Pro"/>
              </a:rPr>
              <a:t>Data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34198">
            <a:off x="419747" y="7357302"/>
            <a:ext cx="4914678" cy="4681231"/>
          </a:xfrm>
          <a:custGeom>
            <a:avLst/>
            <a:gdLst/>
            <a:ahLst/>
            <a:cxnLst/>
            <a:rect l="l" t="t" r="r" b="b"/>
            <a:pathLst>
              <a:path w="4914678" h="4681231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flipV="1">
            <a:off x="6777951" y="-1515439"/>
            <a:ext cx="4732098" cy="5088277"/>
          </a:xfrm>
          <a:custGeom>
            <a:avLst/>
            <a:gdLst/>
            <a:ahLst/>
            <a:cxnLst/>
            <a:rect l="l" t="t" r="r" b="b"/>
            <a:pathLst>
              <a:path w="4732098" h="5088277">
                <a:moveTo>
                  <a:pt x="0" y="5088278"/>
                </a:moveTo>
                <a:lnTo>
                  <a:pt x="4732098" y="5088278"/>
                </a:lnTo>
                <a:lnTo>
                  <a:pt x="4732098" y="0"/>
                </a:lnTo>
                <a:lnTo>
                  <a:pt x="0" y="0"/>
                </a:lnTo>
                <a:lnTo>
                  <a:pt x="0" y="5088278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16929815" y="4552855"/>
            <a:ext cx="1695683" cy="1502799"/>
          </a:xfrm>
          <a:custGeom>
            <a:avLst/>
            <a:gdLst/>
            <a:ahLst/>
            <a:cxnLst/>
            <a:rect l="l" t="t" r="r" b="b"/>
            <a:pathLst>
              <a:path w="1695683" h="1502799">
                <a:moveTo>
                  <a:pt x="0" y="0"/>
                </a:moveTo>
                <a:lnTo>
                  <a:pt x="1695683" y="0"/>
                </a:lnTo>
                <a:lnTo>
                  <a:pt x="1695683" y="1502799"/>
                </a:lnTo>
                <a:lnTo>
                  <a:pt x="0" y="15027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 rot="4565352">
            <a:off x="-1993285" y="717143"/>
            <a:ext cx="2774719" cy="3827199"/>
          </a:xfrm>
          <a:custGeom>
            <a:avLst/>
            <a:gdLst/>
            <a:ahLst/>
            <a:cxnLst/>
            <a:rect l="l" t="t" r="r" b="b"/>
            <a:pathLst>
              <a:path w="2774719" h="3827199">
                <a:moveTo>
                  <a:pt x="0" y="0"/>
                </a:moveTo>
                <a:lnTo>
                  <a:pt x="2774719" y="0"/>
                </a:lnTo>
                <a:lnTo>
                  <a:pt x="2774719" y="3827198"/>
                </a:lnTo>
                <a:lnTo>
                  <a:pt x="0" y="38271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746596" y="487360"/>
            <a:ext cx="8794809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Data Set Collation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5087" y="2050352"/>
            <a:ext cx="151680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The data we got from kaggle was incomplete and had a lot of holes in it.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9974" y="3256997"/>
            <a:ext cx="1190805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We went through the data and gathered some Information from it and made it usable for out model.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89974" y="4858124"/>
            <a:ext cx="11908053" cy="3599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 Bold"/>
              </a:rPr>
              <a:t>The things we did are: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Classification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Analysis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Cleaning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Patching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23232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206318">
            <a:off x="-201955" y="-34895"/>
            <a:ext cx="2364991" cy="2404057"/>
          </a:xfrm>
          <a:custGeom>
            <a:avLst/>
            <a:gdLst/>
            <a:ahLst/>
            <a:cxnLst/>
            <a:rect l="l" t="t" r="r" b="b"/>
            <a:pathLst>
              <a:path w="2364991" h="2404057">
                <a:moveTo>
                  <a:pt x="0" y="0"/>
                </a:moveTo>
                <a:lnTo>
                  <a:pt x="2364991" y="0"/>
                </a:lnTo>
                <a:lnTo>
                  <a:pt x="2364991" y="2404057"/>
                </a:lnTo>
                <a:lnTo>
                  <a:pt x="0" y="2404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15933310" y="7865694"/>
            <a:ext cx="2281585" cy="2574426"/>
          </a:xfrm>
          <a:custGeom>
            <a:avLst/>
            <a:gdLst/>
            <a:ahLst/>
            <a:cxnLst/>
            <a:rect l="l" t="t" r="r" b="b"/>
            <a:pathLst>
              <a:path w="2281585" h="2574426">
                <a:moveTo>
                  <a:pt x="0" y="0"/>
                </a:moveTo>
                <a:lnTo>
                  <a:pt x="2281585" y="0"/>
                </a:lnTo>
                <a:lnTo>
                  <a:pt x="2281585" y="2574426"/>
                </a:lnTo>
                <a:lnTo>
                  <a:pt x="0" y="2574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-354912" flipH="1">
            <a:off x="16601848" y="-64145"/>
            <a:ext cx="3372303" cy="4144151"/>
          </a:xfrm>
          <a:custGeom>
            <a:avLst/>
            <a:gdLst/>
            <a:ahLst/>
            <a:cxnLst/>
            <a:rect l="l" t="t" r="r" b="b"/>
            <a:pathLst>
              <a:path w="3372303" h="4144151">
                <a:moveTo>
                  <a:pt x="3372304" y="0"/>
                </a:moveTo>
                <a:lnTo>
                  <a:pt x="0" y="0"/>
                </a:lnTo>
                <a:lnTo>
                  <a:pt x="0" y="4144151"/>
                </a:lnTo>
                <a:lnTo>
                  <a:pt x="3372304" y="4144151"/>
                </a:lnTo>
                <a:lnTo>
                  <a:pt x="3372304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 rot="5400000">
            <a:off x="-844691" y="3302088"/>
            <a:ext cx="2976899" cy="1894052"/>
          </a:xfrm>
          <a:custGeom>
            <a:avLst/>
            <a:gdLst/>
            <a:ahLst/>
            <a:cxnLst/>
            <a:rect l="l" t="t" r="r" b="b"/>
            <a:pathLst>
              <a:path w="2976899" h="1894052">
                <a:moveTo>
                  <a:pt x="0" y="0"/>
                </a:moveTo>
                <a:lnTo>
                  <a:pt x="2976899" y="0"/>
                </a:lnTo>
                <a:lnTo>
                  <a:pt x="2976899" y="1894052"/>
                </a:lnTo>
                <a:lnTo>
                  <a:pt x="0" y="1894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 rot="4919527">
            <a:off x="419747" y="7357302"/>
            <a:ext cx="4914678" cy="4681231"/>
          </a:xfrm>
          <a:custGeom>
            <a:avLst/>
            <a:gdLst/>
            <a:ahLst/>
            <a:cxnLst/>
            <a:rect l="l" t="t" r="r" b="b"/>
            <a:pathLst>
              <a:path w="4914678" h="4681231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Freeform 7"/>
          <p:cNvSpPr/>
          <p:nvPr/>
        </p:nvSpPr>
        <p:spPr>
          <a:xfrm rot="-1602191">
            <a:off x="-275017" y="7357302"/>
            <a:ext cx="4914678" cy="4681231"/>
          </a:xfrm>
          <a:custGeom>
            <a:avLst/>
            <a:gdLst/>
            <a:ahLst/>
            <a:cxnLst/>
            <a:rect l="l" t="t" r="r" b="b"/>
            <a:pathLst>
              <a:path w="4914678" h="4681231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6768064" y="-3280012"/>
            <a:ext cx="3907047" cy="3872860"/>
          </a:xfrm>
          <a:custGeom>
            <a:avLst/>
            <a:gdLst/>
            <a:ahLst/>
            <a:cxnLst/>
            <a:rect l="l" t="t" r="r" b="b"/>
            <a:pathLst>
              <a:path w="3907047" h="3872860">
                <a:moveTo>
                  <a:pt x="0" y="0"/>
                </a:moveTo>
                <a:lnTo>
                  <a:pt x="3907046" y="0"/>
                </a:lnTo>
                <a:lnTo>
                  <a:pt x="3907046" y="3872860"/>
                </a:lnTo>
                <a:lnTo>
                  <a:pt x="0" y="38728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746596" y="487360"/>
            <a:ext cx="8794809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Data Set 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5087" y="2050352"/>
            <a:ext cx="151680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Things we found odd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89974" y="3256997"/>
            <a:ext cx="1190805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We did some Analysis and found out that there were a lot of unusable values in the data, So we just made it usable.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89974" y="4858124"/>
            <a:ext cx="11908053" cy="419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 Bold"/>
              </a:rPr>
              <a:t>Steps we took: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First we classified the data and substituted some values that we thought were useful for our calculations.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We filled up almost all the potholes in the data.</a:t>
            </a:r>
          </a:p>
          <a:p>
            <a:pPr marL="734059" lvl="1" indent="-367030" algn="just">
              <a:lnSpc>
                <a:spcPts val="4759"/>
              </a:lnSpc>
              <a:buFont typeface="Arial" pitchFamily="34" charset="0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and we just used them to do some calculations.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23232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206318">
            <a:off x="-201955" y="-34895"/>
            <a:ext cx="2364991" cy="2404057"/>
          </a:xfrm>
          <a:custGeom>
            <a:avLst/>
            <a:gdLst/>
            <a:ahLst/>
            <a:cxnLst/>
            <a:rect l="l" t="t" r="r" b="b"/>
            <a:pathLst>
              <a:path w="2364991" h="2404057">
                <a:moveTo>
                  <a:pt x="0" y="0"/>
                </a:moveTo>
                <a:lnTo>
                  <a:pt x="2364991" y="0"/>
                </a:lnTo>
                <a:lnTo>
                  <a:pt x="2364991" y="2404057"/>
                </a:lnTo>
                <a:lnTo>
                  <a:pt x="0" y="2404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15933310" y="7865694"/>
            <a:ext cx="2281585" cy="2574426"/>
          </a:xfrm>
          <a:custGeom>
            <a:avLst/>
            <a:gdLst/>
            <a:ahLst/>
            <a:cxnLst/>
            <a:rect l="l" t="t" r="r" b="b"/>
            <a:pathLst>
              <a:path w="2281585" h="2574426">
                <a:moveTo>
                  <a:pt x="0" y="0"/>
                </a:moveTo>
                <a:lnTo>
                  <a:pt x="2281585" y="0"/>
                </a:lnTo>
                <a:lnTo>
                  <a:pt x="2281585" y="2574426"/>
                </a:lnTo>
                <a:lnTo>
                  <a:pt x="0" y="2574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-354912" flipH="1">
            <a:off x="16601848" y="-64145"/>
            <a:ext cx="3372303" cy="4144151"/>
          </a:xfrm>
          <a:custGeom>
            <a:avLst/>
            <a:gdLst/>
            <a:ahLst/>
            <a:cxnLst/>
            <a:rect l="l" t="t" r="r" b="b"/>
            <a:pathLst>
              <a:path w="3372303" h="4144151">
                <a:moveTo>
                  <a:pt x="3372304" y="0"/>
                </a:moveTo>
                <a:lnTo>
                  <a:pt x="0" y="0"/>
                </a:lnTo>
                <a:lnTo>
                  <a:pt x="0" y="4144151"/>
                </a:lnTo>
                <a:lnTo>
                  <a:pt x="3372304" y="4144151"/>
                </a:lnTo>
                <a:lnTo>
                  <a:pt x="3372304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 rot="5400000">
            <a:off x="-844691" y="3302088"/>
            <a:ext cx="2976899" cy="1894052"/>
          </a:xfrm>
          <a:custGeom>
            <a:avLst/>
            <a:gdLst/>
            <a:ahLst/>
            <a:cxnLst/>
            <a:rect l="l" t="t" r="r" b="b"/>
            <a:pathLst>
              <a:path w="2976899" h="1894052">
                <a:moveTo>
                  <a:pt x="0" y="0"/>
                </a:moveTo>
                <a:lnTo>
                  <a:pt x="2976899" y="0"/>
                </a:lnTo>
                <a:lnTo>
                  <a:pt x="2976899" y="1894052"/>
                </a:lnTo>
                <a:lnTo>
                  <a:pt x="0" y="1894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 rot="4919527">
            <a:off x="419747" y="7357302"/>
            <a:ext cx="4914678" cy="4681231"/>
          </a:xfrm>
          <a:custGeom>
            <a:avLst/>
            <a:gdLst/>
            <a:ahLst/>
            <a:cxnLst/>
            <a:rect l="l" t="t" r="r" b="b"/>
            <a:pathLst>
              <a:path w="4914678" h="4681231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Freeform 7"/>
          <p:cNvSpPr/>
          <p:nvPr/>
        </p:nvSpPr>
        <p:spPr>
          <a:xfrm rot="-1602191">
            <a:off x="-275017" y="7357302"/>
            <a:ext cx="4914678" cy="4681231"/>
          </a:xfrm>
          <a:custGeom>
            <a:avLst/>
            <a:gdLst/>
            <a:ahLst/>
            <a:cxnLst/>
            <a:rect l="l" t="t" r="r" b="b"/>
            <a:pathLst>
              <a:path w="4914678" h="4681231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6768064" y="-3280012"/>
            <a:ext cx="3907047" cy="3872860"/>
          </a:xfrm>
          <a:custGeom>
            <a:avLst/>
            <a:gdLst/>
            <a:ahLst/>
            <a:cxnLst/>
            <a:rect l="l" t="t" r="r" b="b"/>
            <a:pathLst>
              <a:path w="3907047" h="3872860">
                <a:moveTo>
                  <a:pt x="0" y="0"/>
                </a:moveTo>
                <a:lnTo>
                  <a:pt x="3907046" y="0"/>
                </a:lnTo>
                <a:lnTo>
                  <a:pt x="3907046" y="3872860"/>
                </a:lnTo>
                <a:lnTo>
                  <a:pt x="0" y="38728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746596" y="487360"/>
            <a:ext cx="8794809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Data Set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7400" y="1636715"/>
            <a:ext cx="13875910" cy="830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#   Column                        		Non-Null	Count  	Dtype 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---  ------                        			--------------  		----- 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0   tweet_id                      		14640 non-null  	float64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1   airline_sentiment             		14640 non-null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2   airline_sentiment_confidence  	14640 non-null  	float64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3   negativereason                		9178 non-null 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4   negativereason_confidence     	10522 non-null  	float64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5   airline                       			14640 non-null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6   airline_sentiment_gold        	40 non-null     	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7   name                          			14640 non-null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8   negativereason_gold           	32 non-null     	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9   retweet_count                 		14640 non-null  	int64 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10  text                          			14640 non-null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11  tweet_coord                   		1019 non-null 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12  tweet_created                 		14640 non-null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13  tweet_location                		9907 non-null   	object </a:t>
            </a:r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23232"/>
                </a:solidFill>
                <a:latin typeface="Canva Sans"/>
              </a:rPr>
              <a:t> 14  user_timezone                 		9820 non-null   	object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89974" y="4858124"/>
            <a:ext cx="11908053" cy="113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endParaRPr lang="en-US" sz="3399">
              <a:solidFill>
                <a:srgbClr val="323232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23232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9815" y="4552855"/>
            <a:ext cx="1695683" cy="1502799"/>
          </a:xfrm>
          <a:custGeom>
            <a:avLst/>
            <a:gdLst/>
            <a:ahLst/>
            <a:cxnLst/>
            <a:rect l="l" t="t" r="r" b="b"/>
            <a:pathLst>
              <a:path w="1695683" h="1502799">
                <a:moveTo>
                  <a:pt x="0" y="0"/>
                </a:moveTo>
                <a:lnTo>
                  <a:pt x="1695683" y="0"/>
                </a:lnTo>
                <a:lnTo>
                  <a:pt x="1695683" y="1502799"/>
                </a:lnTo>
                <a:lnTo>
                  <a:pt x="0" y="15027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rot="4565352">
            <a:off x="-1993285" y="717143"/>
            <a:ext cx="2774719" cy="3827199"/>
          </a:xfrm>
          <a:custGeom>
            <a:avLst/>
            <a:gdLst/>
            <a:ahLst/>
            <a:cxnLst/>
            <a:rect l="l" t="t" r="r" b="b"/>
            <a:pathLst>
              <a:path w="2774719" h="3827199">
                <a:moveTo>
                  <a:pt x="0" y="0"/>
                </a:moveTo>
                <a:lnTo>
                  <a:pt x="2774719" y="0"/>
                </a:lnTo>
                <a:lnTo>
                  <a:pt x="2774719" y="3827198"/>
                </a:lnTo>
                <a:lnTo>
                  <a:pt x="0" y="3827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1534198">
            <a:off x="464765" y="7346476"/>
            <a:ext cx="4914678" cy="4681231"/>
          </a:xfrm>
          <a:custGeom>
            <a:avLst/>
            <a:gdLst/>
            <a:ahLst/>
            <a:cxnLst/>
            <a:rect l="l" t="t" r="r" b="b"/>
            <a:pathLst>
              <a:path w="4914678" h="4681231">
                <a:moveTo>
                  <a:pt x="0" y="0"/>
                </a:moveTo>
                <a:lnTo>
                  <a:pt x="4914678" y="0"/>
                </a:lnTo>
                <a:lnTo>
                  <a:pt x="4914678" y="4681231"/>
                </a:lnTo>
                <a:lnTo>
                  <a:pt x="0" y="46812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 flipV="1">
            <a:off x="6777951" y="-1515439"/>
            <a:ext cx="4732098" cy="5088277"/>
          </a:xfrm>
          <a:custGeom>
            <a:avLst/>
            <a:gdLst/>
            <a:ahLst/>
            <a:cxnLst/>
            <a:rect l="l" t="t" r="r" b="b"/>
            <a:pathLst>
              <a:path w="4732098" h="5088277">
                <a:moveTo>
                  <a:pt x="0" y="5088278"/>
                </a:moveTo>
                <a:lnTo>
                  <a:pt x="4732098" y="5088278"/>
                </a:lnTo>
                <a:lnTo>
                  <a:pt x="4732098" y="0"/>
                </a:lnTo>
                <a:lnTo>
                  <a:pt x="0" y="0"/>
                </a:lnTo>
                <a:lnTo>
                  <a:pt x="0" y="5088278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7061700" y="8946518"/>
            <a:ext cx="1695683" cy="1502799"/>
          </a:xfrm>
          <a:custGeom>
            <a:avLst/>
            <a:gdLst/>
            <a:ahLst/>
            <a:cxnLst/>
            <a:rect l="l" t="t" r="r" b="b"/>
            <a:pathLst>
              <a:path w="1695683" h="1502799">
                <a:moveTo>
                  <a:pt x="0" y="0"/>
                </a:moveTo>
                <a:lnTo>
                  <a:pt x="1695683" y="0"/>
                </a:lnTo>
                <a:lnTo>
                  <a:pt x="1695683" y="1502799"/>
                </a:lnTo>
                <a:lnTo>
                  <a:pt x="0" y="15027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Freeform 7"/>
          <p:cNvSpPr/>
          <p:nvPr/>
        </p:nvSpPr>
        <p:spPr>
          <a:xfrm rot="4565352">
            <a:off x="-1993285" y="1966968"/>
            <a:ext cx="2774719" cy="3827199"/>
          </a:xfrm>
          <a:custGeom>
            <a:avLst/>
            <a:gdLst/>
            <a:ahLst/>
            <a:cxnLst/>
            <a:rect l="l" t="t" r="r" b="b"/>
            <a:pathLst>
              <a:path w="2774719" h="3827199">
                <a:moveTo>
                  <a:pt x="0" y="0"/>
                </a:moveTo>
                <a:lnTo>
                  <a:pt x="2774719" y="0"/>
                </a:lnTo>
                <a:lnTo>
                  <a:pt x="2774719" y="3827199"/>
                </a:lnTo>
                <a:lnTo>
                  <a:pt x="0" y="3827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3200400" y="2628900"/>
            <a:ext cx="11887200" cy="5943600"/>
          </a:xfrm>
          <a:custGeom>
            <a:avLst/>
            <a:gdLst/>
            <a:ahLst/>
            <a:cxnLst/>
            <a:rect l="l" t="t" r="r" b="b"/>
            <a:pathLst>
              <a:path w="14112576" h="6943387">
                <a:moveTo>
                  <a:pt x="0" y="0"/>
                </a:moveTo>
                <a:lnTo>
                  <a:pt x="14112576" y="0"/>
                </a:lnTo>
                <a:lnTo>
                  <a:pt x="14112576" y="6943388"/>
                </a:lnTo>
                <a:lnTo>
                  <a:pt x="0" y="6943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pPr algn="ctr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746596" y="487360"/>
            <a:ext cx="8794809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Data Set Counts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5087" y="2050352"/>
            <a:ext cx="151680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There were a lot of missing values in the data set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8572500"/>
            <a:ext cx="14478000" cy="131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/>
              <a:t>Dropped airline_sentiment_gold, negativereason_gold , tweet_coord as it has very high rate of missing values present in the data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/>
              <a:t>Imputed NA and 0.0 into missing value for negativereason and negativereason_confidence as it is data for positive and neutral sentiments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/>
              <a:t>Imputed user_timezone and tweet_location as Other to not miss the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465602" y="-1800511"/>
            <a:ext cx="4455380" cy="4790731"/>
          </a:xfrm>
          <a:custGeom>
            <a:avLst/>
            <a:gdLst/>
            <a:ahLst/>
            <a:cxnLst/>
            <a:rect l="l" t="t" r="r" b="b"/>
            <a:pathLst>
              <a:path w="4455380" h="4790731">
                <a:moveTo>
                  <a:pt x="0" y="4790731"/>
                </a:moveTo>
                <a:lnTo>
                  <a:pt x="4455380" y="4790731"/>
                </a:lnTo>
                <a:lnTo>
                  <a:pt x="4455380" y="0"/>
                </a:lnTo>
                <a:lnTo>
                  <a:pt x="0" y="0"/>
                </a:lnTo>
                <a:lnTo>
                  <a:pt x="0" y="4790731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rot="-993352">
            <a:off x="-845871" y="3564399"/>
            <a:ext cx="1797852" cy="800044"/>
          </a:xfrm>
          <a:custGeom>
            <a:avLst/>
            <a:gdLst/>
            <a:ahLst/>
            <a:cxnLst/>
            <a:rect l="l" t="t" r="r" b="b"/>
            <a:pathLst>
              <a:path w="1797852" h="800044">
                <a:moveTo>
                  <a:pt x="0" y="0"/>
                </a:moveTo>
                <a:lnTo>
                  <a:pt x="1797852" y="0"/>
                </a:lnTo>
                <a:lnTo>
                  <a:pt x="1797852" y="800044"/>
                </a:lnTo>
                <a:lnTo>
                  <a:pt x="0" y="800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-5549409" flipV="1">
            <a:off x="15794803" y="7479839"/>
            <a:ext cx="3661690" cy="5166406"/>
          </a:xfrm>
          <a:custGeom>
            <a:avLst/>
            <a:gdLst/>
            <a:ahLst/>
            <a:cxnLst/>
            <a:rect l="l" t="t" r="r" b="b"/>
            <a:pathLst>
              <a:path w="3661690" h="5166406">
                <a:moveTo>
                  <a:pt x="0" y="5166406"/>
                </a:moveTo>
                <a:lnTo>
                  <a:pt x="3661690" y="5166406"/>
                </a:lnTo>
                <a:lnTo>
                  <a:pt x="3661690" y="0"/>
                </a:lnTo>
                <a:lnTo>
                  <a:pt x="0" y="0"/>
                </a:lnTo>
                <a:lnTo>
                  <a:pt x="0" y="5166406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6503482" y="1576402"/>
            <a:ext cx="2298468" cy="2388019"/>
          </a:xfrm>
          <a:custGeom>
            <a:avLst/>
            <a:gdLst/>
            <a:ahLst/>
            <a:cxnLst/>
            <a:rect l="l" t="t" r="r" b="b"/>
            <a:pathLst>
              <a:path w="2298468" h="2388019">
                <a:moveTo>
                  <a:pt x="0" y="0"/>
                </a:moveTo>
                <a:lnTo>
                  <a:pt x="2298468" y="0"/>
                </a:lnTo>
                <a:lnTo>
                  <a:pt x="2298468" y="2388019"/>
                </a:lnTo>
                <a:lnTo>
                  <a:pt x="0" y="2388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746596" y="487360"/>
            <a:ext cx="8794809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Data 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5087" y="2050352"/>
            <a:ext cx="151680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Taking Some Steps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9974" y="3256997"/>
            <a:ext cx="1190805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323232"/>
                </a:solidFill>
                <a:latin typeface="Canva Sans"/>
              </a:rPr>
              <a:t>After making the data usable, we calculated </a:t>
            </a:r>
            <a:r>
              <a:rPr lang="en-US" sz="3399">
                <a:solidFill>
                  <a:srgbClr val="323232"/>
                </a:solidFill>
                <a:latin typeface="Canva Sans Bold"/>
              </a:rPr>
              <a:t>mean, median, top </a:t>
            </a:r>
            <a:r>
              <a:rPr lang="en-US" sz="3399">
                <a:solidFill>
                  <a:srgbClr val="323232"/>
                </a:solidFill>
                <a:latin typeface="Canva Sans"/>
              </a:rPr>
              <a:t>and </a:t>
            </a:r>
            <a:r>
              <a:rPr lang="en-US" sz="3399">
                <a:solidFill>
                  <a:srgbClr val="323232"/>
                </a:solidFill>
                <a:latin typeface="Canva Sans Bold"/>
              </a:rPr>
              <a:t>unique </a:t>
            </a:r>
            <a:r>
              <a:rPr lang="en-US" sz="3399">
                <a:solidFill>
                  <a:srgbClr val="323232"/>
                </a:solidFill>
                <a:latin typeface="Canva Sans"/>
              </a:rPr>
              <a:t>values.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851099"/>
            <a:ext cx="10820400" cy="118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		</a:t>
            </a:r>
            <a:r>
              <a:rPr lang="en-US" b="1"/>
              <a:t>count	mean	std	min	25%	50%	75%	max</a:t>
            </a:r>
          </a:p>
          <a:p>
            <a:r>
              <a:rPr lang="en-US"/>
              <a:t>airline_sentiment_confidence	14640.0	0.900169	0.16283	0.335	0.6923	1.0	1.0	1.0</a:t>
            </a:r>
          </a:p>
          <a:p>
            <a:r>
              <a:rPr lang="en-US"/>
              <a:t>negativereason_confidence		14640.0	0.458755	0.401057	0.0	0.0	0.6246	0.7033	1.0</a:t>
            </a:r>
          </a:p>
          <a:p>
            <a:r>
              <a:rPr lang="en-US"/>
              <a:t>retweet_count			14640.0	0.08265	0.745778	0.0	0.0	0.0	0.0	44.0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6296077"/>
            <a:ext cx="91821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		</a:t>
            </a:r>
            <a:r>
              <a:rPr lang="en-US" b="1"/>
              <a:t>count	unique	top		freq</a:t>
            </a:r>
          </a:p>
          <a:p>
            <a:r>
              <a:rPr lang="en-US"/>
              <a:t>airline_sentiment			14640	3	negative		9178	</a:t>
            </a:r>
          </a:p>
          <a:p>
            <a:r>
              <a:rPr lang="en-US"/>
              <a:t>negativereason			14640	11	NA		5462</a:t>
            </a:r>
          </a:p>
          <a:p>
            <a:r>
              <a:rPr lang="en-US"/>
              <a:t>airline				14640	6	United		3822	</a:t>
            </a:r>
          </a:p>
          <a:p>
            <a:r>
              <a:rPr lang="en-US"/>
              <a:t>name				14640	7701	JetBlueNews	63</a:t>
            </a:r>
          </a:p>
          <a:p>
            <a:r>
              <a:rPr lang="en-US"/>
              <a:t>text				14640	14427	@united thanks	6	</a:t>
            </a:r>
          </a:p>
          <a:p>
            <a:r>
              <a:rPr lang="en-US"/>
              <a:t>tweet_created			14640	14247	2015-02-24 09:54:34 -0800	5	</a:t>
            </a:r>
          </a:p>
          <a:p>
            <a:r>
              <a:rPr lang="en-US"/>
              <a:t>tweet_location			14640	3082	Other		4733	</a:t>
            </a:r>
          </a:p>
          <a:p>
            <a:r>
              <a:rPr lang="en-US"/>
              <a:t>user_timezone			14640	86	Other		4820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49409" flipV="1">
            <a:off x="15794803" y="7479839"/>
            <a:ext cx="3661690" cy="5166406"/>
          </a:xfrm>
          <a:custGeom>
            <a:avLst/>
            <a:gdLst/>
            <a:ahLst/>
            <a:cxnLst/>
            <a:rect l="l" t="t" r="r" b="b"/>
            <a:pathLst>
              <a:path w="3661690" h="5166406">
                <a:moveTo>
                  <a:pt x="0" y="5166406"/>
                </a:moveTo>
                <a:lnTo>
                  <a:pt x="3661690" y="5166406"/>
                </a:lnTo>
                <a:lnTo>
                  <a:pt x="3661690" y="0"/>
                </a:lnTo>
                <a:lnTo>
                  <a:pt x="0" y="0"/>
                </a:lnTo>
                <a:lnTo>
                  <a:pt x="0" y="5166406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3" name="Freeform 3"/>
          <p:cNvSpPr/>
          <p:nvPr/>
        </p:nvSpPr>
        <p:spPr>
          <a:xfrm flipV="1">
            <a:off x="-1417977" y="-1800511"/>
            <a:ext cx="4455380" cy="4790731"/>
          </a:xfrm>
          <a:custGeom>
            <a:avLst/>
            <a:gdLst/>
            <a:ahLst/>
            <a:cxnLst/>
            <a:rect l="l" t="t" r="r" b="b"/>
            <a:pathLst>
              <a:path w="4455380" h="4790731">
                <a:moveTo>
                  <a:pt x="0" y="4790731"/>
                </a:moveTo>
                <a:lnTo>
                  <a:pt x="4455380" y="4790731"/>
                </a:lnTo>
                <a:lnTo>
                  <a:pt x="4455380" y="0"/>
                </a:lnTo>
                <a:lnTo>
                  <a:pt x="0" y="0"/>
                </a:lnTo>
                <a:lnTo>
                  <a:pt x="0" y="4790731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 rot="-993352">
            <a:off x="-798246" y="3564399"/>
            <a:ext cx="1797852" cy="800044"/>
          </a:xfrm>
          <a:custGeom>
            <a:avLst/>
            <a:gdLst/>
            <a:ahLst/>
            <a:cxnLst/>
            <a:rect l="l" t="t" r="r" b="b"/>
            <a:pathLst>
              <a:path w="1797852" h="800044">
                <a:moveTo>
                  <a:pt x="0" y="0"/>
                </a:moveTo>
                <a:lnTo>
                  <a:pt x="1797852" y="0"/>
                </a:lnTo>
                <a:lnTo>
                  <a:pt x="1797852" y="800044"/>
                </a:lnTo>
                <a:lnTo>
                  <a:pt x="0" y="8000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6503482" y="1576402"/>
            <a:ext cx="2298468" cy="2388019"/>
          </a:xfrm>
          <a:custGeom>
            <a:avLst/>
            <a:gdLst/>
            <a:ahLst/>
            <a:cxnLst/>
            <a:rect l="l" t="t" r="r" b="b"/>
            <a:pathLst>
              <a:path w="2298468" h="2388019">
                <a:moveTo>
                  <a:pt x="0" y="0"/>
                </a:moveTo>
                <a:lnTo>
                  <a:pt x="2298468" y="0"/>
                </a:lnTo>
                <a:lnTo>
                  <a:pt x="2298468" y="2388019"/>
                </a:lnTo>
                <a:lnTo>
                  <a:pt x="0" y="2388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752600" y="2171700"/>
            <a:ext cx="6263906" cy="4008829"/>
          </a:xfrm>
          <a:custGeom>
            <a:avLst/>
            <a:gdLst/>
            <a:ahLst/>
            <a:cxnLst/>
            <a:rect l="l" t="t" r="r" b="b"/>
            <a:pathLst>
              <a:path w="7691875" h="5371906">
                <a:moveTo>
                  <a:pt x="0" y="0"/>
                </a:moveTo>
                <a:lnTo>
                  <a:pt x="7691875" y="0"/>
                </a:lnTo>
                <a:lnTo>
                  <a:pt x="7691875" y="5371907"/>
                </a:lnTo>
                <a:lnTo>
                  <a:pt x="0" y="5371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2286000" y="6026193"/>
            <a:ext cx="6096001" cy="4191000"/>
          </a:xfrm>
          <a:custGeom>
            <a:avLst/>
            <a:gdLst/>
            <a:ahLst/>
            <a:cxnLst/>
            <a:rect l="l" t="t" r="r" b="b"/>
            <a:pathLst>
              <a:path w="7551948" h="6029446">
                <a:moveTo>
                  <a:pt x="0" y="0"/>
                </a:moveTo>
                <a:lnTo>
                  <a:pt x="7551947" y="0"/>
                </a:lnTo>
                <a:lnTo>
                  <a:pt x="7551947" y="6029447"/>
                </a:lnTo>
                <a:lnTo>
                  <a:pt x="0" y="60294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/>
            <a:stretch>
              <a:fillRect b="-977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592430" y="660536"/>
            <a:ext cx="9103139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Some more Counts</a:t>
            </a:r>
          </a:p>
        </p:txBody>
      </p:sp>
      <p:grpSp>
        <p:nvGrpSpPr>
          <p:cNvPr id="10" name="Group 6"/>
          <p:cNvGrpSpPr/>
          <p:nvPr/>
        </p:nvGrpSpPr>
        <p:grpSpPr>
          <a:xfrm>
            <a:off x="9829032" y="3370670"/>
            <a:ext cx="5257800" cy="4363363"/>
            <a:chOff x="0" y="0"/>
            <a:chExt cx="11397317" cy="8251954"/>
          </a:xfrm>
        </p:grpSpPr>
        <p:sp>
          <p:nvSpPr>
            <p:cNvPr id="11" name="Freeform 7"/>
            <p:cNvSpPr/>
            <p:nvPr/>
          </p:nvSpPr>
          <p:spPr>
            <a:xfrm>
              <a:off x="0" y="1622951"/>
              <a:ext cx="11397318" cy="6629003"/>
            </a:xfrm>
            <a:custGeom>
              <a:avLst/>
              <a:gdLst/>
              <a:ahLst/>
              <a:cxnLst/>
              <a:rect l="l" t="t" r="r" b="b"/>
              <a:pathLst>
                <a:path w="11397317" h="8251954">
                  <a:moveTo>
                    <a:pt x="0" y="0"/>
                  </a:moveTo>
                  <a:lnTo>
                    <a:pt x="11397317" y="0"/>
                  </a:lnTo>
                  <a:lnTo>
                    <a:pt x="11397317" y="8251954"/>
                  </a:lnTo>
                  <a:lnTo>
                    <a:pt x="0" y="8251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rcRect/>
              <a:stretch>
                <a:fillRect/>
              </a:stretch>
            </a:blipFill>
          </p:spPr>
          <p:txBody>
            <a:bodyPr/>
            <a:lstStyle/>
            <a:p>
              <a:endParaRPr/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4230228" y="0"/>
              <a:ext cx="2609834" cy="41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35"/>
                </a:lnSpc>
              </a:pPr>
              <a:r>
                <a:rPr lang="en-US" sz="2311">
                  <a:solidFill>
                    <a:srgbClr val="323232"/>
                  </a:solidFill>
                  <a:latin typeface="Canva Sans"/>
                </a:rPr>
                <a:t>Airline counts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971875" flipH="1">
            <a:off x="-1290790" y="8002030"/>
            <a:ext cx="3637123" cy="4469583"/>
          </a:xfrm>
          <a:custGeom>
            <a:avLst/>
            <a:gdLst/>
            <a:ahLst/>
            <a:cxnLst/>
            <a:rect l="l" t="t" r="r" b="b"/>
            <a:pathLst>
              <a:path w="3637123" h="4469583">
                <a:moveTo>
                  <a:pt x="3637123" y="0"/>
                </a:moveTo>
                <a:lnTo>
                  <a:pt x="0" y="0"/>
                </a:lnTo>
                <a:lnTo>
                  <a:pt x="0" y="4469583"/>
                </a:lnTo>
                <a:lnTo>
                  <a:pt x="3637123" y="4469583"/>
                </a:lnTo>
                <a:lnTo>
                  <a:pt x="3637123" y="0"/>
                </a:lnTo>
                <a:close/>
              </a:path>
            </a:pathLst>
          </a:custGeom>
          <a:blipFill>
            <a:blip r:embed="rId3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14343350" y="-25944"/>
            <a:ext cx="4739972" cy="2109288"/>
          </a:xfrm>
          <a:custGeom>
            <a:avLst/>
            <a:gdLst/>
            <a:ahLst/>
            <a:cxnLst/>
            <a:rect l="l" t="t" r="r" b="b"/>
            <a:pathLst>
              <a:path w="4739972" h="2109288">
                <a:moveTo>
                  <a:pt x="0" y="0"/>
                </a:moveTo>
                <a:lnTo>
                  <a:pt x="4739972" y="0"/>
                </a:lnTo>
                <a:lnTo>
                  <a:pt x="4739972" y="2109288"/>
                </a:lnTo>
                <a:lnTo>
                  <a:pt x="0" y="210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5" name="Freeform 5"/>
          <p:cNvSpPr/>
          <p:nvPr/>
        </p:nvSpPr>
        <p:spPr>
          <a:xfrm rot="-3620986">
            <a:off x="17018001" y="4904581"/>
            <a:ext cx="2632474" cy="2830617"/>
          </a:xfrm>
          <a:custGeom>
            <a:avLst/>
            <a:gdLst/>
            <a:ahLst/>
            <a:cxnLst/>
            <a:rect l="l" t="t" r="r" b="b"/>
            <a:pathLst>
              <a:path w="2632474" h="2830617">
                <a:moveTo>
                  <a:pt x="0" y="0"/>
                </a:moveTo>
                <a:lnTo>
                  <a:pt x="2632474" y="0"/>
                </a:lnTo>
                <a:lnTo>
                  <a:pt x="2632474" y="2830617"/>
                </a:lnTo>
                <a:lnTo>
                  <a:pt x="0" y="2830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270688" y="1028700"/>
            <a:ext cx="2711535" cy="2403098"/>
          </a:xfrm>
          <a:custGeom>
            <a:avLst/>
            <a:gdLst/>
            <a:ahLst/>
            <a:cxnLst/>
            <a:rect l="l" t="t" r="r" b="b"/>
            <a:pathLst>
              <a:path w="2711535" h="2403098">
                <a:moveTo>
                  <a:pt x="0" y="0"/>
                </a:moveTo>
                <a:lnTo>
                  <a:pt x="2711535" y="0"/>
                </a:lnTo>
                <a:lnTo>
                  <a:pt x="2711535" y="2403098"/>
                </a:lnTo>
                <a:lnTo>
                  <a:pt x="0" y="2403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-924823" y="-1630116"/>
            <a:ext cx="3907047" cy="3872860"/>
          </a:xfrm>
          <a:custGeom>
            <a:avLst/>
            <a:gdLst/>
            <a:ahLst/>
            <a:cxnLst/>
            <a:rect l="l" t="t" r="r" b="b"/>
            <a:pathLst>
              <a:path w="3907047" h="3872860">
                <a:moveTo>
                  <a:pt x="0" y="0"/>
                </a:moveTo>
                <a:lnTo>
                  <a:pt x="3907046" y="0"/>
                </a:lnTo>
                <a:lnTo>
                  <a:pt x="3907046" y="3872860"/>
                </a:lnTo>
                <a:lnTo>
                  <a:pt x="0" y="38728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507416" y="487360"/>
            <a:ext cx="7273168" cy="114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spc="80">
                <a:solidFill>
                  <a:srgbClr val="323232"/>
                </a:solidFill>
                <a:latin typeface="Blacker Sans Text"/>
              </a:rPr>
              <a:t>The final count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733801" y="2552700"/>
            <a:ext cx="11877675" cy="51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Custom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Blacker Sans Pro</vt:lpstr>
      <vt:lpstr>Blacker Sans Pro Bold</vt:lpstr>
      <vt:lpstr>Blacker Sans Pro Italics</vt:lpstr>
      <vt:lpstr>Blacker Sans Text</vt:lpstr>
      <vt:lpstr>Blacker Sans Text Bold</vt:lpstr>
      <vt:lpstr>Calibri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brijal panchal</dc:creator>
  <cp:lastModifiedBy>Darshan Mistry</cp:lastModifiedBy>
  <cp:revision>1</cp:revision>
  <dcterms:created xsi:type="dcterms:W3CDTF">2006-08-16T00:00:00Z</dcterms:created>
  <dcterms:modified xsi:type="dcterms:W3CDTF">2023-06-23T21:55:53Z</dcterms:modified>
  <dc:identifier>DAFmT6Clo4I</dc:identifier>
</cp:coreProperties>
</file>