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4" r:id="rId3"/>
    <p:sldId id="285" r:id="rId4"/>
    <p:sldId id="288" r:id="rId5"/>
    <p:sldId id="289" r:id="rId6"/>
    <p:sldId id="290" r:id="rId7"/>
    <p:sldId id="291" r:id="rId8"/>
    <p:sldId id="287" r:id="rId9"/>
    <p:sldId id="295" r:id="rId10"/>
    <p:sldId id="296" r:id="rId11"/>
    <p:sldId id="297" r:id="rId12"/>
    <p:sldId id="302" r:id="rId13"/>
    <p:sldId id="298" r:id="rId14"/>
    <p:sldId id="299" r:id="rId15"/>
    <p:sldId id="301" r:id="rId16"/>
    <p:sldId id="30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oble Xavier" initials="NX" lastIdx="3" clrIdx="0">
    <p:extLst>
      <p:ext uri="{19B8F6BF-5375-455C-9EA6-DF929625EA0E}">
        <p15:presenceInfo xmlns:p15="http://schemas.microsoft.com/office/powerpoint/2012/main" userId="Noble Xavi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31C3A2D-EF5C-4DA5-8736-3DDD432EA763}" type="doc">
      <dgm:prSet loTypeId="urn:microsoft.com/office/officeart/2005/8/layout/chart3" loCatId="cycle" qsTypeId="urn:microsoft.com/office/officeart/2005/8/quickstyle/simple1" qsCatId="simple" csTypeId="urn:microsoft.com/office/officeart/2005/8/colors/colorful1" csCatId="colorful" phldr="1"/>
      <dgm:spPr/>
    </dgm:pt>
    <dgm:pt modelId="{27280023-AF01-4E56-9CC1-FCAF3506E08D}">
      <dgm:prSet phldrT="[Text]"/>
      <dgm:spPr/>
      <dgm:t>
        <a:bodyPr/>
        <a:lstStyle/>
        <a:p>
          <a:r>
            <a:rPr lang="en-CA" b="1" dirty="0">
              <a:solidFill>
                <a:schemeClr val="tx1"/>
              </a:solidFill>
            </a:rPr>
            <a:t>EDUCATION </a:t>
          </a:r>
        </a:p>
        <a:p>
          <a:r>
            <a:rPr lang="en-CA" dirty="0">
              <a:solidFill>
                <a:schemeClr val="tx1"/>
              </a:solidFill>
            </a:rPr>
            <a:t>(Marketers educate and communicate value proposition to customers)</a:t>
          </a:r>
        </a:p>
      </dgm:t>
    </dgm:pt>
    <dgm:pt modelId="{F68162BC-C90C-4D94-9001-E9DA2BBA74C3}" type="parTrans" cxnId="{F273CD45-F3D6-4415-9C6B-816FB52283CD}">
      <dgm:prSet/>
      <dgm:spPr/>
      <dgm:t>
        <a:bodyPr/>
        <a:lstStyle/>
        <a:p>
          <a:endParaRPr lang="en-CA"/>
        </a:p>
      </dgm:t>
    </dgm:pt>
    <dgm:pt modelId="{3F2F7F35-7ABD-4223-A37C-FF2308ADAA44}" type="sibTrans" cxnId="{F273CD45-F3D6-4415-9C6B-816FB52283CD}">
      <dgm:prSet/>
      <dgm:spPr/>
      <dgm:t>
        <a:bodyPr/>
        <a:lstStyle/>
        <a:p>
          <a:endParaRPr lang="en-CA"/>
        </a:p>
      </dgm:t>
    </dgm:pt>
    <dgm:pt modelId="{E1EBDD6B-E213-448F-870F-4E5B265FBAF8}">
      <dgm:prSet phldrT="[Text]"/>
      <dgm:spPr/>
      <dgm:t>
        <a:bodyPr/>
        <a:lstStyle/>
        <a:p>
          <a:r>
            <a:rPr lang="en-CA" b="1" dirty="0">
              <a:solidFill>
                <a:schemeClr val="tx1"/>
              </a:solidFill>
            </a:rPr>
            <a:t>ENGAGEMENT</a:t>
          </a:r>
        </a:p>
        <a:p>
          <a:r>
            <a:rPr lang="en-CA" dirty="0">
              <a:solidFill>
                <a:schemeClr val="tx1"/>
              </a:solidFill>
            </a:rPr>
            <a:t>(Marketers engage customers and understand their needs)</a:t>
          </a:r>
        </a:p>
      </dgm:t>
    </dgm:pt>
    <dgm:pt modelId="{EDF76BA0-B0B1-45DF-8219-156167DC7B8E}" type="parTrans" cxnId="{C3F673E3-723E-418A-9DF4-B2BD90A729DF}">
      <dgm:prSet/>
      <dgm:spPr/>
      <dgm:t>
        <a:bodyPr/>
        <a:lstStyle/>
        <a:p>
          <a:endParaRPr lang="en-CA"/>
        </a:p>
      </dgm:t>
    </dgm:pt>
    <dgm:pt modelId="{11BAADE4-1D5D-4C61-AD8B-5BB17FE852D9}" type="sibTrans" cxnId="{C3F673E3-723E-418A-9DF4-B2BD90A729DF}">
      <dgm:prSet/>
      <dgm:spPr/>
      <dgm:t>
        <a:bodyPr/>
        <a:lstStyle/>
        <a:p>
          <a:endParaRPr lang="en-CA"/>
        </a:p>
      </dgm:t>
    </dgm:pt>
    <dgm:pt modelId="{4C876AF3-4907-4AA0-AEF5-1A5AB83A4185}">
      <dgm:prSet phldrT="[Text]"/>
      <dgm:spPr/>
      <dgm:t>
        <a:bodyPr/>
        <a:lstStyle/>
        <a:p>
          <a:r>
            <a:rPr lang="en-CA" b="1" dirty="0">
              <a:solidFill>
                <a:schemeClr val="tx1"/>
              </a:solidFill>
            </a:rPr>
            <a:t>DRIVE SALES</a:t>
          </a:r>
        </a:p>
        <a:p>
          <a:r>
            <a:rPr lang="en-CA" dirty="0">
              <a:solidFill>
                <a:schemeClr val="tx1"/>
              </a:solidFill>
            </a:rPr>
            <a:t>(Marketers drive sales and traffic to products/services)</a:t>
          </a:r>
        </a:p>
      </dgm:t>
    </dgm:pt>
    <dgm:pt modelId="{5705654C-CB84-4801-BA95-4477A9D19B1E}" type="parTrans" cxnId="{BDBCEABD-4FC0-42D3-A5D5-A41C79A54C50}">
      <dgm:prSet/>
      <dgm:spPr/>
      <dgm:t>
        <a:bodyPr/>
        <a:lstStyle/>
        <a:p>
          <a:endParaRPr lang="en-CA"/>
        </a:p>
      </dgm:t>
    </dgm:pt>
    <dgm:pt modelId="{A747D83E-AE3E-4810-B20C-D704277858F2}" type="sibTrans" cxnId="{BDBCEABD-4FC0-42D3-A5D5-A41C79A54C50}">
      <dgm:prSet/>
      <dgm:spPr/>
      <dgm:t>
        <a:bodyPr/>
        <a:lstStyle/>
        <a:p>
          <a:endParaRPr lang="en-CA"/>
        </a:p>
      </dgm:t>
    </dgm:pt>
    <dgm:pt modelId="{7313FD87-3D08-4D28-AB5F-ADB0D01224A3}">
      <dgm:prSet phldrT="[Text]"/>
      <dgm:spPr/>
      <dgm:t>
        <a:bodyPr/>
        <a:lstStyle/>
        <a:p>
          <a:r>
            <a:rPr lang="en-CA" b="1" dirty="0">
              <a:solidFill>
                <a:schemeClr val="tx1"/>
              </a:solidFill>
            </a:rPr>
            <a:t>GROWTH </a:t>
          </a:r>
        </a:p>
        <a:p>
          <a:r>
            <a:rPr lang="en-CA" dirty="0">
              <a:solidFill>
                <a:schemeClr val="tx1"/>
              </a:solidFill>
            </a:rPr>
            <a:t>(Marketers empower business growth by reaching new customers)</a:t>
          </a:r>
        </a:p>
      </dgm:t>
    </dgm:pt>
    <dgm:pt modelId="{626F0B6C-2181-46A2-83B7-20DDCDCF8B0C}" type="parTrans" cxnId="{3E372B45-07DC-450A-B24D-69A7BB1F4E8B}">
      <dgm:prSet/>
      <dgm:spPr/>
      <dgm:t>
        <a:bodyPr/>
        <a:lstStyle/>
        <a:p>
          <a:endParaRPr lang="en-CA"/>
        </a:p>
      </dgm:t>
    </dgm:pt>
    <dgm:pt modelId="{00F292D6-EBA8-4BF8-851C-3AA76E7CE2ED}" type="sibTrans" cxnId="{3E372B45-07DC-450A-B24D-69A7BB1F4E8B}">
      <dgm:prSet/>
      <dgm:spPr/>
      <dgm:t>
        <a:bodyPr/>
        <a:lstStyle/>
        <a:p>
          <a:endParaRPr lang="en-CA"/>
        </a:p>
      </dgm:t>
    </dgm:pt>
    <dgm:pt modelId="{A234C233-880C-427F-BC84-0E3243BB7EA1}" type="pres">
      <dgm:prSet presAssocID="{131C3A2D-EF5C-4DA5-8736-3DDD432EA763}" presName="compositeShape" presStyleCnt="0">
        <dgm:presLayoutVars>
          <dgm:chMax val="7"/>
          <dgm:dir/>
          <dgm:resizeHandles val="exact"/>
        </dgm:presLayoutVars>
      </dgm:prSet>
      <dgm:spPr/>
    </dgm:pt>
    <dgm:pt modelId="{8A4270E6-7FA3-4AB5-92B8-4887DE07F4B3}" type="pres">
      <dgm:prSet presAssocID="{131C3A2D-EF5C-4DA5-8736-3DDD432EA763}" presName="wedge1" presStyleLbl="node1" presStyleIdx="0" presStyleCnt="4" custScaleX="98504" custScaleY="99463" custLinFactNeighborX="-4017" custLinFactNeighborY="4026"/>
      <dgm:spPr/>
    </dgm:pt>
    <dgm:pt modelId="{0C9CE56D-DD7B-4D84-A072-9C9BAD7474EA}" type="pres">
      <dgm:prSet presAssocID="{131C3A2D-EF5C-4DA5-8736-3DDD432EA763}" presName="wedge1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D9EC99E4-3E66-4690-AF8E-C4D1EDE86DBC}" type="pres">
      <dgm:prSet presAssocID="{131C3A2D-EF5C-4DA5-8736-3DDD432EA763}" presName="wedge2" presStyleLbl="node1" presStyleIdx="1" presStyleCnt="4" custScaleX="97800"/>
      <dgm:spPr/>
    </dgm:pt>
    <dgm:pt modelId="{E17A62A6-16FA-4ED9-AEEC-6483DBE04170}" type="pres">
      <dgm:prSet presAssocID="{131C3A2D-EF5C-4DA5-8736-3DDD432EA763}" presName="wedge2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7578C6BC-0360-4847-A023-34345A1357C4}" type="pres">
      <dgm:prSet presAssocID="{131C3A2D-EF5C-4DA5-8736-3DDD432EA763}" presName="wedge3" presStyleLbl="node1" presStyleIdx="2" presStyleCnt="4"/>
      <dgm:spPr/>
    </dgm:pt>
    <dgm:pt modelId="{7D049501-619F-46B2-8A65-312BAD3D6452}" type="pres">
      <dgm:prSet presAssocID="{131C3A2D-EF5C-4DA5-8736-3DDD432EA763}" presName="wedge3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89031B1D-F232-4B6B-9B33-DAFD31A65BDA}" type="pres">
      <dgm:prSet presAssocID="{131C3A2D-EF5C-4DA5-8736-3DDD432EA763}" presName="wedge4" presStyleLbl="node1" presStyleIdx="3" presStyleCnt="4"/>
      <dgm:spPr/>
    </dgm:pt>
    <dgm:pt modelId="{B21897A4-8022-4D52-9AB6-0034FEDBF0A9}" type="pres">
      <dgm:prSet presAssocID="{131C3A2D-EF5C-4DA5-8736-3DDD432EA763}" presName="wedge4Tx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5D4E360F-6D90-4E0A-952A-87ABE5B11B58}" type="presOf" srcId="{27280023-AF01-4E56-9CC1-FCAF3506E08D}" destId="{8A4270E6-7FA3-4AB5-92B8-4887DE07F4B3}" srcOrd="0" destOrd="0" presId="urn:microsoft.com/office/officeart/2005/8/layout/chart3"/>
    <dgm:cxn modelId="{D534EF61-F7A2-40A8-9257-7B5A1EF065DD}" type="presOf" srcId="{27280023-AF01-4E56-9CC1-FCAF3506E08D}" destId="{0C9CE56D-DD7B-4D84-A072-9C9BAD7474EA}" srcOrd="1" destOrd="0" presId="urn:microsoft.com/office/officeart/2005/8/layout/chart3"/>
    <dgm:cxn modelId="{3E372B45-07DC-450A-B24D-69A7BB1F4E8B}" srcId="{131C3A2D-EF5C-4DA5-8736-3DDD432EA763}" destId="{7313FD87-3D08-4D28-AB5F-ADB0D01224A3}" srcOrd="3" destOrd="0" parTransId="{626F0B6C-2181-46A2-83B7-20DDCDCF8B0C}" sibTransId="{00F292D6-EBA8-4BF8-851C-3AA76E7CE2ED}"/>
    <dgm:cxn modelId="{F273CD45-F3D6-4415-9C6B-816FB52283CD}" srcId="{131C3A2D-EF5C-4DA5-8736-3DDD432EA763}" destId="{27280023-AF01-4E56-9CC1-FCAF3506E08D}" srcOrd="0" destOrd="0" parTransId="{F68162BC-C90C-4D94-9001-E9DA2BBA74C3}" sibTransId="{3F2F7F35-7ABD-4223-A37C-FF2308ADAA44}"/>
    <dgm:cxn modelId="{DA7CDA6E-169D-4540-AB60-1ECE88AF0FAF}" type="presOf" srcId="{4C876AF3-4907-4AA0-AEF5-1A5AB83A4185}" destId="{7D049501-619F-46B2-8A65-312BAD3D6452}" srcOrd="1" destOrd="0" presId="urn:microsoft.com/office/officeart/2005/8/layout/chart3"/>
    <dgm:cxn modelId="{33B0F68E-587F-4FC3-AF93-E8E678A3A7FE}" type="presOf" srcId="{131C3A2D-EF5C-4DA5-8736-3DDD432EA763}" destId="{A234C233-880C-427F-BC84-0E3243BB7EA1}" srcOrd="0" destOrd="0" presId="urn:microsoft.com/office/officeart/2005/8/layout/chart3"/>
    <dgm:cxn modelId="{EF70D2A9-7C84-444C-9D5D-6D7C8C9E3419}" type="presOf" srcId="{E1EBDD6B-E213-448F-870F-4E5B265FBAF8}" destId="{E17A62A6-16FA-4ED9-AEEC-6483DBE04170}" srcOrd="1" destOrd="0" presId="urn:microsoft.com/office/officeart/2005/8/layout/chart3"/>
    <dgm:cxn modelId="{F14F1EBC-F417-46D0-8970-23A66854560D}" type="presOf" srcId="{7313FD87-3D08-4D28-AB5F-ADB0D01224A3}" destId="{B21897A4-8022-4D52-9AB6-0034FEDBF0A9}" srcOrd="1" destOrd="0" presId="urn:microsoft.com/office/officeart/2005/8/layout/chart3"/>
    <dgm:cxn modelId="{D212B1BD-22D3-4326-ABDC-5ACAC1F0C1BD}" type="presOf" srcId="{4C876AF3-4907-4AA0-AEF5-1A5AB83A4185}" destId="{7578C6BC-0360-4847-A023-34345A1357C4}" srcOrd="0" destOrd="0" presId="urn:microsoft.com/office/officeart/2005/8/layout/chart3"/>
    <dgm:cxn modelId="{BDBCEABD-4FC0-42D3-A5D5-A41C79A54C50}" srcId="{131C3A2D-EF5C-4DA5-8736-3DDD432EA763}" destId="{4C876AF3-4907-4AA0-AEF5-1A5AB83A4185}" srcOrd="2" destOrd="0" parTransId="{5705654C-CB84-4801-BA95-4477A9D19B1E}" sibTransId="{A747D83E-AE3E-4810-B20C-D704277858F2}"/>
    <dgm:cxn modelId="{E46D87BE-743B-44E6-AE24-C1D16265DCFE}" type="presOf" srcId="{7313FD87-3D08-4D28-AB5F-ADB0D01224A3}" destId="{89031B1D-F232-4B6B-9B33-DAFD31A65BDA}" srcOrd="0" destOrd="0" presId="urn:microsoft.com/office/officeart/2005/8/layout/chart3"/>
    <dgm:cxn modelId="{C82291CA-BBC8-4CA3-A394-C8E036F27329}" type="presOf" srcId="{E1EBDD6B-E213-448F-870F-4E5B265FBAF8}" destId="{D9EC99E4-3E66-4690-AF8E-C4D1EDE86DBC}" srcOrd="0" destOrd="0" presId="urn:microsoft.com/office/officeart/2005/8/layout/chart3"/>
    <dgm:cxn modelId="{C3F673E3-723E-418A-9DF4-B2BD90A729DF}" srcId="{131C3A2D-EF5C-4DA5-8736-3DDD432EA763}" destId="{E1EBDD6B-E213-448F-870F-4E5B265FBAF8}" srcOrd="1" destOrd="0" parTransId="{EDF76BA0-B0B1-45DF-8219-156167DC7B8E}" sibTransId="{11BAADE4-1D5D-4C61-AD8B-5BB17FE852D9}"/>
    <dgm:cxn modelId="{2CAF6FB3-5069-4D51-9E35-6273D1B81EFF}" type="presParOf" srcId="{A234C233-880C-427F-BC84-0E3243BB7EA1}" destId="{8A4270E6-7FA3-4AB5-92B8-4887DE07F4B3}" srcOrd="0" destOrd="0" presId="urn:microsoft.com/office/officeart/2005/8/layout/chart3"/>
    <dgm:cxn modelId="{BDCEB8B9-1E5A-46BA-B786-E157C4E97991}" type="presParOf" srcId="{A234C233-880C-427F-BC84-0E3243BB7EA1}" destId="{0C9CE56D-DD7B-4D84-A072-9C9BAD7474EA}" srcOrd="1" destOrd="0" presId="urn:microsoft.com/office/officeart/2005/8/layout/chart3"/>
    <dgm:cxn modelId="{F06E113C-E7D9-4A05-96CD-275BA28B4AFE}" type="presParOf" srcId="{A234C233-880C-427F-BC84-0E3243BB7EA1}" destId="{D9EC99E4-3E66-4690-AF8E-C4D1EDE86DBC}" srcOrd="2" destOrd="0" presId="urn:microsoft.com/office/officeart/2005/8/layout/chart3"/>
    <dgm:cxn modelId="{56732AD8-982A-490D-96A1-9A570A99F6BC}" type="presParOf" srcId="{A234C233-880C-427F-BC84-0E3243BB7EA1}" destId="{E17A62A6-16FA-4ED9-AEEC-6483DBE04170}" srcOrd="3" destOrd="0" presId="urn:microsoft.com/office/officeart/2005/8/layout/chart3"/>
    <dgm:cxn modelId="{4DC811E8-4535-4339-BB56-6805676F5FAE}" type="presParOf" srcId="{A234C233-880C-427F-BC84-0E3243BB7EA1}" destId="{7578C6BC-0360-4847-A023-34345A1357C4}" srcOrd="4" destOrd="0" presId="urn:microsoft.com/office/officeart/2005/8/layout/chart3"/>
    <dgm:cxn modelId="{CA91B325-8EC1-496D-8281-F485F286812D}" type="presParOf" srcId="{A234C233-880C-427F-BC84-0E3243BB7EA1}" destId="{7D049501-619F-46B2-8A65-312BAD3D6452}" srcOrd="5" destOrd="0" presId="urn:microsoft.com/office/officeart/2005/8/layout/chart3"/>
    <dgm:cxn modelId="{56DA6B95-7E4D-490D-BD1F-469005892CB5}" type="presParOf" srcId="{A234C233-880C-427F-BC84-0E3243BB7EA1}" destId="{89031B1D-F232-4B6B-9B33-DAFD31A65BDA}" srcOrd="6" destOrd="0" presId="urn:microsoft.com/office/officeart/2005/8/layout/chart3"/>
    <dgm:cxn modelId="{BE75C43B-76C5-4AB8-9C2A-C25C3B355570}" type="presParOf" srcId="{A234C233-880C-427F-BC84-0E3243BB7EA1}" destId="{B21897A4-8022-4D52-9AB6-0034FEDBF0A9}" srcOrd="7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4270E6-7FA3-4AB5-92B8-4887DE07F4B3}">
      <dsp:nvSpPr>
        <dsp:cNvPr id="0" name=""/>
        <dsp:cNvSpPr/>
      </dsp:nvSpPr>
      <dsp:spPr>
        <a:xfrm>
          <a:off x="1905578" y="464123"/>
          <a:ext cx="3949067" cy="3987514"/>
        </a:xfrm>
        <a:prstGeom prst="pie">
          <a:avLst>
            <a:gd name="adj1" fmla="val 16200000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500" b="1" kern="1200" dirty="0">
              <a:solidFill>
                <a:schemeClr val="tx1"/>
              </a:solidFill>
            </a:rPr>
            <a:t>EDUCATION 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500" kern="1200" dirty="0">
              <a:solidFill>
                <a:schemeClr val="tx1"/>
              </a:solidFill>
            </a:rPr>
            <a:t>(Marketers educate and communicate value proposition to customers)</a:t>
          </a:r>
        </a:p>
      </dsp:txBody>
      <dsp:txXfrm>
        <a:off x="3925244" y="1201813"/>
        <a:ext cx="1457393" cy="1186760"/>
      </dsp:txXfrm>
    </dsp:sp>
    <dsp:sp modelId="{D9EC99E4-3E66-4690-AF8E-C4D1EDE86DBC}">
      <dsp:nvSpPr>
        <dsp:cNvPr id="0" name=""/>
        <dsp:cNvSpPr/>
      </dsp:nvSpPr>
      <dsp:spPr>
        <a:xfrm>
          <a:off x="1911780" y="460907"/>
          <a:ext cx="3920843" cy="4009042"/>
        </a:xfrm>
        <a:prstGeom prst="pie">
          <a:avLst>
            <a:gd name="adj1" fmla="val 0"/>
            <a:gd name="adj2" fmla="val 540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500" b="1" kern="1200" dirty="0">
              <a:solidFill>
                <a:schemeClr val="tx1"/>
              </a:solidFill>
            </a:rPr>
            <a:t>ENGAGEMENT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500" kern="1200" dirty="0">
              <a:solidFill>
                <a:schemeClr val="tx1"/>
              </a:solidFill>
            </a:rPr>
            <a:t>(Marketers engage customers and understand their needs)</a:t>
          </a:r>
        </a:p>
      </dsp:txBody>
      <dsp:txXfrm>
        <a:off x="3942217" y="2537019"/>
        <a:ext cx="1446978" cy="1193167"/>
      </dsp:txXfrm>
    </dsp:sp>
    <dsp:sp modelId="{7578C6BC-0360-4847-A023-34345A1357C4}">
      <dsp:nvSpPr>
        <dsp:cNvPr id="0" name=""/>
        <dsp:cNvSpPr/>
      </dsp:nvSpPr>
      <dsp:spPr>
        <a:xfrm>
          <a:off x="1867681" y="460907"/>
          <a:ext cx="4009042" cy="4009042"/>
        </a:xfrm>
        <a:prstGeom prst="pie">
          <a:avLst>
            <a:gd name="adj1" fmla="val 5400000"/>
            <a:gd name="adj2" fmla="val 1080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500" b="1" kern="1200" dirty="0">
              <a:solidFill>
                <a:schemeClr val="tx1"/>
              </a:solidFill>
            </a:rPr>
            <a:t>DRIVE SALES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500" kern="1200" dirty="0">
              <a:solidFill>
                <a:schemeClr val="tx1"/>
              </a:solidFill>
            </a:rPr>
            <a:t>(Marketers drive sales and traffic to products/services)</a:t>
          </a:r>
        </a:p>
      </dsp:txBody>
      <dsp:txXfrm>
        <a:off x="2321084" y="2537019"/>
        <a:ext cx="1479527" cy="1193167"/>
      </dsp:txXfrm>
    </dsp:sp>
    <dsp:sp modelId="{89031B1D-F232-4B6B-9B33-DAFD31A65BDA}">
      <dsp:nvSpPr>
        <dsp:cNvPr id="0" name=""/>
        <dsp:cNvSpPr/>
      </dsp:nvSpPr>
      <dsp:spPr>
        <a:xfrm>
          <a:off x="1867681" y="460907"/>
          <a:ext cx="4009042" cy="4009042"/>
        </a:xfrm>
        <a:prstGeom prst="pie">
          <a:avLst>
            <a:gd name="adj1" fmla="val 10800000"/>
            <a:gd name="adj2" fmla="val 1620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500" b="1" kern="1200" dirty="0">
              <a:solidFill>
                <a:schemeClr val="tx1"/>
              </a:solidFill>
            </a:rPr>
            <a:t>GROWTH 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500" kern="1200" dirty="0">
              <a:solidFill>
                <a:schemeClr val="tx1"/>
              </a:solidFill>
            </a:rPr>
            <a:t>(Marketers empower business growth by reaching new customers)</a:t>
          </a:r>
        </a:p>
      </dsp:txBody>
      <dsp:txXfrm>
        <a:off x="2321084" y="1200671"/>
        <a:ext cx="1479527" cy="11931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7/17/2024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708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7/17/2024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162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7/17/2024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9416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7/17/2024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958007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7/17/2024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9298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7/17/2024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6596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7/17/2024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3426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7/17/2024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9500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7/17/2024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956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7/17/2024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397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7/17/2024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498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7/17/2024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945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7/17/2024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325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7/17/2024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010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7/17/2024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624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7/17/2024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416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7/17/2024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482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7/17/2024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1057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7" r:id="rId1"/>
    <p:sldLayoutId id="2147483676" r:id="rId2"/>
    <p:sldLayoutId id="2147483675" r:id="rId3"/>
    <p:sldLayoutId id="2147483674" r:id="rId4"/>
    <p:sldLayoutId id="2147483673" r:id="rId5"/>
    <p:sldLayoutId id="2147483672" r:id="rId6"/>
    <p:sldLayoutId id="2147483671" r:id="rId7"/>
    <p:sldLayoutId id="2147483670" r:id="rId8"/>
    <p:sldLayoutId id="2147483669" r:id="rId9"/>
    <p:sldLayoutId id="2147483668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  <p:sldLayoutId id="2147483667" r:id="rId17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i="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8B48C41-6B44-4D20-B0EE-74F236CA64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" r="18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 useBgFill="1">
        <p:nvSpPr>
          <p:cNvPr id="9" name="Freeform 5">
            <a:extLst>
              <a:ext uri="{FF2B5EF4-FFF2-40B4-BE49-F238E27FC236}">
                <a16:creationId xmlns:a16="http://schemas.microsoft.com/office/drawing/2014/main" id="{608EAA06-5488-416B-B2B2-E55213011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271651" y="1762886"/>
            <a:ext cx="7656919" cy="3332229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BB8736-A896-4A1B-A191-A697015CE1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80733" y="2074339"/>
            <a:ext cx="7219954" cy="1828801"/>
          </a:xfrm>
        </p:spPr>
        <p:txBody>
          <a:bodyPr>
            <a:normAutofit/>
          </a:bodyPr>
          <a:lstStyle/>
          <a:p>
            <a:r>
              <a:rPr lang="en-IN" sz="4800" dirty="0"/>
              <a:t>Market Segmentation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183DD5-B36A-4CFD-8FA0-6307B1F1AD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80733" y="3903138"/>
            <a:ext cx="7219954" cy="1049867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FABB57"/>
                </a:solidFill>
              </a:rPr>
              <a:t>								</a:t>
            </a:r>
            <a:r>
              <a:rPr lang="en-IN" dirty="0" err="1">
                <a:solidFill>
                  <a:srgbClr val="FABB57"/>
                </a:solidFill>
              </a:rPr>
              <a:t>Brijendra</a:t>
            </a:r>
            <a:r>
              <a:rPr lang="en-IN" dirty="0">
                <a:solidFill>
                  <a:srgbClr val="FABB57"/>
                </a:solidFill>
              </a:rPr>
              <a:t> Saroj </a:t>
            </a:r>
          </a:p>
        </p:txBody>
      </p:sp>
    </p:spTree>
    <p:extLst>
      <p:ext uri="{BB962C8B-B14F-4D97-AF65-F5344CB8AC3E}">
        <p14:creationId xmlns:p14="http://schemas.microsoft.com/office/powerpoint/2010/main" val="33304256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066A9B7-7D3F-4407-98D0-BFE549422DC4}"/>
              </a:ext>
            </a:extLst>
          </p:cNvPr>
          <p:cNvSpPr txBox="1"/>
          <p:nvPr/>
        </p:nvSpPr>
        <p:spPr>
          <a:xfrm>
            <a:off x="3792245" y="195310"/>
            <a:ext cx="30139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chemeClr val="accent1"/>
                </a:solidFill>
              </a:rPr>
              <a:t>STEPS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E97A4F-16FD-4CB1-AB31-974A8BB8E465}"/>
              </a:ext>
            </a:extLst>
          </p:cNvPr>
          <p:cNvSpPr txBox="1"/>
          <p:nvPr/>
        </p:nvSpPr>
        <p:spPr>
          <a:xfrm>
            <a:off x="1000218" y="1064397"/>
            <a:ext cx="11079332" cy="532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VISUALIZE AND EXPLORE DATASET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400" dirty="0"/>
              <a:t>Check for Null Values </a:t>
            </a:r>
          </a:p>
          <a:p>
            <a:pPr lvl="1"/>
            <a:endParaRPr lang="en-IN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400" dirty="0"/>
              <a:t>Fill up the missing elements with mean of the 'MINIMUM_PAYMENT’ 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400" dirty="0"/>
              <a:t>Fill up the missing elements with mean of the 'CREDIT_LIMIT’ 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400" dirty="0"/>
              <a:t>Check for Null Values – again</a:t>
            </a:r>
          </a:p>
          <a:p>
            <a:pPr lvl="1"/>
            <a:endParaRPr lang="en-IN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400" dirty="0"/>
              <a:t>Check duplicated entries in the data</a:t>
            </a:r>
          </a:p>
          <a:p>
            <a:pPr lvl="1"/>
            <a:endParaRPr lang="en-IN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400" dirty="0"/>
              <a:t>Drop Customer ID since it has no meaning here </a:t>
            </a:r>
          </a:p>
          <a:p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1798141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066A9B7-7D3F-4407-98D0-BFE549422DC4}"/>
              </a:ext>
            </a:extLst>
          </p:cNvPr>
          <p:cNvSpPr txBox="1"/>
          <p:nvPr/>
        </p:nvSpPr>
        <p:spPr>
          <a:xfrm>
            <a:off x="3792245" y="195310"/>
            <a:ext cx="30139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chemeClr val="accent1"/>
                </a:solidFill>
              </a:rPr>
              <a:t>STEPS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E97A4F-16FD-4CB1-AB31-974A8BB8E465}"/>
              </a:ext>
            </a:extLst>
          </p:cNvPr>
          <p:cNvSpPr txBox="1"/>
          <p:nvPr/>
        </p:nvSpPr>
        <p:spPr>
          <a:xfrm>
            <a:off x="1000218" y="1064397"/>
            <a:ext cx="11079332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400" dirty="0"/>
              <a:t>Create a list with number of columns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400" dirty="0"/>
              <a:t>Create a KDE plot with all the columns – create with for loop , iterate through all the columns in the list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IN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282E4EE-9A44-4A3E-93DF-64D6076150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996" y="2911795"/>
            <a:ext cx="10040645" cy="1726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0329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066A9B7-7D3F-4407-98D0-BFE549422DC4}"/>
              </a:ext>
            </a:extLst>
          </p:cNvPr>
          <p:cNvSpPr txBox="1"/>
          <p:nvPr/>
        </p:nvSpPr>
        <p:spPr>
          <a:xfrm>
            <a:off x="3792245" y="195310"/>
            <a:ext cx="30139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chemeClr val="accent1"/>
                </a:solidFill>
              </a:rPr>
              <a:t>STEPS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F544A6-E4FF-4EB2-979A-A853ADC309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263" y="1341749"/>
            <a:ext cx="11168227" cy="3008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8994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066A9B7-7D3F-4407-98D0-BFE549422DC4}"/>
              </a:ext>
            </a:extLst>
          </p:cNvPr>
          <p:cNvSpPr txBox="1"/>
          <p:nvPr/>
        </p:nvSpPr>
        <p:spPr>
          <a:xfrm>
            <a:off x="3792245" y="195310"/>
            <a:ext cx="30139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chemeClr val="accent1"/>
                </a:solidFill>
              </a:rPr>
              <a:t>STEPS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181036-A448-4E5B-B5A2-2014DF5538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527" y="1099120"/>
            <a:ext cx="10801350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724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066A9B7-7D3F-4407-98D0-BFE549422DC4}"/>
              </a:ext>
            </a:extLst>
          </p:cNvPr>
          <p:cNvSpPr txBox="1"/>
          <p:nvPr/>
        </p:nvSpPr>
        <p:spPr>
          <a:xfrm>
            <a:off x="3792245" y="195310"/>
            <a:ext cx="30139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chemeClr val="accent1"/>
                </a:solidFill>
              </a:rPr>
              <a:t>STEPS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CA1635-5F3A-4E5F-9EC2-2858EAFB38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453" y="891990"/>
            <a:ext cx="11449050" cy="28110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A2F473C-0CE1-4DD3-859B-7BBA488BBB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017" y="4000252"/>
            <a:ext cx="11449050" cy="2589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8286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066A9B7-7D3F-4407-98D0-BFE549422DC4}"/>
              </a:ext>
            </a:extLst>
          </p:cNvPr>
          <p:cNvSpPr txBox="1"/>
          <p:nvPr/>
        </p:nvSpPr>
        <p:spPr>
          <a:xfrm>
            <a:off x="3792245" y="195310"/>
            <a:ext cx="30139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chemeClr val="accent1"/>
                </a:solidFill>
              </a:rPr>
              <a:t>STEPS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E97A4F-16FD-4CB1-AB31-974A8BB8E465}"/>
              </a:ext>
            </a:extLst>
          </p:cNvPr>
          <p:cNvSpPr txBox="1"/>
          <p:nvPr/>
        </p:nvSpPr>
        <p:spPr>
          <a:xfrm>
            <a:off x="1000218" y="1064397"/>
            <a:ext cx="11079332" cy="1261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Create Heat Map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91C9B2-9310-458E-83E1-B8FF0E98C6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163" y="1615736"/>
            <a:ext cx="10691674" cy="4686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8522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066A9B7-7D3F-4407-98D0-BFE549422DC4}"/>
              </a:ext>
            </a:extLst>
          </p:cNvPr>
          <p:cNvSpPr txBox="1"/>
          <p:nvPr/>
        </p:nvSpPr>
        <p:spPr>
          <a:xfrm>
            <a:off x="3792245" y="195310"/>
            <a:ext cx="30139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chemeClr val="accent1"/>
                </a:solidFill>
              </a:rPr>
              <a:t>STEPS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A7860D-87B9-42A8-A5FD-8BEFD5252080}"/>
              </a:ext>
            </a:extLst>
          </p:cNvPr>
          <p:cNvSpPr txBox="1"/>
          <p:nvPr/>
        </p:nvSpPr>
        <p:spPr>
          <a:xfrm>
            <a:off x="946952" y="1120676"/>
            <a:ext cx="1107933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400" dirty="0"/>
              <a:t>Apply Feature Scaling 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400" dirty="0"/>
              <a:t>Identify the Optimum number of clusters ( Elbow method)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400" dirty="0"/>
              <a:t>Create the K Means Clustering Algorithm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400" dirty="0"/>
              <a:t>Apply PCA in the Data Set and create clusters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675798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BCDE632-DD93-4294-974D-10B1396112AA}"/>
              </a:ext>
            </a:extLst>
          </p:cNvPr>
          <p:cNvSpPr txBox="1"/>
          <p:nvPr/>
        </p:nvSpPr>
        <p:spPr>
          <a:xfrm>
            <a:off x="355107" y="451839"/>
            <a:ext cx="11079332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800" dirty="0">
                <a:latin typeface="Calibri" panose="020F0502020204030204" pitchFamily="34" charset="0"/>
                <a:cs typeface="Calibri" panose="020F0502020204030204" pitchFamily="34" charset="0"/>
              </a:rPr>
              <a:t>Marketing is crucial for the growth and sustainability of any business.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CA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800" dirty="0">
                <a:latin typeface="Calibri" panose="020F0502020204030204" pitchFamily="34" charset="0"/>
                <a:cs typeface="Calibri" panose="020F0502020204030204" pitchFamily="34" charset="0"/>
              </a:rPr>
              <a:t>Marketers can help build the company’s brand, engage customers, grow revenue, and increase sales.</a:t>
            </a:r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5B0B3608-4EDC-4857-B605-42B4022666F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6742170"/>
              </p:ext>
            </p:extLst>
          </p:nvPr>
        </p:nvGraphicFramePr>
        <p:xfrm>
          <a:off x="1695636" y="1855433"/>
          <a:ext cx="7883370" cy="47726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33316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E5CA332-1F6B-4DAC-A93F-4BC30CECD7EB}"/>
              </a:ext>
            </a:extLst>
          </p:cNvPr>
          <p:cNvSpPr txBox="1"/>
          <p:nvPr/>
        </p:nvSpPr>
        <p:spPr>
          <a:xfrm>
            <a:off x="328474" y="1020009"/>
            <a:ext cx="11079332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800" dirty="0"/>
              <a:t>One of the key pain points for marketers is to know their customers and identify their needs.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CA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800" dirty="0"/>
              <a:t>By understanding the customer, marketers can launch a targeted marketing campaign that is tailored for specific needs.</a:t>
            </a:r>
          </a:p>
          <a:p>
            <a:endParaRPr lang="en-CA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800" dirty="0"/>
              <a:t>If data about the customers is available, data science can be applied to perform market segmentation. </a:t>
            </a:r>
          </a:p>
        </p:txBody>
      </p:sp>
    </p:spTree>
    <p:extLst>
      <p:ext uri="{BB962C8B-B14F-4D97-AF65-F5344CB8AC3E}">
        <p14:creationId xmlns:p14="http://schemas.microsoft.com/office/powerpoint/2010/main" val="2399426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E5CA332-1F6B-4DAC-A93F-4BC30CECD7EB}"/>
              </a:ext>
            </a:extLst>
          </p:cNvPr>
          <p:cNvSpPr txBox="1"/>
          <p:nvPr/>
        </p:nvSpPr>
        <p:spPr>
          <a:xfrm>
            <a:off x="328474" y="1020009"/>
            <a:ext cx="11079332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800" dirty="0"/>
              <a:t>In this case study, you have been hired as a consultant to a bank in New York City.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CA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800" dirty="0"/>
              <a:t>The bank has extensive data on their customers for the past 6 months. </a:t>
            </a:r>
          </a:p>
          <a:p>
            <a:endParaRPr lang="en-CA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800" dirty="0">
                <a:solidFill>
                  <a:schemeClr val="accent1"/>
                </a:solidFill>
              </a:rPr>
              <a:t>The marketing team at the bank wants to launch a targeted ad marketing campaign by dividing their customers into at least 3 distinctive groups.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1968290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E5CA332-1F6B-4DAC-A93F-4BC30CECD7EB}"/>
              </a:ext>
            </a:extLst>
          </p:cNvPr>
          <p:cNvSpPr txBox="1"/>
          <p:nvPr/>
        </p:nvSpPr>
        <p:spPr>
          <a:xfrm>
            <a:off x="272248" y="243512"/>
            <a:ext cx="11647503" cy="6370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CUSTID: Identification of Credit Card holder 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BALANCE: Balance amount left in customer's account to make purchases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BALANCE_FREQUENCY: How frequently the Balance is updated, score between 0 and 1 (1 = frequently updated, 0 = not frequently updated)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PURCHASES: Amount of purchases made from account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ONEOFFPURCHASES: Maximum purchase amount done in one-go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INSTALLMENTS_PURCHASES: Amount of purchase done in installment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CASH_ADVANCE: Cash in advance given by the user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PURCHASES_FREQUENCY: How frequently the Purchases are being made, score between 0 and 1 (1 = frequently purchased, 0 = not frequently purchased)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1489711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E5CA332-1F6B-4DAC-A93F-4BC30CECD7EB}"/>
              </a:ext>
            </a:extLst>
          </p:cNvPr>
          <p:cNvSpPr txBox="1"/>
          <p:nvPr/>
        </p:nvSpPr>
        <p:spPr>
          <a:xfrm>
            <a:off x="337352" y="576126"/>
            <a:ext cx="11079332" cy="42165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PURCHASES_FREQUENCY: How frequently the Purchases are being made, score between 0 and 1 (1 = frequently purchased, 0 = not frequently purchased)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 ONEOFF_PURCHASES_FREQUENCY: How frequently Purchases are happening in one-go (1 = frequently purchased, 0 = not frequently purchased)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PURCHASES_INSTALLMENTS_FREQUENCY: How frequently purchases in installments are being done (1 = frequently done, 0 = not frequently done)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CASH_ADVANCE_FREQUENCY: How frequently the cash in advance being paid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2160993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E5CA332-1F6B-4DAC-A93F-4BC30CECD7EB}"/>
              </a:ext>
            </a:extLst>
          </p:cNvPr>
          <p:cNvSpPr txBox="1"/>
          <p:nvPr/>
        </p:nvSpPr>
        <p:spPr>
          <a:xfrm>
            <a:off x="337352" y="576126"/>
            <a:ext cx="11079332" cy="532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CASH_ADVANCE_TRX: Number of Transactions made with "Cash in Advance“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PURCHASES_TRX: Number of purchase transactions made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CREDIT_LIMIT: Limit of Credit Card for user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PAYMENTS: Amount of Payment done by user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MINIMUM_PAYMENTS: Minimum amount of payments made by user  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PRC_FULL_PAYMENT: Percent of full payment paid by user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TENURE: Tenure of credit card service for user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23913381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066A9B7-7D3F-4407-98D0-BFE549422DC4}"/>
              </a:ext>
            </a:extLst>
          </p:cNvPr>
          <p:cNvSpPr txBox="1"/>
          <p:nvPr/>
        </p:nvSpPr>
        <p:spPr>
          <a:xfrm>
            <a:off x="3792245" y="195310"/>
            <a:ext cx="30139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chemeClr val="accent1"/>
                </a:solidFill>
              </a:rPr>
              <a:t>STEPS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E97A4F-16FD-4CB1-AB31-974A8BB8E465}"/>
              </a:ext>
            </a:extLst>
          </p:cNvPr>
          <p:cNvSpPr txBox="1"/>
          <p:nvPr/>
        </p:nvSpPr>
        <p:spPr>
          <a:xfrm>
            <a:off x="1000218" y="1064397"/>
            <a:ext cx="11079332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IMPORT LIBRARIES AND DATASETS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r>
              <a:rPr lang="en-IN" sz="2800" b="0" dirty="0">
                <a:solidFill>
                  <a:schemeClr val="tx2"/>
                </a:solidFill>
                <a:effectLst/>
                <a:latin typeface="Courier New" panose="02070309020205020404" pitchFamily="49" charset="0"/>
              </a:rPr>
              <a:t>import pandas as pd</a:t>
            </a:r>
          </a:p>
          <a:p>
            <a:r>
              <a:rPr lang="en-IN" sz="2800" b="0" dirty="0">
                <a:solidFill>
                  <a:schemeClr val="tx2"/>
                </a:solidFill>
                <a:effectLst/>
                <a:latin typeface="Courier New" panose="02070309020205020404" pitchFamily="49" charset="0"/>
              </a:rPr>
              <a:t>import numpy as np</a:t>
            </a:r>
          </a:p>
          <a:p>
            <a:r>
              <a:rPr lang="en-IN" sz="2800" b="0" dirty="0">
                <a:solidFill>
                  <a:schemeClr val="tx2"/>
                </a:solidFill>
                <a:effectLst/>
                <a:latin typeface="Courier New" panose="02070309020205020404" pitchFamily="49" charset="0"/>
              </a:rPr>
              <a:t>import seaborn as sns</a:t>
            </a:r>
          </a:p>
          <a:p>
            <a:r>
              <a:rPr lang="en-IN" sz="2800" b="0" dirty="0">
                <a:solidFill>
                  <a:schemeClr val="tx2"/>
                </a:solidFill>
                <a:effectLst/>
                <a:latin typeface="Courier New" panose="02070309020205020404" pitchFamily="49" charset="0"/>
              </a:rPr>
              <a:t>import </a:t>
            </a:r>
            <a:r>
              <a:rPr lang="en-IN" sz="2800" b="0" dirty="0" err="1">
                <a:solidFill>
                  <a:schemeClr val="tx2"/>
                </a:solidFill>
                <a:effectLst/>
                <a:latin typeface="Courier New" panose="02070309020205020404" pitchFamily="49" charset="0"/>
              </a:rPr>
              <a:t>matplotlib.pyplot</a:t>
            </a:r>
            <a:r>
              <a:rPr lang="en-IN" sz="2800" b="0" dirty="0">
                <a:solidFill>
                  <a:schemeClr val="tx2"/>
                </a:solidFill>
                <a:effectLst/>
                <a:latin typeface="Courier New" panose="02070309020205020404" pitchFamily="49" charset="0"/>
              </a:rPr>
              <a:t> as plt</a:t>
            </a:r>
          </a:p>
          <a:p>
            <a:r>
              <a:rPr lang="en-IN" sz="2800" b="0" dirty="0">
                <a:solidFill>
                  <a:schemeClr val="tx2"/>
                </a:solidFill>
                <a:effectLst/>
                <a:latin typeface="Courier New" panose="02070309020205020404" pitchFamily="49" charset="0"/>
              </a:rPr>
              <a:t>from </a:t>
            </a:r>
            <a:r>
              <a:rPr lang="en-IN" sz="2800" b="0" dirty="0" err="1">
                <a:solidFill>
                  <a:schemeClr val="tx2"/>
                </a:solidFill>
                <a:effectLst/>
                <a:latin typeface="Courier New" panose="02070309020205020404" pitchFamily="49" charset="0"/>
              </a:rPr>
              <a:t>sklearn.preprocessing</a:t>
            </a:r>
            <a:r>
              <a:rPr lang="en-IN" sz="2800" b="0" dirty="0">
                <a:solidFill>
                  <a:schemeClr val="tx2"/>
                </a:solidFill>
                <a:effectLst/>
                <a:latin typeface="Courier New" panose="02070309020205020404" pitchFamily="49" charset="0"/>
              </a:rPr>
              <a:t> import </a:t>
            </a:r>
            <a:r>
              <a:rPr lang="en-IN" sz="2800" b="0" dirty="0" err="1">
                <a:solidFill>
                  <a:schemeClr val="tx2"/>
                </a:solidFill>
                <a:effectLst/>
                <a:latin typeface="Courier New" panose="02070309020205020404" pitchFamily="49" charset="0"/>
              </a:rPr>
              <a:t>StandardScaler</a:t>
            </a:r>
            <a:r>
              <a:rPr lang="en-IN" sz="2800" b="0" dirty="0">
                <a:solidFill>
                  <a:schemeClr val="tx2"/>
                </a:solidFill>
                <a:effectLst/>
                <a:latin typeface="Courier New" panose="02070309020205020404" pitchFamily="49" charset="0"/>
              </a:rPr>
              <a:t>, normalize</a:t>
            </a:r>
          </a:p>
          <a:p>
            <a:r>
              <a:rPr lang="en-IN" sz="2800" b="0" dirty="0">
                <a:solidFill>
                  <a:schemeClr val="tx2"/>
                </a:solidFill>
                <a:effectLst/>
                <a:latin typeface="Courier New" panose="02070309020205020404" pitchFamily="49" charset="0"/>
              </a:rPr>
              <a:t>from </a:t>
            </a:r>
            <a:r>
              <a:rPr lang="en-IN" sz="2800" b="0" dirty="0" err="1">
                <a:solidFill>
                  <a:schemeClr val="tx2"/>
                </a:solidFill>
                <a:effectLst/>
                <a:latin typeface="Courier New" panose="02070309020205020404" pitchFamily="49" charset="0"/>
              </a:rPr>
              <a:t>sklearn.cluster</a:t>
            </a:r>
            <a:r>
              <a:rPr lang="en-IN" sz="2800" b="0" dirty="0">
                <a:solidFill>
                  <a:schemeClr val="tx2"/>
                </a:solidFill>
                <a:effectLst/>
                <a:latin typeface="Courier New" panose="02070309020205020404" pitchFamily="49" charset="0"/>
              </a:rPr>
              <a:t> import KMeans</a:t>
            </a:r>
          </a:p>
          <a:p>
            <a:r>
              <a:rPr lang="en-IN" sz="2800" b="0" dirty="0">
                <a:solidFill>
                  <a:schemeClr val="tx2"/>
                </a:solidFill>
                <a:effectLst/>
                <a:latin typeface="Courier New" panose="02070309020205020404" pitchFamily="49" charset="0"/>
              </a:rPr>
              <a:t>from </a:t>
            </a:r>
            <a:r>
              <a:rPr lang="en-IN" sz="2800" b="0" dirty="0" err="1">
                <a:solidFill>
                  <a:schemeClr val="tx2"/>
                </a:solidFill>
                <a:effectLst/>
                <a:latin typeface="Courier New" panose="02070309020205020404" pitchFamily="49" charset="0"/>
              </a:rPr>
              <a:t>sklearn.decomposition</a:t>
            </a:r>
            <a:r>
              <a:rPr lang="en-IN" sz="2800" b="0" dirty="0">
                <a:solidFill>
                  <a:schemeClr val="tx2"/>
                </a:solidFill>
                <a:effectLst/>
                <a:latin typeface="Courier New" panose="02070309020205020404" pitchFamily="49" charset="0"/>
              </a:rPr>
              <a:t> import PCA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38481185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066A9B7-7D3F-4407-98D0-BFE549422DC4}"/>
              </a:ext>
            </a:extLst>
          </p:cNvPr>
          <p:cNvSpPr txBox="1"/>
          <p:nvPr/>
        </p:nvSpPr>
        <p:spPr>
          <a:xfrm>
            <a:off x="3792245" y="195310"/>
            <a:ext cx="30139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chemeClr val="accent1"/>
                </a:solidFill>
              </a:rPr>
              <a:t>STEPS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E97A4F-16FD-4CB1-AB31-974A8BB8E465}"/>
              </a:ext>
            </a:extLst>
          </p:cNvPr>
          <p:cNvSpPr txBox="1"/>
          <p:nvPr/>
        </p:nvSpPr>
        <p:spPr>
          <a:xfrm>
            <a:off x="1044606" y="1082152"/>
            <a:ext cx="10496365" cy="39087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800" dirty="0"/>
              <a:t>Data Analysis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000" dirty="0"/>
              <a:t>Info()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000" dirty="0"/>
              <a:t>Describe ()</a:t>
            </a:r>
          </a:p>
          <a:p>
            <a:pPr lvl="1"/>
            <a:endParaRPr lang="en-I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800" dirty="0"/>
              <a:t>Check who made one off purchase of approx.  $40761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800" dirty="0"/>
              <a:t>Who made cash advance of $47000 and $48000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29877719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">
      <a:dk1>
        <a:srgbClr val="000000"/>
      </a:dk1>
      <a:lt1>
        <a:srgbClr val="FFFFFF"/>
      </a:lt1>
      <a:dk2>
        <a:srgbClr val="412E24"/>
      </a:dk2>
      <a:lt2>
        <a:srgbClr val="E8E2E8"/>
      </a:lt2>
      <a:accent1>
        <a:srgbClr val="47B548"/>
      </a:accent1>
      <a:accent2>
        <a:srgbClr val="6BB13B"/>
      </a:accent2>
      <a:accent3>
        <a:srgbClr val="97A942"/>
      </a:accent3>
      <a:accent4>
        <a:srgbClr val="B1953B"/>
      </a:accent4>
      <a:accent5>
        <a:srgbClr val="C3754D"/>
      </a:accent5>
      <a:accent6>
        <a:srgbClr val="B13B44"/>
      </a:accent6>
      <a:hlink>
        <a:srgbClr val="AE753A"/>
      </a:hlink>
      <a:folHlink>
        <a:srgbClr val="7F7F7F"/>
      </a:folHlink>
    </a:clrScheme>
    <a:fontScheme name="Slate">
      <a:majorFont>
        <a:latin typeface="Bodoni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oudy Old Style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6263</TotalTime>
  <Words>678</Words>
  <Application>Microsoft Office PowerPoint</Application>
  <PresentationFormat>Widescreen</PresentationFormat>
  <Paragraphs>109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Bodoni MT</vt:lpstr>
      <vt:lpstr>Calibri</vt:lpstr>
      <vt:lpstr>Courier New</vt:lpstr>
      <vt:lpstr>Goudy Old Style</vt:lpstr>
      <vt:lpstr>Wingdings 2</vt:lpstr>
      <vt:lpstr>SlateVTI</vt:lpstr>
      <vt:lpstr>Market Segmentation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Presentation </dc:title>
  <dc:creator>Noble Xavier</dc:creator>
  <cp:lastModifiedBy>BRIJENDRA SAROJ</cp:lastModifiedBy>
  <cp:revision>261</cp:revision>
  <dcterms:created xsi:type="dcterms:W3CDTF">2019-10-28T09:09:03Z</dcterms:created>
  <dcterms:modified xsi:type="dcterms:W3CDTF">2024-07-17T06:01:03Z</dcterms:modified>
</cp:coreProperties>
</file>