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9" r:id="rId5"/>
    <p:sldId id="286" r:id="rId6"/>
    <p:sldId id="290" r:id="rId7"/>
    <p:sldId id="291" r:id="rId8"/>
    <p:sldId id="292" r:id="rId9"/>
    <p:sldId id="288" r:id="rId10"/>
    <p:sldId id="293" r:id="rId11"/>
    <p:sldId id="296" r:id="rId12"/>
    <p:sldId id="297" r:id="rId13"/>
    <p:sldId id="298" r:id="rId14"/>
    <p:sldId id="294" r:id="rId15"/>
    <p:sldId id="295" r:id="rId16"/>
    <p:sldId id="300" r:id="rId17"/>
    <p:sldId id="301" r:id="rId18"/>
    <p:sldId id="302" r:id="rId19"/>
    <p:sldId id="303" r:id="rId20"/>
    <p:sldId id="304" r:id="rId21"/>
    <p:sldId id="305" r:id="rId22"/>
    <p:sldId id="306" r:id="rId23"/>
    <p:sldId id="307" r:id="rId24"/>
    <p:sldId id="308"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Xavier" initials="NX" lastIdx="3" clrIdx="0">
    <p:extLst>
      <p:ext uri="{19B8F6BF-5375-455C-9EA6-DF929625EA0E}">
        <p15:presenceInfo xmlns:p15="http://schemas.microsoft.com/office/powerpoint/2012/main" userId="Noble Xav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170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16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794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580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929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565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34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95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9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039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549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94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32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601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562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541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448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105774"/>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48C41-6B44-4D20-B0EE-74F236CA64E9}"/>
              </a:ext>
            </a:extLst>
          </p:cNvPr>
          <p:cNvPicPr>
            <a:picLocks noChangeAspect="1"/>
          </p:cNvPicPr>
          <p:nvPr/>
        </p:nvPicPr>
        <p:blipFill rotWithShape="1">
          <a:blip r:embed="rId3"/>
          <a:srcRect b="15730"/>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6CBB8736-A896-4A1B-A191-A697015CE149}"/>
              </a:ext>
            </a:extLst>
          </p:cNvPr>
          <p:cNvSpPr>
            <a:spLocks noGrp="1"/>
          </p:cNvSpPr>
          <p:nvPr>
            <p:ph type="ctrTitle"/>
          </p:nvPr>
        </p:nvSpPr>
        <p:spPr>
          <a:xfrm>
            <a:off x="2480733" y="2074339"/>
            <a:ext cx="7219954" cy="1828801"/>
          </a:xfrm>
        </p:spPr>
        <p:txBody>
          <a:bodyPr>
            <a:normAutofit/>
          </a:bodyPr>
          <a:lstStyle/>
          <a:p>
            <a:r>
              <a:rPr lang="en-IN" sz="4800" dirty="0"/>
              <a:t>Sales Analysis</a:t>
            </a:r>
          </a:p>
        </p:txBody>
      </p:sp>
      <p:sp>
        <p:nvSpPr>
          <p:cNvPr id="3" name="Subtitle 2">
            <a:extLst>
              <a:ext uri="{FF2B5EF4-FFF2-40B4-BE49-F238E27FC236}">
                <a16:creationId xmlns:a16="http://schemas.microsoft.com/office/drawing/2014/main" id="{F1183DD5-B36A-4CFD-8FA0-6307B1F1AD5F}"/>
              </a:ext>
            </a:extLst>
          </p:cNvPr>
          <p:cNvSpPr>
            <a:spLocks noGrp="1"/>
          </p:cNvSpPr>
          <p:nvPr>
            <p:ph type="subTitle" idx="1"/>
          </p:nvPr>
        </p:nvSpPr>
        <p:spPr>
          <a:xfrm>
            <a:off x="2480733" y="3903138"/>
            <a:ext cx="7219954" cy="1049867"/>
          </a:xfrm>
        </p:spPr>
        <p:txBody>
          <a:bodyPr>
            <a:normAutofit/>
          </a:bodyPr>
          <a:lstStyle/>
          <a:p>
            <a:r>
              <a:rPr lang="en-IN" dirty="0">
                <a:solidFill>
                  <a:srgbClr val="FABB57"/>
                </a:solidFill>
              </a:rPr>
              <a:t>								Noble Xavier </a:t>
            </a:r>
          </a:p>
        </p:txBody>
      </p:sp>
    </p:spTree>
    <p:extLst>
      <p:ext uri="{BB962C8B-B14F-4D97-AF65-F5344CB8AC3E}">
        <p14:creationId xmlns:p14="http://schemas.microsoft.com/office/powerpoint/2010/main" val="333042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92AB4-B899-45AB-BCDC-4BA68790962E}"/>
              </a:ext>
            </a:extLst>
          </p:cNvPr>
          <p:cNvPicPr>
            <a:picLocks noChangeAspect="1"/>
          </p:cNvPicPr>
          <p:nvPr/>
        </p:nvPicPr>
        <p:blipFill>
          <a:blip r:embed="rId2"/>
          <a:stretch>
            <a:fillRect/>
          </a:stretch>
        </p:blipFill>
        <p:spPr>
          <a:xfrm>
            <a:off x="836766" y="682424"/>
            <a:ext cx="5724525" cy="4410075"/>
          </a:xfrm>
          <a:prstGeom prst="rect">
            <a:avLst/>
          </a:prstGeom>
        </p:spPr>
      </p:pic>
    </p:spTree>
    <p:extLst>
      <p:ext uri="{BB962C8B-B14F-4D97-AF65-F5344CB8AC3E}">
        <p14:creationId xmlns:p14="http://schemas.microsoft.com/office/powerpoint/2010/main" val="416049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813787" y="903196"/>
            <a:ext cx="11079332" cy="3785652"/>
          </a:xfrm>
          <a:prstGeom prst="rect">
            <a:avLst/>
          </a:prstGeom>
          <a:noFill/>
        </p:spPr>
        <p:txBody>
          <a:bodyPr wrap="square">
            <a:spAutoFit/>
          </a:bodyPr>
          <a:lstStyle/>
          <a:p>
            <a:endParaRPr lang="en-IN" sz="2400" dirty="0"/>
          </a:p>
          <a:p>
            <a:pPr marL="342900" indent="-342900">
              <a:buFont typeface="Arial" panose="020B0604020202020204" pitchFamily="34" charset="0"/>
              <a:buChar char="•"/>
            </a:pPr>
            <a:r>
              <a:rPr lang="en-IN" sz="2400" dirty="0"/>
              <a:t>Check Maximum number of customers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Count the number of stores that are open and closed</a:t>
            </a:r>
          </a:p>
          <a:p>
            <a:endParaRPr lang="en-IN" sz="2400" dirty="0"/>
          </a:p>
          <a:p>
            <a:pPr marL="342900" indent="-342900">
              <a:buFont typeface="Arial" panose="020B0604020202020204" pitchFamily="34" charset="0"/>
              <a:buChar char="•"/>
            </a:pPr>
            <a:r>
              <a:rPr lang="en-IN" sz="2400" dirty="0"/>
              <a:t>Keep open stores and remove closed stores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Drop the open column since it has no meaning now</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Describe the data set Open and check the difference with earlier </a:t>
            </a:r>
            <a:endParaRPr lang="en-CA" sz="2800" dirty="0"/>
          </a:p>
        </p:txBody>
      </p:sp>
    </p:spTree>
    <p:extLst>
      <p:ext uri="{BB962C8B-B14F-4D97-AF65-F5344CB8AC3E}">
        <p14:creationId xmlns:p14="http://schemas.microsoft.com/office/powerpoint/2010/main" val="5701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813787" y="903196"/>
            <a:ext cx="11079332" cy="5632311"/>
          </a:xfrm>
          <a:prstGeom prst="rect">
            <a:avLst/>
          </a:prstGeom>
          <a:noFill/>
        </p:spPr>
        <p:txBody>
          <a:bodyPr wrap="square">
            <a:spAutoFit/>
          </a:bodyPr>
          <a:lstStyle/>
          <a:p>
            <a:pPr marL="342900" indent="-342900">
              <a:buFont typeface="Arial" panose="020B0604020202020204" pitchFamily="34" charset="0"/>
              <a:buChar char="•"/>
            </a:pPr>
            <a:r>
              <a:rPr lang="en-IN" sz="2400" dirty="0"/>
              <a:t>Data Set : Store.csv</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Check for Null values – </a:t>
            </a:r>
            <a:r>
              <a:rPr lang="en-IN" sz="2400" b="0" dirty="0" err="1">
                <a:effectLst/>
                <a:latin typeface="Courier New" panose="02070309020205020404" pitchFamily="49" charset="0"/>
              </a:rPr>
              <a:t>CompetitionDistance</a:t>
            </a:r>
            <a:r>
              <a:rPr lang="en-IN" sz="2400" b="0" dirty="0">
                <a:effectLst/>
                <a:latin typeface="Courier New" panose="02070309020205020404" pitchFamily="49" charset="0"/>
              </a:rPr>
              <a:t>, </a:t>
            </a:r>
            <a:r>
              <a:rPr lang="en-IN" sz="2400" b="0" dirty="0" err="1">
                <a:effectLst/>
                <a:latin typeface="Courier New" panose="02070309020205020404" pitchFamily="49" charset="0"/>
              </a:rPr>
              <a:t>CompetitionOpenSinceMonth</a:t>
            </a:r>
            <a:endParaRPr lang="en-IN" sz="2400" dirty="0">
              <a:latin typeface="Courier New" panose="02070309020205020404" pitchFamily="49" charset="0"/>
            </a:endParaRPr>
          </a:p>
          <a:p>
            <a:pPr marL="342900" indent="-342900">
              <a:buFont typeface="Arial" panose="020B0604020202020204" pitchFamily="34" charset="0"/>
              <a:buChar char="•"/>
            </a:pPr>
            <a:endParaRPr lang="en-IN" sz="2400" b="0" dirty="0">
              <a:effectLst/>
              <a:latin typeface="Courier New" panose="02070309020205020404" pitchFamily="49" charset="0"/>
            </a:endParaRPr>
          </a:p>
          <a:p>
            <a:pPr marL="342900" indent="-342900">
              <a:buFont typeface="Arial" panose="020B0604020202020204" pitchFamily="34" charset="0"/>
              <a:buChar char="•"/>
            </a:pPr>
            <a:r>
              <a:rPr lang="en-IN" sz="2400" b="0" dirty="0">
                <a:effectLst/>
                <a:latin typeface="Courier New" panose="02070309020205020404" pitchFamily="49" charset="0"/>
              </a:rPr>
              <a:t> if 'promo2' is zero, 'promo2SinceWeek', 'Promo2SinceYear', and '</a:t>
            </a:r>
            <a:r>
              <a:rPr lang="en-IN" sz="2400" b="0" dirty="0" err="1">
                <a:effectLst/>
                <a:latin typeface="Courier New" panose="02070309020205020404" pitchFamily="49" charset="0"/>
              </a:rPr>
              <a:t>PromoInterval</a:t>
            </a:r>
            <a:r>
              <a:rPr lang="en-IN" sz="2400" b="0" dirty="0">
                <a:effectLst/>
                <a:latin typeface="Courier New" panose="02070309020205020404" pitchFamily="49" charset="0"/>
              </a:rPr>
              <a:t>' information is set to zero.</a:t>
            </a:r>
          </a:p>
          <a:p>
            <a:pPr marL="342900" indent="-342900">
              <a:buFont typeface="Arial" panose="020B0604020202020204" pitchFamily="34" charset="0"/>
              <a:buChar char="•"/>
            </a:pPr>
            <a:endParaRPr lang="en-IN" sz="2400" dirty="0">
              <a:latin typeface="Courier New" panose="02070309020205020404" pitchFamily="49" charset="0"/>
            </a:endParaRPr>
          </a:p>
          <a:p>
            <a:pPr marL="342900" indent="-342900">
              <a:buFont typeface="Arial" panose="020B0604020202020204" pitchFamily="34" charset="0"/>
              <a:buChar char="•"/>
            </a:pPr>
            <a:r>
              <a:rPr lang="en-IN" sz="2400" dirty="0"/>
              <a:t>There are 354 rows where '</a:t>
            </a:r>
            <a:r>
              <a:rPr lang="en-IN" sz="2400" dirty="0" err="1"/>
              <a:t>CompetitionOpenSinceYear</a:t>
            </a:r>
            <a:r>
              <a:rPr lang="en-IN" sz="2400" dirty="0"/>
              <a:t>' and '</a:t>
            </a:r>
            <a:r>
              <a:rPr lang="en-IN" sz="2400" dirty="0" err="1"/>
              <a:t>CompetitionOpenSinceMonth</a:t>
            </a:r>
            <a:r>
              <a:rPr lang="en-IN" sz="2400" dirty="0"/>
              <a:t>' is missing  set these values to zeros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There are 3 rows with '</a:t>
            </a:r>
            <a:r>
              <a:rPr lang="en-IN" sz="2400" dirty="0" err="1"/>
              <a:t>competitionDistance</a:t>
            </a:r>
            <a:r>
              <a:rPr lang="en-IN" sz="2400" dirty="0"/>
              <a:t>' values missing, let's fill them up with </a:t>
            </a:r>
            <a:r>
              <a:rPr lang="en-IN" sz="2400" dirty="0" err="1"/>
              <a:t>with</a:t>
            </a:r>
            <a:r>
              <a:rPr lang="en-IN" sz="2400" dirty="0"/>
              <a:t> average values of the '</a:t>
            </a:r>
            <a:r>
              <a:rPr lang="en-IN" sz="2400" dirty="0" err="1"/>
              <a:t>CompetitionDistance</a:t>
            </a:r>
            <a:r>
              <a:rPr lang="en-IN" sz="2400" dirty="0"/>
              <a:t>' column</a:t>
            </a:r>
          </a:p>
          <a:p>
            <a:endParaRPr lang="en-IN" sz="2400" dirty="0"/>
          </a:p>
          <a:p>
            <a:pPr marL="342900" indent="-342900">
              <a:buFont typeface="Arial" panose="020B0604020202020204" pitchFamily="34" charset="0"/>
              <a:buChar char="•"/>
            </a:pPr>
            <a:r>
              <a:rPr lang="en-IN" sz="2400" dirty="0"/>
              <a:t>Check for Null values</a:t>
            </a:r>
            <a:endParaRPr lang="en-CA" sz="2800" dirty="0"/>
          </a:p>
        </p:txBody>
      </p:sp>
    </p:spTree>
    <p:extLst>
      <p:ext uri="{BB962C8B-B14F-4D97-AF65-F5344CB8AC3E}">
        <p14:creationId xmlns:p14="http://schemas.microsoft.com/office/powerpoint/2010/main" val="189005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763479" y="903196"/>
            <a:ext cx="11079332" cy="461665"/>
          </a:xfrm>
          <a:prstGeom prst="rect">
            <a:avLst/>
          </a:prstGeom>
          <a:noFill/>
        </p:spPr>
        <p:txBody>
          <a:bodyPr wrap="square">
            <a:spAutoFit/>
          </a:bodyPr>
          <a:lstStyle/>
          <a:p>
            <a:pPr marL="342900" indent="-342900">
              <a:buFont typeface="Arial" panose="020B0604020202020204" pitchFamily="34" charset="0"/>
              <a:buChar char="•"/>
            </a:pPr>
            <a:r>
              <a:rPr lang="en-IN" sz="2400" dirty="0"/>
              <a:t>Create Histogram to check data</a:t>
            </a:r>
            <a:endParaRPr lang="en-CA" sz="2800" dirty="0"/>
          </a:p>
        </p:txBody>
      </p:sp>
      <p:pic>
        <p:nvPicPr>
          <p:cNvPr id="5" name="Picture 4">
            <a:extLst>
              <a:ext uri="{FF2B5EF4-FFF2-40B4-BE49-F238E27FC236}">
                <a16:creationId xmlns:a16="http://schemas.microsoft.com/office/drawing/2014/main" id="{240D1113-0926-4D0D-87D5-03093E4BE322}"/>
              </a:ext>
            </a:extLst>
          </p:cNvPr>
          <p:cNvPicPr>
            <a:picLocks noChangeAspect="1"/>
          </p:cNvPicPr>
          <p:nvPr/>
        </p:nvPicPr>
        <p:blipFill>
          <a:blip r:embed="rId2"/>
          <a:stretch>
            <a:fillRect/>
          </a:stretch>
        </p:blipFill>
        <p:spPr>
          <a:xfrm>
            <a:off x="506027" y="1468539"/>
            <a:ext cx="10327689" cy="3920921"/>
          </a:xfrm>
          <a:prstGeom prst="rect">
            <a:avLst/>
          </a:prstGeom>
        </p:spPr>
      </p:pic>
    </p:spTree>
    <p:extLst>
      <p:ext uri="{BB962C8B-B14F-4D97-AF65-F5344CB8AC3E}">
        <p14:creationId xmlns:p14="http://schemas.microsoft.com/office/powerpoint/2010/main" val="272475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39FE20-23D1-417C-833C-44F661808863}"/>
              </a:ext>
            </a:extLst>
          </p:cNvPr>
          <p:cNvPicPr>
            <a:picLocks noChangeAspect="1"/>
          </p:cNvPicPr>
          <p:nvPr/>
        </p:nvPicPr>
        <p:blipFill>
          <a:blip r:embed="rId2"/>
          <a:stretch>
            <a:fillRect/>
          </a:stretch>
        </p:blipFill>
        <p:spPr>
          <a:xfrm>
            <a:off x="541538" y="759375"/>
            <a:ext cx="11108924" cy="3936576"/>
          </a:xfrm>
          <a:prstGeom prst="rect">
            <a:avLst/>
          </a:prstGeom>
        </p:spPr>
      </p:pic>
    </p:spTree>
    <p:extLst>
      <p:ext uri="{BB962C8B-B14F-4D97-AF65-F5344CB8AC3E}">
        <p14:creationId xmlns:p14="http://schemas.microsoft.com/office/powerpoint/2010/main" val="404876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46857-618F-4BDC-AEF0-842ADB631E90}"/>
              </a:ext>
            </a:extLst>
          </p:cNvPr>
          <p:cNvPicPr>
            <a:picLocks noChangeAspect="1"/>
          </p:cNvPicPr>
          <p:nvPr/>
        </p:nvPicPr>
        <p:blipFill>
          <a:blip r:embed="rId2"/>
          <a:stretch>
            <a:fillRect/>
          </a:stretch>
        </p:blipFill>
        <p:spPr>
          <a:xfrm>
            <a:off x="1247913" y="677478"/>
            <a:ext cx="5783202" cy="5035992"/>
          </a:xfrm>
          <a:prstGeom prst="rect">
            <a:avLst/>
          </a:prstGeom>
        </p:spPr>
      </p:pic>
    </p:spTree>
    <p:extLst>
      <p:ext uri="{BB962C8B-B14F-4D97-AF65-F5344CB8AC3E}">
        <p14:creationId xmlns:p14="http://schemas.microsoft.com/office/powerpoint/2010/main" val="383353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195309" y="903196"/>
            <a:ext cx="11697810" cy="4893647"/>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M</a:t>
            </a:r>
            <a:r>
              <a:rPr lang="en-IN" sz="2400" dirty="0"/>
              <a:t>erge both data frames together based on 'store’ </a:t>
            </a:r>
            <a:r>
              <a:rPr lang="en-IN" sz="2400" dirty="0" err="1"/>
              <a:t>sales_train_all_df</a:t>
            </a:r>
            <a:r>
              <a:rPr lang="en-IN" sz="2400" dirty="0"/>
              <a:t> = </a:t>
            </a:r>
            <a:r>
              <a:rPr lang="en-IN" sz="2400" dirty="0" err="1"/>
              <a:t>pd.merge</a:t>
            </a:r>
            <a:r>
              <a:rPr lang="en-IN" sz="2400" dirty="0"/>
              <a:t>(</a:t>
            </a:r>
            <a:r>
              <a:rPr lang="en-IN" sz="2400" dirty="0" err="1"/>
              <a:t>sales_train_df</a:t>
            </a:r>
            <a:r>
              <a:rPr lang="en-IN" sz="2400" dirty="0"/>
              <a:t>, </a:t>
            </a:r>
            <a:r>
              <a:rPr lang="en-IN" sz="2400" dirty="0" err="1"/>
              <a:t>store_info_df</a:t>
            </a:r>
            <a:r>
              <a:rPr lang="en-IN" sz="2400" dirty="0"/>
              <a:t>, how = 'inner', on = 'Store’)</a:t>
            </a:r>
          </a:p>
          <a:p>
            <a:pPr marL="342900" indent="-342900">
              <a:buFont typeface="Arial" panose="020B0604020202020204" pitchFamily="34" charset="0"/>
              <a:buChar char="•"/>
            </a:pPr>
            <a:endParaRPr lang="en-IN" sz="2400" dirty="0"/>
          </a:p>
          <a:p>
            <a:r>
              <a:rPr lang="en-IN" sz="2400" dirty="0"/>
              <a:t>Create the Co relation with Sales - </a:t>
            </a:r>
            <a:r>
              <a:rPr lang="en-IN" sz="2400" b="0" dirty="0">
                <a:effectLst/>
                <a:latin typeface="Courier New" panose="02070309020205020404" pitchFamily="49" charset="0"/>
              </a:rPr>
              <a:t>correlations = </a:t>
            </a:r>
            <a:r>
              <a:rPr lang="en-IN" sz="2400" b="0" dirty="0" err="1">
                <a:effectLst/>
                <a:latin typeface="Courier New" panose="02070309020205020404" pitchFamily="49" charset="0"/>
              </a:rPr>
              <a:t>sales_train_all_df.corr</a:t>
            </a:r>
            <a:r>
              <a:rPr lang="en-IN" sz="2400" b="0" dirty="0">
                <a:effectLst/>
                <a:latin typeface="Courier New" panose="02070309020205020404" pitchFamily="49" charset="0"/>
              </a:rPr>
              <a:t>()['Sales'].</a:t>
            </a:r>
            <a:r>
              <a:rPr lang="en-IN" sz="2400" b="0" dirty="0" err="1">
                <a:effectLst/>
                <a:latin typeface="Courier New" panose="02070309020205020404" pitchFamily="49" charset="0"/>
              </a:rPr>
              <a:t>sort_values</a:t>
            </a:r>
            <a:r>
              <a:rPr lang="en-IN" sz="2400" b="0" dirty="0">
                <a:effectLst/>
                <a:latin typeface="Courier New" panose="02070309020205020404" pitchFamily="49" charset="0"/>
              </a:rPr>
              <a:t>()</a:t>
            </a:r>
          </a:p>
          <a:p>
            <a:r>
              <a:rPr lang="en-IN" sz="2400" b="0" dirty="0">
                <a:effectLst/>
                <a:latin typeface="Courier New" panose="02070309020205020404" pitchFamily="49" charset="0"/>
              </a:rPr>
              <a:t>correlations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Promo and Customers has good co relation with sales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Create Heat Map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pic>
        <p:nvPicPr>
          <p:cNvPr id="4" name="Picture 3">
            <a:extLst>
              <a:ext uri="{FF2B5EF4-FFF2-40B4-BE49-F238E27FC236}">
                <a16:creationId xmlns:a16="http://schemas.microsoft.com/office/drawing/2014/main" id="{A1EC1D85-D688-450E-AA3C-70325AB4BFB8}"/>
              </a:ext>
            </a:extLst>
          </p:cNvPr>
          <p:cNvPicPr>
            <a:picLocks noChangeAspect="1"/>
          </p:cNvPicPr>
          <p:nvPr/>
        </p:nvPicPr>
        <p:blipFill>
          <a:blip r:embed="rId2"/>
          <a:stretch>
            <a:fillRect/>
          </a:stretch>
        </p:blipFill>
        <p:spPr>
          <a:xfrm>
            <a:off x="7335729" y="3363296"/>
            <a:ext cx="3867150" cy="2847975"/>
          </a:xfrm>
          <a:prstGeom prst="rect">
            <a:avLst/>
          </a:prstGeom>
        </p:spPr>
      </p:pic>
    </p:spTree>
    <p:extLst>
      <p:ext uri="{BB962C8B-B14F-4D97-AF65-F5344CB8AC3E}">
        <p14:creationId xmlns:p14="http://schemas.microsoft.com/office/powerpoint/2010/main" val="14713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248575" y="1027483"/>
            <a:ext cx="10848512" cy="1938992"/>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Extract Year , Month and Day from the date and create separate columns for Year, Month and Day</a:t>
            </a:r>
          </a:p>
          <a:p>
            <a:pPr marL="342900" indent="-342900">
              <a:buFont typeface="Arial" panose="020B0604020202020204" pitchFamily="34" charset="0"/>
              <a:buChar char="•"/>
            </a:pPr>
            <a:endParaRPr lang="en-IN" sz="2400" dirty="0">
              <a:latin typeface="Courier New" panose="02070309020205020404" pitchFamily="49" charset="0"/>
            </a:endParaRPr>
          </a:p>
          <a:p>
            <a:pPr marL="342900" indent="-342900">
              <a:buFont typeface="Arial" panose="020B0604020202020204" pitchFamily="34" charset="0"/>
              <a:buChar char="•"/>
            </a:pPr>
            <a:r>
              <a:rPr lang="en-IN" sz="2400" dirty="0">
                <a:latin typeface="Courier New" panose="02070309020205020404" pitchFamily="49" charset="0"/>
              </a:rPr>
              <a:t>Create Average Sales per month (Line Chart)- Group by month </a:t>
            </a:r>
            <a:endParaRPr lang="en-IN" sz="2400" dirty="0"/>
          </a:p>
        </p:txBody>
      </p:sp>
      <p:pic>
        <p:nvPicPr>
          <p:cNvPr id="5" name="Picture 4">
            <a:extLst>
              <a:ext uri="{FF2B5EF4-FFF2-40B4-BE49-F238E27FC236}">
                <a16:creationId xmlns:a16="http://schemas.microsoft.com/office/drawing/2014/main" id="{1F641112-1BD2-423C-B650-15317DC5694A}"/>
              </a:ext>
            </a:extLst>
          </p:cNvPr>
          <p:cNvPicPr>
            <a:picLocks noChangeAspect="1"/>
          </p:cNvPicPr>
          <p:nvPr/>
        </p:nvPicPr>
        <p:blipFill>
          <a:blip r:embed="rId2"/>
          <a:stretch>
            <a:fillRect/>
          </a:stretch>
        </p:blipFill>
        <p:spPr>
          <a:xfrm>
            <a:off x="1180638" y="3090762"/>
            <a:ext cx="7753350" cy="3571928"/>
          </a:xfrm>
          <a:prstGeom prst="rect">
            <a:avLst/>
          </a:prstGeom>
        </p:spPr>
      </p:pic>
    </p:spTree>
    <p:extLst>
      <p:ext uri="{BB962C8B-B14F-4D97-AF65-F5344CB8AC3E}">
        <p14:creationId xmlns:p14="http://schemas.microsoft.com/office/powerpoint/2010/main" val="248119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310718" y="1036361"/>
            <a:ext cx="10848512" cy="1938992"/>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Create Average Customer  per month (Line Chart)</a:t>
            </a:r>
          </a:p>
          <a:p>
            <a:endParaRPr lang="en-IN" sz="2400" dirty="0">
              <a:latin typeface="Courier New" panose="02070309020205020404" pitchFamily="49" charset="0"/>
            </a:endParaRPr>
          </a:p>
          <a:p>
            <a:pPr marL="342900" indent="-342900">
              <a:buFont typeface="Arial" panose="020B0604020202020204" pitchFamily="34" charset="0"/>
              <a:buChar char="•"/>
            </a:pPr>
            <a:r>
              <a:rPr lang="en-IN" sz="2400" b="0" dirty="0">
                <a:effectLst/>
                <a:latin typeface="Courier New" panose="02070309020205020404" pitchFamily="49" charset="0"/>
              </a:rPr>
              <a:t>'</a:t>
            </a:r>
            <a:r>
              <a:rPr lang="en-IN" sz="2400" b="0" dirty="0" err="1">
                <a:effectLst/>
                <a:latin typeface="Courier New" panose="02070309020205020404" pitchFamily="49" charset="0"/>
              </a:rPr>
              <a:t>groupby</a:t>
            </a:r>
            <a:r>
              <a:rPr lang="en-IN" sz="2400" b="0" dirty="0">
                <a:effectLst/>
                <a:latin typeface="Courier New" panose="02070309020205020404" pitchFamily="49" charset="0"/>
              </a:rPr>
              <a:t>' works great by grouping all the data that share the same month column, then obtain the mean of the sales column  </a:t>
            </a:r>
            <a:endParaRPr lang="en-IN" sz="2400" dirty="0"/>
          </a:p>
        </p:txBody>
      </p:sp>
      <p:pic>
        <p:nvPicPr>
          <p:cNvPr id="4" name="Picture 3">
            <a:extLst>
              <a:ext uri="{FF2B5EF4-FFF2-40B4-BE49-F238E27FC236}">
                <a16:creationId xmlns:a16="http://schemas.microsoft.com/office/drawing/2014/main" id="{80F86D7F-222A-4D2A-81EB-91328AFA8EB2}"/>
              </a:ext>
            </a:extLst>
          </p:cNvPr>
          <p:cNvPicPr>
            <a:picLocks noChangeAspect="1"/>
          </p:cNvPicPr>
          <p:nvPr/>
        </p:nvPicPr>
        <p:blipFill>
          <a:blip r:embed="rId2"/>
          <a:stretch>
            <a:fillRect/>
          </a:stretch>
        </p:blipFill>
        <p:spPr>
          <a:xfrm>
            <a:off x="1372896" y="2975353"/>
            <a:ext cx="7581900" cy="3478335"/>
          </a:xfrm>
          <a:prstGeom prst="rect">
            <a:avLst/>
          </a:prstGeom>
        </p:spPr>
      </p:pic>
    </p:spTree>
    <p:extLst>
      <p:ext uri="{BB962C8B-B14F-4D97-AF65-F5344CB8AC3E}">
        <p14:creationId xmlns:p14="http://schemas.microsoft.com/office/powerpoint/2010/main" val="262233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310718" y="1036361"/>
            <a:ext cx="10848512" cy="1569660"/>
          </a:xfrm>
          <a:prstGeom prst="rect">
            <a:avLst/>
          </a:prstGeom>
          <a:noFill/>
        </p:spPr>
        <p:txBody>
          <a:bodyPr wrap="square">
            <a:spAutoFit/>
          </a:bodyPr>
          <a:lstStyle/>
          <a:p>
            <a:pPr marL="342900" indent="-342900">
              <a:buFont typeface="Arial" panose="020B0604020202020204" pitchFamily="34" charset="0"/>
              <a:buChar char="•"/>
            </a:pPr>
            <a:r>
              <a:rPr lang="en-IN" sz="2400" b="0" dirty="0">
                <a:effectLst/>
                <a:latin typeface="Courier New" panose="02070309020205020404" pitchFamily="49" charset="0"/>
              </a:rPr>
              <a:t>Look at the sales and customers per day. Minimum number of customers are generally around the 24th of the month. Most customers and sales are around 30th and 1st of the month</a:t>
            </a:r>
            <a:endParaRPr lang="en-IN" sz="2400" dirty="0">
              <a:latin typeface="Courier New" panose="02070309020205020404" pitchFamily="49" charset="0"/>
            </a:endParaRPr>
          </a:p>
        </p:txBody>
      </p:sp>
      <p:pic>
        <p:nvPicPr>
          <p:cNvPr id="5" name="Picture 4">
            <a:extLst>
              <a:ext uri="{FF2B5EF4-FFF2-40B4-BE49-F238E27FC236}">
                <a16:creationId xmlns:a16="http://schemas.microsoft.com/office/drawing/2014/main" id="{C30135D4-4CA5-4B31-9BE5-234AF6619C02}"/>
              </a:ext>
            </a:extLst>
          </p:cNvPr>
          <p:cNvPicPr>
            <a:picLocks noChangeAspect="1"/>
          </p:cNvPicPr>
          <p:nvPr/>
        </p:nvPicPr>
        <p:blipFill>
          <a:blip r:embed="rId2"/>
          <a:stretch>
            <a:fillRect/>
          </a:stretch>
        </p:blipFill>
        <p:spPr>
          <a:xfrm>
            <a:off x="1227199" y="2739186"/>
            <a:ext cx="7820025" cy="3724275"/>
          </a:xfrm>
          <a:prstGeom prst="rect">
            <a:avLst/>
          </a:prstGeom>
        </p:spPr>
      </p:pic>
    </p:spTree>
    <p:extLst>
      <p:ext uri="{BB962C8B-B14F-4D97-AF65-F5344CB8AC3E}">
        <p14:creationId xmlns:p14="http://schemas.microsoft.com/office/powerpoint/2010/main" val="4956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CDE632-DD93-4294-974D-10B1396112AA}"/>
              </a:ext>
            </a:extLst>
          </p:cNvPr>
          <p:cNvSpPr txBox="1"/>
          <p:nvPr/>
        </p:nvSpPr>
        <p:spPr>
          <a:xfrm>
            <a:off x="355107" y="451839"/>
            <a:ext cx="11079332" cy="5262979"/>
          </a:xfrm>
          <a:prstGeom prst="rect">
            <a:avLst/>
          </a:prstGeom>
          <a:noFill/>
        </p:spPr>
        <p:txBody>
          <a:bodyPr wrap="square">
            <a:spAutoFit/>
          </a:bodyPr>
          <a:lstStyle/>
          <a:p>
            <a:pPr marL="285750" indent="-285750">
              <a:buFont typeface="Arial" panose="020B0604020202020204" pitchFamily="34" charset="0"/>
              <a:buChar char="•"/>
            </a:pPr>
            <a:r>
              <a:rPr lang="en-CA" sz="2800" dirty="0"/>
              <a:t>For companies to become competitive and </a:t>
            </a:r>
            <a:r>
              <a:rPr lang="en-US" sz="2800" dirty="0"/>
              <a:t>skyrocket their growth, they need to leverage AI/ML to develop predictive models to forecast sales in the future</a:t>
            </a:r>
            <a:r>
              <a:rPr lang="en-CA" sz="2800" dirty="0"/>
              <a:t>.</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Predictive models attempt at forecasting future sales based on historical data while taking into account seasonality effects, demand, holidays, promotions, and competition.</a:t>
            </a:r>
          </a:p>
          <a:p>
            <a:endParaRPr lang="en-CA" sz="2800" dirty="0"/>
          </a:p>
          <a:p>
            <a:pPr marL="285750" indent="-285750">
              <a:buFont typeface="Arial" panose="020B0604020202020204" pitchFamily="34" charset="0"/>
              <a:buChar char="•"/>
            </a:pPr>
            <a:r>
              <a:rPr lang="en-US" sz="2800" dirty="0"/>
              <a:t>In this project, you work as a data scientist in the sales department and the sales team provided you with data from 1115 stores.  </a:t>
            </a:r>
          </a:p>
          <a:p>
            <a:endParaRPr lang="en-US" sz="2800" dirty="0"/>
          </a:p>
          <a:p>
            <a:pPr marL="285750" indent="-285750">
              <a:buFont typeface="Arial" panose="020B0604020202020204" pitchFamily="34" charset="0"/>
              <a:buChar char="•"/>
            </a:pPr>
            <a:r>
              <a:rPr lang="en-US" sz="2800" dirty="0"/>
              <a:t>The objective is to predict future daily sales based on the features. </a:t>
            </a:r>
          </a:p>
        </p:txBody>
      </p:sp>
    </p:spTree>
    <p:extLst>
      <p:ext uri="{BB962C8B-B14F-4D97-AF65-F5344CB8AC3E}">
        <p14:creationId xmlns:p14="http://schemas.microsoft.com/office/powerpoint/2010/main" val="173331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pic>
        <p:nvPicPr>
          <p:cNvPr id="4" name="Picture 3">
            <a:extLst>
              <a:ext uri="{FF2B5EF4-FFF2-40B4-BE49-F238E27FC236}">
                <a16:creationId xmlns:a16="http://schemas.microsoft.com/office/drawing/2014/main" id="{8AF8D191-EAC9-4A4F-8CBD-31470C3B3E1B}"/>
              </a:ext>
            </a:extLst>
          </p:cNvPr>
          <p:cNvPicPr>
            <a:picLocks noChangeAspect="1"/>
          </p:cNvPicPr>
          <p:nvPr/>
        </p:nvPicPr>
        <p:blipFill>
          <a:blip r:embed="rId2"/>
          <a:stretch>
            <a:fillRect/>
          </a:stretch>
        </p:blipFill>
        <p:spPr>
          <a:xfrm>
            <a:off x="991155" y="1139254"/>
            <a:ext cx="8676628" cy="4610821"/>
          </a:xfrm>
          <a:prstGeom prst="rect">
            <a:avLst/>
          </a:prstGeom>
        </p:spPr>
      </p:pic>
    </p:spTree>
    <p:extLst>
      <p:ext uri="{BB962C8B-B14F-4D97-AF65-F5344CB8AC3E}">
        <p14:creationId xmlns:p14="http://schemas.microsoft.com/office/powerpoint/2010/main" val="59336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5" name="TextBox 4">
            <a:extLst>
              <a:ext uri="{FF2B5EF4-FFF2-40B4-BE49-F238E27FC236}">
                <a16:creationId xmlns:a16="http://schemas.microsoft.com/office/drawing/2014/main" id="{5ECEC1FC-6F7E-4AEA-931E-1AABD32E9E6C}"/>
              </a:ext>
            </a:extLst>
          </p:cNvPr>
          <p:cNvSpPr txBox="1"/>
          <p:nvPr/>
        </p:nvSpPr>
        <p:spPr>
          <a:xfrm>
            <a:off x="310718" y="1036361"/>
            <a:ext cx="10848512"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Repeat the same for Week </a:t>
            </a:r>
          </a:p>
        </p:txBody>
      </p:sp>
      <p:pic>
        <p:nvPicPr>
          <p:cNvPr id="6" name="Picture 5">
            <a:extLst>
              <a:ext uri="{FF2B5EF4-FFF2-40B4-BE49-F238E27FC236}">
                <a16:creationId xmlns:a16="http://schemas.microsoft.com/office/drawing/2014/main" id="{D293ED75-5714-4D03-8CDD-BD8E183AA1F8}"/>
              </a:ext>
            </a:extLst>
          </p:cNvPr>
          <p:cNvPicPr>
            <a:picLocks noChangeAspect="1"/>
          </p:cNvPicPr>
          <p:nvPr/>
        </p:nvPicPr>
        <p:blipFill>
          <a:blip r:embed="rId2"/>
          <a:stretch>
            <a:fillRect/>
          </a:stretch>
        </p:blipFill>
        <p:spPr>
          <a:xfrm>
            <a:off x="1274361" y="1732532"/>
            <a:ext cx="7477125" cy="3943350"/>
          </a:xfrm>
          <a:prstGeom prst="rect">
            <a:avLst/>
          </a:prstGeom>
        </p:spPr>
      </p:pic>
    </p:spTree>
    <p:extLst>
      <p:ext uri="{BB962C8B-B14F-4D97-AF65-F5344CB8AC3E}">
        <p14:creationId xmlns:p14="http://schemas.microsoft.com/office/powerpoint/2010/main" val="115945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pic>
        <p:nvPicPr>
          <p:cNvPr id="5" name="Picture 4">
            <a:extLst>
              <a:ext uri="{FF2B5EF4-FFF2-40B4-BE49-F238E27FC236}">
                <a16:creationId xmlns:a16="http://schemas.microsoft.com/office/drawing/2014/main" id="{D9F6599E-E4CE-4203-987A-C7CFA91BB851}"/>
              </a:ext>
            </a:extLst>
          </p:cNvPr>
          <p:cNvPicPr>
            <a:picLocks noChangeAspect="1"/>
          </p:cNvPicPr>
          <p:nvPr/>
        </p:nvPicPr>
        <p:blipFill>
          <a:blip r:embed="rId2"/>
          <a:stretch>
            <a:fillRect/>
          </a:stretch>
        </p:blipFill>
        <p:spPr>
          <a:xfrm>
            <a:off x="1579531" y="1328506"/>
            <a:ext cx="8162925" cy="4076700"/>
          </a:xfrm>
          <a:prstGeom prst="rect">
            <a:avLst/>
          </a:prstGeom>
        </p:spPr>
      </p:pic>
    </p:spTree>
    <p:extLst>
      <p:ext uri="{BB962C8B-B14F-4D97-AF65-F5344CB8AC3E}">
        <p14:creationId xmlns:p14="http://schemas.microsoft.com/office/powerpoint/2010/main" val="424146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5" name="TextBox 4">
            <a:extLst>
              <a:ext uri="{FF2B5EF4-FFF2-40B4-BE49-F238E27FC236}">
                <a16:creationId xmlns:a16="http://schemas.microsoft.com/office/drawing/2014/main" id="{C1CFAC4B-8038-4825-B8C2-36E10F6008E4}"/>
              </a:ext>
            </a:extLst>
          </p:cNvPr>
          <p:cNvSpPr txBox="1"/>
          <p:nvPr/>
        </p:nvSpPr>
        <p:spPr>
          <a:xfrm>
            <a:off x="310718" y="1036361"/>
            <a:ext cx="10848512" cy="1569660"/>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Date and Store Type</a:t>
            </a:r>
          </a:p>
          <a:p>
            <a:r>
              <a:rPr lang="en-IN" sz="2400" b="0" dirty="0">
                <a:effectLst/>
                <a:latin typeface="Courier New" panose="02070309020205020404" pitchFamily="49" charset="0"/>
              </a:rPr>
              <a:t>fig, </a:t>
            </a:r>
            <a:r>
              <a:rPr lang="en-IN" sz="2400" b="0" dirty="0" err="1">
                <a:effectLst/>
                <a:latin typeface="Courier New" panose="02070309020205020404" pitchFamily="49" charset="0"/>
              </a:rPr>
              <a:t>ax</a:t>
            </a:r>
            <a:r>
              <a:rPr lang="en-IN" sz="2400" b="0" dirty="0">
                <a:effectLst/>
                <a:latin typeface="Courier New" panose="02070309020205020404" pitchFamily="49" charset="0"/>
              </a:rPr>
              <a:t> = </a:t>
            </a:r>
            <a:r>
              <a:rPr lang="en-IN" sz="2400" b="0" dirty="0" err="1">
                <a:effectLst/>
                <a:latin typeface="Courier New" panose="02070309020205020404" pitchFamily="49" charset="0"/>
              </a:rPr>
              <a:t>plt.subplots</a:t>
            </a:r>
            <a:r>
              <a:rPr lang="en-IN" sz="2400" b="0" dirty="0">
                <a:effectLst/>
                <a:latin typeface="Courier New" panose="02070309020205020404" pitchFamily="49" charset="0"/>
              </a:rPr>
              <a:t>(</a:t>
            </a:r>
            <a:r>
              <a:rPr lang="en-IN" sz="2400" b="0" dirty="0" err="1">
                <a:effectLst/>
                <a:latin typeface="Courier New" panose="02070309020205020404" pitchFamily="49" charset="0"/>
              </a:rPr>
              <a:t>figsize</a:t>
            </a:r>
            <a:r>
              <a:rPr lang="en-IN" sz="2400" b="0" dirty="0">
                <a:effectLst/>
                <a:latin typeface="Courier New" panose="02070309020205020404" pitchFamily="49" charset="0"/>
              </a:rPr>
              <a:t>=(20,10))</a:t>
            </a:r>
          </a:p>
          <a:p>
            <a:r>
              <a:rPr lang="en-IN" sz="2400" b="0" dirty="0" err="1">
                <a:effectLst/>
                <a:latin typeface="Courier New" panose="02070309020205020404" pitchFamily="49" charset="0"/>
              </a:rPr>
              <a:t>sales_train_all_df.groupby</a:t>
            </a:r>
            <a:r>
              <a:rPr lang="en-IN" sz="2400" b="0" dirty="0">
                <a:effectLst/>
                <a:latin typeface="Courier New" panose="02070309020205020404" pitchFamily="49" charset="0"/>
              </a:rPr>
              <a:t>(['Date','</a:t>
            </a:r>
            <a:r>
              <a:rPr lang="en-IN" sz="2400" b="0" dirty="0" err="1">
                <a:effectLst/>
                <a:latin typeface="Courier New" panose="02070309020205020404" pitchFamily="49" charset="0"/>
              </a:rPr>
              <a:t>StoreType</a:t>
            </a:r>
            <a:r>
              <a:rPr lang="en-IN" sz="2400" b="0" dirty="0">
                <a:effectLst/>
                <a:latin typeface="Courier New" panose="02070309020205020404" pitchFamily="49" charset="0"/>
              </a:rPr>
              <a:t>']).mean()['Sales'].unstack().plot(</a:t>
            </a:r>
            <a:r>
              <a:rPr lang="en-IN" sz="2400" b="0" dirty="0" err="1">
                <a:effectLst/>
                <a:latin typeface="Courier New" panose="02070309020205020404" pitchFamily="49" charset="0"/>
              </a:rPr>
              <a:t>ax</a:t>
            </a:r>
            <a:r>
              <a:rPr lang="en-IN" sz="2400" b="0" dirty="0">
                <a:effectLst/>
                <a:latin typeface="Courier New" panose="02070309020205020404" pitchFamily="49" charset="0"/>
              </a:rPr>
              <a:t>=</a:t>
            </a:r>
            <a:r>
              <a:rPr lang="en-IN" sz="2400" b="0" dirty="0" err="1">
                <a:effectLst/>
                <a:latin typeface="Courier New" panose="02070309020205020404" pitchFamily="49" charset="0"/>
              </a:rPr>
              <a:t>ax</a:t>
            </a:r>
            <a:r>
              <a:rPr lang="en-IN" sz="2400" b="0" dirty="0">
                <a:effectLst/>
                <a:latin typeface="Courier New" panose="02070309020205020404" pitchFamily="49" charset="0"/>
              </a:rPr>
              <a:t>)</a:t>
            </a:r>
            <a:endParaRPr lang="en-IN" sz="2400" dirty="0">
              <a:latin typeface="Courier New" panose="02070309020205020404" pitchFamily="49" charset="0"/>
            </a:endParaRPr>
          </a:p>
        </p:txBody>
      </p:sp>
      <p:pic>
        <p:nvPicPr>
          <p:cNvPr id="6" name="Picture 5">
            <a:extLst>
              <a:ext uri="{FF2B5EF4-FFF2-40B4-BE49-F238E27FC236}">
                <a16:creationId xmlns:a16="http://schemas.microsoft.com/office/drawing/2014/main" id="{BBBEFB29-FB27-490A-9B85-99409FE2BB55}"/>
              </a:ext>
            </a:extLst>
          </p:cNvPr>
          <p:cNvPicPr>
            <a:picLocks noChangeAspect="1"/>
          </p:cNvPicPr>
          <p:nvPr/>
        </p:nvPicPr>
        <p:blipFill>
          <a:blip r:embed="rId2"/>
          <a:stretch>
            <a:fillRect/>
          </a:stretch>
        </p:blipFill>
        <p:spPr>
          <a:xfrm>
            <a:off x="310718" y="2827974"/>
            <a:ext cx="11159230" cy="3427018"/>
          </a:xfrm>
          <a:prstGeom prst="rect">
            <a:avLst/>
          </a:prstGeom>
        </p:spPr>
      </p:pic>
    </p:spTree>
    <p:extLst>
      <p:ext uri="{BB962C8B-B14F-4D97-AF65-F5344CB8AC3E}">
        <p14:creationId xmlns:p14="http://schemas.microsoft.com/office/powerpoint/2010/main" val="290614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5" name="TextBox 4">
            <a:extLst>
              <a:ext uri="{FF2B5EF4-FFF2-40B4-BE49-F238E27FC236}">
                <a16:creationId xmlns:a16="http://schemas.microsoft.com/office/drawing/2014/main" id="{3B5BF5F3-C42C-45B1-BADE-A3D9AFB91CE0}"/>
              </a:ext>
            </a:extLst>
          </p:cNvPr>
          <p:cNvSpPr txBox="1"/>
          <p:nvPr/>
        </p:nvSpPr>
        <p:spPr>
          <a:xfrm>
            <a:off x="310718" y="1036361"/>
            <a:ext cx="10848512"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Courier New" panose="02070309020205020404" pitchFamily="49" charset="0"/>
              </a:rPr>
              <a:t>Promo Sales and Promo Customer Charts</a:t>
            </a:r>
          </a:p>
        </p:txBody>
      </p:sp>
      <p:pic>
        <p:nvPicPr>
          <p:cNvPr id="6" name="Picture 5">
            <a:extLst>
              <a:ext uri="{FF2B5EF4-FFF2-40B4-BE49-F238E27FC236}">
                <a16:creationId xmlns:a16="http://schemas.microsoft.com/office/drawing/2014/main" id="{A4010B19-FBFD-45A0-9556-B8B5B90EC8A9}"/>
              </a:ext>
            </a:extLst>
          </p:cNvPr>
          <p:cNvPicPr>
            <a:picLocks noChangeAspect="1"/>
          </p:cNvPicPr>
          <p:nvPr/>
        </p:nvPicPr>
        <p:blipFill>
          <a:blip r:embed="rId2"/>
          <a:stretch>
            <a:fillRect/>
          </a:stretch>
        </p:blipFill>
        <p:spPr>
          <a:xfrm>
            <a:off x="464895" y="1498026"/>
            <a:ext cx="10942613" cy="5109099"/>
          </a:xfrm>
          <a:prstGeom prst="rect">
            <a:avLst/>
          </a:prstGeom>
        </p:spPr>
      </p:pic>
    </p:spTree>
    <p:extLst>
      <p:ext uri="{BB962C8B-B14F-4D97-AF65-F5344CB8AC3E}">
        <p14:creationId xmlns:p14="http://schemas.microsoft.com/office/powerpoint/2010/main" val="120306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6514730" cy="707886"/>
          </a:xfrm>
          <a:prstGeom prst="rect">
            <a:avLst/>
          </a:prstGeom>
          <a:noFill/>
        </p:spPr>
        <p:txBody>
          <a:bodyPr wrap="square" rtlCol="0">
            <a:spAutoFit/>
          </a:bodyPr>
          <a:lstStyle/>
          <a:p>
            <a:r>
              <a:rPr lang="en-IN" sz="4000" dirty="0">
                <a:solidFill>
                  <a:schemeClr val="accent1"/>
                </a:solidFill>
              </a:rPr>
              <a:t>Expected Results </a:t>
            </a:r>
          </a:p>
        </p:txBody>
      </p:sp>
      <p:sp>
        <p:nvSpPr>
          <p:cNvPr id="3" name="TextBox 2">
            <a:extLst>
              <a:ext uri="{FF2B5EF4-FFF2-40B4-BE49-F238E27FC236}">
                <a16:creationId xmlns:a16="http://schemas.microsoft.com/office/drawing/2014/main" id="{49789F71-86EE-4DE8-844D-4504266F6C96}"/>
              </a:ext>
            </a:extLst>
          </p:cNvPr>
          <p:cNvSpPr txBox="1"/>
          <p:nvPr/>
        </p:nvSpPr>
        <p:spPr>
          <a:xfrm>
            <a:off x="852256" y="1154097"/>
            <a:ext cx="10440140"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Projected Sales in 2016 and 2017 by Year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Projected Sales 2016 and 2017 month wise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Number of  customers expected in 2016 and 2017 month wise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Sales with Promo 2016 and 2017 month wise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Top 10 Store by Sales 2016 and 2017</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a:t>Bottom  </a:t>
            </a:r>
            <a:r>
              <a:rPr lang="en-IN" sz="2400" dirty="0"/>
              <a:t>10 Store by Sales 2016 </a:t>
            </a:r>
            <a:r>
              <a:rPr lang="en-IN" sz="2400"/>
              <a:t>and 2017</a:t>
            </a: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243440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1B5A59-BB3D-4155-99C6-FB9C89C015D5}"/>
              </a:ext>
            </a:extLst>
          </p:cNvPr>
          <p:cNvSpPr/>
          <p:nvPr/>
        </p:nvSpPr>
        <p:spPr>
          <a:xfrm>
            <a:off x="348211" y="531783"/>
            <a:ext cx="11495578" cy="5386090"/>
          </a:xfrm>
          <a:prstGeom prst="rect">
            <a:avLst/>
          </a:prstGeom>
        </p:spPr>
        <p:txBody>
          <a:bodyPr wrap="square">
            <a:spAutoFit/>
          </a:bodyPr>
          <a:lstStyle/>
          <a:p>
            <a:pPr marL="285750" indent="-285750">
              <a:buFont typeface="Arial" panose="020B0604020202020204" pitchFamily="34" charset="0"/>
              <a:buChar char="•"/>
            </a:pPr>
            <a:r>
              <a:rPr lang="en-CA" sz="2800" dirty="0"/>
              <a:t>Id: transaction ID (combination of Store and date)</a:t>
            </a:r>
          </a:p>
          <a:p>
            <a:endParaRPr lang="en-CA" sz="2800" dirty="0"/>
          </a:p>
          <a:p>
            <a:pPr marL="285750" indent="-285750">
              <a:buFont typeface="Arial" panose="020B0604020202020204" pitchFamily="34" charset="0"/>
              <a:buChar char="•"/>
            </a:pPr>
            <a:r>
              <a:rPr lang="en-CA" sz="2800" dirty="0"/>
              <a:t>Store: unique store Id</a:t>
            </a:r>
          </a:p>
          <a:p>
            <a:endParaRPr lang="en-CA" sz="2800" dirty="0"/>
          </a:p>
          <a:p>
            <a:pPr marL="285750" indent="-285750">
              <a:buFont typeface="Arial" panose="020B0604020202020204" pitchFamily="34" charset="0"/>
              <a:buChar char="•"/>
            </a:pPr>
            <a:r>
              <a:rPr lang="en-CA" sz="2800" dirty="0"/>
              <a:t>Sales: sales/day, this is the target variable </a:t>
            </a:r>
          </a:p>
          <a:p>
            <a:endParaRPr lang="en-CA" sz="2800" dirty="0"/>
          </a:p>
          <a:p>
            <a:pPr marL="285750" indent="-285750">
              <a:buFont typeface="Arial" panose="020B0604020202020204" pitchFamily="34" charset="0"/>
              <a:buChar char="•"/>
            </a:pPr>
            <a:r>
              <a:rPr lang="en-CA" sz="2800" dirty="0"/>
              <a:t>Customers: number of customers on a given day</a:t>
            </a:r>
          </a:p>
          <a:p>
            <a:endParaRPr lang="en-CA" sz="2800" dirty="0"/>
          </a:p>
          <a:p>
            <a:pPr marL="285750" indent="-285750">
              <a:buFont typeface="Arial" panose="020B0604020202020204" pitchFamily="34" charset="0"/>
              <a:buChar char="•"/>
            </a:pPr>
            <a:r>
              <a:rPr lang="en-CA" sz="2800" dirty="0"/>
              <a:t>Open: Boolean to say whether a store is open or closed (0 = closed, 1 = open)</a:t>
            </a:r>
          </a:p>
          <a:p>
            <a:endParaRPr lang="en-CA" sz="2800" dirty="0"/>
          </a:p>
          <a:p>
            <a:pPr marL="285750" indent="-285750">
              <a:buFont typeface="Arial" panose="020B0604020202020204" pitchFamily="34" charset="0"/>
              <a:buChar char="•"/>
            </a:pPr>
            <a:r>
              <a:rPr lang="en-CA" sz="2800" dirty="0"/>
              <a:t>Promo: describes if store is running a promo on   that day or not</a:t>
            </a:r>
          </a:p>
          <a:p>
            <a:br>
              <a:rPr lang="en-CA" dirty="0">
                <a:solidFill>
                  <a:srgbClr val="000000"/>
                </a:solidFill>
                <a:latin typeface="Courier New" panose="02070309020205020404" pitchFamily="49" charset="0"/>
              </a:rPr>
            </a:br>
            <a:endParaRPr lang="en-CA"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22804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1B5A59-BB3D-4155-99C6-FB9C89C015D5}"/>
              </a:ext>
            </a:extLst>
          </p:cNvPr>
          <p:cNvSpPr/>
          <p:nvPr/>
        </p:nvSpPr>
        <p:spPr>
          <a:xfrm>
            <a:off x="348211" y="531783"/>
            <a:ext cx="11495578" cy="5693866"/>
          </a:xfrm>
          <a:prstGeom prst="rect">
            <a:avLst/>
          </a:prstGeom>
        </p:spPr>
        <p:txBody>
          <a:bodyPr wrap="square">
            <a:spAutoFit/>
          </a:bodyPr>
          <a:lstStyle/>
          <a:p>
            <a:pPr marL="285750" indent="-285750">
              <a:buFont typeface="Arial" panose="020B0604020202020204" pitchFamily="34" charset="0"/>
              <a:buChar char="•"/>
            </a:pPr>
            <a:r>
              <a:rPr lang="en-CA" sz="2800" dirty="0" err="1"/>
              <a:t>StateHoliday</a:t>
            </a:r>
            <a:r>
              <a:rPr lang="en-CA" sz="2800" dirty="0"/>
              <a:t>: indicate which state holiday (a = public holiday, b = Easter holiday, c = Christmas, 0 = None)</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err="1"/>
              <a:t>SchoolHoliday</a:t>
            </a:r>
            <a:r>
              <a:rPr lang="en-CA" sz="2800" dirty="0"/>
              <a:t>: indicates if the (Store, Date) was affected by the closure of public schools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err="1"/>
              <a:t>StoreType</a:t>
            </a:r>
            <a:r>
              <a:rPr lang="en-CA" sz="2800" dirty="0"/>
              <a:t>: categorical variable to indicate type of store (a, b, c, d)</a:t>
            </a:r>
          </a:p>
          <a:p>
            <a:endParaRPr lang="en-CA" sz="2800" dirty="0"/>
          </a:p>
          <a:p>
            <a:pPr marL="285750" indent="-285750">
              <a:buFont typeface="Arial" panose="020B0604020202020204" pitchFamily="34" charset="0"/>
              <a:buChar char="•"/>
            </a:pPr>
            <a:r>
              <a:rPr lang="en-CA" sz="2800" dirty="0"/>
              <a:t>Assortment:  a = basic, b = extra, c = extended</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err="1"/>
              <a:t>CompetitionDistance</a:t>
            </a:r>
            <a:r>
              <a:rPr lang="en-CA" sz="2800" dirty="0"/>
              <a:t> (meters): distance to closest competitor store</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err="1"/>
              <a:t>CompetitionOpenSince</a:t>
            </a:r>
            <a:r>
              <a:rPr lang="en-CA" sz="2800" dirty="0"/>
              <a:t> [Month/Year]:  date when competition was open</a:t>
            </a:r>
          </a:p>
        </p:txBody>
      </p:sp>
    </p:spTree>
    <p:extLst>
      <p:ext uri="{BB962C8B-B14F-4D97-AF65-F5344CB8AC3E}">
        <p14:creationId xmlns:p14="http://schemas.microsoft.com/office/powerpoint/2010/main" val="181552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34EC7E-C0B4-4F05-9409-8DCF794B953B}"/>
              </a:ext>
            </a:extLst>
          </p:cNvPr>
          <p:cNvSpPr/>
          <p:nvPr/>
        </p:nvSpPr>
        <p:spPr>
          <a:xfrm>
            <a:off x="440467" y="579151"/>
            <a:ext cx="11311065" cy="4401205"/>
          </a:xfrm>
          <a:prstGeom prst="rect">
            <a:avLst/>
          </a:prstGeom>
        </p:spPr>
        <p:txBody>
          <a:bodyPr wrap="square">
            <a:spAutoFit/>
          </a:bodyPr>
          <a:lstStyle/>
          <a:p>
            <a:pPr marL="285750" indent="-285750">
              <a:buFont typeface="Arial" panose="020B0604020202020204" pitchFamily="34" charset="0"/>
              <a:buChar char="•"/>
            </a:pPr>
            <a:r>
              <a:rPr lang="en-CA" sz="2800" dirty="0"/>
              <a:t>Promo2: Promo2 is a continuing and consecutive promotion for some stores (0 = store is not participating, 1 = store is participating)</a:t>
            </a:r>
          </a:p>
          <a:p>
            <a:endParaRPr lang="en-CA" sz="2800" dirty="0"/>
          </a:p>
          <a:p>
            <a:pPr marL="285750" indent="-285750">
              <a:buFont typeface="Arial" panose="020B0604020202020204" pitchFamily="34" charset="0"/>
              <a:buChar char="•"/>
            </a:pPr>
            <a:r>
              <a:rPr lang="en-CA" sz="2800" dirty="0"/>
              <a:t>Promo2Since [Year/Week]: date when store started participating in Promo2</a:t>
            </a:r>
          </a:p>
          <a:p>
            <a:endParaRPr lang="en-CA" sz="2800" dirty="0"/>
          </a:p>
          <a:p>
            <a:pPr marL="285750" indent="-285750">
              <a:buFont typeface="Arial" panose="020B0604020202020204" pitchFamily="34" charset="0"/>
              <a:buChar char="•"/>
            </a:pPr>
            <a:r>
              <a:rPr lang="en-CA" sz="2800" dirty="0" err="1"/>
              <a:t>PromoInterval</a:t>
            </a:r>
            <a:r>
              <a:rPr lang="en-CA" sz="2800" dirty="0"/>
              <a:t>: describes the consecutive intervals Promo2 is started, naming the months </a:t>
            </a:r>
          </a:p>
          <a:p>
            <a:pPr marL="285750" indent="-285750">
              <a:buFont typeface="Arial" panose="020B0604020202020204" pitchFamily="34" charset="0"/>
              <a:buChar char="•"/>
            </a:pPr>
            <a:r>
              <a:rPr lang="en-CA" sz="2800" dirty="0"/>
              <a:t>promotion is started new. E.g. "</a:t>
            </a:r>
            <a:r>
              <a:rPr lang="en-CA" sz="2800" dirty="0" err="1"/>
              <a:t>Feb,May,Aug,Nov</a:t>
            </a:r>
            <a:r>
              <a:rPr lang="en-CA" sz="2800" dirty="0"/>
              <a:t>" means each round starts in February, May, August, November of any given year for that store</a:t>
            </a:r>
            <a:br>
              <a:rPr lang="en-CA" sz="2800" dirty="0"/>
            </a:br>
            <a:endParaRPr lang="en-CA" sz="2800" dirty="0"/>
          </a:p>
        </p:txBody>
      </p:sp>
    </p:spTree>
    <p:extLst>
      <p:ext uri="{BB962C8B-B14F-4D97-AF65-F5344CB8AC3E}">
        <p14:creationId xmlns:p14="http://schemas.microsoft.com/office/powerpoint/2010/main" val="56558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973585" y="1091030"/>
            <a:ext cx="11079332" cy="2985433"/>
          </a:xfrm>
          <a:prstGeom prst="rect">
            <a:avLst/>
          </a:prstGeom>
          <a:noFill/>
        </p:spPr>
        <p:txBody>
          <a:bodyPr wrap="square">
            <a:spAutoFit/>
          </a:bodyPr>
          <a:lstStyle/>
          <a:p>
            <a:pPr marL="342900" indent="-342900">
              <a:buFont typeface="Arial" panose="020B0604020202020204" pitchFamily="34" charset="0"/>
              <a:buChar char="•"/>
            </a:pPr>
            <a:r>
              <a:rPr lang="en-IN" sz="2400" dirty="0"/>
              <a:t>IMPORT LIBRARIES AND DATASETS</a:t>
            </a:r>
          </a:p>
          <a:p>
            <a:pPr marL="342900" indent="-342900">
              <a:buFont typeface="Arial" panose="020B0604020202020204" pitchFamily="34" charset="0"/>
              <a:buChar char="•"/>
            </a:pPr>
            <a:endParaRPr lang="en-US" sz="2400" dirty="0"/>
          </a:p>
          <a:p>
            <a:pPr marL="457200" indent="-457200">
              <a:buFont typeface="Arial" panose="020B0604020202020204" pitchFamily="34" charset="0"/>
              <a:buChar char="•"/>
            </a:pPr>
            <a:r>
              <a:rPr lang="en-CA" sz="2800" dirty="0"/>
              <a:t>Import train and store data separately </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Analyze the data set such as info () , describe () </a:t>
            </a:r>
            <a:r>
              <a:rPr lang="en-CA" sz="2800" dirty="0" err="1"/>
              <a:t>etc</a:t>
            </a:r>
            <a:r>
              <a:rPr lang="en-CA" sz="2800" dirty="0"/>
              <a:t> </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a:p>
        </p:txBody>
      </p:sp>
    </p:spTree>
    <p:extLst>
      <p:ext uri="{BB962C8B-B14F-4D97-AF65-F5344CB8AC3E}">
        <p14:creationId xmlns:p14="http://schemas.microsoft.com/office/powerpoint/2010/main" val="384811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973585" y="1091030"/>
            <a:ext cx="11079332" cy="2800767"/>
          </a:xfrm>
          <a:prstGeom prst="rect">
            <a:avLst/>
          </a:prstGeom>
          <a:noFill/>
        </p:spPr>
        <p:txBody>
          <a:bodyPr wrap="square">
            <a:spAutoFit/>
          </a:bodyPr>
          <a:lstStyle/>
          <a:p>
            <a:pPr marL="342900" indent="-342900">
              <a:buFont typeface="Arial" panose="020B0604020202020204" pitchFamily="34" charset="0"/>
              <a:buChar char="•"/>
            </a:pPr>
            <a:r>
              <a:rPr lang="en-IN" sz="2400" dirty="0"/>
              <a:t>Explore Data set : Train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Check for NULL records </a:t>
            </a:r>
          </a:p>
          <a:p>
            <a:pPr marL="342900" indent="-342900">
              <a:buFont typeface="Arial" panose="020B0604020202020204" pitchFamily="34" charset="0"/>
              <a:buChar char="•"/>
            </a:pPr>
            <a:endParaRPr lang="en-IN" sz="2400" dirty="0"/>
          </a:p>
          <a:p>
            <a:endParaRPr lang="en-IN" sz="2400" dirty="0"/>
          </a:p>
          <a:p>
            <a:pPr marL="342900" indent="-3429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dirty="0"/>
          </a:p>
        </p:txBody>
      </p:sp>
    </p:spTree>
    <p:extLst>
      <p:ext uri="{BB962C8B-B14F-4D97-AF65-F5344CB8AC3E}">
        <p14:creationId xmlns:p14="http://schemas.microsoft.com/office/powerpoint/2010/main" val="126203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6A9B7-7D3F-4407-98D0-BFE549422DC4}"/>
              </a:ext>
            </a:extLst>
          </p:cNvPr>
          <p:cNvSpPr txBox="1"/>
          <p:nvPr/>
        </p:nvSpPr>
        <p:spPr>
          <a:xfrm>
            <a:off x="3792245" y="195310"/>
            <a:ext cx="3013969" cy="707886"/>
          </a:xfrm>
          <a:prstGeom prst="rect">
            <a:avLst/>
          </a:prstGeom>
          <a:noFill/>
        </p:spPr>
        <p:txBody>
          <a:bodyPr wrap="square" rtlCol="0">
            <a:spAutoFit/>
          </a:bodyPr>
          <a:lstStyle/>
          <a:p>
            <a:r>
              <a:rPr lang="en-IN" sz="4000" dirty="0">
                <a:solidFill>
                  <a:schemeClr val="accent1"/>
                </a:solidFill>
              </a:rPr>
              <a:t>STEPS  </a:t>
            </a:r>
          </a:p>
        </p:txBody>
      </p:sp>
      <p:sp>
        <p:nvSpPr>
          <p:cNvPr id="7" name="TextBox 6">
            <a:extLst>
              <a:ext uri="{FF2B5EF4-FFF2-40B4-BE49-F238E27FC236}">
                <a16:creationId xmlns:a16="http://schemas.microsoft.com/office/drawing/2014/main" id="{92E97A4F-16FD-4CB1-AB31-974A8BB8E465}"/>
              </a:ext>
            </a:extLst>
          </p:cNvPr>
          <p:cNvSpPr txBox="1"/>
          <p:nvPr/>
        </p:nvSpPr>
        <p:spPr>
          <a:xfrm>
            <a:off x="763479" y="903196"/>
            <a:ext cx="11079332" cy="461665"/>
          </a:xfrm>
          <a:prstGeom prst="rect">
            <a:avLst/>
          </a:prstGeom>
          <a:noFill/>
        </p:spPr>
        <p:txBody>
          <a:bodyPr wrap="square">
            <a:spAutoFit/>
          </a:bodyPr>
          <a:lstStyle/>
          <a:p>
            <a:pPr marL="342900" indent="-342900">
              <a:buFont typeface="Arial" panose="020B0604020202020204" pitchFamily="34" charset="0"/>
              <a:buChar char="•"/>
            </a:pPr>
            <a:r>
              <a:rPr lang="en-IN" sz="2400" dirty="0"/>
              <a:t>Create Histogram to check data</a:t>
            </a:r>
            <a:endParaRPr lang="en-CA" sz="2800" dirty="0"/>
          </a:p>
        </p:txBody>
      </p:sp>
      <p:pic>
        <p:nvPicPr>
          <p:cNvPr id="4" name="Picture 3">
            <a:extLst>
              <a:ext uri="{FF2B5EF4-FFF2-40B4-BE49-F238E27FC236}">
                <a16:creationId xmlns:a16="http://schemas.microsoft.com/office/drawing/2014/main" id="{BAF7F958-136C-46B2-8A7D-3F308530FDAE}"/>
              </a:ext>
            </a:extLst>
          </p:cNvPr>
          <p:cNvPicPr>
            <a:picLocks noChangeAspect="1"/>
          </p:cNvPicPr>
          <p:nvPr/>
        </p:nvPicPr>
        <p:blipFill>
          <a:blip r:embed="rId2"/>
          <a:stretch>
            <a:fillRect/>
          </a:stretch>
        </p:blipFill>
        <p:spPr>
          <a:xfrm>
            <a:off x="648069" y="1611081"/>
            <a:ext cx="11100368" cy="3955217"/>
          </a:xfrm>
          <a:prstGeom prst="rect">
            <a:avLst/>
          </a:prstGeom>
        </p:spPr>
      </p:pic>
    </p:spTree>
    <p:extLst>
      <p:ext uri="{BB962C8B-B14F-4D97-AF65-F5344CB8AC3E}">
        <p14:creationId xmlns:p14="http://schemas.microsoft.com/office/powerpoint/2010/main" val="42650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9A46E-2FC1-4FE6-A5C4-A53A9917DA00}"/>
              </a:ext>
            </a:extLst>
          </p:cNvPr>
          <p:cNvPicPr>
            <a:picLocks noChangeAspect="1"/>
          </p:cNvPicPr>
          <p:nvPr/>
        </p:nvPicPr>
        <p:blipFill>
          <a:blip r:embed="rId2"/>
          <a:stretch>
            <a:fillRect/>
          </a:stretch>
        </p:blipFill>
        <p:spPr>
          <a:xfrm>
            <a:off x="523781" y="533458"/>
            <a:ext cx="10833717" cy="3926774"/>
          </a:xfrm>
          <a:prstGeom prst="rect">
            <a:avLst/>
          </a:prstGeom>
        </p:spPr>
      </p:pic>
    </p:spTree>
    <p:extLst>
      <p:ext uri="{BB962C8B-B14F-4D97-AF65-F5344CB8AC3E}">
        <p14:creationId xmlns:p14="http://schemas.microsoft.com/office/powerpoint/2010/main" val="3158178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E24"/>
      </a:dk2>
      <a:lt2>
        <a:srgbClr val="E8E2E8"/>
      </a:lt2>
      <a:accent1>
        <a:srgbClr val="47B548"/>
      </a:accent1>
      <a:accent2>
        <a:srgbClr val="6BB13B"/>
      </a:accent2>
      <a:accent3>
        <a:srgbClr val="97A942"/>
      </a:accent3>
      <a:accent4>
        <a:srgbClr val="B1953B"/>
      </a:accent4>
      <a:accent5>
        <a:srgbClr val="C3754D"/>
      </a:accent5>
      <a:accent6>
        <a:srgbClr val="B13B44"/>
      </a:accent6>
      <a:hlink>
        <a:srgbClr val="AE753A"/>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6403</TotalTime>
  <Words>821</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Bodoni MT</vt:lpstr>
      <vt:lpstr>Courier New</vt:lpstr>
      <vt:lpstr>Goudy Old Style</vt:lpstr>
      <vt:lpstr>Wingdings 2</vt:lpstr>
      <vt:lpstr>SlateVTI</vt:lpstr>
      <vt:lpstr>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Presentation </dc:title>
  <dc:creator>Noble Xavier</dc:creator>
  <cp:lastModifiedBy>Noble Xavier</cp:lastModifiedBy>
  <cp:revision>281</cp:revision>
  <dcterms:created xsi:type="dcterms:W3CDTF">2019-10-28T09:09:03Z</dcterms:created>
  <dcterms:modified xsi:type="dcterms:W3CDTF">2021-08-04T16:12:27Z</dcterms:modified>
</cp:coreProperties>
</file>