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4630400" cy="73152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japati, Brijesh" initials="PB" lastIdx="1" clrIdx="0">
    <p:extLst>
      <p:ext uri="{19B8F6BF-5375-455C-9EA6-DF929625EA0E}">
        <p15:presenceInfo xmlns:p15="http://schemas.microsoft.com/office/powerpoint/2012/main" userId="S-1-5-21-238447276-1040861923-1850952788-15490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7" d="100"/>
          <a:sy n="67" d="100"/>
        </p:scale>
        <p:origin x="58" y="37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69F860F-C1DA-4B2C-A018-C9636542972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1160463"/>
            <a:ext cx="626745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4FEF278-E78F-493B-BB3E-2B9FB421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8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9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1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96EB-ECC0-46CE-A1E8-FA1E2D8DD0C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emf"/><Relationship Id="rId21" Type="http://schemas.openxmlformats.org/officeDocument/2006/relationships/image" Target="../media/image20.sv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5" Type="http://schemas.openxmlformats.org/officeDocument/2006/relationships/image" Target="../media/image4.emf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2980F-4AD2-47F6-A8F8-D12260DAAC83}"/>
              </a:ext>
            </a:extLst>
          </p:cNvPr>
          <p:cNvSpPr/>
          <p:nvPr/>
        </p:nvSpPr>
        <p:spPr>
          <a:xfrm>
            <a:off x="60244" y="101601"/>
            <a:ext cx="1386431" cy="7132319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 Premise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F9115-225A-49E8-AEF6-B63FC9CFDD1A}"/>
              </a:ext>
            </a:extLst>
          </p:cNvPr>
          <p:cNvSpPr/>
          <p:nvPr/>
        </p:nvSpPr>
        <p:spPr>
          <a:xfrm>
            <a:off x="1809751" y="101601"/>
            <a:ext cx="12696492" cy="7132319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AWS Analytics using Glue &amp; Step Functions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55FF92-0CC2-4287-AD0E-D7B2684D29E2}"/>
              </a:ext>
            </a:extLst>
          </p:cNvPr>
          <p:cNvSpPr/>
          <p:nvPr/>
        </p:nvSpPr>
        <p:spPr>
          <a:xfrm>
            <a:off x="1891423" y="5820680"/>
            <a:ext cx="12539763" cy="133877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AWS Common services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FA45271-F917-4A13-8B2E-C63FD794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52" y="0"/>
            <a:ext cx="466364" cy="31497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B71F13BF-7118-4680-821B-43BB3C87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79" y="5638393"/>
            <a:ext cx="466364" cy="314976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5AB8203-23CB-48FE-B718-4615E43C160E}"/>
              </a:ext>
            </a:extLst>
          </p:cNvPr>
          <p:cNvGrpSpPr/>
          <p:nvPr/>
        </p:nvGrpSpPr>
        <p:grpSpPr>
          <a:xfrm>
            <a:off x="2114273" y="6244464"/>
            <a:ext cx="705642" cy="857679"/>
            <a:chOff x="3985502" y="5728971"/>
            <a:chExt cx="705642" cy="857679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6D465D1-2CCE-4FF4-B7D2-E337F084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7177" y="5728971"/>
              <a:ext cx="605905" cy="604532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0C99980-1321-4A51-B7FC-521E25046881}"/>
                </a:ext>
              </a:extLst>
            </p:cNvPr>
            <p:cNvSpPr txBox="1"/>
            <p:nvPr/>
          </p:nvSpPr>
          <p:spPr>
            <a:xfrm>
              <a:off x="3985502" y="630965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API IAM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A98AFEC-335F-4F29-8B43-B9F449BAB0A3}"/>
              </a:ext>
            </a:extLst>
          </p:cNvPr>
          <p:cNvGrpSpPr/>
          <p:nvPr/>
        </p:nvGrpSpPr>
        <p:grpSpPr>
          <a:xfrm>
            <a:off x="3334708" y="6254519"/>
            <a:ext cx="961097" cy="837580"/>
            <a:chOff x="4975506" y="5759312"/>
            <a:chExt cx="961097" cy="837580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D84EACE5-F2F9-40EE-84F7-473A950B7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6612" y="5759312"/>
              <a:ext cx="575496" cy="574191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BEF4B48-169F-4CD2-94EF-CDE96D5F5C4F}"/>
                </a:ext>
              </a:extLst>
            </p:cNvPr>
            <p:cNvSpPr txBox="1"/>
            <p:nvPr/>
          </p:nvSpPr>
          <p:spPr>
            <a:xfrm>
              <a:off x="4975506" y="6319893"/>
              <a:ext cx="961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CloudWatch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2F84300-7C5F-4856-82A0-47ECF6CADFFC}"/>
              </a:ext>
            </a:extLst>
          </p:cNvPr>
          <p:cNvGrpSpPr/>
          <p:nvPr/>
        </p:nvGrpSpPr>
        <p:grpSpPr>
          <a:xfrm>
            <a:off x="4784368" y="6271107"/>
            <a:ext cx="827406" cy="824639"/>
            <a:chOff x="6100893" y="5772171"/>
            <a:chExt cx="827406" cy="824639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6E974CC2-E71C-402A-8867-0156B8722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8261" y="5772171"/>
              <a:ext cx="561196" cy="559924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565F0E-9601-42C3-BC0B-F73C72F1A24A}"/>
                </a:ext>
              </a:extLst>
            </p:cNvPr>
            <p:cNvSpPr txBox="1"/>
            <p:nvPr/>
          </p:nvSpPr>
          <p:spPr>
            <a:xfrm>
              <a:off x="6100893" y="6319811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CloudTrail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53621E3-7D3A-4526-BDAA-A7061944B1F5}"/>
              </a:ext>
            </a:extLst>
          </p:cNvPr>
          <p:cNvGrpSpPr/>
          <p:nvPr/>
        </p:nvGrpSpPr>
        <p:grpSpPr>
          <a:xfrm>
            <a:off x="10590300" y="6245219"/>
            <a:ext cx="762966" cy="837498"/>
            <a:chOff x="7219427" y="5759312"/>
            <a:chExt cx="762966" cy="837498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228C758-0335-4F3F-B53A-E6131B070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8600" y="5759312"/>
              <a:ext cx="570952" cy="559924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274EF3C-9DA1-4684-A7F4-F5DF9B5D3CD6}"/>
                </a:ext>
              </a:extLst>
            </p:cNvPr>
            <p:cNvSpPr txBox="1"/>
            <p:nvPr/>
          </p:nvSpPr>
          <p:spPr>
            <a:xfrm>
              <a:off x="7219427" y="6319811"/>
              <a:ext cx="762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AWS SNS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B4E3C35-9F5B-41FB-83D4-13A2C09FDB83}"/>
              </a:ext>
            </a:extLst>
          </p:cNvPr>
          <p:cNvGrpSpPr/>
          <p:nvPr/>
        </p:nvGrpSpPr>
        <p:grpSpPr>
          <a:xfrm>
            <a:off x="12071380" y="6240717"/>
            <a:ext cx="668388" cy="848042"/>
            <a:chOff x="7836447" y="5747094"/>
            <a:chExt cx="668388" cy="848041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574A999-6E9F-4F25-846B-856EE3EF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5028" y="5747094"/>
              <a:ext cx="583908" cy="582585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EFE18DE-379B-407C-9078-724143183AAF}"/>
                </a:ext>
              </a:extLst>
            </p:cNvPr>
            <p:cNvSpPr txBox="1"/>
            <p:nvPr/>
          </p:nvSpPr>
          <p:spPr>
            <a:xfrm>
              <a:off x="7836447" y="6318136"/>
              <a:ext cx="668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AWS S3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F7C9288-D405-43E7-B227-17D09F17FF3F}"/>
              </a:ext>
            </a:extLst>
          </p:cNvPr>
          <p:cNvGrpSpPr/>
          <p:nvPr/>
        </p:nvGrpSpPr>
        <p:grpSpPr>
          <a:xfrm>
            <a:off x="6142259" y="6254519"/>
            <a:ext cx="1063112" cy="860907"/>
            <a:chOff x="6877376" y="5756704"/>
            <a:chExt cx="1063112" cy="860907"/>
          </a:xfrm>
        </p:grpSpPr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2AA800D7-3C65-4577-835D-4AB70DA99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98745" y="5756704"/>
              <a:ext cx="583908" cy="583908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B56D611-846A-4033-BA12-A40DE97640F4}"/>
                </a:ext>
              </a:extLst>
            </p:cNvPr>
            <p:cNvSpPr txBox="1"/>
            <p:nvPr/>
          </p:nvSpPr>
          <p:spPr>
            <a:xfrm>
              <a:off x="6877376" y="6340612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Code Pipeline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D8FD235-590E-44CC-8DBB-A431615D19E7}"/>
              </a:ext>
            </a:extLst>
          </p:cNvPr>
          <p:cNvGrpSpPr/>
          <p:nvPr/>
        </p:nvGrpSpPr>
        <p:grpSpPr>
          <a:xfrm>
            <a:off x="13474265" y="6219386"/>
            <a:ext cx="724290" cy="769579"/>
            <a:chOff x="5235862" y="2162808"/>
            <a:chExt cx="943286" cy="1073471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97656AE-42AC-404C-82E6-940BEBB8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59489" y="2162808"/>
              <a:ext cx="819659" cy="817602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4E83C6-BA67-4B5D-9013-9382D4CDFB8F}"/>
                </a:ext>
              </a:extLst>
            </p:cNvPr>
            <p:cNvSpPr txBox="1"/>
            <p:nvPr/>
          </p:nvSpPr>
          <p:spPr>
            <a:xfrm>
              <a:off x="5235862" y="2959281"/>
              <a:ext cx="90601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DynamoDB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7683F5D-0D73-480E-B259-AF567A181055}"/>
              </a:ext>
            </a:extLst>
          </p:cNvPr>
          <p:cNvGrpSpPr/>
          <p:nvPr/>
        </p:nvGrpSpPr>
        <p:grpSpPr>
          <a:xfrm>
            <a:off x="2063552" y="1490000"/>
            <a:ext cx="736677" cy="1044251"/>
            <a:chOff x="7789867" y="5747094"/>
            <a:chExt cx="736677" cy="1044250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3F202059-0040-4EF2-9D46-68CCADC11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5028" y="5747094"/>
              <a:ext cx="583908" cy="58258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CB5C6AD-4F5A-4CF5-9853-8721BE42BC56}"/>
                </a:ext>
              </a:extLst>
            </p:cNvPr>
            <p:cNvSpPr txBox="1"/>
            <p:nvPr/>
          </p:nvSpPr>
          <p:spPr>
            <a:xfrm>
              <a:off x="7789867" y="6329679"/>
              <a:ext cx="736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S3</a:t>
              </a:r>
            </a:p>
            <a:p>
              <a:pPr algn="ctr"/>
              <a:r>
                <a:rPr lang="en-US" sz="1200" dirty="0"/>
                <a:t>CSV Files</a:t>
              </a: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8EA859B-CABB-4B14-9578-D8F80BE812E5}"/>
              </a:ext>
            </a:extLst>
          </p:cNvPr>
          <p:cNvSpPr/>
          <p:nvPr/>
        </p:nvSpPr>
        <p:spPr>
          <a:xfrm>
            <a:off x="3124149" y="619760"/>
            <a:ext cx="11197364" cy="4653280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rgbClr val="FF4F8B"/>
                </a:solidFill>
              </a:rPr>
              <a:t>AWS Step Functions workflow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9B7C06-6F7B-4FBF-8DE7-EF5AEC1ABFC6}"/>
              </a:ext>
            </a:extLst>
          </p:cNvPr>
          <p:cNvGrpSpPr/>
          <p:nvPr/>
        </p:nvGrpSpPr>
        <p:grpSpPr>
          <a:xfrm>
            <a:off x="3182994" y="1221421"/>
            <a:ext cx="1411220" cy="1019965"/>
            <a:chOff x="6501748" y="3771078"/>
            <a:chExt cx="1835889" cy="1383316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3A6368F-48D5-4F66-A33F-8AEC5A3B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9F8C1B6-CB8C-4ECB-8E5E-957DC26BB98C}"/>
                </a:ext>
              </a:extLst>
            </p:cNvPr>
            <p:cNvSpPr txBox="1"/>
            <p:nvPr/>
          </p:nvSpPr>
          <p:spPr>
            <a:xfrm>
              <a:off x="6501748" y="4528266"/>
              <a:ext cx="1835889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  <a:p>
              <a:pPr algn="ctr"/>
              <a:r>
                <a:rPr lang="en-US" sz="1200" dirty="0"/>
                <a:t>Initialize Job Details</a:t>
              </a:r>
            </a:p>
          </p:txBody>
        </p:sp>
      </p:grp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8CFC94A-4569-4B7F-87AD-9E929FD584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33696" y="626745"/>
            <a:ext cx="387940" cy="38794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CDB8881-AC44-488E-8C73-F31EF86854CF}"/>
              </a:ext>
            </a:extLst>
          </p:cNvPr>
          <p:cNvGrpSpPr/>
          <p:nvPr/>
        </p:nvGrpSpPr>
        <p:grpSpPr>
          <a:xfrm>
            <a:off x="7622726" y="6269209"/>
            <a:ext cx="767775" cy="813508"/>
            <a:chOff x="3442396" y="2537591"/>
            <a:chExt cx="767775" cy="813508"/>
          </a:xfrm>
        </p:grpSpPr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27F7AFAE-0FED-49FF-AD80-FFD711C7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72082" y="2537591"/>
              <a:ext cx="536509" cy="536509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E1CE817-7593-4658-9729-31E142C0ED99}"/>
                </a:ext>
              </a:extLst>
            </p:cNvPr>
            <p:cNvSpPr txBox="1"/>
            <p:nvPr/>
          </p:nvSpPr>
          <p:spPr>
            <a:xfrm>
              <a:off x="3442396" y="3074100"/>
              <a:ext cx="76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AWS SQS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E60767B-F5C3-4205-B140-9942AC7BD575}"/>
              </a:ext>
            </a:extLst>
          </p:cNvPr>
          <p:cNvGrpSpPr/>
          <p:nvPr/>
        </p:nvGrpSpPr>
        <p:grpSpPr>
          <a:xfrm>
            <a:off x="4631595" y="1221421"/>
            <a:ext cx="1490344" cy="1019965"/>
            <a:chOff x="6450282" y="3771078"/>
            <a:chExt cx="1938823" cy="1383316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1DF6ABEB-FD50-45D4-88FE-B6963DF4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F827723-EE3A-4A06-8B41-2E5D51E79C07}"/>
                </a:ext>
              </a:extLst>
            </p:cNvPr>
            <p:cNvSpPr txBox="1"/>
            <p:nvPr/>
          </p:nvSpPr>
          <p:spPr>
            <a:xfrm>
              <a:off x="6450282" y="4528266"/>
              <a:ext cx="1938823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  <a:p>
              <a:pPr algn="ctr"/>
              <a:r>
                <a:rPr lang="en-US" sz="1200" dirty="0"/>
                <a:t>Perform CSV to JSON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CD99D52-EE5C-45A9-AE78-3A8B668EE6EB}"/>
              </a:ext>
            </a:extLst>
          </p:cNvPr>
          <p:cNvGrpSpPr/>
          <p:nvPr/>
        </p:nvGrpSpPr>
        <p:grpSpPr>
          <a:xfrm>
            <a:off x="4693716" y="2675992"/>
            <a:ext cx="1433149" cy="1019965"/>
            <a:chOff x="6487488" y="3771078"/>
            <a:chExt cx="1864417" cy="1383316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7E901F10-1D5F-47F5-83F2-90C254ECA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AC1E869-AC0A-47B9-B93E-36A2569BEFF2}"/>
                </a:ext>
              </a:extLst>
            </p:cNvPr>
            <p:cNvSpPr txBox="1"/>
            <p:nvPr/>
          </p:nvSpPr>
          <p:spPr>
            <a:xfrm>
              <a:off x="6487488" y="4528266"/>
              <a:ext cx="1864417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  <a:p>
              <a:pPr algn="ctr"/>
              <a:r>
                <a:rPr lang="en-US" sz="1200" dirty="0"/>
                <a:t>Invoke Glue Crawler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7FC592C-DB0A-4932-8F80-0598ED5EB5F6}"/>
              </a:ext>
            </a:extLst>
          </p:cNvPr>
          <p:cNvGrpSpPr/>
          <p:nvPr/>
        </p:nvGrpSpPr>
        <p:grpSpPr>
          <a:xfrm>
            <a:off x="4621577" y="4214532"/>
            <a:ext cx="1647054" cy="1019965"/>
            <a:chOff x="6348355" y="3771078"/>
            <a:chExt cx="2142693" cy="1383316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37809334-BB49-4268-9265-C92CC181E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EA90FB4-5475-4A98-993C-FB3DFD22CC51}"/>
                </a:ext>
              </a:extLst>
            </p:cNvPr>
            <p:cNvSpPr txBox="1"/>
            <p:nvPr/>
          </p:nvSpPr>
          <p:spPr>
            <a:xfrm>
              <a:off x="6348355" y="4528266"/>
              <a:ext cx="2142693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  <a:p>
              <a:pPr algn="ctr"/>
              <a:r>
                <a:rPr lang="en-US" sz="1200" dirty="0"/>
                <a:t>Check status of Crawler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23E66F7-1AF9-441E-8207-BA5E6B0F82CB}"/>
              </a:ext>
            </a:extLst>
          </p:cNvPr>
          <p:cNvGrpSpPr/>
          <p:nvPr/>
        </p:nvGrpSpPr>
        <p:grpSpPr>
          <a:xfrm>
            <a:off x="9674576" y="4213902"/>
            <a:ext cx="1414875" cy="1019965"/>
            <a:chOff x="6499380" y="3771078"/>
            <a:chExt cx="1840644" cy="1383316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AE65F10D-40A6-42B8-8ADC-69295251B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96FED9F-6199-4B4B-A08D-7135A703264D}"/>
                </a:ext>
              </a:extLst>
            </p:cNvPr>
            <p:cNvSpPr txBox="1"/>
            <p:nvPr/>
          </p:nvSpPr>
          <p:spPr>
            <a:xfrm>
              <a:off x="6499380" y="4528266"/>
              <a:ext cx="1840644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  <a:p>
              <a:pPr algn="ctr"/>
              <a:r>
                <a:rPr lang="en-US" sz="1200" dirty="0"/>
                <a:t>Invoke Glue ETL Job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267F80-CAFE-40EC-B121-490DE69A1194}"/>
              </a:ext>
            </a:extLst>
          </p:cNvPr>
          <p:cNvGrpSpPr/>
          <p:nvPr/>
        </p:nvGrpSpPr>
        <p:grpSpPr>
          <a:xfrm>
            <a:off x="7909087" y="4206839"/>
            <a:ext cx="1526123" cy="1004926"/>
            <a:chOff x="9135877" y="1138394"/>
            <a:chExt cx="1526123" cy="100492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F684BF4-320F-49CC-BB59-4D05D18827CD}"/>
                </a:ext>
              </a:extLst>
            </p:cNvPr>
            <p:cNvSpPr txBox="1"/>
            <p:nvPr/>
          </p:nvSpPr>
          <p:spPr>
            <a:xfrm>
              <a:off x="9135877" y="1681655"/>
              <a:ext cx="1526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Pass Step</a:t>
              </a:r>
            </a:p>
            <a:p>
              <a:pPr algn="ctr"/>
              <a:r>
                <a:rPr lang="en-US" sz="1200" dirty="0"/>
                <a:t>Initialize Glue ETL Job</a:t>
              </a: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41DF713-42A8-4AD0-9665-1816CD887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49316" y="1138394"/>
              <a:ext cx="557055" cy="557055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CBE4A70-F1EF-4CF8-B6C2-DBAE4C6B74A6}"/>
              </a:ext>
            </a:extLst>
          </p:cNvPr>
          <p:cNvGrpSpPr/>
          <p:nvPr/>
        </p:nvGrpSpPr>
        <p:grpSpPr>
          <a:xfrm>
            <a:off x="9490884" y="808284"/>
            <a:ext cx="1707327" cy="1019965"/>
            <a:chOff x="6309150" y="3771078"/>
            <a:chExt cx="2221103" cy="1383316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6B9B7C7E-BC54-4972-9B29-0A3E78CB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B555774-3114-4B10-95D2-246B15FAF02E}"/>
                </a:ext>
              </a:extLst>
            </p:cNvPr>
            <p:cNvSpPr txBox="1"/>
            <p:nvPr/>
          </p:nvSpPr>
          <p:spPr>
            <a:xfrm>
              <a:off x="6309150" y="4528266"/>
              <a:ext cx="2221103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  <a:p>
              <a:pPr algn="ctr"/>
              <a:r>
                <a:rPr lang="en-US" sz="1200" dirty="0"/>
                <a:t>Check status of Glue ETL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4E25E90-1CD5-4645-89FC-9D63DDB65EB4}"/>
              </a:ext>
            </a:extLst>
          </p:cNvPr>
          <p:cNvGrpSpPr/>
          <p:nvPr/>
        </p:nvGrpSpPr>
        <p:grpSpPr>
          <a:xfrm>
            <a:off x="7676667" y="1698823"/>
            <a:ext cx="1853392" cy="1004926"/>
            <a:chOff x="8972244" y="1138394"/>
            <a:chExt cx="1853392" cy="1004926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A244A55-229B-4A0A-8379-2604804B6EC6}"/>
                </a:ext>
              </a:extLst>
            </p:cNvPr>
            <p:cNvSpPr txBox="1"/>
            <p:nvPr/>
          </p:nvSpPr>
          <p:spPr>
            <a:xfrm>
              <a:off x="8972244" y="1681655"/>
              <a:ext cx="1853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Choice Step</a:t>
              </a:r>
            </a:p>
            <a:p>
              <a:pPr algn="ctr"/>
              <a:r>
                <a:rPr lang="en-US" sz="1200" dirty="0"/>
                <a:t>Run another Glue ETL Job?</a:t>
              </a:r>
            </a:p>
          </p:txBody>
        </p:sp>
        <p:pic>
          <p:nvPicPr>
            <p:cNvPr id="172" name="Graphic 171">
              <a:extLst>
                <a:ext uri="{FF2B5EF4-FFF2-40B4-BE49-F238E27FC236}">
                  <a16:creationId xmlns:a16="http://schemas.microsoft.com/office/drawing/2014/main" id="{07334EC8-9425-4446-99B9-54C8E031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49316" y="1138394"/>
              <a:ext cx="557055" cy="557055"/>
            </a:xfrm>
            <a:prstGeom prst="rect">
              <a:avLst/>
            </a:prstGeom>
          </p:spPr>
        </p:pic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0D0F48E-C27A-4137-BABB-DA1F368156F6}"/>
              </a:ext>
            </a:extLst>
          </p:cNvPr>
          <p:cNvGrpSpPr/>
          <p:nvPr/>
        </p:nvGrpSpPr>
        <p:grpSpPr>
          <a:xfrm>
            <a:off x="9584519" y="2355578"/>
            <a:ext cx="1538626" cy="1092566"/>
            <a:chOff x="6886717" y="707373"/>
            <a:chExt cx="1331764" cy="994722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C78380-683E-4A61-A0D7-5D66CAB41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238127" y="707373"/>
              <a:ext cx="594417" cy="593069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191CAD6-E1FC-4980-8286-7DAC79412250}"/>
                </a:ext>
              </a:extLst>
            </p:cNvPr>
            <p:cNvSpPr txBox="1"/>
            <p:nvPr/>
          </p:nvSpPr>
          <p:spPr>
            <a:xfrm>
              <a:off x="6886717" y="1281774"/>
              <a:ext cx="1331764" cy="420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Glue </a:t>
              </a:r>
            </a:p>
            <a:p>
              <a:pPr algn="ctr"/>
              <a:r>
                <a:rPr lang="en-US" sz="1200" dirty="0"/>
                <a:t>Transform/Processing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EEDAC50-8C59-45EC-B588-0F0A642F26F8}"/>
              </a:ext>
            </a:extLst>
          </p:cNvPr>
          <p:cNvGrpSpPr/>
          <p:nvPr/>
        </p:nvGrpSpPr>
        <p:grpSpPr>
          <a:xfrm>
            <a:off x="13164965" y="2792607"/>
            <a:ext cx="957826" cy="918473"/>
            <a:chOff x="12996517" y="2792607"/>
            <a:chExt cx="957826" cy="918473"/>
          </a:xfrm>
        </p:grpSpPr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8E78BBEB-5579-47B4-8058-2611819A3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3188926" y="2792607"/>
              <a:ext cx="641474" cy="641474"/>
            </a:xfrm>
            <a:prstGeom prst="rect">
              <a:avLst/>
            </a:prstGeom>
          </p:spPr>
        </p:pic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A79431B-AC47-4D98-A95D-ABBC0C03DF04}"/>
                </a:ext>
              </a:extLst>
            </p:cNvPr>
            <p:cNvSpPr txBox="1"/>
            <p:nvPr/>
          </p:nvSpPr>
          <p:spPr>
            <a:xfrm>
              <a:off x="12996517" y="3434081"/>
              <a:ext cx="9578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Athena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D008A68-8438-429F-B21A-0F5CEBB1CBEB}"/>
              </a:ext>
            </a:extLst>
          </p:cNvPr>
          <p:cNvGrpSpPr/>
          <p:nvPr/>
        </p:nvGrpSpPr>
        <p:grpSpPr>
          <a:xfrm>
            <a:off x="12765508" y="4165340"/>
            <a:ext cx="1730210" cy="1213723"/>
            <a:chOff x="10102438" y="3798164"/>
            <a:chExt cx="1354602" cy="985957"/>
          </a:xfrm>
        </p:grpSpPr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D1C91968-E0FD-4FE8-80E0-B3CE0AD1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529326" y="3798164"/>
              <a:ext cx="502298" cy="507477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9D61758-0826-41DF-857E-4D3809C01FFA}"/>
                </a:ext>
              </a:extLst>
            </p:cNvPr>
            <p:cNvSpPr txBox="1"/>
            <p:nvPr/>
          </p:nvSpPr>
          <p:spPr>
            <a:xfrm>
              <a:off x="10102438" y="4322456"/>
              <a:ext cx="13546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QuckSight</a:t>
              </a:r>
            </a:p>
            <a:p>
              <a:pPr algn="ctr"/>
              <a:r>
                <a:rPr lang="en-US" sz="1200" b="1" dirty="0"/>
                <a:t>Charts/Dashboard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7333FF-A844-4317-95E4-E4B1B7FCC2A0}"/>
              </a:ext>
            </a:extLst>
          </p:cNvPr>
          <p:cNvGrpSpPr/>
          <p:nvPr/>
        </p:nvGrpSpPr>
        <p:grpSpPr>
          <a:xfrm>
            <a:off x="8849895" y="6270217"/>
            <a:ext cx="1218539" cy="852327"/>
            <a:chOff x="8812641" y="6341337"/>
            <a:chExt cx="1218539" cy="852327"/>
          </a:xfrm>
        </p:grpSpPr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53B461EF-F7DC-4B15-B5AB-C4CC59A20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99635" y="6341337"/>
              <a:ext cx="576941" cy="576941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BB76A46-5393-45EA-A7A8-AC5BE0335288}"/>
                </a:ext>
              </a:extLst>
            </p:cNvPr>
            <p:cNvSpPr txBox="1"/>
            <p:nvPr/>
          </p:nvSpPr>
          <p:spPr>
            <a:xfrm>
              <a:off x="8812641" y="6916665"/>
              <a:ext cx="1218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CloudFormation</a:t>
              </a:r>
            </a:p>
          </p:txBody>
        </p:sp>
      </p:grpSp>
      <p:pic>
        <p:nvPicPr>
          <p:cNvPr id="223" name="Graphic 222">
            <a:extLst>
              <a:ext uri="{FF2B5EF4-FFF2-40B4-BE49-F238E27FC236}">
                <a16:creationId xmlns:a16="http://schemas.microsoft.com/office/drawing/2014/main" id="{8DBF6AA1-F8CE-468D-83B7-AC694240F75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14273" y="2990248"/>
            <a:ext cx="582332" cy="582332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8C651688-16C2-4434-BBF8-7762A84C77D5}"/>
              </a:ext>
            </a:extLst>
          </p:cNvPr>
          <p:cNvSpPr txBox="1"/>
          <p:nvPr/>
        </p:nvSpPr>
        <p:spPr>
          <a:xfrm>
            <a:off x="1917274" y="3598335"/>
            <a:ext cx="1011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AWS Transfer</a:t>
            </a:r>
          </a:p>
          <a:p>
            <a:pPr algn="ctr"/>
            <a:r>
              <a:rPr lang="en-US" sz="1200" dirty="0"/>
              <a:t>FTP/SFTP</a:t>
            </a:r>
          </a:p>
        </p:txBody>
      </p:sp>
      <p:pic>
        <p:nvPicPr>
          <p:cNvPr id="1026" name="Picture 2" descr="Backlog - Free files and folders icons">
            <a:extLst>
              <a:ext uri="{FF2B5EF4-FFF2-40B4-BE49-F238E27FC236}">
                <a16:creationId xmlns:a16="http://schemas.microsoft.com/office/drawing/2014/main" id="{161BD597-6CF5-40EB-A7D4-E77DE16E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7" y="3034548"/>
            <a:ext cx="831591" cy="83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C4378FAB-818E-46A8-B167-D1A3CA386CC7}"/>
              </a:ext>
            </a:extLst>
          </p:cNvPr>
          <p:cNvSpPr txBox="1"/>
          <p:nvPr/>
        </p:nvSpPr>
        <p:spPr>
          <a:xfrm>
            <a:off x="339615" y="3967376"/>
            <a:ext cx="736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CSV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AB2B46-9D90-420E-A347-A350F2C666EF}"/>
              </a:ext>
            </a:extLst>
          </p:cNvPr>
          <p:cNvSpPr/>
          <p:nvPr/>
        </p:nvSpPr>
        <p:spPr>
          <a:xfrm>
            <a:off x="6356076" y="724066"/>
            <a:ext cx="1290597" cy="3243310"/>
          </a:xfrm>
          <a:prstGeom prst="rect">
            <a:avLst/>
          </a:prstGeom>
          <a:solidFill>
            <a:schemeClr val="bg1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Curated Data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01E3C70-AD47-4148-A08B-CA01E37DA120}"/>
              </a:ext>
            </a:extLst>
          </p:cNvPr>
          <p:cNvGrpSpPr/>
          <p:nvPr/>
        </p:nvGrpSpPr>
        <p:grpSpPr>
          <a:xfrm>
            <a:off x="6574197" y="1005977"/>
            <a:ext cx="821059" cy="1049354"/>
            <a:chOff x="7747034" y="5747094"/>
            <a:chExt cx="821059" cy="1049353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EE771DDB-B03A-47D9-9080-3DBBE3DE3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5028" y="5747094"/>
              <a:ext cx="583908" cy="582585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D0AA740-13D0-402E-9CE5-2CFAD6850E53}"/>
                </a:ext>
              </a:extLst>
            </p:cNvPr>
            <p:cNvSpPr txBox="1"/>
            <p:nvPr/>
          </p:nvSpPr>
          <p:spPr>
            <a:xfrm>
              <a:off x="7747034" y="6334782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S3</a:t>
              </a:r>
            </a:p>
            <a:p>
              <a:pPr algn="ctr"/>
              <a:r>
                <a:rPr lang="en-US" sz="1200" dirty="0"/>
                <a:t>JSON Files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7370E41-26AF-4907-B597-5012065A6226}"/>
              </a:ext>
            </a:extLst>
          </p:cNvPr>
          <p:cNvGrpSpPr/>
          <p:nvPr/>
        </p:nvGrpSpPr>
        <p:grpSpPr>
          <a:xfrm>
            <a:off x="6526995" y="2465571"/>
            <a:ext cx="989566" cy="1049354"/>
            <a:chOff x="7662782" y="5747094"/>
            <a:chExt cx="989566" cy="1049353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1B1B0ED9-E1E1-4F40-99DD-8753980CD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5028" y="5747094"/>
              <a:ext cx="583908" cy="582585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3A006BC-DD0E-40C9-AC3D-151062C7F50A}"/>
                </a:ext>
              </a:extLst>
            </p:cNvPr>
            <p:cNvSpPr txBox="1"/>
            <p:nvPr/>
          </p:nvSpPr>
          <p:spPr>
            <a:xfrm>
              <a:off x="7662782" y="6334782"/>
              <a:ext cx="989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S3</a:t>
              </a:r>
            </a:p>
            <a:p>
              <a:pPr algn="ctr"/>
              <a:r>
                <a:rPr lang="en-US" sz="1200" dirty="0"/>
                <a:t>Curated Files</a:t>
              </a:r>
            </a:p>
          </p:txBody>
        </p:sp>
      </p:grp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65654FF-88B4-4A08-B90F-9366093FB2D7}"/>
              </a:ext>
            </a:extLst>
          </p:cNvPr>
          <p:cNvSpPr/>
          <p:nvPr/>
        </p:nvSpPr>
        <p:spPr>
          <a:xfrm>
            <a:off x="11479498" y="1347111"/>
            <a:ext cx="1417140" cy="2620263"/>
          </a:xfrm>
          <a:prstGeom prst="rect">
            <a:avLst/>
          </a:prstGeom>
          <a:solidFill>
            <a:schemeClr val="bg1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Processed Data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C915C25-0850-46B7-8F38-11499E00F702}"/>
              </a:ext>
            </a:extLst>
          </p:cNvPr>
          <p:cNvGrpSpPr/>
          <p:nvPr/>
        </p:nvGrpSpPr>
        <p:grpSpPr>
          <a:xfrm>
            <a:off x="11608716" y="2057379"/>
            <a:ext cx="1156792" cy="1049354"/>
            <a:chOff x="7579170" y="5747094"/>
            <a:chExt cx="1156792" cy="1049353"/>
          </a:xfrm>
        </p:grpSpPr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B231FED9-CD3E-41D5-81B6-ADA18D44D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5028" y="5747094"/>
              <a:ext cx="583908" cy="582585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9ED201D-1CDC-4908-82E2-67B0BC99FE8B}"/>
                </a:ext>
              </a:extLst>
            </p:cNvPr>
            <p:cNvSpPr txBox="1"/>
            <p:nvPr/>
          </p:nvSpPr>
          <p:spPr>
            <a:xfrm>
              <a:off x="7579170" y="6334782"/>
              <a:ext cx="1156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S3</a:t>
              </a:r>
            </a:p>
            <a:p>
              <a:pPr algn="ctr"/>
              <a:r>
                <a:rPr lang="en-US" sz="1200" dirty="0"/>
                <a:t>Confirmed Files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B8FF38-EF99-4DBD-8689-BCC1F11885E2}"/>
              </a:ext>
            </a:extLst>
          </p:cNvPr>
          <p:cNvCxnSpPr>
            <a:stCxn id="130" idx="3"/>
          </p:cNvCxnSpPr>
          <p:nvPr/>
        </p:nvCxnSpPr>
        <p:spPr>
          <a:xfrm flipV="1">
            <a:off x="2732621" y="1779721"/>
            <a:ext cx="392815" cy="1572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FFB2DA-56E1-4B1B-B083-32CD7395CD9A}"/>
              </a:ext>
            </a:extLst>
          </p:cNvPr>
          <p:cNvCxnSpPr>
            <a:stCxn id="134" idx="3"/>
            <a:endCxn id="143" idx="1"/>
          </p:cNvCxnSpPr>
          <p:nvPr/>
        </p:nvCxnSpPr>
        <p:spPr>
          <a:xfrm>
            <a:off x="4139916" y="1493140"/>
            <a:ext cx="920332" cy="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71CE0-3E6C-4757-9DED-DD893C6817F7}"/>
              </a:ext>
            </a:extLst>
          </p:cNvPr>
          <p:cNvCxnSpPr>
            <a:stCxn id="143" idx="3"/>
          </p:cNvCxnSpPr>
          <p:nvPr/>
        </p:nvCxnSpPr>
        <p:spPr>
          <a:xfrm flipV="1">
            <a:off x="5628079" y="1493139"/>
            <a:ext cx="735549" cy="1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D1588-A1E6-4E7B-890F-BC28D9C1EC4C}"/>
              </a:ext>
            </a:extLst>
          </p:cNvPr>
          <p:cNvCxnSpPr>
            <a:stCxn id="144" idx="2"/>
            <a:endCxn id="146" idx="0"/>
          </p:cNvCxnSpPr>
          <p:nvPr/>
        </p:nvCxnSpPr>
        <p:spPr>
          <a:xfrm>
            <a:off x="5376767" y="2241386"/>
            <a:ext cx="918" cy="434606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42C0D-CC0F-41D2-BC1B-3A0397B3A970}"/>
              </a:ext>
            </a:extLst>
          </p:cNvPr>
          <p:cNvCxnSpPr>
            <a:stCxn id="147" idx="2"/>
            <a:endCxn id="149" idx="0"/>
          </p:cNvCxnSpPr>
          <p:nvPr/>
        </p:nvCxnSpPr>
        <p:spPr>
          <a:xfrm>
            <a:off x="5410291" y="3695957"/>
            <a:ext cx="2203" cy="518575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95A75B-42B4-488D-B455-C6828AE95756}"/>
              </a:ext>
            </a:extLst>
          </p:cNvPr>
          <p:cNvCxnSpPr>
            <a:stCxn id="149" idx="3"/>
            <a:endCxn id="160" idx="1"/>
          </p:cNvCxnSpPr>
          <p:nvPr/>
        </p:nvCxnSpPr>
        <p:spPr>
          <a:xfrm flipV="1">
            <a:off x="5696409" y="4485367"/>
            <a:ext cx="2626117" cy="884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1080F2-F75A-4B8B-B809-4957B76CCBB2}"/>
              </a:ext>
            </a:extLst>
          </p:cNvPr>
          <p:cNvCxnSpPr>
            <a:stCxn id="160" idx="3"/>
            <a:endCxn id="158" idx="1"/>
          </p:cNvCxnSpPr>
          <p:nvPr/>
        </p:nvCxnSpPr>
        <p:spPr>
          <a:xfrm>
            <a:off x="8879581" y="4485367"/>
            <a:ext cx="1185907" cy="254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03E022-E450-4D1F-B270-D7EADF14C40C}"/>
              </a:ext>
            </a:extLst>
          </p:cNvPr>
          <p:cNvCxnSpPr>
            <a:stCxn id="158" idx="0"/>
            <a:endCxn id="181" idx="2"/>
          </p:cNvCxnSpPr>
          <p:nvPr/>
        </p:nvCxnSpPr>
        <p:spPr>
          <a:xfrm flipV="1">
            <a:off x="10349404" y="3448144"/>
            <a:ext cx="4428" cy="7657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70CEC6-AA9E-4485-A3D0-57D5C4AB8959}"/>
              </a:ext>
            </a:extLst>
          </p:cNvPr>
          <p:cNvCxnSpPr>
            <a:stCxn id="169" idx="2"/>
            <a:endCxn id="180" idx="0"/>
          </p:cNvCxnSpPr>
          <p:nvPr/>
        </p:nvCxnSpPr>
        <p:spPr>
          <a:xfrm flipH="1">
            <a:off x="10333887" y="1828249"/>
            <a:ext cx="10661" cy="527329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F7F424-5584-4D50-ADCB-4541C1EE43BD}"/>
              </a:ext>
            </a:extLst>
          </p:cNvPr>
          <p:cNvCxnSpPr>
            <a:stCxn id="165" idx="1"/>
            <a:endCxn id="172" idx="0"/>
          </p:cNvCxnSpPr>
          <p:nvPr/>
        </p:nvCxnSpPr>
        <p:spPr>
          <a:xfrm rot="10800000" flipV="1">
            <a:off x="8532268" y="1080003"/>
            <a:ext cx="1495755" cy="618820"/>
          </a:xfrm>
          <a:prstGeom prst="bentConnector2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87D97C-A7ED-403D-AD81-BC911DA2ADF3}"/>
              </a:ext>
            </a:extLst>
          </p:cNvPr>
          <p:cNvCxnSpPr>
            <a:stCxn id="171" idx="2"/>
            <a:endCxn id="160" idx="0"/>
          </p:cNvCxnSpPr>
          <p:nvPr/>
        </p:nvCxnSpPr>
        <p:spPr>
          <a:xfrm flipH="1">
            <a:off x="8601054" y="2703749"/>
            <a:ext cx="2309" cy="150309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43AC20-27CB-46BB-9562-AEFA159A1343}"/>
              </a:ext>
            </a:extLst>
          </p:cNvPr>
          <p:cNvCxnSpPr>
            <a:cxnSpLocks/>
            <a:stCxn id="180" idx="3"/>
            <a:endCxn id="234" idx="1"/>
          </p:cNvCxnSpPr>
          <p:nvPr/>
        </p:nvCxnSpPr>
        <p:spPr>
          <a:xfrm flipV="1">
            <a:off x="10677260" y="2657243"/>
            <a:ext cx="802238" cy="2403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9C1EACA-A01F-4D9A-B818-9D0B32E8DA3B}"/>
              </a:ext>
            </a:extLst>
          </p:cNvPr>
          <p:cNvCxnSpPr>
            <a:cxnSpLocks/>
            <a:stCxn id="207" idx="1"/>
          </p:cNvCxnSpPr>
          <p:nvPr/>
        </p:nvCxnSpPr>
        <p:spPr>
          <a:xfrm flipH="1">
            <a:off x="12916906" y="3113344"/>
            <a:ext cx="440468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CE16F8-CBCE-4113-905E-FAE247430FB6}"/>
              </a:ext>
            </a:extLst>
          </p:cNvPr>
          <p:cNvCxnSpPr>
            <a:stCxn id="209" idx="2"/>
            <a:endCxn id="212" idx="0"/>
          </p:cNvCxnSpPr>
          <p:nvPr/>
        </p:nvCxnSpPr>
        <p:spPr>
          <a:xfrm flipH="1">
            <a:off x="13631554" y="3711080"/>
            <a:ext cx="12324" cy="45426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53D5B2-FBA4-4371-995D-0F0C206966A4}"/>
              </a:ext>
            </a:extLst>
          </p:cNvPr>
          <p:cNvCxnSpPr/>
          <p:nvPr/>
        </p:nvCxnSpPr>
        <p:spPr>
          <a:xfrm>
            <a:off x="7205371" y="5273040"/>
            <a:ext cx="0" cy="52284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3EB63276-90E2-43BE-AAF9-C1755413577F}"/>
              </a:ext>
            </a:extLst>
          </p:cNvPr>
          <p:cNvCxnSpPr/>
          <p:nvPr/>
        </p:nvCxnSpPr>
        <p:spPr>
          <a:xfrm>
            <a:off x="11914266" y="5273040"/>
            <a:ext cx="0" cy="52284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87897CD-1F65-40BA-A546-81A72B9A6EFF}"/>
              </a:ext>
            </a:extLst>
          </p:cNvPr>
          <p:cNvGrpSpPr/>
          <p:nvPr/>
        </p:nvGrpSpPr>
        <p:grpSpPr>
          <a:xfrm>
            <a:off x="12615080" y="931468"/>
            <a:ext cx="724237" cy="928599"/>
            <a:chOff x="10480697" y="697058"/>
            <a:chExt cx="628385" cy="849518"/>
          </a:xfrm>
        </p:grpSpPr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5F2BA3B8-86AE-4047-B43E-79894EE55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0512128" y="697058"/>
              <a:ext cx="565523" cy="564241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B4DB62D-2281-4115-A430-AF51B8B48B68}"/>
                </a:ext>
              </a:extLst>
            </p:cNvPr>
            <p:cNvSpPr txBox="1"/>
            <p:nvPr/>
          </p:nvSpPr>
          <p:spPr>
            <a:xfrm>
              <a:off x="10480697" y="1293167"/>
              <a:ext cx="628385" cy="253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RedShift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1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E7BFE-95A9-4672-AEE4-1ECCEE67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96" y="88620"/>
            <a:ext cx="6451099" cy="7226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ECD7D-086F-4D91-9134-725E1008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396" y="88621"/>
            <a:ext cx="6576408" cy="7134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DDF33-081F-4764-B5D1-148A53536CF8}"/>
              </a:ext>
            </a:extLst>
          </p:cNvPr>
          <p:cNvSpPr txBox="1"/>
          <p:nvPr/>
        </p:nvSpPr>
        <p:spPr>
          <a:xfrm>
            <a:off x="4451684" y="179521"/>
            <a:ext cx="404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AWS Step Function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338469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</TotalTime>
  <Words>123</Words>
  <Application>Microsoft Office PowerPoint</Application>
  <PresentationFormat>Custom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Prajapati, Brijesh</dc:creator>
  <cp:lastModifiedBy>Prajapati, Brijesh</cp:lastModifiedBy>
  <cp:revision>129</cp:revision>
  <dcterms:created xsi:type="dcterms:W3CDTF">2019-08-29T14:39:18Z</dcterms:created>
  <dcterms:modified xsi:type="dcterms:W3CDTF">2020-09-11T22:47:53Z</dcterms:modified>
</cp:coreProperties>
</file>