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6" r:id="rId5"/>
    <p:sldId id="271" r:id="rId6"/>
    <p:sldId id="274" r:id="rId7"/>
    <p:sldId id="273" r:id="rId8"/>
    <p:sldId id="272" r:id="rId9"/>
    <p:sldId id="258" r:id="rId10"/>
    <p:sldId id="259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0DD7D8-E80A-9ACD-A3A6-A3D383483BB8}" v="44" dt="2023-12-06T09:18:18.782"/>
    <p1510:client id="{8A139554-B8F9-12EF-3526-A00050879493}" v="568" dt="2023-12-06T14:52:32.171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111" d="100"/>
          <a:sy n="111" d="100"/>
        </p:scale>
        <p:origin x="594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jesh Hota" userId="S::br747252@dal.ca::3ca36b49-ccb3-4f3a-bd6b-3f7f47de330e" providerId="AD" clId="Web-{8A139554-B8F9-12EF-3526-A00050879493}"/>
    <pc:docChg chg="addSld delSld modSld">
      <pc:chgData name="Brijesh Hota" userId="S::br747252@dal.ca::3ca36b49-ccb3-4f3a-bd6b-3f7f47de330e" providerId="AD" clId="Web-{8A139554-B8F9-12EF-3526-A00050879493}" dt="2023-12-06T14:52:32.171" v="576" actId="20577"/>
      <pc:docMkLst>
        <pc:docMk/>
      </pc:docMkLst>
      <pc:sldChg chg="modSp add del replId">
        <pc:chgData name="Brijesh Hota" userId="S::br747252@dal.ca::3ca36b49-ccb3-4f3a-bd6b-3f7f47de330e" providerId="AD" clId="Web-{8A139554-B8F9-12EF-3526-A00050879493}" dt="2023-12-06T14:32:58.562" v="246"/>
        <pc:sldMkLst>
          <pc:docMk/>
          <pc:sldMk cId="5217290" sldId="272"/>
        </pc:sldMkLst>
        <pc:spChg chg="mod">
          <ac:chgData name="Brijesh Hota" userId="S::br747252@dal.ca::3ca36b49-ccb3-4f3a-bd6b-3f7f47de330e" providerId="AD" clId="Web-{8A139554-B8F9-12EF-3526-A00050879493}" dt="2023-12-06T14:32:12.921" v="243" actId="14100"/>
          <ac:spMkLst>
            <pc:docMk/>
            <pc:sldMk cId="5217290" sldId="272"/>
            <ac:spMk id="3083" creationId="{E5995560-E831-85CB-A75F-AF9BC91F6277}"/>
          </ac:spMkLst>
        </pc:spChg>
      </pc:sldChg>
      <pc:sldChg chg="addSp delSp modSp add del replId">
        <pc:chgData name="Brijesh Hota" userId="S::br747252@dal.ca::3ca36b49-ccb3-4f3a-bd6b-3f7f47de330e" providerId="AD" clId="Web-{8A139554-B8F9-12EF-3526-A00050879493}" dt="2023-12-06T14:32:58.859" v="247"/>
        <pc:sldMkLst>
          <pc:docMk/>
          <pc:sldMk cId="2721694043" sldId="273"/>
        </pc:sldMkLst>
        <pc:spChg chg="add del mod">
          <ac:chgData name="Brijesh Hota" userId="S::br747252@dal.ca::3ca36b49-ccb3-4f3a-bd6b-3f7f47de330e" providerId="AD" clId="Web-{8A139554-B8F9-12EF-3526-A00050879493}" dt="2023-12-06T14:15:30.299" v="188"/>
          <ac:spMkLst>
            <pc:docMk/>
            <pc:sldMk cId="2721694043" sldId="273"/>
            <ac:spMk id="3" creationId="{712B1C26-4519-876F-12B2-9D00C2902E48}"/>
          </ac:spMkLst>
        </pc:spChg>
        <pc:spChg chg="mod">
          <ac:chgData name="Brijesh Hota" userId="S::br747252@dal.ca::3ca36b49-ccb3-4f3a-bd6b-3f7f47de330e" providerId="AD" clId="Web-{8A139554-B8F9-12EF-3526-A00050879493}" dt="2023-12-06T14:05:15.776" v="6" actId="20577"/>
          <ac:spMkLst>
            <pc:docMk/>
            <pc:sldMk cId="2721694043" sldId="273"/>
            <ac:spMk id="5" creationId="{054DBE8C-F9FD-7DB5-29D3-5F9F570BCD99}"/>
          </ac:spMkLst>
        </pc:spChg>
        <pc:spChg chg="mod">
          <ac:chgData name="Brijesh Hota" userId="S::br747252@dal.ca::3ca36b49-ccb3-4f3a-bd6b-3f7f47de330e" providerId="AD" clId="Web-{8A139554-B8F9-12EF-3526-A00050879493}" dt="2023-12-06T14:27:54.871" v="208" actId="14100"/>
          <ac:spMkLst>
            <pc:docMk/>
            <pc:sldMk cId="2721694043" sldId="273"/>
            <ac:spMk id="6" creationId="{C3EB0516-6C4E-DE9D-2752-CC8572554256}"/>
          </ac:spMkLst>
        </pc:spChg>
        <pc:picChg chg="del">
          <ac:chgData name="Brijesh Hota" userId="S::br747252@dal.ca::3ca36b49-ccb3-4f3a-bd6b-3f7f47de330e" providerId="AD" clId="Web-{8A139554-B8F9-12EF-3526-A00050879493}" dt="2023-12-06T14:15:08.064" v="187"/>
          <ac:picMkLst>
            <pc:docMk/>
            <pc:sldMk cId="2721694043" sldId="273"/>
            <ac:picMk id="7" creationId="{C7A53C7C-9BB0-B087-9312-2A99960544EA}"/>
          </ac:picMkLst>
        </pc:picChg>
        <pc:picChg chg="add mod ord">
          <ac:chgData name="Brijesh Hota" userId="S::br747252@dal.ca::3ca36b49-ccb3-4f3a-bd6b-3f7f47de330e" providerId="AD" clId="Web-{8A139554-B8F9-12EF-3526-A00050879493}" dt="2023-12-06T14:16:04.581" v="192" actId="14100"/>
          <ac:picMkLst>
            <pc:docMk/>
            <pc:sldMk cId="2721694043" sldId="273"/>
            <ac:picMk id="8" creationId="{88C7AE4A-DF10-EEC6-BC87-197217FB473C}"/>
          </ac:picMkLst>
        </pc:picChg>
        <pc:picChg chg="add del mod">
          <ac:chgData name="Brijesh Hota" userId="S::br747252@dal.ca::3ca36b49-ccb3-4f3a-bd6b-3f7f47de330e" providerId="AD" clId="Web-{8A139554-B8F9-12EF-3526-A00050879493}" dt="2023-12-06T14:27:16.042" v="199"/>
          <ac:picMkLst>
            <pc:docMk/>
            <pc:sldMk cId="2721694043" sldId="273"/>
            <ac:picMk id="9" creationId="{9602D508-3130-93AB-3625-ECA7C523BD5A}"/>
          </ac:picMkLst>
        </pc:picChg>
        <pc:picChg chg="add mod">
          <ac:chgData name="Brijesh Hota" userId="S::br747252@dal.ca::3ca36b49-ccb3-4f3a-bd6b-3f7f47de330e" providerId="AD" clId="Web-{8A139554-B8F9-12EF-3526-A00050879493}" dt="2023-12-06T14:27:46.918" v="207" actId="1076"/>
          <ac:picMkLst>
            <pc:docMk/>
            <pc:sldMk cId="2721694043" sldId="273"/>
            <ac:picMk id="10" creationId="{BAA75450-9F25-AC25-1EB8-62054EC814C8}"/>
          </ac:picMkLst>
        </pc:picChg>
      </pc:sldChg>
      <pc:sldChg chg="addSp delSp modSp add replId">
        <pc:chgData name="Brijesh Hota" userId="S::br747252@dal.ca::3ca36b49-ccb3-4f3a-bd6b-3f7f47de330e" providerId="AD" clId="Web-{8A139554-B8F9-12EF-3526-A00050879493}" dt="2023-12-06T14:52:32.171" v="576" actId="20577"/>
        <pc:sldMkLst>
          <pc:docMk/>
          <pc:sldMk cId="1133208473" sldId="274"/>
        </pc:sldMkLst>
        <pc:spChg chg="add mod">
          <ac:chgData name="Brijesh Hota" userId="S::br747252@dal.ca::3ca36b49-ccb3-4f3a-bd6b-3f7f47de330e" providerId="AD" clId="Web-{8A139554-B8F9-12EF-3526-A00050879493}" dt="2023-12-06T14:52:28.874" v="574" actId="20577"/>
          <ac:spMkLst>
            <pc:docMk/>
            <pc:sldMk cId="1133208473" sldId="274"/>
            <ac:spMk id="3" creationId="{A5A8E030-295F-6C6C-C10C-27C5F4B226AF}"/>
          </ac:spMkLst>
        </pc:spChg>
        <pc:spChg chg="mod">
          <ac:chgData name="Brijesh Hota" userId="S::br747252@dal.ca::3ca36b49-ccb3-4f3a-bd6b-3f7f47de330e" providerId="AD" clId="Web-{8A139554-B8F9-12EF-3526-A00050879493}" dt="2023-12-06T14:35:23.345" v="254" actId="20577"/>
          <ac:spMkLst>
            <pc:docMk/>
            <pc:sldMk cId="1133208473" sldId="274"/>
            <ac:spMk id="5" creationId="{054DBE8C-F9FD-7DB5-29D3-5F9F570BCD99}"/>
          </ac:spMkLst>
        </pc:spChg>
        <pc:spChg chg="mod">
          <ac:chgData name="Brijesh Hota" userId="S::br747252@dal.ca::3ca36b49-ccb3-4f3a-bd6b-3f7f47de330e" providerId="AD" clId="Web-{8A139554-B8F9-12EF-3526-A00050879493}" dt="2023-12-06T14:52:32.171" v="576" actId="20577"/>
          <ac:spMkLst>
            <pc:docMk/>
            <pc:sldMk cId="1133208473" sldId="274"/>
            <ac:spMk id="6" creationId="{C3EB0516-6C4E-DE9D-2752-CC8572554256}"/>
          </ac:spMkLst>
        </pc:spChg>
        <pc:picChg chg="del">
          <ac:chgData name="Brijesh Hota" userId="S::br747252@dal.ca::3ca36b49-ccb3-4f3a-bd6b-3f7f47de330e" providerId="AD" clId="Web-{8A139554-B8F9-12EF-3526-A00050879493}" dt="2023-12-06T14:48:47.527" v="506"/>
          <ac:picMkLst>
            <pc:docMk/>
            <pc:sldMk cId="1133208473" sldId="274"/>
            <ac:picMk id="8" creationId="{88C7AE4A-DF10-EEC6-BC87-197217FB473C}"/>
          </ac:picMkLst>
        </pc:picChg>
        <pc:picChg chg="del">
          <ac:chgData name="Brijesh Hota" userId="S::br747252@dal.ca::3ca36b49-ccb3-4f3a-bd6b-3f7f47de330e" providerId="AD" clId="Web-{8A139554-B8F9-12EF-3526-A00050879493}" dt="2023-12-06T14:48:55.543" v="507"/>
          <ac:picMkLst>
            <pc:docMk/>
            <pc:sldMk cId="1133208473" sldId="274"/>
            <ac:picMk id="10" creationId="{BAA75450-9F25-AC25-1EB8-62054EC814C8}"/>
          </ac:picMkLst>
        </pc:picChg>
      </pc:sldChg>
    </pc:docChg>
  </pc:docChgLst>
  <pc:docChgLst>
    <pc:chgData name="Harsahib Preet Singh" userId="S::hr644654@dal.ca::a99bd9e5-094d-429f-ae56-6b0cac2449e7" providerId="AD" clId="Web-{470DD7D8-E80A-9ACD-A3A6-A3D383483BB8}"/>
    <pc:docChg chg="addSld modSld">
      <pc:chgData name="Harsahib Preet Singh" userId="S::hr644654@dal.ca::a99bd9e5-094d-429f-ae56-6b0cac2449e7" providerId="AD" clId="Web-{470DD7D8-E80A-9ACD-A3A6-A3D383483BB8}" dt="2023-12-06T09:18:18.782" v="41" actId="20577"/>
      <pc:docMkLst>
        <pc:docMk/>
      </pc:docMkLst>
      <pc:sldChg chg="modSp new">
        <pc:chgData name="Harsahib Preet Singh" userId="S::hr644654@dal.ca::a99bd9e5-094d-429f-ae56-6b0cac2449e7" providerId="AD" clId="Web-{470DD7D8-E80A-9ACD-A3A6-A3D383483BB8}" dt="2023-12-06T09:18:18.782" v="41" actId="20577"/>
        <pc:sldMkLst>
          <pc:docMk/>
          <pc:sldMk cId="2819789887" sldId="271"/>
        </pc:sldMkLst>
        <pc:spChg chg="mod">
          <ac:chgData name="Harsahib Preet Singh" userId="S::hr644654@dal.ca::a99bd9e5-094d-429f-ae56-6b0cac2449e7" providerId="AD" clId="Web-{470DD7D8-E80A-9ACD-A3A6-A3D383483BB8}" dt="2023-12-06T09:14:04.544" v="4" actId="20577"/>
          <ac:spMkLst>
            <pc:docMk/>
            <pc:sldMk cId="2819789887" sldId="271"/>
            <ac:spMk id="2" creationId="{F23D4363-DD99-66E6-51A3-347531CA5DDD}"/>
          </ac:spMkLst>
        </pc:spChg>
        <pc:spChg chg="mod">
          <ac:chgData name="Harsahib Preet Singh" userId="S::hr644654@dal.ca::a99bd9e5-094d-429f-ae56-6b0cac2449e7" providerId="AD" clId="Web-{470DD7D8-E80A-9ACD-A3A6-A3D383483BB8}" dt="2023-12-06T09:18:18.782" v="41" actId="20577"/>
          <ac:spMkLst>
            <pc:docMk/>
            <pc:sldMk cId="2819789887" sldId="271"/>
            <ac:spMk id="3" creationId="{8D1B3DCC-67DB-AAD4-440C-789BB0F6C694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_om\Downloads\trump_tweets_sentiment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[trump_tweets_sentiments.csv]Sheet2!PivotTable13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 of Sentiment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Sheet2!$A$4:$A$6</c:f>
              <c:strCache>
                <c:ptCount val="3"/>
                <c:pt idx="0">
                  <c:v>Negative</c:v>
                </c:pt>
                <c:pt idx="1">
                  <c:v>Neutral</c:v>
                </c:pt>
                <c:pt idx="2">
                  <c:v>Positive</c:v>
                </c:pt>
              </c:strCache>
            </c:strRef>
          </c:cat>
          <c:val>
            <c:numRef>
              <c:f>Sheet2!$B$4:$B$6</c:f>
              <c:numCache>
                <c:formatCode>General</c:formatCode>
                <c:ptCount val="3"/>
                <c:pt idx="0">
                  <c:v>646</c:v>
                </c:pt>
                <c:pt idx="1">
                  <c:v>731</c:v>
                </c:pt>
                <c:pt idx="2">
                  <c:v>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80-4AA1-8AEA-C8C49E27BD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1645728"/>
        <c:axId val="322722128"/>
      </c:barChart>
      <c:catAx>
        <c:axId val="311645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722128"/>
        <c:crosses val="autoZero"/>
        <c:auto val="1"/>
        <c:lblAlgn val="ctr"/>
        <c:lblOffset val="100"/>
        <c:noMultiLvlLbl val="0"/>
      </c:catAx>
      <c:valAx>
        <c:axId val="322722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645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06.12.2023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iimpacts.org/brain-performance-in-teps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anchunhui/us-election-2020-tweets/data" TargetMode="External"/><Relationship Id="rId2" Type="http://schemas.openxmlformats.org/officeDocument/2006/relationships/hyperlink" Target="https://www.kaggle.com/datasets/kazanova/sentiment140/data" TargetMode="Externa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20" y="788594"/>
            <a:ext cx="5690680" cy="1517356"/>
          </a:xfrm>
        </p:spPr>
        <p:txBody>
          <a:bodyPr/>
          <a:lstStyle/>
          <a:p>
            <a:r>
              <a:rPr lang="en-US" sz="2800" dirty="0"/>
              <a:t>Computational Politics: Advancing Sentiment Analysis through Natural Language Processing in Election Studies</a:t>
            </a:r>
            <a:endParaRPr lang="ru-RU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1148" y="3429000"/>
            <a:ext cx="4044533" cy="128466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Team project 8:</a:t>
            </a:r>
          </a:p>
          <a:p>
            <a:r>
              <a:rPr lang="en-US" dirty="0" err="1"/>
              <a:t>Harsahib</a:t>
            </a:r>
            <a:r>
              <a:rPr lang="en-US" dirty="0"/>
              <a:t> Preet Singh​</a:t>
            </a:r>
          </a:p>
          <a:p>
            <a:r>
              <a:rPr lang="en-US" dirty="0"/>
              <a:t>Brijesh </a:t>
            </a:r>
            <a:r>
              <a:rPr lang="en-US" dirty="0" err="1"/>
              <a:t>Hota</a:t>
            </a:r>
            <a:r>
              <a:rPr lang="en-US" dirty="0"/>
              <a:t>​</a:t>
            </a:r>
          </a:p>
          <a:p>
            <a:r>
              <a:rPr lang="en-US" dirty="0"/>
              <a:t>Mundhir-Al Bohri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6259" y="5096662"/>
            <a:ext cx="5690680" cy="1347270"/>
          </a:xfrm>
        </p:spPr>
        <p:txBody>
          <a:bodyPr/>
          <a:lstStyle/>
          <a:p>
            <a:r>
              <a:rPr lang="en-US" dirty="0"/>
              <a:t>CSCI 4152/6509 Natural Language Processing </a:t>
            </a:r>
          </a:p>
          <a:p>
            <a:r>
              <a:rPr lang="en-US" dirty="0"/>
              <a:t>​</a:t>
            </a:r>
            <a:endParaRPr lang="ru-RU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490" r="7490"/>
          <a:stretch/>
        </p:blipFill>
        <p:spPr>
          <a:xfrm>
            <a:off x="4606076" y="0"/>
            <a:ext cx="7585924" cy="5949573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DB2493-8720-E640-B135-BFF42579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10</a:t>
            </a:fld>
            <a:endParaRPr lang="ru-RU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45714B-6E6D-2E77-4845-77A56B027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>
            <a:normAutofit/>
          </a:bodyPr>
          <a:lstStyle/>
          <a:p>
            <a:r>
              <a:rPr lang="en-US" dirty="0"/>
              <a:t>Conclusion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23839-1161-4E76-0EBA-725D1DD6E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5720" y="2330820"/>
            <a:ext cx="4163533" cy="3578274"/>
          </a:xfrm>
        </p:spPr>
        <p:txBody>
          <a:bodyPr>
            <a:norm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</a:rPr>
              <a:t>Evolving Capabilities</a:t>
            </a:r>
            <a:r>
              <a:rPr lang="en-US" sz="1800" b="0" i="0" dirty="0">
                <a:effectLst/>
              </a:rPr>
              <a:t>: As large language models (LLMs) like LLAMA 2 become more accessible, they hold significant potential for analyzing political discourse.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</a:rPr>
              <a:t>Enhanced Understanding</a:t>
            </a:r>
            <a:r>
              <a:rPr lang="en-US" sz="1800" b="0" i="0" dirty="0">
                <a:effectLst/>
              </a:rPr>
              <a:t>: These models can offer deeper insights into public sentiment and political trends, especially during pivotal events like elections.</a:t>
            </a:r>
          </a:p>
          <a:p>
            <a:endParaRPr lang="en-US" sz="1100" dirty="0"/>
          </a:p>
        </p:txBody>
      </p:sp>
      <p:pic>
        <p:nvPicPr>
          <p:cNvPr id="4098" name="Picture 2" descr="Increasing the impact of your research - Author Services">
            <a:extLst>
              <a:ext uri="{FF2B5EF4-FFF2-40B4-BE49-F238E27FC236}">
                <a16:creationId xmlns:a16="http://schemas.microsoft.com/office/drawing/2014/main" id="{4E47BD2D-600E-0186-94D1-7886AD8E0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3188" y="1587305"/>
            <a:ext cx="6653212" cy="3143642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949628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The Impact Of AI In Human Resource Decision Making Processes">
            <a:extLst>
              <a:ext uri="{FF2B5EF4-FFF2-40B4-BE49-F238E27FC236}">
                <a16:creationId xmlns:a16="http://schemas.microsoft.com/office/drawing/2014/main" id="{A279C053-BD26-5877-2FAA-CAA9BAE5A3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2" r="-2" b="-2"/>
          <a:stretch/>
        </p:blipFill>
        <p:spPr bwMode="auto"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9360E-58A0-521A-45A2-8CFCB9DFC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11</a:t>
            </a:fld>
            <a:endParaRPr lang="ru-RU"/>
          </a:p>
        </p:txBody>
      </p:sp>
      <p:sp>
        <p:nvSpPr>
          <p:cNvPr id="5134" name="Title 4">
            <a:extLst>
              <a:ext uri="{FF2B5EF4-FFF2-40B4-BE49-F238E27FC236}">
                <a16:creationId xmlns:a16="http://schemas.microsoft.com/office/drawing/2014/main" id="{041C6AA5-B53B-8537-515C-481CA7CA0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/>
          <a:lstStyle/>
          <a:p>
            <a:r>
              <a:rPr lang="en-US" b="1" i="0" dirty="0">
                <a:effectLst/>
              </a:rPr>
              <a:t>Future Impact</a:t>
            </a:r>
            <a:r>
              <a:rPr lang="en-US" b="0" i="0" dirty="0">
                <a:effectLst/>
              </a:rPr>
              <a:t>: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AB4FA-7016-8107-829C-4A81FCB1C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5117" y="2304532"/>
            <a:ext cx="3932237" cy="3512287"/>
          </a:xfrm>
        </p:spPr>
        <p:txBody>
          <a:bodyPr>
            <a:normAutofit/>
          </a:bodyPr>
          <a:lstStyle/>
          <a:p>
            <a:pPr lvl="1"/>
            <a:r>
              <a:rPr lang="en-US" sz="1600" b="1" i="0" dirty="0">
                <a:effectLst/>
              </a:rPr>
              <a:t>Political Sphere</a:t>
            </a:r>
            <a:r>
              <a:rPr lang="en-US" sz="1600" b="0" i="0" dirty="0">
                <a:effectLst/>
              </a:rPr>
              <a:t>: LLMs will play a crucial role in shaping how we understand political narratives, voter sentiment, and campaign effectiveness.</a:t>
            </a:r>
          </a:p>
          <a:p>
            <a:pPr lvl="1"/>
            <a:r>
              <a:rPr lang="en-US" sz="1600" b="1" i="0" dirty="0">
                <a:effectLst/>
              </a:rPr>
              <a:t>Data-Driven Decisions</a:t>
            </a:r>
            <a:r>
              <a:rPr lang="en-US" sz="1600" b="0" i="0" dirty="0">
                <a:effectLst/>
              </a:rPr>
              <a:t>: Political strategists and analysts could leverage these insights for more informed decision-making.</a:t>
            </a:r>
          </a:p>
          <a:p>
            <a:pPr lvl="1"/>
            <a:r>
              <a:rPr lang="en-US" sz="1600" b="1" i="0" dirty="0">
                <a:effectLst/>
              </a:rPr>
              <a:t>Public Opinion Analysis</a:t>
            </a:r>
            <a:r>
              <a:rPr lang="en-US" sz="1600" b="0" i="0" dirty="0">
                <a:effectLst/>
              </a:rPr>
              <a:t>: Enhanced ability to gauge public opinion on policies, candidates, and political events in real-time.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0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4363-DD99-66E6-51A3-347531CA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B3DCC-67DB-AAD4-440C-789BB0F6C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7445" y="3510643"/>
            <a:ext cx="8065228" cy="17626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>
              <a:buChar char="•"/>
            </a:pPr>
            <a:r>
              <a:rPr lang="en-US" sz="1200" b="0" dirty="0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Social </a:t>
            </a:r>
            <a:r>
              <a:rPr lang="en-US" sz="1200" b="0" dirty="0">
                <a:solidFill>
                  <a:schemeClr val="tx2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media platforms like Twitter and Reddit serve as vital arenas for expressing opinions about candidates and parties.</a:t>
            </a:r>
          </a:p>
          <a:p>
            <a:pPr marL="171450" indent="-171450">
              <a:buChar char="•"/>
            </a:pPr>
            <a:r>
              <a:rPr lang="en-US" sz="1200" b="0" dirty="0">
                <a:solidFill>
                  <a:schemeClr val="tx2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The challenge lies in accurately understanding sentiments shared by voters online. </a:t>
            </a:r>
          </a:p>
          <a:p>
            <a:pPr marL="171450" indent="-171450">
              <a:buChar char="•"/>
            </a:pPr>
            <a:r>
              <a:rPr lang="en-US" sz="1200" b="0" dirty="0">
                <a:solidFill>
                  <a:schemeClr val="tx2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Extracting sentiments—positive, negative, neutral—from social media discussions helps political parties adjust strategies, address concerns, and better connect with the electorate.</a:t>
            </a:r>
          </a:p>
          <a:p>
            <a:pPr marL="171450" indent="-171450">
              <a:buChar char="•"/>
            </a:pPr>
            <a:r>
              <a:rPr lang="en-US" sz="1200" b="0" dirty="0">
                <a:solidFill>
                  <a:schemeClr val="tx2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Extracting sentiments—positive, negative, neutral—from social media discussions helps political parties adjust strategies, address concerns, and better connect with the electorate.</a:t>
            </a:r>
            <a:endParaRPr lang="en-US" sz="1200" b="0">
              <a:solidFill>
                <a:schemeClr val="tx2">
                  <a:lumMod val="60000"/>
                  <a:lumOff val="40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978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1B363-7E89-D64E-3B24-513DFE94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3</a:t>
            </a:fld>
            <a:endParaRPr lang="ru-RU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4DBE8C-F9FD-7DB5-29D3-5F9F570BC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anchor="ctr">
            <a:normAutofit/>
          </a:bodyPr>
          <a:lstStyle/>
          <a:p>
            <a:r>
              <a:rPr lang="en-US" sz="3100" dirty="0"/>
              <a:t>Dataset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EB0516-6C4E-DE9D-2752-CC8572554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8999"/>
            <a:ext cx="5181600" cy="43624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</a:rPr>
              <a:t>Sentiment140</a:t>
            </a:r>
            <a:r>
              <a:rPr lang="en-US" sz="1800" b="1" i="0" dirty="0">
                <a:solidFill>
                  <a:schemeClr val="accent4">
                    <a:lumMod val="50000"/>
                  </a:schemeClr>
                </a:solidFill>
                <a:effectLst/>
              </a:rPr>
              <a:t>:</a:t>
            </a:r>
          </a:p>
          <a:p>
            <a:pPr lvl="1"/>
            <a:r>
              <a:rPr lang="en-US" sz="1800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The sentiment140 dataset contains 1,600,000 tweets extracted using the twitter API.</a:t>
            </a:r>
            <a:endParaRPr lang="en-US" sz="1800" b="0" i="0" dirty="0">
              <a:solidFill>
                <a:schemeClr val="accent4">
                  <a:lumMod val="50000"/>
                </a:schemeClr>
              </a:solidFill>
              <a:effectLst/>
              <a:cs typeface="Arial"/>
            </a:endParaRPr>
          </a:p>
          <a:p>
            <a:pPr lvl="1"/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This dataset is majorly used for the training for our model with the Negative, Neutral and Positive sentiments. Both of our models are fine-tuned based on it.</a:t>
            </a:r>
            <a:endParaRPr lang="en-US" sz="1800" dirty="0">
              <a:solidFill>
                <a:schemeClr val="accent4">
                  <a:lumMod val="50000"/>
                </a:schemeClr>
              </a:solidFill>
              <a:cs typeface="Arial"/>
            </a:endParaRPr>
          </a:p>
          <a:p>
            <a:pPr lvl="1"/>
            <a:endParaRPr lang="en-US" sz="1800" dirty="0">
              <a:solidFill>
                <a:schemeClr val="accent4">
                  <a:lumMod val="50000"/>
                </a:schemeClr>
              </a:solidFill>
              <a:cs typeface="Arial"/>
            </a:endParaRPr>
          </a:p>
          <a:p>
            <a:pPr lvl="1"/>
            <a:endParaRPr lang="en-US" sz="1800" dirty="0">
              <a:solidFill>
                <a:schemeClr val="accent4">
                  <a:lumMod val="50000"/>
                </a:schemeClr>
              </a:solidFill>
              <a:cs typeface="Arial"/>
            </a:endParaRPr>
          </a:p>
          <a:p>
            <a:pPr lvl="1"/>
            <a:endParaRPr lang="en-US" sz="1800" dirty="0">
              <a:solidFill>
                <a:schemeClr val="accent4">
                  <a:lumMod val="50000"/>
                </a:schemeClr>
              </a:solidFill>
              <a:ea typeface="+mn-lt"/>
              <a:cs typeface="+mn-lt"/>
            </a:endParaRPr>
          </a:p>
          <a:p>
            <a:pPr lvl="1"/>
            <a:endParaRPr lang="en-US" sz="1800" dirty="0">
              <a:solidFill>
                <a:schemeClr val="accent4">
                  <a:lumMod val="50000"/>
                </a:schemeClr>
              </a:solidFill>
              <a:ea typeface="+mn-lt"/>
              <a:cs typeface="+mn-lt"/>
            </a:endParaRPr>
          </a:p>
          <a:p>
            <a:pPr lvl="1"/>
            <a:r>
              <a:rPr lang="en-US" sz="1800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https://www.kaggle.com/datasets/kazanova/sentiment140/data</a:t>
            </a:r>
          </a:p>
          <a:p>
            <a:pPr lvl="1"/>
            <a:endParaRPr lang="en-US" sz="1800" dirty="0">
              <a:solidFill>
                <a:schemeClr val="accent4">
                  <a:lumMod val="50000"/>
                </a:schemeClr>
              </a:solidFill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E030-295F-6C6C-C10C-27C5F4B226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cs typeface="Arial"/>
              </a:rPr>
              <a:t>US 2020 election data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cs typeface="Arial"/>
              </a:rPr>
              <a:t>:</a:t>
            </a:r>
          </a:p>
          <a:p>
            <a:pPr lvl="1"/>
            <a:r>
              <a:rPr lang="en-US" sz="1800" dirty="0">
                <a:solidFill>
                  <a:schemeClr val="accent4">
                    <a:lumMod val="50000"/>
                  </a:schemeClr>
                </a:solidFill>
                <a:cs typeface="Arial"/>
              </a:rPr>
              <a:t>The Version 19 of this dataset contains around 1,900,000 tweets extracted using the twitter API till data from 2020 US elections.</a:t>
            </a:r>
            <a:endParaRPr lang="en-US" sz="1600" dirty="0">
              <a:solidFill>
                <a:schemeClr val="accent4">
                  <a:lumMod val="50000"/>
                </a:schemeClr>
              </a:solidFill>
              <a:cs typeface="Arial"/>
            </a:endParaRPr>
          </a:p>
          <a:p>
            <a:pPr lvl="1"/>
            <a:r>
              <a:rPr lang="en-US" sz="1800" dirty="0">
                <a:solidFill>
                  <a:schemeClr val="accent4">
                    <a:lumMod val="50000"/>
                  </a:schemeClr>
                </a:solidFill>
                <a:cs typeface="Arial"/>
              </a:rPr>
              <a:t>This dataset is what our model is used upon to generate sentiments on.</a:t>
            </a:r>
          </a:p>
          <a:p>
            <a:pPr marL="742950" lvl="1" indent="-285750"/>
            <a:r>
              <a:rPr lang="en-US" sz="1800" dirty="0">
                <a:solidFill>
                  <a:schemeClr val="accent4">
                    <a:lumMod val="50000"/>
                  </a:schemeClr>
                </a:solidFill>
                <a:cs typeface="Arial"/>
              </a:rPr>
              <a:t>Used with BERT and LLAMMA 2 to generated sentiments based on the tweets of US 2020 Election data.</a:t>
            </a:r>
          </a:p>
          <a:p>
            <a:pPr marL="742950" lvl="1" indent="-285750"/>
            <a:endParaRPr lang="en-US" sz="1800" dirty="0">
              <a:solidFill>
                <a:schemeClr val="accent4">
                  <a:lumMod val="50000"/>
                </a:schemeClr>
              </a:solidFill>
              <a:cs typeface="Arial"/>
            </a:endParaRPr>
          </a:p>
          <a:p>
            <a:pPr marL="742950" lvl="1" indent="-285750"/>
            <a:endParaRPr lang="en-US" sz="1800" dirty="0">
              <a:solidFill>
                <a:schemeClr val="accent4">
                  <a:lumMod val="50000"/>
                </a:schemeClr>
              </a:solidFill>
              <a:ea typeface="+mn-lt"/>
              <a:cs typeface="+mn-lt"/>
            </a:endParaRPr>
          </a:p>
          <a:p>
            <a:pPr marL="742950" lvl="1" indent="-285750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https://www.kaggle.com/datasets/manchunhui/us-election-2020-tweets/data</a:t>
            </a:r>
            <a:endParaRPr lang="en-US" sz="1800" dirty="0">
              <a:solidFill>
                <a:schemeClr val="accent4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320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1B363-7E89-D64E-3B24-513DFE94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4</a:t>
            </a:fld>
            <a:endParaRPr lang="ru-RU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4DBE8C-F9FD-7DB5-29D3-5F9F570BC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anchor="ctr">
            <a:normAutofit/>
          </a:bodyPr>
          <a:lstStyle/>
          <a:p>
            <a:r>
              <a:rPr lang="en-US" sz="3100" dirty="0"/>
              <a:t>BERT Model </a:t>
            </a:r>
            <a:br>
              <a:rPr lang="en-US" sz="3100" dirty="0"/>
            </a:br>
            <a:r>
              <a:rPr lang="en-US" sz="3100" dirty="0"/>
              <a:t>(400M parameters)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EB0516-6C4E-DE9D-2752-CC8572554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8999"/>
            <a:ext cx="5181600" cy="43624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accent4">
                    <a:lumMod val="50000"/>
                  </a:schemeClr>
                </a:solidFill>
                <a:effectLst/>
              </a:rPr>
              <a:t>Fine-Tuning Process:</a:t>
            </a:r>
          </a:p>
          <a:p>
            <a:pPr lvl="1"/>
            <a:r>
              <a:rPr lang="en-US" sz="1800" b="1" i="0" dirty="0">
                <a:solidFill>
                  <a:schemeClr val="accent4">
                    <a:lumMod val="50000"/>
                  </a:schemeClr>
                </a:solidFill>
                <a:effectLst/>
              </a:rPr>
              <a:t>Model Choice</a:t>
            </a:r>
            <a:r>
              <a:rPr lang="en-US" sz="1800" b="0" i="0" dirty="0">
                <a:solidFill>
                  <a:schemeClr val="accent4">
                    <a:lumMod val="50000"/>
                  </a:schemeClr>
                </a:solidFill>
                <a:effectLst/>
              </a:rPr>
              <a:t>: 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A BERT (Bidirectional Encoder Representations from Transformers) is a pre-trained transformer-based neural network designed for simplifying NLP tasks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en-US" sz="1800" b="0" i="0" dirty="0">
              <a:solidFill>
                <a:schemeClr val="accent4">
                  <a:lumMod val="50000"/>
                </a:schemeClr>
              </a:solidFill>
              <a:effectLst/>
              <a:cs typeface="Arial"/>
            </a:endParaRPr>
          </a:p>
          <a:p>
            <a:pPr lvl="1"/>
            <a:r>
              <a:rPr lang="en-US" sz="1800" b="1" i="0" dirty="0">
                <a:solidFill>
                  <a:schemeClr val="accent4">
                    <a:lumMod val="50000"/>
                  </a:schemeClr>
                </a:solidFill>
                <a:effectLst/>
              </a:rPr>
              <a:t>Objective</a:t>
            </a:r>
            <a:r>
              <a:rPr lang="en-US" sz="1800" b="0" i="0" dirty="0">
                <a:solidFill>
                  <a:schemeClr val="accent4">
                    <a:lumMod val="50000"/>
                  </a:schemeClr>
                </a:solidFill>
                <a:effectLst/>
              </a:rPr>
              <a:t>: Enhance 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BERT's</a:t>
            </a:r>
            <a:r>
              <a:rPr lang="en-US" sz="1800" b="0" i="0" dirty="0">
                <a:solidFill>
                  <a:schemeClr val="accent4">
                    <a:lumMod val="50000"/>
                  </a:schemeClr>
                </a:solidFill>
                <a:effectLst/>
              </a:rPr>
              <a:t> capabilities specifically for sentiment analysis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by using different models and fine-tuning methods</a:t>
            </a:r>
            <a:r>
              <a:rPr lang="en-US" sz="1800" b="0" i="0" dirty="0">
                <a:solidFill>
                  <a:schemeClr val="accent4">
                    <a:lumMod val="50000"/>
                  </a:schemeClr>
                </a:solidFill>
                <a:effectLst/>
              </a:rPr>
              <a:t>.</a:t>
            </a:r>
            <a:endParaRPr lang="en-US" sz="1800" b="0" i="0" dirty="0">
              <a:solidFill>
                <a:schemeClr val="accent4">
                  <a:lumMod val="50000"/>
                </a:schemeClr>
              </a:solidFill>
              <a:effectLst/>
              <a:cs typeface="Arial"/>
            </a:endParaRPr>
          </a:p>
          <a:p>
            <a:r>
              <a:rPr lang="en-US" sz="1800" b="1" i="0" dirty="0">
                <a:solidFill>
                  <a:schemeClr val="accent4">
                    <a:lumMod val="50000"/>
                  </a:schemeClr>
                </a:solidFill>
                <a:effectLst/>
              </a:rPr>
              <a:t>Training Dataset</a:t>
            </a:r>
            <a:r>
              <a:rPr lang="en-US" sz="1800" b="0" i="0" dirty="0">
                <a:solidFill>
                  <a:schemeClr val="accent4">
                    <a:lumMod val="50000"/>
                  </a:schemeClr>
                </a:solidFill>
                <a:effectLst/>
              </a:rPr>
              <a:t>:</a:t>
            </a:r>
          </a:p>
          <a:p>
            <a:pPr lvl="1"/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The initial training dataset used contains 1.4M sentiments.</a:t>
            </a:r>
            <a:endParaRPr lang="en-US" sz="1800" b="0" i="0" dirty="0">
              <a:solidFill>
                <a:schemeClr val="accent4">
                  <a:lumMod val="50000"/>
                </a:schemeClr>
              </a:solidFill>
              <a:effectLst/>
              <a:cs typeface="Arial"/>
            </a:endParaRPr>
          </a:p>
          <a:p>
            <a:pPr marL="742950" lvl="1" indent="-285750"/>
            <a:r>
              <a:rPr lang="en-US" sz="1800" b="0" i="0" dirty="0">
                <a:solidFill>
                  <a:schemeClr val="accent4">
                    <a:lumMod val="50000"/>
                  </a:schemeClr>
                </a:solidFill>
                <a:effectLst/>
              </a:rPr>
              <a:t>Used to train 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BERT</a:t>
            </a:r>
            <a:r>
              <a:rPr lang="en-US" sz="1800" b="0" i="0" dirty="0">
                <a:solidFill>
                  <a:schemeClr val="accent4">
                    <a:lumMod val="50000"/>
                  </a:schemeClr>
                </a:solidFill>
                <a:effectLst/>
              </a:rPr>
              <a:t>, enabling it to understand and classify sentiments accurately.</a:t>
            </a:r>
            <a:endParaRPr lang="en-US" sz="1800" b="0" i="0" dirty="0">
              <a:solidFill>
                <a:schemeClr val="accent4">
                  <a:lumMod val="50000"/>
                </a:schemeClr>
              </a:solidFill>
              <a:effectLst/>
              <a:cs typeface="Arial"/>
            </a:endParaRPr>
          </a:p>
          <a:p>
            <a:endParaRPr lang="en-US" dirty="0"/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88C7AE4A-DF10-EEC6-BC87-197217FB47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16836" y="1818784"/>
            <a:ext cx="4053883" cy="1728959"/>
          </a:xfrm>
        </p:spPr>
      </p:pic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BAA75450-9F25-AC25-1EB8-62054EC81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217" y="3764969"/>
            <a:ext cx="4061792" cy="23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9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to Overcome the 3 Biggest Blogging Challenges">
            <a:extLst>
              <a:ext uri="{FF2B5EF4-FFF2-40B4-BE49-F238E27FC236}">
                <a16:creationId xmlns:a16="http://schemas.microsoft.com/office/drawing/2014/main" id="{49293B12-E869-A312-B0E3-2AD81AA08A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3" r="11016" b="-2"/>
          <a:stretch/>
        </p:blipFill>
        <p:spPr bwMode="auto"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  <a:solidFill>
            <a:srgbClr val="FFFFFF"/>
          </a:solidFill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160D1-0153-26D2-F85E-393A0B4E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5</a:t>
            </a:fld>
            <a:endParaRPr lang="ru-RU"/>
          </a:p>
        </p:txBody>
      </p:sp>
      <p:sp>
        <p:nvSpPr>
          <p:cNvPr id="3081" name="Title 4">
            <a:extLst>
              <a:ext uri="{FF2B5EF4-FFF2-40B4-BE49-F238E27FC236}">
                <a16:creationId xmlns:a16="http://schemas.microsoft.com/office/drawing/2014/main" id="{C8219420-DD8B-AC6B-EC5A-7501E4306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083" name="Text Placeholder 5">
            <a:extLst>
              <a:ext uri="{FF2B5EF4-FFF2-40B4-BE49-F238E27FC236}">
                <a16:creationId xmlns:a16="http://schemas.microsoft.com/office/drawing/2014/main" id="{E5995560-E831-85CB-A75F-AF9BC91F6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4336061" cy="41759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1.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Computational Complexity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: BERT demands substantial GPU power, challenging resource-limited applications.</a:t>
            </a:r>
            <a:endParaRPr lang="en-US">
              <a:solidFill>
                <a:schemeClr val="accent4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2.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Training Data Size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: BERT needs ample data, a challenge in niche sentiment topics.</a:t>
            </a:r>
            <a:endParaRPr lang="en-US">
              <a:solidFill>
                <a:schemeClr val="accent4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3.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Fine-tuning and Transfer Learning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: Adapting BERT requires careful tuning, knowledge transfer isn't straightforward.</a:t>
            </a:r>
            <a:endParaRPr lang="en-US">
              <a:solidFill>
                <a:schemeClr val="accent4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4.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Tokenization Issues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: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Subword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 tokenization hinders word-level sentiment interpretation in BERT.</a:t>
            </a:r>
            <a:endParaRPr lang="en-US">
              <a:solidFill>
                <a:schemeClr val="accent4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5.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Model Size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: Large BERT size challenges memory, consider smaller versions for deployment.</a:t>
            </a:r>
            <a:endParaRPr lang="en-US">
              <a:solidFill>
                <a:schemeClr val="accent4">
                  <a:lumMod val="50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1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GPT 4 Turbo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A95CB00-346A-4BCB-AB0E-28FBDAD2E1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Generating Custom Validation Data from US 2020 Sentiment Analysis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7B0312A-C970-4CA1-A36F-1BB0C930FB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Challenge: Absence of specific US 2020-related sentiment data.</a:t>
            </a:r>
          </a:p>
          <a:p>
            <a:r>
              <a:rPr lang="en-US" dirty="0"/>
              <a:t>Solution: Leveraging GPT-4 to create a tailored validation dataset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2790B-AC76-457A-BCB5-3E68F230ED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Method: Utilized GPT-4's advanced text-generation capabilities.</a:t>
            </a:r>
          </a:p>
          <a:p>
            <a:r>
              <a:rPr lang="en-US" dirty="0"/>
              <a:t>Process: Generated prompts reflecting US 2020 topics, used GPT-4 to create realistic text samples.</a:t>
            </a:r>
            <a:endParaRPr lang="ru-RU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D2A2984-909C-46E6-BA11-B06EBD98F0D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/>
          <a:srcRect t="2433" b="2433"/>
          <a:stretch/>
        </p:blipFill>
        <p:spPr>
          <a:xfrm>
            <a:off x="5771770" y="1483675"/>
            <a:ext cx="6421408" cy="3438427"/>
          </a:xfrm>
        </p:spPr>
      </p:pic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11311" y="2583913"/>
            <a:ext cx="4778606" cy="2741295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b="1" i="0" dirty="0">
                <a:solidFill>
                  <a:schemeClr val="accent4">
                    <a:lumMod val="50000"/>
                  </a:schemeClr>
                </a:solidFill>
                <a:effectLst/>
                <a:latin typeface="Söhne"/>
              </a:rPr>
              <a:t>Usage &amp; Benefits</a:t>
            </a:r>
            <a:r>
              <a:rPr lang="en-US" b="0" i="0" dirty="0">
                <a:solidFill>
                  <a:schemeClr val="accent4">
                    <a:lumMod val="50000"/>
                  </a:schemeClr>
                </a:solidFill>
                <a:effectLst/>
                <a:latin typeface="Söhne"/>
              </a:rPr>
              <a:t>:</a:t>
            </a:r>
          </a:p>
          <a:p>
            <a:pPr marL="457200" lvl="1" indent="0">
              <a:buNone/>
            </a:pPr>
            <a:r>
              <a:rPr lang="en-US" b="1" i="0" dirty="0">
                <a:solidFill>
                  <a:schemeClr val="accent4">
                    <a:lumMod val="50000"/>
                  </a:schemeClr>
                </a:solidFill>
                <a:effectLst/>
                <a:latin typeface="Söhne"/>
              </a:rPr>
              <a:t>Integration</a:t>
            </a:r>
            <a:r>
              <a:rPr lang="en-US" b="0" i="0" dirty="0">
                <a:solidFill>
                  <a:schemeClr val="accent4">
                    <a:lumMod val="50000"/>
                  </a:schemeClr>
                </a:solidFill>
                <a:effectLst/>
                <a:latin typeface="Söhne"/>
              </a:rPr>
              <a:t>: Incorporated synthetic dataset for model validation.</a:t>
            </a:r>
          </a:p>
          <a:p>
            <a:pPr marL="457200" lvl="1" indent="0">
              <a:buNone/>
            </a:pPr>
            <a:r>
              <a:rPr lang="en-US" b="1" i="0" dirty="0">
                <a:solidFill>
                  <a:schemeClr val="accent4">
                    <a:lumMod val="50000"/>
                  </a:schemeClr>
                </a:solidFill>
                <a:effectLst/>
                <a:latin typeface="Söhne"/>
              </a:rPr>
              <a:t>Advantages</a:t>
            </a:r>
            <a:r>
              <a:rPr lang="en-US" b="0" i="0" dirty="0">
                <a:solidFill>
                  <a:schemeClr val="accent4">
                    <a:lumMod val="50000"/>
                  </a:schemeClr>
                </a:solidFill>
                <a:effectLst/>
                <a:latin typeface="Söhne"/>
              </a:rPr>
              <a:t>: Enhanced model testing for specific context relevancy.</a:t>
            </a:r>
          </a:p>
          <a:p>
            <a:pPr lvl="1"/>
            <a:r>
              <a:rPr lang="en-US" b="1" i="0" dirty="0">
                <a:solidFill>
                  <a:schemeClr val="accent4">
                    <a:lumMod val="50000"/>
                  </a:schemeClr>
                </a:solidFill>
                <a:effectLst/>
                <a:latin typeface="Söhne"/>
              </a:rPr>
              <a:t>Ethical Consideration</a:t>
            </a:r>
            <a:r>
              <a:rPr lang="en-US" b="0" i="0" dirty="0">
                <a:solidFill>
                  <a:schemeClr val="accent4">
                    <a:lumMod val="50000"/>
                  </a:schemeClr>
                </a:solidFill>
                <a:effectLst/>
                <a:latin typeface="Söhne"/>
              </a:rPr>
              <a:t>:</a:t>
            </a:r>
          </a:p>
          <a:p>
            <a:pPr marL="457200" lvl="1" indent="0">
              <a:buNone/>
            </a:pPr>
            <a:r>
              <a:rPr lang="en-US" b="1" i="0" dirty="0">
                <a:solidFill>
                  <a:schemeClr val="accent4">
                    <a:lumMod val="50000"/>
                  </a:schemeClr>
                </a:solidFill>
                <a:effectLst/>
                <a:latin typeface="Söhne"/>
              </a:rPr>
              <a:t>Transparency</a:t>
            </a:r>
            <a:r>
              <a:rPr lang="en-US" b="0" i="0" dirty="0">
                <a:solidFill>
                  <a:schemeClr val="accent4">
                    <a:lumMod val="50000"/>
                  </a:schemeClr>
                </a:solidFill>
                <a:effectLst/>
                <a:latin typeface="Söhne"/>
              </a:rPr>
              <a:t>: The results presented here serve as a foundational benchmark for our model. They establish a baseline against which we can compare our model's performance.</a:t>
            </a:r>
          </a:p>
          <a:p>
            <a:pPr marL="457200" lvl="1" indent="0">
              <a:buNone/>
            </a:pPr>
            <a:r>
              <a:rPr lang="en-US" b="1" i="0" dirty="0">
                <a:solidFill>
                  <a:schemeClr val="accent4">
                    <a:lumMod val="50000"/>
                  </a:schemeClr>
                </a:solidFill>
                <a:effectLst/>
                <a:latin typeface="Söhne"/>
              </a:rPr>
              <a:t>Purpose</a:t>
            </a:r>
            <a:r>
              <a:rPr lang="en-US" b="0" i="0" dirty="0">
                <a:solidFill>
                  <a:schemeClr val="accent4">
                    <a:lumMod val="50000"/>
                  </a:schemeClr>
                </a:solidFill>
                <a:effectLst/>
                <a:latin typeface="Söhne"/>
              </a:rPr>
              <a:t>: Solely for model validation, respecting ethical AI use.</a:t>
            </a:r>
          </a:p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B9AEAED-5D3E-2F42-FCDE-B85485F79D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3051390"/>
              </p:ext>
            </p:extLst>
          </p:nvPr>
        </p:nvGraphicFramePr>
        <p:xfrm>
          <a:off x="5925128" y="2176243"/>
          <a:ext cx="4572000" cy="2741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1B363-7E89-D64E-3B24-513DFE94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8</a:t>
            </a:fld>
            <a:endParaRPr lang="ru-RU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4DBE8C-F9FD-7DB5-29D3-5F9F570BC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anchor="ctr">
            <a:normAutofit/>
          </a:bodyPr>
          <a:lstStyle/>
          <a:p>
            <a:r>
              <a:rPr lang="en-US" sz="3100" dirty="0"/>
              <a:t>LLAMA 2 </a:t>
            </a:r>
            <a:br>
              <a:rPr lang="en-US" sz="3100" dirty="0"/>
            </a:br>
            <a:r>
              <a:rPr lang="en-US" sz="3100" dirty="0"/>
              <a:t>(7B parameters)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EB0516-6C4E-DE9D-2752-CC8572554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accent4">
                    <a:lumMod val="50000"/>
                  </a:schemeClr>
                </a:solidFill>
                <a:effectLst/>
              </a:rPr>
              <a:t>Fine-Tuning Process:</a:t>
            </a:r>
          </a:p>
          <a:p>
            <a:pPr lvl="1"/>
            <a:r>
              <a:rPr lang="en-US" sz="1800" b="1" i="0" dirty="0">
                <a:solidFill>
                  <a:schemeClr val="accent4">
                    <a:lumMod val="50000"/>
                  </a:schemeClr>
                </a:solidFill>
                <a:effectLst/>
              </a:rPr>
              <a:t>Model Choice</a:t>
            </a:r>
            <a:r>
              <a:rPr lang="en-US" sz="1800" b="0" i="0" dirty="0">
                <a:solidFill>
                  <a:schemeClr val="accent4">
                    <a:lumMod val="50000"/>
                  </a:schemeClr>
                </a:solidFill>
                <a:effectLst/>
              </a:rPr>
              <a:t>: LLAMA 2, known for its robust performance in natural language understanding.</a:t>
            </a:r>
          </a:p>
          <a:p>
            <a:pPr lvl="1"/>
            <a:r>
              <a:rPr lang="en-US" sz="1800" b="1" i="0" dirty="0">
                <a:solidFill>
                  <a:schemeClr val="accent4">
                    <a:lumMod val="50000"/>
                  </a:schemeClr>
                </a:solidFill>
                <a:effectLst/>
              </a:rPr>
              <a:t>Objective</a:t>
            </a:r>
            <a:r>
              <a:rPr lang="en-US" sz="1800" b="0" i="0" dirty="0">
                <a:solidFill>
                  <a:schemeClr val="accent4">
                    <a:lumMod val="50000"/>
                  </a:schemeClr>
                </a:solidFill>
                <a:effectLst/>
              </a:rPr>
              <a:t>: Enhance LLAMA 2's capabilities specifically for sentiment analysis.</a:t>
            </a:r>
          </a:p>
          <a:p>
            <a:r>
              <a:rPr lang="en-US" sz="1800" b="1" i="0" dirty="0">
                <a:solidFill>
                  <a:schemeClr val="accent4">
                    <a:lumMod val="50000"/>
                  </a:schemeClr>
                </a:solidFill>
                <a:effectLst/>
              </a:rPr>
              <a:t>Training Dataset</a:t>
            </a:r>
            <a:r>
              <a:rPr lang="en-US" sz="1800" b="0" i="0" dirty="0">
                <a:solidFill>
                  <a:schemeClr val="accent4">
                    <a:lumMod val="50000"/>
                  </a:schemeClr>
                </a:solidFill>
                <a:effectLst/>
              </a:rPr>
              <a:t>:</a:t>
            </a:r>
          </a:p>
          <a:p>
            <a:pPr lvl="1"/>
            <a:r>
              <a:rPr lang="en-US" sz="1800" b="0" i="0" dirty="0">
                <a:solidFill>
                  <a:schemeClr val="accent4">
                    <a:lumMod val="50000"/>
                  </a:schemeClr>
                </a:solidFill>
                <a:effectLst/>
              </a:rPr>
              <a:t>A large-scale dataset tailored for sentiment analysis.</a:t>
            </a:r>
          </a:p>
          <a:p>
            <a:pPr marL="742950" lvl="1" indent="-285750"/>
            <a:r>
              <a:rPr lang="en-US" sz="1800" b="0" i="0" dirty="0">
                <a:solidFill>
                  <a:schemeClr val="accent4">
                    <a:lumMod val="50000"/>
                  </a:schemeClr>
                </a:solidFill>
                <a:effectLst/>
              </a:rPr>
              <a:t>Used to train LLAMA 2, enabling it to understand and classify sentiments accurately.</a:t>
            </a:r>
          </a:p>
          <a:p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7A53C7C-9BB0-B087-9312-2A99960544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8109" y="2105891"/>
            <a:ext cx="5799101" cy="30445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8878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to Overcome the 3 Biggest Blogging Challenges">
            <a:extLst>
              <a:ext uri="{FF2B5EF4-FFF2-40B4-BE49-F238E27FC236}">
                <a16:creationId xmlns:a16="http://schemas.microsoft.com/office/drawing/2014/main" id="{49293B12-E869-A312-B0E3-2AD81AA08A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3" r="11016" b="-2"/>
          <a:stretch/>
        </p:blipFill>
        <p:spPr bwMode="auto"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  <a:solidFill>
            <a:srgbClr val="FFFFFF"/>
          </a:solidFill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160D1-0153-26D2-F85E-393A0B4E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9</a:t>
            </a:fld>
            <a:endParaRPr lang="ru-RU"/>
          </a:p>
        </p:txBody>
      </p:sp>
      <p:sp>
        <p:nvSpPr>
          <p:cNvPr id="3081" name="Title 4">
            <a:extLst>
              <a:ext uri="{FF2B5EF4-FFF2-40B4-BE49-F238E27FC236}">
                <a16:creationId xmlns:a16="http://schemas.microsoft.com/office/drawing/2014/main" id="{C8219420-DD8B-AC6B-EC5A-7501E4306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083" name="Text Placeholder 5">
            <a:extLst>
              <a:ext uri="{FF2B5EF4-FFF2-40B4-BE49-F238E27FC236}">
                <a16:creationId xmlns:a16="http://schemas.microsoft.com/office/drawing/2014/main" id="{E5995560-E831-85CB-A75F-AF9BC91F6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4336061" cy="3612779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High Resource Demand: LLAMA 2, like many advanced NLP models, requires significant computational resources for training and fine-tuning.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Data Size vs. Resources: The vast size of the Sentiment140 dataset presented a challenge, given the available computing resources.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Balancing Act: To mitigate this, we strategically reduced the training dataset size. This approach aimed to balance the depth and variety of the training data with the practical limitations of our computing capacity</a:t>
            </a:r>
          </a:p>
        </p:txBody>
      </p:sp>
    </p:spTree>
    <p:extLst>
      <p:ext uri="{BB962C8B-B14F-4D97-AF65-F5344CB8AC3E}">
        <p14:creationId xmlns:p14="http://schemas.microsoft.com/office/powerpoint/2010/main" val="2619801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41</TotalTime>
  <Words>424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Computational Politics: Advancing Sentiment Analysis through Natural Language Processing in Election Studies</vt:lpstr>
      <vt:lpstr>Problem</vt:lpstr>
      <vt:lpstr>Dataset</vt:lpstr>
      <vt:lpstr>BERT Model  (400M parameters)</vt:lpstr>
      <vt:lpstr>Challenges</vt:lpstr>
      <vt:lpstr>Using GPT 4 Turbo</vt:lpstr>
      <vt:lpstr>Results</vt:lpstr>
      <vt:lpstr>LLAMA 2  (7B parameters)</vt:lpstr>
      <vt:lpstr>Challenges</vt:lpstr>
      <vt:lpstr>Conclusion </vt:lpstr>
      <vt:lpstr>Future Impact: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Politics: Advancing Sentiment Analysis through Natural Language Processing in Election Studies</dc:title>
  <dc:creator>Mundhir Al Bohri</dc:creator>
  <cp:lastModifiedBy>Mundhir Al Bohri</cp:lastModifiedBy>
  <cp:revision>149</cp:revision>
  <dcterms:created xsi:type="dcterms:W3CDTF">2023-12-06T07:12:28Z</dcterms:created>
  <dcterms:modified xsi:type="dcterms:W3CDTF">2023-12-06T14:52:39Z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