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46304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apati, Brijesh" initials="PB" lastIdx="1" clrIdx="0">
    <p:extLst>
      <p:ext uri="{19B8F6BF-5375-455C-9EA6-DF929625EA0E}">
        <p15:presenceInfo xmlns:p15="http://schemas.microsoft.com/office/powerpoint/2012/main" userId="S-1-5-21-238447276-1040861923-1850952788-15490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varScale="1">
        <p:scale>
          <a:sx n="63" d="100"/>
          <a:sy n="63" d="100"/>
        </p:scale>
        <p:origin x="324" y="60"/>
      </p:cViewPr>
      <p:guideLst/>
    </p:cSldViewPr>
  </p:slideViewPr>
  <p:notesTextViewPr>
    <p:cViewPr>
      <p:scale>
        <a:sx n="75" d="100"/>
        <a:sy n="75" d="100"/>
      </p:scale>
      <p:origin x="0" y="0"/>
    </p:cViewPr>
  </p:notesText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F860F-C1DA-4B2C-A018-C9636542972B}" type="datetimeFigureOut">
              <a:rPr lang="en-US" smtClean="0"/>
              <a:t>4/22/2020</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EF278-E78F-493B-BB3E-2B9FB421C0F2}" type="slidenum">
              <a:rPr lang="en-US" smtClean="0"/>
              <a:t>‹#›</a:t>
            </a:fld>
            <a:endParaRPr lang="en-US"/>
          </a:p>
        </p:txBody>
      </p:sp>
    </p:spTree>
    <p:extLst>
      <p:ext uri="{BB962C8B-B14F-4D97-AF65-F5344CB8AC3E}">
        <p14:creationId xmlns:p14="http://schemas.microsoft.com/office/powerpoint/2010/main" val="248092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u="sng" kern="1200" dirty="0">
                <a:solidFill>
                  <a:schemeClr val="tx1"/>
                </a:solidFill>
                <a:effectLst/>
                <a:latin typeface="+mn-lt"/>
                <a:ea typeface="+mn-ea"/>
                <a:cs typeface="+mn-cs"/>
              </a:rPr>
              <a:t>Future Scope:</a:t>
            </a:r>
          </a:p>
          <a:p>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As of now we are going with DynamoDB for time series data storage, but in future we can use AWS Timestream which is currently in Beta version and AWS claiming it will be much faster and robust than DynamoDB.</a:t>
            </a:r>
          </a:p>
          <a:p>
            <a:pPr lvl="0"/>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At edge we mentioned Historian DB, which can be referenced from existing solution or can be browsed other solutions like,</a:t>
            </a:r>
          </a:p>
          <a:p>
            <a:r>
              <a:rPr lang="en-US" sz="900" kern="1200" dirty="0">
                <a:solidFill>
                  <a:schemeClr val="tx1"/>
                </a:solidFill>
                <a:effectLst/>
                <a:latin typeface="+mn-lt"/>
                <a:ea typeface="+mn-ea"/>
                <a:cs typeface="+mn-cs"/>
              </a:rPr>
              <a:t>InfluxDB, TimescaleDB, OpenTSDB and few more,…</a:t>
            </a:r>
          </a:p>
          <a:p>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Flexible Computing &amp; Storage if required at </a:t>
            </a:r>
            <a:r>
              <a:rPr lang="en-US" sz="900" kern="1200">
                <a:solidFill>
                  <a:schemeClr val="tx1"/>
                </a:solidFill>
                <a:effectLst/>
                <a:latin typeface="+mn-lt"/>
                <a:ea typeface="+mn-ea"/>
                <a:cs typeface="+mn-cs"/>
              </a:rPr>
              <a:t>Edge side, </a:t>
            </a:r>
            <a:r>
              <a:rPr lang="en-US" sz="900" kern="1200" dirty="0">
                <a:solidFill>
                  <a:schemeClr val="tx1"/>
                </a:solidFill>
                <a:effectLst/>
                <a:latin typeface="+mn-lt"/>
                <a:ea typeface="+mn-ea"/>
                <a:cs typeface="+mn-cs"/>
              </a:rPr>
              <a:t>best option can be AWS Snowball Edge.</a:t>
            </a:r>
          </a:p>
          <a:p>
            <a:endParaRPr lang="en-US" sz="900" dirty="0"/>
          </a:p>
        </p:txBody>
      </p:sp>
      <p:sp>
        <p:nvSpPr>
          <p:cNvPr id="4" name="Slide Number Placeholder 3"/>
          <p:cNvSpPr>
            <a:spLocks noGrp="1"/>
          </p:cNvSpPr>
          <p:nvPr>
            <p:ph type="sldNum" sz="quarter" idx="5"/>
          </p:nvPr>
        </p:nvSpPr>
        <p:spPr/>
        <p:txBody>
          <a:bodyPr/>
          <a:lstStyle/>
          <a:p>
            <a:fld id="{44FEF278-E78F-493B-BB3E-2B9FB421C0F2}" type="slidenum">
              <a:rPr lang="en-US" smtClean="0"/>
              <a:t>1</a:t>
            </a:fld>
            <a:endParaRPr lang="en-US"/>
          </a:p>
        </p:txBody>
      </p:sp>
    </p:spTree>
    <p:extLst>
      <p:ext uri="{BB962C8B-B14F-4D97-AF65-F5344CB8AC3E}">
        <p14:creationId xmlns:p14="http://schemas.microsoft.com/office/powerpoint/2010/main" val="208054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197187"/>
            <a:ext cx="10972800" cy="2546773"/>
          </a:xfrm>
        </p:spPr>
        <p:txBody>
          <a:bodyPr anchor="b"/>
          <a:lstStyle>
            <a:lvl1pPr algn="ctr">
              <a:defRPr sz="6400"/>
            </a:lvl1pPr>
          </a:lstStyle>
          <a:p>
            <a:r>
              <a:rPr lang="en-US"/>
              <a:t>Click to edit Master title style</a:t>
            </a:r>
            <a:endParaRPr lang="en-US" dirty="0"/>
          </a:p>
        </p:txBody>
      </p:sp>
      <p:sp>
        <p:nvSpPr>
          <p:cNvPr id="3" name="Subtitle 2"/>
          <p:cNvSpPr>
            <a:spLocks noGrp="1"/>
          </p:cNvSpPr>
          <p:nvPr>
            <p:ph type="subTitle" idx="1"/>
          </p:nvPr>
        </p:nvSpPr>
        <p:spPr>
          <a:xfrm>
            <a:off x="1828800" y="3842174"/>
            <a:ext cx="10972800" cy="1766146"/>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90725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29378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389467"/>
            <a:ext cx="315468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389467"/>
            <a:ext cx="9281160" cy="61992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615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86007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1823721"/>
            <a:ext cx="12618720" cy="3042919"/>
          </a:xfrm>
        </p:spPr>
        <p:txBody>
          <a:bodyPr anchor="b"/>
          <a:lstStyle>
            <a:lvl1pPr>
              <a:defRPr sz="6400"/>
            </a:lvl1pPr>
          </a:lstStyle>
          <a:p>
            <a:r>
              <a:rPr lang="en-US"/>
              <a:t>Click to edit Master title style</a:t>
            </a:r>
            <a:endParaRPr lang="en-US" dirty="0"/>
          </a:p>
        </p:txBody>
      </p:sp>
      <p:sp>
        <p:nvSpPr>
          <p:cNvPr id="3" name="Text Placeholder 2"/>
          <p:cNvSpPr>
            <a:spLocks noGrp="1"/>
          </p:cNvSpPr>
          <p:nvPr>
            <p:ph type="body" idx="1"/>
          </p:nvPr>
        </p:nvSpPr>
        <p:spPr>
          <a:xfrm>
            <a:off x="998220" y="4895428"/>
            <a:ext cx="12618720" cy="16001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D196EB-ECC0-46CE-A1E8-FA1E2D8DD0C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80889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1947333"/>
            <a:ext cx="621792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1947333"/>
            <a:ext cx="621792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196EB-ECC0-46CE-A1E8-FA1E2D8DD0C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7296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89467"/>
            <a:ext cx="1261872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1793241"/>
            <a:ext cx="6189344"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p:cNvSpPr>
            <a:spLocks noGrp="1"/>
          </p:cNvSpPr>
          <p:nvPr>
            <p:ph sz="half" idx="2"/>
          </p:nvPr>
        </p:nvSpPr>
        <p:spPr>
          <a:xfrm>
            <a:off x="1007746" y="2672080"/>
            <a:ext cx="6189344"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1793241"/>
            <a:ext cx="6219826"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p:cNvSpPr>
            <a:spLocks noGrp="1"/>
          </p:cNvSpPr>
          <p:nvPr>
            <p:ph sz="quarter" idx="4"/>
          </p:nvPr>
        </p:nvSpPr>
        <p:spPr>
          <a:xfrm>
            <a:off x="7406640" y="2672080"/>
            <a:ext cx="6219826"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196EB-ECC0-46CE-A1E8-FA1E2D8DD0C7}"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16275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196EB-ECC0-46CE-A1E8-FA1E2D8DD0C7}"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73153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196EB-ECC0-46CE-A1E8-FA1E2D8DD0C7}"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3191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7680"/>
            <a:ext cx="4718684" cy="1706880"/>
          </a:xfrm>
        </p:spPr>
        <p:txBody>
          <a:bodyPr anchor="b"/>
          <a:lstStyle>
            <a:lvl1pPr>
              <a:defRPr sz="3413"/>
            </a:lvl1pPr>
          </a:lstStyle>
          <a:p>
            <a:r>
              <a:rPr lang="en-US"/>
              <a:t>Click to edit Master title style</a:t>
            </a:r>
            <a:endParaRPr lang="en-US" dirty="0"/>
          </a:p>
        </p:txBody>
      </p:sp>
      <p:sp>
        <p:nvSpPr>
          <p:cNvPr id="3" name="Content Placeholder 2"/>
          <p:cNvSpPr>
            <a:spLocks noGrp="1"/>
          </p:cNvSpPr>
          <p:nvPr>
            <p:ph idx="1"/>
          </p:nvPr>
        </p:nvSpPr>
        <p:spPr>
          <a:xfrm>
            <a:off x="6219826" y="1053254"/>
            <a:ext cx="740664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194560"/>
            <a:ext cx="471868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D9D196EB-ECC0-46CE-A1E8-FA1E2D8DD0C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410515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7680"/>
            <a:ext cx="4718684" cy="1706880"/>
          </a:xfrm>
        </p:spPr>
        <p:txBody>
          <a:bodyPr anchor="b"/>
          <a:lstStyle>
            <a:lvl1pPr>
              <a:defRPr sz="3413"/>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053254"/>
            <a:ext cx="7406640" cy="5198533"/>
          </a:xfrm>
        </p:spPr>
        <p:txBody>
          <a:bodyPr anchor="t"/>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1007746" y="2194560"/>
            <a:ext cx="471868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D9D196EB-ECC0-46CE-A1E8-FA1E2D8DD0C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7182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389467"/>
            <a:ext cx="1261872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1947333"/>
            <a:ext cx="12618720" cy="4641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780107"/>
            <a:ext cx="3291840" cy="389467"/>
          </a:xfrm>
          <a:prstGeom prst="rect">
            <a:avLst/>
          </a:prstGeom>
        </p:spPr>
        <p:txBody>
          <a:bodyPr vert="horz" lIns="91440" tIns="45720" rIns="91440" bIns="45720" rtlCol="0" anchor="ctr"/>
          <a:lstStyle>
            <a:lvl1pPr algn="l">
              <a:defRPr sz="1280">
                <a:solidFill>
                  <a:schemeClr val="tx1">
                    <a:tint val="75000"/>
                  </a:schemeClr>
                </a:solidFill>
              </a:defRPr>
            </a:lvl1pPr>
          </a:lstStyle>
          <a:p>
            <a:fld id="{D9D196EB-ECC0-46CE-A1E8-FA1E2D8DD0C7}" type="datetimeFigureOut">
              <a:rPr lang="en-US" smtClean="0"/>
              <a:t>4/22/2020</a:t>
            </a:fld>
            <a:endParaRPr lang="en-US"/>
          </a:p>
        </p:txBody>
      </p:sp>
      <p:sp>
        <p:nvSpPr>
          <p:cNvPr id="5" name="Footer Placeholder 4"/>
          <p:cNvSpPr>
            <a:spLocks noGrp="1"/>
          </p:cNvSpPr>
          <p:nvPr>
            <p:ph type="ftr" sz="quarter" idx="3"/>
          </p:nvPr>
        </p:nvSpPr>
        <p:spPr>
          <a:xfrm>
            <a:off x="4846320" y="6780107"/>
            <a:ext cx="4937760" cy="389467"/>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6780107"/>
            <a:ext cx="3291840" cy="389467"/>
          </a:xfrm>
          <a:prstGeom prst="rect">
            <a:avLst/>
          </a:prstGeom>
        </p:spPr>
        <p:txBody>
          <a:bodyPr vert="horz" lIns="91440" tIns="45720" rIns="91440" bIns="45720" rtlCol="0" anchor="ctr"/>
          <a:lstStyle>
            <a:lvl1pPr algn="r">
              <a:defRPr sz="1280">
                <a:solidFill>
                  <a:schemeClr val="tx1">
                    <a:tint val="75000"/>
                  </a:schemeClr>
                </a:solidFill>
              </a:defRPr>
            </a:lvl1pPr>
          </a:lstStyle>
          <a:p>
            <a:fld id="{1271C2C6-86B8-400E-BD63-7F9157F74634}" type="slidenum">
              <a:rPr lang="en-US" smtClean="0"/>
              <a:t>‹#›</a:t>
            </a:fld>
            <a:endParaRPr lang="en-US"/>
          </a:p>
        </p:txBody>
      </p:sp>
    </p:spTree>
    <p:extLst>
      <p:ext uri="{BB962C8B-B14F-4D97-AF65-F5344CB8AC3E}">
        <p14:creationId xmlns:p14="http://schemas.microsoft.com/office/powerpoint/2010/main" val="219634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emf"/><Relationship Id="rId26" Type="http://schemas.openxmlformats.org/officeDocument/2006/relationships/image" Target="../media/image24.emf"/><Relationship Id="rId39" Type="http://schemas.openxmlformats.org/officeDocument/2006/relationships/image" Target="../media/image37.png"/><Relationship Id="rId21" Type="http://schemas.openxmlformats.org/officeDocument/2006/relationships/image" Target="../media/image19.emf"/><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svg"/><Relationship Id="rId29" Type="http://schemas.openxmlformats.org/officeDocument/2006/relationships/image" Target="../media/image27.emf"/><Relationship Id="rId11" Type="http://schemas.openxmlformats.org/officeDocument/2006/relationships/image" Target="../media/image9.sv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emf"/><Relationship Id="rId36" Type="http://schemas.openxmlformats.org/officeDocument/2006/relationships/image" Target="../media/image34.png"/><Relationship Id="rId49" Type="http://schemas.openxmlformats.org/officeDocument/2006/relationships/image" Target="../media/image47.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svg"/><Relationship Id="rId44"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7.emf"/><Relationship Id="rId14" Type="http://schemas.openxmlformats.org/officeDocument/2006/relationships/image" Target="../media/image12.svg"/><Relationship Id="rId22" Type="http://schemas.openxmlformats.org/officeDocument/2006/relationships/image" Target="../media/image20.emf"/><Relationship Id="rId27" Type="http://schemas.openxmlformats.org/officeDocument/2006/relationships/image" Target="../media/image25.emf"/><Relationship Id="rId30" Type="http://schemas.openxmlformats.org/officeDocument/2006/relationships/image" Target="../media/image28.png"/><Relationship Id="rId35" Type="http://schemas.openxmlformats.org/officeDocument/2006/relationships/image" Target="../media/image33.svg"/><Relationship Id="rId43" Type="http://schemas.openxmlformats.org/officeDocument/2006/relationships/image" Target="../media/image41.png"/><Relationship Id="rId48" Type="http://schemas.openxmlformats.org/officeDocument/2006/relationships/image" Target="../media/image46.png"/><Relationship Id="rId8" Type="http://schemas.openxmlformats.org/officeDocument/2006/relationships/image" Target="../media/image6.svg"/><Relationship Id="rId51" Type="http://schemas.openxmlformats.org/officeDocument/2006/relationships/image" Target="../media/image49.svg"/><Relationship Id="rId3" Type="http://schemas.openxmlformats.org/officeDocument/2006/relationships/image" Target="../media/image1.png"/><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svg"/><Relationship Id="rId33" Type="http://schemas.openxmlformats.org/officeDocument/2006/relationships/image" Target="../media/image31.svg"/><Relationship Id="rId38" Type="http://schemas.openxmlformats.org/officeDocument/2006/relationships/image" Target="../media/image36.emf"/><Relationship Id="rId46" Type="http://schemas.openxmlformats.org/officeDocument/2006/relationships/image" Target="../media/image44.svg"/><Relationship Id="rId20" Type="http://schemas.openxmlformats.org/officeDocument/2006/relationships/image" Target="../media/image18.svg"/><Relationship Id="rId41"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40.png"/><Relationship Id="rId18" Type="http://schemas.openxmlformats.org/officeDocument/2006/relationships/image" Target="../media/image48.png"/><Relationship Id="rId26" Type="http://schemas.openxmlformats.org/officeDocument/2006/relationships/image" Target="../media/image53.svg"/><Relationship Id="rId3" Type="http://schemas.openxmlformats.org/officeDocument/2006/relationships/image" Target="../media/image2.svg"/><Relationship Id="rId21" Type="http://schemas.openxmlformats.org/officeDocument/2006/relationships/image" Target="../media/image17.png"/><Relationship Id="rId7" Type="http://schemas.openxmlformats.org/officeDocument/2006/relationships/image" Target="../media/image25.emf"/><Relationship Id="rId12" Type="http://schemas.openxmlformats.org/officeDocument/2006/relationships/image" Target="../media/image36.emf"/><Relationship Id="rId17" Type="http://schemas.openxmlformats.org/officeDocument/2006/relationships/image" Target="../media/image15.emf"/><Relationship Id="rId25" Type="http://schemas.openxmlformats.org/officeDocument/2006/relationships/image" Target="../media/image52.png"/><Relationship Id="rId2" Type="http://schemas.openxmlformats.org/officeDocument/2006/relationships/image" Target="../media/image1.png"/><Relationship Id="rId16" Type="http://schemas.openxmlformats.org/officeDocument/2006/relationships/image" Target="../media/image6.svg"/><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image" Target="../media/image29.svg"/><Relationship Id="rId24" Type="http://schemas.openxmlformats.org/officeDocument/2006/relationships/image" Target="../media/image51.svg"/><Relationship Id="rId5" Type="http://schemas.openxmlformats.org/officeDocument/2006/relationships/image" Target="../media/image4.svg"/><Relationship Id="rId15" Type="http://schemas.openxmlformats.org/officeDocument/2006/relationships/image" Target="../media/image5.png"/><Relationship Id="rId23" Type="http://schemas.openxmlformats.org/officeDocument/2006/relationships/image" Target="../media/image50.png"/><Relationship Id="rId10" Type="http://schemas.openxmlformats.org/officeDocument/2006/relationships/image" Target="../media/image28.png"/><Relationship Id="rId19" Type="http://schemas.openxmlformats.org/officeDocument/2006/relationships/image" Target="../media/image49.svg"/><Relationship Id="rId4" Type="http://schemas.openxmlformats.org/officeDocument/2006/relationships/image" Target="../media/image3.png"/><Relationship Id="rId9" Type="http://schemas.openxmlformats.org/officeDocument/2006/relationships/image" Target="../media/image7.emf"/><Relationship Id="rId14" Type="http://schemas.openxmlformats.org/officeDocument/2006/relationships/image" Target="../media/image47.png"/><Relationship Id="rId22"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F00B1C-F2DC-406E-A21F-A978F14B8B7F}"/>
              </a:ext>
            </a:extLst>
          </p:cNvPr>
          <p:cNvSpPr/>
          <p:nvPr/>
        </p:nvSpPr>
        <p:spPr>
          <a:xfrm>
            <a:off x="60245" y="101601"/>
            <a:ext cx="2479755"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On Premise</a:t>
            </a:r>
          </a:p>
        </p:txBody>
      </p:sp>
      <p:sp>
        <p:nvSpPr>
          <p:cNvPr id="9" name="Rectangle 8">
            <a:extLst>
              <a:ext uri="{FF2B5EF4-FFF2-40B4-BE49-F238E27FC236}">
                <a16:creationId xmlns:a16="http://schemas.microsoft.com/office/drawing/2014/main" id="{8DB1554C-12EF-4875-8726-6845EEEEC8BA}"/>
              </a:ext>
            </a:extLst>
          </p:cNvPr>
          <p:cNvSpPr/>
          <p:nvPr/>
        </p:nvSpPr>
        <p:spPr>
          <a:xfrm>
            <a:off x="124158" y="4394564"/>
            <a:ext cx="2269427" cy="2758567"/>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100" b="1">
                <a:solidFill>
                  <a:schemeClr val="tx1"/>
                </a:solidFill>
                <a:latin typeface="Verdana" panose="020B0604030504040204" pitchFamily="34" charset="0"/>
                <a:ea typeface="Verdana" panose="020B0604030504040204" pitchFamily="34" charset="0"/>
              </a:rPr>
              <a:t>Edge Devices</a:t>
            </a:r>
            <a:endParaRPr lang="en-US" sz="1100" b="1" dirty="0">
              <a:solidFill>
                <a:schemeClr val="tx1"/>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C4AAAC3D-97AE-4DB2-945A-0B92B77C698F}"/>
              </a:ext>
            </a:extLst>
          </p:cNvPr>
          <p:cNvSpPr/>
          <p:nvPr/>
        </p:nvSpPr>
        <p:spPr>
          <a:xfrm>
            <a:off x="124158" y="544658"/>
            <a:ext cx="2269427" cy="3508910"/>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a:t>
            </a:r>
          </a:p>
        </p:txBody>
      </p:sp>
      <p:grpSp>
        <p:nvGrpSpPr>
          <p:cNvPr id="12" name="Group 11">
            <a:extLst>
              <a:ext uri="{FF2B5EF4-FFF2-40B4-BE49-F238E27FC236}">
                <a16:creationId xmlns:a16="http://schemas.microsoft.com/office/drawing/2014/main" id="{0537DCF4-6273-4F53-9253-FFB4CE444B84}"/>
              </a:ext>
            </a:extLst>
          </p:cNvPr>
          <p:cNvGrpSpPr/>
          <p:nvPr/>
        </p:nvGrpSpPr>
        <p:grpSpPr>
          <a:xfrm>
            <a:off x="996377" y="824345"/>
            <a:ext cx="1316039" cy="1098207"/>
            <a:chOff x="1126851" y="550940"/>
            <a:chExt cx="1227515" cy="1025084"/>
          </a:xfrm>
        </p:grpSpPr>
        <p:pic>
          <p:nvPicPr>
            <p:cNvPr id="13" name="Graphic 12">
              <a:extLst>
                <a:ext uri="{FF2B5EF4-FFF2-40B4-BE49-F238E27FC236}">
                  <a16:creationId xmlns:a16="http://schemas.microsoft.com/office/drawing/2014/main" id="{943928C8-C15A-4493-BFE0-474F2B7D40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5489" y="550940"/>
              <a:ext cx="711200" cy="711200"/>
            </a:xfrm>
            <a:prstGeom prst="rect">
              <a:avLst/>
            </a:prstGeom>
          </p:spPr>
        </p:pic>
        <p:sp>
          <p:nvSpPr>
            <p:cNvPr id="14" name="TextBox 13">
              <a:extLst>
                <a:ext uri="{FF2B5EF4-FFF2-40B4-BE49-F238E27FC236}">
                  <a16:creationId xmlns:a16="http://schemas.microsoft.com/office/drawing/2014/main" id="{A8503223-EA1C-4127-8E72-CD7247C4CC37}"/>
                </a:ext>
              </a:extLst>
            </p:cNvPr>
            <p:cNvSpPr txBox="1"/>
            <p:nvPr/>
          </p:nvSpPr>
          <p:spPr>
            <a:xfrm>
              <a:off x="1126851" y="1299025"/>
              <a:ext cx="1227515" cy="276999"/>
            </a:xfrm>
            <a:prstGeom prst="rect">
              <a:avLst/>
            </a:prstGeom>
            <a:noFill/>
          </p:spPr>
          <p:txBody>
            <a:bodyPr wrap="none" rtlCol="0">
              <a:spAutoFit/>
            </a:bodyPr>
            <a:lstStyle/>
            <a:p>
              <a:r>
                <a:rPr lang="en-US" sz="1200" b="1" dirty="0"/>
                <a:t>AWS Greengrass</a:t>
              </a:r>
            </a:p>
          </p:txBody>
        </p:sp>
      </p:grpSp>
      <p:sp>
        <p:nvSpPr>
          <p:cNvPr id="24" name="Rectangle 23">
            <a:extLst>
              <a:ext uri="{FF2B5EF4-FFF2-40B4-BE49-F238E27FC236}">
                <a16:creationId xmlns:a16="http://schemas.microsoft.com/office/drawing/2014/main" id="{9D36171B-75DB-4B36-B5D1-2D0933DAA5E7}"/>
              </a:ext>
            </a:extLst>
          </p:cNvPr>
          <p:cNvSpPr/>
          <p:nvPr/>
        </p:nvSpPr>
        <p:spPr>
          <a:xfrm>
            <a:off x="2714633" y="101601"/>
            <a:ext cx="9896906"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AWS Cloud</a:t>
            </a:r>
          </a:p>
        </p:txBody>
      </p:sp>
      <p:grpSp>
        <p:nvGrpSpPr>
          <p:cNvPr id="25" name="Group 24">
            <a:extLst>
              <a:ext uri="{FF2B5EF4-FFF2-40B4-BE49-F238E27FC236}">
                <a16:creationId xmlns:a16="http://schemas.microsoft.com/office/drawing/2014/main" id="{41B3ABDD-1E3B-4917-86C3-5F5E68FE3B73}"/>
              </a:ext>
            </a:extLst>
          </p:cNvPr>
          <p:cNvGrpSpPr/>
          <p:nvPr/>
        </p:nvGrpSpPr>
        <p:grpSpPr>
          <a:xfrm>
            <a:off x="2889942" y="1993081"/>
            <a:ext cx="1049775" cy="1038562"/>
            <a:chOff x="3833783" y="2153920"/>
            <a:chExt cx="1302081" cy="1271061"/>
          </a:xfrm>
        </p:grpSpPr>
        <p:pic>
          <p:nvPicPr>
            <p:cNvPr id="26" name="Graphic 25">
              <a:extLst>
                <a:ext uri="{FF2B5EF4-FFF2-40B4-BE49-F238E27FC236}">
                  <a16:creationId xmlns:a16="http://schemas.microsoft.com/office/drawing/2014/main" id="{D1EF17D3-28A4-4E9D-8CA0-A5E7560CB6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85620" y="2153920"/>
              <a:ext cx="718481" cy="718481"/>
            </a:xfrm>
            <a:prstGeom prst="rect">
              <a:avLst/>
            </a:prstGeom>
          </p:spPr>
        </p:pic>
        <p:sp>
          <p:nvSpPr>
            <p:cNvPr id="27" name="TextBox 26">
              <a:extLst>
                <a:ext uri="{FF2B5EF4-FFF2-40B4-BE49-F238E27FC236}">
                  <a16:creationId xmlns:a16="http://schemas.microsoft.com/office/drawing/2014/main" id="{7495B6D1-B660-4D12-B0DB-BE32C8EAC710}"/>
                </a:ext>
              </a:extLst>
            </p:cNvPr>
            <p:cNvSpPr txBox="1"/>
            <p:nvPr/>
          </p:nvSpPr>
          <p:spPr>
            <a:xfrm>
              <a:off x="3833783" y="2859965"/>
              <a:ext cx="1302081" cy="565016"/>
            </a:xfrm>
            <a:prstGeom prst="rect">
              <a:avLst/>
            </a:prstGeom>
            <a:noFill/>
          </p:spPr>
          <p:txBody>
            <a:bodyPr wrap="none" rtlCol="0">
              <a:spAutoFit/>
            </a:bodyPr>
            <a:lstStyle/>
            <a:p>
              <a:r>
                <a:rPr lang="en-US" sz="1200" b="1" dirty="0"/>
                <a:t>AWS IoT Core</a:t>
              </a:r>
            </a:p>
            <a:p>
              <a:r>
                <a:rPr lang="en-US" sz="1200" b="1" dirty="0"/>
                <a:t>MQTT Topics</a:t>
              </a:r>
            </a:p>
          </p:txBody>
        </p:sp>
      </p:grpSp>
      <p:grpSp>
        <p:nvGrpSpPr>
          <p:cNvPr id="28" name="Group 27">
            <a:extLst>
              <a:ext uri="{FF2B5EF4-FFF2-40B4-BE49-F238E27FC236}">
                <a16:creationId xmlns:a16="http://schemas.microsoft.com/office/drawing/2014/main" id="{BC02414F-4CBA-4C24-BF05-E9819A9131FA}"/>
              </a:ext>
            </a:extLst>
          </p:cNvPr>
          <p:cNvGrpSpPr/>
          <p:nvPr/>
        </p:nvGrpSpPr>
        <p:grpSpPr>
          <a:xfrm>
            <a:off x="3975771" y="1989443"/>
            <a:ext cx="663623" cy="792525"/>
            <a:chOff x="4106328" y="2316079"/>
            <a:chExt cx="768158" cy="911152"/>
          </a:xfrm>
        </p:grpSpPr>
        <p:pic>
          <p:nvPicPr>
            <p:cNvPr id="29" name="Graphic 28">
              <a:extLst>
                <a:ext uri="{FF2B5EF4-FFF2-40B4-BE49-F238E27FC236}">
                  <a16:creationId xmlns:a16="http://schemas.microsoft.com/office/drawing/2014/main" id="{2E63C6F2-1A6E-49A2-83C8-C001B65616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4607" y="2316079"/>
              <a:ext cx="674933" cy="674931"/>
            </a:xfrm>
            <a:prstGeom prst="rect">
              <a:avLst/>
            </a:prstGeom>
          </p:spPr>
        </p:pic>
        <p:sp>
          <p:nvSpPr>
            <p:cNvPr id="30" name="TextBox 29">
              <a:extLst>
                <a:ext uri="{FF2B5EF4-FFF2-40B4-BE49-F238E27FC236}">
                  <a16:creationId xmlns:a16="http://schemas.microsoft.com/office/drawing/2014/main" id="{35A5320C-2D65-4AF8-8FAF-9FC8A28B395F}"/>
                </a:ext>
              </a:extLst>
            </p:cNvPr>
            <p:cNvSpPr txBox="1"/>
            <p:nvPr/>
          </p:nvSpPr>
          <p:spPr>
            <a:xfrm>
              <a:off x="4106328" y="2950232"/>
              <a:ext cx="768158" cy="276999"/>
            </a:xfrm>
            <a:prstGeom prst="rect">
              <a:avLst/>
            </a:prstGeom>
            <a:noFill/>
          </p:spPr>
          <p:txBody>
            <a:bodyPr wrap="none" rtlCol="0">
              <a:spAutoFit/>
            </a:bodyPr>
            <a:lstStyle/>
            <a:p>
              <a:r>
                <a:rPr lang="en-US" sz="1200" b="1" dirty="0"/>
                <a:t>IoT Rules</a:t>
              </a:r>
            </a:p>
          </p:txBody>
        </p:sp>
      </p:grpSp>
      <p:grpSp>
        <p:nvGrpSpPr>
          <p:cNvPr id="31" name="Group 30">
            <a:extLst>
              <a:ext uri="{FF2B5EF4-FFF2-40B4-BE49-F238E27FC236}">
                <a16:creationId xmlns:a16="http://schemas.microsoft.com/office/drawing/2014/main" id="{7CE33551-54CD-455A-9CD9-970EB0615CF1}"/>
              </a:ext>
            </a:extLst>
          </p:cNvPr>
          <p:cNvGrpSpPr/>
          <p:nvPr/>
        </p:nvGrpSpPr>
        <p:grpSpPr>
          <a:xfrm>
            <a:off x="6527838" y="843467"/>
            <a:ext cx="794513" cy="1046226"/>
            <a:chOff x="10110903" y="2671126"/>
            <a:chExt cx="1015086" cy="1256303"/>
          </a:xfrm>
        </p:grpSpPr>
        <p:pic>
          <p:nvPicPr>
            <p:cNvPr id="32" name="Picture 31">
              <a:extLst>
                <a:ext uri="{FF2B5EF4-FFF2-40B4-BE49-F238E27FC236}">
                  <a16:creationId xmlns:a16="http://schemas.microsoft.com/office/drawing/2014/main" id="{E0511DF8-DF24-49A3-8B84-2AB8DCA1B347}"/>
                </a:ext>
              </a:extLst>
            </p:cNvPr>
            <p:cNvPicPr>
              <a:picLocks noChangeAspect="1"/>
            </p:cNvPicPr>
            <p:nvPr/>
          </p:nvPicPr>
          <p:blipFill>
            <a:blip r:embed="rId9"/>
            <a:stretch>
              <a:fillRect/>
            </a:stretch>
          </p:blipFill>
          <p:spPr>
            <a:xfrm>
              <a:off x="10258719" y="2671126"/>
              <a:ext cx="713772" cy="712154"/>
            </a:xfrm>
            <a:prstGeom prst="rect">
              <a:avLst/>
            </a:prstGeom>
          </p:spPr>
        </p:pic>
        <p:sp>
          <p:nvSpPr>
            <p:cNvPr id="33" name="TextBox 32">
              <a:extLst>
                <a:ext uri="{FF2B5EF4-FFF2-40B4-BE49-F238E27FC236}">
                  <a16:creationId xmlns:a16="http://schemas.microsoft.com/office/drawing/2014/main" id="{550E96B3-CD6C-481B-8D57-5DBCA8233493}"/>
                </a:ext>
              </a:extLst>
            </p:cNvPr>
            <p:cNvSpPr txBox="1"/>
            <p:nvPr/>
          </p:nvSpPr>
          <p:spPr>
            <a:xfrm>
              <a:off x="10110903" y="3373064"/>
              <a:ext cx="1015086" cy="554365"/>
            </a:xfrm>
            <a:prstGeom prst="rect">
              <a:avLst/>
            </a:prstGeom>
            <a:noFill/>
          </p:spPr>
          <p:txBody>
            <a:bodyPr wrap="none" rtlCol="0">
              <a:spAutoFit/>
            </a:bodyPr>
            <a:lstStyle/>
            <a:p>
              <a:pPr algn="ctr"/>
              <a:r>
                <a:rPr lang="en-US" sz="1200" b="1" dirty="0"/>
                <a:t>AWS S3</a:t>
              </a:r>
            </a:p>
            <a:p>
              <a:pPr algn="ctr"/>
              <a:r>
                <a:rPr lang="en-US" sz="1200" b="1" dirty="0"/>
                <a:t>Raw Data</a:t>
              </a:r>
            </a:p>
          </p:txBody>
        </p:sp>
      </p:grpSp>
      <p:grpSp>
        <p:nvGrpSpPr>
          <p:cNvPr id="34" name="Group 33">
            <a:extLst>
              <a:ext uri="{FF2B5EF4-FFF2-40B4-BE49-F238E27FC236}">
                <a16:creationId xmlns:a16="http://schemas.microsoft.com/office/drawing/2014/main" id="{CCCD6F37-12BB-41B8-898E-7AEEB06550B7}"/>
              </a:ext>
            </a:extLst>
          </p:cNvPr>
          <p:cNvGrpSpPr/>
          <p:nvPr/>
        </p:nvGrpSpPr>
        <p:grpSpPr>
          <a:xfrm>
            <a:off x="5219994" y="845339"/>
            <a:ext cx="727956" cy="1036066"/>
            <a:chOff x="4760379" y="1062973"/>
            <a:chExt cx="727956" cy="1036066"/>
          </a:xfrm>
        </p:grpSpPr>
        <p:pic>
          <p:nvPicPr>
            <p:cNvPr id="35" name="Graphic 34">
              <a:extLst>
                <a:ext uri="{FF2B5EF4-FFF2-40B4-BE49-F238E27FC236}">
                  <a16:creationId xmlns:a16="http://schemas.microsoft.com/office/drawing/2014/main" id="{C1139146-354F-47DA-B74F-D9EEC41248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072" y="1062973"/>
              <a:ext cx="581338" cy="581338"/>
            </a:xfrm>
            <a:prstGeom prst="rect">
              <a:avLst/>
            </a:prstGeom>
          </p:spPr>
        </p:pic>
        <p:sp>
          <p:nvSpPr>
            <p:cNvPr id="36" name="TextBox 35">
              <a:extLst>
                <a:ext uri="{FF2B5EF4-FFF2-40B4-BE49-F238E27FC236}">
                  <a16:creationId xmlns:a16="http://schemas.microsoft.com/office/drawing/2014/main" id="{1846939B-70B8-4667-84A2-84A159F15855}"/>
                </a:ext>
              </a:extLst>
            </p:cNvPr>
            <p:cNvSpPr txBox="1"/>
            <p:nvPr/>
          </p:nvSpPr>
          <p:spPr>
            <a:xfrm>
              <a:off x="4760379" y="1637374"/>
              <a:ext cx="727956" cy="461665"/>
            </a:xfrm>
            <a:prstGeom prst="rect">
              <a:avLst/>
            </a:prstGeom>
            <a:noFill/>
          </p:spPr>
          <p:txBody>
            <a:bodyPr wrap="none" rtlCol="0">
              <a:spAutoFit/>
            </a:bodyPr>
            <a:lstStyle/>
            <a:p>
              <a:pPr algn="ctr"/>
              <a:r>
                <a:rPr lang="en-US" sz="1200" b="1" dirty="0"/>
                <a:t>Kinesis </a:t>
              </a:r>
            </a:p>
            <a:p>
              <a:pPr algn="ctr"/>
              <a:r>
                <a:rPr lang="en-US" sz="1200" b="1" dirty="0"/>
                <a:t>Firehose</a:t>
              </a:r>
            </a:p>
          </p:txBody>
        </p:sp>
      </p:grpSp>
      <p:grpSp>
        <p:nvGrpSpPr>
          <p:cNvPr id="37" name="Group 36">
            <a:extLst>
              <a:ext uri="{FF2B5EF4-FFF2-40B4-BE49-F238E27FC236}">
                <a16:creationId xmlns:a16="http://schemas.microsoft.com/office/drawing/2014/main" id="{B1DF4B33-5817-494E-BB80-E659EA18C2A1}"/>
              </a:ext>
            </a:extLst>
          </p:cNvPr>
          <p:cNvGrpSpPr/>
          <p:nvPr/>
        </p:nvGrpSpPr>
        <p:grpSpPr>
          <a:xfrm>
            <a:off x="7851608" y="855499"/>
            <a:ext cx="849527" cy="1036066"/>
            <a:chOff x="7127833" y="707373"/>
            <a:chExt cx="849527" cy="1036066"/>
          </a:xfrm>
        </p:grpSpPr>
        <p:pic>
          <p:nvPicPr>
            <p:cNvPr id="38" name="Picture 37">
              <a:extLst>
                <a:ext uri="{FF2B5EF4-FFF2-40B4-BE49-F238E27FC236}">
                  <a16:creationId xmlns:a16="http://schemas.microsoft.com/office/drawing/2014/main" id="{2F7858C5-231A-4587-92A4-CC8D933268F8}"/>
                </a:ext>
              </a:extLst>
            </p:cNvPr>
            <p:cNvPicPr>
              <a:picLocks noChangeAspect="1"/>
            </p:cNvPicPr>
            <p:nvPr/>
          </p:nvPicPr>
          <p:blipFill>
            <a:blip r:embed="rId12"/>
            <a:stretch>
              <a:fillRect/>
            </a:stretch>
          </p:blipFill>
          <p:spPr>
            <a:xfrm>
              <a:off x="7238127" y="707373"/>
              <a:ext cx="594417" cy="593069"/>
            </a:xfrm>
            <a:prstGeom prst="rect">
              <a:avLst/>
            </a:prstGeom>
          </p:spPr>
        </p:pic>
        <p:sp>
          <p:nvSpPr>
            <p:cNvPr id="39" name="TextBox 38">
              <a:extLst>
                <a:ext uri="{FF2B5EF4-FFF2-40B4-BE49-F238E27FC236}">
                  <a16:creationId xmlns:a16="http://schemas.microsoft.com/office/drawing/2014/main" id="{F470E21B-6E37-4099-BAE1-713BC673E0AE}"/>
                </a:ext>
              </a:extLst>
            </p:cNvPr>
            <p:cNvSpPr txBox="1"/>
            <p:nvPr/>
          </p:nvSpPr>
          <p:spPr>
            <a:xfrm>
              <a:off x="7127833" y="1281774"/>
              <a:ext cx="849527" cy="461665"/>
            </a:xfrm>
            <a:prstGeom prst="rect">
              <a:avLst/>
            </a:prstGeom>
            <a:noFill/>
          </p:spPr>
          <p:txBody>
            <a:bodyPr wrap="none" rtlCol="0">
              <a:spAutoFit/>
            </a:bodyPr>
            <a:lstStyle/>
            <a:p>
              <a:pPr algn="ctr"/>
              <a:r>
                <a:rPr lang="en-US" sz="1200" b="1" dirty="0"/>
                <a:t>AWS Glue </a:t>
              </a:r>
            </a:p>
            <a:p>
              <a:pPr algn="ctr"/>
              <a:r>
                <a:rPr lang="en-US" sz="1200" b="1" dirty="0"/>
                <a:t>Transform</a:t>
              </a:r>
            </a:p>
          </p:txBody>
        </p:sp>
      </p:grpSp>
      <p:grpSp>
        <p:nvGrpSpPr>
          <p:cNvPr id="40" name="Group 39">
            <a:extLst>
              <a:ext uri="{FF2B5EF4-FFF2-40B4-BE49-F238E27FC236}">
                <a16:creationId xmlns:a16="http://schemas.microsoft.com/office/drawing/2014/main" id="{6253D517-C6E7-4589-AB2B-49C61B3B9B14}"/>
              </a:ext>
            </a:extLst>
          </p:cNvPr>
          <p:cNvGrpSpPr/>
          <p:nvPr/>
        </p:nvGrpSpPr>
        <p:grpSpPr>
          <a:xfrm>
            <a:off x="8919929" y="855499"/>
            <a:ext cx="1252908" cy="1230892"/>
            <a:chOff x="9818078" y="2671126"/>
            <a:chExt cx="1600739" cy="1478049"/>
          </a:xfrm>
        </p:grpSpPr>
        <p:pic>
          <p:nvPicPr>
            <p:cNvPr id="41" name="Picture 40">
              <a:extLst>
                <a:ext uri="{FF2B5EF4-FFF2-40B4-BE49-F238E27FC236}">
                  <a16:creationId xmlns:a16="http://schemas.microsoft.com/office/drawing/2014/main" id="{2BEB101C-07AF-4EB5-AAAF-E1DB576514CE}"/>
                </a:ext>
              </a:extLst>
            </p:cNvPr>
            <p:cNvPicPr>
              <a:picLocks noChangeAspect="1"/>
            </p:cNvPicPr>
            <p:nvPr/>
          </p:nvPicPr>
          <p:blipFill>
            <a:blip r:embed="rId9"/>
            <a:stretch>
              <a:fillRect/>
            </a:stretch>
          </p:blipFill>
          <p:spPr>
            <a:xfrm>
              <a:off x="10258719" y="2671126"/>
              <a:ext cx="713772" cy="712154"/>
            </a:xfrm>
            <a:prstGeom prst="rect">
              <a:avLst/>
            </a:prstGeom>
          </p:spPr>
        </p:pic>
        <p:sp>
          <p:nvSpPr>
            <p:cNvPr id="42" name="TextBox 41">
              <a:extLst>
                <a:ext uri="{FF2B5EF4-FFF2-40B4-BE49-F238E27FC236}">
                  <a16:creationId xmlns:a16="http://schemas.microsoft.com/office/drawing/2014/main" id="{55EDDDF4-843F-4799-A920-D4713F19A89F}"/>
                </a:ext>
              </a:extLst>
            </p:cNvPr>
            <p:cNvSpPr txBox="1"/>
            <p:nvPr/>
          </p:nvSpPr>
          <p:spPr>
            <a:xfrm>
              <a:off x="9818078" y="3373064"/>
              <a:ext cx="1600739" cy="776111"/>
            </a:xfrm>
            <a:prstGeom prst="rect">
              <a:avLst/>
            </a:prstGeom>
            <a:noFill/>
          </p:spPr>
          <p:txBody>
            <a:bodyPr wrap="none" rtlCol="0">
              <a:spAutoFit/>
            </a:bodyPr>
            <a:lstStyle/>
            <a:p>
              <a:pPr algn="ctr"/>
              <a:r>
                <a:rPr lang="en-US" sz="1200" b="1" dirty="0"/>
                <a:t>AWS S3</a:t>
              </a:r>
            </a:p>
            <a:p>
              <a:pPr algn="ctr"/>
              <a:r>
                <a:rPr lang="en-US" sz="1200" b="1" dirty="0"/>
                <a:t>Processed/</a:t>
              </a:r>
            </a:p>
            <a:p>
              <a:pPr algn="ctr"/>
              <a:r>
                <a:rPr lang="en-US" sz="1200" b="1" dirty="0"/>
                <a:t>Normalized Data</a:t>
              </a:r>
            </a:p>
          </p:txBody>
        </p:sp>
      </p:grpSp>
      <p:grpSp>
        <p:nvGrpSpPr>
          <p:cNvPr id="43" name="Group 42">
            <a:extLst>
              <a:ext uri="{FF2B5EF4-FFF2-40B4-BE49-F238E27FC236}">
                <a16:creationId xmlns:a16="http://schemas.microsoft.com/office/drawing/2014/main" id="{32E52279-ED35-4C91-B127-9827205039B6}"/>
              </a:ext>
            </a:extLst>
          </p:cNvPr>
          <p:cNvGrpSpPr/>
          <p:nvPr/>
        </p:nvGrpSpPr>
        <p:grpSpPr>
          <a:xfrm>
            <a:off x="5103615" y="2242943"/>
            <a:ext cx="1097865" cy="1047315"/>
            <a:chOff x="4567202" y="2572414"/>
            <a:chExt cx="1097865" cy="1047315"/>
          </a:xfrm>
        </p:grpSpPr>
        <p:pic>
          <p:nvPicPr>
            <p:cNvPr id="44" name="Graphic 43">
              <a:extLst>
                <a:ext uri="{FF2B5EF4-FFF2-40B4-BE49-F238E27FC236}">
                  <a16:creationId xmlns:a16="http://schemas.microsoft.com/office/drawing/2014/main" id="{7B2EFF61-37BA-47A1-96F4-50EF453466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30072" y="2572414"/>
              <a:ext cx="581338" cy="581338"/>
            </a:xfrm>
            <a:prstGeom prst="rect">
              <a:avLst/>
            </a:prstGeom>
          </p:spPr>
        </p:pic>
        <p:sp>
          <p:nvSpPr>
            <p:cNvPr id="45" name="TextBox 44">
              <a:extLst>
                <a:ext uri="{FF2B5EF4-FFF2-40B4-BE49-F238E27FC236}">
                  <a16:creationId xmlns:a16="http://schemas.microsoft.com/office/drawing/2014/main" id="{F7274FBE-098C-43F2-99A0-513A15C96746}"/>
                </a:ext>
              </a:extLst>
            </p:cNvPr>
            <p:cNvSpPr txBox="1"/>
            <p:nvPr/>
          </p:nvSpPr>
          <p:spPr>
            <a:xfrm>
              <a:off x="4567202" y="3158064"/>
              <a:ext cx="1097865" cy="461665"/>
            </a:xfrm>
            <a:prstGeom prst="rect">
              <a:avLst/>
            </a:prstGeom>
            <a:noFill/>
          </p:spPr>
          <p:txBody>
            <a:bodyPr wrap="none" rtlCol="0">
              <a:spAutoFit/>
            </a:bodyPr>
            <a:lstStyle/>
            <a:p>
              <a:pPr algn="ctr"/>
              <a:r>
                <a:rPr lang="en-US" sz="1200" b="1" dirty="0"/>
                <a:t>Kinesis </a:t>
              </a:r>
            </a:p>
            <a:p>
              <a:pPr algn="ctr"/>
              <a:r>
                <a:rPr lang="en-US" sz="1200" b="1" dirty="0"/>
                <a:t>Data Analytics</a:t>
              </a:r>
            </a:p>
          </p:txBody>
        </p:sp>
      </p:grpSp>
      <p:grpSp>
        <p:nvGrpSpPr>
          <p:cNvPr id="46" name="Group 45">
            <a:extLst>
              <a:ext uri="{FF2B5EF4-FFF2-40B4-BE49-F238E27FC236}">
                <a16:creationId xmlns:a16="http://schemas.microsoft.com/office/drawing/2014/main" id="{242FD0D9-1B6F-4755-B647-C887F8C00B4B}"/>
              </a:ext>
            </a:extLst>
          </p:cNvPr>
          <p:cNvGrpSpPr/>
          <p:nvPr/>
        </p:nvGrpSpPr>
        <p:grpSpPr>
          <a:xfrm>
            <a:off x="7130587" y="2240147"/>
            <a:ext cx="1034450" cy="1050111"/>
            <a:chOff x="5737415" y="2565306"/>
            <a:chExt cx="1034450" cy="1050111"/>
          </a:xfrm>
        </p:grpSpPr>
        <p:pic>
          <p:nvPicPr>
            <p:cNvPr id="47" name="Graphic 46">
              <a:extLst>
                <a:ext uri="{FF2B5EF4-FFF2-40B4-BE49-F238E27FC236}">
                  <a16:creationId xmlns:a16="http://schemas.microsoft.com/office/drawing/2014/main" id="{E5BFB0D6-71E3-48D9-88B0-5600B656B81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50238" y="2565306"/>
              <a:ext cx="581338" cy="581338"/>
            </a:xfrm>
            <a:prstGeom prst="rect">
              <a:avLst/>
            </a:prstGeom>
          </p:spPr>
        </p:pic>
        <p:sp>
          <p:nvSpPr>
            <p:cNvPr id="48" name="TextBox 47">
              <a:extLst>
                <a:ext uri="{FF2B5EF4-FFF2-40B4-BE49-F238E27FC236}">
                  <a16:creationId xmlns:a16="http://schemas.microsoft.com/office/drawing/2014/main" id="{1F545DB3-6589-4EEF-A515-D5327B81EA30}"/>
                </a:ext>
              </a:extLst>
            </p:cNvPr>
            <p:cNvSpPr txBox="1"/>
            <p:nvPr/>
          </p:nvSpPr>
          <p:spPr>
            <a:xfrm>
              <a:off x="5737415" y="3153752"/>
              <a:ext cx="1034450" cy="461665"/>
            </a:xfrm>
            <a:prstGeom prst="rect">
              <a:avLst/>
            </a:prstGeom>
            <a:noFill/>
          </p:spPr>
          <p:txBody>
            <a:bodyPr wrap="none" rtlCol="0">
              <a:spAutoFit/>
            </a:bodyPr>
            <a:lstStyle/>
            <a:p>
              <a:pPr algn="ctr"/>
              <a:r>
                <a:rPr lang="en-US" sz="1200" b="1" dirty="0"/>
                <a:t>Kinesis </a:t>
              </a:r>
            </a:p>
            <a:p>
              <a:pPr algn="ctr"/>
              <a:r>
                <a:rPr lang="en-US" sz="1200" b="1" dirty="0"/>
                <a:t>Data Streams</a:t>
              </a:r>
            </a:p>
          </p:txBody>
        </p:sp>
      </p:grpSp>
      <p:grpSp>
        <p:nvGrpSpPr>
          <p:cNvPr id="49" name="Group 48">
            <a:extLst>
              <a:ext uri="{FF2B5EF4-FFF2-40B4-BE49-F238E27FC236}">
                <a16:creationId xmlns:a16="http://schemas.microsoft.com/office/drawing/2014/main" id="{558638C4-E732-4212-A86E-AD88497B267B}"/>
              </a:ext>
            </a:extLst>
          </p:cNvPr>
          <p:cNvGrpSpPr/>
          <p:nvPr/>
        </p:nvGrpSpPr>
        <p:grpSpPr>
          <a:xfrm>
            <a:off x="4878709" y="4005760"/>
            <a:ext cx="788560" cy="741769"/>
            <a:chOff x="6734029" y="3771078"/>
            <a:chExt cx="1025857" cy="1006016"/>
          </a:xfrm>
        </p:grpSpPr>
        <p:pic>
          <p:nvPicPr>
            <p:cNvPr id="50" name="Picture 49">
              <a:extLst>
                <a:ext uri="{FF2B5EF4-FFF2-40B4-BE49-F238E27FC236}">
                  <a16:creationId xmlns:a16="http://schemas.microsoft.com/office/drawing/2014/main" id="{6B1D1EC4-CCE6-4713-8254-963D60F4405E}"/>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51" name="TextBox 50">
              <a:extLst>
                <a:ext uri="{FF2B5EF4-FFF2-40B4-BE49-F238E27FC236}">
                  <a16:creationId xmlns:a16="http://schemas.microsoft.com/office/drawing/2014/main" id="{3793DE2C-72F3-4959-9406-C935270597E3}"/>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pic>
        <p:nvPicPr>
          <p:cNvPr id="53" name="Picture 52">
            <a:extLst>
              <a:ext uri="{FF2B5EF4-FFF2-40B4-BE49-F238E27FC236}">
                <a16:creationId xmlns:a16="http://schemas.microsoft.com/office/drawing/2014/main" id="{BDA7F7A4-CBC6-4F7B-800C-25E6B08E3D28}"/>
              </a:ext>
            </a:extLst>
          </p:cNvPr>
          <p:cNvPicPr>
            <a:picLocks noChangeAspect="1"/>
          </p:cNvPicPr>
          <p:nvPr/>
        </p:nvPicPr>
        <p:blipFill>
          <a:blip r:embed="rId18"/>
          <a:stretch>
            <a:fillRect/>
          </a:stretch>
        </p:blipFill>
        <p:spPr>
          <a:xfrm>
            <a:off x="7644001" y="4024712"/>
            <a:ext cx="585413" cy="541069"/>
          </a:xfrm>
          <a:prstGeom prst="rect">
            <a:avLst/>
          </a:prstGeom>
        </p:spPr>
      </p:pic>
      <p:sp>
        <p:nvSpPr>
          <p:cNvPr id="54" name="TextBox 53">
            <a:extLst>
              <a:ext uri="{FF2B5EF4-FFF2-40B4-BE49-F238E27FC236}">
                <a16:creationId xmlns:a16="http://schemas.microsoft.com/office/drawing/2014/main" id="{1FD71236-952F-41D8-98E4-A0FFCDF3A925}"/>
              </a:ext>
            </a:extLst>
          </p:cNvPr>
          <p:cNvSpPr txBox="1"/>
          <p:nvPr/>
        </p:nvSpPr>
        <p:spPr>
          <a:xfrm>
            <a:off x="7077100" y="4517948"/>
            <a:ext cx="1242472" cy="276999"/>
          </a:xfrm>
          <a:prstGeom prst="rect">
            <a:avLst/>
          </a:prstGeom>
          <a:noFill/>
        </p:spPr>
        <p:txBody>
          <a:bodyPr wrap="none" rtlCol="0">
            <a:spAutoFit/>
          </a:bodyPr>
          <a:lstStyle/>
          <a:p>
            <a:r>
              <a:rPr lang="en-US" sz="1200" b="1" dirty="0"/>
              <a:t>RDS  DynamoDB</a:t>
            </a:r>
          </a:p>
        </p:txBody>
      </p:sp>
      <p:grpSp>
        <p:nvGrpSpPr>
          <p:cNvPr id="55" name="Group 54">
            <a:extLst>
              <a:ext uri="{FF2B5EF4-FFF2-40B4-BE49-F238E27FC236}">
                <a16:creationId xmlns:a16="http://schemas.microsoft.com/office/drawing/2014/main" id="{88561BC6-C4F9-4337-BA04-8BA272DB8C2A}"/>
              </a:ext>
            </a:extLst>
          </p:cNvPr>
          <p:cNvGrpSpPr/>
          <p:nvPr/>
        </p:nvGrpSpPr>
        <p:grpSpPr>
          <a:xfrm>
            <a:off x="9270455" y="2230423"/>
            <a:ext cx="727956" cy="1036066"/>
            <a:chOff x="4760379" y="1062973"/>
            <a:chExt cx="727956" cy="1036066"/>
          </a:xfrm>
        </p:grpSpPr>
        <p:pic>
          <p:nvPicPr>
            <p:cNvPr id="56" name="Graphic 55">
              <a:extLst>
                <a:ext uri="{FF2B5EF4-FFF2-40B4-BE49-F238E27FC236}">
                  <a16:creationId xmlns:a16="http://schemas.microsoft.com/office/drawing/2014/main" id="{258719C7-142D-44E0-A156-5B919299A9B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072" y="1062973"/>
              <a:ext cx="581338" cy="581338"/>
            </a:xfrm>
            <a:prstGeom prst="rect">
              <a:avLst/>
            </a:prstGeom>
          </p:spPr>
        </p:pic>
        <p:sp>
          <p:nvSpPr>
            <p:cNvPr id="57" name="TextBox 56">
              <a:extLst>
                <a:ext uri="{FF2B5EF4-FFF2-40B4-BE49-F238E27FC236}">
                  <a16:creationId xmlns:a16="http://schemas.microsoft.com/office/drawing/2014/main" id="{F1AED913-3D90-4D9E-9E6F-A6D8B9E2BEDB}"/>
                </a:ext>
              </a:extLst>
            </p:cNvPr>
            <p:cNvSpPr txBox="1"/>
            <p:nvPr/>
          </p:nvSpPr>
          <p:spPr>
            <a:xfrm>
              <a:off x="4760379" y="1637374"/>
              <a:ext cx="727956" cy="461665"/>
            </a:xfrm>
            <a:prstGeom prst="rect">
              <a:avLst/>
            </a:prstGeom>
            <a:noFill/>
          </p:spPr>
          <p:txBody>
            <a:bodyPr wrap="none" rtlCol="0">
              <a:spAutoFit/>
            </a:bodyPr>
            <a:lstStyle/>
            <a:p>
              <a:pPr algn="ctr"/>
              <a:r>
                <a:rPr lang="en-US" sz="1200" b="1" dirty="0"/>
                <a:t>Kinesis </a:t>
              </a:r>
            </a:p>
            <a:p>
              <a:pPr algn="ctr"/>
              <a:r>
                <a:rPr lang="en-US" sz="1200" b="1" dirty="0"/>
                <a:t>Firehose</a:t>
              </a:r>
            </a:p>
          </p:txBody>
        </p:sp>
      </p:grpSp>
      <p:grpSp>
        <p:nvGrpSpPr>
          <p:cNvPr id="58" name="Group 57">
            <a:extLst>
              <a:ext uri="{FF2B5EF4-FFF2-40B4-BE49-F238E27FC236}">
                <a16:creationId xmlns:a16="http://schemas.microsoft.com/office/drawing/2014/main" id="{29A6D2EA-FB88-4AB4-B594-BBB5753C352E}"/>
              </a:ext>
            </a:extLst>
          </p:cNvPr>
          <p:cNvGrpSpPr/>
          <p:nvPr/>
        </p:nvGrpSpPr>
        <p:grpSpPr>
          <a:xfrm>
            <a:off x="6149280" y="4606260"/>
            <a:ext cx="788560" cy="713068"/>
            <a:chOff x="7020391" y="4328372"/>
            <a:chExt cx="993733" cy="981413"/>
          </a:xfrm>
        </p:grpSpPr>
        <p:pic>
          <p:nvPicPr>
            <p:cNvPr id="59" name="Graphic 18">
              <a:extLst>
                <a:ext uri="{FF2B5EF4-FFF2-40B4-BE49-F238E27FC236}">
                  <a16:creationId xmlns:a16="http://schemas.microsoft.com/office/drawing/2014/main" id="{C57B3909-A46D-4828-A9ED-3F3BBBC2AA4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244867" y="4328372"/>
              <a:ext cx="714847" cy="714847"/>
            </a:xfrm>
            <a:prstGeom prst="rect">
              <a:avLst/>
            </a:prstGeom>
          </p:spPr>
        </p:pic>
        <p:sp>
          <p:nvSpPr>
            <p:cNvPr id="60" name="TextBox 59">
              <a:extLst>
                <a:ext uri="{FF2B5EF4-FFF2-40B4-BE49-F238E27FC236}">
                  <a16:creationId xmlns:a16="http://schemas.microsoft.com/office/drawing/2014/main" id="{82811E1C-43EA-4054-9FA4-C2F04F0C0A40}"/>
                </a:ext>
              </a:extLst>
            </p:cNvPr>
            <p:cNvSpPr txBox="1"/>
            <p:nvPr/>
          </p:nvSpPr>
          <p:spPr>
            <a:xfrm>
              <a:off x="7020391" y="5032786"/>
              <a:ext cx="993733" cy="276999"/>
            </a:xfrm>
            <a:prstGeom prst="rect">
              <a:avLst/>
            </a:prstGeom>
            <a:noFill/>
          </p:spPr>
          <p:txBody>
            <a:bodyPr wrap="none" rtlCol="0">
              <a:spAutoFit/>
            </a:bodyPr>
            <a:lstStyle/>
            <a:p>
              <a:r>
                <a:rPr lang="en-US" sz="1200" b="1" dirty="0"/>
                <a:t>API Gateway</a:t>
              </a:r>
            </a:p>
          </p:txBody>
        </p:sp>
      </p:grpSp>
      <p:sp>
        <p:nvSpPr>
          <p:cNvPr id="61" name="Rectangle 60">
            <a:extLst>
              <a:ext uri="{FF2B5EF4-FFF2-40B4-BE49-F238E27FC236}">
                <a16:creationId xmlns:a16="http://schemas.microsoft.com/office/drawing/2014/main" id="{62A25E65-C7DA-4A4B-BA02-D052FAF642BF}"/>
              </a:ext>
            </a:extLst>
          </p:cNvPr>
          <p:cNvSpPr/>
          <p:nvPr/>
        </p:nvSpPr>
        <p:spPr>
          <a:xfrm>
            <a:off x="4715075" y="495884"/>
            <a:ext cx="5603148" cy="2938563"/>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Ingest &amp; Storage</a:t>
            </a:r>
          </a:p>
        </p:txBody>
      </p:sp>
      <p:grpSp>
        <p:nvGrpSpPr>
          <p:cNvPr id="68" name="Group 67">
            <a:extLst>
              <a:ext uri="{FF2B5EF4-FFF2-40B4-BE49-F238E27FC236}">
                <a16:creationId xmlns:a16="http://schemas.microsoft.com/office/drawing/2014/main" id="{3917C66F-FE53-4C13-881D-ACBD55C477C3}"/>
              </a:ext>
            </a:extLst>
          </p:cNvPr>
          <p:cNvGrpSpPr/>
          <p:nvPr/>
        </p:nvGrpSpPr>
        <p:grpSpPr>
          <a:xfrm>
            <a:off x="11214100" y="1728650"/>
            <a:ext cx="724237" cy="831441"/>
            <a:chOff x="10442813" y="697058"/>
            <a:chExt cx="724237" cy="831441"/>
          </a:xfrm>
        </p:grpSpPr>
        <p:pic>
          <p:nvPicPr>
            <p:cNvPr id="69" name="Picture 68">
              <a:extLst>
                <a:ext uri="{FF2B5EF4-FFF2-40B4-BE49-F238E27FC236}">
                  <a16:creationId xmlns:a16="http://schemas.microsoft.com/office/drawing/2014/main" id="{97918691-9855-4AD7-8996-CA702B24B90F}"/>
                </a:ext>
              </a:extLst>
            </p:cNvPr>
            <p:cNvPicPr>
              <a:picLocks noChangeAspect="1"/>
            </p:cNvPicPr>
            <p:nvPr/>
          </p:nvPicPr>
          <p:blipFill>
            <a:blip r:embed="rId21"/>
            <a:stretch>
              <a:fillRect/>
            </a:stretch>
          </p:blipFill>
          <p:spPr>
            <a:xfrm>
              <a:off x="10512128" y="697058"/>
              <a:ext cx="565523" cy="564241"/>
            </a:xfrm>
            <a:prstGeom prst="rect">
              <a:avLst/>
            </a:prstGeom>
          </p:spPr>
        </p:pic>
        <p:sp>
          <p:nvSpPr>
            <p:cNvPr id="70" name="TextBox 69">
              <a:extLst>
                <a:ext uri="{FF2B5EF4-FFF2-40B4-BE49-F238E27FC236}">
                  <a16:creationId xmlns:a16="http://schemas.microsoft.com/office/drawing/2014/main" id="{E28C4C19-8980-4D37-82D4-1119444F2F9C}"/>
                </a:ext>
              </a:extLst>
            </p:cNvPr>
            <p:cNvSpPr txBox="1"/>
            <p:nvPr/>
          </p:nvSpPr>
          <p:spPr>
            <a:xfrm>
              <a:off x="10442813" y="1251500"/>
              <a:ext cx="724237" cy="276999"/>
            </a:xfrm>
            <a:prstGeom prst="rect">
              <a:avLst/>
            </a:prstGeom>
            <a:noFill/>
          </p:spPr>
          <p:txBody>
            <a:bodyPr wrap="none" rtlCol="0">
              <a:spAutoFit/>
            </a:bodyPr>
            <a:lstStyle/>
            <a:p>
              <a:pPr algn="ctr"/>
              <a:r>
                <a:rPr lang="en-US" sz="1200" b="1" dirty="0"/>
                <a:t>RedShift</a:t>
              </a:r>
            </a:p>
          </p:txBody>
        </p:sp>
      </p:grpSp>
      <p:grpSp>
        <p:nvGrpSpPr>
          <p:cNvPr id="71" name="Group 70">
            <a:extLst>
              <a:ext uri="{FF2B5EF4-FFF2-40B4-BE49-F238E27FC236}">
                <a16:creationId xmlns:a16="http://schemas.microsoft.com/office/drawing/2014/main" id="{2B27D3AA-2C42-49D3-B316-0FA7FF10AEDD}"/>
              </a:ext>
            </a:extLst>
          </p:cNvPr>
          <p:cNvGrpSpPr/>
          <p:nvPr/>
        </p:nvGrpSpPr>
        <p:grpSpPr>
          <a:xfrm>
            <a:off x="11118134" y="2586112"/>
            <a:ext cx="892104" cy="831507"/>
            <a:chOff x="10446026" y="2307589"/>
            <a:chExt cx="892104" cy="831507"/>
          </a:xfrm>
        </p:grpSpPr>
        <p:pic>
          <p:nvPicPr>
            <p:cNvPr id="72" name="Picture 71">
              <a:extLst>
                <a:ext uri="{FF2B5EF4-FFF2-40B4-BE49-F238E27FC236}">
                  <a16:creationId xmlns:a16="http://schemas.microsoft.com/office/drawing/2014/main" id="{45CCFE8F-08E1-4F89-A5F5-F88AB15BB589}"/>
                </a:ext>
              </a:extLst>
            </p:cNvPr>
            <p:cNvPicPr>
              <a:picLocks noChangeAspect="1"/>
            </p:cNvPicPr>
            <p:nvPr/>
          </p:nvPicPr>
          <p:blipFill>
            <a:blip r:embed="rId22"/>
            <a:stretch>
              <a:fillRect/>
            </a:stretch>
          </p:blipFill>
          <p:spPr>
            <a:xfrm>
              <a:off x="10609317" y="2307589"/>
              <a:ext cx="565523" cy="585955"/>
            </a:xfrm>
            <a:prstGeom prst="rect">
              <a:avLst/>
            </a:prstGeom>
          </p:spPr>
        </p:pic>
        <p:sp>
          <p:nvSpPr>
            <p:cNvPr id="73" name="TextBox 72">
              <a:extLst>
                <a:ext uri="{FF2B5EF4-FFF2-40B4-BE49-F238E27FC236}">
                  <a16:creationId xmlns:a16="http://schemas.microsoft.com/office/drawing/2014/main" id="{D4A4E370-9E70-42C6-B348-9C0FD3741CAD}"/>
                </a:ext>
              </a:extLst>
            </p:cNvPr>
            <p:cNvSpPr txBox="1"/>
            <p:nvPr/>
          </p:nvSpPr>
          <p:spPr>
            <a:xfrm>
              <a:off x="10446026" y="2862097"/>
              <a:ext cx="892104" cy="276999"/>
            </a:xfrm>
            <a:prstGeom prst="rect">
              <a:avLst/>
            </a:prstGeom>
            <a:noFill/>
          </p:spPr>
          <p:txBody>
            <a:bodyPr wrap="none" rtlCol="0">
              <a:spAutoFit/>
            </a:bodyPr>
            <a:lstStyle/>
            <a:p>
              <a:pPr algn="ctr"/>
              <a:r>
                <a:rPr lang="en-US" sz="1200" b="1" dirty="0"/>
                <a:t>SageMaker</a:t>
              </a:r>
            </a:p>
          </p:txBody>
        </p:sp>
      </p:grpSp>
      <p:grpSp>
        <p:nvGrpSpPr>
          <p:cNvPr id="74" name="Group 73">
            <a:extLst>
              <a:ext uri="{FF2B5EF4-FFF2-40B4-BE49-F238E27FC236}">
                <a16:creationId xmlns:a16="http://schemas.microsoft.com/office/drawing/2014/main" id="{A7DAC33D-2A31-4F70-99F6-12F53B59FD41}"/>
              </a:ext>
            </a:extLst>
          </p:cNvPr>
          <p:cNvGrpSpPr/>
          <p:nvPr/>
        </p:nvGrpSpPr>
        <p:grpSpPr>
          <a:xfrm>
            <a:off x="10941882" y="3969664"/>
            <a:ext cx="1354602" cy="985957"/>
            <a:chOff x="10102438" y="3798164"/>
            <a:chExt cx="1354602" cy="985957"/>
          </a:xfrm>
        </p:grpSpPr>
        <p:pic>
          <p:nvPicPr>
            <p:cNvPr id="75" name="Picture 74">
              <a:extLst>
                <a:ext uri="{FF2B5EF4-FFF2-40B4-BE49-F238E27FC236}">
                  <a16:creationId xmlns:a16="http://schemas.microsoft.com/office/drawing/2014/main" id="{0A777972-10C1-4384-BFEC-3D7B00D2277C}"/>
                </a:ext>
              </a:extLst>
            </p:cNvPr>
            <p:cNvPicPr>
              <a:picLocks noChangeAspect="1"/>
            </p:cNvPicPr>
            <p:nvPr/>
          </p:nvPicPr>
          <p:blipFill>
            <a:blip r:embed="rId23"/>
            <a:stretch>
              <a:fillRect/>
            </a:stretch>
          </p:blipFill>
          <p:spPr>
            <a:xfrm>
              <a:off x="10529326" y="3798164"/>
              <a:ext cx="502298" cy="507477"/>
            </a:xfrm>
            <a:prstGeom prst="rect">
              <a:avLst/>
            </a:prstGeom>
          </p:spPr>
        </p:pic>
        <p:sp>
          <p:nvSpPr>
            <p:cNvPr id="76" name="TextBox 75">
              <a:extLst>
                <a:ext uri="{FF2B5EF4-FFF2-40B4-BE49-F238E27FC236}">
                  <a16:creationId xmlns:a16="http://schemas.microsoft.com/office/drawing/2014/main" id="{688B99B9-AC0A-4194-A8AE-D397999888EB}"/>
                </a:ext>
              </a:extLst>
            </p:cNvPr>
            <p:cNvSpPr txBox="1"/>
            <p:nvPr/>
          </p:nvSpPr>
          <p:spPr>
            <a:xfrm>
              <a:off x="10102438" y="4322456"/>
              <a:ext cx="1354602" cy="461665"/>
            </a:xfrm>
            <a:prstGeom prst="rect">
              <a:avLst/>
            </a:prstGeom>
            <a:noFill/>
          </p:spPr>
          <p:txBody>
            <a:bodyPr wrap="none" rtlCol="0">
              <a:spAutoFit/>
            </a:bodyPr>
            <a:lstStyle/>
            <a:p>
              <a:pPr algn="ctr"/>
              <a:r>
                <a:rPr lang="en-US" sz="1200" b="1" dirty="0"/>
                <a:t>QuckSight</a:t>
              </a:r>
            </a:p>
            <a:p>
              <a:pPr algn="ctr"/>
              <a:r>
                <a:rPr lang="en-US" sz="1200" b="1" dirty="0"/>
                <a:t>Charts/Dashboard</a:t>
              </a:r>
            </a:p>
          </p:txBody>
        </p:sp>
      </p:grpSp>
      <p:sp>
        <p:nvSpPr>
          <p:cNvPr id="77" name="Rectangle 76">
            <a:extLst>
              <a:ext uri="{FF2B5EF4-FFF2-40B4-BE49-F238E27FC236}">
                <a16:creationId xmlns:a16="http://schemas.microsoft.com/office/drawing/2014/main" id="{F30BFFF9-C756-4393-A06B-B7DB4AB61FAF}"/>
              </a:ext>
            </a:extLst>
          </p:cNvPr>
          <p:cNvSpPr/>
          <p:nvPr/>
        </p:nvSpPr>
        <p:spPr>
          <a:xfrm>
            <a:off x="10462821" y="481263"/>
            <a:ext cx="1974464" cy="2953184"/>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Warehouse &amp; Analytics</a:t>
            </a:r>
          </a:p>
        </p:txBody>
      </p:sp>
      <p:grpSp>
        <p:nvGrpSpPr>
          <p:cNvPr id="78" name="Group 77">
            <a:extLst>
              <a:ext uri="{FF2B5EF4-FFF2-40B4-BE49-F238E27FC236}">
                <a16:creationId xmlns:a16="http://schemas.microsoft.com/office/drawing/2014/main" id="{86A7ED90-ACF5-480A-92E2-857AE017B375}"/>
              </a:ext>
            </a:extLst>
          </p:cNvPr>
          <p:cNvGrpSpPr/>
          <p:nvPr/>
        </p:nvGrpSpPr>
        <p:grpSpPr>
          <a:xfrm>
            <a:off x="11037543" y="859130"/>
            <a:ext cx="1012713" cy="802632"/>
            <a:chOff x="10503324" y="1760710"/>
            <a:chExt cx="1012713" cy="802632"/>
          </a:xfrm>
        </p:grpSpPr>
        <p:pic>
          <p:nvPicPr>
            <p:cNvPr id="79" name="Graphic 78">
              <a:extLst>
                <a:ext uri="{FF2B5EF4-FFF2-40B4-BE49-F238E27FC236}">
                  <a16:creationId xmlns:a16="http://schemas.microsoft.com/office/drawing/2014/main" id="{5DE773C0-5D91-4215-B909-64C84EF57A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732360" y="1760710"/>
              <a:ext cx="526575" cy="526575"/>
            </a:xfrm>
            <a:prstGeom prst="rect">
              <a:avLst/>
            </a:prstGeom>
          </p:spPr>
        </p:pic>
        <p:sp>
          <p:nvSpPr>
            <p:cNvPr id="80" name="TextBox 79">
              <a:extLst>
                <a:ext uri="{FF2B5EF4-FFF2-40B4-BE49-F238E27FC236}">
                  <a16:creationId xmlns:a16="http://schemas.microsoft.com/office/drawing/2014/main" id="{A8FF2074-0FE5-4545-9268-7F3946A87C36}"/>
                </a:ext>
              </a:extLst>
            </p:cNvPr>
            <p:cNvSpPr txBox="1"/>
            <p:nvPr/>
          </p:nvSpPr>
          <p:spPr>
            <a:xfrm>
              <a:off x="10503324" y="2286343"/>
              <a:ext cx="1012713" cy="276999"/>
            </a:xfrm>
            <a:prstGeom prst="rect">
              <a:avLst/>
            </a:prstGeom>
            <a:noFill/>
          </p:spPr>
          <p:txBody>
            <a:bodyPr wrap="none" rtlCol="0">
              <a:spAutoFit/>
            </a:bodyPr>
            <a:lstStyle/>
            <a:p>
              <a:pPr algn="ctr"/>
              <a:r>
                <a:rPr lang="en-US" sz="1200" b="1" dirty="0"/>
                <a:t>ElasticSearch</a:t>
              </a:r>
            </a:p>
          </p:txBody>
        </p:sp>
      </p:grpSp>
      <p:sp>
        <p:nvSpPr>
          <p:cNvPr id="81" name="Rectangle 80">
            <a:extLst>
              <a:ext uri="{FF2B5EF4-FFF2-40B4-BE49-F238E27FC236}">
                <a16:creationId xmlns:a16="http://schemas.microsoft.com/office/drawing/2014/main" id="{3F098175-284E-4FD0-8B77-EF81C76DB107}"/>
              </a:ext>
            </a:extLst>
          </p:cNvPr>
          <p:cNvSpPr/>
          <p:nvPr/>
        </p:nvSpPr>
        <p:spPr>
          <a:xfrm>
            <a:off x="4710706" y="3508102"/>
            <a:ext cx="3779927" cy="2091822"/>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Processing</a:t>
            </a:r>
          </a:p>
        </p:txBody>
      </p:sp>
      <p:sp>
        <p:nvSpPr>
          <p:cNvPr id="82" name="Rectangle 81">
            <a:extLst>
              <a:ext uri="{FF2B5EF4-FFF2-40B4-BE49-F238E27FC236}">
                <a16:creationId xmlns:a16="http://schemas.microsoft.com/office/drawing/2014/main" id="{D3119AA5-3B02-4E2C-B3F0-A5707271DC34}"/>
              </a:ext>
            </a:extLst>
          </p:cNvPr>
          <p:cNvSpPr/>
          <p:nvPr/>
        </p:nvSpPr>
        <p:spPr>
          <a:xfrm>
            <a:off x="8571263" y="3512490"/>
            <a:ext cx="3866022" cy="2094362"/>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Visualization</a:t>
            </a:r>
          </a:p>
        </p:txBody>
      </p:sp>
      <p:sp>
        <p:nvSpPr>
          <p:cNvPr id="83" name="Rectangle 82">
            <a:extLst>
              <a:ext uri="{FF2B5EF4-FFF2-40B4-BE49-F238E27FC236}">
                <a16:creationId xmlns:a16="http://schemas.microsoft.com/office/drawing/2014/main" id="{5C20CCDD-D615-4859-B0FF-41C884671FFF}"/>
              </a:ext>
            </a:extLst>
          </p:cNvPr>
          <p:cNvSpPr/>
          <p:nvPr/>
        </p:nvSpPr>
        <p:spPr>
          <a:xfrm>
            <a:off x="3069880" y="5875140"/>
            <a:ext cx="9367405" cy="1271618"/>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 Common services</a:t>
            </a:r>
          </a:p>
        </p:txBody>
      </p:sp>
      <p:grpSp>
        <p:nvGrpSpPr>
          <p:cNvPr id="84" name="Group 83">
            <a:extLst>
              <a:ext uri="{FF2B5EF4-FFF2-40B4-BE49-F238E27FC236}">
                <a16:creationId xmlns:a16="http://schemas.microsoft.com/office/drawing/2014/main" id="{9C4D55B8-1984-410C-898A-F4031AB2F823}"/>
              </a:ext>
            </a:extLst>
          </p:cNvPr>
          <p:cNvGrpSpPr/>
          <p:nvPr/>
        </p:nvGrpSpPr>
        <p:grpSpPr>
          <a:xfrm>
            <a:off x="3322678" y="6239384"/>
            <a:ext cx="705642" cy="857679"/>
            <a:chOff x="3985502" y="5728971"/>
            <a:chExt cx="705642" cy="857679"/>
          </a:xfrm>
        </p:grpSpPr>
        <p:pic>
          <p:nvPicPr>
            <p:cNvPr id="85" name="Picture 84">
              <a:extLst>
                <a:ext uri="{FF2B5EF4-FFF2-40B4-BE49-F238E27FC236}">
                  <a16:creationId xmlns:a16="http://schemas.microsoft.com/office/drawing/2014/main" id="{FAF09DEE-173C-4909-B788-931EB61BC6EC}"/>
                </a:ext>
              </a:extLst>
            </p:cNvPr>
            <p:cNvPicPr>
              <a:picLocks noChangeAspect="1"/>
            </p:cNvPicPr>
            <p:nvPr/>
          </p:nvPicPr>
          <p:blipFill>
            <a:blip r:embed="rId26"/>
            <a:stretch>
              <a:fillRect/>
            </a:stretch>
          </p:blipFill>
          <p:spPr>
            <a:xfrm>
              <a:off x="4037177" y="5728971"/>
              <a:ext cx="605905" cy="604532"/>
            </a:xfrm>
            <a:prstGeom prst="rect">
              <a:avLst/>
            </a:prstGeom>
          </p:spPr>
        </p:pic>
        <p:sp>
          <p:nvSpPr>
            <p:cNvPr id="86" name="TextBox 85">
              <a:extLst>
                <a:ext uri="{FF2B5EF4-FFF2-40B4-BE49-F238E27FC236}">
                  <a16:creationId xmlns:a16="http://schemas.microsoft.com/office/drawing/2014/main" id="{E72A9EF3-31E4-4E06-842D-DE341E06E79B}"/>
                </a:ext>
              </a:extLst>
            </p:cNvPr>
            <p:cNvSpPr txBox="1"/>
            <p:nvPr/>
          </p:nvSpPr>
          <p:spPr>
            <a:xfrm>
              <a:off x="3985502" y="6309651"/>
              <a:ext cx="705642" cy="276999"/>
            </a:xfrm>
            <a:prstGeom prst="rect">
              <a:avLst/>
            </a:prstGeom>
            <a:noFill/>
          </p:spPr>
          <p:txBody>
            <a:bodyPr wrap="none" rtlCol="0">
              <a:spAutoFit/>
            </a:bodyPr>
            <a:lstStyle/>
            <a:p>
              <a:r>
                <a:rPr lang="en-US" sz="1200" b="1" dirty="0"/>
                <a:t>API IAM</a:t>
              </a:r>
            </a:p>
          </p:txBody>
        </p:sp>
      </p:grpSp>
      <p:grpSp>
        <p:nvGrpSpPr>
          <p:cNvPr id="87" name="Group 86">
            <a:extLst>
              <a:ext uri="{FF2B5EF4-FFF2-40B4-BE49-F238E27FC236}">
                <a16:creationId xmlns:a16="http://schemas.microsoft.com/office/drawing/2014/main" id="{B705D817-4D1D-4681-9ED5-092A60A878C8}"/>
              </a:ext>
            </a:extLst>
          </p:cNvPr>
          <p:cNvGrpSpPr/>
          <p:nvPr/>
        </p:nvGrpSpPr>
        <p:grpSpPr>
          <a:xfrm>
            <a:off x="4217945" y="6271424"/>
            <a:ext cx="961097" cy="837580"/>
            <a:chOff x="4975506" y="5759312"/>
            <a:chExt cx="961097" cy="837580"/>
          </a:xfrm>
        </p:grpSpPr>
        <p:pic>
          <p:nvPicPr>
            <p:cNvPr id="88" name="Picture 87">
              <a:extLst>
                <a:ext uri="{FF2B5EF4-FFF2-40B4-BE49-F238E27FC236}">
                  <a16:creationId xmlns:a16="http://schemas.microsoft.com/office/drawing/2014/main" id="{E3CE9079-6EB0-4389-B790-F3C264CB1A61}"/>
                </a:ext>
              </a:extLst>
            </p:cNvPr>
            <p:cNvPicPr>
              <a:picLocks noChangeAspect="1"/>
            </p:cNvPicPr>
            <p:nvPr/>
          </p:nvPicPr>
          <p:blipFill>
            <a:blip r:embed="rId27"/>
            <a:stretch>
              <a:fillRect/>
            </a:stretch>
          </p:blipFill>
          <p:spPr>
            <a:xfrm>
              <a:off x="5166612" y="5759312"/>
              <a:ext cx="575496" cy="574191"/>
            </a:xfrm>
            <a:prstGeom prst="rect">
              <a:avLst/>
            </a:prstGeom>
          </p:spPr>
        </p:pic>
        <p:sp>
          <p:nvSpPr>
            <p:cNvPr id="89" name="TextBox 88">
              <a:extLst>
                <a:ext uri="{FF2B5EF4-FFF2-40B4-BE49-F238E27FC236}">
                  <a16:creationId xmlns:a16="http://schemas.microsoft.com/office/drawing/2014/main" id="{271B78C8-6846-4139-A6F9-B84D80668F26}"/>
                </a:ext>
              </a:extLst>
            </p:cNvPr>
            <p:cNvSpPr txBox="1"/>
            <p:nvPr/>
          </p:nvSpPr>
          <p:spPr>
            <a:xfrm>
              <a:off x="4975506" y="6319893"/>
              <a:ext cx="961097" cy="276999"/>
            </a:xfrm>
            <a:prstGeom prst="rect">
              <a:avLst/>
            </a:prstGeom>
            <a:noFill/>
          </p:spPr>
          <p:txBody>
            <a:bodyPr wrap="none" rtlCol="0">
              <a:spAutoFit/>
            </a:bodyPr>
            <a:lstStyle/>
            <a:p>
              <a:r>
                <a:rPr lang="en-US" sz="1200" b="1" dirty="0"/>
                <a:t>CloudWatch</a:t>
              </a:r>
            </a:p>
          </p:txBody>
        </p:sp>
      </p:grpSp>
      <p:grpSp>
        <p:nvGrpSpPr>
          <p:cNvPr id="90" name="Group 89">
            <a:extLst>
              <a:ext uri="{FF2B5EF4-FFF2-40B4-BE49-F238E27FC236}">
                <a16:creationId xmlns:a16="http://schemas.microsoft.com/office/drawing/2014/main" id="{7830CF74-0C94-4B43-AF17-3DD0DF14C6C2}"/>
              </a:ext>
            </a:extLst>
          </p:cNvPr>
          <p:cNvGrpSpPr/>
          <p:nvPr/>
        </p:nvGrpSpPr>
        <p:grpSpPr>
          <a:xfrm>
            <a:off x="5235524" y="6282642"/>
            <a:ext cx="827406" cy="824639"/>
            <a:chOff x="6100893" y="5772171"/>
            <a:chExt cx="827406" cy="824639"/>
          </a:xfrm>
        </p:grpSpPr>
        <p:pic>
          <p:nvPicPr>
            <p:cNvPr id="91" name="Picture 90">
              <a:extLst>
                <a:ext uri="{FF2B5EF4-FFF2-40B4-BE49-F238E27FC236}">
                  <a16:creationId xmlns:a16="http://schemas.microsoft.com/office/drawing/2014/main" id="{4CB0B110-B2D5-4168-A569-1E3D50C3EA73}"/>
                </a:ext>
              </a:extLst>
            </p:cNvPr>
            <p:cNvPicPr>
              <a:picLocks noChangeAspect="1"/>
            </p:cNvPicPr>
            <p:nvPr/>
          </p:nvPicPr>
          <p:blipFill>
            <a:blip r:embed="rId28"/>
            <a:stretch>
              <a:fillRect/>
            </a:stretch>
          </p:blipFill>
          <p:spPr>
            <a:xfrm>
              <a:off x="6238261" y="5772171"/>
              <a:ext cx="561196" cy="559924"/>
            </a:xfrm>
            <a:prstGeom prst="rect">
              <a:avLst/>
            </a:prstGeom>
          </p:spPr>
        </p:pic>
        <p:sp>
          <p:nvSpPr>
            <p:cNvPr id="92" name="TextBox 91">
              <a:extLst>
                <a:ext uri="{FF2B5EF4-FFF2-40B4-BE49-F238E27FC236}">
                  <a16:creationId xmlns:a16="http://schemas.microsoft.com/office/drawing/2014/main" id="{414AEA9D-7204-4784-A631-D42AB9D8460F}"/>
                </a:ext>
              </a:extLst>
            </p:cNvPr>
            <p:cNvSpPr txBox="1"/>
            <p:nvPr/>
          </p:nvSpPr>
          <p:spPr>
            <a:xfrm>
              <a:off x="6100893" y="6319811"/>
              <a:ext cx="827406" cy="276999"/>
            </a:xfrm>
            <a:prstGeom prst="rect">
              <a:avLst/>
            </a:prstGeom>
            <a:noFill/>
          </p:spPr>
          <p:txBody>
            <a:bodyPr wrap="none" rtlCol="0">
              <a:spAutoFit/>
            </a:bodyPr>
            <a:lstStyle/>
            <a:p>
              <a:r>
                <a:rPr lang="en-US" sz="1200" b="1" dirty="0"/>
                <a:t>CloudTrail</a:t>
              </a:r>
            </a:p>
          </p:txBody>
        </p:sp>
      </p:grpSp>
      <p:grpSp>
        <p:nvGrpSpPr>
          <p:cNvPr id="93" name="Group 92">
            <a:extLst>
              <a:ext uri="{FF2B5EF4-FFF2-40B4-BE49-F238E27FC236}">
                <a16:creationId xmlns:a16="http://schemas.microsoft.com/office/drawing/2014/main" id="{7465CD8B-7E82-4258-BD72-920C41F73376}"/>
              </a:ext>
            </a:extLst>
          </p:cNvPr>
          <p:cNvGrpSpPr/>
          <p:nvPr/>
        </p:nvGrpSpPr>
        <p:grpSpPr>
          <a:xfrm>
            <a:off x="11633485" y="6249439"/>
            <a:ext cx="762966" cy="837498"/>
            <a:chOff x="7219427" y="5759312"/>
            <a:chExt cx="762966" cy="837498"/>
          </a:xfrm>
        </p:grpSpPr>
        <p:pic>
          <p:nvPicPr>
            <p:cNvPr id="94" name="Picture 93">
              <a:extLst>
                <a:ext uri="{FF2B5EF4-FFF2-40B4-BE49-F238E27FC236}">
                  <a16:creationId xmlns:a16="http://schemas.microsoft.com/office/drawing/2014/main" id="{DEB161DD-4220-450F-99FC-CC1FEE8E5813}"/>
                </a:ext>
              </a:extLst>
            </p:cNvPr>
            <p:cNvPicPr>
              <a:picLocks noChangeAspect="1"/>
            </p:cNvPicPr>
            <p:nvPr/>
          </p:nvPicPr>
          <p:blipFill>
            <a:blip r:embed="rId29"/>
            <a:stretch>
              <a:fillRect/>
            </a:stretch>
          </p:blipFill>
          <p:spPr>
            <a:xfrm>
              <a:off x="7308600" y="5759312"/>
              <a:ext cx="570952" cy="559924"/>
            </a:xfrm>
            <a:prstGeom prst="rect">
              <a:avLst/>
            </a:prstGeom>
          </p:spPr>
        </p:pic>
        <p:sp>
          <p:nvSpPr>
            <p:cNvPr id="95" name="TextBox 94">
              <a:extLst>
                <a:ext uri="{FF2B5EF4-FFF2-40B4-BE49-F238E27FC236}">
                  <a16:creationId xmlns:a16="http://schemas.microsoft.com/office/drawing/2014/main" id="{4172374F-A082-44FA-ACA5-47534B3C8310}"/>
                </a:ext>
              </a:extLst>
            </p:cNvPr>
            <p:cNvSpPr txBox="1"/>
            <p:nvPr/>
          </p:nvSpPr>
          <p:spPr>
            <a:xfrm>
              <a:off x="7219427" y="6319811"/>
              <a:ext cx="762966" cy="276999"/>
            </a:xfrm>
            <a:prstGeom prst="rect">
              <a:avLst/>
            </a:prstGeom>
            <a:noFill/>
          </p:spPr>
          <p:txBody>
            <a:bodyPr wrap="none" rtlCol="0">
              <a:spAutoFit/>
            </a:bodyPr>
            <a:lstStyle/>
            <a:p>
              <a:r>
                <a:rPr lang="en-US" sz="1200" b="1" dirty="0"/>
                <a:t>AWS SNS</a:t>
              </a:r>
            </a:p>
          </p:txBody>
        </p:sp>
      </p:grpSp>
      <p:grpSp>
        <p:nvGrpSpPr>
          <p:cNvPr id="96" name="Group 95">
            <a:extLst>
              <a:ext uri="{FF2B5EF4-FFF2-40B4-BE49-F238E27FC236}">
                <a16:creationId xmlns:a16="http://schemas.microsoft.com/office/drawing/2014/main" id="{5224AC29-C3EF-43C6-A9AD-070070E3ECDC}"/>
              </a:ext>
            </a:extLst>
          </p:cNvPr>
          <p:cNvGrpSpPr/>
          <p:nvPr/>
        </p:nvGrpSpPr>
        <p:grpSpPr>
          <a:xfrm>
            <a:off x="10666708" y="6272522"/>
            <a:ext cx="668388" cy="848042"/>
            <a:chOff x="7836447" y="5747094"/>
            <a:chExt cx="668388" cy="848041"/>
          </a:xfrm>
        </p:grpSpPr>
        <p:pic>
          <p:nvPicPr>
            <p:cNvPr id="97" name="Picture 96">
              <a:extLst>
                <a:ext uri="{FF2B5EF4-FFF2-40B4-BE49-F238E27FC236}">
                  <a16:creationId xmlns:a16="http://schemas.microsoft.com/office/drawing/2014/main" id="{A51CB586-2468-4711-B4AA-9B90B425CEE0}"/>
                </a:ext>
              </a:extLst>
            </p:cNvPr>
            <p:cNvPicPr>
              <a:picLocks noChangeAspect="1"/>
            </p:cNvPicPr>
            <p:nvPr/>
          </p:nvPicPr>
          <p:blipFill>
            <a:blip r:embed="rId9"/>
            <a:stretch>
              <a:fillRect/>
            </a:stretch>
          </p:blipFill>
          <p:spPr>
            <a:xfrm>
              <a:off x="7875028" y="5747094"/>
              <a:ext cx="583908" cy="582585"/>
            </a:xfrm>
            <a:prstGeom prst="rect">
              <a:avLst/>
            </a:prstGeom>
          </p:spPr>
        </p:pic>
        <p:sp>
          <p:nvSpPr>
            <p:cNvPr id="98" name="TextBox 97">
              <a:extLst>
                <a:ext uri="{FF2B5EF4-FFF2-40B4-BE49-F238E27FC236}">
                  <a16:creationId xmlns:a16="http://schemas.microsoft.com/office/drawing/2014/main" id="{BA0F7768-3239-49FD-8484-502A8DACDB32}"/>
                </a:ext>
              </a:extLst>
            </p:cNvPr>
            <p:cNvSpPr txBox="1"/>
            <p:nvPr/>
          </p:nvSpPr>
          <p:spPr>
            <a:xfrm>
              <a:off x="7836447" y="6318136"/>
              <a:ext cx="668388" cy="276999"/>
            </a:xfrm>
            <a:prstGeom prst="rect">
              <a:avLst/>
            </a:prstGeom>
            <a:noFill/>
          </p:spPr>
          <p:txBody>
            <a:bodyPr wrap="none" rtlCol="0">
              <a:spAutoFit/>
            </a:bodyPr>
            <a:lstStyle/>
            <a:p>
              <a:r>
                <a:rPr lang="en-US" sz="1200" b="1" dirty="0"/>
                <a:t>AWS S3</a:t>
              </a:r>
            </a:p>
          </p:txBody>
        </p:sp>
      </p:grpSp>
      <p:grpSp>
        <p:nvGrpSpPr>
          <p:cNvPr id="99" name="Group 98">
            <a:extLst>
              <a:ext uri="{FF2B5EF4-FFF2-40B4-BE49-F238E27FC236}">
                <a16:creationId xmlns:a16="http://schemas.microsoft.com/office/drawing/2014/main" id="{DB564A06-9CD0-41B2-9556-EB311472A8D8}"/>
              </a:ext>
            </a:extLst>
          </p:cNvPr>
          <p:cNvGrpSpPr/>
          <p:nvPr/>
        </p:nvGrpSpPr>
        <p:grpSpPr>
          <a:xfrm>
            <a:off x="9409869" y="6270871"/>
            <a:ext cx="1063112" cy="857866"/>
            <a:chOff x="6902026" y="5756704"/>
            <a:chExt cx="1063112" cy="857866"/>
          </a:xfrm>
        </p:grpSpPr>
        <p:pic>
          <p:nvPicPr>
            <p:cNvPr id="100" name="Graphic 99">
              <a:extLst>
                <a:ext uri="{FF2B5EF4-FFF2-40B4-BE49-F238E27FC236}">
                  <a16:creationId xmlns:a16="http://schemas.microsoft.com/office/drawing/2014/main" id="{8069F028-E677-4F0D-8863-2BD686D51F1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098745" y="5756704"/>
              <a:ext cx="583908" cy="583908"/>
            </a:xfrm>
            <a:prstGeom prst="rect">
              <a:avLst/>
            </a:prstGeom>
          </p:spPr>
        </p:pic>
        <p:sp>
          <p:nvSpPr>
            <p:cNvPr id="101" name="TextBox 100">
              <a:extLst>
                <a:ext uri="{FF2B5EF4-FFF2-40B4-BE49-F238E27FC236}">
                  <a16:creationId xmlns:a16="http://schemas.microsoft.com/office/drawing/2014/main" id="{0137436C-229C-4F60-B31A-62111C72D41F}"/>
                </a:ext>
              </a:extLst>
            </p:cNvPr>
            <p:cNvSpPr txBox="1"/>
            <p:nvPr/>
          </p:nvSpPr>
          <p:spPr>
            <a:xfrm>
              <a:off x="6902026" y="6337571"/>
              <a:ext cx="1063112" cy="276999"/>
            </a:xfrm>
            <a:prstGeom prst="rect">
              <a:avLst/>
            </a:prstGeom>
            <a:noFill/>
          </p:spPr>
          <p:txBody>
            <a:bodyPr wrap="none" rtlCol="0">
              <a:spAutoFit/>
            </a:bodyPr>
            <a:lstStyle/>
            <a:p>
              <a:r>
                <a:rPr lang="en-US" sz="1200" b="1" dirty="0"/>
                <a:t>Code Pipeline</a:t>
              </a:r>
            </a:p>
          </p:txBody>
        </p:sp>
      </p:grpSp>
      <p:grpSp>
        <p:nvGrpSpPr>
          <p:cNvPr id="102" name="Group 101">
            <a:extLst>
              <a:ext uri="{FF2B5EF4-FFF2-40B4-BE49-F238E27FC236}">
                <a16:creationId xmlns:a16="http://schemas.microsoft.com/office/drawing/2014/main" id="{9FD560A1-B73F-42AB-8CC6-44962CFE9CB4}"/>
              </a:ext>
            </a:extLst>
          </p:cNvPr>
          <p:cNvGrpSpPr/>
          <p:nvPr/>
        </p:nvGrpSpPr>
        <p:grpSpPr>
          <a:xfrm>
            <a:off x="6195995" y="6273880"/>
            <a:ext cx="896336" cy="858932"/>
            <a:chOff x="6005713" y="6244742"/>
            <a:chExt cx="896336" cy="858932"/>
          </a:xfrm>
        </p:grpSpPr>
        <p:pic>
          <p:nvPicPr>
            <p:cNvPr id="103" name="Graphic 102">
              <a:extLst>
                <a:ext uri="{FF2B5EF4-FFF2-40B4-BE49-F238E27FC236}">
                  <a16:creationId xmlns:a16="http://schemas.microsoft.com/office/drawing/2014/main" id="{4322A916-885E-4CAD-AF40-51161D0F9F4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6173357" y="6244742"/>
              <a:ext cx="583908" cy="583908"/>
            </a:xfrm>
            <a:prstGeom prst="rect">
              <a:avLst/>
            </a:prstGeom>
          </p:spPr>
        </p:pic>
        <p:sp>
          <p:nvSpPr>
            <p:cNvPr id="104" name="TextBox 103">
              <a:extLst>
                <a:ext uri="{FF2B5EF4-FFF2-40B4-BE49-F238E27FC236}">
                  <a16:creationId xmlns:a16="http://schemas.microsoft.com/office/drawing/2014/main" id="{5E923508-EE5D-40A2-AA47-F8CCB3CE3441}"/>
                </a:ext>
              </a:extLst>
            </p:cNvPr>
            <p:cNvSpPr txBox="1"/>
            <p:nvPr/>
          </p:nvSpPr>
          <p:spPr>
            <a:xfrm>
              <a:off x="6005713" y="6826675"/>
              <a:ext cx="896336" cy="276999"/>
            </a:xfrm>
            <a:prstGeom prst="rect">
              <a:avLst/>
            </a:prstGeom>
            <a:noFill/>
          </p:spPr>
          <p:txBody>
            <a:bodyPr wrap="none" rtlCol="0">
              <a:spAutoFit/>
            </a:bodyPr>
            <a:lstStyle/>
            <a:p>
              <a:r>
                <a:rPr lang="en-US" sz="1200" b="1" dirty="0"/>
                <a:t>CloudFront</a:t>
              </a:r>
            </a:p>
          </p:txBody>
        </p:sp>
      </p:grpSp>
      <p:grpSp>
        <p:nvGrpSpPr>
          <p:cNvPr id="105" name="Group 104">
            <a:extLst>
              <a:ext uri="{FF2B5EF4-FFF2-40B4-BE49-F238E27FC236}">
                <a16:creationId xmlns:a16="http://schemas.microsoft.com/office/drawing/2014/main" id="{992561B8-9A9F-4097-A379-F44EAD53D088}"/>
              </a:ext>
            </a:extLst>
          </p:cNvPr>
          <p:cNvGrpSpPr/>
          <p:nvPr/>
        </p:nvGrpSpPr>
        <p:grpSpPr>
          <a:xfrm>
            <a:off x="8435429" y="6274755"/>
            <a:ext cx="755591" cy="851600"/>
            <a:chOff x="8348605" y="6272293"/>
            <a:chExt cx="755591" cy="851600"/>
          </a:xfrm>
        </p:grpSpPr>
        <p:pic>
          <p:nvPicPr>
            <p:cNvPr id="106" name="Graphic 105">
              <a:extLst>
                <a:ext uri="{FF2B5EF4-FFF2-40B4-BE49-F238E27FC236}">
                  <a16:creationId xmlns:a16="http://schemas.microsoft.com/office/drawing/2014/main" id="{A5769E68-0AB0-4CE1-BD77-A56B9450331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442748" y="6272293"/>
              <a:ext cx="561654" cy="561654"/>
            </a:xfrm>
            <a:prstGeom prst="rect">
              <a:avLst/>
            </a:prstGeom>
          </p:spPr>
        </p:pic>
        <p:sp>
          <p:nvSpPr>
            <p:cNvPr id="107" name="TextBox 106">
              <a:extLst>
                <a:ext uri="{FF2B5EF4-FFF2-40B4-BE49-F238E27FC236}">
                  <a16:creationId xmlns:a16="http://schemas.microsoft.com/office/drawing/2014/main" id="{772E8897-C532-47B7-ABF1-7B9141B4334C}"/>
                </a:ext>
              </a:extLst>
            </p:cNvPr>
            <p:cNvSpPr txBox="1"/>
            <p:nvPr/>
          </p:nvSpPr>
          <p:spPr>
            <a:xfrm>
              <a:off x="8348605" y="6846894"/>
              <a:ext cx="755591" cy="276999"/>
            </a:xfrm>
            <a:prstGeom prst="rect">
              <a:avLst/>
            </a:prstGeom>
            <a:noFill/>
          </p:spPr>
          <p:txBody>
            <a:bodyPr wrap="none" rtlCol="0">
              <a:spAutoFit/>
            </a:bodyPr>
            <a:lstStyle/>
            <a:p>
              <a:r>
                <a:rPr lang="en-US" sz="1200" b="1" dirty="0"/>
                <a:t>Route 53</a:t>
              </a:r>
            </a:p>
          </p:txBody>
        </p:sp>
      </p:grpSp>
      <p:cxnSp>
        <p:nvCxnSpPr>
          <p:cNvPr id="108" name="Connector: Elbow 107">
            <a:extLst>
              <a:ext uri="{FF2B5EF4-FFF2-40B4-BE49-F238E27FC236}">
                <a16:creationId xmlns:a16="http://schemas.microsoft.com/office/drawing/2014/main" id="{D70B2F15-465B-4B73-B479-CD12379FBA9D}"/>
              </a:ext>
            </a:extLst>
          </p:cNvPr>
          <p:cNvCxnSpPr>
            <a:stCxn id="13" idx="3"/>
            <a:endCxn id="26" idx="1"/>
          </p:cNvCxnSpPr>
          <p:nvPr/>
        </p:nvCxnSpPr>
        <p:spPr>
          <a:xfrm>
            <a:off x="2068320" y="1205312"/>
            <a:ext cx="1024660" cy="1081297"/>
          </a:xfrm>
          <a:prstGeom prst="bentConnector3">
            <a:avLst>
              <a:gd name="adj1" fmla="val 72806"/>
            </a:avLst>
          </a:prstGeom>
          <a:ln w="2222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09" name="Straight Arrow Connector 108">
            <a:extLst>
              <a:ext uri="{FF2B5EF4-FFF2-40B4-BE49-F238E27FC236}">
                <a16:creationId xmlns:a16="http://schemas.microsoft.com/office/drawing/2014/main" id="{714FDA8F-F244-4385-951B-582AABA3C84D}"/>
              </a:ext>
            </a:extLst>
          </p:cNvPr>
          <p:cNvCxnSpPr>
            <a:cxnSpLocks/>
            <a:stCxn id="26" idx="3"/>
            <a:endCxn id="29" idx="1"/>
          </p:cNvCxnSpPr>
          <p:nvPr/>
        </p:nvCxnSpPr>
        <p:spPr>
          <a:xfrm flipV="1">
            <a:off x="3672240" y="2282973"/>
            <a:ext cx="371157" cy="3636"/>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0" name="Connector: Elbow 109">
            <a:extLst>
              <a:ext uri="{FF2B5EF4-FFF2-40B4-BE49-F238E27FC236}">
                <a16:creationId xmlns:a16="http://schemas.microsoft.com/office/drawing/2014/main" id="{803C6E6D-58BF-4FD5-8122-8AB278DE53E2}"/>
              </a:ext>
            </a:extLst>
          </p:cNvPr>
          <p:cNvCxnSpPr>
            <a:stCxn id="29" idx="0"/>
            <a:endCxn id="35" idx="1"/>
          </p:cNvCxnSpPr>
          <p:nvPr/>
        </p:nvCxnSpPr>
        <p:spPr>
          <a:xfrm rot="5400000" flipH="1" flipV="1">
            <a:off x="4385596" y="1085353"/>
            <a:ext cx="853435" cy="954747"/>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1" name="Straight Arrow Connector 110">
            <a:extLst>
              <a:ext uri="{FF2B5EF4-FFF2-40B4-BE49-F238E27FC236}">
                <a16:creationId xmlns:a16="http://schemas.microsoft.com/office/drawing/2014/main" id="{E28111E6-F86F-4267-8E27-2D63A35F1B27}"/>
              </a:ext>
            </a:extLst>
          </p:cNvPr>
          <p:cNvCxnSpPr>
            <a:stCxn id="35" idx="3"/>
            <a:endCxn id="32" idx="1"/>
          </p:cNvCxnSpPr>
          <p:nvPr/>
        </p:nvCxnSpPr>
        <p:spPr>
          <a:xfrm>
            <a:off x="5871025" y="1136008"/>
            <a:ext cx="772508" cy="3994"/>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2" name="Straight Arrow Connector 111">
            <a:extLst>
              <a:ext uri="{FF2B5EF4-FFF2-40B4-BE49-F238E27FC236}">
                <a16:creationId xmlns:a16="http://schemas.microsoft.com/office/drawing/2014/main" id="{4C0E8AF6-CA60-4B0F-8620-4C76CAAF5D9D}"/>
              </a:ext>
            </a:extLst>
          </p:cNvPr>
          <p:cNvCxnSpPr>
            <a:stCxn id="32" idx="3"/>
            <a:endCxn id="38" idx="1"/>
          </p:cNvCxnSpPr>
          <p:nvPr/>
        </p:nvCxnSpPr>
        <p:spPr>
          <a:xfrm>
            <a:off x="7202206" y="1140002"/>
            <a:ext cx="759696" cy="12032"/>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3" name="Straight Arrow Connector 112">
            <a:extLst>
              <a:ext uri="{FF2B5EF4-FFF2-40B4-BE49-F238E27FC236}">
                <a16:creationId xmlns:a16="http://schemas.microsoft.com/office/drawing/2014/main" id="{841672B1-14D9-429E-BFA0-7FAF381F6AA6}"/>
              </a:ext>
            </a:extLst>
          </p:cNvPr>
          <p:cNvCxnSpPr>
            <a:stCxn id="38" idx="3"/>
            <a:endCxn id="41" idx="1"/>
          </p:cNvCxnSpPr>
          <p:nvPr/>
        </p:nvCxnSpPr>
        <p:spPr>
          <a:xfrm>
            <a:off x="8556319" y="1152034"/>
            <a:ext cx="708503" cy="0"/>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4" name="Connector: Elbow 113">
            <a:extLst>
              <a:ext uri="{FF2B5EF4-FFF2-40B4-BE49-F238E27FC236}">
                <a16:creationId xmlns:a16="http://schemas.microsoft.com/office/drawing/2014/main" id="{FFA7B392-AB03-42CB-9AFE-747BC044377C}"/>
              </a:ext>
            </a:extLst>
          </p:cNvPr>
          <p:cNvCxnSpPr>
            <a:stCxn id="29" idx="3"/>
            <a:endCxn id="44" idx="1"/>
          </p:cNvCxnSpPr>
          <p:nvPr/>
        </p:nvCxnSpPr>
        <p:spPr>
          <a:xfrm>
            <a:off x="4626482" y="2282973"/>
            <a:ext cx="740003" cy="250639"/>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5" name="Straight Arrow Connector 114">
            <a:extLst>
              <a:ext uri="{FF2B5EF4-FFF2-40B4-BE49-F238E27FC236}">
                <a16:creationId xmlns:a16="http://schemas.microsoft.com/office/drawing/2014/main" id="{AA2983B9-8A61-43E2-BDDF-040A218E3F83}"/>
              </a:ext>
            </a:extLst>
          </p:cNvPr>
          <p:cNvCxnSpPr>
            <a:stCxn id="44" idx="3"/>
            <a:endCxn id="47" idx="1"/>
          </p:cNvCxnSpPr>
          <p:nvPr/>
        </p:nvCxnSpPr>
        <p:spPr>
          <a:xfrm flipV="1">
            <a:off x="5947823" y="2530816"/>
            <a:ext cx="1395587" cy="2796"/>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6" name="Connector: Elbow 115">
            <a:extLst>
              <a:ext uri="{FF2B5EF4-FFF2-40B4-BE49-F238E27FC236}">
                <a16:creationId xmlns:a16="http://schemas.microsoft.com/office/drawing/2014/main" id="{C31A9137-C97A-472B-9B75-B3647F6104DF}"/>
              </a:ext>
            </a:extLst>
          </p:cNvPr>
          <p:cNvCxnSpPr>
            <a:stCxn id="44" idx="0"/>
            <a:endCxn id="56" idx="1"/>
          </p:cNvCxnSpPr>
          <p:nvPr/>
        </p:nvCxnSpPr>
        <p:spPr>
          <a:xfrm rot="16200000" flipH="1">
            <a:off x="7359576" y="540520"/>
            <a:ext cx="278149" cy="3682994"/>
          </a:xfrm>
          <a:prstGeom prst="bentConnector4">
            <a:avLst>
              <a:gd name="adj1" fmla="val -47581"/>
              <a:gd name="adj2" fmla="val 9380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7" name="Connector: Elbow 116">
            <a:extLst>
              <a:ext uri="{FF2B5EF4-FFF2-40B4-BE49-F238E27FC236}">
                <a16:creationId xmlns:a16="http://schemas.microsoft.com/office/drawing/2014/main" id="{158E724E-8414-4AD1-9BD7-7662DD5A096F}"/>
              </a:ext>
            </a:extLst>
          </p:cNvPr>
          <p:cNvCxnSpPr>
            <a:stCxn id="56" idx="3"/>
            <a:endCxn id="41" idx="3"/>
          </p:cNvCxnSpPr>
          <p:nvPr/>
        </p:nvCxnSpPr>
        <p:spPr>
          <a:xfrm flipH="1" flipV="1">
            <a:off x="9823496" y="1152034"/>
            <a:ext cx="97990" cy="1369058"/>
          </a:xfrm>
          <a:prstGeom prst="bentConnector3">
            <a:avLst>
              <a:gd name="adj1" fmla="val -23328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8" name="Connector: Elbow 117">
            <a:extLst>
              <a:ext uri="{FF2B5EF4-FFF2-40B4-BE49-F238E27FC236}">
                <a16:creationId xmlns:a16="http://schemas.microsoft.com/office/drawing/2014/main" id="{31A290F3-B093-4ABC-86F3-AED481FF8B48}"/>
              </a:ext>
            </a:extLst>
          </p:cNvPr>
          <p:cNvCxnSpPr>
            <a:stCxn id="30" idx="2"/>
            <a:endCxn id="50" idx="1"/>
          </p:cNvCxnSpPr>
          <p:nvPr/>
        </p:nvCxnSpPr>
        <p:spPr>
          <a:xfrm rot="16200000" flipH="1">
            <a:off x="3950661" y="3138890"/>
            <a:ext cx="1495511" cy="781666"/>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9" name="Straight Arrow Connector 118">
            <a:extLst>
              <a:ext uri="{FF2B5EF4-FFF2-40B4-BE49-F238E27FC236}">
                <a16:creationId xmlns:a16="http://schemas.microsoft.com/office/drawing/2014/main" id="{E04366FC-1B7E-419A-B77A-FB90ED977E1F}"/>
              </a:ext>
            </a:extLst>
          </p:cNvPr>
          <p:cNvCxnSpPr>
            <a:cxnSpLocks/>
            <a:stCxn id="50" idx="3"/>
            <a:endCxn id="186" idx="1"/>
          </p:cNvCxnSpPr>
          <p:nvPr/>
        </p:nvCxnSpPr>
        <p:spPr>
          <a:xfrm>
            <a:off x="5657079" y="4277479"/>
            <a:ext cx="1483611" cy="19399"/>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9F8DC233-9350-404C-8E44-5F4637684945}"/>
              </a:ext>
            </a:extLst>
          </p:cNvPr>
          <p:cNvCxnSpPr>
            <a:stCxn id="50" idx="3"/>
            <a:endCxn id="59" idx="1"/>
          </p:cNvCxnSpPr>
          <p:nvPr/>
        </p:nvCxnSpPr>
        <p:spPr>
          <a:xfrm>
            <a:off x="5657079" y="4277479"/>
            <a:ext cx="670330" cy="588475"/>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21" name="Connector: Elbow 120">
            <a:extLst>
              <a:ext uri="{FF2B5EF4-FFF2-40B4-BE49-F238E27FC236}">
                <a16:creationId xmlns:a16="http://schemas.microsoft.com/office/drawing/2014/main" id="{9EF9BC91-894A-4159-86A7-552D1021E047}"/>
              </a:ext>
            </a:extLst>
          </p:cNvPr>
          <p:cNvCxnSpPr>
            <a:cxnSpLocks/>
            <a:stCxn id="170" idx="1"/>
            <a:endCxn id="59" idx="3"/>
          </p:cNvCxnSpPr>
          <p:nvPr/>
        </p:nvCxnSpPr>
        <p:spPr>
          <a:xfrm rot="10800000" flipV="1">
            <a:off x="6894665" y="4278286"/>
            <a:ext cx="2549593" cy="587668"/>
          </a:xfrm>
          <a:prstGeom prst="bentConnector3">
            <a:avLst>
              <a:gd name="adj1" fmla="val 4561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122" name="Arrow: Up 121">
            <a:extLst>
              <a:ext uri="{FF2B5EF4-FFF2-40B4-BE49-F238E27FC236}">
                <a16:creationId xmlns:a16="http://schemas.microsoft.com/office/drawing/2014/main" id="{9B1BDF49-1364-43F5-A45D-1647FCAFBA06}"/>
              </a:ext>
            </a:extLst>
          </p:cNvPr>
          <p:cNvSpPr/>
          <p:nvPr/>
        </p:nvSpPr>
        <p:spPr>
          <a:xfrm>
            <a:off x="12113930" y="3290258"/>
            <a:ext cx="243514" cy="36734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Arrow: Left 122">
            <a:extLst>
              <a:ext uri="{FF2B5EF4-FFF2-40B4-BE49-F238E27FC236}">
                <a16:creationId xmlns:a16="http://schemas.microsoft.com/office/drawing/2014/main" id="{17EAA530-0A27-4156-9BF8-7D22A8EE1F46}"/>
              </a:ext>
            </a:extLst>
          </p:cNvPr>
          <p:cNvSpPr/>
          <p:nvPr/>
        </p:nvSpPr>
        <p:spPr>
          <a:xfrm>
            <a:off x="10206454" y="699083"/>
            <a:ext cx="393374" cy="280509"/>
          </a:xfrm>
          <a:prstGeom prst="lef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E8CBCB7-F92B-4BDB-83A0-A3CB8D35D5AD}"/>
              </a:ext>
            </a:extLst>
          </p:cNvPr>
          <p:cNvSpPr txBox="1"/>
          <p:nvPr/>
        </p:nvSpPr>
        <p:spPr>
          <a:xfrm>
            <a:off x="7597980" y="4991049"/>
            <a:ext cx="854721" cy="246221"/>
          </a:xfrm>
          <a:prstGeom prst="rect">
            <a:avLst/>
          </a:prstGeom>
          <a:noFill/>
        </p:spPr>
        <p:txBody>
          <a:bodyPr wrap="none" rtlCol="0">
            <a:spAutoFit/>
          </a:bodyPr>
          <a:lstStyle/>
          <a:p>
            <a:r>
              <a:rPr lang="en-US" sz="1000" dirty="0"/>
              <a:t>Web Sockets</a:t>
            </a:r>
          </a:p>
        </p:txBody>
      </p:sp>
      <p:sp>
        <p:nvSpPr>
          <p:cNvPr id="128" name="Arrow: Down 127">
            <a:extLst>
              <a:ext uri="{FF2B5EF4-FFF2-40B4-BE49-F238E27FC236}">
                <a16:creationId xmlns:a16="http://schemas.microsoft.com/office/drawing/2014/main" id="{B42FA5A1-FC1E-4067-AB68-49BEEA2BB8E6}"/>
              </a:ext>
            </a:extLst>
          </p:cNvPr>
          <p:cNvSpPr/>
          <p:nvPr/>
        </p:nvSpPr>
        <p:spPr>
          <a:xfrm>
            <a:off x="10462821" y="5606852"/>
            <a:ext cx="323559" cy="4101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Down 128">
            <a:extLst>
              <a:ext uri="{FF2B5EF4-FFF2-40B4-BE49-F238E27FC236}">
                <a16:creationId xmlns:a16="http://schemas.microsoft.com/office/drawing/2014/main" id="{C30D14F2-30BA-440C-9983-F4E1237E54A2}"/>
              </a:ext>
            </a:extLst>
          </p:cNvPr>
          <p:cNvSpPr/>
          <p:nvPr/>
        </p:nvSpPr>
        <p:spPr>
          <a:xfrm>
            <a:off x="7676155" y="5599924"/>
            <a:ext cx="323559" cy="417064"/>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1051FECB-02B0-45DB-BFB7-A46163F61DF2}"/>
              </a:ext>
            </a:extLst>
          </p:cNvPr>
          <p:cNvCxnSpPr>
            <a:cxnSpLocks/>
          </p:cNvCxnSpPr>
          <p:nvPr/>
        </p:nvCxnSpPr>
        <p:spPr>
          <a:xfrm flipV="1">
            <a:off x="566391" y="2292891"/>
            <a:ext cx="0" cy="62363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31" name="Straight Arrow Connector 130">
            <a:extLst>
              <a:ext uri="{FF2B5EF4-FFF2-40B4-BE49-F238E27FC236}">
                <a16:creationId xmlns:a16="http://schemas.microsoft.com/office/drawing/2014/main" id="{0E99B7EF-FBB2-4E51-BF43-A8FE0F878FA8}"/>
              </a:ext>
            </a:extLst>
          </p:cNvPr>
          <p:cNvCxnSpPr>
            <a:cxnSpLocks/>
          </p:cNvCxnSpPr>
          <p:nvPr/>
        </p:nvCxnSpPr>
        <p:spPr>
          <a:xfrm flipV="1">
            <a:off x="1593850" y="1881406"/>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grpSp>
        <p:nvGrpSpPr>
          <p:cNvPr id="132" name="Group 131">
            <a:extLst>
              <a:ext uri="{FF2B5EF4-FFF2-40B4-BE49-F238E27FC236}">
                <a16:creationId xmlns:a16="http://schemas.microsoft.com/office/drawing/2014/main" id="{A2987BBD-1F8F-4757-8C8B-2DDBC752CF1D}"/>
              </a:ext>
            </a:extLst>
          </p:cNvPr>
          <p:cNvGrpSpPr/>
          <p:nvPr/>
        </p:nvGrpSpPr>
        <p:grpSpPr>
          <a:xfrm>
            <a:off x="12872067" y="5237270"/>
            <a:ext cx="1568272" cy="1944184"/>
            <a:chOff x="12849331" y="5245526"/>
            <a:chExt cx="1422263" cy="1944184"/>
          </a:xfrm>
        </p:grpSpPr>
        <p:sp>
          <p:nvSpPr>
            <p:cNvPr id="133" name="Rectangle: Rounded Corners 132">
              <a:extLst>
                <a:ext uri="{FF2B5EF4-FFF2-40B4-BE49-F238E27FC236}">
                  <a16:creationId xmlns:a16="http://schemas.microsoft.com/office/drawing/2014/main" id="{1FABBA08-ACF6-46DF-B695-274C5C9BE79D}"/>
                </a:ext>
              </a:extLst>
            </p:cNvPr>
            <p:cNvSpPr/>
            <p:nvPr/>
          </p:nvSpPr>
          <p:spPr>
            <a:xfrm>
              <a:off x="12849331" y="5245526"/>
              <a:ext cx="1422263" cy="19441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300" b="1" dirty="0">
                  <a:solidFill>
                    <a:schemeClr val="tx1"/>
                  </a:solidFill>
                </a:rPr>
                <a:t>Notifications</a:t>
              </a:r>
            </a:p>
          </p:txBody>
        </p:sp>
        <p:pic>
          <p:nvPicPr>
            <p:cNvPr id="134" name="Picture 133">
              <a:extLst>
                <a:ext uri="{FF2B5EF4-FFF2-40B4-BE49-F238E27FC236}">
                  <a16:creationId xmlns:a16="http://schemas.microsoft.com/office/drawing/2014/main" id="{2CDD0421-D421-431E-9C91-1598E4BC13A6}"/>
                </a:ext>
              </a:extLst>
            </p:cNvPr>
            <p:cNvPicPr>
              <a:picLocks noChangeAspect="1"/>
            </p:cNvPicPr>
            <p:nvPr/>
          </p:nvPicPr>
          <p:blipFill>
            <a:blip r:embed="rId36"/>
            <a:stretch>
              <a:fillRect/>
            </a:stretch>
          </p:blipFill>
          <p:spPr>
            <a:xfrm>
              <a:off x="13208723" y="5665711"/>
              <a:ext cx="702553" cy="702553"/>
            </a:xfrm>
            <a:prstGeom prst="rect">
              <a:avLst/>
            </a:prstGeom>
          </p:spPr>
        </p:pic>
        <p:pic>
          <p:nvPicPr>
            <p:cNvPr id="135" name="Picture 134">
              <a:extLst>
                <a:ext uri="{FF2B5EF4-FFF2-40B4-BE49-F238E27FC236}">
                  <a16:creationId xmlns:a16="http://schemas.microsoft.com/office/drawing/2014/main" id="{60353160-834E-434A-8342-749D8EAD56C8}"/>
                </a:ext>
              </a:extLst>
            </p:cNvPr>
            <p:cNvPicPr>
              <a:picLocks noChangeAspect="1"/>
            </p:cNvPicPr>
            <p:nvPr/>
          </p:nvPicPr>
          <p:blipFill>
            <a:blip r:embed="rId37"/>
            <a:stretch>
              <a:fillRect/>
            </a:stretch>
          </p:blipFill>
          <p:spPr>
            <a:xfrm>
              <a:off x="13126328" y="6479929"/>
              <a:ext cx="867339" cy="612239"/>
            </a:xfrm>
            <a:prstGeom prst="rect">
              <a:avLst/>
            </a:prstGeom>
          </p:spPr>
        </p:pic>
      </p:grpSp>
      <p:cxnSp>
        <p:nvCxnSpPr>
          <p:cNvPr id="136" name="Straight Arrow Connector 135">
            <a:extLst>
              <a:ext uri="{FF2B5EF4-FFF2-40B4-BE49-F238E27FC236}">
                <a16:creationId xmlns:a16="http://schemas.microsoft.com/office/drawing/2014/main" id="{C53CE1C7-0AC4-4799-9D61-FB1B418CEA74}"/>
              </a:ext>
            </a:extLst>
          </p:cNvPr>
          <p:cNvCxnSpPr>
            <a:cxnSpLocks/>
            <a:stCxn id="94" idx="3"/>
          </p:cNvCxnSpPr>
          <p:nvPr/>
        </p:nvCxnSpPr>
        <p:spPr>
          <a:xfrm>
            <a:off x="12293610" y="6529401"/>
            <a:ext cx="883890" cy="12249"/>
          </a:xfrm>
          <a:prstGeom prst="straightConnector1">
            <a:avLst/>
          </a:prstGeom>
          <a:ln w="34925">
            <a:tailEnd type="triangle" w="lg" len="lg"/>
          </a:ln>
        </p:spPr>
        <p:style>
          <a:lnRef idx="3">
            <a:schemeClr val="accent2"/>
          </a:lnRef>
          <a:fillRef idx="0">
            <a:schemeClr val="accent2"/>
          </a:fillRef>
          <a:effectRef idx="2">
            <a:schemeClr val="accent2"/>
          </a:effectRef>
          <a:fontRef idx="minor">
            <a:schemeClr val="tx1"/>
          </a:fontRef>
        </p:style>
      </p:cxnSp>
      <p:cxnSp>
        <p:nvCxnSpPr>
          <p:cNvPr id="137" name="Connector: Elbow 136">
            <a:extLst>
              <a:ext uri="{FF2B5EF4-FFF2-40B4-BE49-F238E27FC236}">
                <a16:creationId xmlns:a16="http://schemas.microsoft.com/office/drawing/2014/main" id="{56AF6515-C284-4E5E-8F79-14633532812E}"/>
              </a:ext>
            </a:extLst>
          </p:cNvPr>
          <p:cNvCxnSpPr>
            <a:cxnSpLocks/>
            <a:stCxn id="159" idx="2"/>
            <a:endCxn id="82" idx="3"/>
          </p:cNvCxnSpPr>
          <p:nvPr/>
        </p:nvCxnSpPr>
        <p:spPr>
          <a:xfrm rot="5400000" flipH="1">
            <a:off x="13008437" y="3988519"/>
            <a:ext cx="101380" cy="1243684"/>
          </a:xfrm>
          <a:prstGeom prst="bentConnector4">
            <a:avLst>
              <a:gd name="adj1" fmla="val -225488"/>
              <a:gd name="adj2" fmla="val 69795"/>
            </a:avLst>
          </a:prstGeom>
          <a:ln w="25400">
            <a:headEnd w="lg" len="lg"/>
            <a:tailEnd type="triangle" w="lg" len="lg"/>
          </a:ln>
        </p:spPr>
        <p:style>
          <a:lnRef idx="3">
            <a:schemeClr val="accent2"/>
          </a:lnRef>
          <a:fillRef idx="0">
            <a:schemeClr val="accent2"/>
          </a:fillRef>
          <a:effectRef idx="2">
            <a:schemeClr val="accent2"/>
          </a:effectRef>
          <a:fontRef idx="minor">
            <a:schemeClr val="tx1"/>
          </a:fontRef>
        </p:style>
      </p:cxnSp>
      <p:pic>
        <p:nvPicPr>
          <p:cNvPr id="138" name="Picture 137">
            <a:extLst>
              <a:ext uri="{FF2B5EF4-FFF2-40B4-BE49-F238E27FC236}">
                <a16:creationId xmlns:a16="http://schemas.microsoft.com/office/drawing/2014/main" id="{3A4371DC-447E-4484-811B-696BB3C5681E}"/>
              </a:ext>
            </a:extLst>
          </p:cNvPr>
          <p:cNvPicPr>
            <a:picLocks noChangeAspect="1"/>
          </p:cNvPicPr>
          <p:nvPr/>
        </p:nvPicPr>
        <p:blipFill>
          <a:blip r:embed="rId38"/>
          <a:stretch>
            <a:fillRect/>
          </a:stretch>
        </p:blipFill>
        <p:spPr>
          <a:xfrm>
            <a:off x="2587576" y="229682"/>
            <a:ext cx="466364" cy="314976"/>
          </a:xfrm>
          <a:prstGeom prst="rect">
            <a:avLst/>
          </a:prstGeom>
        </p:spPr>
      </p:pic>
      <p:pic>
        <p:nvPicPr>
          <p:cNvPr id="139" name="Picture 138">
            <a:extLst>
              <a:ext uri="{FF2B5EF4-FFF2-40B4-BE49-F238E27FC236}">
                <a16:creationId xmlns:a16="http://schemas.microsoft.com/office/drawing/2014/main" id="{9EF37A20-548F-4129-BD1C-D97AB2EED8C0}"/>
              </a:ext>
            </a:extLst>
          </p:cNvPr>
          <p:cNvPicPr>
            <a:picLocks noChangeAspect="1"/>
          </p:cNvPicPr>
          <p:nvPr/>
        </p:nvPicPr>
        <p:blipFill>
          <a:blip r:embed="rId38"/>
          <a:stretch>
            <a:fillRect/>
          </a:stretch>
        </p:blipFill>
        <p:spPr>
          <a:xfrm>
            <a:off x="2571758" y="5579450"/>
            <a:ext cx="466364" cy="314976"/>
          </a:xfrm>
          <a:prstGeom prst="rect">
            <a:avLst/>
          </a:prstGeom>
        </p:spPr>
      </p:pic>
      <p:sp>
        <p:nvSpPr>
          <p:cNvPr id="141" name="TextBox 140">
            <a:extLst>
              <a:ext uri="{FF2B5EF4-FFF2-40B4-BE49-F238E27FC236}">
                <a16:creationId xmlns:a16="http://schemas.microsoft.com/office/drawing/2014/main" id="{28978F27-8AB4-4EF4-8BA0-D07B7A6D7BEA}"/>
              </a:ext>
            </a:extLst>
          </p:cNvPr>
          <p:cNvSpPr txBox="1"/>
          <p:nvPr/>
        </p:nvSpPr>
        <p:spPr>
          <a:xfrm>
            <a:off x="7251889" y="5352742"/>
            <a:ext cx="1199367" cy="246221"/>
          </a:xfrm>
          <a:prstGeom prst="rect">
            <a:avLst/>
          </a:prstGeom>
          <a:noFill/>
        </p:spPr>
        <p:txBody>
          <a:bodyPr wrap="none" rtlCol="0">
            <a:spAutoFit/>
          </a:bodyPr>
          <a:lstStyle/>
          <a:p>
            <a:r>
              <a:rPr lang="en-US" sz="1000" dirty="0"/>
              <a:t>Config/Master data</a:t>
            </a:r>
          </a:p>
        </p:txBody>
      </p:sp>
      <p:sp>
        <p:nvSpPr>
          <p:cNvPr id="142" name="TextBox 141">
            <a:extLst>
              <a:ext uri="{FF2B5EF4-FFF2-40B4-BE49-F238E27FC236}">
                <a16:creationId xmlns:a16="http://schemas.microsoft.com/office/drawing/2014/main" id="{505CAD29-8E3C-4545-ACBB-2317E96046C6}"/>
              </a:ext>
            </a:extLst>
          </p:cNvPr>
          <p:cNvSpPr txBox="1"/>
          <p:nvPr/>
        </p:nvSpPr>
        <p:spPr>
          <a:xfrm>
            <a:off x="9567703" y="5360903"/>
            <a:ext cx="2315057" cy="246221"/>
          </a:xfrm>
          <a:prstGeom prst="rect">
            <a:avLst/>
          </a:prstGeom>
          <a:noFill/>
        </p:spPr>
        <p:txBody>
          <a:bodyPr wrap="none" rtlCol="0">
            <a:spAutoFit/>
          </a:bodyPr>
          <a:lstStyle/>
          <a:p>
            <a:r>
              <a:rPr lang="en-US" sz="1000" dirty="0"/>
              <a:t>Config/Master data/Notification/Routing</a:t>
            </a:r>
          </a:p>
        </p:txBody>
      </p:sp>
      <p:cxnSp>
        <p:nvCxnSpPr>
          <p:cNvPr id="143" name="Connector: Elbow 142">
            <a:extLst>
              <a:ext uri="{FF2B5EF4-FFF2-40B4-BE49-F238E27FC236}">
                <a16:creationId xmlns:a16="http://schemas.microsoft.com/office/drawing/2014/main" id="{0A9B0B3C-0259-45FE-A51A-07FC9273E545}"/>
              </a:ext>
            </a:extLst>
          </p:cNvPr>
          <p:cNvCxnSpPr>
            <a:stCxn id="13" idx="1"/>
            <a:endCxn id="166" idx="0"/>
          </p:cNvCxnSpPr>
          <p:nvPr/>
        </p:nvCxnSpPr>
        <p:spPr>
          <a:xfrm rot="10800000" flipV="1">
            <a:off x="640395" y="1205312"/>
            <a:ext cx="665437" cy="249964"/>
          </a:xfrm>
          <a:prstGeom prst="bentConnector2">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44" name="Connector: Elbow 143">
            <a:extLst>
              <a:ext uri="{FF2B5EF4-FFF2-40B4-BE49-F238E27FC236}">
                <a16:creationId xmlns:a16="http://schemas.microsoft.com/office/drawing/2014/main" id="{A94ECBD1-F810-4B49-8247-551B1BC88F38}"/>
              </a:ext>
            </a:extLst>
          </p:cNvPr>
          <p:cNvCxnSpPr>
            <a:stCxn id="47" idx="3"/>
            <a:endCxn id="50" idx="0"/>
          </p:cNvCxnSpPr>
          <p:nvPr/>
        </p:nvCxnSpPr>
        <p:spPr>
          <a:xfrm flipH="1">
            <a:off x="5373164" y="2530816"/>
            <a:ext cx="2551584" cy="1474944"/>
          </a:xfrm>
          <a:prstGeom prst="bentConnector4">
            <a:avLst>
              <a:gd name="adj1" fmla="val -16032"/>
              <a:gd name="adj2" fmla="val 8758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grpSp>
        <p:nvGrpSpPr>
          <p:cNvPr id="145" name="Group 144">
            <a:extLst>
              <a:ext uri="{FF2B5EF4-FFF2-40B4-BE49-F238E27FC236}">
                <a16:creationId xmlns:a16="http://schemas.microsoft.com/office/drawing/2014/main" id="{9AAFDD17-2407-41BA-BD0F-B425B54CC6A4}"/>
              </a:ext>
            </a:extLst>
          </p:cNvPr>
          <p:cNvGrpSpPr/>
          <p:nvPr/>
        </p:nvGrpSpPr>
        <p:grpSpPr>
          <a:xfrm>
            <a:off x="7311101" y="6290824"/>
            <a:ext cx="724290" cy="769579"/>
            <a:chOff x="5235862" y="2162808"/>
            <a:chExt cx="943286" cy="1073471"/>
          </a:xfrm>
        </p:grpSpPr>
        <p:pic>
          <p:nvPicPr>
            <p:cNvPr id="146" name="Picture 145">
              <a:extLst>
                <a:ext uri="{FF2B5EF4-FFF2-40B4-BE49-F238E27FC236}">
                  <a16:creationId xmlns:a16="http://schemas.microsoft.com/office/drawing/2014/main" id="{D688016F-8A8B-4339-BC7C-845C7C000922}"/>
                </a:ext>
              </a:extLst>
            </p:cNvPr>
            <p:cNvPicPr>
              <a:picLocks noChangeAspect="1"/>
            </p:cNvPicPr>
            <p:nvPr/>
          </p:nvPicPr>
          <p:blipFill>
            <a:blip r:embed="rId18"/>
            <a:stretch>
              <a:fillRect/>
            </a:stretch>
          </p:blipFill>
          <p:spPr>
            <a:xfrm>
              <a:off x="5359489" y="2162808"/>
              <a:ext cx="819659" cy="817602"/>
            </a:xfrm>
            <a:prstGeom prst="rect">
              <a:avLst/>
            </a:prstGeom>
          </p:spPr>
        </p:pic>
        <p:sp>
          <p:nvSpPr>
            <p:cNvPr id="147" name="TextBox 146">
              <a:extLst>
                <a:ext uri="{FF2B5EF4-FFF2-40B4-BE49-F238E27FC236}">
                  <a16:creationId xmlns:a16="http://schemas.microsoft.com/office/drawing/2014/main" id="{0BE4BEE7-5FA8-4A3C-8250-DD2FB476BE61}"/>
                </a:ext>
              </a:extLst>
            </p:cNvPr>
            <p:cNvSpPr txBox="1"/>
            <p:nvPr/>
          </p:nvSpPr>
          <p:spPr>
            <a:xfrm>
              <a:off x="5235862" y="2959281"/>
              <a:ext cx="906016" cy="276998"/>
            </a:xfrm>
            <a:prstGeom prst="rect">
              <a:avLst/>
            </a:prstGeom>
            <a:noFill/>
          </p:spPr>
          <p:txBody>
            <a:bodyPr wrap="none" rtlCol="0">
              <a:spAutoFit/>
            </a:bodyPr>
            <a:lstStyle/>
            <a:p>
              <a:r>
                <a:rPr lang="en-US" sz="1200" b="1" dirty="0"/>
                <a:t>DynamoDB</a:t>
              </a:r>
            </a:p>
          </p:txBody>
        </p:sp>
      </p:grpSp>
      <p:sp>
        <p:nvSpPr>
          <p:cNvPr id="148" name="TextBox 147">
            <a:extLst>
              <a:ext uri="{FF2B5EF4-FFF2-40B4-BE49-F238E27FC236}">
                <a16:creationId xmlns:a16="http://schemas.microsoft.com/office/drawing/2014/main" id="{988DFA89-1366-4A27-896E-CD912EC67797}"/>
              </a:ext>
            </a:extLst>
          </p:cNvPr>
          <p:cNvSpPr txBox="1"/>
          <p:nvPr/>
        </p:nvSpPr>
        <p:spPr>
          <a:xfrm>
            <a:off x="2777545" y="1419204"/>
            <a:ext cx="825867" cy="400110"/>
          </a:xfrm>
          <a:prstGeom prst="rect">
            <a:avLst/>
          </a:prstGeom>
          <a:noFill/>
        </p:spPr>
        <p:txBody>
          <a:bodyPr wrap="none" rtlCol="0">
            <a:spAutoFit/>
          </a:bodyPr>
          <a:lstStyle/>
          <a:p>
            <a:r>
              <a:rPr lang="en-US" sz="1000" dirty="0"/>
              <a:t>MQTT &amp;</a:t>
            </a:r>
          </a:p>
          <a:p>
            <a:r>
              <a:rPr lang="en-US" sz="1000" dirty="0"/>
              <a:t>Deployment</a:t>
            </a:r>
          </a:p>
        </p:txBody>
      </p:sp>
      <p:sp>
        <p:nvSpPr>
          <p:cNvPr id="150" name="Rectangle 149">
            <a:extLst>
              <a:ext uri="{FF2B5EF4-FFF2-40B4-BE49-F238E27FC236}">
                <a16:creationId xmlns:a16="http://schemas.microsoft.com/office/drawing/2014/main" id="{48920F1E-3998-4E94-A301-33259E7E831F}"/>
              </a:ext>
            </a:extLst>
          </p:cNvPr>
          <p:cNvSpPr/>
          <p:nvPr/>
        </p:nvSpPr>
        <p:spPr>
          <a:xfrm>
            <a:off x="12692168" y="111774"/>
            <a:ext cx="1851124"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Enterprise</a:t>
            </a:r>
          </a:p>
          <a:p>
            <a:pPr algn="ctr"/>
            <a:endParaRPr lang="en-US" sz="1400" b="1" dirty="0">
              <a:solidFill>
                <a:schemeClr val="tx1"/>
              </a:solidFill>
              <a:latin typeface="Verdana" panose="020B0604030504040204" pitchFamily="34" charset="0"/>
              <a:ea typeface="Verdana" panose="020B0604030504040204" pitchFamily="34" charset="0"/>
            </a:endParaRPr>
          </a:p>
        </p:txBody>
      </p:sp>
      <p:grpSp>
        <p:nvGrpSpPr>
          <p:cNvPr id="151" name="Group 150">
            <a:extLst>
              <a:ext uri="{FF2B5EF4-FFF2-40B4-BE49-F238E27FC236}">
                <a16:creationId xmlns:a16="http://schemas.microsoft.com/office/drawing/2014/main" id="{54A708F4-A4CB-4B23-844B-391B6DF0343F}"/>
              </a:ext>
            </a:extLst>
          </p:cNvPr>
          <p:cNvGrpSpPr/>
          <p:nvPr/>
        </p:nvGrpSpPr>
        <p:grpSpPr>
          <a:xfrm>
            <a:off x="12882992" y="1045529"/>
            <a:ext cx="1560195" cy="3784927"/>
            <a:chOff x="12870824" y="1205312"/>
            <a:chExt cx="1560195" cy="3784927"/>
          </a:xfrm>
        </p:grpSpPr>
        <p:sp>
          <p:nvSpPr>
            <p:cNvPr id="152" name="Rectangle: Rounded Corners 151">
              <a:extLst>
                <a:ext uri="{FF2B5EF4-FFF2-40B4-BE49-F238E27FC236}">
                  <a16:creationId xmlns:a16="http://schemas.microsoft.com/office/drawing/2014/main" id="{E332B3CA-3A31-4755-8004-BB56E7F80782}"/>
                </a:ext>
              </a:extLst>
            </p:cNvPr>
            <p:cNvSpPr/>
            <p:nvPr/>
          </p:nvSpPr>
          <p:spPr>
            <a:xfrm>
              <a:off x="12870824" y="1205312"/>
              <a:ext cx="1560195" cy="37849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tx1"/>
                  </a:solidFill>
                </a:rPr>
                <a:t>Users</a:t>
              </a:r>
            </a:p>
          </p:txBody>
        </p:sp>
        <p:grpSp>
          <p:nvGrpSpPr>
            <p:cNvPr id="153" name="Group 152">
              <a:extLst>
                <a:ext uri="{FF2B5EF4-FFF2-40B4-BE49-F238E27FC236}">
                  <a16:creationId xmlns:a16="http://schemas.microsoft.com/office/drawing/2014/main" id="{AE39CBF0-CDC4-4111-83B9-638BFF508A03}"/>
                </a:ext>
              </a:extLst>
            </p:cNvPr>
            <p:cNvGrpSpPr/>
            <p:nvPr/>
          </p:nvGrpSpPr>
          <p:grpSpPr>
            <a:xfrm>
              <a:off x="13170522" y="3878756"/>
              <a:ext cx="990651" cy="942078"/>
              <a:chOff x="10518052" y="717460"/>
              <a:chExt cx="1396655" cy="1221367"/>
            </a:xfrm>
          </p:grpSpPr>
          <p:pic>
            <p:nvPicPr>
              <p:cNvPr id="158" name="Picture 157">
                <a:extLst>
                  <a:ext uri="{FF2B5EF4-FFF2-40B4-BE49-F238E27FC236}">
                    <a16:creationId xmlns:a16="http://schemas.microsoft.com/office/drawing/2014/main" id="{AED2FF9F-2AA1-4A43-AEA1-12438DEA3266}"/>
                  </a:ext>
                </a:extLst>
              </p:cNvPr>
              <p:cNvPicPr>
                <a:picLocks noChangeAspect="1"/>
              </p:cNvPicPr>
              <p:nvPr/>
            </p:nvPicPr>
            <p:blipFill>
              <a:blip r:embed="rId39"/>
              <a:stretch>
                <a:fillRect/>
              </a:stretch>
            </p:blipFill>
            <p:spPr>
              <a:xfrm>
                <a:off x="10518052" y="717460"/>
                <a:ext cx="1346431" cy="948780"/>
              </a:xfrm>
              <a:prstGeom prst="rect">
                <a:avLst/>
              </a:prstGeom>
            </p:spPr>
          </p:pic>
          <p:sp>
            <p:nvSpPr>
              <p:cNvPr id="159" name="TextBox 158">
                <a:extLst>
                  <a:ext uri="{FF2B5EF4-FFF2-40B4-BE49-F238E27FC236}">
                    <a16:creationId xmlns:a16="http://schemas.microsoft.com/office/drawing/2014/main" id="{61029BB2-4FF6-443F-B799-94D65B295BF5}"/>
                  </a:ext>
                </a:extLst>
              </p:cNvPr>
              <p:cNvSpPr txBox="1"/>
              <p:nvPr/>
            </p:nvSpPr>
            <p:spPr>
              <a:xfrm>
                <a:off x="10526378" y="1661828"/>
                <a:ext cx="1388329" cy="276999"/>
              </a:xfrm>
              <a:prstGeom prst="rect">
                <a:avLst/>
              </a:prstGeom>
              <a:noFill/>
            </p:spPr>
            <p:txBody>
              <a:bodyPr wrap="none" rtlCol="0">
                <a:spAutoFit/>
              </a:bodyPr>
              <a:lstStyle/>
              <a:p>
                <a:pPr algn="ctr"/>
                <a:r>
                  <a:rPr lang="en-US" sz="1200" b="1" dirty="0"/>
                  <a:t>Computer Browser</a:t>
                </a:r>
              </a:p>
            </p:txBody>
          </p:sp>
        </p:grpSp>
        <p:pic>
          <p:nvPicPr>
            <p:cNvPr id="154" name="Picture 153">
              <a:extLst>
                <a:ext uri="{FF2B5EF4-FFF2-40B4-BE49-F238E27FC236}">
                  <a16:creationId xmlns:a16="http://schemas.microsoft.com/office/drawing/2014/main" id="{BA042F70-5BE9-4BC0-BC75-889FB6E4A69D}"/>
                </a:ext>
              </a:extLst>
            </p:cNvPr>
            <p:cNvPicPr>
              <a:picLocks noChangeAspect="1"/>
            </p:cNvPicPr>
            <p:nvPr/>
          </p:nvPicPr>
          <p:blipFill>
            <a:blip r:embed="rId40"/>
            <a:stretch>
              <a:fillRect/>
            </a:stretch>
          </p:blipFill>
          <p:spPr>
            <a:xfrm>
              <a:off x="13168914" y="3076311"/>
              <a:ext cx="990651" cy="709922"/>
            </a:xfrm>
            <a:prstGeom prst="rect">
              <a:avLst/>
            </a:prstGeom>
          </p:spPr>
        </p:pic>
        <p:grpSp>
          <p:nvGrpSpPr>
            <p:cNvPr id="155" name="Group 154">
              <a:extLst>
                <a:ext uri="{FF2B5EF4-FFF2-40B4-BE49-F238E27FC236}">
                  <a16:creationId xmlns:a16="http://schemas.microsoft.com/office/drawing/2014/main" id="{DE488B35-2857-44A8-A34D-BB1B4B5708A3}"/>
                </a:ext>
              </a:extLst>
            </p:cNvPr>
            <p:cNvGrpSpPr/>
            <p:nvPr/>
          </p:nvGrpSpPr>
          <p:grpSpPr>
            <a:xfrm>
              <a:off x="13296607" y="1752658"/>
              <a:ext cx="748007" cy="1239359"/>
              <a:chOff x="13316165" y="1677644"/>
              <a:chExt cx="666786" cy="1290365"/>
            </a:xfrm>
          </p:grpSpPr>
          <p:pic>
            <p:nvPicPr>
              <p:cNvPr id="156" name="Picture 155">
                <a:extLst>
                  <a:ext uri="{FF2B5EF4-FFF2-40B4-BE49-F238E27FC236}">
                    <a16:creationId xmlns:a16="http://schemas.microsoft.com/office/drawing/2014/main" id="{16D41C10-AEC1-45DC-B746-68BB6903BB6E}"/>
                  </a:ext>
                </a:extLst>
              </p:cNvPr>
              <p:cNvPicPr>
                <a:picLocks noChangeAspect="1"/>
              </p:cNvPicPr>
              <p:nvPr/>
            </p:nvPicPr>
            <p:blipFill>
              <a:blip r:embed="rId41"/>
              <a:stretch>
                <a:fillRect/>
              </a:stretch>
            </p:blipFill>
            <p:spPr>
              <a:xfrm>
                <a:off x="13330586" y="1677644"/>
                <a:ext cx="652365" cy="1016476"/>
              </a:xfrm>
              <a:prstGeom prst="rect">
                <a:avLst/>
              </a:prstGeom>
            </p:spPr>
          </p:pic>
          <p:sp>
            <p:nvSpPr>
              <p:cNvPr id="157" name="TextBox 156">
                <a:extLst>
                  <a:ext uri="{FF2B5EF4-FFF2-40B4-BE49-F238E27FC236}">
                    <a16:creationId xmlns:a16="http://schemas.microsoft.com/office/drawing/2014/main" id="{857646E1-135A-4776-8374-C90D0A76AC9B}"/>
                  </a:ext>
                </a:extLst>
              </p:cNvPr>
              <p:cNvSpPr txBox="1"/>
              <p:nvPr/>
            </p:nvSpPr>
            <p:spPr>
              <a:xfrm>
                <a:off x="13316165" y="2691010"/>
                <a:ext cx="636841" cy="276999"/>
              </a:xfrm>
              <a:prstGeom prst="rect">
                <a:avLst/>
              </a:prstGeom>
              <a:noFill/>
            </p:spPr>
            <p:txBody>
              <a:bodyPr wrap="none" rtlCol="0">
                <a:spAutoFit/>
              </a:bodyPr>
              <a:lstStyle/>
              <a:p>
                <a:pPr algn="ctr"/>
                <a:r>
                  <a:rPr lang="en-US" sz="1200" b="1" dirty="0"/>
                  <a:t>Tablets</a:t>
                </a:r>
              </a:p>
            </p:txBody>
          </p:sp>
        </p:grpSp>
      </p:grpSp>
      <p:cxnSp>
        <p:nvCxnSpPr>
          <p:cNvPr id="160" name="Connector: Elbow 159">
            <a:extLst>
              <a:ext uri="{FF2B5EF4-FFF2-40B4-BE49-F238E27FC236}">
                <a16:creationId xmlns:a16="http://schemas.microsoft.com/office/drawing/2014/main" id="{0EB16A91-3479-4228-9CDD-E084FCDD6240}"/>
              </a:ext>
            </a:extLst>
          </p:cNvPr>
          <p:cNvCxnSpPr>
            <a:cxnSpLocks/>
            <a:endCxn id="53" idx="0"/>
          </p:cNvCxnSpPr>
          <p:nvPr/>
        </p:nvCxnSpPr>
        <p:spPr>
          <a:xfrm>
            <a:off x="4307582" y="3353956"/>
            <a:ext cx="3629126" cy="670756"/>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1" name="Connector: Elbow 160">
            <a:extLst>
              <a:ext uri="{FF2B5EF4-FFF2-40B4-BE49-F238E27FC236}">
                <a16:creationId xmlns:a16="http://schemas.microsoft.com/office/drawing/2014/main" id="{F0E1A44A-2268-4DDB-A92E-036F08CBABBD}"/>
              </a:ext>
            </a:extLst>
          </p:cNvPr>
          <p:cNvCxnSpPr>
            <a:stCxn id="79" idx="3"/>
            <a:endCxn id="69" idx="3"/>
          </p:cNvCxnSpPr>
          <p:nvPr/>
        </p:nvCxnSpPr>
        <p:spPr>
          <a:xfrm>
            <a:off x="11793154" y="1122418"/>
            <a:ext cx="55784" cy="888353"/>
          </a:xfrm>
          <a:prstGeom prst="bentConnector3">
            <a:avLst>
              <a:gd name="adj1" fmla="val 509795"/>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2" name="Connector: Elbow 161">
            <a:extLst>
              <a:ext uri="{FF2B5EF4-FFF2-40B4-BE49-F238E27FC236}">
                <a16:creationId xmlns:a16="http://schemas.microsoft.com/office/drawing/2014/main" id="{48053BF1-E347-4FDE-9691-5A92C2C81197}"/>
              </a:ext>
            </a:extLst>
          </p:cNvPr>
          <p:cNvCxnSpPr>
            <a:stCxn id="79" idx="1"/>
            <a:endCxn id="75" idx="1"/>
          </p:cNvCxnSpPr>
          <p:nvPr/>
        </p:nvCxnSpPr>
        <p:spPr>
          <a:xfrm rot="10800000" flipH="1" flipV="1">
            <a:off x="11266578" y="1122417"/>
            <a:ext cx="102191" cy="3100985"/>
          </a:xfrm>
          <a:prstGeom prst="bentConnector3">
            <a:avLst>
              <a:gd name="adj1" fmla="val -42254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3" name="Connector: Elbow 162">
            <a:extLst>
              <a:ext uri="{FF2B5EF4-FFF2-40B4-BE49-F238E27FC236}">
                <a16:creationId xmlns:a16="http://schemas.microsoft.com/office/drawing/2014/main" id="{8E7FC6FB-8F92-44DB-A70E-4A6A2AD6F996}"/>
              </a:ext>
            </a:extLst>
          </p:cNvPr>
          <p:cNvCxnSpPr>
            <a:stCxn id="72" idx="3"/>
            <a:endCxn id="75" idx="0"/>
          </p:cNvCxnSpPr>
          <p:nvPr/>
        </p:nvCxnSpPr>
        <p:spPr>
          <a:xfrm flipH="1">
            <a:off x="11619919" y="2879090"/>
            <a:ext cx="227029" cy="1090574"/>
          </a:xfrm>
          <a:prstGeom prst="bentConnector4">
            <a:avLst>
              <a:gd name="adj1" fmla="val -82791"/>
              <a:gd name="adj2" fmla="val 78338"/>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4" name="Connector: Elbow 163">
            <a:extLst>
              <a:ext uri="{FF2B5EF4-FFF2-40B4-BE49-F238E27FC236}">
                <a16:creationId xmlns:a16="http://schemas.microsoft.com/office/drawing/2014/main" id="{7C16542C-ED1D-4D55-92FD-BE2B3A1FC372}"/>
              </a:ext>
            </a:extLst>
          </p:cNvPr>
          <p:cNvCxnSpPr>
            <a:stCxn id="72" idx="1"/>
            <a:endCxn id="69" idx="1"/>
          </p:cNvCxnSpPr>
          <p:nvPr/>
        </p:nvCxnSpPr>
        <p:spPr>
          <a:xfrm rot="10800000" flipH="1">
            <a:off x="11281425" y="2010772"/>
            <a:ext cx="1990" cy="868319"/>
          </a:xfrm>
          <a:prstGeom prst="bentConnector3">
            <a:avLst>
              <a:gd name="adj1" fmla="val -1148743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grpSp>
        <p:nvGrpSpPr>
          <p:cNvPr id="165" name="Group 164">
            <a:extLst>
              <a:ext uri="{FF2B5EF4-FFF2-40B4-BE49-F238E27FC236}">
                <a16:creationId xmlns:a16="http://schemas.microsoft.com/office/drawing/2014/main" id="{3CDE458B-AF5B-4A85-9AE3-1CDE2AC4FF40}"/>
              </a:ext>
            </a:extLst>
          </p:cNvPr>
          <p:cNvGrpSpPr/>
          <p:nvPr/>
        </p:nvGrpSpPr>
        <p:grpSpPr>
          <a:xfrm>
            <a:off x="190061" y="1455276"/>
            <a:ext cx="821838" cy="906879"/>
            <a:chOff x="202093" y="1286830"/>
            <a:chExt cx="821838" cy="906879"/>
          </a:xfrm>
          <a:noFill/>
        </p:grpSpPr>
        <p:pic>
          <p:nvPicPr>
            <p:cNvPr id="166" name="Picture 165">
              <a:extLst>
                <a:ext uri="{FF2B5EF4-FFF2-40B4-BE49-F238E27FC236}">
                  <a16:creationId xmlns:a16="http://schemas.microsoft.com/office/drawing/2014/main" id="{6D402A18-68F3-4A11-8353-2D4F8316D382}"/>
                </a:ext>
              </a:extLst>
            </p:cNvPr>
            <p:cNvPicPr>
              <a:picLocks noChangeAspect="1"/>
            </p:cNvPicPr>
            <p:nvPr/>
          </p:nvPicPr>
          <p:blipFill>
            <a:blip r:embed="rId42"/>
            <a:stretch>
              <a:fillRect/>
            </a:stretch>
          </p:blipFill>
          <p:spPr>
            <a:xfrm>
              <a:off x="308037" y="1286830"/>
              <a:ext cx="688778" cy="653862"/>
            </a:xfrm>
            <a:prstGeom prst="rect">
              <a:avLst/>
            </a:prstGeom>
            <a:grpFill/>
            <a:ln>
              <a:noFill/>
            </a:ln>
          </p:spPr>
        </p:pic>
        <p:sp>
          <p:nvSpPr>
            <p:cNvPr id="167" name="TextBox 166">
              <a:extLst>
                <a:ext uri="{FF2B5EF4-FFF2-40B4-BE49-F238E27FC236}">
                  <a16:creationId xmlns:a16="http://schemas.microsoft.com/office/drawing/2014/main" id="{5D8CE61D-CB07-42E9-A523-6459BBF109D4}"/>
                </a:ext>
              </a:extLst>
            </p:cNvPr>
            <p:cNvSpPr txBox="1"/>
            <p:nvPr/>
          </p:nvSpPr>
          <p:spPr>
            <a:xfrm>
              <a:off x="202093" y="1896951"/>
              <a:ext cx="821838" cy="296758"/>
            </a:xfrm>
            <a:prstGeom prst="rect">
              <a:avLst/>
            </a:prstGeom>
            <a:grpFill/>
            <a:ln>
              <a:noFill/>
            </a:ln>
          </p:spPr>
          <p:txBody>
            <a:bodyPr wrap="none" rtlCol="0">
              <a:spAutoFit/>
            </a:bodyPr>
            <a:lstStyle/>
            <a:p>
              <a:r>
                <a:rPr lang="en-US" sz="1200" b="1" dirty="0"/>
                <a:t>Historian</a:t>
              </a:r>
            </a:p>
          </p:txBody>
        </p:sp>
      </p:grpSp>
      <p:grpSp>
        <p:nvGrpSpPr>
          <p:cNvPr id="169" name="Group 168">
            <a:extLst>
              <a:ext uri="{FF2B5EF4-FFF2-40B4-BE49-F238E27FC236}">
                <a16:creationId xmlns:a16="http://schemas.microsoft.com/office/drawing/2014/main" id="{4670399A-FC18-44CC-83B9-0BFE2419EA23}"/>
              </a:ext>
            </a:extLst>
          </p:cNvPr>
          <p:cNvGrpSpPr/>
          <p:nvPr/>
        </p:nvGrpSpPr>
        <p:grpSpPr>
          <a:xfrm>
            <a:off x="9192316" y="3986993"/>
            <a:ext cx="1107354" cy="1197053"/>
            <a:chOff x="7623087" y="5747094"/>
            <a:chExt cx="1107354" cy="1197052"/>
          </a:xfrm>
        </p:grpSpPr>
        <p:pic>
          <p:nvPicPr>
            <p:cNvPr id="170" name="Picture 169">
              <a:extLst>
                <a:ext uri="{FF2B5EF4-FFF2-40B4-BE49-F238E27FC236}">
                  <a16:creationId xmlns:a16="http://schemas.microsoft.com/office/drawing/2014/main" id="{295A01CE-0C55-4C76-A35F-34A2F97A0C19}"/>
                </a:ext>
              </a:extLst>
            </p:cNvPr>
            <p:cNvPicPr>
              <a:picLocks noChangeAspect="1"/>
            </p:cNvPicPr>
            <p:nvPr/>
          </p:nvPicPr>
          <p:blipFill>
            <a:blip r:embed="rId9"/>
            <a:stretch>
              <a:fillRect/>
            </a:stretch>
          </p:blipFill>
          <p:spPr>
            <a:xfrm>
              <a:off x="7875028" y="5747094"/>
              <a:ext cx="583908" cy="582585"/>
            </a:xfrm>
            <a:prstGeom prst="rect">
              <a:avLst/>
            </a:prstGeom>
          </p:spPr>
        </p:pic>
        <p:sp>
          <p:nvSpPr>
            <p:cNvPr id="171" name="TextBox 170">
              <a:extLst>
                <a:ext uri="{FF2B5EF4-FFF2-40B4-BE49-F238E27FC236}">
                  <a16:creationId xmlns:a16="http://schemas.microsoft.com/office/drawing/2014/main" id="{9CB74866-B81E-4C04-97D2-6605BA7B134B}"/>
                </a:ext>
              </a:extLst>
            </p:cNvPr>
            <p:cNvSpPr txBox="1"/>
            <p:nvPr/>
          </p:nvSpPr>
          <p:spPr>
            <a:xfrm>
              <a:off x="7623087" y="6297816"/>
              <a:ext cx="1107354" cy="646330"/>
            </a:xfrm>
            <a:prstGeom prst="rect">
              <a:avLst/>
            </a:prstGeom>
            <a:noFill/>
          </p:spPr>
          <p:txBody>
            <a:bodyPr wrap="none" rtlCol="0">
              <a:spAutoFit/>
            </a:bodyPr>
            <a:lstStyle/>
            <a:p>
              <a:pPr algn="ctr"/>
              <a:r>
                <a:rPr lang="en-US" sz="1200" b="1" dirty="0"/>
                <a:t>AWS S3</a:t>
              </a:r>
            </a:p>
            <a:p>
              <a:pPr algn="ctr"/>
              <a:r>
                <a:rPr lang="en-US" sz="1200" b="1" dirty="0"/>
                <a:t>NodeJS/React </a:t>
              </a:r>
            </a:p>
            <a:p>
              <a:pPr algn="ctr"/>
              <a:r>
                <a:rPr lang="en-US" sz="1200" b="1" dirty="0"/>
                <a:t>Front End App</a:t>
              </a:r>
            </a:p>
          </p:txBody>
        </p:sp>
      </p:grpSp>
      <p:cxnSp>
        <p:nvCxnSpPr>
          <p:cNvPr id="175" name="Connector: Elbow 174">
            <a:extLst>
              <a:ext uri="{FF2B5EF4-FFF2-40B4-BE49-F238E27FC236}">
                <a16:creationId xmlns:a16="http://schemas.microsoft.com/office/drawing/2014/main" id="{F02AF9B0-9487-4A63-A694-0E6B4EC5A650}"/>
              </a:ext>
            </a:extLst>
          </p:cNvPr>
          <p:cNvCxnSpPr>
            <a:cxnSpLocks/>
          </p:cNvCxnSpPr>
          <p:nvPr/>
        </p:nvCxnSpPr>
        <p:spPr>
          <a:xfrm flipV="1">
            <a:off x="6922870" y="4394565"/>
            <a:ext cx="2481072" cy="604420"/>
          </a:xfrm>
          <a:prstGeom prst="bentConnector3">
            <a:avLst>
              <a:gd name="adj1" fmla="val 59009"/>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3299A4A-F777-41BB-8CFF-5C2356595469}"/>
              </a:ext>
            </a:extLst>
          </p:cNvPr>
          <p:cNvCxnSpPr/>
          <p:nvPr/>
        </p:nvCxnSpPr>
        <p:spPr>
          <a:xfrm rot="16200000" flipH="1">
            <a:off x="5738464" y="4410040"/>
            <a:ext cx="721506" cy="456384"/>
          </a:xfrm>
          <a:prstGeom prst="bentConnector3">
            <a:avLst>
              <a:gd name="adj1" fmla="val 99286"/>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3F1B62C1-B5D2-4B4C-85BD-6991BA279B92}"/>
              </a:ext>
            </a:extLst>
          </p:cNvPr>
          <p:cNvSpPr txBox="1"/>
          <p:nvPr/>
        </p:nvSpPr>
        <p:spPr>
          <a:xfrm>
            <a:off x="5394491" y="4972249"/>
            <a:ext cx="854721" cy="246221"/>
          </a:xfrm>
          <a:prstGeom prst="rect">
            <a:avLst/>
          </a:prstGeom>
          <a:noFill/>
        </p:spPr>
        <p:txBody>
          <a:bodyPr wrap="none" rtlCol="0">
            <a:spAutoFit/>
          </a:bodyPr>
          <a:lstStyle/>
          <a:p>
            <a:r>
              <a:rPr lang="en-US" sz="1000" dirty="0"/>
              <a:t>Web Sockets</a:t>
            </a:r>
          </a:p>
        </p:txBody>
      </p:sp>
      <p:pic>
        <p:nvPicPr>
          <p:cNvPr id="172" name="Graphic 171">
            <a:extLst>
              <a:ext uri="{FF2B5EF4-FFF2-40B4-BE49-F238E27FC236}">
                <a16:creationId xmlns:a16="http://schemas.microsoft.com/office/drawing/2014/main" id="{5463187C-BEBD-4869-B53E-FD52E23DAC3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77845" y="5257237"/>
            <a:ext cx="469900" cy="469900"/>
          </a:xfrm>
          <a:prstGeom prst="rect">
            <a:avLst/>
          </a:prstGeom>
        </p:spPr>
      </p:pic>
      <p:pic>
        <p:nvPicPr>
          <p:cNvPr id="173" name="Graphic 172">
            <a:extLst>
              <a:ext uri="{FF2B5EF4-FFF2-40B4-BE49-F238E27FC236}">
                <a16:creationId xmlns:a16="http://schemas.microsoft.com/office/drawing/2014/main" id="{C1041759-060C-43B7-90F1-ED5874D6DC94}"/>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47745" y="5269030"/>
            <a:ext cx="469900" cy="469900"/>
          </a:xfrm>
          <a:prstGeom prst="rect">
            <a:avLst/>
          </a:prstGeom>
        </p:spPr>
      </p:pic>
      <p:pic>
        <p:nvPicPr>
          <p:cNvPr id="174" name="Graphic 173">
            <a:extLst>
              <a:ext uri="{FF2B5EF4-FFF2-40B4-BE49-F238E27FC236}">
                <a16:creationId xmlns:a16="http://schemas.microsoft.com/office/drawing/2014/main" id="{856D9D3D-20EA-44A4-82A9-C5257A93DF6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54366" y="5263786"/>
            <a:ext cx="469900" cy="469900"/>
          </a:xfrm>
          <a:prstGeom prst="rect">
            <a:avLst/>
          </a:prstGeom>
        </p:spPr>
      </p:pic>
      <p:pic>
        <p:nvPicPr>
          <p:cNvPr id="176" name="Graphic 175">
            <a:extLst>
              <a:ext uri="{FF2B5EF4-FFF2-40B4-BE49-F238E27FC236}">
                <a16:creationId xmlns:a16="http://schemas.microsoft.com/office/drawing/2014/main" id="{F7FDFB4F-F94D-440A-877E-A0CA0088811A}"/>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24266" y="5275579"/>
            <a:ext cx="469900" cy="469900"/>
          </a:xfrm>
          <a:prstGeom prst="rect">
            <a:avLst/>
          </a:prstGeom>
        </p:spPr>
      </p:pic>
      <p:pic>
        <p:nvPicPr>
          <p:cNvPr id="177" name="Graphic 176">
            <a:extLst>
              <a:ext uri="{FF2B5EF4-FFF2-40B4-BE49-F238E27FC236}">
                <a16:creationId xmlns:a16="http://schemas.microsoft.com/office/drawing/2014/main" id="{42BE4545-91D3-4386-8F29-AF402B3AFFA7}"/>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200533" y="5794422"/>
            <a:ext cx="469900" cy="469900"/>
          </a:xfrm>
          <a:prstGeom prst="rect">
            <a:avLst/>
          </a:prstGeom>
        </p:spPr>
      </p:pic>
      <p:pic>
        <p:nvPicPr>
          <p:cNvPr id="178" name="Graphic 177">
            <a:extLst>
              <a:ext uri="{FF2B5EF4-FFF2-40B4-BE49-F238E27FC236}">
                <a16:creationId xmlns:a16="http://schemas.microsoft.com/office/drawing/2014/main" id="{40620883-C8C6-4FEA-B938-8AE4B1D3A27C}"/>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70433" y="5806215"/>
            <a:ext cx="469900" cy="469900"/>
          </a:xfrm>
          <a:prstGeom prst="rect">
            <a:avLst/>
          </a:prstGeom>
        </p:spPr>
      </p:pic>
      <p:pic>
        <p:nvPicPr>
          <p:cNvPr id="179" name="Graphic 178">
            <a:extLst>
              <a:ext uri="{FF2B5EF4-FFF2-40B4-BE49-F238E27FC236}">
                <a16:creationId xmlns:a16="http://schemas.microsoft.com/office/drawing/2014/main" id="{7AC969D2-9209-456F-909E-337A7D05D4CA}"/>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77054" y="5800971"/>
            <a:ext cx="469900" cy="469900"/>
          </a:xfrm>
          <a:prstGeom prst="rect">
            <a:avLst/>
          </a:prstGeom>
        </p:spPr>
      </p:pic>
      <p:pic>
        <p:nvPicPr>
          <p:cNvPr id="180" name="Graphic 179">
            <a:extLst>
              <a:ext uri="{FF2B5EF4-FFF2-40B4-BE49-F238E27FC236}">
                <a16:creationId xmlns:a16="http://schemas.microsoft.com/office/drawing/2014/main" id="{24B850C2-55B0-4436-BD33-4FE36F969870}"/>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46954" y="5812764"/>
            <a:ext cx="469900" cy="469900"/>
          </a:xfrm>
          <a:prstGeom prst="rect">
            <a:avLst/>
          </a:prstGeom>
        </p:spPr>
      </p:pic>
      <p:pic>
        <p:nvPicPr>
          <p:cNvPr id="181" name="Graphic 180">
            <a:extLst>
              <a:ext uri="{FF2B5EF4-FFF2-40B4-BE49-F238E27FC236}">
                <a16:creationId xmlns:a16="http://schemas.microsoft.com/office/drawing/2014/main" id="{12CB4EFC-C028-489E-B42B-DACB9475CBE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204609" y="6323893"/>
            <a:ext cx="469900" cy="469900"/>
          </a:xfrm>
          <a:prstGeom prst="rect">
            <a:avLst/>
          </a:prstGeom>
        </p:spPr>
      </p:pic>
      <p:pic>
        <p:nvPicPr>
          <p:cNvPr id="182" name="Graphic 181">
            <a:extLst>
              <a:ext uri="{FF2B5EF4-FFF2-40B4-BE49-F238E27FC236}">
                <a16:creationId xmlns:a16="http://schemas.microsoft.com/office/drawing/2014/main" id="{4432321B-CAA9-47D8-9253-03FC1A37E3E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74509" y="6335686"/>
            <a:ext cx="469900" cy="469900"/>
          </a:xfrm>
          <a:prstGeom prst="rect">
            <a:avLst/>
          </a:prstGeom>
        </p:spPr>
      </p:pic>
      <p:pic>
        <p:nvPicPr>
          <p:cNvPr id="183" name="Graphic 182">
            <a:extLst>
              <a:ext uri="{FF2B5EF4-FFF2-40B4-BE49-F238E27FC236}">
                <a16:creationId xmlns:a16="http://schemas.microsoft.com/office/drawing/2014/main" id="{D1D7A941-B5DD-44E8-8360-4A6467D260DC}"/>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81130" y="6330442"/>
            <a:ext cx="469900" cy="469900"/>
          </a:xfrm>
          <a:prstGeom prst="rect">
            <a:avLst/>
          </a:prstGeom>
        </p:spPr>
      </p:pic>
      <p:pic>
        <p:nvPicPr>
          <p:cNvPr id="184" name="Graphic 183">
            <a:extLst>
              <a:ext uri="{FF2B5EF4-FFF2-40B4-BE49-F238E27FC236}">
                <a16:creationId xmlns:a16="http://schemas.microsoft.com/office/drawing/2014/main" id="{DCDC9839-31E6-47FC-B6FB-07D131D4934D}"/>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51030" y="6342235"/>
            <a:ext cx="469900" cy="469900"/>
          </a:xfrm>
          <a:prstGeom prst="rect">
            <a:avLst/>
          </a:prstGeom>
        </p:spPr>
      </p:pic>
      <p:pic>
        <p:nvPicPr>
          <p:cNvPr id="3" name="Picture 2">
            <a:extLst>
              <a:ext uri="{FF2B5EF4-FFF2-40B4-BE49-F238E27FC236}">
                <a16:creationId xmlns:a16="http://schemas.microsoft.com/office/drawing/2014/main" id="{6AB18C46-3760-4E4C-AA0D-C46F700296FC}"/>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54283" y="4525133"/>
            <a:ext cx="1083613" cy="609241"/>
          </a:xfrm>
          <a:prstGeom prst="rect">
            <a:avLst/>
          </a:prstGeom>
        </p:spPr>
      </p:pic>
      <p:pic>
        <p:nvPicPr>
          <p:cNvPr id="64" name="Picture 63">
            <a:extLst>
              <a:ext uri="{FF2B5EF4-FFF2-40B4-BE49-F238E27FC236}">
                <a16:creationId xmlns:a16="http://schemas.microsoft.com/office/drawing/2014/main" id="{7281EEEE-BCF5-4F8C-B46F-FF48C666D015}"/>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366154" y="4587147"/>
            <a:ext cx="985589" cy="379435"/>
          </a:xfrm>
          <a:prstGeom prst="rect">
            <a:avLst/>
          </a:prstGeom>
        </p:spPr>
      </p:pic>
      <p:sp>
        <p:nvSpPr>
          <p:cNvPr id="67" name="Rectangle 66">
            <a:extLst>
              <a:ext uri="{FF2B5EF4-FFF2-40B4-BE49-F238E27FC236}">
                <a16:creationId xmlns:a16="http://schemas.microsoft.com/office/drawing/2014/main" id="{E1629546-4F36-48F0-8E80-740571B93CBE}"/>
              </a:ext>
            </a:extLst>
          </p:cNvPr>
          <p:cNvSpPr/>
          <p:nvPr/>
        </p:nvSpPr>
        <p:spPr>
          <a:xfrm>
            <a:off x="354567" y="2818983"/>
            <a:ext cx="1799827" cy="11680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7FBAF43E-2476-49C5-9C36-52F2CA706F8D}"/>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90482" y="2902074"/>
            <a:ext cx="768389" cy="1022403"/>
          </a:xfrm>
          <a:prstGeom prst="rect">
            <a:avLst/>
          </a:prstGeom>
        </p:spPr>
      </p:pic>
      <p:sp>
        <p:nvSpPr>
          <p:cNvPr id="185" name="TextBox 184">
            <a:extLst>
              <a:ext uri="{FF2B5EF4-FFF2-40B4-BE49-F238E27FC236}">
                <a16:creationId xmlns:a16="http://schemas.microsoft.com/office/drawing/2014/main" id="{FCDA7D03-649E-4050-B1B6-EE7D50398179}"/>
              </a:ext>
            </a:extLst>
          </p:cNvPr>
          <p:cNvSpPr txBox="1"/>
          <p:nvPr/>
        </p:nvSpPr>
        <p:spPr>
          <a:xfrm>
            <a:off x="1235546" y="3156439"/>
            <a:ext cx="742063" cy="461665"/>
          </a:xfrm>
          <a:prstGeom prst="rect">
            <a:avLst/>
          </a:prstGeom>
          <a:noFill/>
        </p:spPr>
        <p:txBody>
          <a:bodyPr wrap="none" rtlCol="0">
            <a:spAutoFit/>
          </a:bodyPr>
          <a:lstStyle/>
          <a:p>
            <a:pPr algn="ctr"/>
            <a:r>
              <a:rPr lang="en-US" sz="1200" b="1" dirty="0"/>
              <a:t>Ignition </a:t>
            </a:r>
          </a:p>
          <a:p>
            <a:pPr algn="ctr"/>
            <a:r>
              <a:rPr lang="en-US" sz="1200" b="1" dirty="0"/>
              <a:t>Gateway</a:t>
            </a:r>
          </a:p>
        </p:txBody>
      </p:sp>
      <p:pic>
        <p:nvPicPr>
          <p:cNvPr id="186" name="Graphic 185">
            <a:extLst>
              <a:ext uri="{FF2B5EF4-FFF2-40B4-BE49-F238E27FC236}">
                <a16:creationId xmlns:a16="http://schemas.microsoft.com/office/drawing/2014/main" id="{1B6BD3E4-A470-4546-8D1C-DC286A7D597A}"/>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7140690" y="4034085"/>
            <a:ext cx="525586" cy="525586"/>
          </a:xfrm>
          <a:prstGeom prst="rect">
            <a:avLst/>
          </a:prstGeom>
        </p:spPr>
      </p:pic>
    </p:spTree>
    <p:extLst>
      <p:ext uri="{BB962C8B-B14F-4D97-AF65-F5344CB8AC3E}">
        <p14:creationId xmlns:p14="http://schemas.microsoft.com/office/powerpoint/2010/main" val="384502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2980F-4AD2-47F6-A8F8-D12260DAAC83}"/>
              </a:ext>
            </a:extLst>
          </p:cNvPr>
          <p:cNvSpPr/>
          <p:nvPr/>
        </p:nvSpPr>
        <p:spPr>
          <a:xfrm>
            <a:off x="60244" y="101601"/>
            <a:ext cx="3292029"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On Premise Edge</a:t>
            </a:r>
          </a:p>
        </p:txBody>
      </p:sp>
      <p:grpSp>
        <p:nvGrpSpPr>
          <p:cNvPr id="7" name="Group 6">
            <a:extLst>
              <a:ext uri="{FF2B5EF4-FFF2-40B4-BE49-F238E27FC236}">
                <a16:creationId xmlns:a16="http://schemas.microsoft.com/office/drawing/2014/main" id="{651AABED-A9ED-4BEC-B951-EADDED688004}"/>
              </a:ext>
            </a:extLst>
          </p:cNvPr>
          <p:cNvGrpSpPr/>
          <p:nvPr/>
        </p:nvGrpSpPr>
        <p:grpSpPr>
          <a:xfrm>
            <a:off x="1077657" y="1596505"/>
            <a:ext cx="1316039" cy="1067728"/>
            <a:chOff x="1202667" y="550940"/>
            <a:chExt cx="1227515" cy="996634"/>
          </a:xfrm>
        </p:grpSpPr>
        <p:pic>
          <p:nvPicPr>
            <p:cNvPr id="8" name="Graphic 7">
              <a:extLst>
                <a:ext uri="{FF2B5EF4-FFF2-40B4-BE49-F238E27FC236}">
                  <a16:creationId xmlns:a16="http://schemas.microsoft.com/office/drawing/2014/main" id="{9741432B-04D1-4E9A-8A50-8544E3CD8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489" y="550940"/>
              <a:ext cx="711200" cy="711200"/>
            </a:xfrm>
            <a:prstGeom prst="rect">
              <a:avLst/>
            </a:prstGeom>
          </p:spPr>
        </p:pic>
        <p:sp>
          <p:nvSpPr>
            <p:cNvPr id="9" name="TextBox 8">
              <a:extLst>
                <a:ext uri="{FF2B5EF4-FFF2-40B4-BE49-F238E27FC236}">
                  <a16:creationId xmlns:a16="http://schemas.microsoft.com/office/drawing/2014/main" id="{E00F89D8-AAF6-4BB8-80EF-BBD61D8C549C}"/>
                </a:ext>
              </a:extLst>
            </p:cNvPr>
            <p:cNvSpPr txBox="1"/>
            <p:nvPr/>
          </p:nvSpPr>
          <p:spPr>
            <a:xfrm>
              <a:off x="1202667" y="1270575"/>
              <a:ext cx="1227515" cy="276999"/>
            </a:xfrm>
            <a:prstGeom prst="rect">
              <a:avLst/>
            </a:prstGeom>
            <a:noFill/>
          </p:spPr>
          <p:txBody>
            <a:bodyPr wrap="none" rtlCol="0">
              <a:spAutoFit/>
            </a:bodyPr>
            <a:lstStyle/>
            <a:p>
              <a:r>
                <a:rPr lang="en-US" sz="1200" b="1" dirty="0"/>
                <a:t>AWS Greengrass</a:t>
              </a:r>
            </a:p>
          </p:txBody>
        </p:sp>
      </p:grpSp>
      <p:sp>
        <p:nvSpPr>
          <p:cNvPr id="10" name="Rectangle 9">
            <a:extLst>
              <a:ext uri="{FF2B5EF4-FFF2-40B4-BE49-F238E27FC236}">
                <a16:creationId xmlns:a16="http://schemas.microsoft.com/office/drawing/2014/main" id="{911F9115-225A-49E8-AEF6-B63FC9CFDD1A}"/>
              </a:ext>
            </a:extLst>
          </p:cNvPr>
          <p:cNvSpPr/>
          <p:nvPr/>
        </p:nvSpPr>
        <p:spPr>
          <a:xfrm>
            <a:off x="3983039" y="101601"/>
            <a:ext cx="10523203"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Smart Parking AWS IoT Architecture (For Hackathon </a:t>
            </a:r>
            <a:r>
              <a:rPr lang="en-US" sz="1400" b="1" dirty="0" err="1">
                <a:solidFill>
                  <a:schemeClr val="tx1"/>
                </a:solidFill>
                <a:latin typeface="Verdana" panose="020B0604030504040204" pitchFamily="34" charset="0"/>
                <a:ea typeface="Verdana" panose="020B0604030504040204" pitchFamily="34" charset="0"/>
              </a:rPr>
              <a:t>PoC</a:t>
            </a:r>
            <a:r>
              <a:rPr lang="en-US" sz="1400" b="1" dirty="0">
                <a:solidFill>
                  <a:schemeClr val="tx1"/>
                </a:solidFill>
                <a:latin typeface="Verdana" panose="020B0604030504040204" pitchFamily="34" charset="0"/>
                <a:ea typeface="Verdana" panose="020B0604030504040204" pitchFamily="34" charset="0"/>
              </a:rPr>
              <a:t>)</a:t>
            </a:r>
          </a:p>
        </p:txBody>
      </p:sp>
      <p:grpSp>
        <p:nvGrpSpPr>
          <p:cNvPr id="11" name="Group 10">
            <a:extLst>
              <a:ext uri="{FF2B5EF4-FFF2-40B4-BE49-F238E27FC236}">
                <a16:creationId xmlns:a16="http://schemas.microsoft.com/office/drawing/2014/main" id="{4825ADC0-D9D0-46B0-AB59-4977AB70AD4B}"/>
              </a:ext>
            </a:extLst>
          </p:cNvPr>
          <p:cNvGrpSpPr/>
          <p:nvPr/>
        </p:nvGrpSpPr>
        <p:grpSpPr>
          <a:xfrm>
            <a:off x="4659477" y="2205936"/>
            <a:ext cx="1049775" cy="853896"/>
            <a:chOff x="3833783" y="2153920"/>
            <a:chExt cx="1302081" cy="1045055"/>
          </a:xfrm>
        </p:grpSpPr>
        <p:pic>
          <p:nvPicPr>
            <p:cNvPr id="12" name="Graphic 11">
              <a:extLst>
                <a:ext uri="{FF2B5EF4-FFF2-40B4-BE49-F238E27FC236}">
                  <a16:creationId xmlns:a16="http://schemas.microsoft.com/office/drawing/2014/main" id="{A992976A-42CF-4871-9CE7-F1FFB451D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85620" y="2153920"/>
              <a:ext cx="718481" cy="718481"/>
            </a:xfrm>
            <a:prstGeom prst="rect">
              <a:avLst/>
            </a:prstGeom>
          </p:spPr>
        </p:pic>
        <p:sp>
          <p:nvSpPr>
            <p:cNvPr id="13" name="TextBox 12">
              <a:extLst>
                <a:ext uri="{FF2B5EF4-FFF2-40B4-BE49-F238E27FC236}">
                  <a16:creationId xmlns:a16="http://schemas.microsoft.com/office/drawing/2014/main" id="{8510AC60-BB1B-45B0-909C-20C53FAEA1C7}"/>
                </a:ext>
              </a:extLst>
            </p:cNvPr>
            <p:cNvSpPr txBox="1"/>
            <p:nvPr/>
          </p:nvSpPr>
          <p:spPr>
            <a:xfrm>
              <a:off x="3833783" y="2859965"/>
              <a:ext cx="1302081" cy="339010"/>
            </a:xfrm>
            <a:prstGeom prst="rect">
              <a:avLst/>
            </a:prstGeom>
            <a:noFill/>
          </p:spPr>
          <p:txBody>
            <a:bodyPr wrap="none" rtlCol="0">
              <a:spAutoFit/>
            </a:bodyPr>
            <a:lstStyle/>
            <a:p>
              <a:r>
                <a:rPr lang="en-US" sz="1200" b="1" dirty="0"/>
                <a:t>AWS IoT Core</a:t>
              </a:r>
            </a:p>
          </p:txBody>
        </p:sp>
      </p:grpSp>
      <p:sp>
        <p:nvSpPr>
          <p:cNvPr id="62" name="Rectangle 61">
            <a:extLst>
              <a:ext uri="{FF2B5EF4-FFF2-40B4-BE49-F238E27FC236}">
                <a16:creationId xmlns:a16="http://schemas.microsoft.com/office/drawing/2014/main" id="{A855FF92-0CC2-4287-AD0E-D7B2684D29E2}"/>
              </a:ext>
            </a:extLst>
          </p:cNvPr>
          <p:cNvSpPr/>
          <p:nvPr/>
        </p:nvSpPr>
        <p:spPr>
          <a:xfrm>
            <a:off x="4808582" y="5887840"/>
            <a:ext cx="9622604" cy="1271618"/>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 Common services</a:t>
            </a:r>
          </a:p>
        </p:txBody>
      </p:sp>
      <p:grpSp>
        <p:nvGrpSpPr>
          <p:cNvPr id="63" name="Group 62">
            <a:extLst>
              <a:ext uri="{FF2B5EF4-FFF2-40B4-BE49-F238E27FC236}">
                <a16:creationId xmlns:a16="http://schemas.microsoft.com/office/drawing/2014/main" id="{8C465548-2327-4FFA-820B-A65D6C886470}"/>
              </a:ext>
            </a:extLst>
          </p:cNvPr>
          <p:cNvGrpSpPr/>
          <p:nvPr/>
        </p:nvGrpSpPr>
        <p:grpSpPr>
          <a:xfrm>
            <a:off x="5316578" y="6252084"/>
            <a:ext cx="705642" cy="857679"/>
            <a:chOff x="3985502" y="5728971"/>
            <a:chExt cx="705642" cy="857679"/>
          </a:xfrm>
        </p:grpSpPr>
        <p:pic>
          <p:nvPicPr>
            <p:cNvPr id="64" name="Picture 63">
              <a:extLst>
                <a:ext uri="{FF2B5EF4-FFF2-40B4-BE49-F238E27FC236}">
                  <a16:creationId xmlns:a16="http://schemas.microsoft.com/office/drawing/2014/main" id="{6097803E-1997-4578-B7E8-F4FE35B51AAA}"/>
                </a:ext>
              </a:extLst>
            </p:cNvPr>
            <p:cNvPicPr>
              <a:picLocks noChangeAspect="1"/>
            </p:cNvPicPr>
            <p:nvPr/>
          </p:nvPicPr>
          <p:blipFill>
            <a:blip r:embed="rId6"/>
            <a:stretch>
              <a:fillRect/>
            </a:stretch>
          </p:blipFill>
          <p:spPr>
            <a:xfrm>
              <a:off x="4037177" y="5728971"/>
              <a:ext cx="605905" cy="604532"/>
            </a:xfrm>
            <a:prstGeom prst="rect">
              <a:avLst/>
            </a:prstGeom>
          </p:spPr>
        </p:pic>
        <p:sp>
          <p:nvSpPr>
            <p:cNvPr id="65" name="TextBox 64">
              <a:extLst>
                <a:ext uri="{FF2B5EF4-FFF2-40B4-BE49-F238E27FC236}">
                  <a16:creationId xmlns:a16="http://schemas.microsoft.com/office/drawing/2014/main" id="{932771D1-577F-4D6B-A436-C989815EA6AD}"/>
                </a:ext>
              </a:extLst>
            </p:cNvPr>
            <p:cNvSpPr txBox="1"/>
            <p:nvPr/>
          </p:nvSpPr>
          <p:spPr>
            <a:xfrm>
              <a:off x="3985502" y="6309651"/>
              <a:ext cx="705642" cy="276999"/>
            </a:xfrm>
            <a:prstGeom prst="rect">
              <a:avLst/>
            </a:prstGeom>
            <a:noFill/>
          </p:spPr>
          <p:txBody>
            <a:bodyPr wrap="none" rtlCol="0">
              <a:spAutoFit/>
            </a:bodyPr>
            <a:lstStyle/>
            <a:p>
              <a:r>
                <a:rPr lang="en-US" sz="1200" b="1" dirty="0"/>
                <a:t>API IAM</a:t>
              </a:r>
            </a:p>
          </p:txBody>
        </p:sp>
      </p:grpSp>
      <p:grpSp>
        <p:nvGrpSpPr>
          <p:cNvPr id="66" name="Group 65">
            <a:extLst>
              <a:ext uri="{FF2B5EF4-FFF2-40B4-BE49-F238E27FC236}">
                <a16:creationId xmlns:a16="http://schemas.microsoft.com/office/drawing/2014/main" id="{81D13391-3431-4C5B-B2D3-5442BD44EB13}"/>
              </a:ext>
            </a:extLst>
          </p:cNvPr>
          <p:cNvGrpSpPr/>
          <p:nvPr/>
        </p:nvGrpSpPr>
        <p:grpSpPr>
          <a:xfrm>
            <a:off x="6823102" y="6283571"/>
            <a:ext cx="961097" cy="837580"/>
            <a:chOff x="4975506" y="5759312"/>
            <a:chExt cx="961097" cy="837580"/>
          </a:xfrm>
        </p:grpSpPr>
        <p:pic>
          <p:nvPicPr>
            <p:cNvPr id="67" name="Picture 66">
              <a:extLst>
                <a:ext uri="{FF2B5EF4-FFF2-40B4-BE49-F238E27FC236}">
                  <a16:creationId xmlns:a16="http://schemas.microsoft.com/office/drawing/2014/main" id="{D11D7711-BEC7-4AD1-8FDD-E59A8B0A28A1}"/>
                </a:ext>
              </a:extLst>
            </p:cNvPr>
            <p:cNvPicPr>
              <a:picLocks noChangeAspect="1"/>
            </p:cNvPicPr>
            <p:nvPr/>
          </p:nvPicPr>
          <p:blipFill>
            <a:blip r:embed="rId7"/>
            <a:stretch>
              <a:fillRect/>
            </a:stretch>
          </p:blipFill>
          <p:spPr>
            <a:xfrm>
              <a:off x="5166612" y="5759312"/>
              <a:ext cx="575496" cy="574191"/>
            </a:xfrm>
            <a:prstGeom prst="rect">
              <a:avLst/>
            </a:prstGeom>
          </p:spPr>
        </p:pic>
        <p:sp>
          <p:nvSpPr>
            <p:cNvPr id="68" name="TextBox 67">
              <a:extLst>
                <a:ext uri="{FF2B5EF4-FFF2-40B4-BE49-F238E27FC236}">
                  <a16:creationId xmlns:a16="http://schemas.microsoft.com/office/drawing/2014/main" id="{DED8F792-CBDC-4D80-B93B-55446AA10F33}"/>
                </a:ext>
              </a:extLst>
            </p:cNvPr>
            <p:cNvSpPr txBox="1"/>
            <p:nvPr/>
          </p:nvSpPr>
          <p:spPr>
            <a:xfrm>
              <a:off x="4975506" y="6319893"/>
              <a:ext cx="961097" cy="276999"/>
            </a:xfrm>
            <a:prstGeom prst="rect">
              <a:avLst/>
            </a:prstGeom>
            <a:noFill/>
          </p:spPr>
          <p:txBody>
            <a:bodyPr wrap="none" rtlCol="0">
              <a:spAutoFit/>
            </a:bodyPr>
            <a:lstStyle/>
            <a:p>
              <a:r>
                <a:rPr lang="en-US" sz="1200" b="1" dirty="0"/>
                <a:t>CloudWatch</a:t>
              </a:r>
            </a:p>
          </p:txBody>
        </p:sp>
      </p:grpSp>
      <p:grpSp>
        <p:nvGrpSpPr>
          <p:cNvPr id="72" name="Group 71">
            <a:extLst>
              <a:ext uri="{FF2B5EF4-FFF2-40B4-BE49-F238E27FC236}">
                <a16:creationId xmlns:a16="http://schemas.microsoft.com/office/drawing/2014/main" id="{1FE8A5D0-188A-4200-B4AA-B6E03FDFFEC8}"/>
              </a:ext>
            </a:extLst>
          </p:cNvPr>
          <p:cNvGrpSpPr/>
          <p:nvPr/>
        </p:nvGrpSpPr>
        <p:grpSpPr>
          <a:xfrm>
            <a:off x="8405840" y="6272265"/>
            <a:ext cx="762966" cy="837498"/>
            <a:chOff x="7219427" y="5759312"/>
            <a:chExt cx="762966" cy="837498"/>
          </a:xfrm>
        </p:grpSpPr>
        <p:pic>
          <p:nvPicPr>
            <p:cNvPr id="73" name="Picture 72">
              <a:extLst>
                <a:ext uri="{FF2B5EF4-FFF2-40B4-BE49-F238E27FC236}">
                  <a16:creationId xmlns:a16="http://schemas.microsoft.com/office/drawing/2014/main" id="{21C0BDC3-8D0A-43F7-A141-6A7DF07E52C4}"/>
                </a:ext>
              </a:extLst>
            </p:cNvPr>
            <p:cNvPicPr>
              <a:picLocks noChangeAspect="1"/>
            </p:cNvPicPr>
            <p:nvPr/>
          </p:nvPicPr>
          <p:blipFill>
            <a:blip r:embed="rId8"/>
            <a:stretch>
              <a:fillRect/>
            </a:stretch>
          </p:blipFill>
          <p:spPr>
            <a:xfrm>
              <a:off x="7308600" y="5759312"/>
              <a:ext cx="570952" cy="559924"/>
            </a:xfrm>
            <a:prstGeom prst="rect">
              <a:avLst/>
            </a:prstGeom>
          </p:spPr>
        </p:pic>
        <p:sp>
          <p:nvSpPr>
            <p:cNvPr id="74" name="TextBox 73">
              <a:extLst>
                <a:ext uri="{FF2B5EF4-FFF2-40B4-BE49-F238E27FC236}">
                  <a16:creationId xmlns:a16="http://schemas.microsoft.com/office/drawing/2014/main" id="{088B878F-8FE4-431C-8BEE-1DDB2FC07277}"/>
                </a:ext>
              </a:extLst>
            </p:cNvPr>
            <p:cNvSpPr txBox="1"/>
            <p:nvPr/>
          </p:nvSpPr>
          <p:spPr>
            <a:xfrm>
              <a:off x="7219427" y="6319811"/>
              <a:ext cx="762966" cy="276999"/>
            </a:xfrm>
            <a:prstGeom prst="rect">
              <a:avLst/>
            </a:prstGeom>
            <a:noFill/>
          </p:spPr>
          <p:txBody>
            <a:bodyPr wrap="none" rtlCol="0">
              <a:spAutoFit/>
            </a:bodyPr>
            <a:lstStyle/>
            <a:p>
              <a:r>
                <a:rPr lang="en-US" sz="1200" b="1" dirty="0"/>
                <a:t>AWS SNS</a:t>
              </a:r>
            </a:p>
          </p:txBody>
        </p:sp>
      </p:grpSp>
      <p:grpSp>
        <p:nvGrpSpPr>
          <p:cNvPr id="75" name="Group 74">
            <a:extLst>
              <a:ext uri="{FF2B5EF4-FFF2-40B4-BE49-F238E27FC236}">
                <a16:creationId xmlns:a16="http://schemas.microsoft.com/office/drawing/2014/main" id="{FE6B9BB8-70A3-4214-A00D-09C7A2099FF7}"/>
              </a:ext>
            </a:extLst>
          </p:cNvPr>
          <p:cNvGrpSpPr/>
          <p:nvPr/>
        </p:nvGrpSpPr>
        <p:grpSpPr>
          <a:xfrm>
            <a:off x="9978687" y="6252084"/>
            <a:ext cx="668388" cy="848042"/>
            <a:chOff x="7836447" y="5747094"/>
            <a:chExt cx="668388" cy="848041"/>
          </a:xfrm>
        </p:grpSpPr>
        <p:pic>
          <p:nvPicPr>
            <p:cNvPr id="76" name="Picture 75">
              <a:extLst>
                <a:ext uri="{FF2B5EF4-FFF2-40B4-BE49-F238E27FC236}">
                  <a16:creationId xmlns:a16="http://schemas.microsoft.com/office/drawing/2014/main" id="{D71C6EE8-FA61-402A-B598-A1F36AFCD086}"/>
                </a:ext>
              </a:extLst>
            </p:cNvPr>
            <p:cNvPicPr>
              <a:picLocks noChangeAspect="1"/>
            </p:cNvPicPr>
            <p:nvPr/>
          </p:nvPicPr>
          <p:blipFill>
            <a:blip r:embed="rId9"/>
            <a:stretch>
              <a:fillRect/>
            </a:stretch>
          </p:blipFill>
          <p:spPr>
            <a:xfrm>
              <a:off x="7875028" y="5747094"/>
              <a:ext cx="583908" cy="582585"/>
            </a:xfrm>
            <a:prstGeom prst="rect">
              <a:avLst/>
            </a:prstGeom>
          </p:spPr>
        </p:pic>
        <p:sp>
          <p:nvSpPr>
            <p:cNvPr id="77" name="TextBox 76">
              <a:extLst>
                <a:ext uri="{FF2B5EF4-FFF2-40B4-BE49-F238E27FC236}">
                  <a16:creationId xmlns:a16="http://schemas.microsoft.com/office/drawing/2014/main" id="{B57349BE-0DF9-4905-B74F-D9258A516493}"/>
                </a:ext>
              </a:extLst>
            </p:cNvPr>
            <p:cNvSpPr txBox="1"/>
            <p:nvPr/>
          </p:nvSpPr>
          <p:spPr>
            <a:xfrm>
              <a:off x="7836447" y="6318136"/>
              <a:ext cx="668388" cy="276999"/>
            </a:xfrm>
            <a:prstGeom prst="rect">
              <a:avLst/>
            </a:prstGeom>
            <a:noFill/>
          </p:spPr>
          <p:txBody>
            <a:bodyPr wrap="none" rtlCol="0">
              <a:spAutoFit/>
            </a:bodyPr>
            <a:lstStyle/>
            <a:p>
              <a:r>
                <a:rPr lang="en-US" sz="1200" b="1" dirty="0"/>
                <a:t>AWS S3</a:t>
              </a:r>
            </a:p>
          </p:txBody>
        </p:sp>
      </p:grpSp>
      <p:grpSp>
        <p:nvGrpSpPr>
          <p:cNvPr id="78" name="Group 77">
            <a:extLst>
              <a:ext uri="{FF2B5EF4-FFF2-40B4-BE49-F238E27FC236}">
                <a16:creationId xmlns:a16="http://schemas.microsoft.com/office/drawing/2014/main" id="{25C430E3-1AB4-4CE1-937D-CD533FBD72D4}"/>
              </a:ext>
            </a:extLst>
          </p:cNvPr>
          <p:cNvGrpSpPr/>
          <p:nvPr/>
        </p:nvGrpSpPr>
        <p:grpSpPr>
          <a:xfrm>
            <a:off x="11391069" y="6270871"/>
            <a:ext cx="1063112" cy="870566"/>
            <a:chOff x="6889326" y="5756704"/>
            <a:chExt cx="1063112" cy="870566"/>
          </a:xfrm>
        </p:grpSpPr>
        <p:pic>
          <p:nvPicPr>
            <p:cNvPr id="79" name="Graphic 78">
              <a:extLst>
                <a:ext uri="{FF2B5EF4-FFF2-40B4-BE49-F238E27FC236}">
                  <a16:creationId xmlns:a16="http://schemas.microsoft.com/office/drawing/2014/main" id="{07EA7D7C-6AD7-4041-A50B-38801AB94A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98745" y="5756704"/>
              <a:ext cx="583908" cy="583908"/>
            </a:xfrm>
            <a:prstGeom prst="rect">
              <a:avLst/>
            </a:prstGeom>
          </p:spPr>
        </p:pic>
        <p:sp>
          <p:nvSpPr>
            <p:cNvPr id="80" name="TextBox 79">
              <a:extLst>
                <a:ext uri="{FF2B5EF4-FFF2-40B4-BE49-F238E27FC236}">
                  <a16:creationId xmlns:a16="http://schemas.microsoft.com/office/drawing/2014/main" id="{52220448-9716-487F-AFB6-B0F887549DB9}"/>
                </a:ext>
              </a:extLst>
            </p:cNvPr>
            <p:cNvSpPr txBox="1"/>
            <p:nvPr/>
          </p:nvSpPr>
          <p:spPr>
            <a:xfrm>
              <a:off x="6889326" y="6350271"/>
              <a:ext cx="1063112" cy="276999"/>
            </a:xfrm>
            <a:prstGeom prst="rect">
              <a:avLst/>
            </a:prstGeom>
            <a:noFill/>
          </p:spPr>
          <p:txBody>
            <a:bodyPr wrap="none" rtlCol="0">
              <a:spAutoFit/>
            </a:bodyPr>
            <a:lstStyle/>
            <a:p>
              <a:r>
                <a:rPr lang="en-US" sz="1200" b="1" dirty="0"/>
                <a:t>Code Pipeline</a:t>
              </a:r>
            </a:p>
          </p:txBody>
        </p:sp>
      </p:grpSp>
      <p:cxnSp>
        <p:nvCxnSpPr>
          <p:cNvPr id="87" name="Connector: Elbow 86">
            <a:extLst>
              <a:ext uri="{FF2B5EF4-FFF2-40B4-BE49-F238E27FC236}">
                <a16:creationId xmlns:a16="http://schemas.microsoft.com/office/drawing/2014/main" id="{C70115A1-928B-4ADD-8902-4C10DC991CA6}"/>
              </a:ext>
            </a:extLst>
          </p:cNvPr>
          <p:cNvCxnSpPr>
            <a:stCxn id="8" idx="3"/>
            <a:endCxn id="12" idx="1"/>
          </p:cNvCxnSpPr>
          <p:nvPr/>
        </p:nvCxnSpPr>
        <p:spPr>
          <a:xfrm>
            <a:off x="2068316" y="1977472"/>
            <a:ext cx="2794199" cy="521993"/>
          </a:xfrm>
          <a:prstGeom prst="bentConnector3">
            <a:avLst>
              <a:gd name="adj1" fmla="val 58181"/>
            </a:avLst>
          </a:prstGeom>
          <a:ln w="2222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879FCE09-EBDE-4D02-ABCA-6C46C5896B5D}"/>
              </a:ext>
            </a:extLst>
          </p:cNvPr>
          <p:cNvCxnSpPr>
            <a:cxnSpLocks/>
            <a:stCxn id="12" idx="3"/>
          </p:cNvCxnSpPr>
          <p:nvPr/>
        </p:nvCxnSpPr>
        <p:spPr>
          <a:xfrm flipV="1">
            <a:off x="5441775" y="2490794"/>
            <a:ext cx="1629768" cy="867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06" name="Straight Arrow Connector 105">
            <a:extLst>
              <a:ext uri="{FF2B5EF4-FFF2-40B4-BE49-F238E27FC236}">
                <a16:creationId xmlns:a16="http://schemas.microsoft.com/office/drawing/2014/main" id="{51F1D66B-37A5-4946-9931-1AA51C307639}"/>
              </a:ext>
            </a:extLst>
          </p:cNvPr>
          <p:cNvCxnSpPr>
            <a:cxnSpLocks/>
          </p:cNvCxnSpPr>
          <p:nvPr/>
        </p:nvCxnSpPr>
        <p:spPr>
          <a:xfrm flipV="1">
            <a:off x="566391" y="3065051"/>
            <a:ext cx="0" cy="62363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07" name="Straight Arrow Connector 106">
            <a:extLst>
              <a:ext uri="{FF2B5EF4-FFF2-40B4-BE49-F238E27FC236}">
                <a16:creationId xmlns:a16="http://schemas.microsoft.com/office/drawing/2014/main" id="{B983117D-4D71-4701-9691-31C9BA163033}"/>
              </a:ext>
            </a:extLst>
          </p:cNvPr>
          <p:cNvCxnSpPr>
            <a:cxnSpLocks/>
          </p:cNvCxnSpPr>
          <p:nvPr/>
        </p:nvCxnSpPr>
        <p:spPr>
          <a:xfrm flipV="1">
            <a:off x="1528237" y="2642170"/>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pic>
        <p:nvPicPr>
          <p:cNvPr id="114" name="Picture 113">
            <a:extLst>
              <a:ext uri="{FF2B5EF4-FFF2-40B4-BE49-F238E27FC236}">
                <a16:creationId xmlns:a16="http://schemas.microsoft.com/office/drawing/2014/main" id="{3FA45271-F917-4A13-8B2E-C63FD7940134}"/>
              </a:ext>
            </a:extLst>
          </p:cNvPr>
          <p:cNvPicPr>
            <a:picLocks noChangeAspect="1"/>
          </p:cNvPicPr>
          <p:nvPr/>
        </p:nvPicPr>
        <p:blipFill>
          <a:blip r:embed="rId12"/>
          <a:stretch>
            <a:fillRect/>
          </a:stretch>
        </p:blipFill>
        <p:spPr>
          <a:xfrm>
            <a:off x="3898216" y="101601"/>
            <a:ext cx="466364" cy="314976"/>
          </a:xfrm>
          <a:prstGeom prst="rect">
            <a:avLst/>
          </a:prstGeom>
        </p:spPr>
      </p:pic>
      <p:pic>
        <p:nvPicPr>
          <p:cNvPr id="115" name="Picture 114">
            <a:extLst>
              <a:ext uri="{FF2B5EF4-FFF2-40B4-BE49-F238E27FC236}">
                <a16:creationId xmlns:a16="http://schemas.microsoft.com/office/drawing/2014/main" id="{B71F13BF-7118-4680-821B-43BB3C875EE2}"/>
              </a:ext>
            </a:extLst>
          </p:cNvPr>
          <p:cNvPicPr>
            <a:picLocks noChangeAspect="1"/>
          </p:cNvPicPr>
          <p:nvPr/>
        </p:nvPicPr>
        <p:blipFill>
          <a:blip r:embed="rId12"/>
          <a:stretch>
            <a:fillRect/>
          </a:stretch>
        </p:blipFill>
        <p:spPr>
          <a:xfrm>
            <a:off x="3847245" y="5569402"/>
            <a:ext cx="466364" cy="314976"/>
          </a:xfrm>
          <a:prstGeom prst="rect">
            <a:avLst/>
          </a:prstGeom>
        </p:spPr>
      </p:pic>
      <p:cxnSp>
        <p:nvCxnSpPr>
          <p:cNvPr id="118" name="Connector: Elbow 117">
            <a:extLst>
              <a:ext uri="{FF2B5EF4-FFF2-40B4-BE49-F238E27FC236}">
                <a16:creationId xmlns:a16="http://schemas.microsoft.com/office/drawing/2014/main" id="{738D60AD-B8EF-4FEF-9634-ED0C51562740}"/>
              </a:ext>
            </a:extLst>
          </p:cNvPr>
          <p:cNvCxnSpPr>
            <a:cxnSpLocks/>
            <a:stCxn id="8" idx="1"/>
          </p:cNvCxnSpPr>
          <p:nvPr/>
        </p:nvCxnSpPr>
        <p:spPr>
          <a:xfrm rot="10800000" flipV="1">
            <a:off x="640395" y="1977472"/>
            <a:ext cx="665437" cy="249964"/>
          </a:xfrm>
          <a:prstGeom prst="bentConnector2">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23" name="TextBox 122">
            <a:extLst>
              <a:ext uri="{FF2B5EF4-FFF2-40B4-BE49-F238E27FC236}">
                <a16:creationId xmlns:a16="http://schemas.microsoft.com/office/drawing/2014/main" id="{E7C1F1D7-BF9F-4B39-A561-0D7DCAEF8D73}"/>
              </a:ext>
            </a:extLst>
          </p:cNvPr>
          <p:cNvSpPr txBox="1"/>
          <p:nvPr/>
        </p:nvSpPr>
        <p:spPr>
          <a:xfrm>
            <a:off x="4031505" y="2074384"/>
            <a:ext cx="825867" cy="400110"/>
          </a:xfrm>
          <a:prstGeom prst="rect">
            <a:avLst/>
          </a:prstGeom>
          <a:noFill/>
        </p:spPr>
        <p:txBody>
          <a:bodyPr wrap="none" rtlCol="0">
            <a:spAutoFit/>
          </a:bodyPr>
          <a:lstStyle/>
          <a:p>
            <a:r>
              <a:rPr lang="en-US" sz="1000" dirty="0"/>
              <a:t>MQTT &amp;</a:t>
            </a:r>
          </a:p>
          <a:p>
            <a:r>
              <a:rPr lang="en-US" sz="1000" dirty="0"/>
              <a:t>Deployment</a:t>
            </a:r>
          </a:p>
        </p:txBody>
      </p:sp>
      <p:grpSp>
        <p:nvGrpSpPr>
          <p:cNvPr id="139" name="Group 138">
            <a:extLst>
              <a:ext uri="{FF2B5EF4-FFF2-40B4-BE49-F238E27FC236}">
                <a16:creationId xmlns:a16="http://schemas.microsoft.com/office/drawing/2014/main" id="{469FBA8D-E42A-479B-BB35-FCA196D7A108}"/>
              </a:ext>
            </a:extLst>
          </p:cNvPr>
          <p:cNvGrpSpPr/>
          <p:nvPr/>
        </p:nvGrpSpPr>
        <p:grpSpPr>
          <a:xfrm>
            <a:off x="102749" y="2251003"/>
            <a:ext cx="821838" cy="906879"/>
            <a:chOff x="202093" y="1286830"/>
            <a:chExt cx="821838" cy="906879"/>
          </a:xfrm>
          <a:noFill/>
        </p:grpSpPr>
        <p:pic>
          <p:nvPicPr>
            <p:cNvPr id="140" name="Picture 139">
              <a:extLst>
                <a:ext uri="{FF2B5EF4-FFF2-40B4-BE49-F238E27FC236}">
                  <a16:creationId xmlns:a16="http://schemas.microsoft.com/office/drawing/2014/main" id="{9FF5A882-4602-4073-8ABF-17B106D7E74A}"/>
                </a:ext>
              </a:extLst>
            </p:cNvPr>
            <p:cNvPicPr>
              <a:picLocks noChangeAspect="1"/>
            </p:cNvPicPr>
            <p:nvPr/>
          </p:nvPicPr>
          <p:blipFill>
            <a:blip r:embed="rId13"/>
            <a:stretch>
              <a:fillRect/>
            </a:stretch>
          </p:blipFill>
          <p:spPr>
            <a:xfrm>
              <a:off x="308037" y="1286830"/>
              <a:ext cx="688778" cy="653862"/>
            </a:xfrm>
            <a:prstGeom prst="rect">
              <a:avLst/>
            </a:prstGeom>
            <a:grpFill/>
            <a:ln>
              <a:noFill/>
            </a:ln>
          </p:spPr>
        </p:pic>
        <p:sp>
          <p:nvSpPr>
            <p:cNvPr id="141" name="TextBox 140">
              <a:extLst>
                <a:ext uri="{FF2B5EF4-FFF2-40B4-BE49-F238E27FC236}">
                  <a16:creationId xmlns:a16="http://schemas.microsoft.com/office/drawing/2014/main" id="{3D1601C8-F627-463D-A369-5E75DA04874D}"/>
                </a:ext>
              </a:extLst>
            </p:cNvPr>
            <p:cNvSpPr txBox="1"/>
            <p:nvPr/>
          </p:nvSpPr>
          <p:spPr>
            <a:xfrm>
              <a:off x="202093" y="1896951"/>
              <a:ext cx="821838" cy="296758"/>
            </a:xfrm>
            <a:prstGeom prst="rect">
              <a:avLst/>
            </a:prstGeom>
            <a:grpFill/>
            <a:ln>
              <a:noFill/>
            </a:ln>
          </p:spPr>
          <p:txBody>
            <a:bodyPr wrap="none" rtlCol="0">
              <a:spAutoFit/>
            </a:bodyPr>
            <a:lstStyle/>
            <a:p>
              <a:r>
                <a:rPr lang="en-US" sz="1200" b="1" dirty="0"/>
                <a:t>Historian</a:t>
              </a:r>
            </a:p>
          </p:txBody>
        </p:sp>
      </p:grpSp>
      <p:sp>
        <p:nvSpPr>
          <p:cNvPr id="162" name="Rectangle 161">
            <a:extLst>
              <a:ext uri="{FF2B5EF4-FFF2-40B4-BE49-F238E27FC236}">
                <a16:creationId xmlns:a16="http://schemas.microsoft.com/office/drawing/2014/main" id="{18FD7A7D-6BA0-4A23-A15F-0D09F84107EC}"/>
              </a:ext>
            </a:extLst>
          </p:cNvPr>
          <p:cNvSpPr/>
          <p:nvPr/>
        </p:nvSpPr>
        <p:spPr>
          <a:xfrm>
            <a:off x="120888" y="3591142"/>
            <a:ext cx="1552988" cy="1978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 name="Picture 162">
            <a:extLst>
              <a:ext uri="{FF2B5EF4-FFF2-40B4-BE49-F238E27FC236}">
                <a16:creationId xmlns:a16="http://schemas.microsoft.com/office/drawing/2014/main" id="{6D972E92-30FE-4AA6-928B-3857ED6ABC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4099" y="3653638"/>
            <a:ext cx="768389" cy="1022403"/>
          </a:xfrm>
          <a:prstGeom prst="rect">
            <a:avLst/>
          </a:prstGeom>
        </p:spPr>
      </p:pic>
      <p:sp>
        <p:nvSpPr>
          <p:cNvPr id="164" name="TextBox 163">
            <a:extLst>
              <a:ext uri="{FF2B5EF4-FFF2-40B4-BE49-F238E27FC236}">
                <a16:creationId xmlns:a16="http://schemas.microsoft.com/office/drawing/2014/main" id="{CA2A8508-B848-4976-9FC1-01E77C74E661}"/>
              </a:ext>
            </a:extLst>
          </p:cNvPr>
          <p:cNvSpPr txBox="1"/>
          <p:nvPr/>
        </p:nvSpPr>
        <p:spPr>
          <a:xfrm>
            <a:off x="863737" y="3689271"/>
            <a:ext cx="810542" cy="1200329"/>
          </a:xfrm>
          <a:prstGeom prst="rect">
            <a:avLst/>
          </a:prstGeom>
          <a:noFill/>
        </p:spPr>
        <p:txBody>
          <a:bodyPr wrap="none" rtlCol="0">
            <a:spAutoFit/>
          </a:bodyPr>
          <a:lstStyle/>
          <a:p>
            <a:pPr algn="ctr"/>
            <a:r>
              <a:rPr lang="en-US" sz="1200" b="1" u="sng" dirty="0"/>
              <a:t>Option 1</a:t>
            </a:r>
          </a:p>
          <a:p>
            <a:pPr algn="ctr"/>
            <a:endParaRPr lang="en-US" sz="1200" b="1" dirty="0"/>
          </a:p>
          <a:p>
            <a:pPr algn="ctr"/>
            <a:r>
              <a:rPr lang="en-US" sz="1200" b="1" dirty="0"/>
              <a:t>Ignition </a:t>
            </a:r>
          </a:p>
          <a:p>
            <a:pPr algn="ctr"/>
            <a:r>
              <a:rPr lang="en-US" sz="1200" b="1" dirty="0"/>
              <a:t>Gateway</a:t>
            </a:r>
          </a:p>
          <a:p>
            <a:pPr algn="ctr"/>
            <a:r>
              <a:rPr lang="en-US" sz="1200" b="1" dirty="0"/>
              <a:t>Local PC/ </a:t>
            </a:r>
          </a:p>
          <a:p>
            <a:pPr algn="ctr"/>
            <a:r>
              <a:rPr lang="en-US" sz="1200" b="1" dirty="0"/>
              <a:t>EC2 Win</a:t>
            </a:r>
          </a:p>
        </p:txBody>
      </p:sp>
      <p:grpSp>
        <p:nvGrpSpPr>
          <p:cNvPr id="166" name="Group 165">
            <a:extLst>
              <a:ext uri="{FF2B5EF4-FFF2-40B4-BE49-F238E27FC236}">
                <a16:creationId xmlns:a16="http://schemas.microsoft.com/office/drawing/2014/main" id="{4E3E37B6-E3EC-444B-8DDE-59EDEFFC4764}"/>
              </a:ext>
            </a:extLst>
          </p:cNvPr>
          <p:cNvGrpSpPr/>
          <p:nvPr/>
        </p:nvGrpSpPr>
        <p:grpSpPr>
          <a:xfrm>
            <a:off x="6939603" y="1997185"/>
            <a:ext cx="942351" cy="927341"/>
            <a:chOff x="4184607" y="2316079"/>
            <a:chExt cx="788501" cy="925568"/>
          </a:xfrm>
        </p:grpSpPr>
        <p:pic>
          <p:nvPicPr>
            <p:cNvPr id="167" name="Graphic 166">
              <a:extLst>
                <a:ext uri="{FF2B5EF4-FFF2-40B4-BE49-F238E27FC236}">
                  <a16:creationId xmlns:a16="http://schemas.microsoft.com/office/drawing/2014/main" id="{2208F82A-E432-4AAC-BD22-1EDD13D265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68" name="TextBox 167">
              <a:extLst>
                <a:ext uri="{FF2B5EF4-FFF2-40B4-BE49-F238E27FC236}">
                  <a16:creationId xmlns:a16="http://schemas.microsoft.com/office/drawing/2014/main" id="{8D8819D9-8FFE-4F75-8CE6-87CD926C8883}"/>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sp>
        <p:nvSpPr>
          <p:cNvPr id="182" name="Rectangle 181">
            <a:extLst>
              <a:ext uri="{FF2B5EF4-FFF2-40B4-BE49-F238E27FC236}">
                <a16:creationId xmlns:a16="http://schemas.microsoft.com/office/drawing/2014/main" id="{C2464B3F-5B29-4686-85F5-7E6E0CF8A5BF}"/>
              </a:ext>
            </a:extLst>
          </p:cNvPr>
          <p:cNvSpPr/>
          <p:nvPr/>
        </p:nvSpPr>
        <p:spPr>
          <a:xfrm>
            <a:off x="1752092" y="3591143"/>
            <a:ext cx="1552989" cy="19615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ctr"/>
            <a:r>
              <a:rPr lang="en-US" sz="1200" b="1" u="sng" dirty="0">
                <a:solidFill>
                  <a:schemeClr val="tx1"/>
                </a:solidFill>
              </a:rPr>
              <a:t>Option 2</a:t>
            </a:r>
          </a:p>
          <a:p>
            <a:pPr algn="ctr"/>
            <a:endParaRPr lang="en-US" sz="1200" b="1" u="sng" dirty="0">
              <a:solidFill>
                <a:schemeClr val="tx1"/>
              </a:solidFill>
            </a:endParaRPr>
          </a:p>
          <a:p>
            <a:pPr algn="ctr"/>
            <a:r>
              <a:rPr lang="en-US" sz="1200" b="1" dirty="0">
                <a:solidFill>
                  <a:schemeClr val="tx1"/>
                </a:solidFill>
              </a:rPr>
              <a:t>Python Scripts</a:t>
            </a:r>
          </a:p>
          <a:p>
            <a:pPr algn="ctr"/>
            <a:r>
              <a:rPr lang="en-US" sz="1200" b="1" dirty="0">
                <a:solidFill>
                  <a:schemeClr val="tx1"/>
                </a:solidFill>
              </a:rPr>
              <a:t>(Device Simulations)</a:t>
            </a:r>
          </a:p>
          <a:p>
            <a:endParaRPr lang="en-US" sz="1200" b="1" dirty="0">
              <a:solidFill>
                <a:schemeClr val="tx1"/>
              </a:solidFill>
            </a:endParaRPr>
          </a:p>
          <a:p>
            <a:pPr marL="228600" indent="-228600">
              <a:buAutoNum type="arabicPeriod"/>
            </a:pPr>
            <a:r>
              <a:rPr lang="en-US" sz="1200" b="1" dirty="0">
                <a:solidFill>
                  <a:schemeClr val="tx1"/>
                </a:solidFill>
              </a:rPr>
              <a:t>registration.py</a:t>
            </a:r>
          </a:p>
          <a:p>
            <a:pPr marL="228600" indent="-228600">
              <a:buAutoNum type="arabicPeriod"/>
            </a:pPr>
            <a:r>
              <a:rPr lang="en-US" sz="1200" b="1" dirty="0">
                <a:solidFill>
                  <a:schemeClr val="tx1"/>
                </a:solidFill>
              </a:rPr>
              <a:t>death.py</a:t>
            </a:r>
          </a:p>
          <a:p>
            <a:pPr marL="228600" indent="-228600">
              <a:buAutoNum type="arabicPeriod"/>
            </a:pPr>
            <a:r>
              <a:rPr lang="en-US" sz="1200" b="1" dirty="0">
                <a:solidFill>
                  <a:schemeClr val="tx1"/>
                </a:solidFill>
              </a:rPr>
              <a:t>parkingStatus.py</a:t>
            </a:r>
          </a:p>
          <a:p>
            <a:pPr marL="228600" indent="-228600">
              <a:buAutoNum type="arabicPeriod"/>
            </a:pPr>
            <a:r>
              <a:rPr lang="en-US" sz="1200" b="1" dirty="0">
                <a:solidFill>
                  <a:schemeClr val="tx1"/>
                </a:solidFill>
              </a:rPr>
              <a:t>camera.py</a:t>
            </a:r>
          </a:p>
          <a:p>
            <a:pPr marL="228600" indent="-228600">
              <a:buAutoNum type="arabicPeriod"/>
            </a:pPr>
            <a:r>
              <a:rPr lang="en-US" sz="1200" b="1" dirty="0">
                <a:solidFill>
                  <a:schemeClr val="tx1"/>
                </a:solidFill>
              </a:rPr>
              <a:t>userParking.py</a:t>
            </a:r>
          </a:p>
          <a:p>
            <a:pPr algn="ctr"/>
            <a:endParaRPr lang="en-US" sz="1200" dirty="0">
              <a:solidFill>
                <a:schemeClr val="tx1"/>
              </a:solidFill>
            </a:endParaRPr>
          </a:p>
        </p:txBody>
      </p:sp>
      <p:sp>
        <p:nvSpPr>
          <p:cNvPr id="183" name="TextBox 182">
            <a:extLst>
              <a:ext uri="{FF2B5EF4-FFF2-40B4-BE49-F238E27FC236}">
                <a16:creationId xmlns:a16="http://schemas.microsoft.com/office/drawing/2014/main" id="{BBE64F89-7CCE-4722-973E-5079ADF2ADA9}"/>
              </a:ext>
            </a:extLst>
          </p:cNvPr>
          <p:cNvSpPr txBox="1"/>
          <p:nvPr/>
        </p:nvSpPr>
        <p:spPr>
          <a:xfrm>
            <a:off x="89935" y="4906335"/>
            <a:ext cx="1669303" cy="646331"/>
          </a:xfrm>
          <a:prstGeom prst="rect">
            <a:avLst/>
          </a:prstGeom>
          <a:noFill/>
        </p:spPr>
        <p:txBody>
          <a:bodyPr wrap="none" rtlCol="0">
            <a:spAutoFit/>
          </a:bodyPr>
          <a:lstStyle/>
          <a:p>
            <a:r>
              <a:rPr lang="en-US" sz="1200" b="1" dirty="0"/>
              <a:t>MySQL with Device</a:t>
            </a:r>
          </a:p>
          <a:p>
            <a:r>
              <a:rPr lang="en-US" sz="1200" b="1" dirty="0"/>
              <a:t>Inventory Details for</a:t>
            </a:r>
          </a:p>
          <a:p>
            <a:r>
              <a:rPr lang="en-US" sz="1200" b="1" dirty="0"/>
              <a:t>In Memory Sensor Tags</a:t>
            </a:r>
          </a:p>
        </p:txBody>
      </p:sp>
      <p:cxnSp>
        <p:nvCxnSpPr>
          <p:cNvPr id="184" name="Straight Arrow Connector 183">
            <a:extLst>
              <a:ext uri="{FF2B5EF4-FFF2-40B4-BE49-F238E27FC236}">
                <a16:creationId xmlns:a16="http://schemas.microsoft.com/office/drawing/2014/main" id="{433C4307-2DAE-44B9-96F8-2C95E25C0D13}"/>
              </a:ext>
            </a:extLst>
          </p:cNvPr>
          <p:cNvCxnSpPr>
            <a:cxnSpLocks/>
          </p:cNvCxnSpPr>
          <p:nvPr/>
        </p:nvCxnSpPr>
        <p:spPr>
          <a:xfrm flipV="1">
            <a:off x="1944797" y="2632010"/>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86" name="TextBox 185">
            <a:extLst>
              <a:ext uri="{FF2B5EF4-FFF2-40B4-BE49-F238E27FC236}">
                <a16:creationId xmlns:a16="http://schemas.microsoft.com/office/drawing/2014/main" id="{9A6A1EEB-8889-474E-AE93-892DBDFDE610}"/>
              </a:ext>
            </a:extLst>
          </p:cNvPr>
          <p:cNvSpPr txBox="1"/>
          <p:nvPr/>
        </p:nvSpPr>
        <p:spPr>
          <a:xfrm>
            <a:off x="5505475" y="2190355"/>
            <a:ext cx="1264513" cy="276999"/>
          </a:xfrm>
          <a:prstGeom prst="rect">
            <a:avLst/>
          </a:prstGeom>
          <a:noFill/>
        </p:spPr>
        <p:txBody>
          <a:bodyPr wrap="none" rtlCol="0">
            <a:spAutoFit/>
          </a:bodyPr>
          <a:lstStyle/>
          <a:p>
            <a:r>
              <a:rPr lang="en-US" sz="1200" b="1" dirty="0">
                <a:solidFill>
                  <a:srgbClr val="002060"/>
                </a:solidFill>
              </a:rPr>
              <a:t>sp_device_death</a:t>
            </a:r>
          </a:p>
        </p:txBody>
      </p:sp>
      <p:grpSp>
        <p:nvGrpSpPr>
          <p:cNvPr id="187" name="Group 186">
            <a:extLst>
              <a:ext uri="{FF2B5EF4-FFF2-40B4-BE49-F238E27FC236}">
                <a16:creationId xmlns:a16="http://schemas.microsoft.com/office/drawing/2014/main" id="{1CB78831-5F5D-41D0-A825-B44343ED65B0}"/>
              </a:ext>
            </a:extLst>
          </p:cNvPr>
          <p:cNvGrpSpPr/>
          <p:nvPr/>
        </p:nvGrpSpPr>
        <p:grpSpPr>
          <a:xfrm>
            <a:off x="6919394" y="788729"/>
            <a:ext cx="942351" cy="927341"/>
            <a:chOff x="4184607" y="2316079"/>
            <a:chExt cx="788501" cy="925568"/>
          </a:xfrm>
        </p:grpSpPr>
        <p:pic>
          <p:nvPicPr>
            <p:cNvPr id="188" name="Graphic 187">
              <a:extLst>
                <a:ext uri="{FF2B5EF4-FFF2-40B4-BE49-F238E27FC236}">
                  <a16:creationId xmlns:a16="http://schemas.microsoft.com/office/drawing/2014/main" id="{05DEB213-D50A-4E19-A6EB-C4F75FA6853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89" name="TextBox 188">
              <a:extLst>
                <a:ext uri="{FF2B5EF4-FFF2-40B4-BE49-F238E27FC236}">
                  <a16:creationId xmlns:a16="http://schemas.microsoft.com/office/drawing/2014/main" id="{7E09B8FF-5DD9-4565-89E3-B808A317C556}"/>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0" name="Group 189">
            <a:extLst>
              <a:ext uri="{FF2B5EF4-FFF2-40B4-BE49-F238E27FC236}">
                <a16:creationId xmlns:a16="http://schemas.microsoft.com/office/drawing/2014/main" id="{9AAE7E7A-DDFA-4DAF-A006-BAAD0ED97E8E}"/>
              </a:ext>
            </a:extLst>
          </p:cNvPr>
          <p:cNvGrpSpPr/>
          <p:nvPr/>
        </p:nvGrpSpPr>
        <p:grpSpPr>
          <a:xfrm>
            <a:off x="6939603" y="4414097"/>
            <a:ext cx="942351" cy="927341"/>
            <a:chOff x="4184607" y="2316079"/>
            <a:chExt cx="788501" cy="925568"/>
          </a:xfrm>
        </p:grpSpPr>
        <p:pic>
          <p:nvPicPr>
            <p:cNvPr id="191" name="Graphic 190">
              <a:extLst>
                <a:ext uri="{FF2B5EF4-FFF2-40B4-BE49-F238E27FC236}">
                  <a16:creationId xmlns:a16="http://schemas.microsoft.com/office/drawing/2014/main" id="{578ED9F7-77A6-403E-83D2-CC60CC82B84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92" name="TextBox 191">
              <a:extLst>
                <a:ext uri="{FF2B5EF4-FFF2-40B4-BE49-F238E27FC236}">
                  <a16:creationId xmlns:a16="http://schemas.microsoft.com/office/drawing/2014/main" id="{AD906CC9-C805-4D66-8437-0CBEC49601B2}"/>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3" name="Group 192">
            <a:extLst>
              <a:ext uri="{FF2B5EF4-FFF2-40B4-BE49-F238E27FC236}">
                <a16:creationId xmlns:a16="http://schemas.microsoft.com/office/drawing/2014/main" id="{0CB620E3-2255-4474-AD25-3DB4A961BCA9}"/>
              </a:ext>
            </a:extLst>
          </p:cNvPr>
          <p:cNvGrpSpPr/>
          <p:nvPr/>
        </p:nvGrpSpPr>
        <p:grpSpPr>
          <a:xfrm>
            <a:off x="6919394" y="3205641"/>
            <a:ext cx="942351" cy="927341"/>
            <a:chOff x="4184607" y="2316079"/>
            <a:chExt cx="788501" cy="925568"/>
          </a:xfrm>
        </p:grpSpPr>
        <p:pic>
          <p:nvPicPr>
            <p:cNvPr id="194" name="Graphic 193">
              <a:extLst>
                <a:ext uri="{FF2B5EF4-FFF2-40B4-BE49-F238E27FC236}">
                  <a16:creationId xmlns:a16="http://schemas.microsoft.com/office/drawing/2014/main" id="{331DDA0E-4433-43F9-A22E-AE91DF3509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95" name="TextBox 194">
              <a:extLst>
                <a:ext uri="{FF2B5EF4-FFF2-40B4-BE49-F238E27FC236}">
                  <a16:creationId xmlns:a16="http://schemas.microsoft.com/office/drawing/2014/main" id="{689494C5-262E-4917-9C25-A23966B15174}"/>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6" name="Group 195">
            <a:extLst>
              <a:ext uri="{FF2B5EF4-FFF2-40B4-BE49-F238E27FC236}">
                <a16:creationId xmlns:a16="http://schemas.microsoft.com/office/drawing/2014/main" id="{8F0EDC65-088C-4653-8D54-2A4AB13871B5}"/>
              </a:ext>
            </a:extLst>
          </p:cNvPr>
          <p:cNvGrpSpPr/>
          <p:nvPr/>
        </p:nvGrpSpPr>
        <p:grpSpPr>
          <a:xfrm>
            <a:off x="8262647" y="887810"/>
            <a:ext cx="788560" cy="741769"/>
            <a:chOff x="6734029" y="3771078"/>
            <a:chExt cx="1025857" cy="1006016"/>
          </a:xfrm>
        </p:grpSpPr>
        <p:pic>
          <p:nvPicPr>
            <p:cNvPr id="197" name="Picture 196">
              <a:extLst>
                <a:ext uri="{FF2B5EF4-FFF2-40B4-BE49-F238E27FC236}">
                  <a16:creationId xmlns:a16="http://schemas.microsoft.com/office/drawing/2014/main" id="{FC341D62-BF78-4F71-9B54-202929218891}"/>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198" name="TextBox 197">
              <a:extLst>
                <a:ext uri="{FF2B5EF4-FFF2-40B4-BE49-F238E27FC236}">
                  <a16:creationId xmlns:a16="http://schemas.microsoft.com/office/drawing/2014/main" id="{7657B534-4EE0-4D70-BE12-A401C8B29938}"/>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grpSp>
        <p:nvGrpSpPr>
          <p:cNvPr id="199" name="Group 198">
            <a:extLst>
              <a:ext uri="{FF2B5EF4-FFF2-40B4-BE49-F238E27FC236}">
                <a16:creationId xmlns:a16="http://schemas.microsoft.com/office/drawing/2014/main" id="{0C2FFAC1-3223-4A08-81C6-FDA6A3867C55}"/>
              </a:ext>
            </a:extLst>
          </p:cNvPr>
          <p:cNvGrpSpPr/>
          <p:nvPr/>
        </p:nvGrpSpPr>
        <p:grpSpPr>
          <a:xfrm>
            <a:off x="8264328" y="3272768"/>
            <a:ext cx="788560" cy="741769"/>
            <a:chOff x="6734029" y="3771078"/>
            <a:chExt cx="1025857" cy="1006016"/>
          </a:xfrm>
        </p:grpSpPr>
        <p:pic>
          <p:nvPicPr>
            <p:cNvPr id="200" name="Picture 199">
              <a:extLst>
                <a:ext uri="{FF2B5EF4-FFF2-40B4-BE49-F238E27FC236}">
                  <a16:creationId xmlns:a16="http://schemas.microsoft.com/office/drawing/2014/main" id="{7E9F3406-CF67-4C94-954B-63AA0E9A961C}"/>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201" name="TextBox 200">
              <a:extLst>
                <a:ext uri="{FF2B5EF4-FFF2-40B4-BE49-F238E27FC236}">
                  <a16:creationId xmlns:a16="http://schemas.microsoft.com/office/drawing/2014/main" id="{64818600-5C0F-4633-B1E4-8D89ABD5A735}"/>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grpSp>
        <p:nvGrpSpPr>
          <p:cNvPr id="206" name="Group 205">
            <a:extLst>
              <a:ext uri="{FF2B5EF4-FFF2-40B4-BE49-F238E27FC236}">
                <a16:creationId xmlns:a16="http://schemas.microsoft.com/office/drawing/2014/main" id="{7B25E740-9D07-4386-AB88-1ED8CD1714DD}"/>
              </a:ext>
            </a:extLst>
          </p:cNvPr>
          <p:cNvGrpSpPr/>
          <p:nvPr/>
        </p:nvGrpSpPr>
        <p:grpSpPr>
          <a:xfrm>
            <a:off x="9378511" y="898357"/>
            <a:ext cx="2289922" cy="1171523"/>
            <a:chOff x="9378511" y="857717"/>
            <a:chExt cx="2289922" cy="1171523"/>
          </a:xfrm>
        </p:grpSpPr>
        <p:pic>
          <p:nvPicPr>
            <p:cNvPr id="202" name="Graphic 201">
              <a:extLst>
                <a:ext uri="{FF2B5EF4-FFF2-40B4-BE49-F238E27FC236}">
                  <a16:creationId xmlns:a16="http://schemas.microsoft.com/office/drawing/2014/main" id="{8EF90D47-89FD-4B72-BFA9-EDFC86132A7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23788" y="857717"/>
              <a:ext cx="525586" cy="525586"/>
            </a:xfrm>
            <a:prstGeom prst="rect">
              <a:avLst/>
            </a:prstGeom>
          </p:spPr>
        </p:pic>
        <p:sp>
          <p:nvSpPr>
            <p:cNvPr id="203" name="TextBox 202">
              <a:extLst>
                <a:ext uri="{FF2B5EF4-FFF2-40B4-BE49-F238E27FC236}">
                  <a16:creationId xmlns:a16="http://schemas.microsoft.com/office/drawing/2014/main" id="{C2ED8884-3B69-4083-8D1F-05AA62F5E61E}"/>
                </a:ext>
              </a:extLst>
            </p:cNvPr>
            <p:cNvSpPr txBox="1"/>
            <p:nvPr/>
          </p:nvSpPr>
          <p:spPr>
            <a:xfrm>
              <a:off x="9378511" y="1382909"/>
              <a:ext cx="2289922" cy="646331"/>
            </a:xfrm>
            <a:prstGeom prst="rect">
              <a:avLst/>
            </a:prstGeom>
            <a:noFill/>
          </p:spPr>
          <p:txBody>
            <a:bodyPr wrap="none" rtlCol="0">
              <a:spAutoFit/>
            </a:bodyPr>
            <a:lstStyle/>
            <a:p>
              <a:pPr algn="ctr"/>
              <a:r>
                <a:rPr lang="en-US" sz="1200" b="1" dirty="0"/>
                <a:t>AWS RDS</a:t>
              </a:r>
            </a:p>
            <a:p>
              <a:pPr algn="ctr"/>
              <a:r>
                <a:rPr lang="en-US" sz="1200" b="1" dirty="0"/>
                <a:t>AWS_PARKING_DEVICE_MASTER</a:t>
              </a:r>
            </a:p>
            <a:p>
              <a:pPr algn="ctr"/>
              <a:endParaRPr lang="en-US" sz="1200" b="1" dirty="0"/>
            </a:p>
          </p:txBody>
        </p:sp>
      </p:grpSp>
      <p:cxnSp>
        <p:nvCxnSpPr>
          <p:cNvPr id="208" name="Connector: Elbow 207">
            <a:extLst>
              <a:ext uri="{FF2B5EF4-FFF2-40B4-BE49-F238E27FC236}">
                <a16:creationId xmlns:a16="http://schemas.microsoft.com/office/drawing/2014/main" id="{F102EF6D-451F-4D45-952E-D4ADB6009576}"/>
              </a:ext>
            </a:extLst>
          </p:cNvPr>
          <p:cNvCxnSpPr>
            <a:stCxn id="12" idx="0"/>
            <a:endCxn id="188" idx="1"/>
          </p:cNvCxnSpPr>
          <p:nvPr/>
        </p:nvCxnSpPr>
        <p:spPr>
          <a:xfrm rot="5400000" flipH="1" flipV="1">
            <a:off x="5496222" y="782765"/>
            <a:ext cx="1079095" cy="1767249"/>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10" name="Connector: Elbow 209">
            <a:extLst>
              <a:ext uri="{FF2B5EF4-FFF2-40B4-BE49-F238E27FC236}">
                <a16:creationId xmlns:a16="http://schemas.microsoft.com/office/drawing/2014/main" id="{9C49C86D-16C4-4407-BB84-FAEC819C3D66}"/>
              </a:ext>
            </a:extLst>
          </p:cNvPr>
          <p:cNvCxnSpPr>
            <a:stCxn id="13" idx="2"/>
          </p:cNvCxnSpPr>
          <p:nvPr/>
        </p:nvCxnSpPr>
        <p:spPr>
          <a:xfrm rot="16200000" flipH="1">
            <a:off x="5737451" y="2506745"/>
            <a:ext cx="628856" cy="1735029"/>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13" name="Connector: Elbow 212">
            <a:extLst>
              <a:ext uri="{FF2B5EF4-FFF2-40B4-BE49-F238E27FC236}">
                <a16:creationId xmlns:a16="http://schemas.microsoft.com/office/drawing/2014/main" id="{B07C3037-8EE0-4FF7-B89E-8D669BCDE56B}"/>
              </a:ext>
            </a:extLst>
          </p:cNvPr>
          <p:cNvCxnSpPr>
            <a:stCxn id="13" idx="2"/>
            <a:endCxn id="191" idx="1"/>
          </p:cNvCxnSpPr>
          <p:nvPr/>
        </p:nvCxnSpPr>
        <p:spPr>
          <a:xfrm rot="16200000" flipH="1">
            <a:off x="5215796" y="3028401"/>
            <a:ext cx="1692377" cy="1755238"/>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214" name="TextBox 213">
            <a:extLst>
              <a:ext uri="{FF2B5EF4-FFF2-40B4-BE49-F238E27FC236}">
                <a16:creationId xmlns:a16="http://schemas.microsoft.com/office/drawing/2014/main" id="{5D2A4213-76CB-47F7-A116-56A826E152F6}"/>
              </a:ext>
            </a:extLst>
          </p:cNvPr>
          <p:cNvSpPr txBox="1"/>
          <p:nvPr/>
        </p:nvSpPr>
        <p:spPr>
          <a:xfrm>
            <a:off x="5368253" y="4460578"/>
            <a:ext cx="1275734" cy="276999"/>
          </a:xfrm>
          <a:prstGeom prst="rect">
            <a:avLst/>
          </a:prstGeom>
          <a:noFill/>
        </p:spPr>
        <p:txBody>
          <a:bodyPr wrap="none" rtlCol="0">
            <a:spAutoFit/>
          </a:bodyPr>
          <a:lstStyle/>
          <a:p>
            <a:r>
              <a:rPr lang="en-US" sz="1200" b="1" dirty="0">
                <a:solidFill>
                  <a:srgbClr val="002060"/>
                </a:solidFill>
              </a:rPr>
              <a:t>sp_device_status</a:t>
            </a:r>
          </a:p>
        </p:txBody>
      </p:sp>
      <p:sp>
        <p:nvSpPr>
          <p:cNvPr id="215" name="TextBox 214">
            <a:extLst>
              <a:ext uri="{FF2B5EF4-FFF2-40B4-BE49-F238E27FC236}">
                <a16:creationId xmlns:a16="http://schemas.microsoft.com/office/drawing/2014/main" id="{857FAC73-26DC-4CEB-9B0F-23C7D7D69E21}"/>
              </a:ext>
            </a:extLst>
          </p:cNvPr>
          <p:cNvSpPr txBox="1"/>
          <p:nvPr/>
        </p:nvSpPr>
        <p:spPr>
          <a:xfrm>
            <a:off x="5397902" y="3376869"/>
            <a:ext cx="1275734" cy="276999"/>
          </a:xfrm>
          <a:prstGeom prst="rect">
            <a:avLst/>
          </a:prstGeom>
          <a:noFill/>
        </p:spPr>
        <p:txBody>
          <a:bodyPr wrap="none" rtlCol="0">
            <a:spAutoFit/>
          </a:bodyPr>
          <a:lstStyle/>
          <a:p>
            <a:r>
              <a:rPr lang="en-US" sz="1200" b="1" dirty="0">
                <a:solidFill>
                  <a:srgbClr val="002060"/>
                </a:solidFill>
              </a:rPr>
              <a:t>sp_device_status</a:t>
            </a:r>
          </a:p>
        </p:txBody>
      </p:sp>
      <p:sp>
        <p:nvSpPr>
          <p:cNvPr id="216" name="TextBox 215">
            <a:extLst>
              <a:ext uri="{FF2B5EF4-FFF2-40B4-BE49-F238E27FC236}">
                <a16:creationId xmlns:a16="http://schemas.microsoft.com/office/drawing/2014/main" id="{70F85A46-10D9-4E69-BBF6-51CA2D22151E}"/>
              </a:ext>
            </a:extLst>
          </p:cNvPr>
          <p:cNvSpPr txBox="1"/>
          <p:nvPr/>
        </p:nvSpPr>
        <p:spPr>
          <a:xfrm>
            <a:off x="5163571" y="858443"/>
            <a:ext cx="1631152" cy="276999"/>
          </a:xfrm>
          <a:prstGeom prst="rect">
            <a:avLst/>
          </a:prstGeom>
          <a:noFill/>
        </p:spPr>
        <p:txBody>
          <a:bodyPr wrap="none" rtlCol="0">
            <a:spAutoFit/>
          </a:bodyPr>
          <a:lstStyle/>
          <a:p>
            <a:r>
              <a:rPr lang="en-US" sz="1200" b="1" dirty="0">
                <a:solidFill>
                  <a:srgbClr val="002060"/>
                </a:solidFill>
              </a:rPr>
              <a:t>sp_device_registration</a:t>
            </a:r>
          </a:p>
        </p:txBody>
      </p:sp>
      <p:grpSp>
        <p:nvGrpSpPr>
          <p:cNvPr id="217" name="Group 216">
            <a:extLst>
              <a:ext uri="{FF2B5EF4-FFF2-40B4-BE49-F238E27FC236}">
                <a16:creationId xmlns:a16="http://schemas.microsoft.com/office/drawing/2014/main" id="{BC50DA5E-A4CB-4F60-925C-51D3FC0AC5CE}"/>
              </a:ext>
            </a:extLst>
          </p:cNvPr>
          <p:cNvGrpSpPr/>
          <p:nvPr/>
        </p:nvGrpSpPr>
        <p:grpSpPr>
          <a:xfrm>
            <a:off x="9421974" y="2355545"/>
            <a:ext cx="2219262" cy="989912"/>
            <a:chOff x="9505190" y="847345"/>
            <a:chExt cx="2219262" cy="989912"/>
          </a:xfrm>
        </p:grpSpPr>
        <p:pic>
          <p:nvPicPr>
            <p:cNvPr id="218" name="Graphic 217">
              <a:extLst>
                <a:ext uri="{FF2B5EF4-FFF2-40B4-BE49-F238E27FC236}">
                  <a16:creationId xmlns:a16="http://schemas.microsoft.com/office/drawing/2014/main" id="{82A50F3A-CED6-4614-830B-DC3F12A79A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52028" y="847345"/>
              <a:ext cx="525586" cy="525586"/>
            </a:xfrm>
            <a:prstGeom prst="rect">
              <a:avLst/>
            </a:prstGeom>
          </p:spPr>
        </p:pic>
        <p:sp>
          <p:nvSpPr>
            <p:cNvPr id="219" name="TextBox 218">
              <a:extLst>
                <a:ext uri="{FF2B5EF4-FFF2-40B4-BE49-F238E27FC236}">
                  <a16:creationId xmlns:a16="http://schemas.microsoft.com/office/drawing/2014/main" id="{58395042-4B11-41D2-8C3C-4398487013EC}"/>
                </a:ext>
              </a:extLst>
            </p:cNvPr>
            <p:cNvSpPr txBox="1"/>
            <p:nvPr/>
          </p:nvSpPr>
          <p:spPr>
            <a:xfrm>
              <a:off x="9505190" y="1375592"/>
              <a:ext cx="2219262" cy="461665"/>
            </a:xfrm>
            <a:prstGeom prst="rect">
              <a:avLst/>
            </a:prstGeom>
            <a:noFill/>
          </p:spPr>
          <p:txBody>
            <a:bodyPr wrap="none" rtlCol="0">
              <a:spAutoFit/>
            </a:bodyPr>
            <a:lstStyle/>
            <a:p>
              <a:pPr algn="ctr"/>
              <a:r>
                <a:rPr lang="en-US" sz="1200" b="1" dirty="0"/>
                <a:t>AWS RDS</a:t>
              </a:r>
            </a:p>
            <a:p>
              <a:pPr algn="ctr"/>
              <a:r>
                <a:rPr lang="en-US" sz="1200" b="1" dirty="0"/>
                <a:t>AWS_PARKING_DEVICE_STATUS</a:t>
              </a:r>
            </a:p>
          </p:txBody>
        </p:sp>
      </p:grpSp>
      <p:pic>
        <p:nvPicPr>
          <p:cNvPr id="226" name="Picture 225">
            <a:extLst>
              <a:ext uri="{FF2B5EF4-FFF2-40B4-BE49-F238E27FC236}">
                <a16:creationId xmlns:a16="http://schemas.microsoft.com/office/drawing/2014/main" id="{9AA81ED2-0006-483D-AD31-89A2DC9FA0FF}"/>
              </a:ext>
            </a:extLst>
          </p:cNvPr>
          <p:cNvPicPr>
            <a:picLocks noChangeAspect="1"/>
          </p:cNvPicPr>
          <p:nvPr/>
        </p:nvPicPr>
        <p:blipFill>
          <a:blip r:embed="rId20"/>
          <a:stretch>
            <a:fillRect/>
          </a:stretch>
        </p:blipFill>
        <p:spPr>
          <a:xfrm>
            <a:off x="10253262" y="4504683"/>
            <a:ext cx="556686" cy="514518"/>
          </a:xfrm>
          <a:prstGeom prst="rect">
            <a:avLst/>
          </a:prstGeom>
        </p:spPr>
      </p:pic>
      <p:sp>
        <p:nvSpPr>
          <p:cNvPr id="227" name="TextBox 226">
            <a:extLst>
              <a:ext uri="{FF2B5EF4-FFF2-40B4-BE49-F238E27FC236}">
                <a16:creationId xmlns:a16="http://schemas.microsoft.com/office/drawing/2014/main" id="{13960B0F-D052-45A8-AF25-48C5320C83F9}"/>
              </a:ext>
            </a:extLst>
          </p:cNvPr>
          <p:cNvSpPr txBox="1"/>
          <p:nvPr/>
        </p:nvSpPr>
        <p:spPr>
          <a:xfrm>
            <a:off x="9697726" y="5018272"/>
            <a:ext cx="1667758" cy="646331"/>
          </a:xfrm>
          <a:prstGeom prst="rect">
            <a:avLst/>
          </a:prstGeom>
          <a:noFill/>
        </p:spPr>
        <p:txBody>
          <a:bodyPr wrap="square" rtlCol="0">
            <a:spAutoFit/>
          </a:bodyPr>
          <a:lstStyle/>
          <a:p>
            <a:pPr algn="ctr"/>
            <a:r>
              <a:rPr lang="en-US" sz="1200" b="1" dirty="0"/>
              <a:t>DynamoDB</a:t>
            </a:r>
          </a:p>
          <a:p>
            <a:pPr algn="ctr"/>
            <a:r>
              <a:rPr lang="en-US" sz="1200" dirty="0"/>
              <a:t>AWS_PARKING_ALERTS_WARNINGS</a:t>
            </a:r>
            <a:endParaRPr lang="en-US" sz="1200" b="1" dirty="0"/>
          </a:p>
        </p:txBody>
      </p:sp>
      <p:grpSp>
        <p:nvGrpSpPr>
          <p:cNvPr id="228" name="Group 227">
            <a:extLst>
              <a:ext uri="{FF2B5EF4-FFF2-40B4-BE49-F238E27FC236}">
                <a16:creationId xmlns:a16="http://schemas.microsoft.com/office/drawing/2014/main" id="{E7C9352E-65E1-411B-B57A-C2A1BD242346}"/>
              </a:ext>
            </a:extLst>
          </p:cNvPr>
          <p:cNvGrpSpPr/>
          <p:nvPr/>
        </p:nvGrpSpPr>
        <p:grpSpPr>
          <a:xfrm>
            <a:off x="12433517" y="4104196"/>
            <a:ext cx="1586588" cy="1544906"/>
            <a:chOff x="6623699" y="4328372"/>
            <a:chExt cx="1999398" cy="2126292"/>
          </a:xfrm>
        </p:grpSpPr>
        <p:pic>
          <p:nvPicPr>
            <p:cNvPr id="229" name="Graphic 18">
              <a:extLst>
                <a:ext uri="{FF2B5EF4-FFF2-40B4-BE49-F238E27FC236}">
                  <a16:creationId xmlns:a16="http://schemas.microsoft.com/office/drawing/2014/main" id="{CF902F60-B32E-4FF5-9299-B51B2EB02F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44867" y="4328372"/>
              <a:ext cx="714847" cy="714847"/>
            </a:xfrm>
            <a:prstGeom prst="rect">
              <a:avLst/>
            </a:prstGeom>
          </p:spPr>
        </p:pic>
        <p:sp>
          <p:nvSpPr>
            <p:cNvPr id="230" name="TextBox 229">
              <a:extLst>
                <a:ext uri="{FF2B5EF4-FFF2-40B4-BE49-F238E27FC236}">
                  <a16:creationId xmlns:a16="http://schemas.microsoft.com/office/drawing/2014/main" id="{3F817567-7AAE-4B9B-B404-B7E8E7842165}"/>
                </a:ext>
              </a:extLst>
            </p:cNvPr>
            <p:cNvSpPr txBox="1"/>
            <p:nvPr/>
          </p:nvSpPr>
          <p:spPr>
            <a:xfrm>
              <a:off x="6623699" y="5056782"/>
              <a:ext cx="1999398" cy="1397882"/>
            </a:xfrm>
            <a:prstGeom prst="rect">
              <a:avLst/>
            </a:prstGeom>
            <a:noFill/>
          </p:spPr>
          <p:txBody>
            <a:bodyPr wrap="none" rtlCol="0">
              <a:spAutoFit/>
            </a:bodyPr>
            <a:lstStyle/>
            <a:p>
              <a:pPr algn="ctr"/>
              <a:r>
                <a:rPr lang="en-US" sz="1200" b="1" dirty="0"/>
                <a:t>API Gateway APIs</a:t>
              </a:r>
            </a:p>
            <a:p>
              <a:pPr algn="ctr"/>
              <a:r>
                <a:rPr lang="en-US" sz="1200" b="1" dirty="0"/>
                <a:t>Endpoints</a:t>
              </a:r>
            </a:p>
            <a:p>
              <a:pPr algn="ctr"/>
              <a:r>
                <a:rPr lang="en-US" sz="1200" b="1" dirty="0"/>
                <a:t>For Parking locations,</a:t>
              </a:r>
            </a:p>
            <a:p>
              <a:pPr algn="ctr"/>
              <a:r>
                <a:rPr lang="en-US" sz="1200" b="1" dirty="0"/>
                <a:t>Status updates, Alerts</a:t>
              </a:r>
            </a:p>
            <a:p>
              <a:pPr algn="ctr"/>
              <a:endParaRPr lang="en-US" sz="1200" b="1" dirty="0"/>
            </a:p>
          </p:txBody>
        </p:sp>
      </p:grpSp>
      <p:grpSp>
        <p:nvGrpSpPr>
          <p:cNvPr id="231" name="Group 230">
            <a:extLst>
              <a:ext uri="{FF2B5EF4-FFF2-40B4-BE49-F238E27FC236}">
                <a16:creationId xmlns:a16="http://schemas.microsoft.com/office/drawing/2014/main" id="{C63A9467-C4F4-4293-9C30-579DB388EB36}"/>
              </a:ext>
            </a:extLst>
          </p:cNvPr>
          <p:cNvGrpSpPr/>
          <p:nvPr/>
        </p:nvGrpSpPr>
        <p:grpSpPr>
          <a:xfrm>
            <a:off x="12516614" y="1890850"/>
            <a:ext cx="1579535" cy="1374434"/>
            <a:chOff x="6377180" y="3771078"/>
            <a:chExt cx="2054856" cy="1864060"/>
          </a:xfrm>
        </p:grpSpPr>
        <p:pic>
          <p:nvPicPr>
            <p:cNvPr id="232" name="Picture 231">
              <a:extLst>
                <a:ext uri="{FF2B5EF4-FFF2-40B4-BE49-F238E27FC236}">
                  <a16:creationId xmlns:a16="http://schemas.microsoft.com/office/drawing/2014/main" id="{8107698B-31B2-4F39-A7B0-D9BF4179A6DC}"/>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233" name="TextBox 232">
              <a:extLst>
                <a:ext uri="{FF2B5EF4-FFF2-40B4-BE49-F238E27FC236}">
                  <a16:creationId xmlns:a16="http://schemas.microsoft.com/office/drawing/2014/main" id="{14D8DE5E-3B2F-4DBF-B3A4-D8B4E1AD385C}"/>
                </a:ext>
              </a:extLst>
            </p:cNvPr>
            <p:cNvSpPr txBox="1"/>
            <p:nvPr/>
          </p:nvSpPr>
          <p:spPr>
            <a:xfrm>
              <a:off x="6377180" y="4508108"/>
              <a:ext cx="2054856" cy="1127030"/>
            </a:xfrm>
            <a:prstGeom prst="rect">
              <a:avLst/>
            </a:prstGeom>
            <a:noFill/>
          </p:spPr>
          <p:txBody>
            <a:bodyPr wrap="none" rtlCol="0">
              <a:spAutoFit/>
            </a:bodyPr>
            <a:lstStyle/>
            <a:p>
              <a:pPr algn="ctr"/>
              <a:r>
                <a:rPr lang="en-US" sz="1200" b="1" dirty="0"/>
                <a:t>AWS Lambda APIs</a:t>
              </a:r>
            </a:p>
            <a:p>
              <a:pPr algn="ctr"/>
              <a:r>
                <a:rPr lang="en-US" sz="1200" b="1" dirty="0"/>
                <a:t>NodeJS programs </a:t>
              </a:r>
            </a:p>
            <a:p>
              <a:pPr algn="ctr"/>
              <a:r>
                <a:rPr lang="en-US" sz="1200" b="1" dirty="0"/>
                <a:t>For Parking locations,</a:t>
              </a:r>
            </a:p>
            <a:p>
              <a:pPr algn="ctr"/>
              <a:r>
                <a:rPr lang="en-US" sz="1200" b="1" dirty="0"/>
                <a:t>Status updates, Alerts</a:t>
              </a:r>
            </a:p>
          </p:txBody>
        </p:sp>
      </p:grpSp>
      <p:cxnSp>
        <p:nvCxnSpPr>
          <p:cNvPr id="237" name="Straight Arrow Connector 236">
            <a:extLst>
              <a:ext uri="{FF2B5EF4-FFF2-40B4-BE49-F238E27FC236}">
                <a16:creationId xmlns:a16="http://schemas.microsoft.com/office/drawing/2014/main" id="{A5E2940D-BAB4-4018-9807-D394938DCAF2}"/>
              </a:ext>
            </a:extLst>
          </p:cNvPr>
          <p:cNvCxnSpPr>
            <a:stCxn id="188" idx="3"/>
          </p:cNvCxnSpPr>
          <p:nvPr/>
        </p:nvCxnSpPr>
        <p:spPr>
          <a:xfrm>
            <a:off x="7726018" y="1126841"/>
            <a:ext cx="679822" cy="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39" name="Straight Arrow Connector 238">
            <a:extLst>
              <a:ext uri="{FF2B5EF4-FFF2-40B4-BE49-F238E27FC236}">
                <a16:creationId xmlns:a16="http://schemas.microsoft.com/office/drawing/2014/main" id="{AE0B72E4-1C89-4711-B95C-34FDADDB0CDB}"/>
              </a:ext>
            </a:extLst>
          </p:cNvPr>
          <p:cNvCxnSpPr>
            <a:stCxn id="194" idx="3"/>
            <a:endCxn id="200" idx="1"/>
          </p:cNvCxnSpPr>
          <p:nvPr/>
        </p:nvCxnSpPr>
        <p:spPr>
          <a:xfrm>
            <a:off x="7726018" y="3543753"/>
            <a:ext cx="748850" cy="734"/>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41" name="Connector: Elbow 240">
            <a:extLst>
              <a:ext uri="{FF2B5EF4-FFF2-40B4-BE49-F238E27FC236}">
                <a16:creationId xmlns:a16="http://schemas.microsoft.com/office/drawing/2014/main" id="{185EF6EA-C715-469E-A505-2275E8C58FC2}"/>
              </a:ext>
            </a:extLst>
          </p:cNvPr>
          <p:cNvCxnSpPr>
            <a:stCxn id="167" idx="3"/>
            <a:endCxn id="200" idx="0"/>
          </p:cNvCxnSpPr>
          <p:nvPr/>
        </p:nvCxnSpPr>
        <p:spPr>
          <a:xfrm>
            <a:off x="7746227" y="2335297"/>
            <a:ext cx="1012556" cy="937471"/>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pic>
        <p:nvPicPr>
          <p:cNvPr id="242" name="Graphic 241">
            <a:extLst>
              <a:ext uri="{FF2B5EF4-FFF2-40B4-BE49-F238E27FC236}">
                <a16:creationId xmlns:a16="http://schemas.microsoft.com/office/drawing/2014/main" id="{6802A2A2-05FB-4BE5-8C57-F3B6F847B9E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488452" y="4485353"/>
            <a:ext cx="533848" cy="533848"/>
          </a:xfrm>
          <a:prstGeom prst="rect">
            <a:avLst/>
          </a:prstGeom>
        </p:spPr>
      </p:pic>
      <p:sp>
        <p:nvSpPr>
          <p:cNvPr id="243" name="TextBox 242">
            <a:extLst>
              <a:ext uri="{FF2B5EF4-FFF2-40B4-BE49-F238E27FC236}">
                <a16:creationId xmlns:a16="http://schemas.microsoft.com/office/drawing/2014/main" id="{519B7F63-8F97-47DD-B79D-5FD109575CE6}"/>
              </a:ext>
            </a:extLst>
          </p:cNvPr>
          <p:cNvSpPr txBox="1"/>
          <p:nvPr/>
        </p:nvSpPr>
        <p:spPr>
          <a:xfrm>
            <a:off x="8348525" y="5019201"/>
            <a:ext cx="836704" cy="276999"/>
          </a:xfrm>
          <a:prstGeom prst="rect">
            <a:avLst/>
          </a:prstGeom>
          <a:noFill/>
        </p:spPr>
        <p:txBody>
          <a:bodyPr wrap="none" rtlCol="0">
            <a:spAutoFit/>
          </a:bodyPr>
          <a:lstStyle/>
          <a:p>
            <a:r>
              <a:rPr lang="en-US" sz="1200" b="1" dirty="0"/>
              <a:t>IoT Events</a:t>
            </a:r>
          </a:p>
        </p:txBody>
      </p:sp>
      <p:cxnSp>
        <p:nvCxnSpPr>
          <p:cNvPr id="245" name="Straight Arrow Connector 244">
            <a:extLst>
              <a:ext uri="{FF2B5EF4-FFF2-40B4-BE49-F238E27FC236}">
                <a16:creationId xmlns:a16="http://schemas.microsoft.com/office/drawing/2014/main" id="{80AB19E6-A40E-43E2-A7BA-D87A96A13392}"/>
              </a:ext>
            </a:extLst>
          </p:cNvPr>
          <p:cNvCxnSpPr>
            <a:stCxn id="191" idx="3"/>
            <a:endCxn id="242" idx="1"/>
          </p:cNvCxnSpPr>
          <p:nvPr/>
        </p:nvCxnSpPr>
        <p:spPr>
          <a:xfrm>
            <a:off x="7746227" y="4752209"/>
            <a:ext cx="742225" cy="68"/>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47" name="Connector: Elbow 246">
            <a:extLst>
              <a:ext uri="{FF2B5EF4-FFF2-40B4-BE49-F238E27FC236}">
                <a16:creationId xmlns:a16="http://schemas.microsoft.com/office/drawing/2014/main" id="{741A5127-AC10-47F3-93B6-4CF6F1B7B258}"/>
              </a:ext>
            </a:extLst>
          </p:cNvPr>
          <p:cNvCxnSpPr>
            <a:stCxn id="200" idx="3"/>
            <a:endCxn id="218" idx="1"/>
          </p:cNvCxnSpPr>
          <p:nvPr/>
        </p:nvCxnSpPr>
        <p:spPr>
          <a:xfrm flipV="1">
            <a:off x="9042698" y="2618338"/>
            <a:ext cx="1226114" cy="926149"/>
          </a:xfrm>
          <a:prstGeom prst="bentConnector3">
            <a:avLst>
              <a:gd name="adj1" fmla="val 2762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0" name="Connector: Elbow 249">
            <a:extLst>
              <a:ext uri="{FF2B5EF4-FFF2-40B4-BE49-F238E27FC236}">
                <a16:creationId xmlns:a16="http://schemas.microsoft.com/office/drawing/2014/main" id="{3EFF09B4-B078-4D34-80E6-F20B0D5DE822}"/>
              </a:ext>
            </a:extLst>
          </p:cNvPr>
          <p:cNvCxnSpPr>
            <a:stCxn id="200" idx="3"/>
            <a:endCxn id="226" idx="1"/>
          </p:cNvCxnSpPr>
          <p:nvPr/>
        </p:nvCxnSpPr>
        <p:spPr>
          <a:xfrm>
            <a:off x="9042698" y="3544487"/>
            <a:ext cx="1210564" cy="1217455"/>
          </a:xfrm>
          <a:prstGeom prst="bentConnector3">
            <a:avLst>
              <a:gd name="adj1" fmla="val 2817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6" name="Straight Arrow Connector 255">
            <a:extLst>
              <a:ext uri="{FF2B5EF4-FFF2-40B4-BE49-F238E27FC236}">
                <a16:creationId xmlns:a16="http://schemas.microsoft.com/office/drawing/2014/main" id="{F9FFC069-8A7D-4315-842E-9835144EF25F}"/>
              </a:ext>
            </a:extLst>
          </p:cNvPr>
          <p:cNvCxnSpPr>
            <a:stCxn id="243" idx="2"/>
            <a:endCxn id="73" idx="0"/>
          </p:cNvCxnSpPr>
          <p:nvPr/>
        </p:nvCxnSpPr>
        <p:spPr>
          <a:xfrm>
            <a:off x="8766877" y="5296200"/>
            <a:ext cx="13612" cy="976065"/>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8" name="Straight Arrow Connector 257">
            <a:extLst>
              <a:ext uri="{FF2B5EF4-FFF2-40B4-BE49-F238E27FC236}">
                <a16:creationId xmlns:a16="http://schemas.microsoft.com/office/drawing/2014/main" id="{5C9162BD-3311-4FB2-BDE6-1271B10BBE08}"/>
              </a:ext>
            </a:extLst>
          </p:cNvPr>
          <p:cNvCxnSpPr>
            <a:stCxn id="197" idx="3"/>
            <a:endCxn id="202" idx="1"/>
          </p:cNvCxnSpPr>
          <p:nvPr/>
        </p:nvCxnSpPr>
        <p:spPr>
          <a:xfrm>
            <a:off x="9041017" y="1159529"/>
            <a:ext cx="1182771" cy="162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0" name="Connector: Elbow 259">
            <a:extLst>
              <a:ext uri="{FF2B5EF4-FFF2-40B4-BE49-F238E27FC236}">
                <a16:creationId xmlns:a16="http://schemas.microsoft.com/office/drawing/2014/main" id="{BA5FD3C3-9932-49A0-839D-7539C48E3DDC}"/>
              </a:ext>
            </a:extLst>
          </p:cNvPr>
          <p:cNvCxnSpPr>
            <a:stCxn id="202" idx="3"/>
            <a:endCxn id="232" idx="0"/>
          </p:cNvCxnSpPr>
          <p:nvPr/>
        </p:nvCxnSpPr>
        <p:spPr>
          <a:xfrm>
            <a:off x="10749374" y="1161150"/>
            <a:ext cx="2535999" cy="729700"/>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2" name="Connector: Elbow 261">
            <a:extLst>
              <a:ext uri="{FF2B5EF4-FFF2-40B4-BE49-F238E27FC236}">
                <a16:creationId xmlns:a16="http://schemas.microsoft.com/office/drawing/2014/main" id="{6F4DC91F-7BA9-415F-AAD7-A0551EAEA2A2}"/>
              </a:ext>
            </a:extLst>
          </p:cNvPr>
          <p:cNvCxnSpPr>
            <a:stCxn id="226" idx="3"/>
            <a:endCxn id="232" idx="1"/>
          </p:cNvCxnSpPr>
          <p:nvPr/>
        </p:nvCxnSpPr>
        <p:spPr>
          <a:xfrm flipV="1">
            <a:off x="10809948" y="2162569"/>
            <a:ext cx="2191510" cy="2599373"/>
          </a:xfrm>
          <a:prstGeom prst="bentConnector3">
            <a:avLst>
              <a:gd name="adj1" fmla="val 49536"/>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4" name="Connector: Elbow 263">
            <a:extLst>
              <a:ext uri="{FF2B5EF4-FFF2-40B4-BE49-F238E27FC236}">
                <a16:creationId xmlns:a16="http://schemas.microsoft.com/office/drawing/2014/main" id="{E33113A4-8E5C-4CD5-80C6-5F9E9058ED46}"/>
              </a:ext>
            </a:extLst>
          </p:cNvPr>
          <p:cNvCxnSpPr>
            <a:stCxn id="218" idx="3"/>
            <a:endCxn id="232" idx="1"/>
          </p:cNvCxnSpPr>
          <p:nvPr/>
        </p:nvCxnSpPr>
        <p:spPr>
          <a:xfrm flipV="1">
            <a:off x="10794398" y="2162569"/>
            <a:ext cx="2207060" cy="455769"/>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75" name="Straight Arrow Connector 274">
            <a:extLst>
              <a:ext uri="{FF2B5EF4-FFF2-40B4-BE49-F238E27FC236}">
                <a16:creationId xmlns:a16="http://schemas.microsoft.com/office/drawing/2014/main" id="{E4046773-F0A8-487A-9AEA-01A75958702C}"/>
              </a:ext>
            </a:extLst>
          </p:cNvPr>
          <p:cNvCxnSpPr>
            <a:cxnSpLocks/>
          </p:cNvCxnSpPr>
          <p:nvPr/>
        </p:nvCxnSpPr>
        <p:spPr>
          <a:xfrm>
            <a:off x="13082738" y="3272768"/>
            <a:ext cx="0" cy="829646"/>
          </a:xfrm>
          <a:prstGeom prst="straightConnector1">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D488139D-7C03-4602-A402-FB553132341C}"/>
              </a:ext>
            </a:extLst>
          </p:cNvPr>
          <p:cNvCxnSpPr/>
          <p:nvPr/>
        </p:nvCxnSpPr>
        <p:spPr>
          <a:xfrm flipV="1">
            <a:off x="13309600" y="3265284"/>
            <a:ext cx="0" cy="838912"/>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280" name="TextBox 279">
            <a:extLst>
              <a:ext uri="{FF2B5EF4-FFF2-40B4-BE49-F238E27FC236}">
                <a16:creationId xmlns:a16="http://schemas.microsoft.com/office/drawing/2014/main" id="{C4E8014C-BEF2-4D01-961D-56B1934F61E3}"/>
              </a:ext>
            </a:extLst>
          </p:cNvPr>
          <p:cNvSpPr txBox="1"/>
          <p:nvPr/>
        </p:nvSpPr>
        <p:spPr>
          <a:xfrm>
            <a:off x="13283097" y="3569329"/>
            <a:ext cx="519951" cy="276999"/>
          </a:xfrm>
          <a:prstGeom prst="rect">
            <a:avLst/>
          </a:prstGeom>
          <a:noFill/>
        </p:spPr>
        <p:txBody>
          <a:bodyPr wrap="none" rtlCol="0">
            <a:spAutoFit/>
          </a:bodyPr>
          <a:lstStyle/>
          <a:p>
            <a:r>
              <a:rPr lang="en-US" sz="1200" b="1" dirty="0">
                <a:solidFill>
                  <a:srgbClr val="002060"/>
                </a:solidFill>
              </a:rPr>
              <a:t>HTTP</a:t>
            </a:r>
          </a:p>
        </p:txBody>
      </p:sp>
      <p:sp>
        <p:nvSpPr>
          <p:cNvPr id="281" name="TextBox 280">
            <a:extLst>
              <a:ext uri="{FF2B5EF4-FFF2-40B4-BE49-F238E27FC236}">
                <a16:creationId xmlns:a16="http://schemas.microsoft.com/office/drawing/2014/main" id="{D030A52D-EECB-49AC-9662-057AB4FF634A}"/>
              </a:ext>
            </a:extLst>
          </p:cNvPr>
          <p:cNvSpPr txBox="1"/>
          <p:nvPr/>
        </p:nvSpPr>
        <p:spPr>
          <a:xfrm>
            <a:off x="12149775" y="3560185"/>
            <a:ext cx="957763" cy="276999"/>
          </a:xfrm>
          <a:prstGeom prst="rect">
            <a:avLst/>
          </a:prstGeom>
          <a:noFill/>
        </p:spPr>
        <p:txBody>
          <a:bodyPr wrap="none" rtlCol="0">
            <a:spAutoFit/>
          </a:bodyPr>
          <a:lstStyle/>
          <a:p>
            <a:r>
              <a:rPr lang="en-US" sz="1200" b="1" dirty="0" err="1">
                <a:solidFill>
                  <a:srgbClr val="002060"/>
                </a:solidFill>
              </a:rPr>
              <a:t>WebSockets</a:t>
            </a:r>
            <a:endParaRPr lang="en-US" sz="1200" b="1" dirty="0">
              <a:solidFill>
                <a:srgbClr val="002060"/>
              </a:solidFill>
            </a:endParaRPr>
          </a:p>
        </p:txBody>
      </p:sp>
      <p:pic>
        <p:nvPicPr>
          <p:cNvPr id="282" name="Graphic 281">
            <a:extLst>
              <a:ext uri="{FF2B5EF4-FFF2-40B4-BE49-F238E27FC236}">
                <a16:creationId xmlns:a16="http://schemas.microsoft.com/office/drawing/2014/main" id="{2E021827-D958-4836-88CF-D5AE728A076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194336" y="6270871"/>
            <a:ext cx="587588" cy="587588"/>
          </a:xfrm>
          <a:prstGeom prst="rect">
            <a:avLst/>
          </a:prstGeom>
        </p:spPr>
      </p:pic>
      <p:sp>
        <p:nvSpPr>
          <p:cNvPr id="283" name="TextBox 282">
            <a:extLst>
              <a:ext uri="{FF2B5EF4-FFF2-40B4-BE49-F238E27FC236}">
                <a16:creationId xmlns:a16="http://schemas.microsoft.com/office/drawing/2014/main" id="{051C29D8-DA3D-4A9A-A688-2A9038A2D623}"/>
              </a:ext>
            </a:extLst>
          </p:cNvPr>
          <p:cNvSpPr txBox="1"/>
          <p:nvPr/>
        </p:nvSpPr>
        <p:spPr>
          <a:xfrm>
            <a:off x="12875851" y="6876275"/>
            <a:ext cx="1253805" cy="276999"/>
          </a:xfrm>
          <a:prstGeom prst="rect">
            <a:avLst/>
          </a:prstGeom>
          <a:noFill/>
        </p:spPr>
        <p:txBody>
          <a:bodyPr wrap="none" rtlCol="0">
            <a:spAutoFit/>
          </a:bodyPr>
          <a:lstStyle/>
          <a:p>
            <a:r>
              <a:rPr lang="en-US" sz="1200" b="1" dirty="0"/>
              <a:t>Cloud Formation</a:t>
            </a:r>
          </a:p>
        </p:txBody>
      </p:sp>
      <p:sp>
        <p:nvSpPr>
          <p:cNvPr id="285" name="TextBox 284">
            <a:extLst>
              <a:ext uri="{FF2B5EF4-FFF2-40B4-BE49-F238E27FC236}">
                <a16:creationId xmlns:a16="http://schemas.microsoft.com/office/drawing/2014/main" id="{061836E7-2B1B-47D5-A58F-246A68C3EF9B}"/>
              </a:ext>
            </a:extLst>
          </p:cNvPr>
          <p:cNvSpPr txBox="1"/>
          <p:nvPr/>
        </p:nvSpPr>
        <p:spPr>
          <a:xfrm>
            <a:off x="2325320" y="1716070"/>
            <a:ext cx="970137" cy="246221"/>
          </a:xfrm>
          <a:prstGeom prst="rect">
            <a:avLst/>
          </a:prstGeom>
          <a:noFill/>
        </p:spPr>
        <p:txBody>
          <a:bodyPr wrap="none" rtlCol="0">
            <a:spAutoFit/>
          </a:bodyPr>
          <a:lstStyle/>
          <a:p>
            <a:r>
              <a:rPr lang="en-US" sz="1000" dirty="0"/>
              <a:t>MQTT over SSL</a:t>
            </a:r>
          </a:p>
        </p:txBody>
      </p:sp>
    </p:spTree>
    <p:extLst>
      <p:ext uri="{BB962C8B-B14F-4D97-AF65-F5344CB8AC3E}">
        <p14:creationId xmlns:p14="http://schemas.microsoft.com/office/powerpoint/2010/main" val="1557318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795</TotalTime>
  <Words>378</Words>
  <Application>Microsoft Office PowerPoint</Application>
  <PresentationFormat>Custom</PresentationFormat>
  <Paragraphs>133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Prajapati, Brijesh</dc:creator>
  <cp:lastModifiedBy>Prajapati, Brijesh</cp:lastModifiedBy>
  <cp:revision>107</cp:revision>
  <dcterms:created xsi:type="dcterms:W3CDTF">2019-08-29T14:39:18Z</dcterms:created>
  <dcterms:modified xsi:type="dcterms:W3CDTF">2020-04-22T19:26:17Z</dcterms:modified>
</cp:coreProperties>
</file>