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9" r:id="rId2"/>
    <p:sldId id="256" r:id="rId3"/>
    <p:sldId id="257" r:id="rId4"/>
  </p:sldIdLst>
  <p:sldSz cx="146304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apati, Brijesh" initials="PB" lastIdx="1" clrIdx="0">
    <p:extLst>
      <p:ext uri="{19B8F6BF-5375-455C-9EA6-DF929625EA0E}">
        <p15:presenceInfo xmlns:p15="http://schemas.microsoft.com/office/powerpoint/2012/main" userId="S-1-5-21-238447276-1040861923-1850952788-15490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83" autoAdjust="0"/>
  </p:normalViewPr>
  <p:slideViewPr>
    <p:cSldViewPr snapToGrid="0">
      <p:cViewPr varScale="1">
        <p:scale>
          <a:sx n="63" d="100"/>
          <a:sy n="63" d="100"/>
        </p:scale>
        <p:origin x="324" y="48"/>
      </p:cViewPr>
      <p:guideLst/>
    </p:cSldViewPr>
  </p:slideViewPr>
  <p:notesTextViewPr>
    <p:cViewPr>
      <p:scale>
        <a:sx n="75" d="100"/>
        <a:sy n="75" d="100"/>
      </p:scale>
      <p:origin x="0" y="0"/>
    </p:cViewPr>
  </p:notesTextViewPr>
  <p:notesViewPr>
    <p:cSldViewPr snapToGrid="0">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F860F-C1DA-4B2C-A018-C9636542972B}" type="datetimeFigureOut">
              <a:rPr lang="en-US" smtClean="0"/>
              <a:t>4/8/2020</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EF278-E78F-493B-BB3E-2B9FB421C0F2}" type="slidenum">
              <a:rPr lang="en-US" smtClean="0"/>
              <a:t>‹#›</a:t>
            </a:fld>
            <a:endParaRPr lang="en-US"/>
          </a:p>
        </p:txBody>
      </p:sp>
    </p:spTree>
    <p:extLst>
      <p:ext uri="{BB962C8B-B14F-4D97-AF65-F5344CB8AC3E}">
        <p14:creationId xmlns:p14="http://schemas.microsoft.com/office/powerpoint/2010/main" val="2480927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u="sng" kern="1200" dirty="0">
                <a:solidFill>
                  <a:schemeClr val="tx1"/>
                </a:solidFill>
                <a:effectLst/>
                <a:latin typeface="+mn-lt"/>
                <a:ea typeface="+mn-ea"/>
                <a:cs typeface="+mn-cs"/>
              </a:rPr>
              <a:t>Future Scope:</a:t>
            </a:r>
          </a:p>
          <a:p>
            <a:endParaRPr lang="en-US" sz="900" kern="1200" dirty="0">
              <a:solidFill>
                <a:schemeClr val="tx1"/>
              </a:solidFill>
              <a:effectLst/>
              <a:latin typeface="+mn-lt"/>
              <a:ea typeface="+mn-ea"/>
              <a:cs typeface="+mn-cs"/>
            </a:endParaRPr>
          </a:p>
          <a:p>
            <a:pPr lvl="0"/>
            <a:r>
              <a:rPr lang="en-US" sz="900" kern="1200" dirty="0">
                <a:solidFill>
                  <a:schemeClr val="tx1"/>
                </a:solidFill>
                <a:effectLst/>
                <a:latin typeface="+mn-lt"/>
                <a:ea typeface="+mn-ea"/>
                <a:cs typeface="+mn-cs"/>
              </a:rPr>
              <a:t>As of now we are going with DynamoDB for time series data storage, but in future we can use AWS Timestream which is currently in Beta version and AWS claiming it will be much faster and robust than DynamoDB.</a:t>
            </a:r>
          </a:p>
          <a:p>
            <a:pPr lvl="0"/>
            <a:endParaRPr lang="en-US" sz="900" kern="1200" dirty="0">
              <a:solidFill>
                <a:schemeClr val="tx1"/>
              </a:solidFill>
              <a:effectLst/>
              <a:latin typeface="+mn-lt"/>
              <a:ea typeface="+mn-ea"/>
              <a:cs typeface="+mn-cs"/>
            </a:endParaRPr>
          </a:p>
          <a:p>
            <a:pPr lvl="0"/>
            <a:r>
              <a:rPr lang="en-US" sz="900" kern="1200" dirty="0">
                <a:solidFill>
                  <a:schemeClr val="tx1"/>
                </a:solidFill>
                <a:effectLst/>
                <a:latin typeface="+mn-lt"/>
                <a:ea typeface="+mn-ea"/>
                <a:cs typeface="+mn-cs"/>
              </a:rPr>
              <a:t>At edge we mentioned Historian DB, which can be referenced from existing solution or can be browsed other solutions like,</a:t>
            </a:r>
          </a:p>
          <a:p>
            <a:r>
              <a:rPr lang="en-US" sz="900" kern="1200" dirty="0">
                <a:solidFill>
                  <a:schemeClr val="tx1"/>
                </a:solidFill>
                <a:effectLst/>
                <a:latin typeface="+mn-lt"/>
                <a:ea typeface="+mn-ea"/>
                <a:cs typeface="+mn-cs"/>
              </a:rPr>
              <a:t>InfluxDB, TimescaleDB, OpenTSDB and few more,…</a:t>
            </a:r>
          </a:p>
          <a:p>
            <a:endParaRPr lang="en-US" sz="900" kern="1200" dirty="0">
              <a:solidFill>
                <a:schemeClr val="tx1"/>
              </a:solidFill>
              <a:effectLst/>
              <a:latin typeface="+mn-lt"/>
              <a:ea typeface="+mn-ea"/>
              <a:cs typeface="+mn-cs"/>
            </a:endParaRPr>
          </a:p>
          <a:p>
            <a:pPr lvl="0"/>
            <a:r>
              <a:rPr lang="en-US" sz="900" kern="1200" dirty="0">
                <a:solidFill>
                  <a:schemeClr val="tx1"/>
                </a:solidFill>
                <a:effectLst/>
                <a:latin typeface="+mn-lt"/>
                <a:ea typeface="+mn-ea"/>
                <a:cs typeface="+mn-cs"/>
              </a:rPr>
              <a:t>Flexible Computing &amp; Storage if required at </a:t>
            </a:r>
            <a:r>
              <a:rPr lang="en-US" sz="900" kern="1200">
                <a:solidFill>
                  <a:schemeClr val="tx1"/>
                </a:solidFill>
                <a:effectLst/>
                <a:latin typeface="+mn-lt"/>
                <a:ea typeface="+mn-ea"/>
                <a:cs typeface="+mn-cs"/>
              </a:rPr>
              <a:t>Edge side, </a:t>
            </a:r>
            <a:r>
              <a:rPr lang="en-US" sz="900" kern="1200" dirty="0">
                <a:solidFill>
                  <a:schemeClr val="tx1"/>
                </a:solidFill>
                <a:effectLst/>
                <a:latin typeface="+mn-lt"/>
                <a:ea typeface="+mn-ea"/>
                <a:cs typeface="+mn-cs"/>
              </a:rPr>
              <a:t>best option can be AWS Snowball Edge.</a:t>
            </a:r>
          </a:p>
          <a:p>
            <a:endParaRPr lang="en-US" sz="900" dirty="0"/>
          </a:p>
        </p:txBody>
      </p:sp>
      <p:sp>
        <p:nvSpPr>
          <p:cNvPr id="4" name="Slide Number Placeholder 3"/>
          <p:cNvSpPr>
            <a:spLocks noGrp="1"/>
          </p:cNvSpPr>
          <p:nvPr>
            <p:ph type="sldNum" sz="quarter" idx="5"/>
          </p:nvPr>
        </p:nvSpPr>
        <p:spPr/>
        <p:txBody>
          <a:bodyPr/>
          <a:lstStyle/>
          <a:p>
            <a:fld id="{44FEF278-E78F-493B-BB3E-2B9FB421C0F2}" type="slidenum">
              <a:rPr lang="en-US" smtClean="0"/>
              <a:t>2</a:t>
            </a:fld>
            <a:endParaRPr lang="en-US"/>
          </a:p>
        </p:txBody>
      </p:sp>
    </p:spTree>
    <p:extLst>
      <p:ext uri="{BB962C8B-B14F-4D97-AF65-F5344CB8AC3E}">
        <p14:creationId xmlns:p14="http://schemas.microsoft.com/office/powerpoint/2010/main" val="208054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197187"/>
            <a:ext cx="10972800" cy="2546773"/>
          </a:xfrm>
        </p:spPr>
        <p:txBody>
          <a:bodyPr anchor="b"/>
          <a:lstStyle>
            <a:lvl1pPr algn="ctr">
              <a:defRPr sz="6400"/>
            </a:lvl1pPr>
          </a:lstStyle>
          <a:p>
            <a:r>
              <a:rPr lang="en-US"/>
              <a:t>Click to edit Master title style</a:t>
            </a:r>
            <a:endParaRPr lang="en-US" dirty="0"/>
          </a:p>
        </p:txBody>
      </p:sp>
      <p:sp>
        <p:nvSpPr>
          <p:cNvPr id="3" name="Subtitle 2"/>
          <p:cNvSpPr>
            <a:spLocks noGrp="1"/>
          </p:cNvSpPr>
          <p:nvPr>
            <p:ph type="subTitle" idx="1"/>
          </p:nvPr>
        </p:nvSpPr>
        <p:spPr>
          <a:xfrm>
            <a:off x="1828800" y="3842174"/>
            <a:ext cx="10972800" cy="1766146"/>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90725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29378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389467"/>
            <a:ext cx="3154680"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389467"/>
            <a:ext cx="9281160" cy="61992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615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196EB-ECC0-46CE-A1E8-FA1E2D8DD0C7}"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86007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1823721"/>
            <a:ext cx="12618720" cy="3042919"/>
          </a:xfrm>
        </p:spPr>
        <p:txBody>
          <a:bodyPr anchor="b"/>
          <a:lstStyle>
            <a:lvl1pPr>
              <a:defRPr sz="6400"/>
            </a:lvl1pPr>
          </a:lstStyle>
          <a:p>
            <a:r>
              <a:rPr lang="en-US"/>
              <a:t>Click to edit Master title style</a:t>
            </a:r>
            <a:endParaRPr lang="en-US" dirty="0"/>
          </a:p>
        </p:txBody>
      </p:sp>
      <p:sp>
        <p:nvSpPr>
          <p:cNvPr id="3" name="Text Placeholder 2"/>
          <p:cNvSpPr>
            <a:spLocks noGrp="1"/>
          </p:cNvSpPr>
          <p:nvPr>
            <p:ph type="body" idx="1"/>
          </p:nvPr>
        </p:nvSpPr>
        <p:spPr>
          <a:xfrm>
            <a:off x="998220" y="4895428"/>
            <a:ext cx="12618720" cy="16001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D196EB-ECC0-46CE-A1E8-FA1E2D8DD0C7}"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80889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1947333"/>
            <a:ext cx="6217920" cy="4641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1947333"/>
            <a:ext cx="6217920" cy="4641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196EB-ECC0-46CE-A1E8-FA1E2D8DD0C7}"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17296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389467"/>
            <a:ext cx="12618720"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1793241"/>
            <a:ext cx="6189344"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p:cNvSpPr>
            <a:spLocks noGrp="1"/>
          </p:cNvSpPr>
          <p:nvPr>
            <p:ph sz="half" idx="2"/>
          </p:nvPr>
        </p:nvSpPr>
        <p:spPr>
          <a:xfrm>
            <a:off x="1007746" y="2672080"/>
            <a:ext cx="6189344" cy="3930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1793241"/>
            <a:ext cx="6219826"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p:cNvSpPr>
            <a:spLocks noGrp="1"/>
          </p:cNvSpPr>
          <p:nvPr>
            <p:ph sz="quarter" idx="4"/>
          </p:nvPr>
        </p:nvSpPr>
        <p:spPr>
          <a:xfrm>
            <a:off x="7406640" y="2672080"/>
            <a:ext cx="6219826" cy="3930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196EB-ECC0-46CE-A1E8-FA1E2D8DD0C7}"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16275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196EB-ECC0-46CE-A1E8-FA1E2D8DD0C7}"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373153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196EB-ECC0-46CE-A1E8-FA1E2D8DD0C7}"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13191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7680"/>
            <a:ext cx="4718684" cy="1706880"/>
          </a:xfrm>
        </p:spPr>
        <p:txBody>
          <a:bodyPr anchor="b"/>
          <a:lstStyle>
            <a:lvl1pPr>
              <a:defRPr sz="3413"/>
            </a:lvl1pPr>
          </a:lstStyle>
          <a:p>
            <a:r>
              <a:rPr lang="en-US"/>
              <a:t>Click to edit Master title style</a:t>
            </a:r>
            <a:endParaRPr lang="en-US" dirty="0"/>
          </a:p>
        </p:txBody>
      </p:sp>
      <p:sp>
        <p:nvSpPr>
          <p:cNvPr id="3" name="Content Placeholder 2"/>
          <p:cNvSpPr>
            <a:spLocks noGrp="1"/>
          </p:cNvSpPr>
          <p:nvPr>
            <p:ph idx="1"/>
          </p:nvPr>
        </p:nvSpPr>
        <p:spPr>
          <a:xfrm>
            <a:off x="6219826" y="1053254"/>
            <a:ext cx="740664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194560"/>
            <a:ext cx="4718684"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D9D196EB-ECC0-46CE-A1E8-FA1E2D8DD0C7}"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410515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7680"/>
            <a:ext cx="4718684" cy="1706880"/>
          </a:xfrm>
        </p:spPr>
        <p:txBody>
          <a:bodyPr anchor="b"/>
          <a:lstStyle>
            <a:lvl1pPr>
              <a:defRPr sz="3413"/>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053254"/>
            <a:ext cx="7406640" cy="5198533"/>
          </a:xfrm>
        </p:spPr>
        <p:txBody>
          <a:bodyPr anchor="t"/>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1007746" y="2194560"/>
            <a:ext cx="4718684"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D9D196EB-ECC0-46CE-A1E8-FA1E2D8DD0C7}"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C2C6-86B8-400E-BD63-7F9157F74634}" type="slidenum">
              <a:rPr lang="en-US" smtClean="0"/>
              <a:t>‹#›</a:t>
            </a:fld>
            <a:endParaRPr lang="en-US"/>
          </a:p>
        </p:txBody>
      </p:sp>
    </p:spTree>
    <p:extLst>
      <p:ext uri="{BB962C8B-B14F-4D97-AF65-F5344CB8AC3E}">
        <p14:creationId xmlns:p14="http://schemas.microsoft.com/office/powerpoint/2010/main" val="117182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389467"/>
            <a:ext cx="1261872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1947333"/>
            <a:ext cx="12618720" cy="4641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780107"/>
            <a:ext cx="3291840" cy="389467"/>
          </a:xfrm>
          <a:prstGeom prst="rect">
            <a:avLst/>
          </a:prstGeom>
        </p:spPr>
        <p:txBody>
          <a:bodyPr vert="horz" lIns="91440" tIns="45720" rIns="91440" bIns="45720" rtlCol="0" anchor="ctr"/>
          <a:lstStyle>
            <a:lvl1pPr algn="l">
              <a:defRPr sz="1280">
                <a:solidFill>
                  <a:schemeClr val="tx1">
                    <a:tint val="75000"/>
                  </a:schemeClr>
                </a:solidFill>
              </a:defRPr>
            </a:lvl1pPr>
          </a:lstStyle>
          <a:p>
            <a:fld id="{D9D196EB-ECC0-46CE-A1E8-FA1E2D8DD0C7}" type="datetimeFigureOut">
              <a:rPr lang="en-US" smtClean="0"/>
              <a:t>4/8/2020</a:t>
            </a:fld>
            <a:endParaRPr lang="en-US"/>
          </a:p>
        </p:txBody>
      </p:sp>
      <p:sp>
        <p:nvSpPr>
          <p:cNvPr id="5" name="Footer Placeholder 4"/>
          <p:cNvSpPr>
            <a:spLocks noGrp="1"/>
          </p:cNvSpPr>
          <p:nvPr>
            <p:ph type="ftr" sz="quarter" idx="3"/>
          </p:nvPr>
        </p:nvSpPr>
        <p:spPr>
          <a:xfrm>
            <a:off x="4846320" y="6780107"/>
            <a:ext cx="4937760" cy="389467"/>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6780107"/>
            <a:ext cx="3291840" cy="389467"/>
          </a:xfrm>
          <a:prstGeom prst="rect">
            <a:avLst/>
          </a:prstGeom>
        </p:spPr>
        <p:txBody>
          <a:bodyPr vert="horz" lIns="91440" tIns="45720" rIns="91440" bIns="45720" rtlCol="0" anchor="ctr"/>
          <a:lstStyle>
            <a:lvl1pPr algn="r">
              <a:defRPr sz="1280">
                <a:solidFill>
                  <a:schemeClr val="tx1">
                    <a:tint val="75000"/>
                  </a:schemeClr>
                </a:solidFill>
              </a:defRPr>
            </a:lvl1pPr>
          </a:lstStyle>
          <a:p>
            <a:fld id="{1271C2C6-86B8-400E-BD63-7F9157F74634}" type="slidenum">
              <a:rPr lang="en-US" smtClean="0"/>
              <a:t>‹#›</a:t>
            </a:fld>
            <a:endParaRPr lang="en-US"/>
          </a:p>
        </p:txBody>
      </p:sp>
    </p:spTree>
    <p:extLst>
      <p:ext uri="{BB962C8B-B14F-4D97-AF65-F5344CB8AC3E}">
        <p14:creationId xmlns:p14="http://schemas.microsoft.com/office/powerpoint/2010/main" val="219634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emf"/><Relationship Id="rId26" Type="http://schemas.openxmlformats.org/officeDocument/2006/relationships/image" Target="../media/image25.emf"/><Relationship Id="rId39" Type="http://schemas.openxmlformats.org/officeDocument/2006/relationships/image" Target="../media/image38.png"/><Relationship Id="rId21" Type="http://schemas.openxmlformats.org/officeDocument/2006/relationships/image" Target="../media/image20.emf"/><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5.svg"/><Relationship Id="rId29" Type="http://schemas.openxmlformats.org/officeDocument/2006/relationships/image" Target="../media/image28.emf"/><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36" Type="http://schemas.openxmlformats.org/officeDocument/2006/relationships/image" Target="../media/image35.png"/><Relationship Id="rId49" Type="http://schemas.openxmlformats.org/officeDocument/2006/relationships/image" Target="../media/image48.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svg"/><Relationship Id="rId44" Type="http://schemas.openxmlformats.org/officeDocument/2006/relationships/image" Target="../media/image43.svg"/><Relationship Id="rId4" Type="http://schemas.openxmlformats.org/officeDocument/2006/relationships/image" Target="../media/image3.svg"/><Relationship Id="rId9" Type="http://schemas.openxmlformats.org/officeDocument/2006/relationships/image" Target="../media/image8.emf"/><Relationship Id="rId14" Type="http://schemas.openxmlformats.org/officeDocument/2006/relationships/image" Target="../media/image13.svg"/><Relationship Id="rId22" Type="http://schemas.openxmlformats.org/officeDocument/2006/relationships/image" Target="../media/image21.emf"/><Relationship Id="rId27" Type="http://schemas.openxmlformats.org/officeDocument/2006/relationships/image" Target="../media/image26.emf"/><Relationship Id="rId30" Type="http://schemas.openxmlformats.org/officeDocument/2006/relationships/image" Target="../media/image29.png"/><Relationship Id="rId35" Type="http://schemas.openxmlformats.org/officeDocument/2006/relationships/image" Target="../media/image34.sv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7.svg"/><Relationship Id="rId51" Type="http://schemas.openxmlformats.org/officeDocument/2006/relationships/image" Target="../media/image50.svg"/><Relationship Id="rId3" Type="http://schemas.openxmlformats.org/officeDocument/2006/relationships/image" Target="../media/image2.png"/><Relationship Id="rId12" Type="http://schemas.openxmlformats.org/officeDocument/2006/relationships/image" Target="../media/image11.emf"/><Relationship Id="rId17" Type="http://schemas.openxmlformats.org/officeDocument/2006/relationships/image" Target="../media/image16.emf"/><Relationship Id="rId25" Type="http://schemas.openxmlformats.org/officeDocument/2006/relationships/image" Target="../media/image24.svg"/><Relationship Id="rId33" Type="http://schemas.openxmlformats.org/officeDocument/2006/relationships/image" Target="../media/image32.svg"/><Relationship Id="rId38" Type="http://schemas.openxmlformats.org/officeDocument/2006/relationships/image" Target="../media/image37.emf"/><Relationship Id="rId46" Type="http://schemas.openxmlformats.org/officeDocument/2006/relationships/image" Target="../media/image45.svg"/><Relationship Id="rId20" Type="http://schemas.openxmlformats.org/officeDocument/2006/relationships/image" Target="../media/image19.svg"/><Relationship Id="rId41"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41.png"/><Relationship Id="rId18" Type="http://schemas.openxmlformats.org/officeDocument/2006/relationships/image" Target="../media/image49.png"/><Relationship Id="rId26" Type="http://schemas.openxmlformats.org/officeDocument/2006/relationships/image" Target="../media/image54.svg"/><Relationship Id="rId3" Type="http://schemas.openxmlformats.org/officeDocument/2006/relationships/image" Target="../media/image3.svg"/><Relationship Id="rId21" Type="http://schemas.openxmlformats.org/officeDocument/2006/relationships/image" Target="../media/image18.png"/><Relationship Id="rId7" Type="http://schemas.openxmlformats.org/officeDocument/2006/relationships/image" Target="../media/image26.emf"/><Relationship Id="rId12" Type="http://schemas.openxmlformats.org/officeDocument/2006/relationships/image" Target="../media/image37.emf"/><Relationship Id="rId17" Type="http://schemas.openxmlformats.org/officeDocument/2006/relationships/image" Target="../media/image16.emf"/><Relationship Id="rId25" Type="http://schemas.openxmlformats.org/officeDocument/2006/relationships/image" Target="../media/image53.png"/><Relationship Id="rId2" Type="http://schemas.openxmlformats.org/officeDocument/2006/relationships/image" Target="../media/image2.png"/><Relationship Id="rId16" Type="http://schemas.openxmlformats.org/officeDocument/2006/relationships/image" Target="../media/image7.svg"/><Relationship Id="rId20"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image" Target="../media/image30.svg"/><Relationship Id="rId24" Type="http://schemas.openxmlformats.org/officeDocument/2006/relationships/image" Target="../media/image52.svg"/><Relationship Id="rId5" Type="http://schemas.openxmlformats.org/officeDocument/2006/relationships/image" Target="../media/image5.svg"/><Relationship Id="rId15" Type="http://schemas.openxmlformats.org/officeDocument/2006/relationships/image" Target="../media/image6.png"/><Relationship Id="rId23" Type="http://schemas.openxmlformats.org/officeDocument/2006/relationships/image" Target="../media/image51.png"/><Relationship Id="rId10" Type="http://schemas.openxmlformats.org/officeDocument/2006/relationships/image" Target="../media/image29.png"/><Relationship Id="rId19" Type="http://schemas.openxmlformats.org/officeDocument/2006/relationships/image" Target="../media/image50.svg"/><Relationship Id="rId4" Type="http://schemas.openxmlformats.org/officeDocument/2006/relationships/image" Target="../media/image4.png"/><Relationship Id="rId9" Type="http://schemas.openxmlformats.org/officeDocument/2006/relationships/image" Target="../media/image8.emf"/><Relationship Id="rId14" Type="http://schemas.openxmlformats.org/officeDocument/2006/relationships/image" Target="../media/image48.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i1.wp.com/www.cbc.bb/wp-content/uploads/2019/07/smart-parking.png?resize=1210%2C642&amp;ssl=1">
            <a:extLst>
              <a:ext uri="{FF2B5EF4-FFF2-40B4-BE49-F238E27FC236}">
                <a16:creationId xmlns:a16="http://schemas.microsoft.com/office/drawing/2014/main" id="{C039F81F-E2AC-4D8D-9C2E-FE7C4CB279C4}"/>
              </a:ext>
            </a:extLst>
          </p:cNvPr>
          <p:cNvPicPr>
            <a:picLocks noChangeAspect="1" noChangeArrowheads="1"/>
          </p:cNvPicPr>
          <p:nvPr/>
        </p:nvPicPr>
        <p:blipFill>
          <a:blip r:embed="rId2">
            <a:alphaModFix amt="49000"/>
            <a:extLst>
              <a:ext uri="{28A0092B-C50C-407E-A947-70E740481C1C}">
                <a14:useLocalDpi xmlns:a14="http://schemas.microsoft.com/office/drawing/2010/main" val="0"/>
              </a:ext>
            </a:extLst>
          </a:blip>
          <a:srcRect/>
          <a:stretch>
            <a:fillRect/>
          </a:stretch>
        </p:blipFill>
        <p:spPr bwMode="auto">
          <a:xfrm rot="16200000">
            <a:off x="-383539" y="2059937"/>
            <a:ext cx="6451601" cy="40589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B5393A1-9FF5-474D-8EFA-68700039D69C}"/>
              </a:ext>
            </a:extLst>
          </p:cNvPr>
          <p:cNvSpPr/>
          <p:nvPr/>
        </p:nvSpPr>
        <p:spPr>
          <a:xfrm>
            <a:off x="5080000" y="863599"/>
            <a:ext cx="8534400" cy="4359335"/>
          </a:xfrm>
          <a:prstGeom prst="rect">
            <a:avLst/>
          </a:prstGeom>
        </p:spPr>
        <p:txBody>
          <a:bodyPr wrap="square">
            <a:spAutoFit/>
          </a:bodyPr>
          <a:lstStyle/>
          <a:p>
            <a:r>
              <a:rPr lang="en-US" sz="2133" b="1" dirty="0">
                <a:solidFill>
                  <a:srgbClr val="0070C0"/>
                </a:solidFill>
              </a:rPr>
              <a:t>Problem Description:</a:t>
            </a:r>
          </a:p>
          <a:p>
            <a:endParaRPr lang="en-US" sz="2133" dirty="0"/>
          </a:p>
          <a:p>
            <a:r>
              <a:rPr lang="en-US" sz="2133" dirty="0"/>
              <a:t>The city of Orlando has a downtown parking problem. Motorists find it hard to find parking even though there are many metered parking street spots in and around the downtown area. </a:t>
            </a:r>
          </a:p>
          <a:p>
            <a:endParaRPr lang="en-US" sz="2133" dirty="0"/>
          </a:p>
          <a:p>
            <a:r>
              <a:rPr lang="en-US" sz="2133" dirty="0"/>
              <a:t>The problem is worse during the peak demand hours of weekday mornings and weekend evenings. </a:t>
            </a:r>
          </a:p>
          <a:p>
            <a:endParaRPr lang="en-US" sz="2133" dirty="0"/>
          </a:p>
          <a:p>
            <a:r>
              <a:rPr lang="en-US" sz="2133" dirty="0"/>
              <a:t>The free parking spots are not always easy to locate. </a:t>
            </a:r>
          </a:p>
          <a:p>
            <a:endParaRPr lang="en-US" sz="2133" dirty="0"/>
          </a:p>
          <a:p>
            <a:r>
              <a:rPr lang="en-US" sz="2133" dirty="0"/>
              <a:t>This leads to a number of motorists roaming around looking for parking which makes the problem worse by creating additional traffic congestion.</a:t>
            </a:r>
          </a:p>
        </p:txBody>
      </p:sp>
    </p:spTree>
    <p:extLst>
      <p:ext uri="{BB962C8B-B14F-4D97-AF65-F5344CB8AC3E}">
        <p14:creationId xmlns:p14="http://schemas.microsoft.com/office/powerpoint/2010/main" val="12721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F00B1C-F2DC-406E-A21F-A978F14B8B7F}"/>
              </a:ext>
            </a:extLst>
          </p:cNvPr>
          <p:cNvSpPr/>
          <p:nvPr/>
        </p:nvSpPr>
        <p:spPr>
          <a:xfrm>
            <a:off x="60245" y="101601"/>
            <a:ext cx="2479755"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On Premise</a:t>
            </a:r>
          </a:p>
        </p:txBody>
      </p:sp>
      <p:sp>
        <p:nvSpPr>
          <p:cNvPr id="9" name="Rectangle 8">
            <a:extLst>
              <a:ext uri="{FF2B5EF4-FFF2-40B4-BE49-F238E27FC236}">
                <a16:creationId xmlns:a16="http://schemas.microsoft.com/office/drawing/2014/main" id="{8DB1554C-12EF-4875-8726-6845EEEEC8BA}"/>
              </a:ext>
            </a:extLst>
          </p:cNvPr>
          <p:cNvSpPr/>
          <p:nvPr/>
        </p:nvSpPr>
        <p:spPr>
          <a:xfrm>
            <a:off x="124158" y="4394564"/>
            <a:ext cx="2269427" cy="2758567"/>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en-US" sz="1100" b="1">
                <a:solidFill>
                  <a:schemeClr val="tx1"/>
                </a:solidFill>
                <a:latin typeface="Verdana" panose="020B0604030504040204" pitchFamily="34" charset="0"/>
                <a:ea typeface="Verdana" panose="020B0604030504040204" pitchFamily="34" charset="0"/>
              </a:rPr>
              <a:t>Edge Devices</a:t>
            </a:r>
            <a:endParaRPr lang="en-US" sz="1100" b="1" dirty="0">
              <a:solidFill>
                <a:schemeClr val="tx1"/>
              </a:solidFill>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C4AAAC3D-97AE-4DB2-945A-0B92B77C698F}"/>
              </a:ext>
            </a:extLst>
          </p:cNvPr>
          <p:cNvSpPr/>
          <p:nvPr/>
        </p:nvSpPr>
        <p:spPr>
          <a:xfrm>
            <a:off x="124158" y="544658"/>
            <a:ext cx="2269427" cy="3508910"/>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Verdana" panose="020B0604030504040204" pitchFamily="34" charset="0"/>
                <a:ea typeface="Verdana" panose="020B0604030504040204" pitchFamily="34" charset="0"/>
              </a:rPr>
              <a:t>AWS</a:t>
            </a:r>
          </a:p>
        </p:txBody>
      </p:sp>
      <p:grpSp>
        <p:nvGrpSpPr>
          <p:cNvPr id="12" name="Group 11">
            <a:extLst>
              <a:ext uri="{FF2B5EF4-FFF2-40B4-BE49-F238E27FC236}">
                <a16:creationId xmlns:a16="http://schemas.microsoft.com/office/drawing/2014/main" id="{0537DCF4-6273-4F53-9253-FFB4CE444B84}"/>
              </a:ext>
            </a:extLst>
          </p:cNvPr>
          <p:cNvGrpSpPr/>
          <p:nvPr/>
        </p:nvGrpSpPr>
        <p:grpSpPr>
          <a:xfrm>
            <a:off x="996377" y="824345"/>
            <a:ext cx="1316039" cy="1098207"/>
            <a:chOff x="1126851" y="550940"/>
            <a:chExt cx="1227515" cy="1025084"/>
          </a:xfrm>
        </p:grpSpPr>
        <p:pic>
          <p:nvPicPr>
            <p:cNvPr id="13" name="Graphic 12">
              <a:extLst>
                <a:ext uri="{FF2B5EF4-FFF2-40B4-BE49-F238E27FC236}">
                  <a16:creationId xmlns:a16="http://schemas.microsoft.com/office/drawing/2014/main" id="{943928C8-C15A-4493-BFE0-474F2B7D40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5489" y="550940"/>
              <a:ext cx="711200" cy="711200"/>
            </a:xfrm>
            <a:prstGeom prst="rect">
              <a:avLst/>
            </a:prstGeom>
          </p:spPr>
        </p:pic>
        <p:sp>
          <p:nvSpPr>
            <p:cNvPr id="14" name="TextBox 13">
              <a:extLst>
                <a:ext uri="{FF2B5EF4-FFF2-40B4-BE49-F238E27FC236}">
                  <a16:creationId xmlns:a16="http://schemas.microsoft.com/office/drawing/2014/main" id="{A8503223-EA1C-4127-8E72-CD7247C4CC37}"/>
                </a:ext>
              </a:extLst>
            </p:cNvPr>
            <p:cNvSpPr txBox="1"/>
            <p:nvPr/>
          </p:nvSpPr>
          <p:spPr>
            <a:xfrm>
              <a:off x="1126851" y="1299025"/>
              <a:ext cx="1227515" cy="276999"/>
            </a:xfrm>
            <a:prstGeom prst="rect">
              <a:avLst/>
            </a:prstGeom>
            <a:noFill/>
          </p:spPr>
          <p:txBody>
            <a:bodyPr wrap="none" rtlCol="0">
              <a:spAutoFit/>
            </a:bodyPr>
            <a:lstStyle/>
            <a:p>
              <a:r>
                <a:rPr lang="en-US" sz="1200" b="1" dirty="0"/>
                <a:t>AWS Greengrass</a:t>
              </a:r>
            </a:p>
          </p:txBody>
        </p:sp>
      </p:grpSp>
      <p:sp>
        <p:nvSpPr>
          <p:cNvPr id="24" name="Rectangle 23">
            <a:extLst>
              <a:ext uri="{FF2B5EF4-FFF2-40B4-BE49-F238E27FC236}">
                <a16:creationId xmlns:a16="http://schemas.microsoft.com/office/drawing/2014/main" id="{9D36171B-75DB-4B36-B5D1-2D0933DAA5E7}"/>
              </a:ext>
            </a:extLst>
          </p:cNvPr>
          <p:cNvSpPr/>
          <p:nvPr/>
        </p:nvSpPr>
        <p:spPr>
          <a:xfrm>
            <a:off x="2714633" y="101601"/>
            <a:ext cx="9896906"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AWS Cloud</a:t>
            </a:r>
          </a:p>
        </p:txBody>
      </p:sp>
      <p:grpSp>
        <p:nvGrpSpPr>
          <p:cNvPr id="25" name="Group 24">
            <a:extLst>
              <a:ext uri="{FF2B5EF4-FFF2-40B4-BE49-F238E27FC236}">
                <a16:creationId xmlns:a16="http://schemas.microsoft.com/office/drawing/2014/main" id="{41B3ABDD-1E3B-4917-86C3-5F5E68FE3B73}"/>
              </a:ext>
            </a:extLst>
          </p:cNvPr>
          <p:cNvGrpSpPr/>
          <p:nvPr/>
        </p:nvGrpSpPr>
        <p:grpSpPr>
          <a:xfrm>
            <a:off x="2889942" y="1993081"/>
            <a:ext cx="1049775" cy="1038562"/>
            <a:chOff x="3833783" y="2153920"/>
            <a:chExt cx="1302081" cy="1271061"/>
          </a:xfrm>
        </p:grpSpPr>
        <p:pic>
          <p:nvPicPr>
            <p:cNvPr id="26" name="Graphic 25">
              <a:extLst>
                <a:ext uri="{FF2B5EF4-FFF2-40B4-BE49-F238E27FC236}">
                  <a16:creationId xmlns:a16="http://schemas.microsoft.com/office/drawing/2014/main" id="{D1EF17D3-28A4-4E9D-8CA0-A5E7560CB6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85620" y="2153920"/>
              <a:ext cx="718481" cy="718481"/>
            </a:xfrm>
            <a:prstGeom prst="rect">
              <a:avLst/>
            </a:prstGeom>
          </p:spPr>
        </p:pic>
        <p:sp>
          <p:nvSpPr>
            <p:cNvPr id="27" name="TextBox 26">
              <a:extLst>
                <a:ext uri="{FF2B5EF4-FFF2-40B4-BE49-F238E27FC236}">
                  <a16:creationId xmlns:a16="http://schemas.microsoft.com/office/drawing/2014/main" id="{7495B6D1-B660-4D12-B0DB-BE32C8EAC710}"/>
                </a:ext>
              </a:extLst>
            </p:cNvPr>
            <p:cNvSpPr txBox="1"/>
            <p:nvPr/>
          </p:nvSpPr>
          <p:spPr>
            <a:xfrm>
              <a:off x="3833783" y="2859965"/>
              <a:ext cx="1302081" cy="565016"/>
            </a:xfrm>
            <a:prstGeom prst="rect">
              <a:avLst/>
            </a:prstGeom>
            <a:noFill/>
          </p:spPr>
          <p:txBody>
            <a:bodyPr wrap="none" rtlCol="0">
              <a:spAutoFit/>
            </a:bodyPr>
            <a:lstStyle/>
            <a:p>
              <a:r>
                <a:rPr lang="en-US" sz="1200" b="1" dirty="0"/>
                <a:t>AWS IoT Core</a:t>
              </a:r>
            </a:p>
            <a:p>
              <a:r>
                <a:rPr lang="en-US" sz="1200" b="1" dirty="0"/>
                <a:t>MQTT Topics</a:t>
              </a:r>
            </a:p>
          </p:txBody>
        </p:sp>
      </p:grpSp>
      <p:grpSp>
        <p:nvGrpSpPr>
          <p:cNvPr id="28" name="Group 27">
            <a:extLst>
              <a:ext uri="{FF2B5EF4-FFF2-40B4-BE49-F238E27FC236}">
                <a16:creationId xmlns:a16="http://schemas.microsoft.com/office/drawing/2014/main" id="{BC02414F-4CBA-4C24-BF05-E9819A9131FA}"/>
              </a:ext>
            </a:extLst>
          </p:cNvPr>
          <p:cNvGrpSpPr/>
          <p:nvPr/>
        </p:nvGrpSpPr>
        <p:grpSpPr>
          <a:xfrm>
            <a:off x="3975771" y="1989443"/>
            <a:ext cx="663623" cy="792525"/>
            <a:chOff x="4106328" y="2316079"/>
            <a:chExt cx="768158" cy="911152"/>
          </a:xfrm>
        </p:grpSpPr>
        <p:pic>
          <p:nvPicPr>
            <p:cNvPr id="29" name="Graphic 28">
              <a:extLst>
                <a:ext uri="{FF2B5EF4-FFF2-40B4-BE49-F238E27FC236}">
                  <a16:creationId xmlns:a16="http://schemas.microsoft.com/office/drawing/2014/main" id="{2E63C6F2-1A6E-49A2-83C8-C001B65616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4607" y="2316079"/>
              <a:ext cx="674933" cy="674931"/>
            </a:xfrm>
            <a:prstGeom prst="rect">
              <a:avLst/>
            </a:prstGeom>
          </p:spPr>
        </p:pic>
        <p:sp>
          <p:nvSpPr>
            <p:cNvPr id="30" name="TextBox 29">
              <a:extLst>
                <a:ext uri="{FF2B5EF4-FFF2-40B4-BE49-F238E27FC236}">
                  <a16:creationId xmlns:a16="http://schemas.microsoft.com/office/drawing/2014/main" id="{35A5320C-2D65-4AF8-8FAF-9FC8A28B395F}"/>
                </a:ext>
              </a:extLst>
            </p:cNvPr>
            <p:cNvSpPr txBox="1"/>
            <p:nvPr/>
          </p:nvSpPr>
          <p:spPr>
            <a:xfrm>
              <a:off x="4106328" y="2950232"/>
              <a:ext cx="768158" cy="276999"/>
            </a:xfrm>
            <a:prstGeom prst="rect">
              <a:avLst/>
            </a:prstGeom>
            <a:noFill/>
          </p:spPr>
          <p:txBody>
            <a:bodyPr wrap="none" rtlCol="0">
              <a:spAutoFit/>
            </a:bodyPr>
            <a:lstStyle/>
            <a:p>
              <a:r>
                <a:rPr lang="en-US" sz="1200" b="1" dirty="0"/>
                <a:t>IoT Rules</a:t>
              </a:r>
            </a:p>
          </p:txBody>
        </p:sp>
      </p:grpSp>
      <p:grpSp>
        <p:nvGrpSpPr>
          <p:cNvPr id="31" name="Group 30">
            <a:extLst>
              <a:ext uri="{FF2B5EF4-FFF2-40B4-BE49-F238E27FC236}">
                <a16:creationId xmlns:a16="http://schemas.microsoft.com/office/drawing/2014/main" id="{7CE33551-54CD-455A-9CD9-970EB0615CF1}"/>
              </a:ext>
            </a:extLst>
          </p:cNvPr>
          <p:cNvGrpSpPr/>
          <p:nvPr/>
        </p:nvGrpSpPr>
        <p:grpSpPr>
          <a:xfrm>
            <a:off x="6527838" y="843467"/>
            <a:ext cx="794513" cy="1046226"/>
            <a:chOff x="10110903" y="2671126"/>
            <a:chExt cx="1015086" cy="1256303"/>
          </a:xfrm>
        </p:grpSpPr>
        <p:pic>
          <p:nvPicPr>
            <p:cNvPr id="32" name="Picture 31">
              <a:extLst>
                <a:ext uri="{FF2B5EF4-FFF2-40B4-BE49-F238E27FC236}">
                  <a16:creationId xmlns:a16="http://schemas.microsoft.com/office/drawing/2014/main" id="{E0511DF8-DF24-49A3-8B84-2AB8DCA1B347}"/>
                </a:ext>
              </a:extLst>
            </p:cNvPr>
            <p:cNvPicPr>
              <a:picLocks noChangeAspect="1"/>
            </p:cNvPicPr>
            <p:nvPr/>
          </p:nvPicPr>
          <p:blipFill>
            <a:blip r:embed="rId9"/>
            <a:stretch>
              <a:fillRect/>
            </a:stretch>
          </p:blipFill>
          <p:spPr>
            <a:xfrm>
              <a:off x="10258719" y="2671126"/>
              <a:ext cx="713772" cy="712154"/>
            </a:xfrm>
            <a:prstGeom prst="rect">
              <a:avLst/>
            </a:prstGeom>
          </p:spPr>
        </p:pic>
        <p:sp>
          <p:nvSpPr>
            <p:cNvPr id="33" name="TextBox 32">
              <a:extLst>
                <a:ext uri="{FF2B5EF4-FFF2-40B4-BE49-F238E27FC236}">
                  <a16:creationId xmlns:a16="http://schemas.microsoft.com/office/drawing/2014/main" id="{550E96B3-CD6C-481B-8D57-5DBCA8233493}"/>
                </a:ext>
              </a:extLst>
            </p:cNvPr>
            <p:cNvSpPr txBox="1"/>
            <p:nvPr/>
          </p:nvSpPr>
          <p:spPr>
            <a:xfrm>
              <a:off x="10110903" y="3373064"/>
              <a:ext cx="1015086" cy="554365"/>
            </a:xfrm>
            <a:prstGeom prst="rect">
              <a:avLst/>
            </a:prstGeom>
            <a:noFill/>
          </p:spPr>
          <p:txBody>
            <a:bodyPr wrap="none" rtlCol="0">
              <a:spAutoFit/>
            </a:bodyPr>
            <a:lstStyle/>
            <a:p>
              <a:pPr algn="ctr"/>
              <a:r>
                <a:rPr lang="en-US" sz="1200" b="1" dirty="0"/>
                <a:t>AWS S3</a:t>
              </a:r>
            </a:p>
            <a:p>
              <a:pPr algn="ctr"/>
              <a:r>
                <a:rPr lang="en-US" sz="1200" b="1" dirty="0"/>
                <a:t>Raw Data</a:t>
              </a:r>
            </a:p>
          </p:txBody>
        </p:sp>
      </p:grpSp>
      <p:grpSp>
        <p:nvGrpSpPr>
          <p:cNvPr id="34" name="Group 33">
            <a:extLst>
              <a:ext uri="{FF2B5EF4-FFF2-40B4-BE49-F238E27FC236}">
                <a16:creationId xmlns:a16="http://schemas.microsoft.com/office/drawing/2014/main" id="{CCCD6F37-12BB-41B8-898E-7AEEB06550B7}"/>
              </a:ext>
            </a:extLst>
          </p:cNvPr>
          <p:cNvGrpSpPr/>
          <p:nvPr/>
        </p:nvGrpSpPr>
        <p:grpSpPr>
          <a:xfrm>
            <a:off x="5219994" y="845339"/>
            <a:ext cx="727956" cy="1036066"/>
            <a:chOff x="4760379" y="1062973"/>
            <a:chExt cx="727956" cy="1036066"/>
          </a:xfrm>
        </p:grpSpPr>
        <p:pic>
          <p:nvPicPr>
            <p:cNvPr id="35" name="Graphic 34">
              <a:extLst>
                <a:ext uri="{FF2B5EF4-FFF2-40B4-BE49-F238E27FC236}">
                  <a16:creationId xmlns:a16="http://schemas.microsoft.com/office/drawing/2014/main" id="{C1139146-354F-47DA-B74F-D9EEC41248F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072" y="1062973"/>
              <a:ext cx="581338" cy="581338"/>
            </a:xfrm>
            <a:prstGeom prst="rect">
              <a:avLst/>
            </a:prstGeom>
          </p:spPr>
        </p:pic>
        <p:sp>
          <p:nvSpPr>
            <p:cNvPr id="36" name="TextBox 35">
              <a:extLst>
                <a:ext uri="{FF2B5EF4-FFF2-40B4-BE49-F238E27FC236}">
                  <a16:creationId xmlns:a16="http://schemas.microsoft.com/office/drawing/2014/main" id="{1846939B-70B8-4667-84A2-84A159F15855}"/>
                </a:ext>
              </a:extLst>
            </p:cNvPr>
            <p:cNvSpPr txBox="1"/>
            <p:nvPr/>
          </p:nvSpPr>
          <p:spPr>
            <a:xfrm>
              <a:off x="4760379" y="1637374"/>
              <a:ext cx="727956" cy="461665"/>
            </a:xfrm>
            <a:prstGeom prst="rect">
              <a:avLst/>
            </a:prstGeom>
            <a:noFill/>
          </p:spPr>
          <p:txBody>
            <a:bodyPr wrap="none" rtlCol="0">
              <a:spAutoFit/>
            </a:bodyPr>
            <a:lstStyle/>
            <a:p>
              <a:pPr algn="ctr"/>
              <a:r>
                <a:rPr lang="en-US" sz="1200" b="1" dirty="0"/>
                <a:t>Kinesis </a:t>
              </a:r>
            </a:p>
            <a:p>
              <a:pPr algn="ctr"/>
              <a:r>
                <a:rPr lang="en-US" sz="1200" b="1" dirty="0"/>
                <a:t>Firehose</a:t>
              </a:r>
            </a:p>
          </p:txBody>
        </p:sp>
      </p:grpSp>
      <p:grpSp>
        <p:nvGrpSpPr>
          <p:cNvPr id="37" name="Group 36">
            <a:extLst>
              <a:ext uri="{FF2B5EF4-FFF2-40B4-BE49-F238E27FC236}">
                <a16:creationId xmlns:a16="http://schemas.microsoft.com/office/drawing/2014/main" id="{B1DF4B33-5817-494E-BB80-E659EA18C2A1}"/>
              </a:ext>
            </a:extLst>
          </p:cNvPr>
          <p:cNvGrpSpPr/>
          <p:nvPr/>
        </p:nvGrpSpPr>
        <p:grpSpPr>
          <a:xfrm>
            <a:off x="7851608" y="855499"/>
            <a:ext cx="849527" cy="1036066"/>
            <a:chOff x="7127833" y="707373"/>
            <a:chExt cx="849527" cy="1036066"/>
          </a:xfrm>
        </p:grpSpPr>
        <p:pic>
          <p:nvPicPr>
            <p:cNvPr id="38" name="Picture 37">
              <a:extLst>
                <a:ext uri="{FF2B5EF4-FFF2-40B4-BE49-F238E27FC236}">
                  <a16:creationId xmlns:a16="http://schemas.microsoft.com/office/drawing/2014/main" id="{2F7858C5-231A-4587-92A4-CC8D933268F8}"/>
                </a:ext>
              </a:extLst>
            </p:cNvPr>
            <p:cNvPicPr>
              <a:picLocks noChangeAspect="1"/>
            </p:cNvPicPr>
            <p:nvPr/>
          </p:nvPicPr>
          <p:blipFill>
            <a:blip r:embed="rId12"/>
            <a:stretch>
              <a:fillRect/>
            </a:stretch>
          </p:blipFill>
          <p:spPr>
            <a:xfrm>
              <a:off x="7238127" y="707373"/>
              <a:ext cx="594417" cy="593069"/>
            </a:xfrm>
            <a:prstGeom prst="rect">
              <a:avLst/>
            </a:prstGeom>
          </p:spPr>
        </p:pic>
        <p:sp>
          <p:nvSpPr>
            <p:cNvPr id="39" name="TextBox 38">
              <a:extLst>
                <a:ext uri="{FF2B5EF4-FFF2-40B4-BE49-F238E27FC236}">
                  <a16:creationId xmlns:a16="http://schemas.microsoft.com/office/drawing/2014/main" id="{F470E21B-6E37-4099-BAE1-713BC673E0AE}"/>
                </a:ext>
              </a:extLst>
            </p:cNvPr>
            <p:cNvSpPr txBox="1"/>
            <p:nvPr/>
          </p:nvSpPr>
          <p:spPr>
            <a:xfrm>
              <a:off x="7127833" y="1281774"/>
              <a:ext cx="849527" cy="461665"/>
            </a:xfrm>
            <a:prstGeom prst="rect">
              <a:avLst/>
            </a:prstGeom>
            <a:noFill/>
          </p:spPr>
          <p:txBody>
            <a:bodyPr wrap="none" rtlCol="0">
              <a:spAutoFit/>
            </a:bodyPr>
            <a:lstStyle/>
            <a:p>
              <a:pPr algn="ctr"/>
              <a:r>
                <a:rPr lang="en-US" sz="1200" b="1" dirty="0"/>
                <a:t>AWS Glue </a:t>
              </a:r>
            </a:p>
            <a:p>
              <a:pPr algn="ctr"/>
              <a:r>
                <a:rPr lang="en-US" sz="1200" b="1" dirty="0"/>
                <a:t>Transform</a:t>
              </a:r>
            </a:p>
          </p:txBody>
        </p:sp>
      </p:grpSp>
      <p:grpSp>
        <p:nvGrpSpPr>
          <p:cNvPr id="40" name="Group 39">
            <a:extLst>
              <a:ext uri="{FF2B5EF4-FFF2-40B4-BE49-F238E27FC236}">
                <a16:creationId xmlns:a16="http://schemas.microsoft.com/office/drawing/2014/main" id="{6253D517-C6E7-4589-AB2B-49C61B3B9B14}"/>
              </a:ext>
            </a:extLst>
          </p:cNvPr>
          <p:cNvGrpSpPr/>
          <p:nvPr/>
        </p:nvGrpSpPr>
        <p:grpSpPr>
          <a:xfrm>
            <a:off x="8919929" y="855499"/>
            <a:ext cx="1252908" cy="1230892"/>
            <a:chOff x="9818078" y="2671126"/>
            <a:chExt cx="1600739" cy="1478049"/>
          </a:xfrm>
        </p:grpSpPr>
        <p:pic>
          <p:nvPicPr>
            <p:cNvPr id="41" name="Picture 40">
              <a:extLst>
                <a:ext uri="{FF2B5EF4-FFF2-40B4-BE49-F238E27FC236}">
                  <a16:creationId xmlns:a16="http://schemas.microsoft.com/office/drawing/2014/main" id="{2BEB101C-07AF-4EB5-AAAF-E1DB576514CE}"/>
                </a:ext>
              </a:extLst>
            </p:cNvPr>
            <p:cNvPicPr>
              <a:picLocks noChangeAspect="1"/>
            </p:cNvPicPr>
            <p:nvPr/>
          </p:nvPicPr>
          <p:blipFill>
            <a:blip r:embed="rId9"/>
            <a:stretch>
              <a:fillRect/>
            </a:stretch>
          </p:blipFill>
          <p:spPr>
            <a:xfrm>
              <a:off x="10258719" y="2671126"/>
              <a:ext cx="713772" cy="712154"/>
            </a:xfrm>
            <a:prstGeom prst="rect">
              <a:avLst/>
            </a:prstGeom>
          </p:spPr>
        </p:pic>
        <p:sp>
          <p:nvSpPr>
            <p:cNvPr id="42" name="TextBox 41">
              <a:extLst>
                <a:ext uri="{FF2B5EF4-FFF2-40B4-BE49-F238E27FC236}">
                  <a16:creationId xmlns:a16="http://schemas.microsoft.com/office/drawing/2014/main" id="{55EDDDF4-843F-4799-A920-D4713F19A89F}"/>
                </a:ext>
              </a:extLst>
            </p:cNvPr>
            <p:cNvSpPr txBox="1"/>
            <p:nvPr/>
          </p:nvSpPr>
          <p:spPr>
            <a:xfrm>
              <a:off x="9818078" y="3373064"/>
              <a:ext cx="1600739" cy="776111"/>
            </a:xfrm>
            <a:prstGeom prst="rect">
              <a:avLst/>
            </a:prstGeom>
            <a:noFill/>
          </p:spPr>
          <p:txBody>
            <a:bodyPr wrap="none" rtlCol="0">
              <a:spAutoFit/>
            </a:bodyPr>
            <a:lstStyle/>
            <a:p>
              <a:pPr algn="ctr"/>
              <a:r>
                <a:rPr lang="en-US" sz="1200" b="1" dirty="0"/>
                <a:t>AWS S3</a:t>
              </a:r>
            </a:p>
            <a:p>
              <a:pPr algn="ctr"/>
              <a:r>
                <a:rPr lang="en-US" sz="1200" b="1" dirty="0"/>
                <a:t>Processed/</a:t>
              </a:r>
            </a:p>
            <a:p>
              <a:pPr algn="ctr"/>
              <a:r>
                <a:rPr lang="en-US" sz="1200" b="1" dirty="0"/>
                <a:t>Normalized Data</a:t>
              </a:r>
            </a:p>
          </p:txBody>
        </p:sp>
      </p:grpSp>
      <p:grpSp>
        <p:nvGrpSpPr>
          <p:cNvPr id="43" name="Group 42">
            <a:extLst>
              <a:ext uri="{FF2B5EF4-FFF2-40B4-BE49-F238E27FC236}">
                <a16:creationId xmlns:a16="http://schemas.microsoft.com/office/drawing/2014/main" id="{32E52279-ED35-4C91-B127-9827205039B6}"/>
              </a:ext>
            </a:extLst>
          </p:cNvPr>
          <p:cNvGrpSpPr/>
          <p:nvPr/>
        </p:nvGrpSpPr>
        <p:grpSpPr>
          <a:xfrm>
            <a:off x="5103615" y="2242943"/>
            <a:ext cx="1097865" cy="1047315"/>
            <a:chOff x="4567202" y="2572414"/>
            <a:chExt cx="1097865" cy="1047315"/>
          </a:xfrm>
        </p:grpSpPr>
        <p:pic>
          <p:nvPicPr>
            <p:cNvPr id="44" name="Graphic 43">
              <a:extLst>
                <a:ext uri="{FF2B5EF4-FFF2-40B4-BE49-F238E27FC236}">
                  <a16:creationId xmlns:a16="http://schemas.microsoft.com/office/drawing/2014/main" id="{7B2EFF61-37BA-47A1-96F4-50EF453466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30072" y="2572414"/>
              <a:ext cx="581338" cy="581338"/>
            </a:xfrm>
            <a:prstGeom prst="rect">
              <a:avLst/>
            </a:prstGeom>
          </p:spPr>
        </p:pic>
        <p:sp>
          <p:nvSpPr>
            <p:cNvPr id="45" name="TextBox 44">
              <a:extLst>
                <a:ext uri="{FF2B5EF4-FFF2-40B4-BE49-F238E27FC236}">
                  <a16:creationId xmlns:a16="http://schemas.microsoft.com/office/drawing/2014/main" id="{F7274FBE-098C-43F2-99A0-513A15C96746}"/>
                </a:ext>
              </a:extLst>
            </p:cNvPr>
            <p:cNvSpPr txBox="1"/>
            <p:nvPr/>
          </p:nvSpPr>
          <p:spPr>
            <a:xfrm>
              <a:off x="4567202" y="3158064"/>
              <a:ext cx="1097865" cy="461665"/>
            </a:xfrm>
            <a:prstGeom prst="rect">
              <a:avLst/>
            </a:prstGeom>
            <a:noFill/>
          </p:spPr>
          <p:txBody>
            <a:bodyPr wrap="none" rtlCol="0">
              <a:spAutoFit/>
            </a:bodyPr>
            <a:lstStyle/>
            <a:p>
              <a:pPr algn="ctr"/>
              <a:r>
                <a:rPr lang="en-US" sz="1200" b="1" dirty="0"/>
                <a:t>Kinesis </a:t>
              </a:r>
            </a:p>
            <a:p>
              <a:pPr algn="ctr"/>
              <a:r>
                <a:rPr lang="en-US" sz="1200" b="1" dirty="0"/>
                <a:t>Data Analytics</a:t>
              </a:r>
            </a:p>
          </p:txBody>
        </p:sp>
      </p:grpSp>
      <p:grpSp>
        <p:nvGrpSpPr>
          <p:cNvPr id="46" name="Group 45">
            <a:extLst>
              <a:ext uri="{FF2B5EF4-FFF2-40B4-BE49-F238E27FC236}">
                <a16:creationId xmlns:a16="http://schemas.microsoft.com/office/drawing/2014/main" id="{242FD0D9-1B6F-4755-B647-C887F8C00B4B}"/>
              </a:ext>
            </a:extLst>
          </p:cNvPr>
          <p:cNvGrpSpPr/>
          <p:nvPr/>
        </p:nvGrpSpPr>
        <p:grpSpPr>
          <a:xfrm>
            <a:off x="7130587" y="2240147"/>
            <a:ext cx="1034450" cy="1050111"/>
            <a:chOff x="5737415" y="2565306"/>
            <a:chExt cx="1034450" cy="1050111"/>
          </a:xfrm>
        </p:grpSpPr>
        <p:pic>
          <p:nvPicPr>
            <p:cNvPr id="47" name="Graphic 46">
              <a:extLst>
                <a:ext uri="{FF2B5EF4-FFF2-40B4-BE49-F238E27FC236}">
                  <a16:creationId xmlns:a16="http://schemas.microsoft.com/office/drawing/2014/main" id="{E5BFB0D6-71E3-48D9-88B0-5600B656B81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50238" y="2565306"/>
              <a:ext cx="581338" cy="581338"/>
            </a:xfrm>
            <a:prstGeom prst="rect">
              <a:avLst/>
            </a:prstGeom>
          </p:spPr>
        </p:pic>
        <p:sp>
          <p:nvSpPr>
            <p:cNvPr id="48" name="TextBox 47">
              <a:extLst>
                <a:ext uri="{FF2B5EF4-FFF2-40B4-BE49-F238E27FC236}">
                  <a16:creationId xmlns:a16="http://schemas.microsoft.com/office/drawing/2014/main" id="{1F545DB3-6589-4EEF-A515-D5327B81EA30}"/>
                </a:ext>
              </a:extLst>
            </p:cNvPr>
            <p:cNvSpPr txBox="1"/>
            <p:nvPr/>
          </p:nvSpPr>
          <p:spPr>
            <a:xfrm>
              <a:off x="5737415" y="3153752"/>
              <a:ext cx="1034450" cy="461665"/>
            </a:xfrm>
            <a:prstGeom prst="rect">
              <a:avLst/>
            </a:prstGeom>
            <a:noFill/>
          </p:spPr>
          <p:txBody>
            <a:bodyPr wrap="none" rtlCol="0">
              <a:spAutoFit/>
            </a:bodyPr>
            <a:lstStyle/>
            <a:p>
              <a:pPr algn="ctr"/>
              <a:r>
                <a:rPr lang="en-US" sz="1200" b="1" dirty="0"/>
                <a:t>Kinesis </a:t>
              </a:r>
            </a:p>
            <a:p>
              <a:pPr algn="ctr"/>
              <a:r>
                <a:rPr lang="en-US" sz="1200" b="1" dirty="0"/>
                <a:t>Data Streams</a:t>
              </a:r>
            </a:p>
          </p:txBody>
        </p:sp>
      </p:grpSp>
      <p:grpSp>
        <p:nvGrpSpPr>
          <p:cNvPr id="49" name="Group 48">
            <a:extLst>
              <a:ext uri="{FF2B5EF4-FFF2-40B4-BE49-F238E27FC236}">
                <a16:creationId xmlns:a16="http://schemas.microsoft.com/office/drawing/2014/main" id="{558638C4-E732-4212-A86E-AD88497B267B}"/>
              </a:ext>
            </a:extLst>
          </p:cNvPr>
          <p:cNvGrpSpPr/>
          <p:nvPr/>
        </p:nvGrpSpPr>
        <p:grpSpPr>
          <a:xfrm>
            <a:off x="4878709" y="4005760"/>
            <a:ext cx="788560" cy="741769"/>
            <a:chOff x="6734029" y="3771078"/>
            <a:chExt cx="1025857" cy="1006016"/>
          </a:xfrm>
        </p:grpSpPr>
        <p:pic>
          <p:nvPicPr>
            <p:cNvPr id="50" name="Picture 49">
              <a:extLst>
                <a:ext uri="{FF2B5EF4-FFF2-40B4-BE49-F238E27FC236}">
                  <a16:creationId xmlns:a16="http://schemas.microsoft.com/office/drawing/2014/main" id="{6B1D1EC4-CCE6-4713-8254-963D60F4405E}"/>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51" name="TextBox 50">
              <a:extLst>
                <a:ext uri="{FF2B5EF4-FFF2-40B4-BE49-F238E27FC236}">
                  <a16:creationId xmlns:a16="http://schemas.microsoft.com/office/drawing/2014/main" id="{3793DE2C-72F3-4959-9406-C935270597E3}"/>
                </a:ext>
              </a:extLst>
            </p:cNvPr>
            <p:cNvSpPr txBox="1"/>
            <p:nvPr/>
          </p:nvSpPr>
          <p:spPr>
            <a:xfrm>
              <a:off x="6734029" y="4500095"/>
              <a:ext cx="1025857" cy="276999"/>
            </a:xfrm>
            <a:prstGeom prst="rect">
              <a:avLst/>
            </a:prstGeom>
            <a:noFill/>
          </p:spPr>
          <p:txBody>
            <a:bodyPr wrap="none" rtlCol="0">
              <a:spAutoFit/>
            </a:bodyPr>
            <a:lstStyle/>
            <a:p>
              <a:r>
                <a:rPr lang="en-US" sz="1200" b="1" dirty="0"/>
                <a:t>AWS Lambda</a:t>
              </a:r>
            </a:p>
          </p:txBody>
        </p:sp>
      </p:grpSp>
      <p:pic>
        <p:nvPicPr>
          <p:cNvPr id="53" name="Picture 52">
            <a:extLst>
              <a:ext uri="{FF2B5EF4-FFF2-40B4-BE49-F238E27FC236}">
                <a16:creationId xmlns:a16="http://schemas.microsoft.com/office/drawing/2014/main" id="{BDA7F7A4-CBC6-4F7B-800C-25E6B08E3D28}"/>
              </a:ext>
            </a:extLst>
          </p:cNvPr>
          <p:cNvPicPr>
            <a:picLocks noChangeAspect="1"/>
          </p:cNvPicPr>
          <p:nvPr/>
        </p:nvPicPr>
        <p:blipFill>
          <a:blip r:embed="rId18"/>
          <a:stretch>
            <a:fillRect/>
          </a:stretch>
        </p:blipFill>
        <p:spPr>
          <a:xfrm>
            <a:off x="7644001" y="4024712"/>
            <a:ext cx="585413" cy="541069"/>
          </a:xfrm>
          <a:prstGeom prst="rect">
            <a:avLst/>
          </a:prstGeom>
        </p:spPr>
      </p:pic>
      <p:sp>
        <p:nvSpPr>
          <p:cNvPr id="54" name="TextBox 53">
            <a:extLst>
              <a:ext uri="{FF2B5EF4-FFF2-40B4-BE49-F238E27FC236}">
                <a16:creationId xmlns:a16="http://schemas.microsoft.com/office/drawing/2014/main" id="{1FD71236-952F-41D8-98E4-A0FFCDF3A925}"/>
              </a:ext>
            </a:extLst>
          </p:cNvPr>
          <p:cNvSpPr txBox="1"/>
          <p:nvPr/>
        </p:nvSpPr>
        <p:spPr>
          <a:xfrm>
            <a:off x="7077100" y="4517948"/>
            <a:ext cx="1242472" cy="276999"/>
          </a:xfrm>
          <a:prstGeom prst="rect">
            <a:avLst/>
          </a:prstGeom>
          <a:noFill/>
        </p:spPr>
        <p:txBody>
          <a:bodyPr wrap="none" rtlCol="0">
            <a:spAutoFit/>
          </a:bodyPr>
          <a:lstStyle/>
          <a:p>
            <a:r>
              <a:rPr lang="en-US" sz="1200" b="1" dirty="0"/>
              <a:t>RDS  DynamoDB</a:t>
            </a:r>
          </a:p>
        </p:txBody>
      </p:sp>
      <p:grpSp>
        <p:nvGrpSpPr>
          <p:cNvPr id="55" name="Group 54">
            <a:extLst>
              <a:ext uri="{FF2B5EF4-FFF2-40B4-BE49-F238E27FC236}">
                <a16:creationId xmlns:a16="http://schemas.microsoft.com/office/drawing/2014/main" id="{88561BC6-C4F9-4337-BA04-8BA272DB8C2A}"/>
              </a:ext>
            </a:extLst>
          </p:cNvPr>
          <p:cNvGrpSpPr/>
          <p:nvPr/>
        </p:nvGrpSpPr>
        <p:grpSpPr>
          <a:xfrm>
            <a:off x="9270455" y="2230423"/>
            <a:ext cx="727956" cy="1036066"/>
            <a:chOff x="4760379" y="1062973"/>
            <a:chExt cx="727956" cy="1036066"/>
          </a:xfrm>
        </p:grpSpPr>
        <p:pic>
          <p:nvPicPr>
            <p:cNvPr id="56" name="Graphic 55">
              <a:extLst>
                <a:ext uri="{FF2B5EF4-FFF2-40B4-BE49-F238E27FC236}">
                  <a16:creationId xmlns:a16="http://schemas.microsoft.com/office/drawing/2014/main" id="{258719C7-142D-44E0-A156-5B919299A9B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072" y="1062973"/>
              <a:ext cx="581338" cy="581338"/>
            </a:xfrm>
            <a:prstGeom prst="rect">
              <a:avLst/>
            </a:prstGeom>
          </p:spPr>
        </p:pic>
        <p:sp>
          <p:nvSpPr>
            <p:cNvPr id="57" name="TextBox 56">
              <a:extLst>
                <a:ext uri="{FF2B5EF4-FFF2-40B4-BE49-F238E27FC236}">
                  <a16:creationId xmlns:a16="http://schemas.microsoft.com/office/drawing/2014/main" id="{F1AED913-3D90-4D9E-9E6F-A6D8B9E2BEDB}"/>
                </a:ext>
              </a:extLst>
            </p:cNvPr>
            <p:cNvSpPr txBox="1"/>
            <p:nvPr/>
          </p:nvSpPr>
          <p:spPr>
            <a:xfrm>
              <a:off x="4760379" y="1637374"/>
              <a:ext cx="727956" cy="461665"/>
            </a:xfrm>
            <a:prstGeom prst="rect">
              <a:avLst/>
            </a:prstGeom>
            <a:noFill/>
          </p:spPr>
          <p:txBody>
            <a:bodyPr wrap="none" rtlCol="0">
              <a:spAutoFit/>
            </a:bodyPr>
            <a:lstStyle/>
            <a:p>
              <a:pPr algn="ctr"/>
              <a:r>
                <a:rPr lang="en-US" sz="1200" b="1" dirty="0"/>
                <a:t>Kinesis </a:t>
              </a:r>
            </a:p>
            <a:p>
              <a:pPr algn="ctr"/>
              <a:r>
                <a:rPr lang="en-US" sz="1200" b="1" dirty="0"/>
                <a:t>Firehose</a:t>
              </a:r>
            </a:p>
          </p:txBody>
        </p:sp>
      </p:grpSp>
      <p:grpSp>
        <p:nvGrpSpPr>
          <p:cNvPr id="58" name="Group 57">
            <a:extLst>
              <a:ext uri="{FF2B5EF4-FFF2-40B4-BE49-F238E27FC236}">
                <a16:creationId xmlns:a16="http://schemas.microsoft.com/office/drawing/2014/main" id="{29A6D2EA-FB88-4AB4-B594-BBB5753C352E}"/>
              </a:ext>
            </a:extLst>
          </p:cNvPr>
          <p:cNvGrpSpPr/>
          <p:nvPr/>
        </p:nvGrpSpPr>
        <p:grpSpPr>
          <a:xfrm>
            <a:off x="6149280" y="4606260"/>
            <a:ext cx="788560" cy="713068"/>
            <a:chOff x="7020391" y="4328372"/>
            <a:chExt cx="993733" cy="981413"/>
          </a:xfrm>
        </p:grpSpPr>
        <p:pic>
          <p:nvPicPr>
            <p:cNvPr id="59" name="Graphic 18">
              <a:extLst>
                <a:ext uri="{FF2B5EF4-FFF2-40B4-BE49-F238E27FC236}">
                  <a16:creationId xmlns:a16="http://schemas.microsoft.com/office/drawing/2014/main" id="{C57B3909-A46D-4828-A9ED-3F3BBBC2AA42}"/>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244867" y="4328372"/>
              <a:ext cx="714847" cy="714847"/>
            </a:xfrm>
            <a:prstGeom prst="rect">
              <a:avLst/>
            </a:prstGeom>
          </p:spPr>
        </p:pic>
        <p:sp>
          <p:nvSpPr>
            <p:cNvPr id="60" name="TextBox 59">
              <a:extLst>
                <a:ext uri="{FF2B5EF4-FFF2-40B4-BE49-F238E27FC236}">
                  <a16:creationId xmlns:a16="http://schemas.microsoft.com/office/drawing/2014/main" id="{82811E1C-43EA-4054-9FA4-C2F04F0C0A40}"/>
                </a:ext>
              </a:extLst>
            </p:cNvPr>
            <p:cNvSpPr txBox="1"/>
            <p:nvPr/>
          </p:nvSpPr>
          <p:spPr>
            <a:xfrm>
              <a:off x="7020391" y="5032786"/>
              <a:ext cx="993733" cy="276999"/>
            </a:xfrm>
            <a:prstGeom prst="rect">
              <a:avLst/>
            </a:prstGeom>
            <a:noFill/>
          </p:spPr>
          <p:txBody>
            <a:bodyPr wrap="none" rtlCol="0">
              <a:spAutoFit/>
            </a:bodyPr>
            <a:lstStyle/>
            <a:p>
              <a:r>
                <a:rPr lang="en-US" sz="1200" b="1" dirty="0"/>
                <a:t>API Gateway</a:t>
              </a:r>
            </a:p>
          </p:txBody>
        </p:sp>
      </p:grpSp>
      <p:sp>
        <p:nvSpPr>
          <p:cNvPr id="61" name="Rectangle 60">
            <a:extLst>
              <a:ext uri="{FF2B5EF4-FFF2-40B4-BE49-F238E27FC236}">
                <a16:creationId xmlns:a16="http://schemas.microsoft.com/office/drawing/2014/main" id="{62A25E65-C7DA-4A4B-BA02-D052FAF642BF}"/>
              </a:ext>
            </a:extLst>
          </p:cNvPr>
          <p:cNvSpPr/>
          <p:nvPr/>
        </p:nvSpPr>
        <p:spPr>
          <a:xfrm>
            <a:off x="4715075" y="495884"/>
            <a:ext cx="5603148" cy="2938563"/>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Data Ingest &amp; Storage</a:t>
            </a:r>
          </a:p>
        </p:txBody>
      </p:sp>
      <p:grpSp>
        <p:nvGrpSpPr>
          <p:cNvPr id="68" name="Group 67">
            <a:extLst>
              <a:ext uri="{FF2B5EF4-FFF2-40B4-BE49-F238E27FC236}">
                <a16:creationId xmlns:a16="http://schemas.microsoft.com/office/drawing/2014/main" id="{3917C66F-FE53-4C13-881D-ACBD55C477C3}"/>
              </a:ext>
            </a:extLst>
          </p:cNvPr>
          <p:cNvGrpSpPr/>
          <p:nvPr/>
        </p:nvGrpSpPr>
        <p:grpSpPr>
          <a:xfrm>
            <a:off x="11214100" y="1728650"/>
            <a:ext cx="724237" cy="831441"/>
            <a:chOff x="10442813" y="697058"/>
            <a:chExt cx="724237" cy="831441"/>
          </a:xfrm>
        </p:grpSpPr>
        <p:pic>
          <p:nvPicPr>
            <p:cNvPr id="69" name="Picture 68">
              <a:extLst>
                <a:ext uri="{FF2B5EF4-FFF2-40B4-BE49-F238E27FC236}">
                  <a16:creationId xmlns:a16="http://schemas.microsoft.com/office/drawing/2014/main" id="{97918691-9855-4AD7-8996-CA702B24B90F}"/>
                </a:ext>
              </a:extLst>
            </p:cNvPr>
            <p:cNvPicPr>
              <a:picLocks noChangeAspect="1"/>
            </p:cNvPicPr>
            <p:nvPr/>
          </p:nvPicPr>
          <p:blipFill>
            <a:blip r:embed="rId21"/>
            <a:stretch>
              <a:fillRect/>
            </a:stretch>
          </p:blipFill>
          <p:spPr>
            <a:xfrm>
              <a:off x="10512128" y="697058"/>
              <a:ext cx="565523" cy="564241"/>
            </a:xfrm>
            <a:prstGeom prst="rect">
              <a:avLst/>
            </a:prstGeom>
          </p:spPr>
        </p:pic>
        <p:sp>
          <p:nvSpPr>
            <p:cNvPr id="70" name="TextBox 69">
              <a:extLst>
                <a:ext uri="{FF2B5EF4-FFF2-40B4-BE49-F238E27FC236}">
                  <a16:creationId xmlns:a16="http://schemas.microsoft.com/office/drawing/2014/main" id="{E28C4C19-8980-4D37-82D4-1119444F2F9C}"/>
                </a:ext>
              </a:extLst>
            </p:cNvPr>
            <p:cNvSpPr txBox="1"/>
            <p:nvPr/>
          </p:nvSpPr>
          <p:spPr>
            <a:xfrm>
              <a:off x="10442813" y="1251500"/>
              <a:ext cx="724237" cy="276999"/>
            </a:xfrm>
            <a:prstGeom prst="rect">
              <a:avLst/>
            </a:prstGeom>
            <a:noFill/>
          </p:spPr>
          <p:txBody>
            <a:bodyPr wrap="none" rtlCol="0">
              <a:spAutoFit/>
            </a:bodyPr>
            <a:lstStyle/>
            <a:p>
              <a:pPr algn="ctr"/>
              <a:r>
                <a:rPr lang="en-US" sz="1200" b="1" dirty="0"/>
                <a:t>RedShift</a:t>
              </a:r>
            </a:p>
          </p:txBody>
        </p:sp>
      </p:grpSp>
      <p:grpSp>
        <p:nvGrpSpPr>
          <p:cNvPr id="71" name="Group 70">
            <a:extLst>
              <a:ext uri="{FF2B5EF4-FFF2-40B4-BE49-F238E27FC236}">
                <a16:creationId xmlns:a16="http://schemas.microsoft.com/office/drawing/2014/main" id="{2B27D3AA-2C42-49D3-B316-0FA7FF10AEDD}"/>
              </a:ext>
            </a:extLst>
          </p:cNvPr>
          <p:cNvGrpSpPr/>
          <p:nvPr/>
        </p:nvGrpSpPr>
        <p:grpSpPr>
          <a:xfrm>
            <a:off x="11118134" y="2586112"/>
            <a:ext cx="892104" cy="831507"/>
            <a:chOff x="10446026" y="2307589"/>
            <a:chExt cx="892104" cy="831507"/>
          </a:xfrm>
        </p:grpSpPr>
        <p:pic>
          <p:nvPicPr>
            <p:cNvPr id="72" name="Picture 71">
              <a:extLst>
                <a:ext uri="{FF2B5EF4-FFF2-40B4-BE49-F238E27FC236}">
                  <a16:creationId xmlns:a16="http://schemas.microsoft.com/office/drawing/2014/main" id="{45CCFE8F-08E1-4F89-A5F5-F88AB15BB589}"/>
                </a:ext>
              </a:extLst>
            </p:cNvPr>
            <p:cNvPicPr>
              <a:picLocks noChangeAspect="1"/>
            </p:cNvPicPr>
            <p:nvPr/>
          </p:nvPicPr>
          <p:blipFill>
            <a:blip r:embed="rId22"/>
            <a:stretch>
              <a:fillRect/>
            </a:stretch>
          </p:blipFill>
          <p:spPr>
            <a:xfrm>
              <a:off x="10609317" y="2307589"/>
              <a:ext cx="565523" cy="585955"/>
            </a:xfrm>
            <a:prstGeom prst="rect">
              <a:avLst/>
            </a:prstGeom>
          </p:spPr>
        </p:pic>
        <p:sp>
          <p:nvSpPr>
            <p:cNvPr id="73" name="TextBox 72">
              <a:extLst>
                <a:ext uri="{FF2B5EF4-FFF2-40B4-BE49-F238E27FC236}">
                  <a16:creationId xmlns:a16="http://schemas.microsoft.com/office/drawing/2014/main" id="{D4A4E370-9E70-42C6-B348-9C0FD3741CAD}"/>
                </a:ext>
              </a:extLst>
            </p:cNvPr>
            <p:cNvSpPr txBox="1"/>
            <p:nvPr/>
          </p:nvSpPr>
          <p:spPr>
            <a:xfrm>
              <a:off x="10446026" y="2862097"/>
              <a:ext cx="892104" cy="276999"/>
            </a:xfrm>
            <a:prstGeom prst="rect">
              <a:avLst/>
            </a:prstGeom>
            <a:noFill/>
          </p:spPr>
          <p:txBody>
            <a:bodyPr wrap="none" rtlCol="0">
              <a:spAutoFit/>
            </a:bodyPr>
            <a:lstStyle/>
            <a:p>
              <a:pPr algn="ctr"/>
              <a:r>
                <a:rPr lang="en-US" sz="1200" b="1" dirty="0"/>
                <a:t>SageMaker</a:t>
              </a:r>
            </a:p>
          </p:txBody>
        </p:sp>
      </p:grpSp>
      <p:grpSp>
        <p:nvGrpSpPr>
          <p:cNvPr id="74" name="Group 73">
            <a:extLst>
              <a:ext uri="{FF2B5EF4-FFF2-40B4-BE49-F238E27FC236}">
                <a16:creationId xmlns:a16="http://schemas.microsoft.com/office/drawing/2014/main" id="{A7DAC33D-2A31-4F70-99F6-12F53B59FD41}"/>
              </a:ext>
            </a:extLst>
          </p:cNvPr>
          <p:cNvGrpSpPr/>
          <p:nvPr/>
        </p:nvGrpSpPr>
        <p:grpSpPr>
          <a:xfrm>
            <a:off x="10941882" y="3969664"/>
            <a:ext cx="1354602" cy="985957"/>
            <a:chOff x="10102438" y="3798164"/>
            <a:chExt cx="1354602" cy="985957"/>
          </a:xfrm>
        </p:grpSpPr>
        <p:pic>
          <p:nvPicPr>
            <p:cNvPr id="75" name="Picture 74">
              <a:extLst>
                <a:ext uri="{FF2B5EF4-FFF2-40B4-BE49-F238E27FC236}">
                  <a16:creationId xmlns:a16="http://schemas.microsoft.com/office/drawing/2014/main" id="{0A777972-10C1-4384-BFEC-3D7B00D2277C}"/>
                </a:ext>
              </a:extLst>
            </p:cNvPr>
            <p:cNvPicPr>
              <a:picLocks noChangeAspect="1"/>
            </p:cNvPicPr>
            <p:nvPr/>
          </p:nvPicPr>
          <p:blipFill>
            <a:blip r:embed="rId23"/>
            <a:stretch>
              <a:fillRect/>
            </a:stretch>
          </p:blipFill>
          <p:spPr>
            <a:xfrm>
              <a:off x="10529326" y="3798164"/>
              <a:ext cx="502298" cy="507477"/>
            </a:xfrm>
            <a:prstGeom prst="rect">
              <a:avLst/>
            </a:prstGeom>
          </p:spPr>
        </p:pic>
        <p:sp>
          <p:nvSpPr>
            <p:cNvPr id="76" name="TextBox 75">
              <a:extLst>
                <a:ext uri="{FF2B5EF4-FFF2-40B4-BE49-F238E27FC236}">
                  <a16:creationId xmlns:a16="http://schemas.microsoft.com/office/drawing/2014/main" id="{688B99B9-AC0A-4194-A8AE-D397999888EB}"/>
                </a:ext>
              </a:extLst>
            </p:cNvPr>
            <p:cNvSpPr txBox="1"/>
            <p:nvPr/>
          </p:nvSpPr>
          <p:spPr>
            <a:xfrm>
              <a:off x="10102438" y="4322456"/>
              <a:ext cx="1354602" cy="461665"/>
            </a:xfrm>
            <a:prstGeom prst="rect">
              <a:avLst/>
            </a:prstGeom>
            <a:noFill/>
          </p:spPr>
          <p:txBody>
            <a:bodyPr wrap="none" rtlCol="0">
              <a:spAutoFit/>
            </a:bodyPr>
            <a:lstStyle/>
            <a:p>
              <a:pPr algn="ctr"/>
              <a:r>
                <a:rPr lang="en-US" sz="1200" b="1" dirty="0"/>
                <a:t>QuckSight</a:t>
              </a:r>
            </a:p>
            <a:p>
              <a:pPr algn="ctr"/>
              <a:r>
                <a:rPr lang="en-US" sz="1200" b="1" dirty="0"/>
                <a:t>Charts/Dashboard</a:t>
              </a:r>
            </a:p>
          </p:txBody>
        </p:sp>
      </p:grpSp>
      <p:sp>
        <p:nvSpPr>
          <p:cNvPr id="77" name="Rectangle 76">
            <a:extLst>
              <a:ext uri="{FF2B5EF4-FFF2-40B4-BE49-F238E27FC236}">
                <a16:creationId xmlns:a16="http://schemas.microsoft.com/office/drawing/2014/main" id="{F30BFFF9-C756-4393-A06B-B7DB4AB61FAF}"/>
              </a:ext>
            </a:extLst>
          </p:cNvPr>
          <p:cNvSpPr/>
          <p:nvPr/>
        </p:nvSpPr>
        <p:spPr>
          <a:xfrm>
            <a:off x="10462821" y="481263"/>
            <a:ext cx="1974464" cy="2953184"/>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Warehouse &amp; Analytics</a:t>
            </a:r>
          </a:p>
        </p:txBody>
      </p:sp>
      <p:grpSp>
        <p:nvGrpSpPr>
          <p:cNvPr id="78" name="Group 77">
            <a:extLst>
              <a:ext uri="{FF2B5EF4-FFF2-40B4-BE49-F238E27FC236}">
                <a16:creationId xmlns:a16="http://schemas.microsoft.com/office/drawing/2014/main" id="{86A7ED90-ACF5-480A-92E2-857AE017B375}"/>
              </a:ext>
            </a:extLst>
          </p:cNvPr>
          <p:cNvGrpSpPr/>
          <p:nvPr/>
        </p:nvGrpSpPr>
        <p:grpSpPr>
          <a:xfrm>
            <a:off x="11037543" y="859130"/>
            <a:ext cx="1012713" cy="802632"/>
            <a:chOff x="10503324" y="1760710"/>
            <a:chExt cx="1012713" cy="802632"/>
          </a:xfrm>
        </p:grpSpPr>
        <p:pic>
          <p:nvPicPr>
            <p:cNvPr id="79" name="Graphic 78">
              <a:extLst>
                <a:ext uri="{FF2B5EF4-FFF2-40B4-BE49-F238E27FC236}">
                  <a16:creationId xmlns:a16="http://schemas.microsoft.com/office/drawing/2014/main" id="{5DE773C0-5D91-4215-B909-64C84EF57A0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732360" y="1760710"/>
              <a:ext cx="526575" cy="526575"/>
            </a:xfrm>
            <a:prstGeom prst="rect">
              <a:avLst/>
            </a:prstGeom>
          </p:spPr>
        </p:pic>
        <p:sp>
          <p:nvSpPr>
            <p:cNvPr id="80" name="TextBox 79">
              <a:extLst>
                <a:ext uri="{FF2B5EF4-FFF2-40B4-BE49-F238E27FC236}">
                  <a16:creationId xmlns:a16="http://schemas.microsoft.com/office/drawing/2014/main" id="{A8FF2074-0FE5-4545-9268-7F3946A87C36}"/>
                </a:ext>
              </a:extLst>
            </p:cNvPr>
            <p:cNvSpPr txBox="1"/>
            <p:nvPr/>
          </p:nvSpPr>
          <p:spPr>
            <a:xfrm>
              <a:off x="10503324" y="2286343"/>
              <a:ext cx="1012713" cy="276999"/>
            </a:xfrm>
            <a:prstGeom prst="rect">
              <a:avLst/>
            </a:prstGeom>
            <a:noFill/>
          </p:spPr>
          <p:txBody>
            <a:bodyPr wrap="none" rtlCol="0">
              <a:spAutoFit/>
            </a:bodyPr>
            <a:lstStyle/>
            <a:p>
              <a:pPr algn="ctr"/>
              <a:r>
                <a:rPr lang="en-US" sz="1200" b="1" dirty="0"/>
                <a:t>ElasticSearch</a:t>
              </a:r>
            </a:p>
          </p:txBody>
        </p:sp>
      </p:grpSp>
      <p:sp>
        <p:nvSpPr>
          <p:cNvPr id="81" name="Rectangle 80">
            <a:extLst>
              <a:ext uri="{FF2B5EF4-FFF2-40B4-BE49-F238E27FC236}">
                <a16:creationId xmlns:a16="http://schemas.microsoft.com/office/drawing/2014/main" id="{3F098175-284E-4FD0-8B77-EF81C76DB107}"/>
              </a:ext>
            </a:extLst>
          </p:cNvPr>
          <p:cNvSpPr/>
          <p:nvPr/>
        </p:nvSpPr>
        <p:spPr>
          <a:xfrm>
            <a:off x="4710706" y="3508102"/>
            <a:ext cx="3779927" cy="2091822"/>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Data Processing</a:t>
            </a:r>
          </a:p>
        </p:txBody>
      </p:sp>
      <p:sp>
        <p:nvSpPr>
          <p:cNvPr id="82" name="Rectangle 81">
            <a:extLst>
              <a:ext uri="{FF2B5EF4-FFF2-40B4-BE49-F238E27FC236}">
                <a16:creationId xmlns:a16="http://schemas.microsoft.com/office/drawing/2014/main" id="{D3119AA5-3B02-4E2C-B3F0-A5707271DC34}"/>
              </a:ext>
            </a:extLst>
          </p:cNvPr>
          <p:cNvSpPr/>
          <p:nvPr/>
        </p:nvSpPr>
        <p:spPr>
          <a:xfrm>
            <a:off x="8571263" y="3512490"/>
            <a:ext cx="3866022" cy="2094362"/>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Verdana" panose="020B0604030504040204" pitchFamily="34" charset="0"/>
                <a:ea typeface="Verdana" panose="020B0604030504040204" pitchFamily="34" charset="0"/>
              </a:rPr>
              <a:t>Data Visualization</a:t>
            </a:r>
          </a:p>
        </p:txBody>
      </p:sp>
      <p:sp>
        <p:nvSpPr>
          <p:cNvPr id="83" name="Rectangle 82">
            <a:extLst>
              <a:ext uri="{FF2B5EF4-FFF2-40B4-BE49-F238E27FC236}">
                <a16:creationId xmlns:a16="http://schemas.microsoft.com/office/drawing/2014/main" id="{5C20CCDD-D615-4859-B0FF-41C884671FFF}"/>
              </a:ext>
            </a:extLst>
          </p:cNvPr>
          <p:cNvSpPr/>
          <p:nvPr/>
        </p:nvSpPr>
        <p:spPr>
          <a:xfrm>
            <a:off x="3069880" y="5875140"/>
            <a:ext cx="9367405" cy="1271618"/>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Verdana" panose="020B0604030504040204" pitchFamily="34" charset="0"/>
                <a:ea typeface="Verdana" panose="020B0604030504040204" pitchFamily="34" charset="0"/>
              </a:rPr>
              <a:t>AWS Common services</a:t>
            </a:r>
          </a:p>
        </p:txBody>
      </p:sp>
      <p:grpSp>
        <p:nvGrpSpPr>
          <p:cNvPr id="84" name="Group 83">
            <a:extLst>
              <a:ext uri="{FF2B5EF4-FFF2-40B4-BE49-F238E27FC236}">
                <a16:creationId xmlns:a16="http://schemas.microsoft.com/office/drawing/2014/main" id="{9C4D55B8-1984-410C-898A-F4031AB2F823}"/>
              </a:ext>
            </a:extLst>
          </p:cNvPr>
          <p:cNvGrpSpPr/>
          <p:nvPr/>
        </p:nvGrpSpPr>
        <p:grpSpPr>
          <a:xfrm>
            <a:off x="3322678" y="6239384"/>
            <a:ext cx="705642" cy="857679"/>
            <a:chOff x="3985502" y="5728971"/>
            <a:chExt cx="705642" cy="857679"/>
          </a:xfrm>
        </p:grpSpPr>
        <p:pic>
          <p:nvPicPr>
            <p:cNvPr id="85" name="Picture 84">
              <a:extLst>
                <a:ext uri="{FF2B5EF4-FFF2-40B4-BE49-F238E27FC236}">
                  <a16:creationId xmlns:a16="http://schemas.microsoft.com/office/drawing/2014/main" id="{FAF09DEE-173C-4909-B788-931EB61BC6EC}"/>
                </a:ext>
              </a:extLst>
            </p:cNvPr>
            <p:cNvPicPr>
              <a:picLocks noChangeAspect="1"/>
            </p:cNvPicPr>
            <p:nvPr/>
          </p:nvPicPr>
          <p:blipFill>
            <a:blip r:embed="rId26"/>
            <a:stretch>
              <a:fillRect/>
            </a:stretch>
          </p:blipFill>
          <p:spPr>
            <a:xfrm>
              <a:off x="4037177" y="5728971"/>
              <a:ext cx="605905" cy="604532"/>
            </a:xfrm>
            <a:prstGeom prst="rect">
              <a:avLst/>
            </a:prstGeom>
          </p:spPr>
        </p:pic>
        <p:sp>
          <p:nvSpPr>
            <p:cNvPr id="86" name="TextBox 85">
              <a:extLst>
                <a:ext uri="{FF2B5EF4-FFF2-40B4-BE49-F238E27FC236}">
                  <a16:creationId xmlns:a16="http://schemas.microsoft.com/office/drawing/2014/main" id="{E72A9EF3-31E4-4E06-842D-DE341E06E79B}"/>
                </a:ext>
              </a:extLst>
            </p:cNvPr>
            <p:cNvSpPr txBox="1"/>
            <p:nvPr/>
          </p:nvSpPr>
          <p:spPr>
            <a:xfrm>
              <a:off x="3985502" y="6309651"/>
              <a:ext cx="705642" cy="276999"/>
            </a:xfrm>
            <a:prstGeom prst="rect">
              <a:avLst/>
            </a:prstGeom>
            <a:noFill/>
          </p:spPr>
          <p:txBody>
            <a:bodyPr wrap="none" rtlCol="0">
              <a:spAutoFit/>
            </a:bodyPr>
            <a:lstStyle/>
            <a:p>
              <a:r>
                <a:rPr lang="en-US" sz="1200" b="1" dirty="0"/>
                <a:t>API IAM</a:t>
              </a:r>
            </a:p>
          </p:txBody>
        </p:sp>
      </p:grpSp>
      <p:grpSp>
        <p:nvGrpSpPr>
          <p:cNvPr id="87" name="Group 86">
            <a:extLst>
              <a:ext uri="{FF2B5EF4-FFF2-40B4-BE49-F238E27FC236}">
                <a16:creationId xmlns:a16="http://schemas.microsoft.com/office/drawing/2014/main" id="{B705D817-4D1D-4681-9ED5-092A60A878C8}"/>
              </a:ext>
            </a:extLst>
          </p:cNvPr>
          <p:cNvGrpSpPr/>
          <p:nvPr/>
        </p:nvGrpSpPr>
        <p:grpSpPr>
          <a:xfrm>
            <a:off x="4217945" y="6271424"/>
            <a:ext cx="961097" cy="837580"/>
            <a:chOff x="4975506" y="5759312"/>
            <a:chExt cx="961097" cy="837580"/>
          </a:xfrm>
        </p:grpSpPr>
        <p:pic>
          <p:nvPicPr>
            <p:cNvPr id="88" name="Picture 87">
              <a:extLst>
                <a:ext uri="{FF2B5EF4-FFF2-40B4-BE49-F238E27FC236}">
                  <a16:creationId xmlns:a16="http://schemas.microsoft.com/office/drawing/2014/main" id="{E3CE9079-6EB0-4389-B790-F3C264CB1A61}"/>
                </a:ext>
              </a:extLst>
            </p:cNvPr>
            <p:cNvPicPr>
              <a:picLocks noChangeAspect="1"/>
            </p:cNvPicPr>
            <p:nvPr/>
          </p:nvPicPr>
          <p:blipFill>
            <a:blip r:embed="rId27"/>
            <a:stretch>
              <a:fillRect/>
            </a:stretch>
          </p:blipFill>
          <p:spPr>
            <a:xfrm>
              <a:off x="5166612" y="5759312"/>
              <a:ext cx="575496" cy="574191"/>
            </a:xfrm>
            <a:prstGeom prst="rect">
              <a:avLst/>
            </a:prstGeom>
          </p:spPr>
        </p:pic>
        <p:sp>
          <p:nvSpPr>
            <p:cNvPr id="89" name="TextBox 88">
              <a:extLst>
                <a:ext uri="{FF2B5EF4-FFF2-40B4-BE49-F238E27FC236}">
                  <a16:creationId xmlns:a16="http://schemas.microsoft.com/office/drawing/2014/main" id="{271B78C8-6846-4139-A6F9-B84D80668F26}"/>
                </a:ext>
              </a:extLst>
            </p:cNvPr>
            <p:cNvSpPr txBox="1"/>
            <p:nvPr/>
          </p:nvSpPr>
          <p:spPr>
            <a:xfrm>
              <a:off x="4975506" y="6319893"/>
              <a:ext cx="961097" cy="276999"/>
            </a:xfrm>
            <a:prstGeom prst="rect">
              <a:avLst/>
            </a:prstGeom>
            <a:noFill/>
          </p:spPr>
          <p:txBody>
            <a:bodyPr wrap="none" rtlCol="0">
              <a:spAutoFit/>
            </a:bodyPr>
            <a:lstStyle/>
            <a:p>
              <a:r>
                <a:rPr lang="en-US" sz="1200" b="1" dirty="0"/>
                <a:t>CloudWatch</a:t>
              </a:r>
            </a:p>
          </p:txBody>
        </p:sp>
      </p:grpSp>
      <p:grpSp>
        <p:nvGrpSpPr>
          <p:cNvPr id="90" name="Group 89">
            <a:extLst>
              <a:ext uri="{FF2B5EF4-FFF2-40B4-BE49-F238E27FC236}">
                <a16:creationId xmlns:a16="http://schemas.microsoft.com/office/drawing/2014/main" id="{7830CF74-0C94-4B43-AF17-3DD0DF14C6C2}"/>
              </a:ext>
            </a:extLst>
          </p:cNvPr>
          <p:cNvGrpSpPr/>
          <p:nvPr/>
        </p:nvGrpSpPr>
        <p:grpSpPr>
          <a:xfrm>
            <a:off x="5235524" y="6282642"/>
            <a:ext cx="827406" cy="824639"/>
            <a:chOff x="6100893" y="5772171"/>
            <a:chExt cx="827406" cy="824639"/>
          </a:xfrm>
        </p:grpSpPr>
        <p:pic>
          <p:nvPicPr>
            <p:cNvPr id="91" name="Picture 90">
              <a:extLst>
                <a:ext uri="{FF2B5EF4-FFF2-40B4-BE49-F238E27FC236}">
                  <a16:creationId xmlns:a16="http://schemas.microsoft.com/office/drawing/2014/main" id="{4CB0B110-B2D5-4168-A569-1E3D50C3EA73}"/>
                </a:ext>
              </a:extLst>
            </p:cNvPr>
            <p:cNvPicPr>
              <a:picLocks noChangeAspect="1"/>
            </p:cNvPicPr>
            <p:nvPr/>
          </p:nvPicPr>
          <p:blipFill>
            <a:blip r:embed="rId28"/>
            <a:stretch>
              <a:fillRect/>
            </a:stretch>
          </p:blipFill>
          <p:spPr>
            <a:xfrm>
              <a:off x="6238261" y="5772171"/>
              <a:ext cx="561196" cy="559924"/>
            </a:xfrm>
            <a:prstGeom prst="rect">
              <a:avLst/>
            </a:prstGeom>
          </p:spPr>
        </p:pic>
        <p:sp>
          <p:nvSpPr>
            <p:cNvPr id="92" name="TextBox 91">
              <a:extLst>
                <a:ext uri="{FF2B5EF4-FFF2-40B4-BE49-F238E27FC236}">
                  <a16:creationId xmlns:a16="http://schemas.microsoft.com/office/drawing/2014/main" id="{414AEA9D-7204-4784-A631-D42AB9D8460F}"/>
                </a:ext>
              </a:extLst>
            </p:cNvPr>
            <p:cNvSpPr txBox="1"/>
            <p:nvPr/>
          </p:nvSpPr>
          <p:spPr>
            <a:xfrm>
              <a:off x="6100893" y="6319811"/>
              <a:ext cx="827406" cy="276999"/>
            </a:xfrm>
            <a:prstGeom prst="rect">
              <a:avLst/>
            </a:prstGeom>
            <a:noFill/>
          </p:spPr>
          <p:txBody>
            <a:bodyPr wrap="none" rtlCol="0">
              <a:spAutoFit/>
            </a:bodyPr>
            <a:lstStyle/>
            <a:p>
              <a:r>
                <a:rPr lang="en-US" sz="1200" b="1" dirty="0"/>
                <a:t>CloudTrail</a:t>
              </a:r>
            </a:p>
          </p:txBody>
        </p:sp>
      </p:grpSp>
      <p:grpSp>
        <p:nvGrpSpPr>
          <p:cNvPr id="93" name="Group 92">
            <a:extLst>
              <a:ext uri="{FF2B5EF4-FFF2-40B4-BE49-F238E27FC236}">
                <a16:creationId xmlns:a16="http://schemas.microsoft.com/office/drawing/2014/main" id="{7465CD8B-7E82-4258-BD72-920C41F73376}"/>
              </a:ext>
            </a:extLst>
          </p:cNvPr>
          <p:cNvGrpSpPr/>
          <p:nvPr/>
        </p:nvGrpSpPr>
        <p:grpSpPr>
          <a:xfrm>
            <a:off x="11633485" y="6249439"/>
            <a:ext cx="762966" cy="837498"/>
            <a:chOff x="7219427" y="5759312"/>
            <a:chExt cx="762966" cy="837498"/>
          </a:xfrm>
        </p:grpSpPr>
        <p:pic>
          <p:nvPicPr>
            <p:cNvPr id="94" name="Picture 93">
              <a:extLst>
                <a:ext uri="{FF2B5EF4-FFF2-40B4-BE49-F238E27FC236}">
                  <a16:creationId xmlns:a16="http://schemas.microsoft.com/office/drawing/2014/main" id="{DEB161DD-4220-450F-99FC-CC1FEE8E5813}"/>
                </a:ext>
              </a:extLst>
            </p:cNvPr>
            <p:cNvPicPr>
              <a:picLocks noChangeAspect="1"/>
            </p:cNvPicPr>
            <p:nvPr/>
          </p:nvPicPr>
          <p:blipFill>
            <a:blip r:embed="rId29"/>
            <a:stretch>
              <a:fillRect/>
            </a:stretch>
          </p:blipFill>
          <p:spPr>
            <a:xfrm>
              <a:off x="7308600" y="5759312"/>
              <a:ext cx="570952" cy="559924"/>
            </a:xfrm>
            <a:prstGeom prst="rect">
              <a:avLst/>
            </a:prstGeom>
          </p:spPr>
        </p:pic>
        <p:sp>
          <p:nvSpPr>
            <p:cNvPr id="95" name="TextBox 94">
              <a:extLst>
                <a:ext uri="{FF2B5EF4-FFF2-40B4-BE49-F238E27FC236}">
                  <a16:creationId xmlns:a16="http://schemas.microsoft.com/office/drawing/2014/main" id="{4172374F-A082-44FA-ACA5-47534B3C8310}"/>
                </a:ext>
              </a:extLst>
            </p:cNvPr>
            <p:cNvSpPr txBox="1"/>
            <p:nvPr/>
          </p:nvSpPr>
          <p:spPr>
            <a:xfrm>
              <a:off x="7219427" y="6319811"/>
              <a:ext cx="762966" cy="276999"/>
            </a:xfrm>
            <a:prstGeom prst="rect">
              <a:avLst/>
            </a:prstGeom>
            <a:noFill/>
          </p:spPr>
          <p:txBody>
            <a:bodyPr wrap="none" rtlCol="0">
              <a:spAutoFit/>
            </a:bodyPr>
            <a:lstStyle/>
            <a:p>
              <a:r>
                <a:rPr lang="en-US" sz="1200" b="1" dirty="0"/>
                <a:t>AWS SNS</a:t>
              </a:r>
            </a:p>
          </p:txBody>
        </p:sp>
      </p:grpSp>
      <p:grpSp>
        <p:nvGrpSpPr>
          <p:cNvPr id="96" name="Group 95">
            <a:extLst>
              <a:ext uri="{FF2B5EF4-FFF2-40B4-BE49-F238E27FC236}">
                <a16:creationId xmlns:a16="http://schemas.microsoft.com/office/drawing/2014/main" id="{5224AC29-C3EF-43C6-A9AD-070070E3ECDC}"/>
              </a:ext>
            </a:extLst>
          </p:cNvPr>
          <p:cNvGrpSpPr/>
          <p:nvPr/>
        </p:nvGrpSpPr>
        <p:grpSpPr>
          <a:xfrm>
            <a:off x="10666708" y="6272522"/>
            <a:ext cx="668388" cy="848042"/>
            <a:chOff x="7836447" y="5747094"/>
            <a:chExt cx="668388" cy="848041"/>
          </a:xfrm>
        </p:grpSpPr>
        <p:pic>
          <p:nvPicPr>
            <p:cNvPr id="97" name="Picture 96">
              <a:extLst>
                <a:ext uri="{FF2B5EF4-FFF2-40B4-BE49-F238E27FC236}">
                  <a16:creationId xmlns:a16="http://schemas.microsoft.com/office/drawing/2014/main" id="{A51CB586-2468-4711-B4AA-9B90B425CEE0}"/>
                </a:ext>
              </a:extLst>
            </p:cNvPr>
            <p:cNvPicPr>
              <a:picLocks noChangeAspect="1"/>
            </p:cNvPicPr>
            <p:nvPr/>
          </p:nvPicPr>
          <p:blipFill>
            <a:blip r:embed="rId9"/>
            <a:stretch>
              <a:fillRect/>
            </a:stretch>
          </p:blipFill>
          <p:spPr>
            <a:xfrm>
              <a:off x="7875028" y="5747094"/>
              <a:ext cx="583908" cy="582585"/>
            </a:xfrm>
            <a:prstGeom prst="rect">
              <a:avLst/>
            </a:prstGeom>
          </p:spPr>
        </p:pic>
        <p:sp>
          <p:nvSpPr>
            <p:cNvPr id="98" name="TextBox 97">
              <a:extLst>
                <a:ext uri="{FF2B5EF4-FFF2-40B4-BE49-F238E27FC236}">
                  <a16:creationId xmlns:a16="http://schemas.microsoft.com/office/drawing/2014/main" id="{BA0F7768-3239-49FD-8484-502A8DACDB32}"/>
                </a:ext>
              </a:extLst>
            </p:cNvPr>
            <p:cNvSpPr txBox="1"/>
            <p:nvPr/>
          </p:nvSpPr>
          <p:spPr>
            <a:xfrm>
              <a:off x="7836447" y="6318136"/>
              <a:ext cx="668388" cy="276999"/>
            </a:xfrm>
            <a:prstGeom prst="rect">
              <a:avLst/>
            </a:prstGeom>
            <a:noFill/>
          </p:spPr>
          <p:txBody>
            <a:bodyPr wrap="none" rtlCol="0">
              <a:spAutoFit/>
            </a:bodyPr>
            <a:lstStyle/>
            <a:p>
              <a:r>
                <a:rPr lang="en-US" sz="1200" b="1" dirty="0"/>
                <a:t>AWS S3</a:t>
              </a:r>
            </a:p>
          </p:txBody>
        </p:sp>
      </p:grpSp>
      <p:grpSp>
        <p:nvGrpSpPr>
          <p:cNvPr id="99" name="Group 98">
            <a:extLst>
              <a:ext uri="{FF2B5EF4-FFF2-40B4-BE49-F238E27FC236}">
                <a16:creationId xmlns:a16="http://schemas.microsoft.com/office/drawing/2014/main" id="{DB564A06-9CD0-41B2-9556-EB311472A8D8}"/>
              </a:ext>
            </a:extLst>
          </p:cNvPr>
          <p:cNvGrpSpPr/>
          <p:nvPr/>
        </p:nvGrpSpPr>
        <p:grpSpPr>
          <a:xfrm>
            <a:off x="9409869" y="6270871"/>
            <a:ext cx="1063112" cy="857866"/>
            <a:chOff x="6902026" y="5756704"/>
            <a:chExt cx="1063112" cy="857866"/>
          </a:xfrm>
        </p:grpSpPr>
        <p:pic>
          <p:nvPicPr>
            <p:cNvPr id="100" name="Graphic 99">
              <a:extLst>
                <a:ext uri="{FF2B5EF4-FFF2-40B4-BE49-F238E27FC236}">
                  <a16:creationId xmlns:a16="http://schemas.microsoft.com/office/drawing/2014/main" id="{8069F028-E677-4F0D-8863-2BD686D51F13}"/>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098745" y="5756704"/>
              <a:ext cx="583908" cy="583908"/>
            </a:xfrm>
            <a:prstGeom prst="rect">
              <a:avLst/>
            </a:prstGeom>
          </p:spPr>
        </p:pic>
        <p:sp>
          <p:nvSpPr>
            <p:cNvPr id="101" name="TextBox 100">
              <a:extLst>
                <a:ext uri="{FF2B5EF4-FFF2-40B4-BE49-F238E27FC236}">
                  <a16:creationId xmlns:a16="http://schemas.microsoft.com/office/drawing/2014/main" id="{0137436C-229C-4F60-B31A-62111C72D41F}"/>
                </a:ext>
              </a:extLst>
            </p:cNvPr>
            <p:cNvSpPr txBox="1"/>
            <p:nvPr/>
          </p:nvSpPr>
          <p:spPr>
            <a:xfrm>
              <a:off x="6902026" y="6337571"/>
              <a:ext cx="1063112" cy="276999"/>
            </a:xfrm>
            <a:prstGeom prst="rect">
              <a:avLst/>
            </a:prstGeom>
            <a:noFill/>
          </p:spPr>
          <p:txBody>
            <a:bodyPr wrap="none" rtlCol="0">
              <a:spAutoFit/>
            </a:bodyPr>
            <a:lstStyle/>
            <a:p>
              <a:r>
                <a:rPr lang="en-US" sz="1200" b="1" dirty="0"/>
                <a:t>Code Pipeline</a:t>
              </a:r>
            </a:p>
          </p:txBody>
        </p:sp>
      </p:grpSp>
      <p:grpSp>
        <p:nvGrpSpPr>
          <p:cNvPr id="102" name="Group 101">
            <a:extLst>
              <a:ext uri="{FF2B5EF4-FFF2-40B4-BE49-F238E27FC236}">
                <a16:creationId xmlns:a16="http://schemas.microsoft.com/office/drawing/2014/main" id="{9FD560A1-B73F-42AB-8CC6-44962CFE9CB4}"/>
              </a:ext>
            </a:extLst>
          </p:cNvPr>
          <p:cNvGrpSpPr/>
          <p:nvPr/>
        </p:nvGrpSpPr>
        <p:grpSpPr>
          <a:xfrm>
            <a:off x="6195995" y="6273880"/>
            <a:ext cx="896336" cy="858932"/>
            <a:chOff x="6005713" y="6244742"/>
            <a:chExt cx="896336" cy="858932"/>
          </a:xfrm>
        </p:grpSpPr>
        <p:pic>
          <p:nvPicPr>
            <p:cNvPr id="103" name="Graphic 102">
              <a:extLst>
                <a:ext uri="{FF2B5EF4-FFF2-40B4-BE49-F238E27FC236}">
                  <a16:creationId xmlns:a16="http://schemas.microsoft.com/office/drawing/2014/main" id="{4322A916-885E-4CAD-AF40-51161D0F9F4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6173357" y="6244742"/>
              <a:ext cx="583908" cy="583908"/>
            </a:xfrm>
            <a:prstGeom prst="rect">
              <a:avLst/>
            </a:prstGeom>
          </p:spPr>
        </p:pic>
        <p:sp>
          <p:nvSpPr>
            <p:cNvPr id="104" name="TextBox 103">
              <a:extLst>
                <a:ext uri="{FF2B5EF4-FFF2-40B4-BE49-F238E27FC236}">
                  <a16:creationId xmlns:a16="http://schemas.microsoft.com/office/drawing/2014/main" id="{5E923508-EE5D-40A2-AA47-F8CCB3CE3441}"/>
                </a:ext>
              </a:extLst>
            </p:cNvPr>
            <p:cNvSpPr txBox="1"/>
            <p:nvPr/>
          </p:nvSpPr>
          <p:spPr>
            <a:xfrm>
              <a:off x="6005713" y="6826675"/>
              <a:ext cx="896336" cy="276999"/>
            </a:xfrm>
            <a:prstGeom prst="rect">
              <a:avLst/>
            </a:prstGeom>
            <a:noFill/>
          </p:spPr>
          <p:txBody>
            <a:bodyPr wrap="none" rtlCol="0">
              <a:spAutoFit/>
            </a:bodyPr>
            <a:lstStyle/>
            <a:p>
              <a:r>
                <a:rPr lang="en-US" sz="1200" b="1" dirty="0"/>
                <a:t>CloudFront</a:t>
              </a:r>
            </a:p>
          </p:txBody>
        </p:sp>
      </p:grpSp>
      <p:grpSp>
        <p:nvGrpSpPr>
          <p:cNvPr id="105" name="Group 104">
            <a:extLst>
              <a:ext uri="{FF2B5EF4-FFF2-40B4-BE49-F238E27FC236}">
                <a16:creationId xmlns:a16="http://schemas.microsoft.com/office/drawing/2014/main" id="{992561B8-9A9F-4097-A379-F44EAD53D088}"/>
              </a:ext>
            </a:extLst>
          </p:cNvPr>
          <p:cNvGrpSpPr/>
          <p:nvPr/>
        </p:nvGrpSpPr>
        <p:grpSpPr>
          <a:xfrm>
            <a:off x="8435429" y="6274755"/>
            <a:ext cx="755591" cy="851600"/>
            <a:chOff x="8348605" y="6272293"/>
            <a:chExt cx="755591" cy="851600"/>
          </a:xfrm>
        </p:grpSpPr>
        <p:pic>
          <p:nvPicPr>
            <p:cNvPr id="106" name="Graphic 105">
              <a:extLst>
                <a:ext uri="{FF2B5EF4-FFF2-40B4-BE49-F238E27FC236}">
                  <a16:creationId xmlns:a16="http://schemas.microsoft.com/office/drawing/2014/main" id="{A5769E68-0AB0-4CE1-BD77-A56B9450331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442748" y="6272293"/>
              <a:ext cx="561654" cy="561654"/>
            </a:xfrm>
            <a:prstGeom prst="rect">
              <a:avLst/>
            </a:prstGeom>
          </p:spPr>
        </p:pic>
        <p:sp>
          <p:nvSpPr>
            <p:cNvPr id="107" name="TextBox 106">
              <a:extLst>
                <a:ext uri="{FF2B5EF4-FFF2-40B4-BE49-F238E27FC236}">
                  <a16:creationId xmlns:a16="http://schemas.microsoft.com/office/drawing/2014/main" id="{772E8897-C532-47B7-ABF1-7B9141B4334C}"/>
                </a:ext>
              </a:extLst>
            </p:cNvPr>
            <p:cNvSpPr txBox="1"/>
            <p:nvPr/>
          </p:nvSpPr>
          <p:spPr>
            <a:xfrm>
              <a:off x="8348605" y="6846894"/>
              <a:ext cx="755591" cy="276999"/>
            </a:xfrm>
            <a:prstGeom prst="rect">
              <a:avLst/>
            </a:prstGeom>
            <a:noFill/>
          </p:spPr>
          <p:txBody>
            <a:bodyPr wrap="none" rtlCol="0">
              <a:spAutoFit/>
            </a:bodyPr>
            <a:lstStyle/>
            <a:p>
              <a:r>
                <a:rPr lang="en-US" sz="1200" b="1" dirty="0"/>
                <a:t>Route 53</a:t>
              </a:r>
            </a:p>
          </p:txBody>
        </p:sp>
      </p:grpSp>
      <p:cxnSp>
        <p:nvCxnSpPr>
          <p:cNvPr id="108" name="Connector: Elbow 107">
            <a:extLst>
              <a:ext uri="{FF2B5EF4-FFF2-40B4-BE49-F238E27FC236}">
                <a16:creationId xmlns:a16="http://schemas.microsoft.com/office/drawing/2014/main" id="{D70B2F15-465B-4B73-B479-CD12379FBA9D}"/>
              </a:ext>
            </a:extLst>
          </p:cNvPr>
          <p:cNvCxnSpPr>
            <a:stCxn id="13" idx="3"/>
            <a:endCxn id="26" idx="1"/>
          </p:cNvCxnSpPr>
          <p:nvPr/>
        </p:nvCxnSpPr>
        <p:spPr>
          <a:xfrm>
            <a:off x="2068320" y="1205312"/>
            <a:ext cx="1024660" cy="1081297"/>
          </a:xfrm>
          <a:prstGeom prst="bentConnector3">
            <a:avLst>
              <a:gd name="adj1" fmla="val 72806"/>
            </a:avLst>
          </a:prstGeom>
          <a:ln w="22225">
            <a:headEnd type="triangl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09" name="Straight Arrow Connector 108">
            <a:extLst>
              <a:ext uri="{FF2B5EF4-FFF2-40B4-BE49-F238E27FC236}">
                <a16:creationId xmlns:a16="http://schemas.microsoft.com/office/drawing/2014/main" id="{714FDA8F-F244-4385-951B-582AABA3C84D}"/>
              </a:ext>
            </a:extLst>
          </p:cNvPr>
          <p:cNvCxnSpPr>
            <a:cxnSpLocks/>
            <a:stCxn id="26" idx="3"/>
            <a:endCxn id="29" idx="1"/>
          </p:cNvCxnSpPr>
          <p:nvPr/>
        </p:nvCxnSpPr>
        <p:spPr>
          <a:xfrm flipV="1">
            <a:off x="3672240" y="2282973"/>
            <a:ext cx="371157" cy="3636"/>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0" name="Connector: Elbow 109">
            <a:extLst>
              <a:ext uri="{FF2B5EF4-FFF2-40B4-BE49-F238E27FC236}">
                <a16:creationId xmlns:a16="http://schemas.microsoft.com/office/drawing/2014/main" id="{803C6E6D-58BF-4FD5-8122-8AB278DE53E2}"/>
              </a:ext>
            </a:extLst>
          </p:cNvPr>
          <p:cNvCxnSpPr>
            <a:stCxn id="29" idx="0"/>
            <a:endCxn id="35" idx="1"/>
          </p:cNvCxnSpPr>
          <p:nvPr/>
        </p:nvCxnSpPr>
        <p:spPr>
          <a:xfrm rot="5400000" flipH="1" flipV="1">
            <a:off x="4385596" y="1085353"/>
            <a:ext cx="853435" cy="954747"/>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1" name="Straight Arrow Connector 110">
            <a:extLst>
              <a:ext uri="{FF2B5EF4-FFF2-40B4-BE49-F238E27FC236}">
                <a16:creationId xmlns:a16="http://schemas.microsoft.com/office/drawing/2014/main" id="{E28111E6-F86F-4267-8E27-2D63A35F1B27}"/>
              </a:ext>
            </a:extLst>
          </p:cNvPr>
          <p:cNvCxnSpPr>
            <a:stCxn id="35" idx="3"/>
            <a:endCxn id="32" idx="1"/>
          </p:cNvCxnSpPr>
          <p:nvPr/>
        </p:nvCxnSpPr>
        <p:spPr>
          <a:xfrm>
            <a:off x="5871025" y="1136008"/>
            <a:ext cx="772508" cy="3994"/>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2" name="Straight Arrow Connector 111">
            <a:extLst>
              <a:ext uri="{FF2B5EF4-FFF2-40B4-BE49-F238E27FC236}">
                <a16:creationId xmlns:a16="http://schemas.microsoft.com/office/drawing/2014/main" id="{4C0E8AF6-CA60-4B0F-8620-4C76CAAF5D9D}"/>
              </a:ext>
            </a:extLst>
          </p:cNvPr>
          <p:cNvCxnSpPr>
            <a:stCxn id="32" idx="3"/>
            <a:endCxn id="38" idx="1"/>
          </p:cNvCxnSpPr>
          <p:nvPr/>
        </p:nvCxnSpPr>
        <p:spPr>
          <a:xfrm>
            <a:off x="7202206" y="1140002"/>
            <a:ext cx="759696" cy="12032"/>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3" name="Straight Arrow Connector 112">
            <a:extLst>
              <a:ext uri="{FF2B5EF4-FFF2-40B4-BE49-F238E27FC236}">
                <a16:creationId xmlns:a16="http://schemas.microsoft.com/office/drawing/2014/main" id="{841672B1-14D9-429E-BFA0-7FAF381F6AA6}"/>
              </a:ext>
            </a:extLst>
          </p:cNvPr>
          <p:cNvCxnSpPr>
            <a:stCxn id="38" idx="3"/>
            <a:endCxn id="41" idx="1"/>
          </p:cNvCxnSpPr>
          <p:nvPr/>
        </p:nvCxnSpPr>
        <p:spPr>
          <a:xfrm>
            <a:off x="8556319" y="1152034"/>
            <a:ext cx="708503" cy="0"/>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4" name="Connector: Elbow 113">
            <a:extLst>
              <a:ext uri="{FF2B5EF4-FFF2-40B4-BE49-F238E27FC236}">
                <a16:creationId xmlns:a16="http://schemas.microsoft.com/office/drawing/2014/main" id="{FFA7B392-AB03-42CB-9AFE-747BC044377C}"/>
              </a:ext>
            </a:extLst>
          </p:cNvPr>
          <p:cNvCxnSpPr>
            <a:stCxn id="29" idx="3"/>
            <a:endCxn id="44" idx="1"/>
          </p:cNvCxnSpPr>
          <p:nvPr/>
        </p:nvCxnSpPr>
        <p:spPr>
          <a:xfrm>
            <a:off x="4626482" y="2282973"/>
            <a:ext cx="740003" cy="250639"/>
          </a:xfrm>
          <a:prstGeom prst="bentConnector3">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5" name="Straight Arrow Connector 114">
            <a:extLst>
              <a:ext uri="{FF2B5EF4-FFF2-40B4-BE49-F238E27FC236}">
                <a16:creationId xmlns:a16="http://schemas.microsoft.com/office/drawing/2014/main" id="{AA2983B9-8A61-43E2-BDDF-040A218E3F83}"/>
              </a:ext>
            </a:extLst>
          </p:cNvPr>
          <p:cNvCxnSpPr>
            <a:stCxn id="44" idx="3"/>
            <a:endCxn id="47" idx="1"/>
          </p:cNvCxnSpPr>
          <p:nvPr/>
        </p:nvCxnSpPr>
        <p:spPr>
          <a:xfrm flipV="1">
            <a:off x="5947823" y="2530816"/>
            <a:ext cx="1395587" cy="2796"/>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6" name="Connector: Elbow 115">
            <a:extLst>
              <a:ext uri="{FF2B5EF4-FFF2-40B4-BE49-F238E27FC236}">
                <a16:creationId xmlns:a16="http://schemas.microsoft.com/office/drawing/2014/main" id="{C31A9137-C97A-472B-9B75-B3647F6104DF}"/>
              </a:ext>
            </a:extLst>
          </p:cNvPr>
          <p:cNvCxnSpPr>
            <a:stCxn id="44" idx="0"/>
            <a:endCxn id="56" idx="1"/>
          </p:cNvCxnSpPr>
          <p:nvPr/>
        </p:nvCxnSpPr>
        <p:spPr>
          <a:xfrm rot="16200000" flipH="1">
            <a:off x="7359576" y="540520"/>
            <a:ext cx="278149" cy="3682994"/>
          </a:xfrm>
          <a:prstGeom prst="bentConnector4">
            <a:avLst>
              <a:gd name="adj1" fmla="val -47581"/>
              <a:gd name="adj2" fmla="val 9380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7" name="Connector: Elbow 116">
            <a:extLst>
              <a:ext uri="{FF2B5EF4-FFF2-40B4-BE49-F238E27FC236}">
                <a16:creationId xmlns:a16="http://schemas.microsoft.com/office/drawing/2014/main" id="{158E724E-8414-4AD1-9BD7-7662DD5A096F}"/>
              </a:ext>
            </a:extLst>
          </p:cNvPr>
          <p:cNvCxnSpPr>
            <a:stCxn id="56" idx="3"/>
            <a:endCxn id="41" idx="3"/>
          </p:cNvCxnSpPr>
          <p:nvPr/>
        </p:nvCxnSpPr>
        <p:spPr>
          <a:xfrm flipH="1" flipV="1">
            <a:off x="9823496" y="1152034"/>
            <a:ext cx="97990" cy="1369058"/>
          </a:xfrm>
          <a:prstGeom prst="bentConnector3">
            <a:avLst>
              <a:gd name="adj1" fmla="val -233289"/>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8" name="Connector: Elbow 117">
            <a:extLst>
              <a:ext uri="{FF2B5EF4-FFF2-40B4-BE49-F238E27FC236}">
                <a16:creationId xmlns:a16="http://schemas.microsoft.com/office/drawing/2014/main" id="{31A290F3-B093-4ABC-86F3-AED481FF8B48}"/>
              </a:ext>
            </a:extLst>
          </p:cNvPr>
          <p:cNvCxnSpPr>
            <a:stCxn id="30" idx="2"/>
            <a:endCxn id="50" idx="1"/>
          </p:cNvCxnSpPr>
          <p:nvPr/>
        </p:nvCxnSpPr>
        <p:spPr>
          <a:xfrm rot="16200000" flipH="1">
            <a:off x="3950661" y="3138890"/>
            <a:ext cx="1495511" cy="781666"/>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19" name="Straight Arrow Connector 118">
            <a:extLst>
              <a:ext uri="{FF2B5EF4-FFF2-40B4-BE49-F238E27FC236}">
                <a16:creationId xmlns:a16="http://schemas.microsoft.com/office/drawing/2014/main" id="{E04366FC-1B7E-419A-B77A-FB90ED977E1F}"/>
              </a:ext>
            </a:extLst>
          </p:cNvPr>
          <p:cNvCxnSpPr>
            <a:cxnSpLocks/>
            <a:stCxn id="50" idx="3"/>
            <a:endCxn id="186" idx="1"/>
          </p:cNvCxnSpPr>
          <p:nvPr/>
        </p:nvCxnSpPr>
        <p:spPr>
          <a:xfrm>
            <a:off x="5657079" y="4277479"/>
            <a:ext cx="1483611" cy="19399"/>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9F8DC233-9350-404C-8E44-5F4637684945}"/>
              </a:ext>
            </a:extLst>
          </p:cNvPr>
          <p:cNvCxnSpPr>
            <a:stCxn id="50" idx="3"/>
            <a:endCxn id="59" idx="1"/>
          </p:cNvCxnSpPr>
          <p:nvPr/>
        </p:nvCxnSpPr>
        <p:spPr>
          <a:xfrm>
            <a:off x="5657079" y="4277479"/>
            <a:ext cx="670330" cy="588475"/>
          </a:xfrm>
          <a:prstGeom prst="bentConnector3">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21" name="Connector: Elbow 120">
            <a:extLst>
              <a:ext uri="{FF2B5EF4-FFF2-40B4-BE49-F238E27FC236}">
                <a16:creationId xmlns:a16="http://schemas.microsoft.com/office/drawing/2014/main" id="{9EF9BC91-894A-4159-86A7-552D1021E047}"/>
              </a:ext>
            </a:extLst>
          </p:cNvPr>
          <p:cNvCxnSpPr>
            <a:cxnSpLocks/>
            <a:stCxn id="170" idx="1"/>
            <a:endCxn id="59" idx="3"/>
          </p:cNvCxnSpPr>
          <p:nvPr/>
        </p:nvCxnSpPr>
        <p:spPr>
          <a:xfrm rot="10800000" flipV="1">
            <a:off x="6894665" y="4278286"/>
            <a:ext cx="2549593" cy="587668"/>
          </a:xfrm>
          <a:prstGeom prst="bentConnector3">
            <a:avLst>
              <a:gd name="adj1" fmla="val 45617"/>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sp>
        <p:nvSpPr>
          <p:cNvPr id="122" name="Arrow: Up 121">
            <a:extLst>
              <a:ext uri="{FF2B5EF4-FFF2-40B4-BE49-F238E27FC236}">
                <a16:creationId xmlns:a16="http://schemas.microsoft.com/office/drawing/2014/main" id="{9B1BDF49-1364-43F5-A45D-1647FCAFBA06}"/>
              </a:ext>
            </a:extLst>
          </p:cNvPr>
          <p:cNvSpPr/>
          <p:nvPr/>
        </p:nvSpPr>
        <p:spPr>
          <a:xfrm>
            <a:off x="12113930" y="3290258"/>
            <a:ext cx="243514" cy="36734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Arrow: Left 122">
            <a:extLst>
              <a:ext uri="{FF2B5EF4-FFF2-40B4-BE49-F238E27FC236}">
                <a16:creationId xmlns:a16="http://schemas.microsoft.com/office/drawing/2014/main" id="{17EAA530-0A27-4156-9BF8-7D22A8EE1F46}"/>
              </a:ext>
            </a:extLst>
          </p:cNvPr>
          <p:cNvSpPr/>
          <p:nvPr/>
        </p:nvSpPr>
        <p:spPr>
          <a:xfrm>
            <a:off x="10206454" y="699083"/>
            <a:ext cx="393374" cy="280509"/>
          </a:xfrm>
          <a:prstGeom prst="lef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DE8CBCB7-F92B-4BDB-83A0-A3CB8D35D5AD}"/>
              </a:ext>
            </a:extLst>
          </p:cNvPr>
          <p:cNvSpPr txBox="1"/>
          <p:nvPr/>
        </p:nvSpPr>
        <p:spPr>
          <a:xfrm>
            <a:off x="7597980" y="4991049"/>
            <a:ext cx="854721" cy="246221"/>
          </a:xfrm>
          <a:prstGeom prst="rect">
            <a:avLst/>
          </a:prstGeom>
          <a:noFill/>
        </p:spPr>
        <p:txBody>
          <a:bodyPr wrap="none" rtlCol="0">
            <a:spAutoFit/>
          </a:bodyPr>
          <a:lstStyle/>
          <a:p>
            <a:r>
              <a:rPr lang="en-US" sz="1000" dirty="0"/>
              <a:t>Web Sockets</a:t>
            </a:r>
          </a:p>
        </p:txBody>
      </p:sp>
      <p:sp>
        <p:nvSpPr>
          <p:cNvPr id="128" name="Arrow: Down 127">
            <a:extLst>
              <a:ext uri="{FF2B5EF4-FFF2-40B4-BE49-F238E27FC236}">
                <a16:creationId xmlns:a16="http://schemas.microsoft.com/office/drawing/2014/main" id="{B42FA5A1-FC1E-4067-AB68-49BEEA2BB8E6}"/>
              </a:ext>
            </a:extLst>
          </p:cNvPr>
          <p:cNvSpPr/>
          <p:nvPr/>
        </p:nvSpPr>
        <p:spPr>
          <a:xfrm>
            <a:off x="10462821" y="5606852"/>
            <a:ext cx="323559" cy="410136"/>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Arrow: Down 128">
            <a:extLst>
              <a:ext uri="{FF2B5EF4-FFF2-40B4-BE49-F238E27FC236}">
                <a16:creationId xmlns:a16="http://schemas.microsoft.com/office/drawing/2014/main" id="{C30D14F2-30BA-440C-9983-F4E1237E54A2}"/>
              </a:ext>
            </a:extLst>
          </p:cNvPr>
          <p:cNvSpPr/>
          <p:nvPr/>
        </p:nvSpPr>
        <p:spPr>
          <a:xfrm>
            <a:off x="7676155" y="5599924"/>
            <a:ext cx="323559" cy="417064"/>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a:extLst>
              <a:ext uri="{FF2B5EF4-FFF2-40B4-BE49-F238E27FC236}">
                <a16:creationId xmlns:a16="http://schemas.microsoft.com/office/drawing/2014/main" id="{1051FECB-02B0-45DB-BFB7-A46163F61DF2}"/>
              </a:ext>
            </a:extLst>
          </p:cNvPr>
          <p:cNvCxnSpPr>
            <a:cxnSpLocks/>
          </p:cNvCxnSpPr>
          <p:nvPr/>
        </p:nvCxnSpPr>
        <p:spPr>
          <a:xfrm flipV="1">
            <a:off x="566391" y="2292891"/>
            <a:ext cx="0" cy="623637"/>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31" name="Straight Arrow Connector 130">
            <a:extLst>
              <a:ext uri="{FF2B5EF4-FFF2-40B4-BE49-F238E27FC236}">
                <a16:creationId xmlns:a16="http://schemas.microsoft.com/office/drawing/2014/main" id="{0E99B7EF-FBB2-4E51-BF43-A8FE0F878FA8}"/>
              </a:ext>
            </a:extLst>
          </p:cNvPr>
          <p:cNvCxnSpPr>
            <a:cxnSpLocks/>
          </p:cNvCxnSpPr>
          <p:nvPr/>
        </p:nvCxnSpPr>
        <p:spPr>
          <a:xfrm flipV="1">
            <a:off x="1593850" y="1881406"/>
            <a:ext cx="12211" cy="963394"/>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grpSp>
        <p:nvGrpSpPr>
          <p:cNvPr id="132" name="Group 131">
            <a:extLst>
              <a:ext uri="{FF2B5EF4-FFF2-40B4-BE49-F238E27FC236}">
                <a16:creationId xmlns:a16="http://schemas.microsoft.com/office/drawing/2014/main" id="{A2987BBD-1F8F-4757-8C8B-2DDBC752CF1D}"/>
              </a:ext>
            </a:extLst>
          </p:cNvPr>
          <p:cNvGrpSpPr/>
          <p:nvPr/>
        </p:nvGrpSpPr>
        <p:grpSpPr>
          <a:xfrm>
            <a:off x="12872067" y="5237270"/>
            <a:ext cx="1568272" cy="1944184"/>
            <a:chOff x="12849331" y="5245526"/>
            <a:chExt cx="1422263" cy="1944184"/>
          </a:xfrm>
        </p:grpSpPr>
        <p:sp>
          <p:nvSpPr>
            <p:cNvPr id="133" name="Rectangle: Rounded Corners 132">
              <a:extLst>
                <a:ext uri="{FF2B5EF4-FFF2-40B4-BE49-F238E27FC236}">
                  <a16:creationId xmlns:a16="http://schemas.microsoft.com/office/drawing/2014/main" id="{1FABBA08-ACF6-46DF-B695-274C5C9BE79D}"/>
                </a:ext>
              </a:extLst>
            </p:cNvPr>
            <p:cNvSpPr/>
            <p:nvPr/>
          </p:nvSpPr>
          <p:spPr>
            <a:xfrm>
              <a:off x="12849331" y="5245526"/>
              <a:ext cx="1422263" cy="19441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300" b="1" dirty="0">
                  <a:solidFill>
                    <a:schemeClr val="tx1"/>
                  </a:solidFill>
                </a:rPr>
                <a:t>Notifications</a:t>
              </a:r>
            </a:p>
          </p:txBody>
        </p:sp>
        <p:pic>
          <p:nvPicPr>
            <p:cNvPr id="134" name="Picture 133">
              <a:extLst>
                <a:ext uri="{FF2B5EF4-FFF2-40B4-BE49-F238E27FC236}">
                  <a16:creationId xmlns:a16="http://schemas.microsoft.com/office/drawing/2014/main" id="{2CDD0421-D421-431E-9C91-1598E4BC13A6}"/>
                </a:ext>
              </a:extLst>
            </p:cNvPr>
            <p:cNvPicPr>
              <a:picLocks noChangeAspect="1"/>
            </p:cNvPicPr>
            <p:nvPr/>
          </p:nvPicPr>
          <p:blipFill>
            <a:blip r:embed="rId36"/>
            <a:stretch>
              <a:fillRect/>
            </a:stretch>
          </p:blipFill>
          <p:spPr>
            <a:xfrm>
              <a:off x="13208723" y="5665711"/>
              <a:ext cx="702553" cy="702553"/>
            </a:xfrm>
            <a:prstGeom prst="rect">
              <a:avLst/>
            </a:prstGeom>
          </p:spPr>
        </p:pic>
        <p:pic>
          <p:nvPicPr>
            <p:cNvPr id="135" name="Picture 134">
              <a:extLst>
                <a:ext uri="{FF2B5EF4-FFF2-40B4-BE49-F238E27FC236}">
                  <a16:creationId xmlns:a16="http://schemas.microsoft.com/office/drawing/2014/main" id="{60353160-834E-434A-8342-749D8EAD56C8}"/>
                </a:ext>
              </a:extLst>
            </p:cNvPr>
            <p:cNvPicPr>
              <a:picLocks noChangeAspect="1"/>
            </p:cNvPicPr>
            <p:nvPr/>
          </p:nvPicPr>
          <p:blipFill>
            <a:blip r:embed="rId37"/>
            <a:stretch>
              <a:fillRect/>
            </a:stretch>
          </p:blipFill>
          <p:spPr>
            <a:xfrm>
              <a:off x="13126328" y="6479929"/>
              <a:ext cx="867339" cy="612239"/>
            </a:xfrm>
            <a:prstGeom prst="rect">
              <a:avLst/>
            </a:prstGeom>
          </p:spPr>
        </p:pic>
      </p:grpSp>
      <p:cxnSp>
        <p:nvCxnSpPr>
          <p:cNvPr id="136" name="Straight Arrow Connector 135">
            <a:extLst>
              <a:ext uri="{FF2B5EF4-FFF2-40B4-BE49-F238E27FC236}">
                <a16:creationId xmlns:a16="http://schemas.microsoft.com/office/drawing/2014/main" id="{C53CE1C7-0AC4-4799-9D61-FB1B418CEA74}"/>
              </a:ext>
            </a:extLst>
          </p:cNvPr>
          <p:cNvCxnSpPr>
            <a:cxnSpLocks/>
            <a:stCxn id="94" idx="3"/>
          </p:cNvCxnSpPr>
          <p:nvPr/>
        </p:nvCxnSpPr>
        <p:spPr>
          <a:xfrm>
            <a:off x="12293610" y="6529401"/>
            <a:ext cx="883890" cy="12249"/>
          </a:xfrm>
          <a:prstGeom prst="straightConnector1">
            <a:avLst/>
          </a:prstGeom>
          <a:ln w="34925">
            <a:tailEnd type="triangle" w="lg" len="lg"/>
          </a:ln>
        </p:spPr>
        <p:style>
          <a:lnRef idx="3">
            <a:schemeClr val="accent2"/>
          </a:lnRef>
          <a:fillRef idx="0">
            <a:schemeClr val="accent2"/>
          </a:fillRef>
          <a:effectRef idx="2">
            <a:schemeClr val="accent2"/>
          </a:effectRef>
          <a:fontRef idx="minor">
            <a:schemeClr val="tx1"/>
          </a:fontRef>
        </p:style>
      </p:cxnSp>
      <p:cxnSp>
        <p:nvCxnSpPr>
          <p:cNvPr id="137" name="Connector: Elbow 136">
            <a:extLst>
              <a:ext uri="{FF2B5EF4-FFF2-40B4-BE49-F238E27FC236}">
                <a16:creationId xmlns:a16="http://schemas.microsoft.com/office/drawing/2014/main" id="{56AF6515-C284-4E5E-8F79-14633532812E}"/>
              </a:ext>
            </a:extLst>
          </p:cNvPr>
          <p:cNvCxnSpPr>
            <a:cxnSpLocks/>
            <a:stCxn id="159" idx="2"/>
            <a:endCxn id="82" idx="3"/>
          </p:cNvCxnSpPr>
          <p:nvPr/>
        </p:nvCxnSpPr>
        <p:spPr>
          <a:xfrm rot="5400000" flipH="1">
            <a:off x="13008437" y="3988519"/>
            <a:ext cx="101380" cy="1243684"/>
          </a:xfrm>
          <a:prstGeom prst="bentConnector4">
            <a:avLst>
              <a:gd name="adj1" fmla="val -225488"/>
              <a:gd name="adj2" fmla="val 69795"/>
            </a:avLst>
          </a:prstGeom>
          <a:ln w="25400">
            <a:headEnd w="lg" len="lg"/>
            <a:tailEnd type="triangle" w="lg" len="lg"/>
          </a:ln>
        </p:spPr>
        <p:style>
          <a:lnRef idx="3">
            <a:schemeClr val="accent2"/>
          </a:lnRef>
          <a:fillRef idx="0">
            <a:schemeClr val="accent2"/>
          </a:fillRef>
          <a:effectRef idx="2">
            <a:schemeClr val="accent2"/>
          </a:effectRef>
          <a:fontRef idx="minor">
            <a:schemeClr val="tx1"/>
          </a:fontRef>
        </p:style>
      </p:cxnSp>
      <p:pic>
        <p:nvPicPr>
          <p:cNvPr id="138" name="Picture 137">
            <a:extLst>
              <a:ext uri="{FF2B5EF4-FFF2-40B4-BE49-F238E27FC236}">
                <a16:creationId xmlns:a16="http://schemas.microsoft.com/office/drawing/2014/main" id="{3A4371DC-447E-4484-811B-696BB3C5681E}"/>
              </a:ext>
            </a:extLst>
          </p:cNvPr>
          <p:cNvPicPr>
            <a:picLocks noChangeAspect="1"/>
          </p:cNvPicPr>
          <p:nvPr/>
        </p:nvPicPr>
        <p:blipFill>
          <a:blip r:embed="rId38"/>
          <a:stretch>
            <a:fillRect/>
          </a:stretch>
        </p:blipFill>
        <p:spPr>
          <a:xfrm>
            <a:off x="2587576" y="229682"/>
            <a:ext cx="466364" cy="314976"/>
          </a:xfrm>
          <a:prstGeom prst="rect">
            <a:avLst/>
          </a:prstGeom>
        </p:spPr>
      </p:pic>
      <p:pic>
        <p:nvPicPr>
          <p:cNvPr id="139" name="Picture 138">
            <a:extLst>
              <a:ext uri="{FF2B5EF4-FFF2-40B4-BE49-F238E27FC236}">
                <a16:creationId xmlns:a16="http://schemas.microsoft.com/office/drawing/2014/main" id="{9EF37A20-548F-4129-BD1C-D97AB2EED8C0}"/>
              </a:ext>
            </a:extLst>
          </p:cNvPr>
          <p:cNvPicPr>
            <a:picLocks noChangeAspect="1"/>
          </p:cNvPicPr>
          <p:nvPr/>
        </p:nvPicPr>
        <p:blipFill>
          <a:blip r:embed="rId38"/>
          <a:stretch>
            <a:fillRect/>
          </a:stretch>
        </p:blipFill>
        <p:spPr>
          <a:xfrm>
            <a:off x="2571758" y="5579450"/>
            <a:ext cx="466364" cy="314976"/>
          </a:xfrm>
          <a:prstGeom prst="rect">
            <a:avLst/>
          </a:prstGeom>
        </p:spPr>
      </p:pic>
      <p:sp>
        <p:nvSpPr>
          <p:cNvPr id="141" name="TextBox 140">
            <a:extLst>
              <a:ext uri="{FF2B5EF4-FFF2-40B4-BE49-F238E27FC236}">
                <a16:creationId xmlns:a16="http://schemas.microsoft.com/office/drawing/2014/main" id="{28978F27-8AB4-4EF4-8BA0-D07B7A6D7BEA}"/>
              </a:ext>
            </a:extLst>
          </p:cNvPr>
          <p:cNvSpPr txBox="1"/>
          <p:nvPr/>
        </p:nvSpPr>
        <p:spPr>
          <a:xfrm>
            <a:off x="7251889" y="5352742"/>
            <a:ext cx="1199367" cy="246221"/>
          </a:xfrm>
          <a:prstGeom prst="rect">
            <a:avLst/>
          </a:prstGeom>
          <a:noFill/>
        </p:spPr>
        <p:txBody>
          <a:bodyPr wrap="none" rtlCol="0">
            <a:spAutoFit/>
          </a:bodyPr>
          <a:lstStyle/>
          <a:p>
            <a:r>
              <a:rPr lang="en-US" sz="1000" dirty="0"/>
              <a:t>Config/Master data</a:t>
            </a:r>
          </a:p>
        </p:txBody>
      </p:sp>
      <p:sp>
        <p:nvSpPr>
          <p:cNvPr id="142" name="TextBox 141">
            <a:extLst>
              <a:ext uri="{FF2B5EF4-FFF2-40B4-BE49-F238E27FC236}">
                <a16:creationId xmlns:a16="http://schemas.microsoft.com/office/drawing/2014/main" id="{505CAD29-8E3C-4545-ACBB-2317E96046C6}"/>
              </a:ext>
            </a:extLst>
          </p:cNvPr>
          <p:cNvSpPr txBox="1"/>
          <p:nvPr/>
        </p:nvSpPr>
        <p:spPr>
          <a:xfrm>
            <a:off x="9567703" y="5360903"/>
            <a:ext cx="2315057" cy="246221"/>
          </a:xfrm>
          <a:prstGeom prst="rect">
            <a:avLst/>
          </a:prstGeom>
          <a:noFill/>
        </p:spPr>
        <p:txBody>
          <a:bodyPr wrap="none" rtlCol="0">
            <a:spAutoFit/>
          </a:bodyPr>
          <a:lstStyle/>
          <a:p>
            <a:r>
              <a:rPr lang="en-US" sz="1000" dirty="0"/>
              <a:t>Config/Master data/Notification/Routing</a:t>
            </a:r>
          </a:p>
        </p:txBody>
      </p:sp>
      <p:cxnSp>
        <p:nvCxnSpPr>
          <p:cNvPr id="143" name="Connector: Elbow 142">
            <a:extLst>
              <a:ext uri="{FF2B5EF4-FFF2-40B4-BE49-F238E27FC236}">
                <a16:creationId xmlns:a16="http://schemas.microsoft.com/office/drawing/2014/main" id="{0A9B0B3C-0259-45FE-A51A-07FC9273E545}"/>
              </a:ext>
            </a:extLst>
          </p:cNvPr>
          <p:cNvCxnSpPr>
            <a:stCxn id="13" idx="1"/>
            <a:endCxn id="166" idx="0"/>
          </p:cNvCxnSpPr>
          <p:nvPr/>
        </p:nvCxnSpPr>
        <p:spPr>
          <a:xfrm rot="10800000" flipV="1">
            <a:off x="640395" y="1205312"/>
            <a:ext cx="665437" cy="249964"/>
          </a:xfrm>
          <a:prstGeom prst="bentConnector2">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44" name="Connector: Elbow 143">
            <a:extLst>
              <a:ext uri="{FF2B5EF4-FFF2-40B4-BE49-F238E27FC236}">
                <a16:creationId xmlns:a16="http://schemas.microsoft.com/office/drawing/2014/main" id="{A94ECBD1-F810-4B49-8247-551B1BC88F38}"/>
              </a:ext>
            </a:extLst>
          </p:cNvPr>
          <p:cNvCxnSpPr>
            <a:stCxn id="47" idx="3"/>
            <a:endCxn id="50" idx="0"/>
          </p:cNvCxnSpPr>
          <p:nvPr/>
        </p:nvCxnSpPr>
        <p:spPr>
          <a:xfrm flipH="1">
            <a:off x="5373164" y="2530816"/>
            <a:ext cx="2551584" cy="1474944"/>
          </a:xfrm>
          <a:prstGeom prst="bentConnector4">
            <a:avLst>
              <a:gd name="adj1" fmla="val -16032"/>
              <a:gd name="adj2" fmla="val 87589"/>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grpSp>
        <p:nvGrpSpPr>
          <p:cNvPr id="145" name="Group 144">
            <a:extLst>
              <a:ext uri="{FF2B5EF4-FFF2-40B4-BE49-F238E27FC236}">
                <a16:creationId xmlns:a16="http://schemas.microsoft.com/office/drawing/2014/main" id="{9AAFDD17-2407-41BA-BD0F-B425B54CC6A4}"/>
              </a:ext>
            </a:extLst>
          </p:cNvPr>
          <p:cNvGrpSpPr/>
          <p:nvPr/>
        </p:nvGrpSpPr>
        <p:grpSpPr>
          <a:xfrm>
            <a:off x="7311101" y="6290824"/>
            <a:ext cx="724290" cy="769579"/>
            <a:chOff x="5235862" y="2162808"/>
            <a:chExt cx="943286" cy="1073471"/>
          </a:xfrm>
        </p:grpSpPr>
        <p:pic>
          <p:nvPicPr>
            <p:cNvPr id="146" name="Picture 145">
              <a:extLst>
                <a:ext uri="{FF2B5EF4-FFF2-40B4-BE49-F238E27FC236}">
                  <a16:creationId xmlns:a16="http://schemas.microsoft.com/office/drawing/2014/main" id="{D688016F-8A8B-4339-BC7C-845C7C000922}"/>
                </a:ext>
              </a:extLst>
            </p:cNvPr>
            <p:cNvPicPr>
              <a:picLocks noChangeAspect="1"/>
            </p:cNvPicPr>
            <p:nvPr/>
          </p:nvPicPr>
          <p:blipFill>
            <a:blip r:embed="rId18"/>
            <a:stretch>
              <a:fillRect/>
            </a:stretch>
          </p:blipFill>
          <p:spPr>
            <a:xfrm>
              <a:off x="5359489" y="2162808"/>
              <a:ext cx="819659" cy="817602"/>
            </a:xfrm>
            <a:prstGeom prst="rect">
              <a:avLst/>
            </a:prstGeom>
          </p:spPr>
        </p:pic>
        <p:sp>
          <p:nvSpPr>
            <p:cNvPr id="147" name="TextBox 146">
              <a:extLst>
                <a:ext uri="{FF2B5EF4-FFF2-40B4-BE49-F238E27FC236}">
                  <a16:creationId xmlns:a16="http://schemas.microsoft.com/office/drawing/2014/main" id="{0BE4BEE7-5FA8-4A3C-8250-DD2FB476BE61}"/>
                </a:ext>
              </a:extLst>
            </p:cNvPr>
            <p:cNvSpPr txBox="1"/>
            <p:nvPr/>
          </p:nvSpPr>
          <p:spPr>
            <a:xfrm>
              <a:off x="5235862" y="2959281"/>
              <a:ext cx="906016" cy="276998"/>
            </a:xfrm>
            <a:prstGeom prst="rect">
              <a:avLst/>
            </a:prstGeom>
            <a:noFill/>
          </p:spPr>
          <p:txBody>
            <a:bodyPr wrap="none" rtlCol="0">
              <a:spAutoFit/>
            </a:bodyPr>
            <a:lstStyle/>
            <a:p>
              <a:r>
                <a:rPr lang="en-US" sz="1200" b="1" dirty="0"/>
                <a:t>DynamoDB</a:t>
              </a:r>
            </a:p>
          </p:txBody>
        </p:sp>
      </p:grpSp>
      <p:sp>
        <p:nvSpPr>
          <p:cNvPr id="148" name="TextBox 147">
            <a:extLst>
              <a:ext uri="{FF2B5EF4-FFF2-40B4-BE49-F238E27FC236}">
                <a16:creationId xmlns:a16="http://schemas.microsoft.com/office/drawing/2014/main" id="{988DFA89-1366-4A27-896E-CD912EC67797}"/>
              </a:ext>
            </a:extLst>
          </p:cNvPr>
          <p:cNvSpPr txBox="1"/>
          <p:nvPr/>
        </p:nvSpPr>
        <p:spPr>
          <a:xfrm>
            <a:off x="2777545" y="1419204"/>
            <a:ext cx="825867" cy="400110"/>
          </a:xfrm>
          <a:prstGeom prst="rect">
            <a:avLst/>
          </a:prstGeom>
          <a:noFill/>
        </p:spPr>
        <p:txBody>
          <a:bodyPr wrap="none" rtlCol="0">
            <a:spAutoFit/>
          </a:bodyPr>
          <a:lstStyle/>
          <a:p>
            <a:r>
              <a:rPr lang="en-US" sz="1000" dirty="0"/>
              <a:t>MQTT &amp;</a:t>
            </a:r>
          </a:p>
          <a:p>
            <a:r>
              <a:rPr lang="en-US" sz="1000" dirty="0"/>
              <a:t>Deployment</a:t>
            </a:r>
          </a:p>
        </p:txBody>
      </p:sp>
      <p:sp>
        <p:nvSpPr>
          <p:cNvPr id="150" name="Rectangle 149">
            <a:extLst>
              <a:ext uri="{FF2B5EF4-FFF2-40B4-BE49-F238E27FC236}">
                <a16:creationId xmlns:a16="http://schemas.microsoft.com/office/drawing/2014/main" id="{48920F1E-3998-4E94-A301-33259E7E831F}"/>
              </a:ext>
            </a:extLst>
          </p:cNvPr>
          <p:cNvSpPr/>
          <p:nvPr/>
        </p:nvSpPr>
        <p:spPr>
          <a:xfrm>
            <a:off x="12692168" y="111774"/>
            <a:ext cx="1851124"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Enterprise</a:t>
            </a:r>
          </a:p>
          <a:p>
            <a:pPr algn="ctr"/>
            <a:endParaRPr lang="en-US" sz="1400" b="1" dirty="0">
              <a:solidFill>
                <a:schemeClr val="tx1"/>
              </a:solidFill>
              <a:latin typeface="Verdana" panose="020B0604030504040204" pitchFamily="34" charset="0"/>
              <a:ea typeface="Verdana" panose="020B0604030504040204" pitchFamily="34" charset="0"/>
            </a:endParaRPr>
          </a:p>
        </p:txBody>
      </p:sp>
      <p:grpSp>
        <p:nvGrpSpPr>
          <p:cNvPr id="151" name="Group 150">
            <a:extLst>
              <a:ext uri="{FF2B5EF4-FFF2-40B4-BE49-F238E27FC236}">
                <a16:creationId xmlns:a16="http://schemas.microsoft.com/office/drawing/2014/main" id="{54A708F4-A4CB-4B23-844B-391B6DF0343F}"/>
              </a:ext>
            </a:extLst>
          </p:cNvPr>
          <p:cNvGrpSpPr/>
          <p:nvPr/>
        </p:nvGrpSpPr>
        <p:grpSpPr>
          <a:xfrm>
            <a:off x="12882992" y="1045529"/>
            <a:ext cx="1560195" cy="3784927"/>
            <a:chOff x="12870824" y="1205312"/>
            <a:chExt cx="1560195" cy="3784927"/>
          </a:xfrm>
        </p:grpSpPr>
        <p:sp>
          <p:nvSpPr>
            <p:cNvPr id="152" name="Rectangle: Rounded Corners 151">
              <a:extLst>
                <a:ext uri="{FF2B5EF4-FFF2-40B4-BE49-F238E27FC236}">
                  <a16:creationId xmlns:a16="http://schemas.microsoft.com/office/drawing/2014/main" id="{E332B3CA-3A31-4755-8004-BB56E7F80782}"/>
                </a:ext>
              </a:extLst>
            </p:cNvPr>
            <p:cNvSpPr/>
            <p:nvPr/>
          </p:nvSpPr>
          <p:spPr>
            <a:xfrm>
              <a:off x="12870824" y="1205312"/>
              <a:ext cx="1560195" cy="37849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chemeClr val="tx1"/>
                  </a:solidFill>
                </a:rPr>
                <a:t>Users</a:t>
              </a:r>
            </a:p>
          </p:txBody>
        </p:sp>
        <p:grpSp>
          <p:nvGrpSpPr>
            <p:cNvPr id="153" name="Group 152">
              <a:extLst>
                <a:ext uri="{FF2B5EF4-FFF2-40B4-BE49-F238E27FC236}">
                  <a16:creationId xmlns:a16="http://schemas.microsoft.com/office/drawing/2014/main" id="{AE39CBF0-CDC4-4111-83B9-638BFF508A03}"/>
                </a:ext>
              </a:extLst>
            </p:cNvPr>
            <p:cNvGrpSpPr/>
            <p:nvPr/>
          </p:nvGrpSpPr>
          <p:grpSpPr>
            <a:xfrm>
              <a:off x="13170522" y="3878756"/>
              <a:ext cx="990651" cy="942078"/>
              <a:chOff x="10518052" y="717460"/>
              <a:chExt cx="1396655" cy="1221367"/>
            </a:xfrm>
          </p:grpSpPr>
          <p:pic>
            <p:nvPicPr>
              <p:cNvPr id="158" name="Picture 157">
                <a:extLst>
                  <a:ext uri="{FF2B5EF4-FFF2-40B4-BE49-F238E27FC236}">
                    <a16:creationId xmlns:a16="http://schemas.microsoft.com/office/drawing/2014/main" id="{AED2FF9F-2AA1-4A43-AEA1-12438DEA3266}"/>
                  </a:ext>
                </a:extLst>
              </p:cNvPr>
              <p:cNvPicPr>
                <a:picLocks noChangeAspect="1"/>
              </p:cNvPicPr>
              <p:nvPr/>
            </p:nvPicPr>
            <p:blipFill>
              <a:blip r:embed="rId39"/>
              <a:stretch>
                <a:fillRect/>
              </a:stretch>
            </p:blipFill>
            <p:spPr>
              <a:xfrm>
                <a:off x="10518052" y="717460"/>
                <a:ext cx="1346431" cy="948780"/>
              </a:xfrm>
              <a:prstGeom prst="rect">
                <a:avLst/>
              </a:prstGeom>
            </p:spPr>
          </p:pic>
          <p:sp>
            <p:nvSpPr>
              <p:cNvPr id="159" name="TextBox 158">
                <a:extLst>
                  <a:ext uri="{FF2B5EF4-FFF2-40B4-BE49-F238E27FC236}">
                    <a16:creationId xmlns:a16="http://schemas.microsoft.com/office/drawing/2014/main" id="{61029BB2-4FF6-443F-B799-94D65B295BF5}"/>
                  </a:ext>
                </a:extLst>
              </p:cNvPr>
              <p:cNvSpPr txBox="1"/>
              <p:nvPr/>
            </p:nvSpPr>
            <p:spPr>
              <a:xfrm>
                <a:off x="10526378" y="1661828"/>
                <a:ext cx="1388329" cy="276999"/>
              </a:xfrm>
              <a:prstGeom prst="rect">
                <a:avLst/>
              </a:prstGeom>
              <a:noFill/>
            </p:spPr>
            <p:txBody>
              <a:bodyPr wrap="none" rtlCol="0">
                <a:spAutoFit/>
              </a:bodyPr>
              <a:lstStyle/>
              <a:p>
                <a:pPr algn="ctr"/>
                <a:r>
                  <a:rPr lang="en-US" sz="1200" b="1" dirty="0"/>
                  <a:t>Computer Browser</a:t>
                </a:r>
              </a:p>
            </p:txBody>
          </p:sp>
        </p:grpSp>
        <p:pic>
          <p:nvPicPr>
            <p:cNvPr id="154" name="Picture 153">
              <a:extLst>
                <a:ext uri="{FF2B5EF4-FFF2-40B4-BE49-F238E27FC236}">
                  <a16:creationId xmlns:a16="http://schemas.microsoft.com/office/drawing/2014/main" id="{BA042F70-5BE9-4BC0-BC75-889FB6E4A69D}"/>
                </a:ext>
              </a:extLst>
            </p:cNvPr>
            <p:cNvPicPr>
              <a:picLocks noChangeAspect="1"/>
            </p:cNvPicPr>
            <p:nvPr/>
          </p:nvPicPr>
          <p:blipFill>
            <a:blip r:embed="rId40"/>
            <a:stretch>
              <a:fillRect/>
            </a:stretch>
          </p:blipFill>
          <p:spPr>
            <a:xfrm>
              <a:off x="13168914" y="3076311"/>
              <a:ext cx="990651" cy="709922"/>
            </a:xfrm>
            <a:prstGeom prst="rect">
              <a:avLst/>
            </a:prstGeom>
          </p:spPr>
        </p:pic>
        <p:grpSp>
          <p:nvGrpSpPr>
            <p:cNvPr id="155" name="Group 154">
              <a:extLst>
                <a:ext uri="{FF2B5EF4-FFF2-40B4-BE49-F238E27FC236}">
                  <a16:creationId xmlns:a16="http://schemas.microsoft.com/office/drawing/2014/main" id="{DE488B35-2857-44A8-A34D-BB1B4B5708A3}"/>
                </a:ext>
              </a:extLst>
            </p:cNvPr>
            <p:cNvGrpSpPr/>
            <p:nvPr/>
          </p:nvGrpSpPr>
          <p:grpSpPr>
            <a:xfrm>
              <a:off x="13296607" y="1752658"/>
              <a:ext cx="748007" cy="1239359"/>
              <a:chOff x="13316165" y="1677644"/>
              <a:chExt cx="666786" cy="1290365"/>
            </a:xfrm>
          </p:grpSpPr>
          <p:pic>
            <p:nvPicPr>
              <p:cNvPr id="156" name="Picture 155">
                <a:extLst>
                  <a:ext uri="{FF2B5EF4-FFF2-40B4-BE49-F238E27FC236}">
                    <a16:creationId xmlns:a16="http://schemas.microsoft.com/office/drawing/2014/main" id="{16D41C10-AEC1-45DC-B746-68BB6903BB6E}"/>
                  </a:ext>
                </a:extLst>
              </p:cNvPr>
              <p:cNvPicPr>
                <a:picLocks noChangeAspect="1"/>
              </p:cNvPicPr>
              <p:nvPr/>
            </p:nvPicPr>
            <p:blipFill>
              <a:blip r:embed="rId41"/>
              <a:stretch>
                <a:fillRect/>
              </a:stretch>
            </p:blipFill>
            <p:spPr>
              <a:xfrm>
                <a:off x="13330586" y="1677644"/>
                <a:ext cx="652365" cy="1016476"/>
              </a:xfrm>
              <a:prstGeom prst="rect">
                <a:avLst/>
              </a:prstGeom>
            </p:spPr>
          </p:pic>
          <p:sp>
            <p:nvSpPr>
              <p:cNvPr id="157" name="TextBox 156">
                <a:extLst>
                  <a:ext uri="{FF2B5EF4-FFF2-40B4-BE49-F238E27FC236}">
                    <a16:creationId xmlns:a16="http://schemas.microsoft.com/office/drawing/2014/main" id="{857646E1-135A-4776-8374-C90D0A76AC9B}"/>
                  </a:ext>
                </a:extLst>
              </p:cNvPr>
              <p:cNvSpPr txBox="1"/>
              <p:nvPr/>
            </p:nvSpPr>
            <p:spPr>
              <a:xfrm>
                <a:off x="13316165" y="2691010"/>
                <a:ext cx="636841" cy="276999"/>
              </a:xfrm>
              <a:prstGeom prst="rect">
                <a:avLst/>
              </a:prstGeom>
              <a:noFill/>
            </p:spPr>
            <p:txBody>
              <a:bodyPr wrap="none" rtlCol="0">
                <a:spAutoFit/>
              </a:bodyPr>
              <a:lstStyle/>
              <a:p>
                <a:pPr algn="ctr"/>
                <a:r>
                  <a:rPr lang="en-US" sz="1200" b="1" dirty="0"/>
                  <a:t>Tablets</a:t>
                </a:r>
              </a:p>
            </p:txBody>
          </p:sp>
        </p:grpSp>
      </p:grpSp>
      <p:cxnSp>
        <p:nvCxnSpPr>
          <p:cNvPr id="160" name="Connector: Elbow 159">
            <a:extLst>
              <a:ext uri="{FF2B5EF4-FFF2-40B4-BE49-F238E27FC236}">
                <a16:creationId xmlns:a16="http://schemas.microsoft.com/office/drawing/2014/main" id="{0EB16A91-3479-4228-9CDD-E084FCDD6240}"/>
              </a:ext>
            </a:extLst>
          </p:cNvPr>
          <p:cNvCxnSpPr>
            <a:cxnSpLocks/>
            <a:endCxn id="53" idx="0"/>
          </p:cNvCxnSpPr>
          <p:nvPr/>
        </p:nvCxnSpPr>
        <p:spPr>
          <a:xfrm>
            <a:off x="4307582" y="3353956"/>
            <a:ext cx="3629126" cy="670756"/>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1" name="Connector: Elbow 160">
            <a:extLst>
              <a:ext uri="{FF2B5EF4-FFF2-40B4-BE49-F238E27FC236}">
                <a16:creationId xmlns:a16="http://schemas.microsoft.com/office/drawing/2014/main" id="{F0E1A44A-2268-4DDB-A92E-036F08CBABBD}"/>
              </a:ext>
            </a:extLst>
          </p:cNvPr>
          <p:cNvCxnSpPr>
            <a:stCxn id="79" idx="3"/>
            <a:endCxn id="69" idx="3"/>
          </p:cNvCxnSpPr>
          <p:nvPr/>
        </p:nvCxnSpPr>
        <p:spPr>
          <a:xfrm>
            <a:off x="11793154" y="1122418"/>
            <a:ext cx="55784" cy="888353"/>
          </a:xfrm>
          <a:prstGeom prst="bentConnector3">
            <a:avLst>
              <a:gd name="adj1" fmla="val 509795"/>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2" name="Connector: Elbow 161">
            <a:extLst>
              <a:ext uri="{FF2B5EF4-FFF2-40B4-BE49-F238E27FC236}">
                <a16:creationId xmlns:a16="http://schemas.microsoft.com/office/drawing/2014/main" id="{48053BF1-E347-4FDE-9691-5A92C2C81197}"/>
              </a:ext>
            </a:extLst>
          </p:cNvPr>
          <p:cNvCxnSpPr>
            <a:stCxn id="79" idx="1"/>
            <a:endCxn id="75" idx="1"/>
          </p:cNvCxnSpPr>
          <p:nvPr/>
        </p:nvCxnSpPr>
        <p:spPr>
          <a:xfrm rot="10800000" flipH="1" flipV="1">
            <a:off x="11266578" y="1122417"/>
            <a:ext cx="102191" cy="3100985"/>
          </a:xfrm>
          <a:prstGeom prst="bentConnector3">
            <a:avLst>
              <a:gd name="adj1" fmla="val -42254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3" name="Connector: Elbow 162">
            <a:extLst>
              <a:ext uri="{FF2B5EF4-FFF2-40B4-BE49-F238E27FC236}">
                <a16:creationId xmlns:a16="http://schemas.microsoft.com/office/drawing/2014/main" id="{8E7FC6FB-8F92-44DB-A70E-4A6A2AD6F996}"/>
              </a:ext>
            </a:extLst>
          </p:cNvPr>
          <p:cNvCxnSpPr>
            <a:stCxn id="72" idx="3"/>
            <a:endCxn id="75" idx="0"/>
          </p:cNvCxnSpPr>
          <p:nvPr/>
        </p:nvCxnSpPr>
        <p:spPr>
          <a:xfrm flipH="1">
            <a:off x="11619919" y="2879090"/>
            <a:ext cx="227029" cy="1090574"/>
          </a:xfrm>
          <a:prstGeom prst="bentConnector4">
            <a:avLst>
              <a:gd name="adj1" fmla="val -82791"/>
              <a:gd name="adj2" fmla="val 78338"/>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64" name="Connector: Elbow 163">
            <a:extLst>
              <a:ext uri="{FF2B5EF4-FFF2-40B4-BE49-F238E27FC236}">
                <a16:creationId xmlns:a16="http://schemas.microsoft.com/office/drawing/2014/main" id="{7C16542C-ED1D-4D55-92FD-BE2B3A1FC372}"/>
              </a:ext>
            </a:extLst>
          </p:cNvPr>
          <p:cNvCxnSpPr>
            <a:stCxn id="72" idx="1"/>
            <a:endCxn id="69" idx="1"/>
          </p:cNvCxnSpPr>
          <p:nvPr/>
        </p:nvCxnSpPr>
        <p:spPr>
          <a:xfrm rot="10800000" flipH="1">
            <a:off x="11281425" y="2010772"/>
            <a:ext cx="1990" cy="868319"/>
          </a:xfrm>
          <a:prstGeom prst="bentConnector3">
            <a:avLst>
              <a:gd name="adj1" fmla="val -11487437"/>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grpSp>
        <p:nvGrpSpPr>
          <p:cNvPr id="165" name="Group 164">
            <a:extLst>
              <a:ext uri="{FF2B5EF4-FFF2-40B4-BE49-F238E27FC236}">
                <a16:creationId xmlns:a16="http://schemas.microsoft.com/office/drawing/2014/main" id="{3CDE458B-AF5B-4A85-9AE3-1CDE2AC4FF40}"/>
              </a:ext>
            </a:extLst>
          </p:cNvPr>
          <p:cNvGrpSpPr/>
          <p:nvPr/>
        </p:nvGrpSpPr>
        <p:grpSpPr>
          <a:xfrm>
            <a:off x="190061" y="1455276"/>
            <a:ext cx="821838" cy="906879"/>
            <a:chOff x="202093" y="1286830"/>
            <a:chExt cx="821838" cy="906879"/>
          </a:xfrm>
          <a:noFill/>
        </p:grpSpPr>
        <p:pic>
          <p:nvPicPr>
            <p:cNvPr id="166" name="Picture 165">
              <a:extLst>
                <a:ext uri="{FF2B5EF4-FFF2-40B4-BE49-F238E27FC236}">
                  <a16:creationId xmlns:a16="http://schemas.microsoft.com/office/drawing/2014/main" id="{6D402A18-68F3-4A11-8353-2D4F8316D382}"/>
                </a:ext>
              </a:extLst>
            </p:cNvPr>
            <p:cNvPicPr>
              <a:picLocks noChangeAspect="1"/>
            </p:cNvPicPr>
            <p:nvPr/>
          </p:nvPicPr>
          <p:blipFill>
            <a:blip r:embed="rId42"/>
            <a:stretch>
              <a:fillRect/>
            </a:stretch>
          </p:blipFill>
          <p:spPr>
            <a:xfrm>
              <a:off x="308037" y="1286830"/>
              <a:ext cx="688778" cy="653862"/>
            </a:xfrm>
            <a:prstGeom prst="rect">
              <a:avLst/>
            </a:prstGeom>
            <a:grpFill/>
            <a:ln>
              <a:noFill/>
            </a:ln>
          </p:spPr>
        </p:pic>
        <p:sp>
          <p:nvSpPr>
            <p:cNvPr id="167" name="TextBox 166">
              <a:extLst>
                <a:ext uri="{FF2B5EF4-FFF2-40B4-BE49-F238E27FC236}">
                  <a16:creationId xmlns:a16="http://schemas.microsoft.com/office/drawing/2014/main" id="{5D8CE61D-CB07-42E9-A523-6459BBF109D4}"/>
                </a:ext>
              </a:extLst>
            </p:cNvPr>
            <p:cNvSpPr txBox="1"/>
            <p:nvPr/>
          </p:nvSpPr>
          <p:spPr>
            <a:xfrm>
              <a:off x="202093" y="1896951"/>
              <a:ext cx="821838" cy="296758"/>
            </a:xfrm>
            <a:prstGeom prst="rect">
              <a:avLst/>
            </a:prstGeom>
            <a:grpFill/>
            <a:ln>
              <a:noFill/>
            </a:ln>
          </p:spPr>
          <p:txBody>
            <a:bodyPr wrap="none" rtlCol="0">
              <a:spAutoFit/>
            </a:bodyPr>
            <a:lstStyle/>
            <a:p>
              <a:r>
                <a:rPr lang="en-US" sz="1200" b="1" dirty="0"/>
                <a:t>Historian</a:t>
              </a:r>
            </a:p>
          </p:txBody>
        </p:sp>
      </p:grpSp>
      <p:grpSp>
        <p:nvGrpSpPr>
          <p:cNvPr id="169" name="Group 168">
            <a:extLst>
              <a:ext uri="{FF2B5EF4-FFF2-40B4-BE49-F238E27FC236}">
                <a16:creationId xmlns:a16="http://schemas.microsoft.com/office/drawing/2014/main" id="{4670399A-FC18-44CC-83B9-0BFE2419EA23}"/>
              </a:ext>
            </a:extLst>
          </p:cNvPr>
          <p:cNvGrpSpPr/>
          <p:nvPr/>
        </p:nvGrpSpPr>
        <p:grpSpPr>
          <a:xfrm>
            <a:off x="9192316" y="3986993"/>
            <a:ext cx="1107354" cy="1197053"/>
            <a:chOff x="7623087" y="5747094"/>
            <a:chExt cx="1107354" cy="1197052"/>
          </a:xfrm>
        </p:grpSpPr>
        <p:pic>
          <p:nvPicPr>
            <p:cNvPr id="170" name="Picture 169">
              <a:extLst>
                <a:ext uri="{FF2B5EF4-FFF2-40B4-BE49-F238E27FC236}">
                  <a16:creationId xmlns:a16="http://schemas.microsoft.com/office/drawing/2014/main" id="{295A01CE-0C55-4C76-A35F-34A2F97A0C19}"/>
                </a:ext>
              </a:extLst>
            </p:cNvPr>
            <p:cNvPicPr>
              <a:picLocks noChangeAspect="1"/>
            </p:cNvPicPr>
            <p:nvPr/>
          </p:nvPicPr>
          <p:blipFill>
            <a:blip r:embed="rId9"/>
            <a:stretch>
              <a:fillRect/>
            </a:stretch>
          </p:blipFill>
          <p:spPr>
            <a:xfrm>
              <a:off x="7875028" y="5747094"/>
              <a:ext cx="583908" cy="582585"/>
            </a:xfrm>
            <a:prstGeom prst="rect">
              <a:avLst/>
            </a:prstGeom>
          </p:spPr>
        </p:pic>
        <p:sp>
          <p:nvSpPr>
            <p:cNvPr id="171" name="TextBox 170">
              <a:extLst>
                <a:ext uri="{FF2B5EF4-FFF2-40B4-BE49-F238E27FC236}">
                  <a16:creationId xmlns:a16="http://schemas.microsoft.com/office/drawing/2014/main" id="{9CB74866-B81E-4C04-97D2-6605BA7B134B}"/>
                </a:ext>
              </a:extLst>
            </p:cNvPr>
            <p:cNvSpPr txBox="1"/>
            <p:nvPr/>
          </p:nvSpPr>
          <p:spPr>
            <a:xfrm>
              <a:off x="7623087" y="6297816"/>
              <a:ext cx="1107354" cy="646330"/>
            </a:xfrm>
            <a:prstGeom prst="rect">
              <a:avLst/>
            </a:prstGeom>
            <a:noFill/>
          </p:spPr>
          <p:txBody>
            <a:bodyPr wrap="none" rtlCol="0">
              <a:spAutoFit/>
            </a:bodyPr>
            <a:lstStyle/>
            <a:p>
              <a:pPr algn="ctr"/>
              <a:r>
                <a:rPr lang="en-US" sz="1200" b="1" dirty="0"/>
                <a:t>AWS S3</a:t>
              </a:r>
            </a:p>
            <a:p>
              <a:pPr algn="ctr"/>
              <a:r>
                <a:rPr lang="en-US" sz="1200" b="1" dirty="0"/>
                <a:t>NodeJS/React </a:t>
              </a:r>
            </a:p>
            <a:p>
              <a:pPr algn="ctr"/>
              <a:r>
                <a:rPr lang="en-US" sz="1200" b="1" dirty="0"/>
                <a:t>Front End App</a:t>
              </a:r>
            </a:p>
          </p:txBody>
        </p:sp>
      </p:grpSp>
      <p:cxnSp>
        <p:nvCxnSpPr>
          <p:cNvPr id="175" name="Connector: Elbow 174">
            <a:extLst>
              <a:ext uri="{FF2B5EF4-FFF2-40B4-BE49-F238E27FC236}">
                <a16:creationId xmlns:a16="http://schemas.microsoft.com/office/drawing/2014/main" id="{F02AF9B0-9487-4A63-A694-0E6B4EC5A650}"/>
              </a:ext>
            </a:extLst>
          </p:cNvPr>
          <p:cNvCxnSpPr>
            <a:cxnSpLocks/>
          </p:cNvCxnSpPr>
          <p:nvPr/>
        </p:nvCxnSpPr>
        <p:spPr>
          <a:xfrm flipV="1">
            <a:off x="6922870" y="4394565"/>
            <a:ext cx="2481072" cy="604420"/>
          </a:xfrm>
          <a:prstGeom prst="bentConnector3">
            <a:avLst>
              <a:gd name="adj1" fmla="val 59009"/>
            </a:avLst>
          </a:prstGeom>
          <a:ln w="12700">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3299A4A-F777-41BB-8CFF-5C2356595469}"/>
              </a:ext>
            </a:extLst>
          </p:cNvPr>
          <p:cNvCxnSpPr/>
          <p:nvPr/>
        </p:nvCxnSpPr>
        <p:spPr>
          <a:xfrm rot="16200000" flipH="1">
            <a:off x="5738464" y="4410040"/>
            <a:ext cx="721506" cy="456384"/>
          </a:xfrm>
          <a:prstGeom prst="bentConnector3">
            <a:avLst>
              <a:gd name="adj1" fmla="val 99286"/>
            </a:avLst>
          </a:prstGeom>
          <a:ln w="12700">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3F1B62C1-B5D2-4B4C-85BD-6991BA279B92}"/>
              </a:ext>
            </a:extLst>
          </p:cNvPr>
          <p:cNvSpPr txBox="1"/>
          <p:nvPr/>
        </p:nvSpPr>
        <p:spPr>
          <a:xfrm>
            <a:off x="5394491" y="4972249"/>
            <a:ext cx="854721" cy="246221"/>
          </a:xfrm>
          <a:prstGeom prst="rect">
            <a:avLst/>
          </a:prstGeom>
          <a:noFill/>
        </p:spPr>
        <p:txBody>
          <a:bodyPr wrap="none" rtlCol="0">
            <a:spAutoFit/>
          </a:bodyPr>
          <a:lstStyle/>
          <a:p>
            <a:r>
              <a:rPr lang="en-US" sz="1000" dirty="0"/>
              <a:t>Web Sockets</a:t>
            </a:r>
          </a:p>
        </p:txBody>
      </p:sp>
      <p:pic>
        <p:nvPicPr>
          <p:cNvPr id="172" name="Graphic 171">
            <a:extLst>
              <a:ext uri="{FF2B5EF4-FFF2-40B4-BE49-F238E27FC236}">
                <a16:creationId xmlns:a16="http://schemas.microsoft.com/office/drawing/2014/main" id="{5463187C-BEBD-4869-B53E-FD52E23DAC3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77845" y="5257237"/>
            <a:ext cx="469900" cy="469900"/>
          </a:xfrm>
          <a:prstGeom prst="rect">
            <a:avLst/>
          </a:prstGeom>
        </p:spPr>
      </p:pic>
      <p:pic>
        <p:nvPicPr>
          <p:cNvPr id="173" name="Graphic 172">
            <a:extLst>
              <a:ext uri="{FF2B5EF4-FFF2-40B4-BE49-F238E27FC236}">
                <a16:creationId xmlns:a16="http://schemas.microsoft.com/office/drawing/2014/main" id="{C1041759-060C-43B7-90F1-ED5874D6DC94}"/>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647745" y="5269030"/>
            <a:ext cx="469900" cy="469900"/>
          </a:xfrm>
          <a:prstGeom prst="rect">
            <a:avLst/>
          </a:prstGeom>
        </p:spPr>
      </p:pic>
      <p:pic>
        <p:nvPicPr>
          <p:cNvPr id="174" name="Graphic 173">
            <a:extLst>
              <a:ext uri="{FF2B5EF4-FFF2-40B4-BE49-F238E27FC236}">
                <a16:creationId xmlns:a16="http://schemas.microsoft.com/office/drawing/2014/main" id="{856D9D3D-20EA-44A4-82A9-C5257A93DF6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54366" y="5263786"/>
            <a:ext cx="469900" cy="469900"/>
          </a:xfrm>
          <a:prstGeom prst="rect">
            <a:avLst/>
          </a:prstGeom>
        </p:spPr>
      </p:pic>
      <p:pic>
        <p:nvPicPr>
          <p:cNvPr id="176" name="Graphic 175">
            <a:extLst>
              <a:ext uri="{FF2B5EF4-FFF2-40B4-BE49-F238E27FC236}">
                <a16:creationId xmlns:a16="http://schemas.microsoft.com/office/drawing/2014/main" id="{F7FDFB4F-F94D-440A-877E-A0CA0088811A}"/>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824266" y="5275579"/>
            <a:ext cx="469900" cy="469900"/>
          </a:xfrm>
          <a:prstGeom prst="rect">
            <a:avLst/>
          </a:prstGeom>
        </p:spPr>
      </p:pic>
      <p:pic>
        <p:nvPicPr>
          <p:cNvPr id="177" name="Graphic 176">
            <a:extLst>
              <a:ext uri="{FF2B5EF4-FFF2-40B4-BE49-F238E27FC236}">
                <a16:creationId xmlns:a16="http://schemas.microsoft.com/office/drawing/2014/main" id="{42BE4545-91D3-4386-8F29-AF402B3AFFA7}"/>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200533" y="5794422"/>
            <a:ext cx="469900" cy="469900"/>
          </a:xfrm>
          <a:prstGeom prst="rect">
            <a:avLst/>
          </a:prstGeom>
        </p:spPr>
      </p:pic>
      <p:pic>
        <p:nvPicPr>
          <p:cNvPr id="178" name="Graphic 177">
            <a:extLst>
              <a:ext uri="{FF2B5EF4-FFF2-40B4-BE49-F238E27FC236}">
                <a16:creationId xmlns:a16="http://schemas.microsoft.com/office/drawing/2014/main" id="{40620883-C8C6-4FEA-B938-8AE4B1D3A27C}"/>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670433" y="5806215"/>
            <a:ext cx="469900" cy="469900"/>
          </a:xfrm>
          <a:prstGeom prst="rect">
            <a:avLst/>
          </a:prstGeom>
        </p:spPr>
      </p:pic>
      <p:pic>
        <p:nvPicPr>
          <p:cNvPr id="179" name="Graphic 178">
            <a:extLst>
              <a:ext uri="{FF2B5EF4-FFF2-40B4-BE49-F238E27FC236}">
                <a16:creationId xmlns:a16="http://schemas.microsoft.com/office/drawing/2014/main" id="{7AC969D2-9209-456F-909E-337A7D05D4CA}"/>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77054" y="5800971"/>
            <a:ext cx="469900" cy="469900"/>
          </a:xfrm>
          <a:prstGeom prst="rect">
            <a:avLst/>
          </a:prstGeom>
        </p:spPr>
      </p:pic>
      <p:pic>
        <p:nvPicPr>
          <p:cNvPr id="180" name="Graphic 179">
            <a:extLst>
              <a:ext uri="{FF2B5EF4-FFF2-40B4-BE49-F238E27FC236}">
                <a16:creationId xmlns:a16="http://schemas.microsoft.com/office/drawing/2014/main" id="{24B850C2-55B0-4436-BD33-4FE36F969870}"/>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846954" y="5812764"/>
            <a:ext cx="469900" cy="469900"/>
          </a:xfrm>
          <a:prstGeom prst="rect">
            <a:avLst/>
          </a:prstGeom>
        </p:spPr>
      </p:pic>
      <p:pic>
        <p:nvPicPr>
          <p:cNvPr id="181" name="Graphic 180">
            <a:extLst>
              <a:ext uri="{FF2B5EF4-FFF2-40B4-BE49-F238E27FC236}">
                <a16:creationId xmlns:a16="http://schemas.microsoft.com/office/drawing/2014/main" id="{12CB4EFC-C028-489E-B42B-DACB9475CBE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204609" y="6323893"/>
            <a:ext cx="469900" cy="469900"/>
          </a:xfrm>
          <a:prstGeom prst="rect">
            <a:avLst/>
          </a:prstGeom>
        </p:spPr>
      </p:pic>
      <p:pic>
        <p:nvPicPr>
          <p:cNvPr id="182" name="Graphic 181">
            <a:extLst>
              <a:ext uri="{FF2B5EF4-FFF2-40B4-BE49-F238E27FC236}">
                <a16:creationId xmlns:a16="http://schemas.microsoft.com/office/drawing/2014/main" id="{4432321B-CAA9-47D8-9253-03FC1A37E3EE}"/>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674509" y="6335686"/>
            <a:ext cx="469900" cy="469900"/>
          </a:xfrm>
          <a:prstGeom prst="rect">
            <a:avLst/>
          </a:prstGeom>
        </p:spPr>
      </p:pic>
      <p:pic>
        <p:nvPicPr>
          <p:cNvPr id="183" name="Graphic 182">
            <a:extLst>
              <a:ext uri="{FF2B5EF4-FFF2-40B4-BE49-F238E27FC236}">
                <a16:creationId xmlns:a16="http://schemas.microsoft.com/office/drawing/2014/main" id="{D1D7A941-B5DD-44E8-8360-4A6467D260DC}"/>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81130" y="6330442"/>
            <a:ext cx="469900" cy="469900"/>
          </a:xfrm>
          <a:prstGeom prst="rect">
            <a:avLst/>
          </a:prstGeom>
        </p:spPr>
      </p:pic>
      <p:pic>
        <p:nvPicPr>
          <p:cNvPr id="184" name="Graphic 183">
            <a:extLst>
              <a:ext uri="{FF2B5EF4-FFF2-40B4-BE49-F238E27FC236}">
                <a16:creationId xmlns:a16="http://schemas.microsoft.com/office/drawing/2014/main" id="{DCDC9839-31E6-47FC-B6FB-07D131D4934D}"/>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1851030" y="6342235"/>
            <a:ext cx="469900" cy="469900"/>
          </a:xfrm>
          <a:prstGeom prst="rect">
            <a:avLst/>
          </a:prstGeom>
        </p:spPr>
      </p:pic>
      <p:pic>
        <p:nvPicPr>
          <p:cNvPr id="3" name="Picture 2">
            <a:extLst>
              <a:ext uri="{FF2B5EF4-FFF2-40B4-BE49-F238E27FC236}">
                <a16:creationId xmlns:a16="http://schemas.microsoft.com/office/drawing/2014/main" id="{6AB18C46-3760-4E4C-AA0D-C46F700296FC}"/>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154283" y="4525133"/>
            <a:ext cx="1083613" cy="609241"/>
          </a:xfrm>
          <a:prstGeom prst="rect">
            <a:avLst/>
          </a:prstGeom>
        </p:spPr>
      </p:pic>
      <p:pic>
        <p:nvPicPr>
          <p:cNvPr id="64" name="Picture 63">
            <a:extLst>
              <a:ext uri="{FF2B5EF4-FFF2-40B4-BE49-F238E27FC236}">
                <a16:creationId xmlns:a16="http://schemas.microsoft.com/office/drawing/2014/main" id="{7281EEEE-BCF5-4F8C-B46F-FF48C666D015}"/>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1366154" y="4587147"/>
            <a:ext cx="985589" cy="379435"/>
          </a:xfrm>
          <a:prstGeom prst="rect">
            <a:avLst/>
          </a:prstGeom>
        </p:spPr>
      </p:pic>
      <p:sp>
        <p:nvSpPr>
          <p:cNvPr id="67" name="Rectangle 66">
            <a:extLst>
              <a:ext uri="{FF2B5EF4-FFF2-40B4-BE49-F238E27FC236}">
                <a16:creationId xmlns:a16="http://schemas.microsoft.com/office/drawing/2014/main" id="{E1629546-4F36-48F0-8E80-740571B93CBE}"/>
              </a:ext>
            </a:extLst>
          </p:cNvPr>
          <p:cNvSpPr/>
          <p:nvPr/>
        </p:nvSpPr>
        <p:spPr>
          <a:xfrm>
            <a:off x="354567" y="2818983"/>
            <a:ext cx="1799827" cy="11680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7FBAF43E-2476-49C5-9C36-52F2CA706F8D}"/>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90482" y="2902074"/>
            <a:ext cx="768389" cy="1022403"/>
          </a:xfrm>
          <a:prstGeom prst="rect">
            <a:avLst/>
          </a:prstGeom>
        </p:spPr>
      </p:pic>
      <p:sp>
        <p:nvSpPr>
          <p:cNvPr id="185" name="TextBox 184">
            <a:extLst>
              <a:ext uri="{FF2B5EF4-FFF2-40B4-BE49-F238E27FC236}">
                <a16:creationId xmlns:a16="http://schemas.microsoft.com/office/drawing/2014/main" id="{FCDA7D03-649E-4050-B1B6-EE7D50398179}"/>
              </a:ext>
            </a:extLst>
          </p:cNvPr>
          <p:cNvSpPr txBox="1"/>
          <p:nvPr/>
        </p:nvSpPr>
        <p:spPr>
          <a:xfrm>
            <a:off x="1235546" y="3156439"/>
            <a:ext cx="742063" cy="461665"/>
          </a:xfrm>
          <a:prstGeom prst="rect">
            <a:avLst/>
          </a:prstGeom>
          <a:noFill/>
        </p:spPr>
        <p:txBody>
          <a:bodyPr wrap="none" rtlCol="0">
            <a:spAutoFit/>
          </a:bodyPr>
          <a:lstStyle/>
          <a:p>
            <a:pPr algn="ctr"/>
            <a:r>
              <a:rPr lang="en-US" sz="1200" b="1" dirty="0"/>
              <a:t>Ignition </a:t>
            </a:r>
          </a:p>
          <a:p>
            <a:pPr algn="ctr"/>
            <a:r>
              <a:rPr lang="en-US" sz="1200" b="1" dirty="0"/>
              <a:t>Gateway</a:t>
            </a:r>
          </a:p>
        </p:txBody>
      </p:sp>
      <p:pic>
        <p:nvPicPr>
          <p:cNvPr id="186" name="Graphic 185">
            <a:extLst>
              <a:ext uri="{FF2B5EF4-FFF2-40B4-BE49-F238E27FC236}">
                <a16:creationId xmlns:a16="http://schemas.microsoft.com/office/drawing/2014/main" id="{1B6BD3E4-A470-4546-8D1C-DC286A7D597A}"/>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7140690" y="4034085"/>
            <a:ext cx="525586" cy="525586"/>
          </a:xfrm>
          <a:prstGeom prst="rect">
            <a:avLst/>
          </a:prstGeom>
        </p:spPr>
      </p:pic>
    </p:spTree>
    <p:extLst>
      <p:ext uri="{BB962C8B-B14F-4D97-AF65-F5344CB8AC3E}">
        <p14:creationId xmlns:p14="http://schemas.microsoft.com/office/powerpoint/2010/main" val="384502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2980F-4AD2-47F6-A8F8-D12260DAAC83}"/>
              </a:ext>
            </a:extLst>
          </p:cNvPr>
          <p:cNvSpPr/>
          <p:nvPr/>
        </p:nvSpPr>
        <p:spPr>
          <a:xfrm>
            <a:off x="60244" y="101601"/>
            <a:ext cx="3292029"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On Premise Edge</a:t>
            </a:r>
          </a:p>
        </p:txBody>
      </p:sp>
      <p:grpSp>
        <p:nvGrpSpPr>
          <p:cNvPr id="7" name="Group 6">
            <a:extLst>
              <a:ext uri="{FF2B5EF4-FFF2-40B4-BE49-F238E27FC236}">
                <a16:creationId xmlns:a16="http://schemas.microsoft.com/office/drawing/2014/main" id="{651AABED-A9ED-4BEC-B951-EADDED688004}"/>
              </a:ext>
            </a:extLst>
          </p:cNvPr>
          <p:cNvGrpSpPr/>
          <p:nvPr/>
        </p:nvGrpSpPr>
        <p:grpSpPr>
          <a:xfrm>
            <a:off x="1077657" y="1596505"/>
            <a:ext cx="1316039" cy="1067728"/>
            <a:chOff x="1202667" y="550940"/>
            <a:chExt cx="1227515" cy="996634"/>
          </a:xfrm>
        </p:grpSpPr>
        <p:pic>
          <p:nvPicPr>
            <p:cNvPr id="8" name="Graphic 7">
              <a:extLst>
                <a:ext uri="{FF2B5EF4-FFF2-40B4-BE49-F238E27FC236}">
                  <a16:creationId xmlns:a16="http://schemas.microsoft.com/office/drawing/2014/main" id="{9741432B-04D1-4E9A-8A50-8544E3CD82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489" y="550940"/>
              <a:ext cx="711200" cy="711200"/>
            </a:xfrm>
            <a:prstGeom prst="rect">
              <a:avLst/>
            </a:prstGeom>
          </p:spPr>
        </p:pic>
        <p:sp>
          <p:nvSpPr>
            <p:cNvPr id="9" name="TextBox 8">
              <a:extLst>
                <a:ext uri="{FF2B5EF4-FFF2-40B4-BE49-F238E27FC236}">
                  <a16:creationId xmlns:a16="http://schemas.microsoft.com/office/drawing/2014/main" id="{E00F89D8-AAF6-4BB8-80EF-BBD61D8C549C}"/>
                </a:ext>
              </a:extLst>
            </p:cNvPr>
            <p:cNvSpPr txBox="1"/>
            <p:nvPr/>
          </p:nvSpPr>
          <p:spPr>
            <a:xfrm>
              <a:off x="1202667" y="1270575"/>
              <a:ext cx="1227515" cy="276999"/>
            </a:xfrm>
            <a:prstGeom prst="rect">
              <a:avLst/>
            </a:prstGeom>
            <a:noFill/>
          </p:spPr>
          <p:txBody>
            <a:bodyPr wrap="none" rtlCol="0">
              <a:spAutoFit/>
            </a:bodyPr>
            <a:lstStyle/>
            <a:p>
              <a:r>
                <a:rPr lang="en-US" sz="1200" b="1" dirty="0"/>
                <a:t>AWS Greengrass</a:t>
              </a:r>
            </a:p>
          </p:txBody>
        </p:sp>
      </p:grpSp>
      <p:sp>
        <p:nvSpPr>
          <p:cNvPr id="10" name="Rectangle 9">
            <a:extLst>
              <a:ext uri="{FF2B5EF4-FFF2-40B4-BE49-F238E27FC236}">
                <a16:creationId xmlns:a16="http://schemas.microsoft.com/office/drawing/2014/main" id="{911F9115-225A-49E8-AEF6-B63FC9CFDD1A}"/>
              </a:ext>
            </a:extLst>
          </p:cNvPr>
          <p:cNvSpPr/>
          <p:nvPr/>
        </p:nvSpPr>
        <p:spPr>
          <a:xfrm>
            <a:off x="3983039" y="101601"/>
            <a:ext cx="10523203" cy="7132319"/>
          </a:xfrm>
          <a:prstGeom prst="rect">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400" b="1" dirty="0">
                <a:solidFill>
                  <a:schemeClr val="tx1"/>
                </a:solidFill>
                <a:latin typeface="Verdana" panose="020B0604030504040204" pitchFamily="34" charset="0"/>
                <a:ea typeface="Verdana" panose="020B0604030504040204" pitchFamily="34" charset="0"/>
              </a:rPr>
              <a:t>Smart Parking AWS IoT Architecture (Simplified for current development)</a:t>
            </a:r>
          </a:p>
        </p:txBody>
      </p:sp>
      <p:grpSp>
        <p:nvGrpSpPr>
          <p:cNvPr id="11" name="Group 10">
            <a:extLst>
              <a:ext uri="{FF2B5EF4-FFF2-40B4-BE49-F238E27FC236}">
                <a16:creationId xmlns:a16="http://schemas.microsoft.com/office/drawing/2014/main" id="{4825ADC0-D9D0-46B0-AB59-4977AB70AD4B}"/>
              </a:ext>
            </a:extLst>
          </p:cNvPr>
          <p:cNvGrpSpPr/>
          <p:nvPr/>
        </p:nvGrpSpPr>
        <p:grpSpPr>
          <a:xfrm>
            <a:off x="4659477" y="2205936"/>
            <a:ext cx="1049775" cy="853896"/>
            <a:chOff x="3833783" y="2153920"/>
            <a:chExt cx="1302081" cy="1045055"/>
          </a:xfrm>
        </p:grpSpPr>
        <p:pic>
          <p:nvPicPr>
            <p:cNvPr id="12" name="Graphic 11">
              <a:extLst>
                <a:ext uri="{FF2B5EF4-FFF2-40B4-BE49-F238E27FC236}">
                  <a16:creationId xmlns:a16="http://schemas.microsoft.com/office/drawing/2014/main" id="{A992976A-42CF-4871-9CE7-F1FFB451D9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85620" y="2153920"/>
              <a:ext cx="718481" cy="718481"/>
            </a:xfrm>
            <a:prstGeom prst="rect">
              <a:avLst/>
            </a:prstGeom>
          </p:spPr>
        </p:pic>
        <p:sp>
          <p:nvSpPr>
            <p:cNvPr id="13" name="TextBox 12">
              <a:extLst>
                <a:ext uri="{FF2B5EF4-FFF2-40B4-BE49-F238E27FC236}">
                  <a16:creationId xmlns:a16="http://schemas.microsoft.com/office/drawing/2014/main" id="{8510AC60-BB1B-45B0-909C-20C53FAEA1C7}"/>
                </a:ext>
              </a:extLst>
            </p:cNvPr>
            <p:cNvSpPr txBox="1"/>
            <p:nvPr/>
          </p:nvSpPr>
          <p:spPr>
            <a:xfrm>
              <a:off x="3833783" y="2859965"/>
              <a:ext cx="1302081" cy="339010"/>
            </a:xfrm>
            <a:prstGeom prst="rect">
              <a:avLst/>
            </a:prstGeom>
            <a:noFill/>
          </p:spPr>
          <p:txBody>
            <a:bodyPr wrap="none" rtlCol="0">
              <a:spAutoFit/>
            </a:bodyPr>
            <a:lstStyle/>
            <a:p>
              <a:r>
                <a:rPr lang="en-US" sz="1200" b="1" dirty="0"/>
                <a:t>AWS IoT Core</a:t>
              </a:r>
            </a:p>
          </p:txBody>
        </p:sp>
      </p:grpSp>
      <p:sp>
        <p:nvSpPr>
          <p:cNvPr id="62" name="Rectangle 61">
            <a:extLst>
              <a:ext uri="{FF2B5EF4-FFF2-40B4-BE49-F238E27FC236}">
                <a16:creationId xmlns:a16="http://schemas.microsoft.com/office/drawing/2014/main" id="{A855FF92-0CC2-4287-AD0E-D7B2684D29E2}"/>
              </a:ext>
            </a:extLst>
          </p:cNvPr>
          <p:cNvSpPr/>
          <p:nvPr/>
        </p:nvSpPr>
        <p:spPr>
          <a:xfrm>
            <a:off x="4808582" y="5887840"/>
            <a:ext cx="9622604" cy="1271618"/>
          </a:xfrm>
          <a:prstGeom prst="rect">
            <a:avLst/>
          </a:prstGeom>
          <a:noFill/>
          <a:ln w="63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Verdana" panose="020B0604030504040204" pitchFamily="34" charset="0"/>
                <a:ea typeface="Verdana" panose="020B0604030504040204" pitchFamily="34" charset="0"/>
              </a:rPr>
              <a:t>AWS Common services</a:t>
            </a:r>
          </a:p>
        </p:txBody>
      </p:sp>
      <p:grpSp>
        <p:nvGrpSpPr>
          <p:cNvPr id="63" name="Group 62">
            <a:extLst>
              <a:ext uri="{FF2B5EF4-FFF2-40B4-BE49-F238E27FC236}">
                <a16:creationId xmlns:a16="http://schemas.microsoft.com/office/drawing/2014/main" id="{8C465548-2327-4FFA-820B-A65D6C886470}"/>
              </a:ext>
            </a:extLst>
          </p:cNvPr>
          <p:cNvGrpSpPr/>
          <p:nvPr/>
        </p:nvGrpSpPr>
        <p:grpSpPr>
          <a:xfrm>
            <a:off x="5316578" y="6252084"/>
            <a:ext cx="705642" cy="857679"/>
            <a:chOff x="3985502" y="5728971"/>
            <a:chExt cx="705642" cy="857679"/>
          </a:xfrm>
        </p:grpSpPr>
        <p:pic>
          <p:nvPicPr>
            <p:cNvPr id="64" name="Picture 63">
              <a:extLst>
                <a:ext uri="{FF2B5EF4-FFF2-40B4-BE49-F238E27FC236}">
                  <a16:creationId xmlns:a16="http://schemas.microsoft.com/office/drawing/2014/main" id="{6097803E-1997-4578-B7E8-F4FE35B51AAA}"/>
                </a:ext>
              </a:extLst>
            </p:cNvPr>
            <p:cNvPicPr>
              <a:picLocks noChangeAspect="1"/>
            </p:cNvPicPr>
            <p:nvPr/>
          </p:nvPicPr>
          <p:blipFill>
            <a:blip r:embed="rId6"/>
            <a:stretch>
              <a:fillRect/>
            </a:stretch>
          </p:blipFill>
          <p:spPr>
            <a:xfrm>
              <a:off x="4037177" y="5728971"/>
              <a:ext cx="605905" cy="604532"/>
            </a:xfrm>
            <a:prstGeom prst="rect">
              <a:avLst/>
            </a:prstGeom>
          </p:spPr>
        </p:pic>
        <p:sp>
          <p:nvSpPr>
            <p:cNvPr id="65" name="TextBox 64">
              <a:extLst>
                <a:ext uri="{FF2B5EF4-FFF2-40B4-BE49-F238E27FC236}">
                  <a16:creationId xmlns:a16="http://schemas.microsoft.com/office/drawing/2014/main" id="{932771D1-577F-4D6B-A436-C989815EA6AD}"/>
                </a:ext>
              </a:extLst>
            </p:cNvPr>
            <p:cNvSpPr txBox="1"/>
            <p:nvPr/>
          </p:nvSpPr>
          <p:spPr>
            <a:xfrm>
              <a:off x="3985502" y="6309651"/>
              <a:ext cx="705642" cy="276999"/>
            </a:xfrm>
            <a:prstGeom prst="rect">
              <a:avLst/>
            </a:prstGeom>
            <a:noFill/>
          </p:spPr>
          <p:txBody>
            <a:bodyPr wrap="none" rtlCol="0">
              <a:spAutoFit/>
            </a:bodyPr>
            <a:lstStyle/>
            <a:p>
              <a:r>
                <a:rPr lang="en-US" sz="1200" b="1" dirty="0"/>
                <a:t>API IAM</a:t>
              </a:r>
            </a:p>
          </p:txBody>
        </p:sp>
      </p:grpSp>
      <p:grpSp>
        <p:nvGrpSpPr>
          <p:cNvPr id="66" name="Group 65">
            <a:extLst>
              <a:ext uri="{FF2B5EF4-FFF2-40B4-BE49-F238E27FC236}">
                <a16:creationId xmlns:a16="http://schemas.microsoft.com/office/drawing/2014/main" id="{81D13391-3431-4C5B-B2D3-5442BD44EB13}"/>
              </a:ext>
            </a:extLst>
          </p:cNvPr>
          <p:cNvGrpSpPr/>
          <p:nvPr/>
        </p:nvGrpSpPr>
        <p:grpSpPr>
          <a:xfrm>
            <a:off x="6823102" y="6283571"/>
            <a:ext cx="961097" cy="837580"/>
            <a:chOff x="4975506" y="5759312"/>
            <a:chExt cx="961097" cy="837580"/>
          </a:xfrm>
        </p:grpSpPr>
        <p:pic>
          <p:nvPicPr>
            <p:cNvPr id="67" name="Picture 66">
              <a:extLst>
                <a:ext uri="{FF2B5EF4-FFF2-40B4-BE49-F238E27FC236}">
                  <a16:creationId xmlns:a16="http://schemas.microsoft.com/office/drawing/2014/main" id="{D11D7711-BEC7-4AD1-8FDD-E59A8B0A28A1}"/>
                </a:ext>
              </a:extLst>
            </p:cNvPr>
            <p:cNvPicPr>
              <a:picLocks noChangeAspect="1"/>
            </p:cNvPicPr>
            <p:nvPr/>
          </p:nvPicPr>
          <p:blipFill>
            <a:blip r:embed="rId7"/>
            <a:stretch>
              <a:fillRect/>
            </a:stretch>
          </p:blipFill>
          <p:spPr>
            <a:xfrm>
              <a:off x="5166612" y="5759312"/>
              <a:ext cx="575496" cy="574191"/>
            </a:xfrm>
            <a:prstGeom prst="rect">
              <a:avLst/>
            </a:prstGeom>
          </p:spPr>
        </p:pic>
        <p:sp>
          <p:nvSpPr>
            <p:cNvPr id="68" name="TextBox 67">
              <a:extLst>
                <a:ext uri="{FF2B5EF4-FFF2-40B4-BE49-F238E27FC236}">
                  <a16:creationId xmlns:a16="http://schemas.microsoft.com/office/drawing/2014/main" id="{DED8F792-CBDC-4D80-B93B-55446AA10F33}"/>
                </a:ext>
              </a:extLst>
            </p:cNvPr>
            <p:cNvSpPr txBox="1"/>
            <p:nvPr/>
          </p:nvSpPr>
          <p:spPr>
            <a:xfrm>
              <a:off x="4975506" y="6319893"/>
              <a:ext cx="961097" cy="276999"/>
            </a:xfrm>
            <a:prstGeom prst="rect">
              <a:avLst/>
            </a:prstGeom>
            <a:noFill/>
          </p:spPr>
          <p:txBody>
            <a:bodyPr wrap="none" rtlCol="0">
              <a:spAutoFit/>
            </a:bodyPr>
            <a:lstStyle/>
            <a:p>
              <a:r>
                <a:rPr lang="en-US" sz="1200" b="1" dirty="0"/>
                <a:t>CloudWatch</a:t>
              </a:r>
            </a:p>
          </p:txBody>
        </p:sp>
      </p:grpSp>
      <p:grpSp>
        <p:nvGrpSpPr>
          <p:cNvPr id="72" name="Group 71">
            <a:extLst>
              <a:ext uri="{FF2B5EF4-FFF2-40B4-BE49-F238E27FC236}">
                <a16:creationId xmlns:a16="http://schemas.microsoft.com/office/drawing/2014/main" id="{1FE8A5D0-188A-4200-B4AA-B6E03FDFFEC8}"/>
              </a:ext>
            </a:extLst>
          </p:cNvPr>
          <p:cNvGrpSpPr/>
          <p:nvPr/>
        </p:nvGrpSpPr>
        <p:grpSpPr>
          <a:xfrm>
            <a:off x="8405840" y="6272265"/>
            <a:ext cx="762966" cy="837498"/>
            <a:chOff x="7219427" y="5759312"/>
            <a:chExt cx="762966" cy="837498"/>
          </a:xfrm>
        </p:grpSpPr>
        <p:pic>
          <p:nvPicPr>
            <p:cNvPr id="73" name="Picture 72">
              <a:extLst>
                <a:ext uri="{FF2B5EF4-FFF2-40B4-BE49-F238E27FC236}">
                  <a16:creationId xmlns:a16="http://schemas.microsoft.com/office/drawing/2014/main" id="{21C0BDC3-8D0A-43F7-A141-6A7DF07E52C4}"/>
                </a:ext>
              </a:extLst>
            </p:cNvPr>
            <p:cNvPicPr>
              <a:picLocks noChangeAspect="1"/>
            </p:cNvPicPr>
            <p:nvPr/>
          </p:nvPicPr>
          <p:blipFill>
            <a:blip r:embed="rId8"/>
            <a:stretch>
              <a:fillRect/>
            </a:stretch>
          </p:blipFill>
          <p:spPr>
            <a:xfrm>
              <a:off x="7308600" y="5759312"/>
              <a:ext cx="570952" cy="559924"/>
            </a:xfrm>
            <a:prstGeom prst="rect">
              <a:avLst/>
            </a:prstGeom>
          </p:spPr>
        </p:pic>
        <p:sp>
          <p:nvSpPr>
            <p:cNvPr id="74" name="TextBox 73">
              <a:extLst>
                <a:ext uri="{FF2B5EF4-FFF2-40B4-BE49-F238E27FC236}">
                  <a16:creationId xmlns:a16="http://schemas.microsoft.com/office/drawing/2014/main" id="{088B878F-8FE4-431C-8BEE-1DDB2FC07277}"/>
                </a:ext>
              </a:extLst>
            </p:cNvPr>
            <p:cNvSpPr txBox="1"/>
            <p:nvPr/>
          </p:nvSpPr>
          <p:spPr>
            <a:xfrm>
              <a:off x="7219427" y="6319811"/>
              <a:ext cx="762966" cy="276999"/>
            </a:xfrm>
            <a:prstGeom prst="rect">
              <a:avLst/>
            </a:prstGeom>
            <a:noFill/>
          </p:spPr>
          <p:txBody>
            <a:bodyPr wrap="none" rtlCol="0">
              <a:spAutoFit/>
            </a:bodyPr>
            <a:lstStyle/>
            <a:p>
              <a:r>
                <a:rPr lang="en-US" sz="1200" b="1" dirty="0"/>
                <a:t>AWS SNS</a:t>
              </a:r>
            </a:p>
          </p:txBody>
        </p:sp>
      </p:grpSp>
      <p:grpSp>
        <p:nvGrpSpPr>
          <p:cNvPr id="75" name="Group 74">
            <a:extLst>
              <a:ext uri="{FF2B5EF4-FFF2-40B4-BE49-F238E27FC236}">
                <a16:creationId xmlns:a16="http://schemas.microsoft.com/office/drawing/2014/main" id="{FE6B9BB8-70A3-4214-A00D-09C7A2099FF7}"/>
              </a:ext>
            </a:extLst>
          </p:cNvPr>
          <p:cNvGrpSpPr/>
          <p:nvPr/>
        </p:nvGrpSpPr>
        <p:grpSpPr>
          <a:xfrm>
            <a:off x="9978687" y="6252084"/>
            <a:ext cx="668388" cy="848042"/>
            <a:chOff x="7836447" y="5747094"/>
            <a:chExt cx="668388" cy="848041"/>
          </a:xfrm>
        </p:grpSpPr>
        <p:pic>
          <p:nvPicPr>
            <p:cNvPr id="76" name="Picture 75">
              <a:extLst>
                <a:ext uri="{FF2B5EF4-FFF2-40B4-BE49-F238E27FC236}">
                  <a16:creationId xmlns:a16="http://schemas.microsoft.com/office/drawing/2014/main" id="{D71C6EE8-FA61-402A-B598-A1F36AFCD086}"/>
                </a:ext>
              </a:extLst>
            </p:cNvPr>
            <p:cNvPicPr>
              <a:picLocks noChangeAspect="1"/>
            </p:cNvPicPr>
            <p:nvPr/>
          </p:nvPicPr>
          <p:blipFill>
            <a:blip r:embed="rId9"/>
            <a:stretch>
              <a:fillRect/>
            </a:stretch>
          </p:blipFill>
          <p:spPr>
            <a:xfrm>
              <a:off x="7875028" y="5747094"/>
              <a:ext cx="583908" cy="582585"/>
            </a:xfrm>
            <a:prstGeom prst="rect">
              <a:avLst/>
            </a:prstGeom>
          </p:spPr>
        </p:pic>
        <p:sp>
          <p:nvSpPr>
            <p:cNvPr id="77" name="TextBox 76">
              <a:extLst>
                <a:ext uri="{FF2B5EF4-FFF2-40B4-BE49-F238E27FC236}">
                  <a16:creationId xmlns:a16="http://schemas.microsoft.com/office/drawing/2014/main" id="{B57349BE-0DF9-4905-B74F-D9258A516493}"/>
                </a:ext>
              </a:extLst>
            </p:cNvPr>
            <p:cNvSpPr txBox="1"/>
            <p:nvPr/>
          </p:nvSpPr>
          <p:spPr>
            <a:xfrm>
              <a:off x="7836447" y="6318136"/>
              <a:ext cx="668388" cy="276999"/>
            </a:xfrm>
            <a:prstGeom prst="rect">
              <a:avLst/>
            </a:prstGeom>
            <a:noFill/>
          </p:spPr>
          <p:txBody>
            <a:bodyPr wrap="none" rtlCol="0">
              <a:spAutoFit/>
            </a:bodyPr>
            <a:lstStyle/>
            <a:p>
              <a:r>
                <a:rPr lang="en-US" sz="1200" b="1" dirty="0"/>
                <a:t>AWS S3</a:t>
              </a:r>
            </a:p>
          </p:txBody>
        </p:sp>
      </p:grpSp>
      <p:grpSp>
        <p:nvGrpSpPr>
          <p:cNvPr id="78" name="Group 77">
            <a:extLst>
              <a:ext uri="{FF2B5EF4-FFF2-40B4-BE49-F238E27FC236}">
                <a16:creationId xmlns:a16="http://schemas.microsoft.com/office/drawing/2014/main" id="{25C430E3-1AB4-4CE1-937D-CD533FBD72D4}"/>
              </a:ext>
            </a:extLst>
          </p:cNvPr>
          <p:cNvGrpSpPr/>
          <p:nvPr/>
        </p:nvGrpSpPr>
        <p:grpSpPr>
          <a:xfrm>
            <a:off x="11391069" y="6270871"/>
            <a:ext cx="1063112" cy="870566"/>
            <a:chOff x="6889326" y="5756704"/>
            <a:chExt cx="1063112" cy="870566"/>
          </a:xfrm>
        </p:grpSpPr>
        <p:pic>
          <p:nvPicPr>
            <p:cNvPr id="79" name="Graphic 78">
              <a:extLst>
                <a:ext uri="{FF2B5EF4-FFF2-40B4-BE49-F238E27FC236}">
                  <a16:creationId xmlns:a16="http://schemas.microsoft.com/office/drawing/2014/main" id="{07EA7D7C-6AD7-4041-A50B-38801AB94A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98745" y="5756704"/>
              <a:ext cx="583908" cy="583908"/>
            </a:xfrm>
            <a:prstGeom prst="rect">
              <a:avLst/>
            </a:prstGeom>
          </p:spPr>
        </p:pic>
        <p:sp>
          <p:nvSpPr>
            <p:cNvPr id="80" name="TextBox 79">
              <a:extLst>
                <a:ext uri="{FF2B5EF4-FFF2-40B4-BE49-F238E27FC236}">
                  <a16:creationId xmlns:a16="http://schemas.microsoft.com/office/drawing/2014/main" id="{52220448-9716-487F-AFB6-B0F887549DB9}"/>
                </a:ext>
              </a:extLst>
            </p:cNvPr>
            <p:cNvSpPr txBox="1"/>
            <p:nvPr/>
          </p:nvSpPr>
          <p:spPr>
            <a:xfrm>
              <a:off x="6889326" y="6350271"/>
              <a:ext cx="1063112" cy="276999"/>
            </a:xfrm>
            <a:prstGeom prst="rect">
              <a:avLst/>
            </a:prstGeom>
            <a:noFill/>
          </p:spPr>
          <p:txBody>
            <a:bodyPr wrap="none" rtlCol="0">
              <a:spAutoFit/>
            </a:bodyPr>
            <a:lstStyle/>
            <a:p>
              <a:r>
                <a:rPr lang="en-US" sz="1200" b="1" dirty="0"/>
                <a:t>Code Pipeline</a:t>
              </a:r>
            </a:p>
          </p:txBody>
        </p:sp>
      </p:grpSp>
      <p:cxnSp>
        <p:nvCxnSpPr>
          <p:cNvPr id="87" name="Connector: Elbow 86">
            <a:extLst>
              <a:ext uri="{FF2B5EF4-FFF2-40B4-BE49-F238E27FC236}">
                <a16:creationId xmlns:a16="http://schemas.microsoft.com/office/drawing/2014/main" id="{C70115A1-928B-4ADD-8902-4C10DC991CA6}"/>
              </a:ext>
            </a:extLst>
          </p:cNvPr>
          <p:cNvCxnSpPr>
            <a:stCxn id="8" idx="3"/>
            <a:endCxn id="12" idx="1"/>
          </p:cNvCxnSpPr>
          <p:nvPr/>
        </p:nvCxnSpPr>
        <p:spPr>
          <a:xfrm>
            <a:off x="2068316" y="1977472"/>
            <a:ext cx="2794199" cy="521993"/>
          </a:xfrm>
          <a:prstGeom prst="bentConnector3">
            <a:avLst>
              <a:gd name="adj1" fmla="val 58181"/>
            </a:avLst>
          </a:prstGeom>
          <a:ln w="22225">
            <a:headEnd type="triangl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879FCE09-EBDE-4D02-ABCA-6C46C5896B5D}"/>
              </a:ext>
            </a:extLst>
          </p:cNvPr>
          <p:cNvCxnSpPr>
            <a:cxnSpLocks/>
            <a:stCxn id="12" idx="3"/>
          </p:cNvCxnSpPr>
          <p:nvPr/>
        </p:nvCxnSpPr>
        <p:spPr>
          <a:xfrm flipV="1">
            <a:off x="5441775" y="2490794"/>
            <a:ext cx="1629768" cy="8671"/>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106" name="Straight Arrow Connector 105">
            <a:extLst>
              <a:ext uri="{FF2B5EF4-FFF2-40B4-BE49-F238E27FC236}">
                <a16:creationId xmlns:a16="http://schemas.microsoft.com/office/drawing/2014/main" id="{51F1D66B-37A5-4946-9931-1AA51C307639}"/>
              </a:ext>
            </a:extLst>
          </p:cNvPr>
          <p:cNvCxnSpPr>
            <a:cxnSpLocks/>
          </p:cNvCxnSpPr>
          <p:nvPr/>
        </p:nvCxnSpPr>
        <p:spPr>
          <a:xfrm flipV="1">
            <a:off x="566391" y="3065051"/>
            <a:ext cx="0" cy="623637"/>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107" name="Straight Arrow Connector 106">
            <a:extLst>
              <a:ext uri="{FF2B5EF4-FFF2-40B4-BE49-F238E27FC236}">
                <a16:creationId xmlns:a16="http://schemas.microsoft.com/office/drawing/2014/main" id="{B983117D-4D71-4701-9691-31C9BA163033}"/>
              </a:ext>
            </a:extLst>
          </p:cNvPr>
          <p:cNvCxnSpPr>
            <a:cxnSpLocks/>
          </p:cNvCxnSpPr>
          <p:nvPr/>
        </p:nvCxnSpPr>
        <p:spPr>
          <a:xfrm flipV="1">
            <a:off x="1528237" y="2642170"/>
            <a:ext cx="12211" cy="963394"/>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pic>
        <p:nvPicPr>
          <p:cNvPr id="114" name="Picture 113">
            <a:extLst>
              <a:ext uri="{FF2B5EF4-FFF2-40B4-BE49-F238E27FC236}">
                <a16:creationId xmlns:a16="http://schemas.microsoft.com/office/drawing/2014/main" id="{3FA45271-F917-4A13-8B2E-C63FD7940134}"/>
              </a:ext>
            </a:extLst>
          </p:cNvPr>
          <p:cNvPicPr>
            <a:picLocks noChangeAspect="1"/>
          </p:cNvPicPr>
          <p:nvPr/>
        </p:nvPicPr>
        <p:blipFill>
          <a:blip r:embed="rId12"/>
          <a:stretch>
            <a:fillRect/>
          </a:stretch>
        </p:blipFill>
        <p:spPr>
          <a:xfrm>
            <a:off x="3898216" y="101601"/>
            <a:ext cx="466364" cy="314976"/>
          </a:xfrm>
          <a:prstGeom prst="rect">
            <a:avLst/>
          </a:prstGeom>
        </p:spPr>
      </p:pic>
      <p:pic>
        <p:nvPicPr>
          <p:cNvPr id="115" name="Picture 114">
            <a:extLst>
              <a:ext uri="{FF2B5EF4-FFF2-40B4-BE49-F238E27FC236}">
                <a16:creationId xmlns:a16="http://schemas.microsoft.com/office/drawing/2014/main" id="{B71F13BF-7118-4680-821B-43BB3C875EE2}"/>
              </a:ext>
            </a:extLst>
          </p:cNvPr>
          <p:cNvPicPr>
            <a:picLocks noChangeAspect="1"/>
          </p:cNvPicPr>
          <p:nvPr/>
        </p:nvPicPr>
        <p:blipFill>
          <a:blip r:embed="rId12"/>
          <a:stretch>
            <a:fillRect/>
          </a:stretch>
        </p:blipFill>
        <p:spPr>
          <a:xfrm>
            <a:off x="3847245" y="5569402"/>
            <a:ext cx="466364" cy="314976"/>
          </a:xfrm>
          <a:prstGeom prst="rect">
            <a:avLst/>
          </a:prstGeom>
        </p:spPr>
      </p:pic>
      <p:cxnSp>
        <p:nvCxnSpPr>
          <p:cNvPr id="118" name="Connector: Elbow 117">
            <a:extLst>
              <a:ext uri="{FF2B5EF4-FFF2-40B4-BE49-F238E27FC236}">
                <a16:creationId xmlns:a16="http://schemas.microsoft.com/office/drawing/2014/main" id="{738D60AD-B8EF-4FEF-9634-ED0C51562740}"/>
              </a:ext>
            </a:extLst>
          </p:cNvPr>
          <p:cNvCxnSpPr>
            <a:cxnSpLocks/>
            <a:stCxn id="8" idx="1"/>
          </p:cNvCxnSpPr>
          <p:nvPr/>
        </p:nvCxnSpPr>
        <p:spPr>
          <a:xfrm rot="10800000" flipV="1">
            <a:off x="640395" y="1977472"/>
            <a:ext cx="665437" cy="249964"/>
          </a:xfrm>
          <a:prstGeom prst="bentConnector2">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23" name="TextBox 122">
            <a:extLst>
              <a:ext uri="{FF2B5EF4-FFF2-40B4-BE49-F238E27FC236}">
                <a16:creationId xmlns:a16="http://schemas.microsoft.com/office/drawing/2014/main" id="{E7C1F1D7-BF9F-4B39-A561-0D7DCAEF8D73}"/>
              </a:ext>
            </a:extLst>
          </p:cNvPr>
          <p:cNvSpPr txBox="1"/>
          <p:nvPr/>
        </p:nvSpPr>
        <p:spPr>
          <a:xfrm>
            <a:off x="4031505" y="2074384"/>
            <a:ext cx="825867" cy="400110"/>
          </a:xfrm>
          <a:prstGeom prst="rect">
            <a:avLst/>
          </a:prstGeom>
          <a:noFill/>
        </p:spPr>
        <p:txBody>
          <a:bodyPr wrap="none" rtlCol="0">
            <a:spAutoFit/>
          </a:bodyPr>
          <a:lstStyle/>
          <a:p>
            <a:r>
              <a:rPr lang="en-US" sz="1000" dirty="0"/>
              <a:t>MQTT &amp;</a:t>
            </a:r>
          </a:p>
          <a:p>
            <a:r>
              <a:rPr lang="en-US" sz="1000" dirty="0"/>
              <a:t>Deployment</a:t>
            </a:r>
          </a:p>
        </p:txBody>
      </p:sp>
      <p:grpSp>
        <p:nvGrpSpPr>
          <p:cNvPr id="139" name="Group 138">
            <a:extLst>
              <a:ext uri="{FF2B5EF4-FFF2-40B4-BE49-F238E27FC236}">
                <a16:creationId xmlns:a16="http://schemas.microsoft.com/office/drawing/2014/main" id="{469FBA8D-E42A-479B-BB35-FCA196D7A108}"/>
              </a:ext>
            </a:extLst>
          </p:cNvPr>
          <p:cNvGrpSpPr/>
          <p:nvPr/>
        </p:nvGrpSpPr>
        <p:grpSpPr>
          <a:xfrm>
            <a:off x="102749" y="2251003"/>
            <a:ext cx="821838" cy="906879"/>
            <a:chOff x="202093" y="1286830"/>
            <a:chExt cx="821838" cy="906879"/>
          </a:xfrm>
          <a:noFill/>
        </p:grpSpPr>
        <p:pic>
          <p:nvPicPr>
            <p:cNvPr id="140" name="Picture 139">
              <a:extLst>
                <a:ext uri="{FF2B5EF4-FFF2-40B4-BE49-F238E27FC236}">
                  <a16:creationId xmlns:a16="http://schemas.microsoft.com/office/drawing/2014/main" id="{9FF5A882-4602-4073-8ABF-17B106D7E74A}"/>
                </a:ext>
              </a:extLst>
            </p:cNvPr>
            <p:cNvPicPr>
              <a:picLocks noChangeAspect="1"/>
            </p:cNvPicPr>
            <p:nvPr/>
          </p:nvPicPr>
          <p:blipFill>
            <a:blip r:embed="rId13"/>
            <a:stretch>
              <a:fillRect/>
            </a:stretch>
          </p:blipFill>
          <p:spPr>
            <a:xfrm>
              <a:off x="308037" y="1286830"/>
              <a:ext cx="688778" cy="653862"/>
            </a:xfrm>
            <a:prstGeom prst="rect">
              <a:avLst/>
            </a:prstGeom>
            <a:grpFill/>
            <a:ln>
              <a:noFill/>
            </a:ln>
          </p:spPr>
        </p:pic>
        <p:sp>
          <p:nvSpPr>
            <p:cNvPr id="141" name="TextBox 140">
              <a:extLst>
                <a:ext uri="{FF2B5EF4-FFF2-40B4-BE49-F238E27FC236}">
                  <a16:creationId xmlns:a16="http://schemas.microsoft.com/office/drawing/2014/main" id="{3D1601C8-F627-463D-A369-5E75DA04874D}"/>
                </a:ext>
              </a:extLst>
            </p:cNvPr>
            <p:cNvSpPr txBox="1"/>
            <p:nvPr/>
          </p:nvSpPr>
          <p:spPr>
            <a:xfrm>
              <a:off x="202093" y="1896951"/>
              <a:ext cx="821838" cy="296758"/>
            </a:xfrm>
            <a:prstGeom prst="rect">
              <a:avLst/>
            </a:prstGeom>
            <a:grpFill/>
            <a:ln>
              <a:noFill/>
            </a:ln>
          </p:spPr>
          <p:txBody>
            <a:bodyPr wrap="none" rtlCol="0">
              <a:spAutoFit/>
            </a:bodyPr>
            <a:lstStyle/>
            <a:p>
              <a:r>
                <a:rPr lang="en-US" sz="1200" b="1" dirty="0"/>
                <a:t>Historian</a:t>
              </a:r>
            </a:p>
          </p:txBody>
        </p:sp>
      </p:grpSp>
      <p:sp>
        <p:nvSpPr>
          <p:cNvPr id="162" name="Rectangle 161">
            <a:extLst>
              <a:ext uri="{FF2B5EF4-FFF2-40B4-BE49-F238E27FC236}">
                <a16:creationId xmlns:a16="http://schemas.microsoft.com/office/drawing/2014/main" id="{18FD7A7D-6BA0-4A23-A15F-0D09F84107EC}"/>
              </a:ext>
            </a:extLst>
          </p:cNvPr>
          <p:cNvSpPr/>
          <p:nvPr/>
        </p:nvSpPr>
        <p:spPr>
          <a:xfrm>
            <a:off x="120888" y="3591142"/>
            <a:ext cx="1552988" cy="1978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3" name="Picture 162">
            <a:extLst>
              <a:ext uri="{FF2B5EF4-FFF2-40B4-BE49-F238E27FC236}">
                <a16:creationId xmlns:a16="http://schemas.microsoft.com/office/drawing/2014/main" id="{6D972E92-30FE-4AA6-928B-3857ED6ABC1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4099" y="3653638"/>
            <a:ext cx="768389" cy="1022403"/>
          </a:xfrm>
          <a:prstGeom prst="rect">
            <a:avLst/>
          </a:prstGeom>
        </p:spPr>
      </p:pic>
      <p:sp>
        <p:nvSpPr>
          <p:cNvPr id="164" name="TextBox 163">
            <a:extLst>
              <a:ext uri="{FF2B5EF4-FFF2-40B4-BE49-F238E27FC236}">
                <a16:creationId xmlns:a16="http://schemas.microsoft.com/office/drawing/2014/main" id="{CA2A8508-B848-4976-9FC1-01E77C74E661}"/>
              </a:ext>
            </a:extLst>
          </p:cNvPr>
          <p:cNvSpPr txBox="1"/>
          <p:nvPr/>
        </p:nvSpPr>
        <p:spPr>
          <a:xfrm>
            <a:off x="863737" y="3689271"/>
            <a:ext cx="810542" cy="1200329"/>
          </a:xfrm>
          <a:prstGeom prst="rect">
            <a:avLst/>
          </a:prstGeom>
          <a:noFill/>
        </p:spPr>
        <p:txBody>
          <a:bodyPr wrap="none" rtlCol="0">
            <a:spAutoFit/>
          </a:bodyPr>
          <a:lstStyle/>
          <a:p>
            <a:pPr algn="ctr"/>
            <a:r>
              <a:rPr lang="en-US" sz="1200" b="1" u="sng" dirty="0"/>
              <a:t>Option 1</a:t>
            </a:r>
          </a:p>
          <a:p>
            <a:pPr algn="ctr"/>
            <a:endParaRPr lang="en-US" sz="1200" b="1" dirty="0"/>
          </a:p>
          <a:p>
            <a:pPr algn="ctr"/>
            <a:r>
              <a:rPr lang="en-US" sz="1200" b="1" dirty="0"/>
              <a:t>Ignition </a:t>
            </a:r>
          </a:p>
          <a:p>
            <a:pPr algn="ctr"/>
            <a:r>
              <a:rPr lang="en-US" sz="1200" b="1" dirty="0"/>
              <a:t>Gateway</a:t>
            </a:r>
          </a:p>
          <a:p>
            <a:pPr algn="ctr"/>
            <a:r>
              <a:rPr lang="en-US" sz="1200" b="1" dirty="0"/>
              <a:t>Local PC/ </a:t>
            </a:r>
          </a:p>
          <a:p>
            <a:pPr algn="ctr"/>
            <a:r>
              <a:rPr lang="en-US" sz="1200" b="1" dirty="0"/>
              <a:t>EC2 Win</a:t>
            </a:r>
          </a:p>
        </p:txBody>
      </p:sp>
      <p:grpSp>
        <p:nvGrpSpPr>
          <p:cNvPr id="166" name="Group 165">
            <a:extLst>
              <a:ext uri="{FF2B5EF4-FFF2-40B4-BE49-F238E27FC236}">
                <a16:creationId xmlns:a16="http://schemas.microsoft.com/office/drawing/2014/main" id="{4E3E37B6-E3EC-444B-8DDE-59EDEFFC4764}"/>
              </a:ext>
            </a:extLst>
          </p:cNvPr>
          <p:cNvGrpSpPr/>
          <p:nvPr/>
        </p:nvGrpSpPr>
        <p:grpSpPr>
          <a:xfrm>
            <a:off x="6939603" y="1997185"/>
            <a:ext cx="942351" cy="927341"/>
            <a:chOff x="4184607" y="2316079"/>
            <a:chExt cx="788501" cy="925568"/>
          </a:xfrm>
        </p:grpSpPr>
        <p:pic>
          <p:nvPicPr>
            <p:cNvPr id="167" name="Graphic 166">
              <a:extLst>
                <a:ext uri="{FF2B5EF4-FFF2-40B4-BE49-F238E27FC236}">
                  <a16:creationId xmlns:a16="http://schemas.microsoft.com/office/drawing/2014/main" id="{2208F82A-E432-4AAC-BD22-1EDD13D265A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68" name="TextBox 167">
              <a:extLst>
                <a:ext uri="{FF2B5EF4-FFF2-40B4-BE49-F238E27FC236}">
                  <a16:creationId xmlns:a16="http://schemas.microsoft.com/office/drawing/2014/main" id="{8D8819D9-8FFE-4F75-8CE6-87CD926C8883}"/>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sp>
        <p:nvSpPr>
          <p:cNvPr id="182" name="Rectangle 181">
            <a:extLst>
              <a:ext uri="{FF2B5EF4-FFF2-40B4-BE49-F238E27FC236}">
                <a16:creationId xmlns:a16="http://schemas.microsoft.com/office/drawing/2014/main" id="{C2464B3F-5B29-4686-85F5-7E6E0CF8A5BF}"/>
              </a:ext>
            </a:extLst>
          </p:cNvPr>
          <p:cNvSpPr/>
          <p:nvPr/>
        </p:nvSpPr>
        <p:spPr>
          <a:xfrm>
            <a:off x="1752092" y="3591143"/>
            <a:ext cx="1552989" cy="19615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a:p>
            <a:pPr algn="ctr"/>
            <a:r>
              <a:rPr lang="en-US" sz="1200" b="1" u="sng" dirty="0">
                <a:solidFill>
                  <a:schemeClr val="tx1"/>
                </a:solidFill>
              </a:rPr>
              <a:t>Option 2</a:t>
            </a:r>
          </a:p>
          <a:p>
            <a:pPr algn="ctr"/>
            <a:endParaRPr lang="en-US" sz="1200" b="1" u="sng" dirty="0">
              <a:solidFill>
                <a:schemeClr val="tx1"/>
              </a:solidFill>
            </a:endParaRPr>
          </a:p>
          <a:p>
            <a:pPr algn="ctr"/>
            <a:r>
              <a:rPr lang="en-US" sz="1200" b="1" dirty="0">
                <a:solidFill>
                  <a:schemeClr val="tx1"/>
                </a:solidFill>
              </a:rPr>
              <a:t>Python Scripts</a:t>
            </a:r>
          </a:p>
          <a:p>
            <a:pPr algn="ctr"/>
            <a:r>
              <a:rPr lang="en-US" sz="1200" b="1" dirty="0">
                <a:solidFill>
                  <a:schemeClr val="tx1"/>
                </a:solidFill>
              </a:rPr>
              <a:t>(Device Simulations)</a:t>
            </a:r>
          </a:p>
          <a:p>
            <a:endParaRPr lang="en-US" sz="1200" b="1" dirty="0">
              <a:solidFill>
                <a:schemeClr val="tx1"/>
              </a:solidFill>
            </a:endParaRPr>
          </a:p>
          <a:p>
            <a:pPr marL="228600" indent="-228600">
              <a:buAutoNum type="arabicPeriod"/>
            </a:pPr>
            <a:r>
              <a:rPr lang="en-US" sz="1200" b="1" dirty="0">
                <a:solidFill>
                  <a:schemeClr val="tx1"/>
                </a:solidFill>
              </a:rPr>
              <a:t>registration.py</a:t>
            </a:r>
          </a:p>
          <a:p>
            <a:pPr marL="228600" indent="-228600">
              <a:buAutoNum type="arabicPeriod"/>
            </a:pPr>
            <a:r>
              <a:rPr lang="en-US" sz="1200" b="1" dirty="0">
                <a:solidFill>
                  <a:schemeClr val="tx1"/>
                </a:solidFill>
              </a:rPr>
              <a:t>death.py</a:t>
            </a:r>
          </a:p>
          <a:p>
            <a:pPr marL="228600" indent="-228600">
              <a:buAutoNum type="arabicPeriod"/>
            </a:pPr>
            <a:r>
              <a:rPr lang="en-US" sz="1200" b="1" dirty="0">
                <a:solidFill>
                  <a:schemeClr val="tx1"/>
                </a:solidFill>
              </a:rPr>
              <a:t>parkingStatus.py</a:t>
            </a:r>
          </a:p>
          <a:p>
            <a:pPr marL="228600" indent="-228600">
              <a:buAutoNum type="arabicPeriod"/>
            </a:pPr>
            <a:r>
              <a:rPr lang="en-US" sz="1200" b="1" dirty="0">
                <a:solidFill>
                  <a:schemeClr val="tx1"/>
                </a:solidFill>
              </a:rPr>
              <a:t>camera.py</a:t>
            </a:r>
          </a:p>
          <a:p>
            <a:pPr marL="228600" indent="-228600">
              <a:buAutoNum type="arabicPeriod"/>
            </a:pPr>
            <a:r>
              <a:rPr lang="en-US" sz="1200" b="1" dirty="0">
                <a:solidFill>
                  <a:schemeClr val="tx1"/>
                </a:solidFill>
              </a:rPr>
              <a:t>userParking.py</a:t>
            </a:r>
          </a:p>
          <a:p>
            <a:pPr algn="ctr"/>
            <a:endParaRPr lang="en-US" sz="1200" dirty="0">
              <a:solidFill>
                <a:schemeClr val="tx1"/>
              </a:solidFill>
            </a:endParaRPr>
          </a:p>
        </p:txBody>
      </p:sp>
      <p:sp>
        <p:nvSpPr>
          <p:cNvPr id="183" name="TextBox 182">
            <a:extLst>
              <a:ext uri="{FF2B5EF4-FFF2-40B4-BE49-F238E27FC236}">
                <a16:creationId xmlns:a16="http://schemas.microsoft.com/office/drawing/2014/main" id="{BBE64F89-7CCE-4722-973E-5079ADF2ADA9}"/>
              </a:ext>
            </a:extLst>
          </p:cNvPr>
          <p:cNvSpPr txBox="1"/>
          <p:nvPr/>
        </p:nvSpPr>
        <p:spPr>
          <a:xfrm>
            <a:off x="89935" y="4906335"/>
            <a:ext cx="1669303" cy="646331"/>
          </a:xfrm>
          <a:prstGeom prst="rect">
            <a:avLst/>
          </a:prstGeom>
          <a:noFill/>
        </p:spPr>
        <p:txBody>
          <a:bodyPr wrap="none" rtlCol="0">
            <a:spAutoFit/>
          </a:bodyPr>
          <a:lstStyle/>
          <a:p>
            <a:r>
              <a:rPr lang="en-US" sz="1200" b="1" dirty="0"/>
              <a:t>MySQL with Device</a:t>
            </a:r>
          </a:p>
          <a:p>
            <a:r>
              <a:rPr lang="en-US" sz="1200" b="1" dirty="0"/>
              <a:t>Inventory Details for</a:t>
            </a:r>
          </a:p>
          <a:p>
            <a:r>
              <a:rPr lang="en-US" sz="1200" b="1" dirty="0"/>
              <a:t>In Memory Sensor Tags</a:t>
            </a:r>
          </a:p>
        </p:txBody>
      </p:sp>
      <p:cxnSp>
        <p:nvCxnSpPr>
          <p:cNvPr id="184" name="Straight Arrow Connector 183">
            <a:extLst>
              <a:ext uri="{FF2B5EF4-FFF2-40B4-BE49-F238E27FC236}">
                <a16:creationId xmlns:a16="http://schemas.microsoft.com/office/drawing/2014/main" id="{433C4307-2DAE-44B9-96F8-2C95E25C0D13}"/>
              </a:ext>
            </a:extLst>
          </p:cNvPr>
          <p:cNvCxnSpPr>
            <a:cxnSpLocks/>
          </p:cNvCxnSpPr>
          <p:nvPr/>
        </p:nvCxnSpPr>
        <p:spPr>
          <a:xfrm flipV="1">
            <a:off x="1944797" y="2632010"/>
            <a:ext cx="12211" cy="963394"/>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86" name="TextBox 185">
            <a:extLst>
              <a:ext uri="{FF2B5EF4-FFF2-40B4-BE49-F238E27FC236}">
                <a16:creationId xmlns:a16="http://schemas.microsoft.com/office/drawing/2014/main" id="{9A6A1EEB-8889-474E-AE93-892DBDFDE610}"/>
              </a:ext>
            </a:extLst>
          </p:cNvPr>
          <p:cNvSpPr txBox="1"/>
          <p:nvPr/>
        </p:nvSpPr>
        <p:spPr>
          <a:xfrm>
            <a:off x="5505475" y="2190355"/>
            <a:ext cx="1264513" cy="276999"/>
          </a:xfrm>
          <a:prstGeom prst="rect">
            <a:avLst/>
          </a:prstGeom>
          <a:noFill/>
        </p:spPr>
        <p:txBody>
          <a:bodyPr wrap="none" rtlCol="0">
            <a:spAutoFit/>
          </a:bodyPr>
          <a:lstStyle/>
          <a:p>
            <a:r>
              <a:rPr lang="en-US" sz="1200" b="1" dirty="0">
                <a:solidFill>
                  <a:srgbClr val="002060"/>
                </a:solidFill>
              </a:rPr>
              <a:t>sp_device_death</a:t>
            </a:r>
          </a:p>
        </p:txBody>
      </p:sp>
      <p:grpSp>
        <p:nvGrpSpPr>
          <p:cNvPr id="187" name="Group 186">
            <a:extLst>
              <a:ext uri="{FF2B5EF4-FFF2-40B4-BE49-F238E27FC236}">
                <a16:creationId xmlns:a16="http://schemas.microsoft.com/office/drawing/2014/main" id="{1CB78831-5F5D-41D0-A825-B44343ED65B0}"/>
              </a:ext>
            </a:extLst>
          </p:cNvPr>
          <p:cNvGrpSpPr/>
          <p:nvPr/>
        </p:nvGrpSpPr>
        <p:grpSpPr>
          <a:xfrm>
            <a:off x="6919394" y="788729"/>
            <a:ext cx="942351" cy="927341"/>
            <a:chOff x="4184607" y="2316079"/>
            <a:chExt cx="788501" cy="925568"/>
          </a:xfrm>
        </p:grpSpPr>
        <p:pic>
          <p:nvPicPr>
            <p:cNvPr id="188" name="Graphic 187">
              <a:extLst>
                <a:ext uri="{FF2B5EF4-FFF2-40B4-BE49-F238E27FC236}">
                  <a16:creationId xmlns:a16="http://schemas.microsoft.com/office/drawing/2014/main" id="{05DEB213-D50A-4E19-A6EB-C4F75FA6853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89" name="TextBox 188">
              <a:extLst>
                <a:ext uri="{FF2B5EF4-FFF2-40B4-BE49-F238E27FC236}">
                  <a16:creationId xmlns:a16="http://schemas.microsoft.com/office/drawing/2014/main" id="{7E09B8FF-5DD9-4565-89E3-B808A317C556}"/>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grpSp>
        <p:nvGrpSpPr>
          <p:cNvPr id="190" name="Group 189">
            <a:extLst>
              <a:ext uri="{FF2B5EF4-FFF2-40B4-BE49-F238E27FC236}">
                <a16:creationId xmlns:a16="http://schemas.microsoft.com/office/drawing/2014/main" id="{9AAE7E7A-DDFA-4DAF-A006-BAAD0ED97E8E}"/>
              </a:ext>
            </a:extLst>
          </p:cNvPr>
          <p:cNvGrpSpPr/>
          <p:nvPr/>
        </p:nvGrpSpPr>
        <p:grpSpPr>
          <a:xfrm>
            <a:off x="6939603" y="4414097"/>
            <a:ext cx="942351" cy="927341"/>
            <a:chOff x="4184607" y="2316079"/>
            <a:chExt cx="788501" cy="925568"/>
          </a:xfrm>
        </p:grpSpPr>
        <p:pic>
          <p:nvPicPr>
            <p:cNvPr id="191" name="Graphic 190">
              <a:extLst>
                <a:ext uri="{FF2B5EF4-FFF2-40B4-BE49-F238E27FC236}">
                  <a16:creationId xmlns:a16="http://schemas.microsoft.com/office/drawing/2014/main" id="{578ED9F7-77A6-403E-83D2-CC60CC82B84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92" name="TextBox 191">
              <a:extLst>
                <a:ext uri="{FF2B5EF4-FFF2-40B4-BE49-F238E27FC236}">
                  <a16:creationId xmlns:a16="http://schemas.microsoft.com/office/drawing/2014/main" id="{AD906CC9-C805-4D66-8437-0CBEC49601B2}"/>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grpSp>
        <p:nvGrpSpPr>
          <p:cNvPr id="193" name="Group 192">
            <a:extLst>
              <a:ext uri="{FF2B5EF4-FFF2-40B4-BE49-F238E27FC236}">
                <a16:creationId xmlns:a16="http://schemas.microsoft.com/office/drawing/2014/main" id="{0CB620E3-2255-4474-AD25-3DB4A961BCA9}"/>
              </a:ext>
            </a:extLst>
          </p:cNvPr>
          <p:cNvGrpSpPr/>
          <p:nvPr/>
        </p:nvGrpSpPr>
        <p:grpSpPr>
          <a:xfrm>
            <a:off x="6919394" y="3205641"/>
            <a:ext cx="942351" cy="927341"/>
            <a:chOff x="4184607" y="2316079"/>
            <a:chExt cx="788501" cy="925568"/>
          </a:xfrm>
        </p:grpSpPr>
        <p:pic>
          <p:nvPicPr>
            <p:cNvPr id="194" name="Graphic 193">
              <a:extLst>
                <a:ext uri="{FF2B5EF4-FFF2-40B4-BE49-F238E27FC236}">
                  <a16:creationId xmlns:a16="http://schemas.microsoft.com/office/drawing/2014/main" id="{331DDA0E-4433-43F9-A22E-AE91DF3509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4607" y="2316079"/>
              <a:ext cx="674933" cy="674931"/>
            </a:xfrm>
            <a:prstGeom prst="rect">
              <a:avLst/>
            </a:prstGeom>
          </p:spPr>
        </p:pic>
        <p:sp>
          <p:nvSpPr>
            <p:cNvPr id="195" name="TextBox 194">
              <a:extLst>
                <a:ext uri="{FF2B5EF4-FFF2-40B4-BE49-F238E27FC236}">
                  <a16:creationId xmlns:a16="http://schemas.microsoft.com/office/drawing/2014/main" id="{689494C5-262E-4917-9C25-A23966B15174}"/>
                </a:ext>
              </a:extLst>
            </p:cNvPr>
            <p:cNvSpPr txBox="1"/>
            <p:nvPr/>
          </p:nvSpPr>
          <p:spPr>
            <a:xfrm>
              <a:off x="4204950" y="2964648"/>
              <a:ext cx="768158" cy="276999"/>
            </a:xfrm>
            <a:prstGeom prst="rect">
              <a:avLst/>
            </a:prstGeom>
            <a:noFill/>
          </p:spPr>
          <p:txBody>
            <a:bodyPr wrap="none" rtlCol="0">
              <a:spAutoFit/>
            </a:bodyPr>
            <a:lstStyle/>
            <a:p>
              <a:r>
                <a:rPr lang="en-US" sz="1200" b="1" dirty="0"/>
                <a:t>IoT Rules</a:t>
              </a:r>
            </a:p>
          </p:txBody>
        </p:sp>
      </p:grpSp>
      <p:grpSp>
        <p:nvGrpSpPr>
          <p:cNvPr id="196" name="Group 195">
            <a:extLst>
              <a:ext uri="{FF2B5EF4-FFF2-40B4-BE49-F238E27FC236}">
                <a16:creationId xmlns:a16="http://schemas.microsoft.com/office/drawing/2014/main" id="{8F0EDC65-088C-4653-8D54-2A4AB13871B5}"/>
              </a:ext>
            </a:extLst>
          </p:cNvPr>
          <p:cNvGrpSpPr/>
          <p:nvPr/>
        </p:nvGrpSpPr>
        <p:grpSpPr>
          <a:xfrm>
            <a:off x="8262647" y="887810"/>
            <a:ext cx="788560" cy="741769"/>
            <a:chOff x="6734029" y="3771078"/>
            <a:chExt cx="1025857" cy="1006016"/>
          </a:xfrm>
        </p:grpSpPr>
        <p:pic>
          <p:nvPicPr>
            <p:cNvPr id="197" name="Picture 196">
              <a:extLst>
                <a:ext uri="{FF2B5EF4-FFF2-40B4-BE49-F238E27FC236}">
                  <a16:creationId xmlns:a16="http://schemas.microsoft.com/office/drawing/2014/main" id="{FC341D62-BF78-4F71-9B54-202929218891}"/>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198" name="TextBox 197">
              <a:extLst>
                <a:ext uri="{FF2B5EF4-FFF2-40B4-BE49-F238E27FC236}">
                  <a16:creationId xmlns:a16="http://schemas.microsoft.com/office/drawing/2014/main" id="{7657B534-4EE0-4D70-BE12-A401C8B29938}"/>
                </a:ext>
              </a:extLst>
            </p:cNvPr>
            <p:cNvSpPr txBox="1"/>
            <p:nvPr/>
          </p:nvSpPr>
          <p:spPr>
            <a:xfrm>
              <a:off x="6734029" y="4500095"/>
              <a:ext cx="1025857" cy="276999"/>
            </a:xfrm>
            <a:prstGeom prst="rect">
              <a:avLst/>
            </a:prstGeom>
            <a:noFill/>
          </p:spPr>
          <p:txBody>
            <a:bodyPr wrap="none" rtlCol="0">
              <a:spAutoFit/>
            </a:bodyPr>
            <a:lstStyle/>
            <a:p>
              <a:r>
                <a:rPr lang="en-US" sz="1200" b="1" dirty="0"/>
                <a:t>AWS Lambda</a:t>
              </a:r>
            </a:p>
          </p:txBody>
        </p:sp>
      </p:grpSp>
      <p:grpSp>
        <p:nvGrpSpPr>
          <p:cNvPr id="199" name="Group 198">
            <a:extLst>
              <a:ext uri="{FF2B5EF4-FFF2-40B4-BE49-F238E27FC236}">
                <a16:creationId xmlns:a16="http://schemas.microsoft.com/office/drawing/2014/main" id="{0C2FFAC1-3223-4A08-81C6-FDA6A3867C55}"/>
              </a:ext>
            </a:extLst>
          </p:cNvPr>
          <p:cNvGrpSpPr/>
          <p:nvPr/>
        </p:nvGrpSpPr>
        <p:grpSpPr>
          <a:xfrm>
            <a:off x="8264328" y="3272768"/>
            <a:ext cx="788560" cy="741769"/>
            <a:chOff x="6734029" y="3771078"/>
            <a:chExt cx="1025857" cy="1006016"/>
          </a:xfrm>
        </p:grpSpPr>
        <p:pic>
          <p:nvPicPr>
            <p:cNvPr id="200" name="Picture 199">
              <a:extLst>
                <a:ext uri="{FF2B5EF4-FFF2-40B4-BE49-F238E27FC236}">
                  <a16:creationId xmlns:a16="http://schemas.microsoft.com/office/drawing/2014/main" id="{7E9F3406-CF67-4C94-954B-63AA0E9A961C}"/>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201" name="TextBox 200">
              <a:extLst>
                <a:ext uri="{FF2B5EF4-FFF2-40B4-BE49-F238E27FC236}">
                  <a16:creationId xmlns:a16="http://schemas.microsoft.com/office/drawing/2014/main" id="{64818600-5C0F-4633-B1E4-8D89ABD5A735}"/>
                </a:ext>
              </a:extLst>
            </p:cNvPr>
            <p:cNvSpPr txBox="1"/>
            <p:nvPr/>
          </p:nvSpPr>
          <p:spPr>
            <a:xfrm>
              <a:off x="6734029" y="4500095"/>
              <a:ext cx="1025857" cy="276999"/>
            </a:xfrm>
            <a:prstGeom prst="rect">
              <a:avLst/>
            </a:prstGeom>
            <a:noFill/>
          </p:spPr>
          <p:txBody>
            <a:bodyPr wrap="none" rtlCol="0">
              <a:spAutoFit/>
            </a:bodyPr>
            <a:lstStyle/>
            <a:p>
              <a:r>
                <a:rPr lang="en-US" sz="1200" b="1" dirty="0"/>
                <a:t>AWS Lambda</a:t>
              </a:r>
            </a:p>
          </p:txBody>
        </p:sp>
      </p:grpSp>
      <p:grpSp>
        <p:nvGrpSpPr>
          <p:cNvPr id="206" name="Group 205">
            <a:extLst>
              <a:ext uri="{FF2B5EF4-FFF2-40B4-BE49-F238E27FC236}">
                <a16:creationId xmlns:a16="http://schemas.microsoft.com/office/drawing/2014/main" id="{7B25E740-9D07-4386-AB88-1ED8CD1714DD}"/>
              </a:ext>
            </a:extLst>
          </p:cNvPr>
          <p:cNvGrpSpPr/>
          <p:nvPr/>
        </p:nvGrpSpPr>
        <p:grpSpPr>
          <a:xfrm>
            <a:off x="9378511" y="898357"/>
            <a:ext cx="2289922" cy="1171523"/>
            <a:chOff x="9378511" y="857717"/>
            <a:chExt cx="2289922" cy="1171523"/>
          </a:xfrm>
        </p:grpSpPr>
        <p:pic>
          <p:nvPicPr>
            <p:cNvPr id="202" name="Graphic 201">
              <a:extLst>
                <a:ext uri="{FF2B5EF4-FFF2-40B4-BE49-F238E27FC236}">
                  <a16:creationId xmlns:a16="http://schemas.microsoft.com/office/drawing/2014/main" id="{8EF90D47-89FD-4B72-BFA9-EDFC86132A7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23788" y="857717"/>
              <a:ext cx="525586" cy="525586"/>
            </a:xfrm>
            <a:prstGeom prst="rect">
              <a:avLst/>
            </a:prstGeom>
          </p:spPr>
        </p:pic>
        <p:sp>
          <p:nvSpPr>
            <p:cNvPr id="203" name="TextBox 202">
              <a:extLst>
                <a:ext uri="{FF2B5EF4-FFF2-40B4-BE49-F238E27FC236}">
                  <a16:creationId xmlns:a16="http://schemas.microsoft.com/office/drawing/2014/main" id="{C2ED8884-3B69-4083-8D1F-05AA62F5E61E}"/>
                </a:ext>
              </a:extLst>
            </p:cNvPr>
            <p:cNvSpPr txBox="1"/>
            <p:nvPr/>
          </p:nvSpPr>
          <p:spPr>
            <a:xfrm>
              <a:off x="9378511" y="1382909"/>
              <a:ext cx="2289922" cy="646331"/>
            </a:xfrm>
            <a:prstGeom prst="rect">
              <a:avLst/>
            </a:prstGeom>
            <a:noFill/>
          </p:spPr>
          <p:txBody>
            <a:bodyPr wrap="none" rtlCol="0">
              <a:spAutoFit/>
            </a:bodyPr>
            <a:lstStyle/>
            <a:p>
              <a:pPr algn="ctr"/>
              <a:r>
                <a:rPr lang="en-US" sz="1200" b="1" dirty="0"/>
                <a:t>AWS RDS</a:t>
              </a:r>
            </a:p>
            <a:p>
              <a:pPr algn="ctr"/>
              <a:r>
                <a:rPr lang="en-US" sz="1200" b="1" dirty="0"/>
                <a:t>AWS_PARKING_DEVICE_MASTER</a:t>
              </a:r>
            </a:p>
            <a:p>
              <a:pPr algn="ctr"/>
              <a:endParaRPr lang="en-US" sz="1200" b="1" dirty="0"/>
            </a:p>
          </p:txBody>
        </p:sp>
      </p:grpSp>
      <p:cxnSp>
        <p:nvCxnSpPr>
          <p:cNvPr id="208" name="Connector: Elbow 207">
            <a:extLst>
              <a:ext uri="{FF2B5EF4-FFF2-40B4-BE49-F238E27FC236}">
                <a16:creationId xmlns:a16="http://schemas.microsoft.com/office/drawing/2014/main" id="{F102EF6D-451F-4D45-952E-D4ADB6009576}"/>
              </a:ext>
            </a:extLst>
          </p:cNvPr>
          <p:cNvCxnSpPr>
            <a:stCxn id="12" idx="0"/>
            <a:endCxn id="188" idx="1"/>
          </p:cNvCxnSpPr>
          <p:nvPr/>
        </p:nvCxnSpPr>
        <p:spPr>
          <a:xfrm rot="5400000" flipH="1" flipV="1">
            <a:off x="5496222" y="782765"/>
            <a:ext cx="1079095" cy="1767249"/>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10" name="Connector: Elbow 209">
            <a:extLst>
              <a:ext uri="{FF2B5EF4-FFF2-40B4-BE49-F238E27FC236}">
                <a16:creationId xmlns:a16="http://schemas.microsoft.com/office/drawing/2014/main" id="{9C49C86D-16C4-4407-BB84-FAEC819C3D66}"/>
              </a:ext>
            </a:extLst>
          </p:cNvPr>
          <p:cNvCxnSpPr>
            <a:stCxn id="13" idx="2"/>
          </p:cNvCxnSpPr>
          <p:nvPr/>
        </p:nvCxnSpPr>
        <p:spPr>
          <a:xfrm rot="16200000" flipH="1">
            <a:off x="5737451" y="2506745"/>
            <a:ext cx="628856" cy="1735029"/>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13" name="Connector: Elbow 212">
            <a:extLst>
              <a:ext uri="{FF2B5EF4-FFF2-40B4-BE49-F238E27FC236}">
                <a16:creationId xmlns:a16="http://schemas.microsoft.com/office/drawing/2014/main" id="{B07C3037-8EE0-4FF7-B89E-8D669BCDE56B}"/>
              </a:ext>
            </a:extLst>
          </p:cNvPr>
          <p:cNvCxnSpPr>
            <a:stCxn id="13" idx="2"/>
            <a:endCxn id="191" idx="1"/>
          </p:cNvCxnSpPr>
          <p:nvPr/>
        </p:nvCxnSpPr>
        <p:spPr>
          <a:xfrm rot="16200000" flipH="1">
            <a:off x="5215796" y="3028401"/>
            <a:ext cx="1692377" cy="1755238"/>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sp>
        <p:nvSpPr>
          <p:cNvPr id="214" name="TextBox 213">
            <a:extLst>
              <a:ext uri="{FF2B5EF4-FFF2-40B4-BE49-F238E27FC236}">
                <a16:creationId xmlns:a16="http://schemas.microsoft.com/office/drawing/2014/main" id="{5D2A4213-76CB-47F7-A116-56A826E152F6}"/>
              </a:ext>
            </a:extLst>
          </p:cNvPr>
          <p:cNvSpPr txBox="1"/>
          <p:nvPr/>
        </p:nvSpPr>
        <p:spPr>
          <a:xfrm>
            <a:off x="5368253" y="4460578"/>
            <a:ext cx="1275734" cy="276999"/>
          </a:xfrm>
          <a:prstGeom prst="rect">
            <a:avLst/>
          </a:prstGeom>
          <a:noFill/>
        </p:spPr>
        <p:txBody>
          <a:bodyPr wrap="none" rtlCol="0">
            <a:spAutoFit/>
          </a:bodyPr>
          <a:lstStyle/>
          <a:p>
            <a:r>
              <a:rPr lang="en-US" sz="1200" b="1" dirty="0">
                <a:solidFill>
                  <a:srgbClr val="002060"/>
                </a:solidFill>
              </a:rPr>
              <a:t>sp_device_status</a:t>
            </a:r>
          </a:p>
        </p:txBody>
      </p:sp>
      <p:sp>
        <p:nvSpPr>
          <p:cNvPr id="215" name="TextBox 214">
            <a:extLst>
              <a:ext uri="{FF2B5EF4-FFF2-40B4-BE49-F238E27FC236}">
                <a16:creationId xmlns:a16="http://schemas.microsoft.com/office/drawing/2014/main" id="{857FAC73-26DC-4CEB-9B0F-23C7D7D69E21}"/>
              </a:ext>
            </a:extLst>
          </p:cNvPr>
          <p:cNvSpPr txBox="1"/>
          <p:nvPr/>
        </p:nvSpPr>
        <p:spPr>
          <a:xfrm>
            <a:off x="5397902" y="3376869"/>
            <a:ext cx="1275734" cy="276999"/>
          </a:xfrm>
          <a:prstGeom prst="rect">
            <a:avLst/>
          </a:prstGeom>
          <a:noFill/>
        </p:spPr>
        <p:txBody>
          <a:bodyPr wrap="none" rtlCol="0">
            <a:spAutoFit/>
          </a:bodyPr>
          <a:lstStyle/>
          <a:p>
            <a:r>
              <a:rPr lang="en-US" sz="1200" b="1" dirty="0">
                <a:solidFill>
                  <a:srgbClr val="002060"/>
                </a:solidFill>
              </a:rPr>
              <a:t>sp_device_status</a:t>
            </a:r>
          </a:p>
        </p:txBody>
      </p:sp>
      <p:sp>
        <p:nvSpPr>
          <p:cNvPr id="216" name="TextBox 215">
            <a:extLst>
              <a:ext uri="{FF2B5EF4-FFF2-40B4-BE49-F238E27FC236}">
                <a16:creationId xmlns:a16="http://schemas.microsoft.com/office/drawing/2014/main" id="{70F85A46-10D9-4E69-BBF6-51CA2D22151E}"/>
              </a:ext>
            </a:extLst>
          </p:cNvPr>
          <p:cNvSpPr txBox="1"/>
          <p:nvPr/>
        </p:nvSpPr>
        <p:spPr>
          <a:xfrm>
            <a:off x="5163571" y="858443"/>
            <a:ext cx="1631152" cy="276999"/>
          </a:xfrm>
          <a:prstGeom prst="rect">
            <a:avLst/>
          </a:prstGeom>
          <a:noFill/>
        </p:spPr>
        <p:txBody>
          <a:bodyPr wrap="none" rtlCol="0">
            <a:spAutoFit/>
          </a:bodyPr>
          <a:lstStyle/>
          <a:p>
            <a:r>
              <a:rPr lang="en-US" sz="1200" b="1" dirty="0">
                <a:solidFill>
                  <a:srgbClr val="002060"/>
                </a:solidFill>
              </a:rPr>
              <a:t>sp_device_registration</a:t>
            </a:r>
          </a:p>
        </p:txBody>
      </p:sp>
      <p:grpSp>
        <p:nvGrpSpPr>
          <p:cNvPr id="217" name="Group 216">
            <a:extLst>
              <a:ext uri="{FF2B5EF4-FFF2-40B4-BE49-F238E27FC236}">
                <a16:creationId xmlns:a16="http://schemas.microsoft.com/office/drawing/2014/main" id="{BC50DA5E-A4CB-4F60-925C-51D3FC0AC5CE}"/>
              </a:ext>
            </a:extLst>
          </p:cNvPr>
          <p:cNvGrpSpPr/>
          <p:nvPr/>
        </p:nvGrpSpPr>
        <p:grpSpPr>
          <a:xfrm>
            <a:off x="9421974" y="2355545"/>
            <a:ext cx="2219262" cy="989912"/>
            <a:chOff x="9505190" y="847345"/>
            <a:chExt cx="2219262" cy="989912"/>
          </a:xfrm>
        </p:grpSpPr>
        <p:pic>
          <p:nvPicPr>
            <p:cNvPr id="218" name="Graphic 217">
              <a:extLst>
                <a:ext uri="{FF2B5EF4-FFF2-40B4-BE49-F238E27FC236}">
                  <a16:creationId xmlns:a16="http://schemas.microsoft.com/office/drawing/2014/main" id="{82A50F3A-CED6-4614-830B-DC3F12A79A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52028" y="847345"/>
              <a:ext cx="525586" cy="525586"/>
            </a:xfrm>
            <a:prstGeom prst="rect">
              <a:avLst/>
            </a:prstGeom>
          </p:spPr>
        </p:pic>
        <p:sp>
          <p:nvSpPr>
            <p:cNvPr id="219" name="TextBox 218">
              <a:extLst>
                <a:ext uri="{FF2B5EF4-FFF2-40B4-BE49-F238E27FC236}">
                  <a16:creationId xmlns:a16="http://schemas.microsoft.com/office/drawing/2014/main" id="{58395042-4B11-41D2-8C3C-4398487013EC}"/>
                </a:ext>
              </a:extLst>
            </p:cNvPr>
            <p:cNvSpPr txBox="1"/>
            <p:nvPr/>
          </p:nvSpPr>
          <p:spPr>
            <a:xfrm>
              <a:off x="9505190" y="1375592"/>
              <a:ext cx="2219262" cy="461665"/>
            </a:xfrm>
            <a:prstGeom prst="rect">
              <a:avLst/>
            </a:prstGeom>
            <a:noFill/>
          </p:spPr>
          <p:txBody>
            <a:bodyPr wrap="none" rtlCol="0">
              <a:spAutoFit/>
            </a:bodyPr>
            <a:lstStyle/>
            <a:p>
              <a:pPr algn="ctr"/>
              <a:r>
                <a:rPr lang="en-US" sz="1200" b="1" dirty="0"/>
                <a:t>AWS RDS</a:t>
              </a:r>
            </a:p>
            <a:p>
              <a:pPr algn="ctr"/>
              <a:r>
                <a:rPr lang="en-US" sz="1200" b="1" dirty="0"/>
                <a:t>AWS_PARKING_DEVICE_STATUS</a:t>
              </a:r>
            </a:p>
          </p:txBody>
        </p:sp>
      </p:grpSp>
      <p:pic>
        <p:nvPicPr>
          <p:cNvPr id="226" name="Picture 225">
            <a:extLst>
              <a:ext uri="{FF2B5EF4-FFF2-40B4-BE49-F238E27FC236}">
                <a16:creationId xmlns:a16="http://schemas.microsoft.com/office/drawing/2014/main" id="{9AA81ED2-0006-483D-AD31-89A2DC9FA0FF}"/>
              </a:ext>
            </a:extLst>
          </p:cNvPr>
          <p:cNvPicPr>
            <a:picLocks noChangeAspect="1"/>
          </p:cNvPicPr>
          <p:nvPr/>
        </p:nvPicPr>
        <p:blipFill>
          <a:blip r:embed="rId20"/>
          <a:stretch>
            <a:fillRect/>
          </a:stretch>
        </p:blipFill>
        <p:spPr>
          <a:xfrm>
            <a:off x="10253262" y="4504683"/>
            <a:ext cx="556686" cy="514518"/>
          </a:xfrm>
          <a:prstGeom prst="rect">
            <a:avLst/>
          </a:prstGeom>
        </p:spPr>
      </p:pic>
      <p:sp>
        <p:nvSpPr>
          <p:cNvPr id="227" name="TextBox 226">
            <a:extLst>
              <a:ext uri="{FF2B5EF4-FFF2-40B4-BE49-F238E27FC236}">
                <a16:creationId xmlns:a16="http://schemas.microsoft.com/office/drawing/2014/main" id="{13960B0F-D052-45A8-AF25-48C5320C83F9}"/>
              </a:ext>
            </a:extLst>
          </p:cNvPr>
          <p:cNvSpPr txBox="1"/>
          <p:nvPr/>
        </p:nvSpPr>
        <p:spPr>
          <a:xfrm>
            <a:off x="9697726" y="5018272"/>
            <a:ext cx="1667758" cy="646331"/>
          </a:xfrm>
          <a:prstGeom prst="rect">
            <a:avLst/>
          </a:prstGeom>
          <a:noFill/>
        </p:spPr>
        <p:txBody>
          <a:bodyPr wrap="square" rtlCol="0">
            <a:spAutoFit/>
          </a:bodyPr>
          <a:lstStyle/>
          <a:p>
            <a:pPr algn="ctr"/>
            <a:r>
              <a:rPr lang="en-US" sz="1200" b="1" dirty="0"/>
              <a:t>DynamoDB</a:t>
            </a:r>
          </a:p>
          <a:p>
            <a:pPr algn="ctr"/>
            <a:r>
              <a:rPr lang="en-US" sz="1200" dirty="0"/>
              <a:t>AWS_PARKING_ALERTS_WARNINGS</a:t>
            </a:r>
            <a:endParaRPr lang="en-US" sz="1200" b="1" dirty="0"/>
          </a:p>
        </p:txBody>
      </p:sp>
      <p:grpSp>
        <p:nvGrpSpPr>
          <p:cNvPr id="228" name="Group 227">
            <a:extLst>
              <a:ext uri="{FF2B5EF4-FFF2-40B4-BE49-F238E27FC236}">
                <a16:creationId xmlns:a16="http://schemas.microsoft.com/office/drawing/2014/main" id="{E7C9352E-65E1-411B-B57A-C2A1BD242346}"/>
              </a:ext>
            </a:extLst>
          </p:cNvPr>
          <p:cNvGrpSpPr/>
          <p:nvPr/>
        </p:nvGrpSpPr>
        <p:grpSpPr>
          <a:xfrm>
            <a:off x="12433517" y="4104196"/>
            <a:ext cx="1586588" cy="1544906"/>
            <a:chOff x="6623699" y="4328372"/>
            <a:chExt cx="1999398" cy="2126292"/>
          </a:xfrm>
        </p:grpSpPr>
        <p:pic>
          <p:nvPicPr>
            <p:cNvPr id="229" name="Graphic 18">
              <a:extLst>
                <a:ext uri="{FF2B5EF4-FFF2-40B4-BE49-F238E27FC236}">
                  <a16:creationId xmlns:a16="http://schemas.microsoft.com/office/drawing/2014/main" id="{CF902F60-B32E-4FF5-9299-B51B2EB02FE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44867" y="4328372"/>
              <a:ext cx="714847" cy="714847"/>
            </a:xfrm>
            <a:prstGeom prst="rect">
              <a:avLst/>
            </a:prstGeom>
          </p:spPr>
        </p:pic>
        <p:sp>
          <p:nvSpPr>
            <p:cNvPr id="230" name="TextBox 229">
              <a:extLst>
                <a:ext uri="{FF2B5EF4-FFF2-40B4-BE49-F238E27FC236}">
                  <a16:creationId xmlns:a16="http://schemas.microsoft.com/office/drawing/2014/main" id="{3F817567-7AAE-4B9B-B404-B7E8E7842165}"/>
                </a:ext>
              </a:extLst>
            </p:cNvPr>
            <p:cNvSpPr txBox="1"/>
            <p:nvPr/>
          </p:nvSpPr>
          <p:spPr>
            <a:xfrm>
              <a:off x="6623699" y="5056782"/>
              <a:ext cx="1999398" cy="1397882"/>
            </a:xfrm>
            <a:prstGeom prst="rect">
              <a:avLst/>
            </a:prstGeom>
            <a:noFill/>
          </p:spPr>
          <p:txBody>
            <a:bodyPr wrap="none" rtlCol="0">
              <a:spAutoFit/>
            </a:bodyPr>
            <a:lstStyle/>
            <a:p>
              <a:pPr algn="ctr"/>
              <a:r>
                <a:rPr lang="en-US" sz="1200" b="1" dirty="0"/>
                <a:t>API Gateway APIs</a:t>
              </a:r>
            </a:p>
            <a:p>
              <a:pPr algn="ctr"/>
              <a:r>
                <a:rPr lang="en-US" sz="1200" b="1" dirty="0"/>
                <a:t>Endpoints</a:t>
              </a:r>
            </a:p>
            <a:p>
              <a:pPr algn="ctr"/>
              <a:r>
                <a:rPr lang="en-US" sz="1200" b="1" dirty="0"/>
                <a:t>For Parking locations,</a:t>
              </a:r>
            </a:p>
            <a:p>
              <a:pPr algn="ctr"/>
              <a:r>
                <a:rPr lang="en-US" sz="1200" b="1" dirty="0"/>
                <a:t>Status updates, Alerts</a:t>
              </a:r>
            </a:p>
            <a:p>
              <a:pPr algn="ctr"/>
              <a:endParaRPr lang="en-US" sz="1200" b="1" dirty="0"/>
            </a:p>
          </p:txBody>
        </p:sp>
      </p:grpSp>
      <p:grpSp>
        <p:nvGrpSpPr>
          <p:cNvPr id="231" name="Group 230">
            <a:extLst>
              <a:ext uri="{FF2B5EF4-FFF2-40B4-BE49-F238E27FC236}">
                <a16:creationId xmlns:a16="http://schemas.microsoft.com/office/drawing/2014/main" id="{C63A9467-C4F4-4293-9C30-579DB388EB36}"/>
              </a:ext>
            </a:extLst>
          </p:cNvPr>
          <p:cNvGrpSpPr/>
          <p:nvPr/>
        </p:nvGrpSpPr>
        <p:grpSpPr>
          <a:xfrm>
            <a:off x="12516614" y="1890850"/>
            <a:ext cx="1579535" cy="1374434"/>
            <a:chOff x="6377180" y="3771078"/>
            <a:chExt cx="2054856" cy="1864060"/>
          </a:xfrm>
        </p:grpSpPr>
        <p:pic>
          <p:nvPicPr>
            <p:cNvPr id="232" name="Picture 231">
              <a:extLst>
                <a:ext uri="{FF2B5EF4-FFF2-40B4-BE49-F238E27FC236}">
                  <a16:creationId xmlns:a16="http://schemas.microsoft.com/office/drawing/2014/main" id="{8107698B-31B2-4F39-A7B0-D9BF4179A6DC}"/>
                </a:ext>
              </a:extLst>
            </p:cNvPr>
            <p:cNvPicPr>
              <a:picLocks noChangeAspect="1"/>
            </p:cNvPicPr>
            <p:nvPr/>
          </p:nvPicPr>
          <p:blipFill>
            <a:blip r:embed="rId17"/>
            <a:stretch>
              <a:fillRect/>
            </a:stretch>
          </p:blipFill>
          <p:spPr>
            <a:xfrm>
              <a:off x="7007926" y="3771078"/>
              <a:ext cx="738704" cy="737030"/>
            </a:xfrm>
            <a:prstGeom prst="rect">
              <a:avLst/>
            </a:prstGeom>
          </p:spPr>
        </p:pic>
        <p:sp>
          <p:nvSpPr>
            <p:cNvPr id="233" name="TextBox 232">
              <a:extLst>
                <a:ext uri="{FF2B5EF4-FFF2-40B4-BE49-F238E27FC236}">
                  <a16:creationId xmlns:a16="http://schemas.microsoft.com/office/drawing/2014/main" id="{14D8DE5E-3B2F-4DBF-B3A4-D8B4E1AD385C}"/>
                </a:ext>
              </a:extLst>
            </p:cNvPr>
            <p:cNvSpPr txBox="1"/>
            <p:nvPr/>
          </p:nvSpPr>
          <p:spPr>
            <a:xfrm>
              <a:off x="6377180" y="4508108"/>
              <a:ext cx="2054856" cy="1127030"/>
            </a:xfrm>
            <a:prstGeom prst="rect">
              <a:avLst/>
            </a:prstGeom>
            <a:noFill/>
          </p:spPr>
          <p:txBody>
            <a:bodyPr wrap="none" rtlCol="0">
              <a:spAutoFit/>
            </a:bodyPr>
            <a:lstStyle/>
            <a:p>
              <a:pPr algn="ctr"/>
              <a:r>
                <a:rPr lang="en-US" sz="1200" b="1" dirty="0"/>
                <a:t>AWS Lambda APIs</a:t>
              </a:r>
            </a:p>
            <a:p>
              <a:pPr algn="ctr"/>
              <a:r>
                <a:rPr lang="en-US" sz="1200" b="1" dirty="0"/>
                <a:t>NodeJS programs </a:t>
              </a:r>
            </a:p>
            <a:p>
              <a:pPr algn="ctr"/>
              <a:r>
                <a:rPr lang="en-US" sz="1200" b="1" dirty="0"/>
                <a:t>For Parking locations,</a:t>
              </a:r>
            </a:p>
            <a:p>
              <a:pPr algn="ctr"/>
              <a:r>
                <a:rPr lang="en-US" sz="1200" b="1" dirty="0"/>
                <a:t>Status updates, Alerts</a:t>
              </a:r>
            </a:p>
          </p:txBody>
        </p:sp>
      </p:grpSp>
      <p:cxnSp>
        <p:nvCxnSpPr>
          <p:cNvPr id="237" name="Straight Arrow Connector 236">
            <a:extLst>
              <a:ext uri="{FF2B5EF4-FFF2-40B4-BE49-F238E27FC236}">
                <a16:creationId xmlns:a16="http://schemas.microsoft.com/office/drawing/2014/main" id="{A5E2940D-BAB4-4018-9807-D394938DCAF2}"/>
              </a:ext>
            </a:extLst>
          </p:cNvPr>
          <p:cNvCxnSpPr>
            <a:stCxn id="188" idx="3"/>
          </p:cNvCxnSpPr>
          <p:nvPr/>
        </p:nvCxnSpPr>
        <p:spPr>
          <a:xfrm>
            <a:off x="7726018" y="1126841"/>
            <a:ext cx="679822" cy="1"/>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39" name="Straight Arrow Connector 238">
            <a:extLst>
              <a:ext uri="{FF2B5EF4-FFF2-40B4-BE49-F238E27FC236}">
                <a16:creationId xmlns:a16="http://schemas.microsoft.com/office/drawing/2014/main" id="{AE0B72E4-1C89-4711-B95C-34FDADDB0CDB}"/>
              </a:ext>
            </a:extLst>
          </p:cNvPr>
          <p:cNvCxnSpPr>
            <a:stCxn id="194" idx="3"/>
            <a:endCxn id="200" idx="1"/>
          </p:cNvCxnSpPr>
          <p:nvPr/>
        </p:nvCxnSpPr>
        <p:spPr>
          <a:xfrm>
            <a:off x="7726018" y="3543753"/>
            <a:ext cx="748850" cy="734"/>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41" name="Connector: Elbow 240">
            <a:extLst>
              <a:ext uri="{FF2B5EF4-FFF2-40B4-BE49-F238E27FC236}">
                <a16:creationId xmlns:a16="http://schemas.microsoft.com/office/drawing/2014/main" id="{185EF6EA-C715-469E-A505-2275E8C58FC2}"/>
              </a:ext>
            </a:extLst>
          </p:cNvPr>
          <p:cNvCxnSpPr>
            <a:stCxn id="167" idx="3"/>
            <a:endCxn id="200" idx="0"/>
          </p:cNvCxnSpPr>
          <p:nvPr/>
        </p:nvCxnSpPr>
        <p:spPr>
          <a:xfrm>
            <a:off x="7746227" y="2335297"/>
            <a:ext cx="1012556" cy="937471"/>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pic>
        <p:nvPicPr>
          <p:cNvPr id="242" name="Graphic 241">
            <a:extLst>
              <a:ext uri="{FF2B5EF4-FFF2-40B4-BE49-F238E27FC236}">
                <a16:creationId xmlns:a16="http://schemas.microsoft.com/office/drawing/2014/main" id="{6802A2A2-05FB-4BE5-8C57-F3B6F847B9E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488452" y="4485353"/>
            <a:ext cx="533848" cy="533848"/>
          </a:xfrm>
          <a:prstGeom prst="rect">
            <a:avLst/>
          </a:prstGeom>
        </p:spPr>
      </p:pic>
      <p:sp>
        <p:nvSpPr>
          <p:cNvPr id="243" name="TextBox 242">
            <a:extLst>
              <a:ext uri="{FF2B5EF4-FFF2-40B4-BE49-F238E27FC236}">
                <a16:creationId xmlns:a16="http://schemas.microsoft.com/office/drawing/2014/main" id="{519B7F63-8F97-47DD-B79D-5FD109575CE6}"/>
              </a:ext>
            </a:extLst>
          </p:cNvPr>
          <p:cNvSpPr txBox="1"/>
          <p:nvPr/>
        </p:nvSpPr>
        <p:spPr>
          <a:xfrm>
            <a:off x="8348525" y="5019201"/>
            <a:ext cx="836704" cy="276999"/>
          </a:xfrm>
          <a:prstGeom prst="rect">
            <a:avLst/>
          </a:prstGeom>
          <a:noFill/>
        </p:spPr>
        <p:txBody>
          <a:bodyPr wrap="none" rtlCol="0">
            <a:spAutoFit/>
          </a:bodyPr>
          <a:lstStyle/>
          <a:p>
            <a:r>
              <a:rPr lang="en-US" sz="1200" b="1" dirty="0"/>
              <a:t>IoT Events</a:t>
            </a:r>
          </a:p>
        </p:txBody>
      </p:sp>
      <p:cxnSp>
        <p:nvCxnSpPr>
          <p:cNvPr id="245" name="Straight Arrow Connector 244">
            <a:extLst>
              <a:ext uri="{FF2B5EF4-FFF2-40B4-BE49-F238E27FC236}">
                <a16:creationId xmlns:a16="http://schemas.microsoft.com/office/drawing/2014/main" id="{80AB19E6-A40E-43E2-A7BA-D87A96A13392}"/>
              </a:ext>
            </a:extLst>
          </p:cNvPr>
          <p:cNvCxnSpPr>
            <a:stCxn id="191" idx="3"/>
            <a:endCxn id="242" idx="1"/>
          </p:cNvCxnSpPr>
          <p:nvPr/>
        </p:nvCxnSpPr>
        <p:spPr>
          <a:xfrm>
            <a:off x="7746227" y="4752209"/>
            <a:ext cx="742225" cy="68"/>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47" name="Connector: Elbow 246">
            <a:extLst>
              <a:ext uri="{FF2B5EF4-FFF2-40B4-BE49-F238E27FC236}">
                <a16:creationId xmlns:a16="http://schemas.microsoft.com/office/drawing/2014/main" id="{741A5127-AC10-47F3-93B6-4CF6F1B7B258}"/>
              </a:ext>
            </a:extLst>
          </p:cNvPr>
          <p:cNvCxnSpPr>
            <a:stCxn id="200" idx="3"/>
            <a:endCxn id="218" idx="1"/>
          </p:cNvCxnSpPr>
          <p:nvPr/>
        </p:nvCxnSpPr>
        <p:spPr>
          <a:xfrm flipV="1">
            <a:off x="9042698" y="2618338"/>
            <a:ext cx="1226114" cy="926149"/>
          </a:xfrm>
          <a:prstGeom prst="bentConnector3">
            <a:avLst>
              <a:gd name="adj1" fmla="val 27627"/>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50" name="Connector: Elbow 249">
            <a:extLst>
              <a:ext uri="{FF2B5EF4-FFF2-40B4-BE49-F238E27FC236}">
                <a16:creationId xmlns:a16="http://schemas.microsoft.com/office/drawing/2014/main" id="{3EFF09B4-B078-4D34-80E6-F20B0D5DE822}"/>
              </a:ext>
            </a:extLst>
          </p:cNvPr>
          <p:cNvCxnSpPr>
            <a:stCxn id="200" idx="3"/>
            <a:endCxn id="226" idx="1"/>
          </p:cNvCxnSpPr>
          <p:nvPr/>
        </p:nvCxnSpPr>
        <p:spPr>
          <a:xfrm>
            <a:off x="9042698" y="3544487"/>
            <a:ext cx="1210564" cy="1217455"/>
          </a:xfrm>
          <a:prstGeom prst="bentConnector3">
            <a:avLst>
              <a:gd name="adj1" fmla="val 28179"/>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56" name="Straight Arrow Connector 255">
            <a:extLst>
              <a:ext uri="{FF2B5EF4-FFF2-40B4-BE49-F238E27FC236}">
                <a16:creationId xmlns:a16="http://schemas.microsoft.com/office/drawing/2014/main" id="{F9FFC069-8A7D-4315-842E-9835144EF25F}"/>
              </a:ext>
            </a:extLst>
          </p:cNvPr>
          <p:cNvCxnSpPr>
            <a:stCxn id="243" idx="2"/>
            <a:endCxn id="73" idx="0"/>
          </p:cNvCxnSpPr>
          <p:nvPr/>
        </p:nvCxnSpPr>
        <p:spPr>
          <a:xfrm>
            <a:off x="8766877" y="5296200"/>
            <a:ext cx="13612" cy="976065"/>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58" name="Straight Arrow Connector 257">
            <a:extLst>
              <a:ext uri="{FF2B5EF4-FFF2-40B4-BE49-F238E27FC236}">
                <a16:creationId xmlns:a16="http://schemas.microsoft.com/office/drawing/2014/main" id="{5C9162BD-3311-4FB2-BDE6-1271B10BBE08}"/>
              </a:ext>
            </a:extLst>
          </p:cNvPr>
          <p:cNvCxnSpPr>
            <a:stCxn id="197" idx="3"/>
            <a:endCxn id="202" idx="1"/>
          </p:cNvCxnSpPr>
          <p:nvPr/>
        </p:nvCxnSpPr>
        <p:spPr>
          <a:xfrm>
            <a:off x="9041017" y="1159529"/>
            <a:ext cx="1182771" cy="1621"/>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60" name="Connector: Elbow 259">
            <a:extLst>
              <a:ext uri="{FF2B5EF4-FFF2-40B4-BE49-F238E27FC236}">
                <a16:creationId xmlns:a16="http://schemas.microsoft.com/office/drawing/2014/main" id="{BA5FD3C3-9932-49A0-839D-7539C48E3DDC}"/>
              </a:ext>
            </a:extLst>
          </p:cNvPr>
          <p:cNvCxnSpPr>
            <a:stCxn id="202" idx="3"/>
            <a:endCxn id="232" idx="0"/>
          </p:cNvCxnSpPr>
          <p:nvPr/>
        </p:nvCxnSpPr>
        <p:spPr>
          <a:xfrm>
            <a:off x="10749374" y="1161150"/>
            <a:ext cx="2535999" cy="729700"/>
          </a:xfrm>
          <a:prstGeom prst="bentConnector2">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62" name="Connector: Elbow 261">
            <a:extLst>
              <a:ext uri="{FF2B5EF4-FFF2-40B4-BE49-F238E27FC236}">
                <a16:creationId xmlns:a16="http://schemas.microsoft.com/office/drawing/2014/main" id="{6F4DC91F-7BA9-415F-AAD7-A0551EAEA2A2}"/>
              </a:ext>
            </a:extLst>
          </p:cNvPr>
          <p:cNvCxnSpPr>
            <a:stCxn id="226" idx="3"/>
            <a:endCxn id="232" idx="1"/>
          </p:cNvCxnSpPr>
          <p:nvPr/>
        </p:nvCxnSpPr>
        <p:spPr>
          <a:xfrm flipV="1">
            <a:off x="10809948" y="2162569"/>
            <a:ext cx="2191510" cy="2599373"/>
          </a:xfrm>
          <a:prstGeom prst="bentConnector3">
            <a:avLst>
              <a:gd name="adj1" fmla="val 49536"/>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64" name="Connector: Elbow 263">
            <a:extLst>
              <a:ext uri="{FF2B5EF4-FFF2-40B4-BE49-F238E27FC236}">
                <a16:creationId xmlns:a16="http://schemas.microsoft.com/office/drawing/2014/main" id="{E33113A4-8E5C-4CD5-80C6-5F9E9058ED46}"/>
              </a:ext>
            </a:extLst>
          </p:cNvPr>
          <p:cNvCxnSpPr>
            <a:stCxn id="218" idx="3"/>
            <a:endCxn id="232" idx="1"/>
          </p:cNvCxnSpPr>
          <p:nvPr/>
        </p:nvCxnSpPr>
        <p:spPr>
          <a:xfrm flipV="1">
            <a:off x="10794398" y="2162569"/>
            <a:ext cx="2207060" cy="455769"/>
          </a:xfrm>
          <a:prstGeom prst="bentConnector3">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cxnSp>
        <p:nvCxnSpPr>
          <p:cNvPr id="275" name="Straight Arrow Connector 274">
            <a:extLst>
              <a:ext uri="{FF2B5EF4-FFF2-40B4-BE49-F238E27FC236}">
                <a16:creationId xmlns:a16="http://schemas.microsoft.com/office/drawing/2014/main" id="{E4046773-F0A8-487A-9AEA-01A75958702C}"/>
              </a:ext>
            </a:extLst>
          </p:cNvPr>
          <p:cNvCxnSpPr>
            <a:cxnSpLocks/>
          </p:cNvCxnSpPr>
          <p:nvPr/>
        </p:nvCxnSpPr>
        <p:spPr>
          <a:xfrm>
            <a:off x="13082738" y="3272768"/>
            <a:ext cx="0" cy="829646"/>
          </a:xfrm>
          <a:prstGeom prst="straightConnector1">
            <a:avLst/>
          </a:prstGeom>
          <a:ln w="12700">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D488139D-7C03-4602-A402-FB553132341C}"/>
              </a:ext>
            </a:extLst>
          </p:cNvPr>
          <p:cNvCxnSpPr/>
          <p:nvPr/>
        </p:nvCxnSpPr>
        <p:spPr>
          <a:xfrm flipV="1">
            <a:off x="13309600" y="3265284"/>
            <a:ext cx="0" cy="838912"/>
          </a:xfrm>
          <a:prstGeom prst="straightConnector1">
            <a:avLst/>
          </a:prstGeom>
          <a:ln w="22225">
            <a:headEnd type="none" w="lg" len="lg"/>
            <a:tailEnd type="triangle" w="lg" len="lg"/>
          </a:ln>
        </p:spPr>
        <p:style>
          <a:lnRef idx="3">
            <a:schemeClr val="accent2"/>
          </a:lnRef>
          <a:fillRef idx="0">
            <a:schemeClr val="accent2"/>
          </a:fillRef>
          <a:effectRef idx="2">
            <a:schemeClr val="accent2"/>
          </a:effectRef>
          <a:fontRef idx="minor">
            <a:schemeClr val="tx1"/>
          </a:fontRef>
        </p:style>
      </p:cxnSp>
      <p:sp>
        <p:nvSpPr>
          <p:cNvPr id="280" name="TextBox 279">
            <a:extLst>
              <a:ext uri="{FF2B5EF4-FFF2-40B4-BE49-F238E27FC236}">
                <a16:creationId xmlns:a16="http://schemas.microsoft.com/office/drawing/2014/main" id="{C4E8014C-BEF2-4D01-961D-56B1934F61E3}"/>
              </a:ext>
            </a:extLst>
          </p:cNvPr>
          <p:cNvSpPr txBox="1"/>
          <p:nvPr/>
        </p:nvSpPr>
        <p:spPr>
          <a:xfrm>
            <a:off x="13283097" y="3569329"/>
            <a:ext cx="519951" cy="276999"/>
          </a:xfrm>
          <a:prstGeom prst="rect">
            <a:avLst/>
          </a:prstGeom>
          <a:noFill/>
        </p:spPr>
        <p:txBody>
          <a:bodyPr wrap="none" rtlCol="0">
            <a:spAutoFit/>
          </a:bodyPr>
          <a:lstStyle/>
          <a:p>
            <a:r>
              <a:rPr lang="en-US" sz="1200" b="1" dirty="0">
                <a:solidFill>
                  <a:srgbClr val="002060"/>
                </a:solidFill>
              </a:rPr>
              <a:t>HTTP</a:t>
            </a:r>
          </a:p>
        </p:txBody>
      </p:sp>
      <p:sp>
        <p:nvSpPr>
          <p:cNvPr id="281" name="TextBox 280">
            <a:extLst>
              <a:ext uri="{FF2B5EF4-FFF2-40B4-BE49-F238E27FC236}">
                <a16:creationId xmlns:a16="http://schemas.microsoft.com/office/drawing/2014/main" id="{D030A52D-EECB-49AC-9662-057AB4FF634A}"/>
              </a:ext>
            </a:extLst>
          </p:cNvPr>
          <p:cNvSpPr txBox="1"/>
          <p:nvPr/>
        </p:nvSpPr>
        <p:spPr>
          <a:xfrm>
            <a:off x="12149775" y="3560185"/>
            <a:ext cx="957763" cy="276999"/>
          </a:xfrm>
          <a:prstGeom prst="rect">
            <a:avLst/>
          </a:prstGeom>
          <a:noFill/>
        </p:spPr>
        <p:txBody>
          <a:bodyPr wrap="none" rtlCol="0">
            <a:spAutoFit/>
          </a:bodyPr>
          <a:lstStyle/>
          <a:p>
            <a:r>
              <a:rPr lang="en-US" sz="1200" b="1" dirty="0" err="1">
                <a:solidFill>
                  <a:srgbClr val="002060"/>
                </a:solidFill>
              </a:rPr>
              <a:t>WebSockets</a:t>
            </a:r>
            <a:endParaRPr lang="en-US" sz="1200" b="1" dirty="0">
              <a:solidFill>
                <a:srgbClr val="002060"/>
              </a:solidFill>
            </a:endParaRPr>
          </a:p>
        </p:txBody>
      </p:sp>
      <p:pic>
        <p:nvPicPr>
          <p:cNvPr id="282" name="Graphic 281">
            <a:extLst>
              <a:ext uri="{FF2B5EF4-FFF2-40B4-BE49-F238E27FC236}">
                <a16:creationId xmlns:a16="http://schemas.microsoft.com/office/drawing/2014/main" id="{2E021827-D958-4836-88CF-D5AE728A076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194336" y="6270871"/>
            <a:ext cx="587588" cy="587588"/>
          </a:xfrm>
          <a:prstGeom prst="rect">
            <a:avLst/>
          </a:prstGeom>
        </p:spPr>
      </p:pic>
      <p:sp>
        <p:nvSpPr>
          <p:cNvPr id="283" name="TextBox 282">
            <a:extLst>
              <a:ext uri="{FF2B5EF4-FFF2-40B4-BE49-F238E27FC236}">
                <a16:creationId xmlns:a16="http://schemas.microsoft.com/office/drawing/2014/main" id="{051C29D8-DA3D-4A9A-A688-2A9038A2D623}"/>
              </a:ext>
            </a:extLst>
          </p:cNvPr>
          <p:cNvSpPr txBox="1"/>
          <p:nvPr/>
        </p:nvSpPr>
        <p:spPr>
          <a:xfrm>
            <a:off x="12875851" y="6876275"/>
            <a:ext cx="1253805" cy="276999"/>
          </a:xfrm>
          <a:prstGeom prst="rect">
            <a:avLst/>
          </a:prstGeom>
          <a:noFill/>
        </p:spPr>
        <p:txBody>
          <a:bodyPr wrap="none" rtlCol="0">
            <a:spAutoFit/>
          </a:bodyPr>
          <a:lstStyle/>
          <a:p>
            <a:r>
              <a:rPr lang="en-US" sz="1200" b="1" dirty="0"/>
              <a:t>Cloud Formation</a:t>
            </a:r>
          </a:p>
        </p:txBody>
      </p:sp>
      <p:sp>
        <p:nvSpPr>
          <p:cNvPr id="285" name="TextBox 284">
            <a:extLst>
              <a:ext uri="{FF2B5EF4-FFF2-40B4-BE49-F238E27FC236}">
                <a16:creationId xmlns:a16="http://schemas.microsoft.com/office/drawing/2014/main" id="{061836E7-2B1B-47D5-A58F-246A68C3EF9B}"/>
              </a:ext>
            </a:extLst>
          </p:cNvPr>
          <p:cNvSpPr txBox="1"/>
          <p:nvPr/>
        </p:nvSpPr>
        <p:spPr>
          <a:xfrm>
            <a:off x="2325320" y="1716070"/>
            <a:ext cx="970137" cy="246221"/>
          </a:xfrm>
          <a:prstGeom prst="rect">
            <a:avLst/>
          </a:prstGeom>
          <a:noFill/>
        </p:spPr>
        <p:txBody>
          <a:bodyPr wrap="none" rtlCol="0">
            <a:spAutoFit/>
          </a:bodyPr>
          <a:lstStyle/>
          <a:p>
            <a:r>
              <a:rPr lang="en-US" sz="1000" dirty="0"/>
              <a:t>MQTT over SSL</a:t>
            </a:r>
          </a:p>
        </p:txBody>
      </p:sp>
    </p:spTree>
    <p:extLst>
      <p:ext uri="{BB962C8B-B14F-4D97-AF65-F5344CB8AC3E}">
        <p14:creationId xmlns:p14="http://schemas.microsoft.com/office/powerpoint/2010/main" val="1557318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TotalTime>
  <Words>465</Words>
  <Application>Microsoft Office PowerPoint</Application>
  <PresentationFormat>Custom</PresentationFormat>
  <Paragraphs>142</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Prajapati, Brijesh</dc:creator>
  <cp:lastModifiedBy>Prajapati, Brijesh</cp:lastModifiedBy>
  <cp:revision>108</cp:revision>
  <dcterms:created xsi:type="dcterms:W3CDTF">2019-08-29T14:39:18Z</dcterms:created>
  <dcterms:modified xsi:type="dcterms:W3CDTF">2020-04-08T14:36:59Z</dcterms:modified>
</cp:coreProperties>
</file>