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8" r:id="rId9"/>
    <p:sldId id="261" r:id="rId10"/>
    <p:sldId id="262" r:id="rId11"/>
    <p:sldId id="267" r:id="rId12"/>
    <p:sldId id="263" r:id="rId13"/>
    <p:sldId id="265" r:id="rId14"/>
    <p:sldId id="266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0BF6-999C-41D0-ABD7-5DC9D2285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852B-7A0C-465F-A3F1-DFDA53960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B63C-872F-425B-AC10-AAB6A0F0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CA0C-2E83-4003-90BE-C625B23F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1BA4-1060-4838-A9C1-599DB3B9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A250-57AB-422F-A845-91FE72DE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E129-32CD-478A-95FB-89DBC49D1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4FD34-56E5-469E-960D-2E2873C6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E619-B6EC-49D9-90BB-056E8205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B489-3190-4ED2-832B-9DC92A0A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1BB36-213C-4798-BEBF-7FFF86C5D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38A2B-7262-4FAC-9C2B-261853497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08DF-B500-4D68-B638-162FD833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D786-8145-45E5-9626-5DD12E01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70E6-7681-49D4-9977-C56B2545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D6EB-BCE5-465D-8694-704792A9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001C-4B38-4611-9655-22C6EAA6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FECA-2C4D-4AC7-B33A-CE544590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056D-501D-4AC2-9A94-86F1004E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9D7A-CE61-478F-B4A9-25390D2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5419-4027-4F61-BC11-B7BD670F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7FBC-2E7E-49FB-9600-19797D05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9A17-24DA-48B6-B5B4-59E1727C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7734-EA90-44D5-8551-C36FCAC0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65E7-E3E7-4FD8-AAAE-53815262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A161-2532-45C3-97C6-7793597F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194-DCCC-4818-9F5F-9599D7FC8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F441F-75C9-4FD6-9BB7-591AFA65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C913-C3EA-4DF5-BC4D-47B568BE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D3C8-E955-4167-B145-BB559C64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2434C-C246-4CB5-BEF4-814E7A15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6DE-CCE1-4DAF-BB5B-A73A91C3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BB29-CD0F-4479-9806-9FB1AD14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4EB2A-9E58-436F-9B10-A6DCF7B8A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0D56C-8BA4-49E8-8295-05EA684C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096BF-E843-4E70-B1FD-3FA247141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6EC61-1391-47D2-A5BC-1163FE9B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EBF65-D0EE-42CE-8C9F-B02CEF40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EBA96-E529-4838-B81E-6F84FD99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81B-C761-4AFC-A478-832AF1F1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FB933-C80E-481F-A2C8-92C035D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F5170-5945-49D6-BFB9-26D5965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53AEA-58AD-4ABF-8488-472F79D5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66076-112D-4D72-93C8-B1512BC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F6C28-166A-4E5F-AC77-2DD44105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F5B1-B367-4C4E-AE1D-804C6A75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2450-05D5-42C9-BF4C-15909DCB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5F42-906D-4EDE-AF1C-BAA3FE53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74A71-CA90-41FD-9E03-E4FE0DC9C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FA8C8-AE0B-446F-AD99-F2C9720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FF019-C106-490C-8753-9BA79FAD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50F1-337A-4EFB-8E4D-B383A346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8409-310B-460E-A166-9D7A104F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921E5-23AE-4C23-94D0-EC9500BDC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D0308-6D67-411E-ADB5-6189B6EE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2F03-5565-45A9-B461-0BDC732C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9ACFC-A987-4D9C-BE22-A451E026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7B19-2041-4721-8F37-8F2CB4A0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8119-2550-4E82-AB5E-B6F8EEF9F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0876-1E7D-4700-A8ED-AB511F26802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3D2B-9348-40C6-B3A8-EA3C2964D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59658" y="6492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AWS IoT Smart Parking Solution (Initial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82B3-1D38-4211-9FCA-DFBB93F8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311-4F9E-4992-9257-4D9921ECFA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48AE7-61DA-4CCA-ADD1-D30C7A68E8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8589" y="136525"/>
            <a:ext cx="3805237" cy="5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9juczp0dh.execute-api.us-east-1.amazonaws.com/Test/parking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9juczp0dh.execute-api.us-east-1.amazonaws.com/Test/parking/available/0" TargetMode="External"/><Relationship Id="rId2" Type="http://schemas.openxmlformats.org/officeDocument/2006/relationships/hyperlink" Target="https://j9juczp0dh.execute-api.us-east-1.amazonaws.com/Test/parking/available/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9juczp0dh.execute-api.us-east-1.amazonaws.com/Test/parking/alert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9juczp0dh.execute-api.us-east-1.amazonaws.com/Test/parkin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codecommit.us-east-1.amazonaws.com/v1/repos/SmartParkingAPIs" TargetMode="External"/><Relationship Id="rId7" Type="http://schemas.openxmlformats.org/officeDocument/2006/relationships/hyperlink" Target="https://git-codecommit.us-east-1.amazonaws.com/v1/repos/SmartParking_Simulation_Scripts" TargetMode="External"/><Relationship Id="rId2" Type="http://schemas.openxmlformats.org/officeDocument/2006/relationships/hyperlink" Target="https://git-codecommit.us-east-1.amazonaws.com/v1/repos/Greengras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-codecommit.us-east-1.amazonaws.com/v1/repos/SmartParking_IoT_Events" TargetMode="External"/><Relationship Id="rId5" Type="http://schemas.openxmlformats.org/officeDocument/2006/relationships/hyperlink" Target="https://git-codecommit.us-east-1.amazonaws.com/v1/repos/SmartParking_Docs" TargetMode="External"/><Relationship Id="rId4" Type="http://schemas.openxmlformats.org/officeDocument/2006/relationships/hyperlink" Target="https://git-codecommit.us-east-1.amazonaws.com/v1/repos/SmartParkingIoTCo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1.wp.com/www.cbc.bb/wp-content/uploads/2019/07/smart-parking.png?resize=1210%2C642&amp;ssl=1">
            <a:extLst>
              <a:ext uri="{FF2B5EF4-FFF2-40B4-BE49-F238E27FC236}">
                <a16:creationId xmlns:a16="http://schemas.microsoft.com/office/drawing/2014/main" id="{C039F81F-E2AC-4D8D-9C2E-FE7C4CB2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21568" y="1931191"/>
            <a:ext cx="6048376" cy="38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393A1-9FF5-474D-8EFA-68700039D69C}"/>
              </a:ext>
            </a:extLst>
          </p:cNvPr>
          <p:cNvSpPr/>
          <p:nvPr/>
        </p:nvSpPr>
        <p:spPr>
          <a:xfrm>
            <a:off x="4000500" y="809623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Problem Description:</a:t>
            </a:r>
          </a:p>
          <a:p>
            <a:endParaRPr lang="en-US" sz="2000" dirty="0"/>
          </a:p>
          <a:p>
            <a:r>
              <a:rPr lang="en-US" sz="2000" dirty="0"/>
              <a:t>The city of Round about has a downtown parking problem. Motorists find it hard to find parking even though there are many metered parking street spots in and around the downtown area. </a:t>
            </a:r>
          </a:p>
          <a:p>
            <a:endParaRPr lang="en-US" sz="2000" dirty="0"/>
          </a:p>
          <a:p>
            <a:r>
              <a:rPr lang="en-US" sz="2000" dirty="0"/>
              <a:t>The problem is worse during the peak demand hours of weekday mornings and weekend evenings. </a:t>
            </a:r>
          </a:p>
          <a:p>
            <a:endParaRPr lang="en-US" sz="2000" dirty="0"/>
          </a:p>
          <a:p>
            <a:r>
              <a:rPr lang="en-US" sz="2000" dirty="0"/>
              <a:t>The free parking spots are not always easy to locate. </a:t>
            </a:r>
          </a:p>
          <a:p>
            <a:endParaRPr lang="en-US" sz="2000" dirty="0"/>
          </a:p>
          <a:p>
            <a:r>
              <a:rPr lang="en-US" sz="2000" dirty="0"/>
              <a:t>This leads to a number of motorists roaming around looking for parking which makes the problem worse by creating additional traffic congestion.</a:t>
            </a:r>
          </a:p>
        </p:txBody>
      </p:sp>
    </p:spTree>
    <p:extLst>
      <p:ext uri="{BB962C8B-B14F-4D97-AF65-F5344CB8AC3E}">
        <p14:creationId xmlns:p14="http://schemas.microsoft.com/office/powerpoint/2010/main" val="12721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A1E33-D788-4651-B45F-4E3DB47C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89404"/>
            <a:ext cx="8711247" cy="62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2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E561D-7D30-4BB7-A4B4-FA7EFEB49FDA}"/>
              </a:ext>
            </a:extLst>
          </p:cNvPr>
          <p:cNvSpPr txBox="1"/>
          <p:nvPr/>
        </p:nvSpPr>
        <p:spPr>
          <a:xfrm>
            <a:off x="638175" y="1106805"/>
            <a:ext cx="581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Few Scenarios of sending Device Status Update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99FE0-BD1B-477C-B8F7-54B15FCEAA9A}"/>
              </a:ext>
            </a:extLst>
          </p:cNvPr>
          <p:cNvSpPr txBox="1"/>
          <p:nvPr/>
        </p:nvSpPr>
        <p:spPr>
          <a:xfrm>
            <a:off x="638175" y="1649790"/>
            <a:ext cx="1103481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sensor device battery life status at regular frequency. </a:t>
            </a:r>
          </a:p>
          <a:p>
            <a:r>
              <a:rPr lang="en-US" dirty="0"/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Data: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BatteryLife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serial_number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(device unique id)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Greengrass code can be updated to control data send to AWS Cloud. ( Status threshold lower limit = 40, upper = 90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parking occupancy status (</a:t>
            </a:r>
            <a:r>
              <a:rPr lang="en-US" dirty="0" err="1"/>
              <a:t>IsOccupied</a:t>
            </a:r>
            <a:r>
              <a:rPr lang="en-US" dirty="0"/>
              <a:t>) on event change.</a:t>
            </a:r>
          </a:p>
          <a:p>
            <a:r>
              <a:rPr lang="en-US" dirty="0"/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Data: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IsOccupied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serial_number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user action on parking. Registered user will scan and provide parking hours.</a:t>
            </a:r>
          </a:p>
          <a:p>
            <a:r>
              <a:rPr lang="en-US" dirty="0"/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Data: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user_code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parking_hours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serial_number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Camera Inference will be used to detect object to double check parking is available. ( every 15 minutes )</a:t>
            </a:r>
          </a:p>
          <a:p>
            <a:r>
              <a:rPr lang="en-US" dirty="0"/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Helpful if device sensor not working due to some reason)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Sensor Data: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IsOccupied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serial_number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Camera Inference will be used to detect Car/Vehicle License Plate Number if user did not check-in parking. </a:t>
            </a:r>
          </a:p>
          <a:p>
            <a:r>
              <a:rPr lang="en-US" dirty="0"/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Data: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user_code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(license plate number),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parking_hours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(default 1 hour),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serial_number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AF55E-5A6C-4285-9428-961A7D2E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40" y="606910"/>
            <a:ext cx="8660447" cy="62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25B68-15FA-4B4E-8CD0-27B405C7D001}"/>
              </a:ext>
            </a:extLst>
          </p:cNvPr>
          <p:cNvSpPr txBox="1"/>
          <p:nvPr/>
        </p:nvSpPr>
        <p:spPr>
          <a:xfrm>
            <a:off x="742950" y="1257315"/>
            <a:ext cx="2460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RDS Database Tables: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F62F1-9A4F-47E3-99D6-932FE0F9B385}"/>
              </a:ext>
            </a:extLst>
          </p:cNvPr>
          <p:cNvSpPr txBox="1"/>
          <p:nvPr/>
        </p:nvSpPr>
        <p:spPr>
          <a:xfrm>
            <a:off x="742950" y="1657425"/>
            <a:ext cx="3689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AWS_PARKING_DEVICE_MASTER</a:t>
            </a:r>
          </a:p>
          <a:p>
            <a:r>
              <a:rPr lang="en-US" dirty="0"/>
              <a:t>AWS_PARKING_DEVICE_STATUS</a:t>
            </a:r>
          </a:p>
          <a:p>
            <a:r>
              <a:rPr lang="en-US" dirty="0"/>
              <a:t>AWS_PARKING_DEVICE_STATUS_HIST</a:t>
            </a:r>
          </a:p>
          <a:p>
            <a:r>
              <a:rPr lang="en-US" dirty="0"/>
              <a:t>AWS_PARKING_USERS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6F746-B989-4919-93C2-72EC746C4299}"/>
              </a:ext>
            </a:extLst>
          </p:cNvPr>
          <p:cNvSpPr txBox="1"/>
          <p:nvPr/>
        </p:nvSpPr>
        <p:spPr>
          <a:xfrm>
            <a:off x="742950" y="3228945"/>
            <a:ext cx="3233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DynamoDB Database Tables: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FC701-605A-43D5-A9FC-420C386B21BC}"/>
              </a:ext>
            </a:extLst>
          </p:cNvPr>
          <p:cNvSpPr txBox="1"/>
          <p:nvPr/>
        </p:nvSpPr>
        <p:spPr>
          <a:xfrm>
            <a:off x="742950" y="3630914"/>
            <a:ext cx="364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AWS_PARKING_ALARMS_WARNINGS</a:t>
            </a:r>
          </a:p>
        </p:txBody>
      </p:sp>
    </p:spTree>
    <p:extLst>
      <p:ext uri="{BB962C8B-B14F-4D97-AF65-F5344CB8AC3E}">
        <p14:creationId xmlns:p14="http://schemas.microsoft.com/office/powerpoint/2010/main" val="152496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7CA5D-116A-487F-87F8-BF8127762D79}"/>
              </a:ext>
            </a:extLst>
          </p:cNvPr>
          <p:cNvSpPr txBox="1"/>
          <p:nvPr/>
        </p:nvSpPr>
        <p:spPr>
          <a:xfrm>
            <a:off x="742950" y="1143000"/>
            <a:ext cx="7145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AWS IoT Events can be used to log various Parking/Device Events: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E9A81-A79F-4445-B057-1F5E18E50699}"/>
              </a:ext>
            </a:extLst>
          </p:cNvPr>
          <p:cNvSpPr txBox="1"/>
          <p:nvPr/>
        </p:nvSpPr>
        <p:spPr>
          <a:xfrm>
            <a:off x="838200" y="1895475"/>
            <a:ext cx="6957995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Parking Device Distance Sensor Low Battery Power/Life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Past Parking Hours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Parking Edge/Device Maintenances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Parking without user scan or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Parked Vehicle License Plate Number not identified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Parked Vehicle License Plate Number mismatch with user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Parking Device Camera not working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Parking Device Distance Sensor not working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3535A-8106-4C8A-AA9B-D91F7474187E}"/>
              </a:ext>
            </a:extLst>
          </p:cNvPr>
          <p:cNvSpPr txBox="1"/>
          <p:nvPr/>
        </p:nvSpPr>
        <p:spPr>
          <a:xfrm>
            <a:off x="838200" y="6076950"/>
            <a:ext cx="766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Note: Have implemented first event only as a part of this IoT sample assignment.</a:t>
            </a:r>
          </a:p>
        </p:txBody>
      </p:sp>
    </p:spTree>
    <p:extLst>
      <p:ext uri="{BB962C8B-B14F-4D97-AF65-F5344CB8AC3E}">
        <p14:creationId xmlns:p14="http://schemas.microsoft.com/office/powerpoint/2010/main" val="163518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53A666-23A8-46C1-82BC-8414C78C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6" y="752475"/>
            <a:ext cx="11944728" cy="6029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EB172-2F8B-46DE-A553-2520EC78D75A}"/>
              </a:ext>
            </a:extLst>
          </p:cNvPr>
          <p:cNvSpPr txBox="1"/>
          <p:nvPr/>
        </p:nvSpPr>
        <p:spPr>
          <a:xfrm>
            <a:off x="6977303" y="173983"/>
            <a:ext cx="528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 IoT Events Device Battery Status Detector Model</a:t>
            </a:r>
          </a:p>
        </p:txBody>
      </p:sp>
    </p:spTree>
    <p:extLst>
      <p:ext uri="{BB962C8B-B14F-4D97-AF65-F5344CB8AC3E}">
        <p14:creationId xmlns:p14="http://schemas.microsoft.com/office/powerpoint/2010/main" val="211767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796ED-4BCE-4FE8-B5D9-924836A8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4" y="1132173"/>
            <a:ext cx="11541029" cy="1801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EFF06-CB3A-4360-9660-865EFE764EC5}"/>
              </a:ext>
            </a:extLst>
          </p:cNvPr>
          <p:cNvSpPr txBox="1"/>
          <p:nvPr/>
        </p:nvSpPr>
        <p:spPr>
          <a:xfrm>
            <a:off x="7036296" y="272306"/>
            <a:ext cx="487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AWS_PARKING_ALERTS_WARNINGS (Testing Data)</a:t>
            </a:r>
          </a:p>
        </p:txBody>
      </p:sp>
    </p:spTree>
    <p:extLst>
      <p:ext uri="{BB962C8B-B14F-4D97-AF65-F5344CB8AC3E}">
        <p14:creationId xmlns:p14="http://schemas.microsoft.com/office/powerpoint/2010/main" val="336054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B80B1-177A-4215-A2A5-4811B4A4CA1A}"/>
              </a:ext>
            </a:extLst>
          </p:cNvPr>
          <p:cNvSpPr txBox="1"/>
          <p:nvPr/>
        </p:nvSpPr>
        <p:spPr>
          <a:xfrm>
            <a:off x="809625" y="1162050"/>
            <a:ext cx="274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API Gateway &amp; Lambda: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38429-7BB5-4F4E-9276-B3352F7C18E2}"/>
              </a:ext>
            </a:extLst>
          </p:cNvPr>
          <p:cNvSpPr txBox="1"/>
          <p:nvPr/>
        </p:nvSpPr>
        <p:spPr>
          <a:xfrm>
            <a:off x="1257300" y="2108656"/>
            <a:ext cx="685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https://j9juczp0dh.execute-api.us-east-1.amazonaws.com/Test/parking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D47BC-C534-4A5C-86C9-194CD314035A}"/>
              </a:ext>
            </a:extLst>
          </p:cNvPr>
          <p:cNvSpPr txBox="1"/>
          <p:nvPr/>
        </p:nvSpPr>
        <p:spPr>
          <a:xfrm>
            <a:off x="809625" y="1729859"/>
            <a:ext cx="380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Get all parking locations with status.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E9408-0609-4AB5-B8DC-C55AE0B00E6C}"/>
              </a:ext>
            </a:extLst>
          </p:cNvPr>
          <p:cNvSpPr txBox="1"/>
          <p:nvPr/>
        </p:nvSpPr>
        <p:spPr>
          <a:xfrm>
            <a:off x="1323975" y="2838450"/>
            <a:ext cx="5949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Method:          GET</a:t>
            </a:r>
          </a:p>
          <a:p>
            <a:r>
              <a:rPr lang="en-US" dirty="0"/>
              <a:t>Parameters:    state (code) (mandatory), city, </a:t>
            </a:r>
            <a:r>
              <a:rPr lang="en-US" dirty="0" err="1"/>
              <a:t>zipcode</a:t>
            </a:r>
            <a:r>
              <a:rPr lang="en-US" dirty="0"/>
              <a:t>, address</a:t>
            </a:r>
          </a:p>
          <a:p>
            <a:r>
              <a:rPr lang="en-US" dirty="0"/>
              <a:t>Sample Response: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6C7B6-DCB8-4CB4-968B-E09B12F6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709987"/>
            <a:ext cx="5457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BD6F2-162B-4429-9C3D-47C894582601}"/>
              </a:ext>
            </a:extLst>
          </p:cNvPr>
          <p:cNvSpPr txBox="1"/>
          <p:nvPr/>
        </p:nvSpPr>
        <p:spPr>
          <a:xfrm>
            <a:off x="809625" y="1162050"/>
            <a:ext cx="274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API Gateway &amp; Lambda: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AA3FA-3351-48DF-AC4B-795C388CA8BC}"/>
              </a:ext>
            </a:extLst>
          </p:cNvPr>
          <p:cNvSpPr txBox="1"/>
          <p:nvPr/>
        </p:nvSpPr>
        <p:spPr>
          <a:xfrm>
            <a:off x="809625" y="1729859"/>
            <a:ext cx="890301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Get all parking locations which are </a:t>
            </a:r>
            <a:r>
              <a:rPr lang="en-US" i="1" dirty="0"/>
              <a:t>Available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https://j9juczp0dh.execute-api.us-east-1.amazonaws.com/Test/parking/available/1</a:t>
            </a:r>
            <a:endParaRPr lang="en-US" dirty="0"/>
          </a:p>
          <a:p>
            <a:r>
              <a:rPr lang="en-US" dirty="0"/>
              <a:t>	Method:          GET</a:t>
            </a:r>
          </a:p>
          <a:p>
            <a:r>
              <a:rPr lang="en-US" dirty="0"/>
              <a:t>	Parameters:    state (code) (mandatory), city, </a:t>
            </a:r>
            <a:r>
              <a:rPr lang="en-US" dirty="0" err="1"/>
              <a:t>zipcode</a:t>
            </a:r>
            <a:r>
              <a:rPr lang="en-US" dirty="0"/>
              <a:t>, address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&lt;Currently working on, In Progress&gt;</a:t>
            </a:r>
          </a:p>
          <a:p>
            <a:endParaRPr lang="en-US" dirty="0"/>
          </a:p>
          <a:p>
            <a:r>
              <a:rPr lang="en-US" dirty="0"/>
              <a:t>3. Get all parking locations which are </a:t>
            </a:r>
            <a:r>
              <a:rPr lang="en-US" i="1" dirty="0"/>
              <a:t>NOT Available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https://j9juczp0dh.execute-api.us-east-1.amazonaws.com/Test/parking/available/0</a:t>
            </a:r>
            <a:endParaRPr lang="en-US" dirty="0"/>
          </a:p>
          <a:p>
            <a:r>
              <a:rPr lang="en-US" dirty="0"/>
              <a:t>	Method:          GET</a:t>
            </a:r>
          </a:p>
          <a:p>
            <a:r>
              <a:rPr lang="en-US" dirty="0"/>
              <a:t>	Parameters:    state (code) (mandatory), city, </a:t>
            </a:r>
            <a:r>
              <a:rPr lang="en-US" dirty="0" err="1"/>
              <a:t>zipcode</a:t>
            </a:r>
            <a:r>
              <a:rPr lang="en-US" dirty="0"/>
              <a:t>, address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&lt;Currently working on, In Progress&gt;</a:t>
            </a:r>
          </a:p>
          <a:p>
            <a:endParaRPr lang="en-US" dirty="0"/>
          </a:p>
          <a:p>
            <a:r>
              <a:rPr lang="en-US" dirty="0"/>
              <a:t>4. Get Parking Edge/Devices Alerts &amp; Warnings.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https://j9juczp0dh.execute-api.us-east-1.amazonaws.com/Test/parking/alerts</a:t>
            </a:r>
            <a:endParaRPr lang="en-US" dirty="0"/>
          </a:p>
          <a:p>
            <a:r>
              <a:rPr lang="en-US" dirty="0"/>
              <a:t>	Method:          GET</a:t>
            </a:r>
          </a:p>
          <a:p>
            <a:r>
              <a:rPr lang="en-US" dirty="0"/>
              <a:t>	Parameters:    state (code) (mandatory), city, </a:t>
            </a:r>
            <a:r>
              <a:rPr lang="en-US" dirty="0" err="1"/>
              <a:t>zipcode</a:t>
            </a:r>
            <a:r>
              <a:rPr lang="en-US" dirty="0"/>
              <a:t>, address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&lt;Currently working on, In Progress&gt;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72968-2322-41C3-9786-D3F2A2733A2A}"/>
              </a:ext>
            </a:extLst>
          </p:cNvPr>
          <p:cNvSpPr txBox="1"/>
          <p:nvPr/>
        </p:nvSpPr>
        <p:spPr>
          <a:xfrm>
            <a:off x="733425" y="1190625"/>
            <a:ext cx="274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API Gateway &amp; Lambda: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EE2D-CCEE-4790-9295-D9FA43CF8E9A}"/>
              </a:ext>
            </a:extLst>
          </p:cNvPr>
          <p:cNvSpPr txBox="1"/>
          <p:nvPr/>
        </p:nvSpPr>
        <p:spPr>
          <a:xfrm>
            <a:off x="733425" y="1866960"/>
            <a:ext cx="8368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Get all registered users.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https://j9juczp0dh.execute-api.us-east-1.amazonaws.com/Test/parking/</a:t>
            </a:r>
            <a:r>
              <a:rPr lang="en-US" dirty="0"/>
              <a:t>users</a:t>
            </a:r>
          </a:p>
          <a:p>
            <a:r>
              <a:rPr lang="en-US" dirty="0"/>
              <a:t>	Method:          GET</a:t>
            </a:r>
          </a:p>
          <a:p>
            <a:r>
              <a:rPr lang="en-US" dirty="0"/>
              <a:t>	Parameters:    state (code) (mandatory), city, </a:t>
            </a:r>
            <a:r>
              <a:rPr lang="en-US" dirty="0" err="1"/>
              <a:t>zipcode</a:t>
            </a:r>
            <a:r>
              <a:rPr lang="en-US" dirty="0"/>
              <a:t>, address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&lt;Currently working on, In Progress&gt;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1.wp.com/www.cbc.bb/wp-content/uploads/2019/07/smart-parking.png?resize=1210%2C642&amp;ssl=1">
            <a:extLst>
              <a:ext uri="{FF2B5EF4-FFF2-40B4-BE49-F238E27FC236}">
                <a16:creationId xmlns:a16="http://schemas.microsoft.com/office/drawing/2014/main" id="{BA97222E-51B0-4CED-BB6D-E0C4697A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21568" y="1931191"/>
            <a:ext cx="6048376" cy="38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9D957-7CAE-4AFC-96E8-695286830D2C}"/>
              </a:ext>
            </a:extLst>
          </p:cNvPr>
          <p:cNvSpPr/>
          <p:nvPr/>
        </p:nvSpPr>
        <p:spPr>
          <a:xfrm>
            <a:off x="3937000" y="809624"/>
            <a:ext cx="78867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Solution addresses following areas:</a:t>
            </a:r>
          </a:p>
          <a:p>
            <a:endParaRPr lang="en-US" dirty="0"/>
          </a:p>
          <a:p>
            <a:pPr marL="285753" indent="-285753">
              <a:buFont typeface="Wingdings" panose="05000000000000000000" pitchFamily="2" charset="2"/>
              <a:buChar char="ü"/>
            </a:pPr>
            <a:r>
              <a:rPr lang="en-US" dirty="0"/>
              <a:t>Hardware/Sensor technology to identify if a parking spot is occupied.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Microcontrollers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Ultrasonic/IR Distance Sensors ( </a:t>
            </a:r>
            <a:r>
              <a:rPr lang="en-US" dirty="0" err="1"/>
              <a:t>SparkPlug</a:t>
            </a:r>
            <a:r>
              <a:rPr lang="en-US" dirty="0"/>
              <a:t> compliant devices )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Camera for Car object/Vehicle Number Plate detection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RFID Scanner for parking booking</a:t>
            </a:r>
          </a:p>
          <a:p>
            <a:pPr marL="742960" lvl="1" indent="-285753">
              <a:buFont typeface="Wingdings" panose="05000000000000000000" pitchFamily="2" charset="2"/>
              <a:buChar char="ü"/>
            </a:pPr>
            <a:endParaRPr lang="en-US" dirty="0"/>
          </a:p>
          <a:p>
            <a:pPr marL="285753" indent="-285753">
              <a:buFont typeface="Wingdings" panose="05000000000000000000" pitchFamily="2" charset="2"/>
              <a:buChar char="ü"/>
            </a:pPr>
            <a:r>
              <a:rPr lang="en-US" dirty="0"/>
              <a:t>Connectivity technology to transmit current state of the parking spot.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LPWAN</a:t>
            </a:r>
          </a:p>
          <a:p>
            <a:pPr marL="742960" lvl="1" indent="-285753">
              <a:buFont typeface="Wingdings" panose="05000000000000000000" pitchFamily="2" charset="2"/>
              <a:buChar char="ü"/>
            </a:pPr>
            <a:endParaRPr lang="en-US" dirty="0"/>
          </a:p>
          <a:p>
            <a:pPr marL="285753" indent="-285753">
              <a:buFont typeface="Wingdings" panose="05000000000000000000" pitchFamily="2" charset="2"/>
              <a:buChar char="ü"/>
            </a:pPr>
            <a:r>
              <a:rPr lang="en-US" dirty="0"/>
              <a:t>A scalable data processing architecture in AWS to maintain parking data.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IoT Core, Rule Engine, AWS Lambda</a:t>
            </a:r>
          </a:p>
          <a:p>
            <a:pPr marL="742960" lvl="1" indent="-285753">
              <a:buFont typeface="Wingdings" panose="05000000000000000000" pitchFamily="2" charset="2"/>
              <a:buChar char="ü"/>
            </a:pPr>
            <a:endParaRPr lang="en-US" dirty="0"/>
          </a:p>
          <a:p>
            <a:pPr marL="285753" indent="-285753">
              <a:buFont typeface="Wingdings" panose="05000000000000000000" pitchFamily="2" charset="2"/>
              <a:buChar char="ü"/>
            </a:pPr>
            <a:r>
              <a:rPr lang="en-US" dirty="0"/>
              <a:t>Parking data is made available to 3rd party app developers to build interesting parking applications.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RDS, DynamoDB, AWS Lambda, IoT Events, API Gateway, </a:t>
            </a:r>
            <a:r>
              <a:rPr lang="en-US" dirty="0" err="1"/>
              <a:t>Websockets</a:t>
            </a:r>
            <a:endParaRPr lang="en-US" dirty="0"/>
          </a:p>
          <a:p>
            <a:pPr marL="742960" lvl="1" indent="-285753">
              <a:buFont typeface="Wingdings" panose="05000000000000000000" pitchFamily="2" charset="2"/>
              <a:buChar char="ü"/>
            </a:pPr>
            <a:endParaRPr lang="en-US" dirty="0"/>
          </a:p>
          <a:p>
            <a:pPr marL="285753" indent="-285753">
              <a:buFont typeface="Wingdings" panose="05000000000000000000" pitchFamily="2" charset="2"/>
              <a:buChar char="ü"/>
            </a:pPr>
            <a:r>
              <a:rPr lang="en-US" dirty="0"/>
              <a:t>Platform security &amp; data protection.</a:t>
            </a:r>
          </a:p>
          <a:p>
            <a:pPr marL="742960" lvl="1" indent="-285753">
              <a:buFont typeface="Courier New" panose="02070309020205020404" pitchFamily="49" charset="0"/>
              <a:buChar char="o"/>
            </a:pPr>
            <a:r>
              <a:rPr lang="en-US" dirty="0"/>
              <a:t>MQTT, SSL, X.509, IAM Roles, Cognito/JWT OAuth</a:t>
            </a:r>
          </a:p>
        </p:txBody>
      </p:sp>
    </p:spTree>
    <p:extLst>
      <p:ext uri="{BB962C8B-B14F-4D97-AF65-F5344CB8AC3E}">
        <p14:creationId xmlns:p14="http://schemas.microsoft.com/office/powerpoint/2010/main" val="185685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E45622-701E-4D85-82A6-621C65E0540E}"/>
              </a:ext>
            </a:extLst>
          </p:cNvPr>
          <p:cNvSpPr txBox="1"/>
          <p:nvPr/>
        </p:nvSpPr>
        <p:spPr>
          <a:xfrm>
            <a:off x="647700" y="1085850"/>
            <a:ext cx="1030532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AWS </a:t>
            </a:r>
            <a:r>
              <a:rPr lang="en-US" sz="2000" b="1" dirty="0" err="1">
                <a:solidFill>
                  <a:srgbClr val="0070C0"/>
                </a:solidFill>
              </a:rPr>
              <a:t>CodeCommit</a:t>
            </a:r>
            <a:r>
              <a:rPr lang="en-US" sz="2000" b="1" dirty="0">
                <a:solidFill>
                  <a:srgbClr val="0070C0"/>
                </a:solidFill>
              </a:rPr>
              <a:t> used for Code Repositories for Edge &amp; Cloud Lambda implementation &amp; APIs</a:t>
            </a:r>
          </a:p>
          <a:p>
            <a:endParaRPr lang="en-US" dirty="0"/>
          </a:p>
          <a:p>
            <a:r>
              <a:rPr lang="en-US" dirty="0"/>
              <a:t>Greengrass Setup &amp; Lambda code:</a:t>
            </a:r>
          </a:p>
          <a:p>
            <a:r>
              <a:rPr lang="en-US" dirty="0">
                <a:hlinkClick r:id="rId2"/>
              </a:rPr>
              <a:t>https://git-codecommit.us-east-1.amazonaws.com/v1/repos/Greengrass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Admin/Third Party/End User API Lambda code:</a:t>
            </a:r>
          </a:p>
          <a:p>
            <a:r>
              <a:rPr lang="en-US" dirty="0">
                <a:hlinkClick r:id="rId3"/>
              </a:rPr>
              <a:t>https://git-codecommit.us-east-1.amazonaws.com/v1/repos/SmartParkingAPIs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Ingest &amp; Processing Lambda code:</a:t>
            </a:r>
          </a:p>
          <a:p>
            <a:r>
              <a:rPr lang="en-US" dirty="0">
                <a:hlinkClick r:id="rId4"/>
              </a:rPr>
              <a:t>https://git-codecommit.us-east-1.amazonaws.com/v1/repos/SmartParkingIoTCore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Documents:</a:t>
            </a:r>
          </a:p>
          <a:p>
            <a:r>
              <a:rPr lang="en-US" dirty="0">
                <a:hlinkClick r:id="rId5"/>
              </a:rPr>
              <a:t>https://git-codecommit.us-east-1.amazonaws.com/v1/repos/SmartParking_Docs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Events Templates &amp; Lambdas:</a:t>
            </a:r>
          </a:p>
          <a:p>
            <a:r>
              <a:rPr lang="en-US" dirty="0">
                <a:hlinkClick r:id="rId6"/>
              </a:rPr>
              <a:t>https://git-codecommit.us-east-1.amazonaws.com/v1/repos/SmartParking_IoT_Events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Device Simulation/Testing scripts:</a:t>
            </a:r>
          </a:p>
          <a:p>
            <a:r>
              <a:rPr lang="en-US" dirty="0">
                <a:hlinkClick r:id="rId7"/>
              </a:rPr>
              <a:t>https://git-codecommit.us-east-1.amazonaws.com/v1/repos/SmartParking_Simulation_Scripts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B0221-64E2-4A65-9C36-1119489BF88B}"/>
              </a:ext>
            </a:extLst>
          </p:cNvPr>
          <p:cNvSpPr txBox="1"/>
          <p:nvPr/>
        </p:nvSpPr>
        <p:spPr>
          <a:xfrm>
            <a:off x="876300" y="1066800"/>
            <a:ext cx="460748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AWS </a:t>
            </a:r>
            <a:r>
              <a:rPr lang="en-US" sz="2000" b="1" dirty="0" err="1">
                <a:solidFill>
                  <a:srgbClr val="0070C0"/>
                </a:solidFill>
              </a:rPr>
              <a:t>CodePipeLine</a:t>
            </a:r>
            <a:r>
              <a:rPr lang="en-US" sz="2000" b="1" dirty="0">
                <a:solidFill>
                  <a:srgbClr val="0070C0"/>
                </a:solidFill>
              </a:rPr>
              <a:t> can be used for CI/CD.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&lt;Currently working on, In Progress&gt;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1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AB693-6384-415F-A227-957894A7092E}"/>
              </a:ext>
            </a:extLst>
          </p:cNvPr>
          <p:cNvSpPr txBox="1"/>
          <p:nvPr/>
        </p:nvSpPr>
        <p:spPr>
          <a:xfrm>
            <a:off x="876300" y="1066800"/>
            <a:ext cx="921540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AWS CloudFormation:</a:t>
            </a:r>
          </a:p>
          <a:p>
            <a:endParaRPr lang="en-US" sz="2000" b="1" dirty="0"/>
          </a:p>
          <a:p>
            <a:r>
              <a:rPr lang="en-US" dirty="0"/>
              <a:t>Used for Infrastructure setup as well as CICD code pipeline automation.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&lt;Currently developed CloudFormation/SAM templates for individual lambdas only.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Need to develop the same for other services such as IoT core, RDS, Greengrass &amp; Creating main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Parent Template which will call all above templates as child stack&gt;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7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BCAA2-A682-4B7C-A100-4F78ADA632D7}"/>
              </a:ext>
            </a:extLst>
          </p:cNvPr>
          <p:cNvSpPr txBox="1"/>
          <p:nvPr/>
        </p:nvSpPr>
        <p:spPr>
          <a:xfrm>
            <a:off x="542926" y="1123950"/>
            <a:ext cx="1025809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Future Scope: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Need to implement this IoT application based on the proposed Advance Architecture.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Inform user for over time parking via Text/Call. Add support to extend the parking hours via Text/Call.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Call Tow Away company for overtime parking violations to Tow vehicle and inform user for the same.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Detect the nearest parking via user App through GPS.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Voice support to find nearest parking site while driving. User has to go actual location for confirmed parking. (Online booking will not be supported)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Handling Emergency &amp; VIP Parking requests. (Device Shadow or similar technique)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Creating batch programs to calculate dynamic parking rates. </a:t>
            </a:r>
          </a:p>
          <a:p>
            <a:r>
              <a:rPr lang="en-US" dirty="0"/>
              <a:t>      - Users parking vehicle without registration will have more rates as system has to detect the vehicle</a:t>
            </a:r>
          </a:p>
          <a:p>
            <a:r>
              <a:rPr lang="en-US" dirty="0"/>
              <a:t>        license plate number and have to call respective 3</a:t>
            </a:r>
            <a:r>
              <a:rPr lang="en-US" baseline="30000" dirty="0"/>
              <a:t>rd</a:t>
            </a:r>
            <a:r>
              <a:rPr lang="en-US" dirty="0"/>
              <a:t> party services to identify user</a:t>
            </a:r>
          </a:p>
          <a:p>
            <a:r>
              <a:rPr lang="en-US" dirty="0"/>
              <a:t>      - Users providing proper parking hours and following the parking timings should get discounted rates.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Machine Learning Vision IoT Inferencing &amp; Training modules for Vehicle Object detection &amp; </a:t>
            </a:r>
          </a:p>
          <a:p>
            <a:r>
              <a:rPr lang="en-US" dirty="0"/>
              <a:t>      License Plate Number identification.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 of Blockchain to log user parking events &amp; cryptocurrency payments.</a:t>
            </a:r>
          </a:p>
        </p:txBody>
      </p:sp>
    </p:spTree>
    <p:extLst>
      <p:ext uri="{BB962C8B-B14F-4D97-AF65-F5344CB8AC3E}">
        <p14:creationId xmlns:p14="http://schemas.microsoft.com/office/powerpoint/2010/main" val="21365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E3CC7-60D0-4B61-B1F2-9388A1E57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57" y="0"/>
            <a:ext cx="5160786" cy="6858000"/>
          </a:xfrm>
          <a:prstGeom prst="rect">
            <a:avLst/>
          </a:prstGeom>
        </p:spPr>
      </p:pic>
      <p:pic>
        <p:nvPicPr>
          <p:cNvPr id="4" name="Picture 4" descr="https://i1.wp.com/www.cbc.bb/wp-content/uploads/2019/07/smart-parking.png?resize=1210%2C642&amp;ssl=1">
            <a:extLst>
              <a:ext uri="{FF2B5EF4-FFF2-40B4-BE49-F238E27FC236}">
                <a16:creationId xmlns:a16="http://schemas.microsoft.com/office/drawing/2014/main" id="{8671B645-9E80-4112-A503-BD0D2607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21568" y="1931191"/>
            <a:ext cx="6048376" cy="38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346065-7331-4CAC-A075-1EE61EEC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22" y="638565"/>
            <a:ext cx="9068118" cy="6219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8F3BFA-F7D4-4C3A-B2D5-2DDD3A8255C5}"/>
              </a:ext>
            </a:extLst>
          </p:cNvPr>
          <p:cNvSpPr txBox="1"/>
          <p:nvPr/>
        </p:nvSpPr>
        <p:spPr>
          <a:xfrm>
            <a:off x="9202816" y="78733"/>
            <a:ext cx="308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 IoT Advance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4190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E69A96-9F37-47D4-B3F8-8FE17DE1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47" y="687818"/>
            <a:ext cx="9244013" cy="6170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155604-853B-48B8-B95A-DF1F4200CDE5}"/>
              </a:ext>
            </a:extLst>
          </p:cNvPr>
          <p:cNvSpPr txBox="1"/>
          <p:nvPr/>
        </p:nvSpPr>
        <p:spPr>
          <a:xfrm>
            <a:off x="9193291" y="104775"/>
            <a:ext cx="308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 IoT Advance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4715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BC9F1-C476-4A85-BA53-CBD51B61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8" y="800100"/>
            <a:ext cx="11975671" cy="597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F6A419-266D-43B8-B8F3-D3ABDC641D80}"/>
              </a:ext>
            </a:extLst>
          </p:cNvPr>
          <p:cNvSpPr txBox="1"/>
          <p:nvPr/>
        </p:nvSpPr>
        <p:spPr>
          <a:xfrm>
            <a:off x="9107566" y="304800"/>
            <a:ext cx="308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 IoT Advance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912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F31F2D-0D9A-48B7-9017-289EA4A716DC}"/>
              </a:ext>
            </a:extLst>
          </p:cNvPr>
          <p:cNvSpPr txBox="1"/>
          <p:nvPr/>
        </p:nvSpPr>
        <p:spPr>
          <a:xfrm>
            <a:off x="9270879" y="81280"/>
            <a:ext cx="292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AWS IoT Sample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7598D-5B0A-4F63-B4C4-9779BA6A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383"/>
            <a:ext cx="12192000" cy="60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C2BE-E225-4121-84EE-6D8D4A293DBD}"/>
              </a:ext>
            </a:extLst>
          </p:cNvPr>
          <p:cNvSpPr txBox="1"/>
          <p:nvPr/>
        </p:nvSpPr>
        <p:spPr>
          <a:xfrm>
            <a:off x="638175" y="1106805"/>
            <a:ext cx="5996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Smart Parking Edge Development/Device Provisioning: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E6080-75FD-4F95-89E1-16274EEC1A93}"/>
              </a:ext>
            </a:extLst>
          </p:cNvPr>
          <p:cNvSpPr txBox="1"/>
          <p:nvPr/>
        </p:nvSpPr>
        <p:spPr>
          <a:xfrm>
            <a:off x="638175" y="1649790"/>
            <a:ext cx="1075377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After Parking location/site will be decided, work order will be created to order the required hardware.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On hardware arrival Device Inventory details along with parking address &amp; location will be logged into system.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device inventory information will be used for provisioning devices in AWS Cloud.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various ways we can provision the devices.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AWS Thing for each of the </a:t>
            </a:r>
            <a:r>
              <a:rPr lang="en-US" dirty="0" err="1"/>
              <a:t>SparkPlug</a:t>
            </a:r>
            <a:r>
              <a:rPr lang="en-US" dirty="0"/>
              <a:t> enabled devices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 single thing for Ignition Gateway or </a:t>
            </a:r>
            <a:r>
              <a:rPr lang="en-US" dirty="0" err="1"/>
              <a:t>ThingWorx</a:t>
            </a:r>
            <a:r>
              <a:rPr lang="en-US" dirty="0"/>
              <a:t> </a:t>
            </a:r>
            <a:r>
              <a:rPr lang="en-US" dirty="0" err="1"/>
              <a:t>ServerEX</a:t>
            </a:r>
            <a:r>
              <a:rPr lang="en-US" dirty="0"/>
              <a:t> IoT Gateway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All sensor devices will be registered to this gateway at Edge to send sensor data.</a:t>
            </a:r>
          </a:p>
        </p:txBody>
      </p:sp>
    </p:spTree>
    <p:extLst>
      <p:ext uri="{BB962C8B-B14F-4D97-AF65-F5344CB8AC3E}">
        <p14:creationId xmlns:p14="http://schemas.microsoft.com/office/powerpoint/2010/main" val="60215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D3549-A16A-49A9-BB51-21C82304E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611042"/>
            <a:ext cx="8449310" cy="62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1003</Words>
  <Application>Microsoft Office PowerPoint</Application>
  <PresentationFormat>Widescreen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Prajapati, Brijesh</dc:creator>
  <cp:lastModifiedBy>Prajapati, Brijesh</cp:lastModifiedBy>
  <cp:revision>80</cp:revision>
  <dcterms:created xsi:type="dcterms:W3CDTF">2019-11-18T12:50:13Z</dcterms:created>
  <dcterms:modified xsi:type="dcterms:W3CDTF">2020-04-06T21:45:49Z</dcterms:modified>
</cp:coreProperties>
</file>