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</p:sldIdLst>
  <p:sldSz cx="18288000" cy="10287000"/>
  <p:notesSz cx="6858000" cy="9144000"/>
  <p:embeddedFontLst>
    <p:embeddedFont>
      <p:font typeface="Arno Pro Smbd Caption" panose="02020702040506020403" pitchFamily="18" charset="0"/>
      <p:bold r:id="rId9"/>
      <p:boldItalic r:id="rId10"/>
    </p:embeddedFont>
    <p:embeddedFont>
      <p:font typeface="Century Gothic" panose="020B0502020202020204" pitchFamily="34" charset="0"/>
      <p:regular r:id="rId11"/>
      <p:bold r:id="rId12"/>
      <p:italic r:id="rId13"/>
      <p:boldItalic r:id="rId14"/>
    </p:embeddedFont>
    <p:embeddedFont>
      <p:font typeface="Garamond" panose="02020404030301010803" pitchFamily="18" charset="0"/>
      <p:regular r:id="rId15"/>
      <p:bold r:id="rId16"/>
      <p:italic r:id="rId17"/>
    </p:embeddedFont>
    <p:embeddedFont>
      <p:font typeface="TT Interphases" panose="020B0604020202020204" charset="0"/>
      <p:regular r:id="rId18"/>
    </p:embeddedFont>
    <p:embeddedFont>
      <p:font typeface="TT Interphases Bold" panose="020B0604020202020204" charset="0"/>
      <p:regular r:id="rId1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77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961805" y="1901595"/>
            <a:ext cx="14364393" cy="6461925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2171702" y="2117423"/>
            <a:ext cx="13944600" cy="6052155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7703820" y="1901595"/>
            <a:ext cx="2880360" cy="1097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7875270" y="1901596"/>
            <a:ext cx="2537460" cy="967943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2562" y="3136895"/>
            <a:ext cx="13602879" cy="38862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10800" b="0" kern="1200" cap="all" spc="-1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3150" y="7023094"/>
            <a:ext cx="13606272" cy="685802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400" spc="120" baseline="0">
                <a:solidFill>
                  <a:schemeClr val="tx1"/>
                </a:solidFill>
              </a:defRPr>
            </a:lvl1pPr>
            <a:lvl2pPr marL="685800" indent="0" algn="ctr">
              <a:buNone/>
              <a:defRPr sz="2400"/>
            </a:lvl2pPr>
            <a:lvl3pPr marL="1371600" indent="0" algn="ctr">
              <a:buNone/>
              <a:defRPr sz="24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7978140" y="2011883"/>
            <a:ext cx="2331720" cy="790820"/>
          </a:xfrm>
        </p:spPr>
        <p:txBody>
          <a:bodyPr/>
          <a:lstStyle>
            <a:lvl1pPr algn="ctr">
              <a:defRPr sz="195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7/5/2025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2180844" y="7816590"/>
            <a:ext cx="8858250" cy="3429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2910379" y="7818120"/>
            <a:ext cx="3167822" cy="3429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4557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1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487400" y="1143000"/>
            <a:ext cx="3543300" cy="78867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1143000"/>
            <a:ext cx="12115800" cy="78867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01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705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961805" y="1901595"/>
            <a:ext cx="14364393" cy="6461925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2171700" y="2117423"/>
            <a:ext cx="13944600" cy="6052155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7703820" y="1901595"/>
            <a:ext cx="2880360" cy="1097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7875270" y="1901596"/>
            <a:ext cx="2537460" cy="967943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5435" y="3141464"/>
            <a:ext cx="13606272" cy="3881628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10800" kern="1200" cap="all" spc="-1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45436" y="7023093"/>
            <a:ext cx="13606272" cy="685800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effectLst/>
              </a:defRPr>
            </a:lvl1pPr>
            <a:lvl2pPr marL="685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2712" y="2016753"/>
            <a:ext cx="2331720" cy="795528"/>
          </a:xfrm>
        </p:spPr>
        <p:txBody>
          <a:bodyPr/>
          <a:lstStyle>
            <a:lvl1pPr algn="ctr">
              <a:defRPr lang="en-US" sz="195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D8BD707-D9CF-40AE-B4C6-C98DA3205C09}" type="datetimeFigureOut">
              <a:rPr lang="en-US" smtClean="0"/>
              <a:pPr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0330" y="7816590"/>
            <a:ext cx="8860536" cy="3429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906756" y="7816590"/>
            <a:ext cx="3168396" cy="3429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805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200" y="3154680"/>
            <a:ext cx="7132320" cy="5623560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55480" y="3154680"/>
            <a:ext cx="7132320" cy="5623560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854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4772" y="3111501"/>
            <a:ext cx="7132320" cy="96012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850" b="0">
                <a:solidFill>
                  <a:schemeClr val="tx2"/>
                </a:solidFill>
                <a:latin typeface="+mn-lt"/>
              </a:defRPr>
            </a:lvl1pPr>
            <a:lvl2pPr marL="685800" indent="0">
              <a:buNone/>
              <a:defRPr sz="285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04772" y="4133847"/>
            <a:ext cx="7132320" cy="4800600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560052" y="3111501"/>
            <a:ext cx="7132320" cy="96012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850" b="0">
                <a:solidFill>
                  <a:schemeClr val="tx2"/>
                </a:solidFill>
              </a:defRPr>
            </a:lvl1pPr>
            <a:lvl2pPr marL="685800" indent="0">
              <a:buNone/>
              <a:defRPr sz="285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560052" y="4134872"/>
            <a:ext cx="7132320" cy="4800600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0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98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30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368294" y="356616"/>
            <a:ext cx="12797028" cy="95737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3530579" y="356616"/>
            <a:ext cx="4389120" cy="95737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4600" y="911088"/>
            <a:ext cx="3646170" cy="2468880"/>
          </a:xfrm>
        </p:spPr>
        <p:txBody>
          <a:bodyPr anchor="b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2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914400"/>
            <a:ext cx="11658600" cy="8001000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944600" y="3429000"/>
            <a:ext cx="3646170" cy="5257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2100">
                <a:solidFill>
                  <a:srgbClr val="FFFFFF"/>
                </a:solidFill>
              </a:defRPr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5590516" y="9334503"/>
            <a:ext cx="2194560" cy="41148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3736319" y="562356"/>
            <a:ext cx="3977640" cy="9162288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22311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3530579" y="356616"/>
            <a:ext cx="4389120" cy="95737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4600" y="905256"/>
            <a:ext cx="3648456" cy="2468880"/>
          </a:xfrm>
        </p:spPr>
        <p:txBody>
          <a:bodyPr anchor="b">
            <a:noAutofit/>
          </a:bodyPr>
          <a:lstStyle>
            <a:lvl1pPr algn="l">
              <a:defRPr sz="42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2898" y="356616"/>
            <a:ext cx="12797028" cy="9573768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944600" y="3429000"/>
            <a:ext cx="3648456" cy="525322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1200"/>
              </a:spcBef>
              <a:buNone/>
              <a:defRPr sz="2100">
                <a:solidFill>
                  <a:srgbClr val="FFFFFF"/>
                </a:solidFill>
              </a:defRPr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1D8BD707-D9CF-40AE-B4C6-C98DA3205C09}" type="datetimeFigureOut">
              <a:rPr lang="en-US" smtClean="0"/>
              <a:pPr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1371600" rtl="0" eaLnBrk="1" latinLnBrk="0" hangingPunct="1">
              <a:defRPr lang="en-US" sz="15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595092" y="9340596"/>
            <a:ext cx="2194560" cy="41148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3736319" y="562356"/>
            <a:ext cx="3977640" cy="9162288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34653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52044" y="356616"/>
            <a:ext cx="17583912" cy="9573768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0200" y="963891"/>
            <a:ext cx="15087600" cy="205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3154680"/>
            <a:ext cx="15087600" cy="5897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1480" y="9461508"/>
            <a:ext cx="4114800" cy="4114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4940" y="9461508"/>
            <a:ext cx="7818120" cy="4114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04820" y="9461508"/>
            <a:ext cx="2194560" cy="4114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50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lang="en-US" sz="72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274320" indent="-274320" algn="l" defTabSz="1371600" rtl="0" eaLnBrk="1" latinLnBrk="0" hangingPunct="1">
        <a:lnSpc>
          <a:spcPct val="100000"/>
        </a:lnSpc>
        <a:spcBef>
          <a:spcPts val="135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1371600" rtl="0" eaLnBrk="1" latinLnBrk="0" hangingPunct="1">
        <a:lnSpc>
          <a:spcPct val="100000"/>
        </a:lnSpc>
        <a:spcBef>
          <a:spcPts val="75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274320" algn="l" defTabSz="1371600" rtl="0" eaLnBrk="1" latinLnBrk="0" hangingPunct="1">
        <a:lnSpc>
          <a:spcPct val="100000"/>
        </a:lnSpc>
        <a:spcBef>
          <a:spcPts val="75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indent="-274320" algn="l" defTabSz="1371600" rtl="0" eaLnBrk="1" latinLnBrk="0" hangingPunct="1">
        <a:lnSpc>
          <a:spcPct val="100000"/>
        </a:lnSpc>
        <a:spcBef>
          <a:spcPts val="75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indent="-274320" algn="l" defTabSz="1371600" rtl="0" eaLnBrk="1" latinLnBrk="0" hangingPunct="1">
        <a:lnSpc>
          <a:spcPct val="100000"/>
        </a:lnSpc>
        <a:spcBef>
          <a:spcPts val="75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342900" algn="l" defTabSz="1371600" rtl="0" eaLnBrk="1" latinLnBrk="0" hangingPunct="1">
        <a:lnSpc>
          <a:spcPct val="100000"/>
        </a:lnSpc>
        <a:spcBef>
          <a:spcPts val="75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2850000" indent="-342900" algn="l" defTabSz="1371600" rtl="0" eaLnBrk="1" latinLnBrk="0" hangingPunct="1">
        <a:lnSpc>
          <a:spcPct val="100000"/>
        </a:lnSpc>
        <a:spcBef>
          <a:spcPts val="75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300000" indent="-342900" algn="l" defTabSz="1371600" rtl="0" eaLnBrk="1" latinLnBrk="0" hangingPunct="1">
        <a:lnSpc>
          <a:spcPct val="100000"/>
        </a:lnSpc>
        <a:spcBef>
          <a:spcPts val="75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3750000" indent="-342900" algn="l" defTabSz="1371600" rtl="0" eaLnBrk="1" latinLnBrk="0" hangingPunct="1">
        <a:lnSpc>
          <a:spcPct val="100000"/>
        </a:lnSpc>
        <a:spcBef>
          <a:spcPts val="75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25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7.svg"/><Relationship Id="rId7" Type="http://schemas.openxmlformats.org/officeDocument/2006/relationships/image" Target="../media/image3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688068" y="1028700"/>
            <a:ext cx="7571232" cy="8229600"/>
          </a:xfrm>
          <a:custGeom>
            <a:avLst/>
            <a:gdLst/>
            <a:ahLst/>
            <a:cxnLst/>
            <a:rect l="l" t="t" r="r" b="b"/>
            <a:pathLst>
              <a:path w="7571232" h="8229600">
                <a:moveTo>
                  <a:pt x="0" y="0"/>
                </a:moveTo>
                <a:lnTo>
                  <a:pt x="7571232" y="0"/>
                </a:lnTo>
                <a:lnTo>
                  <a:pt x="757123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14400" y="1028700"/>
            <a:ext cx="361435" cy="361435"/>
          </a:xfrm>
          <a:custGeom>
            <a:avLst/>
            <a:gdLst/>
            <a:ahLst/>
            <a:cxnLst/>
            <a:rect l="l" t="t" r="r" b="b"/>
            <a:pathLst>
              <a:path w="361435" h="361435">
                <a:moveTo>
                  <a:pt x="0" y="0"/>
                </a:moveTo>
                <a:lnTo>
                  <a:pt x="361435" y="0"/>
                </a:lnTo>
                <a:lnTo>
                  <a:pt x="361435" y="361435"/>
                </a:lnTo>
                <a:lnTo>
                  <a:pt x="0" y="3614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 dirty="0"/>
          </a:p>
        </p:txBody>
      </p:sp>
      <p:sp>
        <p:nvSpPr>
          <p:cNvPr id="4" name="TextBox 4"/>
          <p:cNvSpPr txBox="1"/>
          <p:nvPr/>
        </p:nvSpPr>
        <p:spPr>
          <a:xfrm>
            <a:off x="1028700" y="3912167"/>
            <a:ext cx="8572500" cy="26044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730"/>
              </a:lnSpc>
            </a:pPr>
            <a:r>
              <a:rPr lang="en-US" sz="6000" spc="-604" dirty="0">
                <a:solidFill>
                  <a:schemeClr val="bg2">
                    <a:lumMod val="50000"/>
                  </a:schemeClr>
                </a:solidFill>
                <a:latin typeface="TT Interphases"/>
                <a:ea typeface="TT Interphases"/>
                <a:cs typeface="TT Interphases"/>
                <a:sym typeface="TT Interphases"/>
              </a:rPr>
              <a:t>Exploratory  Data  Analysis  :</a:t>
            </a:r>
          </a:p>
          <a:p>
            <a:pPr>
              <a:lnSpc>
                <a:spcPts val="10730"/>
              </a:lnSpc>
            </a:pPr>
            <a:r>
              <a:rPr lang="en-US" sz="6000" spc="-604" dirty="0">
                <a:solidFill>
                  <a:schemeClr val="bg2">
                    <a:lumMod val="50000"/>
                  </a:schemeClr>
                </a:solidFill>
                <a:latin typeface="TT Interphases"/>
                <a:ea typeface="TT Interphases"/>
                <a:cs typeface="TT Interphases"/>
                <a:sym typeface="TT Interphases"/>
              </a:rPr>
              <a:t>Real  Estate Pricing</a:t>
            </a:r>
          </a:p>
        </p:txBody>
      </p:sp>
      <p:sp>
        <p:nvSpPr>
          <p:cNvPr id="5" name="Freeform 5"/>
          <p:cNvSpPr/>
          <p:nvPr/>
        </p:nvSpPr>
        <p:spPr>
          <a:xfrm>
            <a:off x="7600950" y="3448050"/>
            <a:ext cx="1543050" cy="1543050"/>
          </a:xfrm>
          <a:custGeom>
            <a:avLst/>
            <a:gdLst/>
            <a:ahLst/>
            <a:cxnLst/>
            <a:rect l="l" t="t" r="r" b="b"/>
            <a:pathLst>
              <a:path w="1543050" h="1543050">
                <a:moveTo>
                  <a:pt x="0" y="0"/>
                </a:moveTo>
                <a:lnTo>
                  <a:pt x="1543050" y="0"/>
                </a:lnTo>
                <a:lnTo>
                  <a:pt x="1543050" y="1543050"/>
                </a:lnTo>
                <a:lnTo>
                  <a:pt x="0" y="154305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 dirty="0"/>
          </a:p>
        </p:txBody>
      </p:sp>
      <p:sp>
        <p:nvSpPr>
          <p:cNvPr id="6" name="TextBox 6"/>
          <p:cNvSpPr txBox="1"/>
          <p:nvPr/>
        </p:nvSpPr>
        <p:spPr>
          <a:xfrm>
            <a:off x="1566219" y="876300"/>
            <a:ext cx="3234381" cy="7455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827"/>
              </a:lnSpc>
            </a:pPr>
            <a:r>
              <a:rPr lang="en-US" sz="3600" b="1" spc="-102" dirty="0">
                <a:solidFill>
                  <a:schemeClr val="accent1">
                    <a:lumMod val="75000"/>
                  </a:schemeClr>
                </a:solidFill>
                <a:latin typeface="TT Interphases"/>
                <a:ea typeface="TT Interphases"/>
                <a:cs typeface="TT Interphases"/>
                <a:sym typeface="TT Interphases"/>
              </a:rPr>
              <a:t>Presenter :</a:t>
            </a:r>
            <a:r>
              <a:rPr lang="en-US" sz="3600" spc="-102" dirty="0">
                <a:solidFill>
                  <a:schemeClr val="accent1">
                    <a:lumMod val="75000"/>
                  </a:schemeClr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</a:t>
            </a:r>
            <a:br>
              <a:rPr lang="en-US" sz="3600" spc="-102" dirty="0">
                <a:solidFill>
                  <a:schemeClr val="accent1">
                    <a:lumMod val="75000"/>
                  </a:schemeClr>
                </a:solidFill>
                <a:latin typeface="TT Interphases"/>
                <a:ea typeface="TT Interphases"/>
                <a:cs typeface="TT Interphases"/>
                <a:sym typeface="TT Interphases"/>
              </a:rPr>
            </a:br>
            <a:endParaRPr lang="en-US" sz="3600" spc="-102" dirty="0">
              <a:solidFill>
                <a:schemeClr val="accent1">
                  <a:lumMod val="75000"/>
                </a:schemeClr>
              </a:solidFill>
              <a:latin typeface="TT Interphases"/>
              <a:ea typeface="TT Interphases"/>
              <a:cs typeface="TT Interphases"/>
              <a:sym typeface="TT Interphases"/>
            </a:endParaRPr>
          </a:p>
          <a:p>
            <a:pPr algn="ctr">
              <a:lnSpc>
                <a:spcPts val="1827"/>
              </a:lnSpc>
            </a:pPr>
            <a:r>
              <a:rPr lang="en-US" sz="3600" b="1" u="sng" spc="-102" dirty="0">
                <a:solidFill>
                  <a:schemeClr val="accent1">
                    <a:lumMod val="75000"/>
                  </a:schemeClr>
                </a:solidFill>
                <a:latin typeface="TT Interphases"/>
                <a:ea typeface="TT Interphases"/>
                <a:cs typeface="TT Interphases"/>
                <a:sym typeface="TT Interphases"/>
              </a:rPr>
              <a:t>BRIJESH PATEL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AAA2467-F7AE-7DD4-A06C-E788F7B9EA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29200" y="1028700"/>
            <a:ext cx="359695" cy="35969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EFD776D-5682-1C32-9183-BE1053D1D95D}"/>
              </a:ext>
            </a:extLst>
          </p:cNvPr>
          <p:cNvSpPr txBox="1"/>
          <p:nvPr/>
        </p:nvSpPr>
        <p:spPr>
          <a:xfrm>
            <a:off x="3200400" y="8750980"/>
            <a:ext cx="9144000" cy="1079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7656"/>
              </a:lnSpc>
            </a:pPr>
            <a:r>
              <a:rPr lang="en-US" sz="8000" spc="-431" dirty="0">
                <a:solidFill>
                  <a:srgbClr val="0070C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NEXT HIKE Solutions</a:t>
            </a:r>
            <a:endParaRPr lang="en-US" sz="1800" spc="-431" dirty="0">
              <a:solidFill>
                <a:srgbClr val="0070C0"/>
              </a:solidFill>
              <a:latin typeface="TT Interphases"/>
              <a:ea typeface="TT Interphases"/>
              <a:cs typeface="TT Interphases"/>
              <a:sym typeface="TT Interphase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36A0D55-9A89-739F-E637-46C8539AB28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600" y="7747903"/>
            <a:ext cx="2362200" cy="21961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93713" y="800100"/>
            <a:ext cx="1158887" cy="914400"/>
          </a:xfrm>
          <a:custGeom>
            <a:avLst/>
            <a:gdLst/>
            <a:ahLst/>
            <a:cxnLst/>
            <a:rect l="l" t="t" r="r" b="b"/>
            <a:pathLst>
              <a:path w="361435" h="361435">
                <a:moveTo>
                  <a:pt x="0" y="0"/>
                </a:moveTo>
                <a:lnTo>
                  <a:pt x="361435" y="0"/>
                </a:lnTo>
                <a:lnTo>
                  <a:pt x="361435" y="361435"/>
                </a:lnTo>
                <a:lnTo>
                  <a:pt x="0" y="3614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16035449" y="1628705"/>
            <a:ext cx="1223851" cy="847795"/>
          </a:xfrm>
          <a:custGeom>
            <a:avLst/>
            <a:gdLst/>
            <a:ahLst/>
            <a:cxnLst/>
            <a:rect l="l" t="t" r="r" b="b"/>
            <a:pathLst>
              <a:path w="1223851" h="847795">
                <a:moveTo>
                  <a:pt x="1223851" y="0"/>
                </a:moveTo>
                <a:lnTo>
                  <a:pt x="0" y="0"/>
                </a:lnTo>
                <a:lnTo>
                  <a:pt x="0" y="847795"/>
                </a:lnTo>
                <a:lnTo>
                  <a:pt x="1223851" y="847795"/>
                </a:lnTo>
                <a:lnTo>
                  <a:pt x="1223851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828800" y="800100"/>
            <a:ext cx="7772400" cy="1994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656"/>
              </a:lnSpc>
            </a:pPr>
            <a:r>
              <a:rPr lang="en-GB" sz="8800" dirty="0">
                <a:solidFill>
                  <a:schemeClr val="bg2">
                    <a:lumMod val="50000"/>
                  </a:schemeClr>
                </a:solidFill>
              </a:rPr>
              <a:t>Project Overview</a:t>
            </a:r>
            <a:endParaRPr lang="en-US" sz="8800" spc="-431" dirty="0">
              <a:solidFill>
                <a:schemeClr val="bg2">
                  <a:lumMod val="50000"/>
                </a:schemeClr>
              </a:solidFill>
              <a:latin typeface="TT Interphases"/>
              <a:ea typeface="TT Interphases"/>
              <a:cs typeface="TT Interphases"/>
              <a:sym typeface="TT Interphase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AA454A-D968-5350-8766-549F9B5C30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40774" y="404990"/>
            <a:ext cx="5537426" cy="43575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83A6701-9481-01AF-AA78-51001BE5B7B2}"/>
              </a:ext>
            </a:extLst>
          </p:cNvPr>
          <p:cNvSpPr txBox="1"/>
          <p:nvPr/>
        </p:nvSpPr>
        <p:spPr>
          <a:xfrm>
            <a:off x="854122" y="2781300"/>
            <a:ext cx="9280478" cy="7171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3600" b="1" dirty="0">
                <a:latin typeface="Arno Pro Smbd Caption" panose="02020702040506020403" pitchFamily="18" charset="0"/>
              </a:rPr>
              <a:t>What I Have Created :-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sz="2400" b="1" dirty="0">
              <a:latin typeface="Arno Pro Smbd Caption" panose="020207020405060204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800" dirty="0">
                <a:latin typeface="Arno Pro Smbd Caption" panose="02020702040506020403" pitchFamily="18" charset="0"/>
              </a:rPr>
              <a:t>Performed EDA on housing data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800" dirty="0">
                <a:latin typeface="Arno Pro Smbd Caption" panose="02020702040506020403" pitchFamily="18" charset="0"/>
              </a:rPr>
              <a:t>Handled missing values and anomalies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800" dirty="0">
                <a:latin typeface="Arno Pro Smbd Caption" panose="02020702040506020403" pitchFamily="18" charset="0"/>
              </a:rPr>
              <a:t>Created custom features and visualizations</a:t>
            </a:r>
          </a:p>
          <a:p>
            <a:endParaRPr lang="en-GB" dirty="0">
              <a:latin typeface="Arno Pro Smbd Caption" panose="02020702040506020403" pitchFamily="18" charset="0"/>
            </a:endParaRPr>
          </a:p>
          <a:p>
            <a:endParaRPr lang="en-GB" dirty="0">
              <a:latin typeface="Arno Pro Smbd Caption" panose="020207020405060204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3600" b="1" dirty="0">
                <a:latin typeface="Arno Pro Smbd Caption" panose="02020702040506020403" pitchFamily="18" charset="0"/>
              </a:rPr>
              <a:t>Key Functions Added :-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sz="2400" b="1" dirty="0">
              <a:latin typeface="Arno Pro Smbd Caption" panose="020207020405060204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800" dirty="0" err="1">
                <a:latin typeface="Arno Pro Smbd Caption" panose="02020702040506020403" pitchFamily="18" charset="0"/>
              </a:rPr>
              <a:t>PricePerSqFt</a:t>
            </a:r>
            <a:r>
              <a:rPr lang="en-GB" sz="2800" dirty="0">
                <a:latin typeface="Arno Pro Smbd Caption" panose="02020702040506020403" pitchFamily="18" charset="0"/>
              </a:rPr>
              <a:t>, </a:t>
            </a:r>
            <a:r>
              <a:rPr lang="en-GB" sz="2800" dirty="0" err="1">
                <a:latin typeface="Arno Pro Smbd Caption" panose="02020702040506020403" pitchFamily="18" charset="0"/>
              </a:rPr>
              <a:t>HouseAge</a:t>
            </a:r>
            <a:r>
              <a:rPr lang="en-GB" sz="2800" dirty="0">
                <a:latin typeface="Arno Pro Smbd Caption" panose="02020702040506020403" pitchFamily="18" charset="0"/>
              </a:rPr>
              <a:t>, </a:t>
            </a:r>
            <a:r>
              <a:rPr lang="en-GB" sz="2800" dirty="0" err="1">
                <a:latin typeface="Arno Pro Smbd Caption" panose="02020702040506020403" pitchFamily="18" charset="0"/>
              </a:rPr>
              <a:t>Remodeled</a:t>
            </a:r>
            <a:r>
              <a:rPr lang="en-GB" sz="2800" dirty="0">
                <a:latin typeface="Arno Pro Smbd Caption" panose="02020702040506020403" pitchFamily="18" charset="0"/>
              </a:rPr>
              <a:t>, </a:t>
            </a:r>
            <a:r>
              <a:rPr lang="en-GB" sz="2800" dirty="0" err="1">
                <a:latin typeface="Arno Pro Smbd Caption" panose="02020702040506020403" pitchFamily="18" charset="0"/>
              </a:rPr>
              <a:t>HasGarage</a:t>
            </a:r>
            <a:r>
              <a:rPr lang="en-GB" sz="2800" dirty="0">
                <a:latin typeface="Arno Pro Smbd Caption" panose="02020702040506020403" pitchFamily="18" charset="0"/>
              </a:rPr>
              <a:t>, </a:t>
            </a:r>
            <a:r>
              <a:rPr lang="en-GB" sz="2800" dirty="0" err="1">
                <a:latin typeface="Arno Pro Smbd Caption" panose="02020702040506020403" pitchFamily="18" charset="0"/>
              </a:rPr>
              <a:t>HasPool</a:t>
            </a:r>
            <a:endParaRPr lang="en-GB" dirty="0">
              <a:latin typeface="Arno Pro Smbd Caption" panose="020207020405060204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>
              <a:latin typeface="Arno Pro Smbd Caption" panose="020207020405060204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>
              <a:latin typeface="Arno Pro Smbd Caption" panose="020207020405060204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3600" b="1" dirty="0">
                <a:latin typeface="Arno Pro Smbd Caption" panose="02020702040506020403" pitchFamily="18" charset="0"/>
              </a:rPr>
              <a:t>Uniqueness :-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sz="3600" b="1" dirty="0">
              <a:latin typeface="Arno Pro Smbd Caption" panose="020207020405060204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800" dirty="0">
                <a:latin typeface="Arno Pro Smbd Caption" panose="02020702040506020403" pitchFamily="18" charset="0"/>
              </a:rPr>
              <a:t>Real-estate-based engineered features, advanced visualizations</a:t>
            </a:r>
            <a:endParaRPr lang="en-GB" dirty="0">
              <a:latin typeface="Arno Pro Smbd Caption" panose="02020702040506020403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04DE0B-7613-F05E-2FB1-1C5618E49710}"/>
              </a:ext>
            </a:extLst>
          </p:cNvPr>
          <p:cNvSpPr/>
          <p:nvPr/>
        </p:nvSpPr>
        <p:spPr>
          <a:xfrm>
            <a:off x="8915400" y="5067300"/>
            <a:ext cx="9144000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685800" indent="-685800" algn="ctr">
              <a:buFont typeface="Wingdings" panose="05000000000000000000" pitchFamily="2" charset="2"/>
              <a:buChar char="v"/>
            </a:pPr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WHY THESE FUNCTIONS.?</a:t>
            </a:r>
          </a:p>
          <a:p>
            <a:pPr marL="685800" indent="-685800" algn="ctr">
              <a:buFont typeface="Wingdings" panose="05000000000000000000" pitchFamily="2" charset="2"/>
              <a:buChar char="ü"/>
            </a:pPr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To improve model  performance and data understanding</a:t>
            </a:r>
            <a:endParaRPr lang="en-GB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ransition spd="slow">
    <p:wheel spokes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57200" y="2206298"/>
            <a:ext cx="762000" cy="727402"/>
          </a:xfrm>
          <a:custGeom>
            <a:avLst/>
            <a:gdLst/>
            <a:ahLst/>
            <a:cxnLst/>
            <a:rect l="l" t="t" r="r" b="b"/>
            <a:pathLst>
              <a:path w="361435" h="361435">
                <a:moveTo>
                  <a:pt x="0" y="0"/>
                </a:moveTo>
                <a:lnTo>
                  <a:pt x="361435" y="0"/>
                </a:lnTo>
                <a:lnTo>
                  <a:pt x="361435" y="361435"/>
                </a:lnTo>
                <a:lnTo>
                  <a:pt x="0" y="3614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629974" y="3147267"/>
            <a:ext cx="6629326" cy="6111033"/>
          </a:xfrm>
          <a:custGeom>
            <a:avLst/>
            <a:gdLst/>
            <a:ahLst/>
            <a:cxnLst/>
            <a:rect l="l" t="t" r="r" b="b"/>
            <a:pathLst>
              <a:path w="6629326" h="6111033">
                <a:moveTo>
                  <a:pt x="0" y="0"/>
                </a:moveTo>
                <a:lnTo>
                  <a:pt x="6629326" y="0"/>
                </a:lnTo>
                <a:lnTo>
                  <a:pt x="6629326" y="6111033"/>
                </a:lnTo>
                <a:lnTo>
                  <a:pt x="0" y="61110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400000">
            <a:off x="12130731" y="-184836"/>
            <a:ext cx="969594" cy="3396666"/>
          </a:xfrm>
          <a:custGeom>
            <a:avLst/>
            <a:gdLst/>
            <a:ahLst/>
            <a:cxnLst/>
            <a:rect l="l" t="t" r="r" b="b"/>
            <a:pathLst>
              <a:path w="969594" h="3396666">
                <a:moveTo>
                  <a:pt x="0" y="0"/>
                </a:moveTo>
                <a:lnTo>
                  <a:pt x="969594" y="0"/>
                </a:lnTo>
                <a:lnTo>
                  <a:pt x="969594" y="3396666"/>
                </a:lnTo>
                <a:lnTo>
                  <a:pt x="0" y="33966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371526" y="2171700"/>
            <a:ext cx="9601274" cy="1994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56"/>
              </a:lnSpc>
            </a:pPr>
            <a:r>
              <a:rPr lang="en-GB" sz="8800" dirty="0">
                <a:solidFill>
                  <a:schemeClr val="bg2">
                    <a:lumMod val="50000"/>
                  </a:schemeClr>
                </a:solidFill>
              </a:rPr>
              <a:t>Libraries and its functionality</a:t>
            </a:r>
            <a:endParaRPr lang="en-US" sz="8800" spc="-431" dirty="0">
              <a:solidFill>
                <a:schemeClr val="bg2">
                  <a:lumMod val="50000"/>
                </a:schemeClr>
              </a:solidFill>
              <a:latin typeface="TT Interphases"/>
              <a:ea typeface="TT Interphases"/>
              <a:cs typeface="TT Interphases"/>
              <a:sym typeface="TT Interphase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360578" y="4610100"/>
            <a:ext cx="4686300" cy="43396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GB" sz="3200" b="1" dirty="0"/>
              <a:t>Libraries Used :-</a:t>
            </a:r>
          </a:p>
          <a:p>
            <a:endParaRPr lang="en-GB" sz="16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400" dirty="0"/>
              <a:t>Pandas :- For importing, Data Cleaning, Data modification and Data analysis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400" dirty="0"/>
              <a:t>Seaborn :- Ploting a Graph for data visualization</a:t>
            </a:r>
            <a:endParaRPr lang="en-GB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400" dirty="0" err="1"/>
              <a:t>MatPlotlib</a:t>
            </a:r>
            <a:r>
              <a:rPr lang="en-GB" sz="2400" dirty="0"/>
              <a:t> :- By adding multiple functionality we can make Graph attractive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885078" y="4610100"/>
            <a:ext cx="4240122" cy="26161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GB" sz="3200" b="1" dirty="0"/>
              <a:t>GUI Features :-</a:t>
            </a:r>
          </a:p>
          <a:p>
            <a:endParaRPr lang="en-GB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/>
              <a:t>KDE Plots, Heatmaps, Boxplots, Pair-plots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GB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/>
              <a:t>Interactive data visual exploration</a:t>
            </a:r>
          </a:p>
        </p:txBody>
      </p:sp>
    </p:spTree>
  </p:cSld>
  <p:clrMapOvr>
    <a:masterClrMapping/>
  </p:clrMapOvr>
  <p:transition spd="slow">
    <p:wheel spokes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305800" y="6076569"/>
            <a:ext cx="651061" cy="590931"/>
          </a:xfrm>
          <a:custGeom>
            <a:avLst/>
            <a:gdLst/>
            <a:ahLst/>
            <a:cxnLst/>
            <a:rect l="l" t="t" r="r" b="b"/>
            <a:pathLst>
              <a:path w="361435" h="361435">
                <a:moveTo>
                  <a:pt x="0" y="0"/>
                </a:moveTo>
                <a:lnTo>
                  <a:pt x="361435" y="0"/>
                </a:lnTo>
                <a:lnTo>
                  <a:pt x="361435" y="361435"/>
                </a:lnTo>
                <a:lnTo>
                  <a:pt x="0" y="3614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81000" y="4116016"/>
            <a:ext cx="6730928" cy="5751884"/>
          </a:xfrm>
          <a:custGeom>
            <a:avLst/>
            <a:gdLst/>
            <a:ahLst/>
            <a:cxnLst/>
            <a:rect l="l" t="t" r="r" b="b"/>
            <a:pathLst>
              <a:path w="6730928" h="5751884">
                <a:moveTo>
                  <a:pt x="0" y="0"/>
                </a:moveTo>
                <a:lnTo>
                  <a:pt x="6730928" y="0"/>
                </a:lnTo>
                <a:lnTo>
                  <a:pt x="6730928" y="5751884"/>
                </a:lnTo>
                <a:lnTo>
                  <a:pt x="0" y="57518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971800" y="935708"/>
            <a:ext cx="12954000" cy="10073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656"/>
              </a:lnSpc>
            </a:pPr>
            <a:r>
              <a:rPr lang="en-GB" sz="8800" dirty="0">
                <a:solidFill>
                  <a:schemeClr val="bg2">
                    <a:lumMod val="50000"/>
                  </a:schemeClr>
                </a:solidFill>
              </a:rPr>
              <a:t>Challenges &amp; Solutions</a:t>
            </a:r>
            <a:endParaRPr lang="en-US" sz="8800" spc="-431" dirty="0">
              <a:solidFill>
                <a:schemeClr val="bg2">
                  <a:lumMod val="50000"/>
                </a:schemeClr>
              </a:solidFill>
              <a:latin typeface="TT Interphases"/>
              <a:ea typeface="TT Interphases"/>
              <a:cs typeface="TT Interphases"/>
              <a:sym typeface="TT Interphase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284005" y="2813090"/>
            <a:ext cx="6858000" cy="30162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800" dirty="0"/>
              <a:t>Missing values (</a:t>
            </a:r>
            <a:r>
              <a:rPr lang="en-GB" sz="2800" dirty="0" err="1"/>
              <a:t>LotFrontage</a:t>
            </a:r>
            <a:r>
              <a:rPr lang="en-GB" sz="2800" dirty="0"/>
              <a:t>, </a:t>
            </a:r>
            <a:r>
              <a:rPr lang="en-GB" sz="2800" dirty="0" err="1"/>
              <a:t>GarageYrBlt</a:t>
            </a:r>
            <a:r>
              <a:rPr lang="en-GB" sz="2800" dirty="0"/>
              <a:t>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800" dirty="0"/>
              <a:t>Outliers, duplicate entries, skewed features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800" dirty="0"/>
              <a:t>Which Features  to consider for Feature Engineering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800" dirty="0"/>
              <a:t>Choose data for Data Visualization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257800" y="2355890"/>
            <a:ext cx="3752547" cy="3538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380"/>
              </a:lnSpc>
            </a:pPr>
            <a:r>
              <a:rPr lang="en-GB" sz="4400" b="1" dirty="0"/>
              <a:t>Challenges :-</a:t>
            </a:r>
            <a:endParaRPr lang="en-GB" sz="2000" b="1" dirty="0"/>
          </a:p>
        </p:txBody>
      </p:sp>
      <p:sp>
        <p:nvSpPr>
          <p:cNvPr id="9" name="TextBox 9"/>
          <p:cNvSpPr txBox="1"/>
          <p:nvPr/>
        </p:nvSpPr>
        <p:spPr>
          <a:xfrm>
            <a:off x="9067800" y="6286500"/>
            <a:ext cx="6858000" cy="5940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380"/>
              </a:lnSpc>
            </a:pPr>
            <a:r>
              <a:rPr lang="en-GB" sz="4400" b="1" dirty="0"/>
              <a:t>How I Overcame Them :-</a:t>
            </a:r>
            <a:endParaRPr lang="en-GB" sz="2400" b="1" dirty="0"/>
          </a:p>
          <a:p>
            <a:pPr algn="l">
              <a:lnSpc>
                <a:spcPts val="2380"/>
              </a:lnSpc>
            </a:pPr>
            <a:endParaRPr lang="en-US" b="1" spc="-83" dirty="0">
              <a:solidFill>
                <a:srgbClr val="000000"/>
              </a:solidFill>
              <a:latin typeface="TT Interphases Bold"/>
              <a:ea typeface="TT Interphases Bold"/>
              <a:cs typeface="TT Interphases Bold"/>
              <a:sym typeface="TT Interphases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144001" y="6699290"/>
            <a:ext cx="7696199" cy="30162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800" dirty="0"/>
              <a:t>Imputation, de-duplication, feature engineering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800" dirty="0"/>
              <a:t>Visualization to identify and mitigate anomalies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800" dirty="0"/>
              <a:t>Done online research of different projects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800" dirty="0"/>
              <a:t>Try to include all the important features  for Data Visualization</a:t>
            </a: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FA5EF095-F94D-63C2-F41F-EBEA33252F4B}"/>
              </a:ext>
            </a:extLst>
          </p:cNvPr>
          <p:cNvSpPr/>
          <p:nvPr/>
        </p:nvSpPr>
        <p:spPr>
          <a:xfrm>
            <a:off x="2438400" y="1638300"/>
            <a:ext cx="1066800" cy="474518"/>
          </a:xfrm>
          <a:custGeom>
            <a:avLst/>
            <a:gdLst/>
            <a:ahLst/>
            <a:cxnLst/>
            <a:rect l="l" t="t" r="r" b="b"/>
            <a:pathLst>
              <a:path w="436681" h="339023">
                <a:moveTo>
                  <a:pt x="436681" y="339023"/>
                </a:moveTo>
                <a:lnTo>
                  <a:pt x="0" y="339023"/>
                </a:lnTo>
                <a:lnTo>
                  <a:pt x="0" y="0"/>
                </a:lnTo>
                <a:lnTo>
                  <a:pt x="436681" y="0"/>
                </a:lnTo>
                <a:lnTo>
                  <a:pt x="436681" y="339023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5C72DFB7-37C9-30CE-7291-44488D7564CF}"/>
              </a:ext>
            </a:extLst>
          </p:cNvPr>
          <p:cNvSpPr/>
          <p:nvPr/>
        </p:nvSpPr>
        <p:spPr>
          <a:xfrm flipH="1">
            <a:off x="14817436" y="1638300"/>
            <a:ext cx="1066800" cy="474518"/>
          </a:xfrm>
          <a:custGeom>
            <a:avLst/>
            <a:gdLst/>
            <a:ahLst/>
            <a:cxnLst/>
            <a:rect l="l" t="t" r="r" b="b"/>
            <a:pathLst>
              <a:path w="436681" h="339023">
                <a:moveTo>
                  <a:pt x="436681" y="339023"/>
                </a:moveTo>
                <a:lnTo>
                  <a:pt x="0" y="339023"/>
                </a:lnTo>
                <a:lnTo>
                  <a:pt x="0" y="0"/>
                </a:lnTo>
                <a:lnTo>
                  <a:pt x="436681" y="0"/>
                </a:lnTo>
                <a:lnTo>
                  <a:pt x="436681" y="339023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112C342A-26EC-9D9B-0B68-AACA4FF3A375}"/>
              </a:ext>
            </a:extLst>
          </p:cNvPr>
          <p:cNvSpPr/>
          <p:nvPr/>
        </p:nvSpPr>
        <p:spPr>
          <a:xfrm flipH="1" flipV="1">
            <a:off x="14859000" y="495300"/>
            <a:ext cx="1066800" cy="474516"/>
          </a:xfrm>
          <a:custGeom>
            <a:avLst/>
            <a:gdLst/>
            <a:ahLst/>
            <a:cxnLst/>
            <a:rect l="l" t="t" r="r" b="b"/>
            <a:pathLst>
              <a:path w="436681" h="339023">
                <a:moveTo>
                  <a:pt x="436681" y="339023"/>
                </a:moveTo>
                <a:lnTo>
                  <a:pt x="0" y="339023"/>
                </a:lnTo>
                <a:lnTo>
                  <a:pt x="0" y="0"/>
                </a:lnTo>
                <a:lnTo>
                  <a:pt x="436681" y="0"/>
                </a:lnTo>
                <a:lnTo>
                  <a:pt x="436681" y="339023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C01FB4E1-4ECD-E36B-F6F7-6C7DC06364FF}"/>
              </a:ext>
            </a:extLst>
          </p:cNvPr>
          <p:cNvSpPr/>
          <p:nvPr/>
        </p:nvSpPr>
        <p:spPr>
          <a:xfrm flipV="1">
            <a:off x="2438400" y="495300"/>
            <a:ext cx="1066800" cy="474516"/>
          </a:xfrm>
          <a:custGeom>
            <a:avLst/>
            <a:gdLst/>
            <a:ahLst/>
            <a:cxnLst/>
            <a:rect l="l" t="t" r="r" b="b"/>
            <a:pathLst>
              <a:path w="436681" h="339023">
                <a:moveTo>
                  <a:pt x="436681" y="339023"/>
                </a:moveTo>
                <a:lnTo>
                  <a:pt x="0" y="339023"/>
                </a:lnTo>
                <a:lnTo>
                  <a:pt x="0" y="0"/>
                </a:lnTo>
                <a:lnTo>
                  <a:pt x="436681" y="0"/>
                </a:lnTo>
                <a:lnTo>
                  <a:pt x="436681" y="339023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2">
            <a:extLst>
              <a:ext uri="{FF2B5EF4-FFF2-40B4-BE49-F238E27FC236}">
                <a16:creationId xmlns:a16="http://schemas.microsoft.com/office/drawing/2014/main" id="{ABC1A3C5-D929-8B13-9167-AE258729713A}"/>
              </a:ext>
            </a:extLst>
          </p:cNvPr>
          <p:cNvSpPr/>
          <p:nvPr/>
        </p:nvSpPr>
        <p:spPr>
          <a:xfrm>
            <a:off x="4495800" y="2190369"/>
            <a:ext cx="651061" cy="590931"/>
          </a:xfrm>
          <a:custGeom>
            <a:avLst/>
            <a:gdLst/>
            <a:ahLst/>
            <a:cxnLst/>
            <a:rect l="l" t="t" r="r" b="b"/>
            <a:pathLst>
              <a:path w="361435" h="361435">
                <a:moveTo>
                  <a:pt x="0" y="0"/>
                </a:moveTo>
                <a:lnTo>
                  <a:pt x="361435" y="0"/>
                </a:lnTo>
                <a:lnTo>
                  <a:pt x="361435" y="361435"/>
                </a:lnTo>
                <a:lnTo>
                  <a:pt x="0" y="3614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ransition spd="slow">
    <p:wheel spokes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219200" y="1485900"/>
            <a:ext cx="7434401" cy="4636363"/>
          </a:xfrm>
          <a:custGeom>
            <a:avLst/>
            <a:gdLst/>
            <a:ahLst/>
            <a:cxnLst/>
            <a:rect l="l" t="t" r="r" b="b"/>
            <a:pathLst>
              <a:path w="7434401" h="4636363">
                <a:moveTo>
                  <a:pt x="0" y="0"/>
                </a:moveTo>
                <a:lnTo>
                  <a:pt x="7434401" y="0"/>
                </a:lnTo>
                <a:lnTo>
                  <a:pt x="7434401" y="4636363"/>
                </a:lnTo>
                <a:lnTo>
                  <a:pt x="0" y="46363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752600" y="7429500"/>
            <a:ext cx="2961619" cy="894461"/>
          </a:xfrm>
          <a:custGeom>
            <a:avLst/>
            <a:gdLst/>
            <a:ahLst/>
            <a:cxnLst/>
            <a:rect l="l" t="t" r="r" b="b"/>
            <a:pathLst>
              <a:path w="735454" h="437261">
                <a:moveTo>
                  <a:pt x="0" y="0"/>
                </a:moveTo>
                <a:lnTo>
                  <a:pt x="735454" y="0"/>
                </a:lnTo>
                <a:lnTo>
                  <a:pt x="735454" y="437261"/>
                </a:lnTo>
                <a:lnTo>
                  <a:pt x="0" y="4372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781271" y="6438900"/>
            <a:ext cx="6310258" cy="10114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656"/>
              </a:lnSpc>
            </a:pPr>
            <a:r>
              <a:rPr lang="en-US" sz="8800" spc="-431" dirty="0">
                <a:solidFill>
                  <a:schemeClr val="bg2">
                    <a:lumMod val="50000"/>
                  </a:schemeClr>
                </a:solidFill>
                <a:latin typeface="TT Interphases"/>
                <a:ea typeface="TT Interphases"/>
                <a:cs typeface="TT Interphases"/>
                <a:sym typeface="TT Interphases"/>
              </a:rPr>
              <a:t>Data  Insights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824901" y="1776793"/>
            <a:ext cx="7434400" cy="67957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marR="0" lvl="0" indent="-5715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no Pro Smbd Caption" panose="02020702040506020403" pitchFamily="18" charset="0"/>
              </a:rPr>
              <a:t>Sales Price is right-skewed (~1.88)</a:t>
            </a:r>
          </a:p>
          <a:p>
            <a:pPr marL="571500" marR="0" lvl="0" indent="-5715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no Pro Smbd Caption" panose="02020702040506020403" pitchFamily="18" charset="0"/>
              </a:rPr>
              <a:t>Strong correlation with </a:t>
            </a:r>
            <a:r>
              <a:rPr lang="en-GB" sz="3200" dirty="0">
                <a:latin typeface="Arno Pro Smbd Caption" panose="02020702040506020403" pitchFamily="18" charset="0"/>
              </a:rPr>
              <a:t>Rates the overall material and finish of the house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no Pro Smbd Caption" panose="02020702040506020403" pitchFamily="18" charset="0"/>
              </a:rPr>
              <a:t> and </a:t>
            </a:r>
            <a:r>
              <a:rPr lang="en-GB" sz="3200" dirty="0">
                <a:latin typeface="Arno Pro Smbd Caption" panose="02020702040506020403" pitchFamily="18" charset="0"/>
              </a:rPr>
              <a:t>Above grade (ground) living area square feet</a:t>
            </a:r>
            <a:endParaRPr lang="en-GB" sz="3200" dirty="0">
              <a:solidFill>
                <a:prstClr val="black"/>
              </a:solidFill>
              <a:latin typeface="Arno Pro Smbd Caption" panose="02020702040506020403" pitchFamily="18" charset="0"/>
            </a:endParaRPr>
          </a:p>
          <a:p>
            <a:pPr marL="571500" marR="0" lvl="0" indent="-5715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no Pro Smbd Caption" panose="02020702040506020403" pitchFamily="18" charset="0"/>
              </a:rPr>
              <a:t>Garage &amp; Central Air increase Sales Price of a House</a:t>
            </a:r>
          </a:p>
          <a:p>
            <a:pPr marL="571500" marR="0" lvl="0" indent="-5715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no Pro Smbd Caption" panose="02020702040506020403" pitchFamily="18" charset="0"/>
              </a:rPr>
              <a:t>Pools are rare but add premium value as Customer want this amenity at higher cost</a:t>
            </a:r>
          </a:p>
          <a:p>
            <a:pPr marL="571500" marR="0" lvl="0" indent="-5715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GB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no Pro Smbd Caption" panose="02020702040506020403" pitchFamily="18" charset="0"/>
              </a:rPr>
              <a:t>Remodeled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no Pro Smbd Caption" panose="02020702040506020403" pitchFamily="18" charset="0"/>
              </a:rPr>
              <a:t> and newer houses fetch better prices as  compare to </a:t>
            </a:r>
            <a:r>
              <a:rPr lang="en-GB" sz="3200" dirty="0">
                <a:solidFill>
                  <a:prstClr val="black"/>
                </a:solidFill>
                <a:latin typeface="Arno Pro Smbd Caption" panose="02020702040506020403" pitchFamily="18" charset="0"/>
              </a:rPr>
              <a:t>older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no Pro Smbd Caption" panose="02020702040506020403" pitchFamily="18" charset="0"/>
              </a:rPr>
              <a:t>houses</a:t>
            </a:r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B72820CC-1CF2-DAD2-CFF3-0448EBDB621E}"/>
              </a:ext>
            </a:extLst>
          </p:cNvPr>
          <p:cNvSpPr/>
          <p:nvPr/>
        </p:nvSpPr>
        <p:spPr>
          <a:xfrm>
            <a:off x="1752600" y="8323961"/>
            <a:ext cx="2961619" cy="894461"/>
          </a:xfrm>
          <a:custGeom>
            <a:avLst/>
            <a:gdLst/>
            <a:ahLst/>
            <a:cxnLst/>
            <a:rect l="l" t="t" r="r" b="b"/>
            <a:pathLst>
              <a:path w="735454" h="437261">
                <a:moveTo>
                  <a:pt x="0" y="0"/>
                </a:moveTo>
                <a:lnTo>
                  <a:pt x="735454" y="0"/>
                </a:lnTo>
                <a:lnTo>
                  <a:pt x="735454" y="437261"/>
                </a:lnTo>
                <a:lnTo>
                  <a:pt x="0" y="4372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5BB48392-0E6F-9B6D-62D1-7BA6895563BB}"/>
              </a:ext>
            </a:extLst>
          </p:cNvPr>
          <p:cNvSpPr/>
          <p:nvPr/>
        </p:nvSpPr>
        <p:spPr>
          <a:xfrm flipV="1">
            <a:off x="4714218" y="7437555"/>
            <a:ext cx="2961619" cy="894461"/>
          </a:xfrm>
          <a:custGeom>
            <a:avLst/>
            <a:gdLst/>
            <a:ahLst/>
            <a:cxnLst/>
            <a:rect l="l" t="t" r="r" b="b"/>
            <a:pathLst>
              <a:path w="735454" h="437261">
                <a:moveTo>
                  <a:pt x="0" y="0"/>
                </a:moveTo>
                <a:lnTo>
                  <a:pt x="735454" y="0"/>
                </a:lnTo>
                <a:lnTo>
                  <a:pt x="735454" y="437261"/>
                </a:lnTo>
                <a:lnTo>
                  <a:pt x="0" y="4372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4">
            <a:extLst>
              <a:ext uri="{FF2B5EF4-FFF2-40B4-BE49-F238E27FC236}">
                <a16:creationId xmlns:a16="http://schemas.microsoft.com/office/drawing/2014/main" id="{1AD114D4-A929-5602-F105-85034DE6002F}"/>
              </a:ext>
            </a:extLst>
          </p:cNvPr>
          <p:cNvSpPr/>
          <p:nvPr/>
        </p:nvSpPr>
        <p:spPr>
          <a:xfrm flipV="1">
            <a:off x="4714218" y="8340072"/>
            <a:ext cx="2961619" cy="894461"/>
          </a:xfrm>
          <a:custGeom>
            <a:avLst/>
            <a:gdLst/>
            <a:ahLst/>
            <a:cxnLst/>
            <a:rect l="l" t="t" r="r" b="b"/>
            <a:pathLst>
              <a:path w="735454" h="437261">
                <a:moveTo>
                  <a:pt x="0" y="0"/>
                </a:moveTo>
                <a:lnTo>
                  <a:pt x="735454" y="0"/>
                </a:lnTo>
                <a:lnTo>
                  <a:pt x="735454" y="437261"/>
                </a:lnTo>
                <a:lnTo>
                  <a:pt x="0" y="4372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ransition spd="slow">
    <p:wheel spokes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715000" y="11049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361435" h="361435">
                <a:moveTo>
                  <a:pt x="0" y="0"/>
                </a:moveTo>
                <a:lnTo>
                  <a:pt x="361435" y="0"/>
                </a:lnTo>
                <a:lnTo>
                  <a:pt x="361435" y="361435"/>
                </a:lnTo>
                <a:lnTo>
                  <a:pt x="0" y="3614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6522461" y="1028700"/>
            <a:ext cx="8107939" cy="10114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656"/>
              </a:lnSpc>
            </a:pPr>
            <a:r>
              <a:rPr lang="en-US" sz="8800" spc="-431" dirty="0">
                <a:solidFill>
                  <a:schemeClr val="bg2">
                    <a:lumMod val="50000"/>
                  </a:schemeClr>
                </a:solidFill>
                <a:latin typeface="TT Interphases"/>
                <a:ea typeface="TT Interphases"/>
                <a:cs typeface="TT Interphases"/>
                <a:sym typeface="TT Interphases"/>
              </a:rPr>
              <a:t>Data Visualization</a:t>
            </a:r>
          </a:p>
        </p:txBody>
      </p:sp>
      <p:sp>
        <p:nvSpPr>
          <p:cNvPr id="13" name="Freeform 13"/>
          <p:cNvSpPr/>
          <p:nvPr/>
        </p:nvSpPr>
        <p:spPr>
          <a:xfrm>
            <a:off x="1066800" y="419100"/>
            <a:ext cx="4495800" cy="2632086"/>
          </a:xfrm>
          <a:custGeom>
            <a:avLst/>
            <a:gdLst/>
            <a:ahLst/>
            <a:cxnLst/>
            <a:rect l="l" t="t" r="r" b="b"/>
            <a:pathLst>
              <a:path w="7148446" h="4185090">
                <a:moveTo>
                  <a:pt x="0" y="0"/>
                </a:moveTo>
                <a:lnTo>
                  <a:pt x="7148446" y="0"/>
                </a:lnTo>
                <a:lnTo>
                  <a:pt x="7148446" y="4185090"/>
                </a:lnTo>
                <a:lnTo>
                  <a:pt x="0" y="41850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 dirty="0"/>
          </a:p>
        </p:txBody>
      </p:sp>
      <p:sp>
        <p:nvSpPr>
          <p:cNvPr id="17" name="Freeform 2">
            <a:extLst>
              <a:ext uri="{FF2B5EF4-FFF2-40B4-BE49-F238E27FC236}">
                <a16:creationId xmlns:a16="http://schemas.microsoft.com/office/drawing/2014/main" id="{C058BFCB-8D23-3625-052D-E0135DB61CD6}"/>
              </a:ext>
            </a:extLst>
          </p:cNvPr>
          <p:cNvSpPr/>
          <p:nvPr/>
        </p:nvSpPr>
        <p:spPr>
          <a:xfrm>
            <a:off x="14478000" y="11049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361435" h="361435">
                <a:moveTo>
                  <a:pt x="0" y="0"/>
                </a:moveTo>
                <a:lnTo>
                  <a:pt x="361435" y="0"/>
                </a:lnTo>
                <a:lnTo>
                  <a:pt x="361435" y="361435"/>
                </a:lnTo>
                <a:lnTo>
                  <a:pt x="0" y="3614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39C9A2-2256-5A7B-35AC-4C12FE786C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2150583"/>
            <a:ext cx="7502464" cy="760298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9A2C980-2DF7-416C-AD71-2582939900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238500"/>
            <a:ext cx="6582694" cy="292458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1227211-CDD0-91AC-BC22-4F7B3B6922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401" y="6257711"/>
            <a:ext cx="5576999" cy="3610189"/>
          </a:xfrm>
          <a:prstGeom prst="rect">
            <a:avLst/>
          </a:prstGeom>
        </p:spPr>
      </p:pic>
    </p:spTree>
  </p:cSld>
  <p:clrMapOvr>
    <a:masterClrMapping/>
  </p:clrMapOvr>
  <p:transition spd="slow">
    <p:wheel spokes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8999665" y="1028700"/>
            <a:ext cx="8259635" cy="8229600"/>
          </a:xfrm>
          <a:custGeom>
            <a:avLst/>
            <a:gdLst/>
            <a:ahLst/>
            <a:cxnLst/>
            <a:rect l="l" t="t" r="r" b="b"/>
            <a:pathLst>
              <a:path w="8259635" h="8229600">
                <a:moveTo>
                  <a:pt x="0" y="0"/>
                </a:moveTo>
                <a:lnTo>
                  <a:pt x="8259635" y="0"/>
                </a:lnTo>
                <a:lnTo>
                  <a:pt x="8259635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8700" y="4000357"/>
            <a:ext cx="9486900" cy="1645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2524"/>
              </a:lnSpc>
            </a:pPr>
            <a:r>
              <a:rPr lang="en-US" sz="14395" spc="-705" dirty="0">
                <a:solidFill>
                  <a:schemeClr val="bg2">
                    <a:lumMod val="50000"/>
                  </a:schemeClr>
                </a:solidFill>
                <a:latin typeface="TT Interphases"/>
                <a:ea typeface="TT Interphases"/>
                <a:cs typeface="TT Interphases"/>
                <a:sym typeface="TT Interphases"/>
              </a:rPr>
              <a:t>Thank You..!!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75</TotalTime>
  <Words>260</Words>
  <Application>Microsoft Office PowerPoint</Application>
  <PresentationFormat>Custom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Wingdings</vt:lpstr>
      <vt:lpstr>Arno Pro Smbd Caption</vt:lpstr>
      <vt:lpstr>TT Interphases</vt:lpstr>
      <vt:lpstr>Garamond</vt:lpstr>
      <vt:lpstr>TT Interphases Bold</vt:lpstr>
      <vt:lpstr>Century Gothic</vt:lpstr>
      <vt:lpstr>Savon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and White Simple Illustrative Data Analytics Presentation</dc:title>
  <cp:lastModifiedBy>Brijesh Patel</cp:lastModifiedBy>
  <cp:revision>12</cp:revision>
  <dcterms:created xsi:type="dcterms:W3CDTF">2006-08-16T00:00:00Z</dcterms:created>
  <dcterms:modified xsi:type="dcterms:W3CDTF">2025-07-05T16:36:03Z</dcterms:modified>
  <dc:identifier>DAGsGkI9o2s</dc:identifier>
</cp:coreProperties>
</file>