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71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716A"/>
    <a:srgbClr val="1846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04EE7-F0AA-01C7-C34A-3D952F352686}" v="4" dt="2025-08-14T21:16:13.569"/>
    <p1510:client id="{6D3113CB-788E-4DD4-BF52-46FD7F2DD3AB}" v="23" dt="2025-08-14T20:24:53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83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21D04EE7-F0AA-01C7-C34A-3D952F352686}"/>
    <pc:docChg chg="modSld">
      <pc:chgData name="Guest User" userId="" providerId="Windows Live" clId="Web-{21D04EE7-F0AA-01C7-C34A-3D952F352686}" dt="2025-08-14T21:16:10.522" v="2" actId="20577"/>
      <pc:docMkLst>
        <pc:docMk/>
      </pc:docMkLst>
      <pc:sldChg chg="modSp">
        <pc:chgData name="Guest User" userId="" providerId="Windows Live" clId="Web-{21D04EE7-F0AA-01C7-C34A-3D952F352686}" dt="2025-08-14T21:16:10.522" v="2" actId="20577"/>
        <pc:sldMkLst>
          <pc:docMk/>
          <pc:sldMk cId="0" sldId="257"/>
        </pc:sldMkLst>
        <pc:spChg chg="mod">
          <ac:chgData name="Guest User" userId="" providerId="Windows Live" clId="Web-{21D04EE7-F0AA-01C7-C34A-3D952F352686}" dt="2025-08-14T21:16:10.522" v="2" actId="20577"/>
          <ac:spMkLst>
            <pc:docMk/>
            <pc:sldMk cId="0" sldId="257"/>
            <ac:spMk id="2" creationId="{00000000-0000-0000-0000-000000000000}"/>
          </ac:spMkLst>
        </pc:spChg>
      </pc:sldChg>
      <pc:sldChg chg="delSp">
        <pc:chgData name="Guest User" userId="" providerId="Windows Live" clId="Web-{21D04EE7-F0AA-01C7-C34A-3D952F352686}" dt="2025-08-14T21:15:55.553" v="0"/>
        <pc:sldMkLst>
          <pc:docMk/>
          <pc:sldMk cId="0" sldId="261"/>
        </pc:sldMkLst>
        <pc:picChg chg="del">
          <ac:chgData name="Guest User" userId="" providerId="Windows Live" clId="Web-{21D04EE7-F0AA-01C7-C34A-3D952F352686}" dt="2025-08-14T21:15:55.553" v="0"/>
          <ac:picMkLst>
            <pc:docMk/>
            <pc:sldMk cId="0" sldId="261"/>
            <ac:picMk id="6146" creationId="{68BDF800-6AA7-7073-021E-4E7C8CC1465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4D2794-2136-4F46-980F-B4646B93BDF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A8F496B-3A54-4FE6-B73B-345CFFA78CEB}">
      <dgm:prSet/>
      <dgm:spPr/>
      <dgm:t>
        <a:bodyPr/>
        <a:lstStyle/>
        <a:p>
          <a:r>
            <a:rPr lang="en-US" b="0" i="0" dirty="0"/>
            <a:t>• SCIKIT LEARN :-</a:t>
          </a:r>
          <a:r>
            <a:rPr lang="en-IN" dirty="0"/>
            <a:t> Preprocessing, </a:t>
          </a:r>
          <a:r>
            <a:rPr lang="en-IN" dirty="0" err="1"/>
            <a:t>modeling</a:t>
          </a:r>
          <a:r>
            <a:rPr lang="en-IN" dirty="0"/>
            <a:t>, metrics</a:t>
          </a:r>
          <a:endParaRPr lang="en-US" dirty="0"/>
        </a:p>
      </dgm:t>
    </dgm:pt>
    <dgm:pt modelId="{CD3970C8-D007-4FBB-BC2F-DA7C204CC8AF}" type="sibTrans" cxnId="{31DB3426-527F-489D-A76A-0F9DB1EB273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556FDC53-D210-43F3-859C-5EB972834A89}" type="parTrans" cxnId="{31DB3426-527F-489D-A76A-0F9DB1EB273B}">
      <dgm:prSet/>
      <dgm:spPr/>
      <dgm:t>
        <a:bodyPr/>
        <a:lstStyle/>
        <a:p>
          <a:endParaRPr lang="en-US"/>
        </a:p>
      </dgm:t>
    </dgm:pt>
    <dgm:pt modelId="{B9B2C619-CCE3-405D-BBC4-7E7E388706CE}">
      <dgm:prSet/>
      <dgm:spPr/>
      <dgm:t>
        <a:bodyPr/>
        <a:lstStyle/>
        <a:p>
          <a:r>
            <a:rPr lang="en-US" b="0" i="0" dirty="0"/>
            <a:t>• SEABORN</a:t>
          </a:r>
          <a:r>
            <a:rPr lang="en-IN" dirty="0"/>
            <a:t>, MATPLOTLIB :- Dat Visualization.</a:t>
          </a:r>
        </a:p>
        <a:p>
          <a:r>
            <a:rPr lang="en-IN" dirty="0"/>
            <a:t>XGBOOST :- Advanced regression </a:t>
          </a:r>
          <a:r>
            <a:rPr lang="en-IN" dirty="0" err="1"/>
            <a:t>modeling</a:t>
          </a:r>
          <a:r>
            <a:rPr lang="en-IN" dirty="0"/>
            <a:t>.</a:t>
          </a:r>
          <a:endParaRPr lang="en-US" dirty="0"/>
        </a:p>
      </dgm:t>
    </dgm:pt>
    <dgm:pt modelId="{D555CAAA-D2BD-4097-BA7A-1BB1BCC125E5}" type="sibTrans" cxnId="{D727AED6-73B2-4796-AA43-ABD414898A6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AC439AEB-7BBC-44BB-ACA1-C8B2E3BC090C}" type="parTrans" cxnId="{D727AED6-73B2-4796-AA43-ABD414898A6E}">
      <dgm:prSet/>
      <dgm:spPr/>
      <dgm:t>
        <a:bodyPr/>
        <a:lstStyle/>
        <a:p>
          <a:endParaRPr lang="en-US"/>
        </a:p>
      </dgm:t>
    </dgm:pt>
    <dgm:pt modelId="{09289F60-AE16-47C1-8D9F-07D92E21E0D2}">
      <dgm:prSet/>
      <dgm:spPr/>
      <dgm:t>
        <a:bodyPr/>
        <a:lstStyle/>
        <a:p>
          <a:r>
            <a:rPr lang="en-US" b="0" i="0" dirty="0"/>
            <a:t>• PANDAS, NUMPY :-</a:t>
          </a:r>
        </a:p>
        <a:p>
          <a:r>
            <a:rPr lang="en-US" b="0" i="0" dirty="0"/>
            <a:t>Data </a:t>
          </a:r>
          <a:r>
            <a:rPr lang="en-US" b="0" i="0" dirty="0" err="1"/>
            <a:t>Manupulation</a:t>
          </a:r>
          <a:endParaRPr lang="en-US" b="0" i="0" dirty="0"/>
        </a:p>
      </dgm:t>
    </dgm:pt>
    <dgm:pt modelId="{A5CD8FA3-A477-4FAE-8CA8-7E3386A252F9}" type="sibTrans" cxnId="{00F37421-567D-4217-86D1-1A93689C85E8}">
      <dgm:prSet phldrT="1" phldr="0"/>
      <dgm:spPr/>
      <dgm:t>
        <a:bodyPr/>
        <a:lstStyle/>
        <a:p>
          <a:r>
            <a:rPr lang="en-US"/>
            <a:t>1</a:t>
          </a:r>
          <a:endParaRPr lang="en-US" dirty="0"/>
        </a:p>
      </dgm:t>
    </dgm:pt>
    <dgm:pt modelId="{60B19EC3-01EA-4F9F-8BE2-86A0ACBBA3D2}" type="parTrans" cxnId="{00F37421-567D-4217-86D1-1A93689C85E8}">
      <dgm:prSet/>
      <dgm:spPr/>
      <dgm:t>
        <a:bodyPr/>
        <a:lstStyle/>
        <a:p>
          <a:endParaRPr lang="en-US"/>
        </a:p>
      </dgm:t>
    </dgm:pt>
    <dgm:pt modelId="{4F04B1BE-4FE5-4B3A-ADA4-1CF0C154D94C}" type="pres">
      <dgm:prSet presAssocID="{2D4D2794-2136-4F46-980F-B4646B93BDFF}" presName="Name0" presStyleCnt="0">
        <dgm:presLayoutVars>
          <dgm:animLvl val="lvl"/>
          <dgm:resizeHandles val="exact"/>
        </dgm:presLayoutVars>
      </dgm:prSet>
      <dgm:spPr/>
    </dgm:pt>
    <dgm:pt modelId="{3EB97B15-1E8A-4F73-8938-CBA0E600E933}" type="pres">
      <dgm:prSet presAssocID="{09289F60-AE16-47C1-8D9F-07D92E21E0D2}" presName="compositeNode" presStyleCnt="0">
        <dgm:presLayoutVars>
          <dgm:bulletEnabled val="1"/>
        </dgm:presLayoutVars>
      </dgm:prSet>
      <dgm:spPr/>
    </dgm:pt>
    <dgm:pt modelId="{88B03D9F-F270-4CA8-9855-C71723C2DE5D}" type="pres">
      <dgm:prSet presAssocID="{09289F60-AE16-47C1-8D9F-07D92E21E0D2}" presName="bgRect" presStyleLbl="bgAccFollowNode1" presStyleIdx="0" presStyleCnt="3"/>
      <dgm:spPr/>
    </dgm:pt>
    <dgm:pt modelId="{0ABB42BC-BCC0-4358-BB0D-7B589E842456}" type="pres">
      <dgm:prSet presAssocID="{A5CD8FA3-A477-4FAE-8CA8-7E3386A252F9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C95EB1C2-B43A-4DDD-8389-3EED377F72C4}" type="pres">
      <dgm:prSet presAssocID="{09289F60-AE16-47C1-8D9F-07D92E21E0D2}" presName="bottomLine" presStyleLbl="alignNode1" presStyleIdx="1" presStyleCnt="6">
        <dgm:presLayoutVars/>
      </dgm:prSet>
      <dgm:spPr/>
    </dgm:pt>
    <dgm:pt modelId="{516009CC-EAFE-4D7D-AE57-6D49237B66F3}" type="pres">
      <dgm:prSet presAssocID="{09289F60-AE16-47C1-8D9F-07D92E21E0D2}" presName="nodeText" presStyleLbl="bgAccFollowNode1" presStyleIdx="0" presStyleCnt="3">
        <dgm:presLayoutVars>
          <dgm:bulletEnabled val="1"/>
        </dgm:presLayoutVars>
      </dgm:prSet>
      <dgm:spPr/>
    </dgm:pt>
    <dgm:pt modelId="{D40BA9C3-46DD-4403-8B8E-0E72D7CB0084}" type="pres">
      <dgm:prSet presAssocID="{A5CD8FA3-A477-4FAE-8CA8-7E3386A252F9}" presName="sibTrans" presStyleCnt="0"/>
      <dgm:spPr/>
    </dgm:pt>
    <dgm:pt modelId="{67390B4B-507D-4E9D-BCFD-8C7D4927DA78}" type="pres">
      <dgm:prSet presAssocID="{B9B2C619-CCE3-405D-BBC4-7E7E388706CE}" presName="compositeNode" presStyleCnt="0">
        <dgm:presLayoutVars>
          <dgm:bulletEnabled val="1"/>
        </dgm:presLayoutVars>
      </dgm:prSet>
      <dgm:spPr/>
    </dgm:pt>
    <dgm:pt modelId="{AE19C9D1-DD69-4A42-84AD-A645600E6A0D}" type="pres">
      <dgm:prSet presAssocID="{B9B2C619-CCE3-405D-BBC4-7E7E388706CE}" presName="bgRect" presStyleLbl="bgAccFollowNode1" presStyleIdx="1" presStyleCnt="3"/>
      <dgm:spPr/>
    </dgm:pt>
    <dgm:pt modelId="{CE0532C2-B8EC-4DC6-AD7C-4C096D4D82C1}" type="pres">
      <dgm:prSet presAssocID="{D555CAAA-D2BD-4097-BA7A-1BB1BCC125E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F9481934-D666-4608-A5FF-9F5ABB026F13}" type="pres">
      <dgm:prSet presAssocID="{B9B2C619-CCE3-405D-BBC4-7E7E388706CE}" presName="bottomLine" presStyleLbl="alignNode1" presStyleIdx="3" presStyleCnt="6">
        <dgm:presLayoutVars/>
      </dgm:prSet>
      <dgm:spPr/>
    </dgm:pt>
    <dgm:pt modelId="{1D927867-E2E0-4535-BBC5-300F7ACE3E3B}" type="pres">
      <dgm:prSet presAssocID="{B9B2C619-CCE3-405D-BBC4-7E7E388706CE}" presName="nodeText" presStyleLbl="bgAccFollowNode1" presStyleIdx="1" presStyleCnt="3">
        <dgm:presLayoutVars>
          <dgm:bulletEnabled val="1"/>
        </dgm:presLayoutVars>
      </dgm:prSet>
      <dgm:spPr/>
    </dgm:pt>
    <dgm:pt modelId="{4E54E0C5-1B37-4356-8FD2-D5FE044AD533}" type="pres">
      <dgm:prSet presAssocID="{D555CAAA-D2BD-4097-BA7A-1BB1BCC125E5}" presName="sibTrans" presStyleCnt="0"/>
      <dgm:spPr/>
    </dgm:pt>
    <dgm:pt modelId="{C1BBF980-C2BA-445E-AE7B-FC5BE7D7F831}" type="pres">
      <dgm:prSet presAssocID="{6A8F496B-3A54-4FE6-B73B-345CFFA78CEB}" presName="compositeNode" presStyleCnt="0">
        <dgm:presLayoutVars>
          <dgm:bulletEnabled val="1"/>
        </dgm:presLayoutVars>
      </dgm:prSet>
      <dgm:spPr/>
    </dgm:pt>
    <dgm:pt modelId="{F1887B0E-9743-4749-85E8-C23CFC1A517A}" type="pres">
      <dgm:prSet presAssocID="{6A8F496B-3A54-4FE6-B73B-345CFFA78CEB}" presName="bgRect" presStyleLbl="bgAccFollowNode1" presStyleIdx="2" presStyleCnt="3"/>
      <dgm:spPr/>
    </dgm:pt>
    <dgm:pt modelId="{E8C3DF55-050B-40E9-9FB6-5BA3E5A32D66}" type="pres">
      <dgm:prSet presAssocID="{CD3970C8-D007-4FBB-BC2F-DA7C204CC8A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8F92A086-D550-4ACD-AE52-6030B58C27F6}" type="pres">
      <dgm:prSet presAssocID="{6A8F496B-3A54-4FE6-B73B-345CFFA78CEB}" presName="bottomLine" presStyleLbl="alignNode1" presStyleIdx="5" presStyleCnt="6">
        <dgm:presLayoutVars/>
      </dgm:prSet>
      <dgm:spPr/>
    </dgm:pt>
    <dgm:pt modelId="{C049B434-C8BE-431F-94C8-624197405616}" type="pres">
      <dgm:prSet presAssocID="{6A8F496B-3A54-4FE6-B73B-345CFFA78CE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0453C1F-0D49-4CD6-A859-79B6D5C09F59}" type="presOf" srcId="{B9B2C619-CCE3-405D-BBC4-7E7E388706CE}" destId="{AE19C9D1-DD69-4A42-84AD-A645600E6A0D}" srcOrd="0" destOrd="0" presId="urn:microsoft.com/office/officeart/2016/7/layout/BasicLinearProcessNumbered"/>
    <dgm:cxn modelId="{00F37421-567D-4217-86D1-1A93689C85E8}" srcId="{2D4D2794-2136-4F46-980F-B4646B93BDFF}" destId="{09289F60-AE16-47C1-8D9F-07D92E21E0D2}" srcOrd="0" destOrd="0" parTransId="{60B19EC3-01EA-4F9F-8BE2-86A0ACBBA3D2}" sibTransId="{A5CD8FA3-A477-4FAE-8CA8-7E3386A252F9}"/>
    <dgm:cxn modelId="{31DB3426-527F-489D-A76A-0F9DB1EB273B}" srcId="{2D4D2794-2136-4F46-980F-B4646B93BDFF}" destId="{6A8F496B-3A54-4FE6-B73B-345CFFA78CEB}" srcOrd="2" destOrd="0" parTransId="{556FDC53-D210-43F3-859C-5EB972834A89}" sibTransId="{CD3970C8-D007-4FBB-BC2F-DA7C204CC8AF}"/>
    <dgm:cxn modelId="{4C432E35-9CE0-4362-8693-4D4A533473AD}" type="presOf" srcId="{6A8F496B-3A54-4FE6-B73B-345CFFA78CEB}" destId="{C049B434-C8BE-431F-94C8-624197405616}" srcOrd="1" destOrd="0" presId="urn:microsoft.com/office/officeart/2016/7/layout/BasicLinearProcessNumbered"/>
    <dgm:cxn modelId="{E71F033F-358E-4EA0-8DC9-D1C45528EC85}" type="presOf" srcId="{CD3970C8-D007-4FBB-BC2F-DA7C204CC8AF}" destId="{E8C3DF55-050B-40E9-9FB6-5BA3E5A32D66}" srcOrd="0" destOrd="0" presId="urn:microsoft.com/office/officeart/2016/7/layout/BasicLinearProcessNumbered"/>
    <dgm:cxn modelId="{6B945778-21EA-46AD-A16A-A62678E07496}" type="presOf" srcId="{09289F60-AE16-47C1-8D9F-07D92E21E0D2}" destId="{88B03D9F-F270-4CA8-9855-C71723C2DE5D}" srcOrd="0" destOrd="0" presId="urn:microsoft.com/office/officeart/2016/7/layout/BasicLinearProcessNumbered"/>
    <dgm:cxn modelId="{38EC745A-C732-474B-9893-BBFE727C59DE}" type="presOf" srcId="{09289F60-AE16-47C1-8D9F-07D92E21E0D2}" destId="{516009CC-EAFE-4D7D-AE57-6D49237B66F3}" srcOrd="1" destOrd="0" presId="urn:microsoft.com/office/officeart/2016/7/layout/BasicLinearProcessNumbered"/>
    <dgm:cxn modelId="{10F036B4-8580-41B6-A6E6-2341118058FA}" type="presOf" srcId="{2D4D2794-2136-4F46-980F-B4646B93BDFF}" destId="{4F04B1BE-4FE5-4B3A-ADA4-1CF0C154D94C}" srcOrd="0" destOrd="0" presId="urn:microsoft.com/office/officeart/2016/7/layout/BasicLinearProcessNumbered"/>
    <dgm:cxn modelId="{869905C8-8C34-495B-A1F4-369264AC0491}" type="presOf" srcId="{6A8F496B-3A54-4FE6-B73B-345CFFA78CEB}" destId="{F1887B0E-9743-4749-85E8-C23CFC1A517A}" srcOrd="0" destOrd="0" presId="urn:microsoft.com/office/officeart/2016/7/layout/BasicLinearProcessNumbered"/>
    <dgm:cxn modelId="{D727AED6-73B2-4796-AA43-ABD414898A6E}" srcId="{2D4D2794-2136-4F46-980F-B4646B93BDFF}" destId="{B9B2C619-CCE3-405D-BBC4-7E7E388706CE}" srcOrd="1" destOrd="0" parTransId="{AC439AEB-7BBC-44BB-ACA1-C8B2E3BC090C}" sibTransId="{D555CAAA-D2BD-4097-BA7A-1BB1BCC125E5}"/>
    <dgm:cxn modelId="{0A2A56E5-F91D-4F14-B998-CE1F1DE3E102}" type="presOf" srcId="{B9B2C619-CCE3-405D-BBC4-7E7E388706CE}" destId="{1D927867-E2E0-4535-BBC5-300F7ACE3E3B}" srcOrd="1" destOrd="0" presId="urn:microsoft.com/office/officeart/2016/7/layout/BasicLinearProcessNumbered"/>
    <dgm:cxn modelId="{7A07AAED-E374-440F-AFC2-8A7114E5D78D}" type="presOf" srcId="{D555CAAA-D2BD-4097-BA7A-1BB1BCC125E5}" destId="{CE0532C2-B8EC-4DC6-AD7C-4C096D4D82C1}" srcOrd="0" destOrd="0" presId="urn:microsoft.com/office/officeart/2016/7/layout/BasicLinearProcessNumbered"/>
    <dgm:cxn modelId="{29A8CEF5-09AA-46FA-8BF4-B070350D9AC5}" type="presOf" srcId="{A5CD8FA3-A477-4FAE-8CA8-7E3386A252F9}" destId="{0ABB42BC-BCC0-4358-BB0D-7B589E842456}" srcOrd="0" destOrd="0" presId="urn:microsoft.com/office/officeart/2016/7/layout/BasicLinearProcessNumbered"/>
    <dgm:cxn modelId="{EAA593CA-64F8-4A97-A03D-86F14954E2DC}" type="presParOf" srcId="{4F04B1BE-4FE5-4B3A-ADA4-1CF0C154D94C}" destId="{3EB97B15-1E8A-4F73-8938-CBA0E600E933}" srcOrd="0" destOrd="0" presId="urn:microsoft.com/office/officeart/2016/7/layout/BasicLinearProcessNumbered"/>
    <dgm:cxn modelId="{41DB71D7-88D3-46A2-88E7-F9C73895D842}" type="presParOf" srcId="{3EB97B15-1E8A-4F73-8938-CBA0E600E933}" destId="{88B03D9F-F270-4CA8-9855-C71723C2DE5D}" srcOrd="0" destOrd="0" presId="urn:microsoft.com/office/officeart/2016/7/layout/BasicLinearProcessNumbered"/>
    <dgm:cxn modelId="{564FFBAC-A4A0-4549-A1A4-0FE70505D76F}" type="presParOf" srcId="{3EB97B15-1E8A-4F73-8938-CBA0E600E933}" destId="{0ABB42BC-BCC0-4358-BB0D-7B589E842456}" srcOrd="1" destOrd="0" presId="urn:microsoft.com/office/officeart/2016/7/layout/BasicLinearProcessNumbered"/>
    <dgm:cxn modelId="{DD4EB744-9D9A-41E6-BC38-3BD23983B984}" type="presParOf" srcId="{3EB97B15-1E8A-4F73-8938-CBA0E600E933}" destId="{C95EB1C2-B43A-4DDD-8389-3EED377F72C4}" srcOrd="2" destOrd="0" presId="urn:microsoft.com/office/officeart/2016/7/layout/BasicLinearProcessNumbered"/>
    <dgm:cxn modelId="{84B26C2E-9F9D-4F8F-ABBA-CDF78088BE1D}" type="presParOf" srcId="{3EB97B15-1E8A-4F73-8938-CBA0E600E933}" destId="{516009CC-EAFE-4D7D-AE57-6D49237B66F3}" srcOrd="3" destOrd="0" presId="urn:microsoft.com/office/officeart/2016/7/layout/BasicLinearProcessNumbered"/>
    <dgm:cxn modelId="{DDA02AA0-D682-4F34-A769-3C73E6A6C394}" type="presParOf" srcId="{4F04B1BE-4FE5-4B3A-ADA4-1CF0C154D94C}" destId="{D40BA9C3-46DD-4403-8B8E-0E72D7CB0084}" srcOrd="1" destOrd="0" presId="urn:microsoft.com/office/officeart/2016/7/layout/BasicLinearProcessNumbered"/>
    <dgm:cxn modelId="{070E3143-3471-4E3B-8AB4-B354F5A07BD0}" type="presParOf" srcId="{4F04B1BE-4FE5-4B3A-ADA4-1CF0C154D94C}" destId="{67390B4B-507D-4E9D-BCFD-8C7D4927DA78}" srcOrd="2" destOrd="0" presId="urn:microsoft.com/office/officeart/2016/7/layout/BasicLinearProcessNumbered"/>
    <dgm:cxn modelId="{32280737-297F-486D-81CD-6A615B045DA9}" type="presParOf" srcId="{67390B4B-507D-4E9D-BCFD-8C7D4927DA78}" destId="{AE19C9D1-DD69-4A42-84AD-A645600E6A0D}" srcOrd="0" destOrd="0" presId="urn:microsoft.com/office/officeart/2016/7/layout/BasicLinearProcessNumbered"/>
    <dgm:cxn modelId="{B6972754-4FCB-4F3E-9D82-E9B4E6EC5D54}" type="presParOf" srcId="{67390B4B-507D-4E9D-BCFD-8C7D4927DA78}" destId="{CE0532C2-B8EC-4DC6-AD7C-4C096D4D82C1}" srcOrd="1" destOrd="0" presId="urn:microsoft.com/office/officeart/2016/7/layout/BasicLinearProcessNumbered"/>
    <dgm:cxn modelId="{E98CE06D-D5D5-48C0-93A2-46D600705397}" type="presParOf" srcId="{67390B4B-507D-4E9D-BCFD-8C7D4927DA78}" destId="{F9481934-D666-4608-A5FF-9F5ABB026F13}" srcOrd="2" destOrd="0" presId="urn:microsoft.com/office/officeart/2016/7/layout/BasicLinearProcessNumbered"/>
    <dgm:cxn modelId="{7E22F82B-7F11-48F6-89DB-050DF3724F63}" type="presParOf" srcId="{67390B4B-507D-4E9D-BCFD-8C7D4927DA78}" destId="{1D927867-E2E0-4535-BBC5-300F7ACE3E3B}" srcOrd="3" destOrd="0" presId="urn:microsoft.com/office/officeart/2016/7/layout/BasicLinearProcessNumbered"/>
    <dgm:cxn modelId="{F69FFC1B-FA15-424D-95F4-F62D39C6E609}" type="presParOf" srcId="{4F04B1BE-4FE5-4B3A-ADA4-1CF0C154D94C}" destId="{4E54E0C5-1B37-4356-8FD2-D5FE044AD533}" srcOrd="3" destOrd="0" presId="urn:microsoft.com/office/officeart/2016/7/layout/BasicLinearProcessNumbered"/>
    <dgm:cxn modelId="{9E13AF81-C755-4BDD-9586-E2DF45767A92}" type="presParOf" srcId="{4F04B1BE-4FE5-4B3A-ADA4-1CF0C154D94C}" destId="{C1BBF980-C2BA-445E-AE7B-FC5BE7D7F831}" srcOrd="4" destOrd="0" presId="urn:microsoft.com/office/officeart/2016/7/layout/BasicLinearProcessNumbered"/>
    <dgm:cxn modelId="{6C7C798F-B9C3-4AD0-A975-B6D40AACDDE6}" type="presParOf" srcId="{C1BBF980-C2BA-445E-AE7B-FC5BE7D7F831}" destId="{F1887B0E-9743-4749-85E8-C23CFC1A517A}" srcOrd="0" destOrd="0" presId="urn:microsoft.com/office/officeart/2016/7/layout/BasicLinearProcessNumbered"/>
    <dgm:cxn modelId="{8ADA8179-0FD1-4A57-889E-D26819B3B5BA}" type="presParOf" srcId="{C1BBF980-C2BA-445E-AE7B-FC5BE7D7F831}" destId="{E8C3DF55-050B-40E9-9FB6-5BA3E5A32D66}" srcOrd="1" destOrd="0" presId="urn:microsoft.com/office/officeart/2016/7/layout/BasicLinearProcessNumbered"/>
    <dgm:cxn modelId="{D2FB766A-FA94-408D-AE4C-80425F371679}" type="presParOf" srcId="{C1BBF980-C2BA-445E-AE7B-FC5BE7D7F831}" destId="{8F92A086-D550-4ACD-AE52-6030B58C27F6}" srcOrd="2" destOrd="0" presId="urn:microsoft.com/office/officeart/2016/7/layout/BasicLinearProcessNumbered"/>
    <dgm:cxn modelId="{28C3B14E-1D8C-4ADA-8768-F70FE5AC916E}" type="presParOf" srcId="{C1BBF980-C2BA-445E-AE7B-FC5BE7D7F831}" destId="{C049B434-C8BE-431F-94C8-624197405616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B03D9F-F270-4CA8-9855-C71723C2DE5D}">
      <dsp:nvSpPr>
        <dsp:cNvPr id="0" name=""/>
        <dsp:cNvSpPr/>
      </dsp:nvSpPr>
      <dsp:spPr>
        <a:xfrm>
          <a:off x="0" y="0"/>
          <a:ext cx="2486421" cy="345324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851" tIns="330200" rIns="19385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• PANDAS, NUMPY :-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Data </a:t>
          </a:r>
          <a:r>
            <a:rPr lang="en-US" sz="1500" b="0" i="0" kern="1200" dirty="0" err="1"/>
            <a:t>Manupulation</a:t>
          </a:r>
          <a:endParaRPr lang="en-US" sz="1500" b="0" i="0" kern="1200" dirty="0"/>
        </a:p>
      </dsp:txBody>
      <dsp:txXfrm>
        <a:off x="0" y="1312234"/>
        <a:ext cx="2486421" cy="2071949"/>
      </dsp:txXfrm>
    </dsp:sp>
    <dsp:sp modelId="{0ABB42BC-BCC0-4358-BB0D-7B589E842456}">
      <dsp:nvSpPr>
        <dsp:cNvPr id="0" name=""/>
        <dsp:cNvSpPr/>
      </dsp:nvSpPr>
      <dsp:spPr>
        <a:xfrm>
          <a:off x="725223" y="345324"/>
          <a:ext cx="1035974" cy="10359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69" tIns="12700" rIns="807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  <a:endParaRPr lang="en-US" sz="4800" kern="1200" dirty="0"/>
        </a:p>
      </dsp:txBody>
      <dsp:txXfrm>
        <a:off x="876938" y="497039"/>
        <a:ext cx="732544" cy="732544"/>
      </dsp:txXfrm>
    </dsp:sp>
    <dsp:sp modelId="{C95EB1C2-B43A-4DDD-8389-3EED377F72C4}">
      <dsp:nvSpPr>
        <dsp:cNvPr id="0" name=""/>
        <dsp:cNvSpPr/>
      </dsp:nvSpPr>
      <dsp:spPr>
        <a:xfrm>
          <a:off x="0" y="3453177"/>
          <a:ext cx="248642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19C9D1-DD69-4A42-84AD-A645600E6A0D}">
      <dsp:nvSpPr>
        <dsp:cNvPr id="0" name=""/>
        <dsp:cNvSpPr/>
      </dsp:nvSpPr>
      <dsp:spPr>
        <a:xfrm>
          <a:off x="2735064" y="0"/>
          <a:ext cx="2486421" cy="345324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851" tIns="330200" rIns="19385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• SEABORN</a:t>
          </a:r>
          <a:r>
            <a:rPr lang="en-IN" sz="1500" kern="1200" dirty="0"/>
            <a:t>, MATPLOTLIB :- Dat Visualization.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XGBOOST :- Advanced regression </a:t>
          </a:r>
          <a:r>
            <a:rPr lang="en-IN" sz="1500" kern="1200" dirty="0" err="1"/>
            <a:t>modeling</a:t>
          </a:r>
          <a:r>
            <a:rPr lang="en-IN" sz="1500" kern="1200" dirty="0"/>
            <a:t>.</a:t>
          </a:r>
          <a:endParaRPr lang="en-US" sz="1500" kern="1200" dirty="0"/>
        </a:p>
      </dsp:txBody>
      <dsp:txXfrm>
        <a:off x="2735064" y="1312234"/>
        <a:ext cx="2486421" cy="2071949"/>
      </dsp:txXfrm>
    </dsp:sp>
    <dsp:sp modelId="{CE0532C2-B8EC-4DC6-AD7C-4C096D4D82C1}">
      <dsp:nvSpPr>
        <dsp:cNvPr id="0" name=""/>
        <dsp:cNvSpPr/>
      </dsp:nvSpPr>
      <dsp:spPr>
        <a:xfrm>
          <a:off x="3460287" y="345324"/>
          <a:ext cx="1035974" cy="10359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69" tIns="12700" rIns="807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12002" y="497039"/>
        <a:ext cx="732544" cy="732544"/>
      </dsp:txXfrm>
    </dsp:sp>
    <dsp:sp modelId="{F9481934-D666-4608-A5FF-9F5ABB026F13}">
      <dsp:nvSpPr>
        <dsp:cNvPr id="0" name=""/>
        <dsp:cNvSpPr/>
      </dsp:nvSpPr>
      <dsp:spPr>
        <a:xfrm>
          <a:off x="2735064" y="3453177"/>
          <a:ext cx="248642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887B0E-9743-4749-85E8-C23CFC1A517A}">
      <dsp:nvSpPr>
        <dsp:cNvPr id="0" name=""/>
        <dsp:cNvSpPr/>
      </dsp:nvSpPr>
      <dsp:spPr>
        <a:xfrm>
          <a:off x="5470128" y="0"/>
          <a:ext cx="2486421" cy="345324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3851" tIns="330200" rIns="193851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• SCIKIT LEARN :-</a:t>
          </a:r>
          <a:r>
            <a:rPr lang="en-IN" sz="1500" kern="1200" dirty="0"/>
            <a:t> Preprocessing, </a:t>
          </a:r>
          <a:r>
            <a:rPr lang="en-IN" sz="1500" kern="1200" dirty="0" err="1"/>
            <a:t>modeling</a:t>
          </a:r>
          <a:r>
            <a:rPr lang="en-IN" sz="1500" kern="1200" dirty="0"/>
            <a:t>, metrics</a:t>
          </a:r>
          <a:endParaRPr lang="en-US" sz="1500" kern="1200" dirty="0"/>
        </a:p>
      </dsp:txBody>
      <dsp:txXfrm>
        <a:off x="5470128" y="1312234"/>
        <a:ext cx="2486421" cy="2071949"/>
      </dsp:txXfrm>
    </dsp:sp>
    <dsp:sp modelId="{E8C3DF55-050B-40E9-9FB6-5BA3E5A32D66}">
      <dsp:nvSpPr>
        <dsp:cNvPr id="0" name=""/>
        <dsp:cNvSpPr/>
      </dsp:nvSpPr>
      <dsp:spPr>
        <a:xfrm>
          <a:off x="6195351" y="345324"/>
          <a:ext cx="1035974" cy="10359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769" tIns="12700" rIns="8076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347066" y="497039"/>
        <a:ext cx="732544" cy="732544"/>
      </dsp:txXfrm>
    </dsp:sp>
    <dsp:sp modelId="{8F92A086-D550-4ACD-AE52-6030B58C27F6}">
      <dsp:nvSpPr>
        <dsp:cNvPr id="0" name=""/>
        <dsp:cNvSpPr/>
      </dsp:nvSpPr>
      <dsp:spPr>
        <a:xfrm>
          <a:off x="5470128" y="3453177"/>
          <a:ext cx="2486421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B3268-425A-41A5-878D-EE48B9503490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85B82-8EC6-42DC-AC0E-F0F10E14A8B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13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5B82-8EC6-42DC-AC0E-F0F10E14A8B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317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C85B82-8EC6-42DC-AC0E-F0F10E14A8B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02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12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85244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8110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312657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5609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7322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079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53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530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AAD347D-5ACD-4C99-B74B-A9C85AD731AF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07933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728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290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101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2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8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3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849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92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8/15/2025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2271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  <p:sldLayoutId id="2147483883" r:id="rId12"/>
    <p:sldLayoutId id="2147483884" r:id="rId13"/>
    <p:sldLayoutId id="2147483885" r:id="rId14"/>
    <p:sldLayoutId id="2147483886" r:id="rId15"/>
    <p:sldLayoutId id="2147483887" r:id="rId16"/>
    <p:sldLayoutId id="2147483888" r:id="rId17"/>
    <p:sldLayoutId id="2147483889" r:id="rId18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77" y="893094"/>
            <a:ext cx="3334519" cy="369649"/>
          </a:xfrm>
        </p:spPr>
        <p:txBody>
          <a:bodyPr>
            <a:normAutofit fontScale="90000"/>
          </a:bodyPr>
          <a:lstStyle/>
          <a:p>
            <a:r>
              <a:rPr lang="en-US" sz="3300" dirty="0">
                <a:solidFill>
                  <a:srgbClr val="EBEBEB"/>
                </a:solidFill>
              </a:rP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3396" y="1767840"/>
            <a:ext cx="3211032" cy="37551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3"/>
                </a:solidFill>
              </a:rPr>
              <a:t>Company Name: </a:t>
            </a:r>
            <a:endParaRPr lang="en-US" dirty="0">
              <a:solidFill>
                <a:schemeClr val="accent3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NEXTHIKES IT SOLUTIONS</a:t>
            </a: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3"/>
                </a:solidFill>
              </a:rPr>
              <a:t>Project Name: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MOBILE PRICE PREDICTION USING ML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accent3"/>
                </a:solidFill>
              </a:rPr>
              <a:t>Presented By: 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BRIJESH PATEL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 descr="A person wearing a virtual reality headset&#10;&#10;AI-generated content may be incorrect.">
            <a:extLst>
              <a:ext uri="{FF2B5EF4-FFF2-40B4-BE49-F238E27FC236}">
                <a16:creationId xmlns:a16="http://schemas.microsoft.com/office/drawing/2014/main" id="{7064D6CC-7197-9C41-887C-EB46EDC4EA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405" r="30435" b="-1"/>
          <a:stretch/>
        </p:blipFill>
        <p:spPr>
          <a:xfrm>
            <a:off x="20" y="52560"/>
            <a:ext cx="5819935" cy="6857991"/>
          </a:xfrm>
          <a:custGeom>
            <a:avLst/>
            <a:gdLst/>
            <a:ahLst/>
            <a:cxnLst/>
            <a:rect l="l" t="t" r="r" b="b"/>
            <a:pathLst>
              <a:path w="7759940" h="6858001">
                <a:moveTo>
                  <a:pt x="0" y="0"/>
                </a:moveTo>
                <a:lnTo>
                  <a:pt x="1296537" y="0"/>
                </a:lnTo>
                <a:lnTo>
                  <a:pt x="1296537" y="1"/>
                </a:lnTo>
                <a:lnTo>
                  <a:pt x="6415225" y="1"/>
                </a:lnTo>
                <a:lnTo>
                  <a:pt x="6415225" y="0"/>
                </a:lnTo>
                <a:lnTo>
                  <a:pt x="7758763" y="0"/>
                </a:lnTo>
                <a:lnTo>
                  <a:pt x="7733718" y="155677"/>
                </a:lnTo>
                <a:lnTo>
                  <a:pt x="7709849" y="310668"/>
                </a:lnTo>
                <a:lnTo>
                  <a:pt x="7686485" y="466344"/>
                </a:lnTo>
                <a:lnTo>
                  <a:pt x="7666482" y="622707"/>
                </a:lnTo>
                <a:lnTo>
                  <a:pt x="7646311" y="778383"/>
                </a:lnTo>
                <a:lnTo>
                  <a:pt x="7627485" y="934746"/>
                </a:lnTo>
                <a:lnTo>
                  <a:pt x="7611349" y="1089051"/>
                </a:lnTo>
                <a:lnTo>
                  <a:pt x="7596053" y="1245413"/>
                </a:lnTo>
                <a:lnTo>
                  <a:pt x="7582101" y="1401090"/>
                </a:lnTo>
                <a:lnTo>
                  <a:pt x="7569999" y="1554023"/>
                </a:lnTo>
                <a:lnTo>
                  <a:pt x="7557896" y="1709014"/>
                </a:lnTo>
                <a:lnTo>
                  <a:pt x="7547811" y="1861947"/>
                </a:lnTo>
                <a:lnTo>
                  <a:pt x="7539911" y="2014881"/>
                </a:lnTo>
                <a:lnTo>
                  <a:pt x="7531674" y="2167128"/>
                </a:lnTo>
                <a:lnTo>
                  <a:pt x="7524783" y="2318004"/>
                </a:lnTo>
                <a:lnTo>
                  <a:pt x="7519908" y="2467509"/>
                </a:lnTo>
                <a:lnTo>
                  <a:pt x="7515706" y="2617013"/>
                </a:lnTo>
                <a:lnTo>
                  <a:pt x="7511672" y="2765146"/>
                </a:lnTo>
                <a:lnTo>
                  <a:pt x="7509823" y="2911221"/>
                </a:lnTo>
                <a:lnTo>
                  <a:pt x="7507806" y="3057297"/>
                </a:lnTo>
                <a:lnTo>
                  <a:pt x="7506797" y="3201315"/>
                </a:lnTo>
                <a:lnTo>
                  <a:pt x="7507806" y="3343961"/>
                </a:lnTo>
                <a:lnTo>
                  <a:pt x="7507806" y="3485236"/>
                </a:lnTo>
                <a:lnTo>
                  <a:pt x="7509823" y="3625139"/>
                </a:lnTo>
                <a:lnTo>
                  <a:pt x="7512848" y="3762299"/>
                </a:lnTo>
                <a:lnTo>
                  <a:pt x="7515706" y="3898087"/>
                </a:lnTo>
                <a:lnTo>
                  <a:pt x="7518900" y="4031133"/>
                </a:lnTo>
                <a:lnTo>
                  <a:pt x="7523774" y="4163492"/>
                </a:lnTo>
                <a:lnTo>
                  <a:pt x="7528985" y="4293793"/>
                </a:lnTo>
                <a:lnTo>
                  <a:pt x="7533691" y="4421352"/>
                </a:lnTo>
                <a:lnTo>
                  <a:pt x="7546971" y="4670298"/>
                </a:lnTo>
                <a:lnTo>
                  <a:pt x="7561090" y="4908956"/>
                </a:lnTo>
                <a:lnTo>
                  <a:pt x="7575882" y="5138013"/>
                </a:lnTo>
                <a:lnTo>
                  <a:pt x="7592187" y="5354726"/>
                </a:lnTo>
                <a:lnTo>
                  <a:pt x="7609164" y="5561838"/>
                </a:lnTo>
                <a:lnTo>
                  <a:pt x="7627485" y="5753862"/>
                </a:lnTo>
                <a:lnTo>
                  <a:pt x="7645471" y="5934227"/>
                </a:lnTo>
                <a:lnTo>
                  <a:pt x="7663456" y="6100191"/>
                </a:lnTo>
                <a:lnTo>
                  <a:pt x="7680433" y="6252438"/>
                </a:lnTo>
                <a:lnTo>
                  <a:pt x="7696570" y="6387541"/>
                </a:lnTo>
                <a:lnTo>
                  <a:pt x="7711866" y="6509613"/>
                </a:lnTo>
                <a:lnTo>
                  <a:pt x="7724641" y="6612483"/>
                </a:lnTo>
                <a:lnTo>
                  <a:pt x="7736743" y="6698894"/>
                </a:lnTo>
                <a:lnTo>
                  <a:pt x="7754057" y="6817538"/>
                </a:lnTo>
                <a:lnTo>
                  <a:pt x="7759940" y="6858000"/>
                </a:lnTo>
                <a:lnTo>
                  <a:pt x="6854586" y="6858000"/>
                </a:lnTo>
                <a:lnTo>
                  <a:pt x="6854586" y="6858001"/>
                </a:lnTo>
                <a:lnTo>
                  <a:pt x="764022" y="6858001"/>
                </a:lnTo>
                <a:lnTo>
                  <a:pt x="76402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010" y="-1589296"/>
            <a:ext cx="6865905" cy="4675396"/>
          </a:xfrm>
        </p:spPr>
        <p:txBody>
          <a:bodyPr anchor="ctr">
            <a:normAutofit/>
          </a:bodyPr>
          <a:lstStyle/>
          <a:p>
            <a:r>
              <a:rPr lang="en-US" sz="3900" dirty="0">
                <a:solidFill>
                  <a:srgbClr val="F2F2F2"/>
                </a:solidFill>
              </a:rPr>
              <a:t>Project Objective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20FBC46-BBB1-E68C-F11E-3DEC4001E1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5424" y="1525499"/>
            <a:ext cx="8692565" cy="448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the price of mobile phones using specifications such as RAM, memory, camera, battery, processor,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🎯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Highlights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Real-world dataset </a:t>
            </a:r>
            <a:r>
              <a:rPr lang="en-US" altLang="en-US" sz="1800" dirty="0">
                <a:latin typeface="Arial" panose="020B0604020202020204" pitchFamily="34" charset="0"/>
              </a:rPr>
              <a:t>(Processed_Flipdata.csv) from an e-commerce context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includes cleaning, encoding, and scaling.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r>
              <a:rPr lang="en-US" sz="1800" dirty="0"/>
              <a:t>✨ </a:t>
            </a:r>
            <a:r>
              <a:rPr lang="en-US" sz="1800" b="1" dirty="0"/>
              <a:t>Uniqueness</a:t>
            </a:r>
            <a:r>
              <a:rPr lang="en-US" sz="1800" dirty="0"/>
              <a:t>:</a:t>
            </a:r>
          </a:p>
          <a:p>
            <a:r>
              <a:rPr lang="en-US" sz="1800" dirty="0"/>
              <a:t>Uses real consumer product features.</a:t>
            </a:r>
          </a:p>
          <a:p>
            <a:r>
              <a:rPr lang="en-US" sz="1800" dirty="0"/>
              <a:t>Integrates both classical ML and </a:t>
            </a:r>
            <a:r>
              <a:rPr lang="en-US" sz="1800" dirty="0" err="1"/>
              <a:t>XGBoost</a:t>
            </a:r>
            <a:r>
              <a:rPr lang="en-US" sz="1800" dirty="0"/>
              <a:t>.</a:t>
            </a:r>
          </a:p>
          <a:p>
            <a:r>
              <a:rPr lang="en-US" sz="1800" dirty="0"/>
              <a:t>Focus on practical feature influence interpretation.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54" y="879565"/>
            <a:ext cx="6377940" cy="118654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Libraries Used :-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881EAB-EE54-9CBC-AAFD-136262C297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0165379"/>
              </p:ext>
            </p:extLst>
          </p:nvPr>
        </p:nvGraphicFramePr>
        <p:xfrm>
          <a:off x="593725" y="2193925"/>
          <a:ext cx="7956550" cy="3453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87B3E210-CED1-4EF0-1630-798B43BDA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019083" y="1310732"/>
            <a:ext cx="714913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String cleaning + median imputation.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🧩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Mixed data types (categorical + numerical).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ColumnTransformer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to separately process each.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🧩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 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 and evaluation.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Compared 3 models: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 Boosting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best.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2CB4D-BACC-21C0-5BE1-F2C89DE9C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4978" y="355480"/>
            <a:ext cx="7778752" cy="932873"/>
          </a:xfrm>
        </p:spPr>
        <p:txBody>
          <a:bodyPr>
            <a:normAutofit/>
          </a:bodyPr>
          <a:lstStyle/>
          <a:p>
            <a:r>
              <a:rPr lang="en-US" altLang="en-US" sz="2800" dirty="0">
                <a:latin typeface="Arial" panose="020B0604020202020204" pitchFamily="34" charset="0"/>
              </a:rPr>
              <a:t>🧩 </a:t>
            </a:r>
            <a:r>
              <a:rPr lang="en-IN" sz="2800" b="1" dirty="0">
                <a:solidFill>
                  <a:schemeClr val="accent3"/>
                </a:solidFill>
              </a:rPr>
              <a:t>CHALLENGES AND </a:t>
            </a:r>
            <a:r>
              <a:rPr lang="en-US" altLang="en-US" sz="2800" dirty="0">
                <a:latin typeface="Arial" panose="020B0604020202020204" pitchFamily="34" charset="0"/>
              </a:rPr>
              <a:t>✅ </a:t>
            </a:r>
            <a:r>
              <a:rPr lang="en-IN" sz="2800" b="1" dirty="0">
                <a:solidFill>
                  <a:schemeClr val="accent3"/>
                </a:solidFill>
              </a:rPr>
              <a:t>SOLUTIONS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B32E20-281E-6393-8C65-5E5A846BB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545" y="1475055"/>
            <a:ext cx="57461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🧩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 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or inconsistent camera data </a:t>
            </a:r>
            <a:r>
              <a:rPr lang="en-US" altLang="en-US" dirty="0">
                <a:latin typeface="Arial" panose="020B0604020202020204" pitchFamily="34" charset="0"/>
              </a:rPr>
              <a:t>(MP units, </a:t>
            </a:r>
            <a:r>
              <a:rPr lang="en-US" altLang="en-US" dirty="0" err="1">
                <a:latin typeface="Arial" panose="020B0604020202020204" pitchFamily="34" charset="0"/>
              </a:rPr>
              <a:t>NaNs</a:t>
            </a:r>
            <a:r>
              <a:rPr lang="en-US" altLang="en-US" dirty="0">
                <a:latin typeface="Arial" panose="020B0604020202020204" pitchFamily="34" charset="0"/>
              </a:rPr>
              <a:t>).</a:t>
            </a:r>
            <a:b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dirty="0">
                <a:latin typeface="Arial" panose="020B0604020202020204" pitchFamily="34" charset="0"/>
                <a:ea typeface="+mj-ea"/>
                <a:cs typeface="+mj-cs"/>
              </a:rPr>
              <a:t>✅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String cleaning + median imputation.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🧩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 2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Mixed data types (categorical + numerical)</a:t>
            </a:r>
          </a:p>
        </p:txBody>
      </p:sp>
    </p:spTree>
    <p:extLst>
      <p:ext uri="{BB962C8B-B14F-4D97-AF65-F5344CB8AC3E}">
        <p14:creationId xmlns:p14="http://schemas.microsoft.com/office/powerpoint/2010/main" val="3849787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032" y="593725"/>
            <a:ext cx="6377940" cy="1293028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F9B49B3-80B6-7C72-55CE-B9A8414D37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7700" y="1512282"/>
            <a:ext cx="804198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📚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processed dataset </a:t>
            </a:r>
            <a:r>
              <a:rPr lang="en-US" altLang="en-US" sz="1800" dirty="0">
                <a:latin typeface="Arial" panose="020B0604020202020204" pitchFamily="34" charset="0"/>
              </a:rPr>
              <a:t>Processed_Flipdata.csv (e-commerce specs)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🔗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ML Concepts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Regression, RMSE, MAE, Feature Importance, Pipelines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>
            <a:extLst>
              <a:ext uri="{FF2B5EF4-FFF2-40B4-BE49-F238E27FC236}">
                <a16:creationId xmlns:a16="http://schemas.microsoft.com/office/drawing/2014/main" id="{DAE3A5F5-3D0A-CD2E-B1D3-5A8DE0536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7" y="76609"/>
            <a:ext cx="7620000" cy="3215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F3D6F268-260A-A226-449C-84943D367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429000"/>
            <a:ext cx="8991600" cy="3352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75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664" y="609601"/>
            <a:ext cx="4965240" cy="23687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6234" y="3278287"/>
            <a:ext cx="3601640" cy="148505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Thank you for your attention!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297</Words>
  <Application>Microsoft Office PowerPoint</Application>
  <PresentationFormat>On-screen Show (4:3)</PresentationFormat>
  <Paragraphs>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</vt:lpstr>
      <vt:lpstr>INTRODUCTION</vt:lpstr>
      <vt:lpstr>Project Objective</vt:lpstr>
      <vt:lpstr>Libraries Used :-</vt:lpstr>
      <vt:lpstr>      ✅ Solution: String cleaning + median imputation. 🧩 Challenge 2: Mixed data types (categorical + numerical). ✅ Solution: Used ColumnTransformer to separately process each. 🧩 Challenge 3: Model selection and evaluation. ✅ Solution: Compared 3 models: Linear Regression Gradient Boosting XGBoost XGBoost performed best. </vt:lpstr>
      <vt:lpstr>References</vt:lpstr>
      <vt:lpstr>PowerPoint Presentation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HP</dc:creator>
  <cp:keywords/>
  <dc:description>generated using python-pptx</dc:description>
  <cp:lastModifiedBy>Brijesh Patel</cp:lastModifiedBy>
  <cp:revision>67</cp:revision>
  <dcterms:created xsi:type="dcterms:W3CDTF">2013-01-27T09:14:16Z</dcterms:created>
  <dcterms:modified xsi:type="dcterms:W3CDTF">2025-08-14T21:23:55Z</dcterms:modified>
  <cp:category/>
</cp:coreProperties>
</file>