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4" r:id="rId20"/>
    <p:sldId id="279" r:id="rId21"/>
    <p:sldId id="278" r:id="rId22"/>
    <p:sldId id="280" r:id="rId23"/>
    <p:sldId id="281" r:id="rId24"/>
    <p:sldId id="282" r:id="rId25"/>
    <p:sldId id="283" r:id="rId26"/>
    <p:sldId id="284" r:id="rId27"/>
    <p:sldId id="285" r:id="rId28"/>
    <p:sldId id="275"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11-Nov-20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11-Nov-20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11-Nov-20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11-Nov-20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11-Nov-20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11-Nov-20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11-Nov-20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11-Nov-20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11-Nov-20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11-Nov-20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11-Nov-20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11-Nov-20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11-Nov-20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11-Nov-20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11-Nov-20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375339"/>
            <a:ext cx="8825658" cy="2677648"/>
          </a:xfrm>
        </p:spPr>
        <p:txBody>
          <a:bodyPr/>
          <a:lstStyle/>
          <a:p>
            <a:pPr algn="ctr"/>
            <a:r>
              <a:rPr lang="en-US" dirty="0" smtClean="0"/>
              <a:t>$tocker</a:t>
            </a:r>
            <a:endParaRPr lang="en-US" dirty="0"/>
          </a:p>
        </p:txBody>
      </p:sp>
      <p:sp>
        <p:nvSpPr>
          <p:cNvPr id="3" name="Subtitle 2"/>
          <p:cNvSpPr>
            <a:spLocks noGrp="1"/>
          </p:cNvSpPr>
          <p:nvPr>
            <p:ph type="subTitle" idx="1"/>
          </p:nvPr>
        </p:nvSpPr>
        <p:spPr>
          <a:xfrm>
            <a:off x="1154955" y="4310743"/>
            <a:ext cx="8825658" cy="1328057"/>
          </a:xfrm>
        </p:spPr>
        <p:txBody>
          <a:bodyPr>
            <a:normAutofit/>
          </a:bodyPr>
          <a:lstStyle/>
          <a:p>
            <a:pPr algn="r"/>
            <a:r>
              <a:rPr lang="en-US" dirty="0"/>
              <a:t>stock market prediction </a:t>
            </a:r>
            <a:endParaRPr lang="en-US" dirty="0" smtClean="0"/>
          </a:p>
          <a:p>
            <a:pPr algn="r"/>
            <a:r>
              <a:rPr lang="en-US" dirty="0" smtClean="0"/>
              <a:t>Using machine </a:t>
            </a:r>
            <a:r>
              <a:rPr lang="en-US" dirty="0"/>
              <a:t>learning</a:t>
            </a:r>
          </a:p>
        </p:txBody>
      </p:sp>
    </p:spTree>
    <p:extLst>
      <p:ext uri="{BB962C8B-B14F-4D97-AF65-F5344CB8AC3E}">
        <p14:creationId xmlns:p14="http://schemas.microsoft.com/office/powerpoint/2010/main" val="706238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Activity </a:t>
            </a:r>
            <a:r>
              <a:rPr lang="en-US" dirty="0" smtClean="0"/>
              <a:t>Status</a:t>
            </a:r>
            <a:endParaRPr lang="en-US" dirty="0"/>
          </a:p>
        </p:txBody>
      </p:sp>
      <p:sp>
        <p:nvSpPr>
          <p:cNvPr id="3" name="Content Placeholder 2"/>
          <p:cNvSpPr>
            <a:spLocks noGrp="1"/>
          </p:cNvSpPr>
          <p:nvPr>
            <p:ph idx="1"/>
          </p:nvPr>
        </p:nvSpPr>
        <p:spPr>
          <a:xfrm>
            <a:off x="1143080" y="2603500"/>
            <a:ext cx="8761412" cy="3416300"/>
          </a:xfrm>
        </p:spPr>
        <p:txBody>
          <a:bodyPr/>
          <a:lstStyle/>
          <a:p>
            <a:r>
              <a:rPr lang="en-US" dirty="0"/>
              <a:t>Periodic Progress </a:t>
            </a:r>
            <a:r>
              <a:rPr lang="en-US" dirty="0" smtClean="0"/>
              <a:t>Report</a:t>
            </a:r>
          </a:p>
          <a:p>
            <a:endParaRPr lang="en-US" dirty="0" smtClean="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72257165"/>
              </p:ext>
            </p:extLst>
          </p:nvPr>
        </p:nvGraphicFramePr>
        <p:xfrm>
          <a:off x="1535710" y="3178412"/>
          <a:ext cx="8761413" cy="2931493"/>
        </p:xfrm>
        <a:graphic>
          <a:graphicData uri="http://schemas.openxmlformats.org/drawingml/2006/table">
            <a:tbl>
              <a:tblPr/>
              <a:tblGrid>
                <a:gridCol w="3575890"/>
                <a:gridCol w="1734933"/>
                <a:gridCol w="1725295"/>
                <a:gridCol w="1725295"/>
              </a:tblGrid>
              <a:tr h="448173">
                <a:tc>
                  <a:txBody>
                    <a:bodyPr/>
                    <a:lstStyle/>
                    <a:p>
                      <a:pPr algn="ctr"/>
                      <a:r>
                        <a:rPr lang="en-US" sz="1700">
                          <a:effectLst/>
                        </a:rPr>
                        <a:t>Activity</a:t>
                      </a:r>
                    </a:p>
                  </a:txBody>
                  <a:tcPr marL="45919" marR="45919" marT="91839" marB="918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F85E0"/>
                    </a:solidFill>
                  </a:tcPr>
                </a:tc>
                <a:tc>
                  <a:txBody>
                    <a:bodyPr/>
                    <a:lstStyle/>
                    <a:p>
                      <a:pPr algn="ctr"/>
                      <a:r>
                        <a:rPr lang="en-US" sz="1700">
                          <a:effectLst/>
                        </a:rPr>
                        <a:t>Submitted</a:t>
                      </a:r>
                    </a:p>
                  </a:txBody>
                  <a:tcPr marL="45919" marR="45919" marT="91839" marB="918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F85E0"/>
                    </a:solidFill>
                  </a:tcPr>
                </a:tc>
                <a:tc>
                  <a:txBody>
                    <a:bodyPr/>
                    <a:lstStyle/>
                    <a:p>
                      <a:pPr algn="ctr"/>
                      <a:r>
                        <a:rPr lang="en-US" sz="1700">
                          <a:effectLst/>
                        </a:rPr>
                        <a:t>Commented</a:t>
                      </a:r>
                    </a:p>
                  </a:txBody>
                  <a:tcPr marL="45919" marR="45919" marT="91839" marB="918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F85E0"/>
                    </a:solidFill>
                  </a:tcPr>
                </a:tc>
                <a:tc>
                  <a:txBody>
                    <a:bodyPr/>
                    <a:lstStyle/>
                    <a:p>
                      <a:pPr algn="ctr"/>
                      <a:r>
                        <a:rPr lang="en-US" sz="1700">
                          <a:effectLst/>
                        </a:rPr>
                        <a:t>Reviewed</a:t>
                      </a:r>
                    </a:p>
                  </a:txBody>
                  <a:tcPr marL="45919" marR="45919" marT="91839" marB="91839" anchor="ctr">
                    <a:lnL w="9525" cap="flat" cmpd="sng" algn="ctr">
                      <a:solidFill>
                        <a:srgbClr val="CCCCCC"/>
                      </a:solidFill>
                      <a:prstDash val="solid"/>
                      <a:round/>
                      <a:headEnd type="none" w="med" len="med"/>
                      <a:tailEnd type="none" w="med" len="med"/>
                    </a:lnL>
                    <a:lnR w="9525" cap="flat" cmpd="sng" algn="ctr">
                      <a:solidFill>
                        <a:srgbClr val="CBDAE8"/>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2F85E0"/>
                    </a:solidFill>
                  </a:tcPr>
                </a:tc>
              </a:tr>
              <a:tr h="620830">
                <a:tc>
                  <a:txBody>
                    <a:bodyPr/>
                    <a:lstStyle/>
                    <a:p>
                      <a:pPr algn="ctr"/>
                      <a:r>
                        <a:rPr lang="en-US" sz="1700">
                          <a:effectLst/>
                        </a:rPr>
                        <a:t>Periodic Progress Report 1 (PPR 1)</a:t>
                      </a: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700">
                          <a:solidFill>
                            <a:srgbClr val="008000"/>
                          </a:solidFill>
                          <a:effectLst/>
                        </a:rPr>
                        <a:t>Yes</a:t>
                      </a:r>
                      <a:endParaRPr lang="en-US" sz="1700">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700">
                          <a:solidFill>
                            <a:srgbClr val="FF0000"/>
                          </a:solidFill>
                          <a:effectLst/>
                        </a:rPr>
                        <a:t>No</a:t>
                      </a:r>
                      <a:endParaRPr lang="en-US" sz="1700">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700">
                          <a:solidFill>
                            <a:srgbClr val="FF0000"/>
                          </a:solidFill>
                          <a:effectLst/>
                        </a:rPr>
                        <a:t>No</a:t>
                      </a:r>
                      <a:endParaRPr lang="en-US" sz="1700">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620830">
                <a:tc>
                  <a:txBody>
                    <a:bodyPr/>
                    <a:lstStyle/>
                    <a:p>
                      <a:pPr algn="ctr"/>
                      <a:r>
                        <a:rPr lang="en-US" sz="1700">
                          <a:effectLst/>
                        </a:rPr>
                        <a:t>Periodic Progress Report 2 (PPR 2)</a:t>
                      </a: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700">
                          <a:solidFill>
                            <a:srgbClr val="008000"/>
                          </a:solidFill>
                          <a:effectLst/>
                        </a:rPr>
                        <a:t>Yes</a:t>
                      </a:r>
                      <a:endParaRPr lang="en-US" sz="1700">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700">
                          <a:solidFill>
                            <a:srgbClr val="FF0000"/>
                          </a:solidFill>
                          <a:effectLst/>
                        </a:rPr>
                        <a:t>No</a:t>
                      </a:r>
                      <a:endParaRPr lang="en-US" sz="1700">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700">
                          <a:solidFill>
                            <a:srgbClr val="FF0000"/>
                          </a:solidFill>
                          <a:effectLst/>
                        </a:rPr>
                        <a:t>No</a:t>
                      </a:r>
                      <a:endParaRPr lang="en-US" sz="1700">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620830">
                <a:tc>
                  <a:txBody>
                    <a:bodyPr/>
                    <a:lstStyle/>
                    <a:p>
                      <a:pPr algn="ctr"/>
                      <a:r>
                        <a:rPr lang="en-US" sz="1700">
                          <a:effectLst/>
                        </a:rPr>
                        <a:t>Periodic Progress Report 3 (PPR 3)</a:t>
                      </a: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700">
                          <a:solidFill>
                            <a:srgbClr val="008000"/>
                          </a:solidFill>
                          <a:effectLst/>
                        </a:rPr>
                        <a:t>Yes</a:t>
                      </a:r>
                      <a:endParaRPr lang="en-US" sz="1700">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700">
                          <a:solidFill>
                            <a:srgbClr val="FF0000"/>
                          </a:solidFill>
                          <a:effectLst/>
                        </a:rPr>
                        <a:t>No</a:t>
                      </a:r>
                      <a:endParaRPr lang="en-US" sz="1700">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700">
                          <a:solidFill>
                            <a:srgbClr val="FF0000"/>
                          </a:solidFill>
                          <a:effectLst/>
                        </a:rPr>
                        <a:t>No</a:t>
                      </a:r>
                      <a:endParaRPr lang="en-US" sz="1700">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620830">
                <a:tc>
                  <a:txBody>
                    <a:bodyPr/>
                    <a:lstStyle/>
                    <a:p>
                      <a:pPr algn="ctr"/>
                      <a:r>
                        <a:rPr lang="en-US" sz="1700">
                          <a:solidFill>
                            <a:srgbClr val="3B3B3B"/>
                          </a:solidFill>
                          <a:effectLst/>
                        </a:rPr>
                        <a:t>Periodic Progress Report 4 (PPR 4)</a:t>
                      </a: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5F8FE"/>
                    </a:solidFill>
                  </a:tcPr>
                </a:tc>
                <a:tc>
                  <a:txBody>
                    <a:bodyPr/>
                    <a:lstStyle/>
                    <a:p>
                      <a:pPr algn="ctr"/>
                      <a:r>
                        <a:rPr lang="en-US" sz="1700">
                          <a:solidFill>
                            <a:srgbClr val="008000"/>
                          </a:solidFill>
                          <a:effectLst/>
                        </a:rPr>
                        <a:t>Yes</a:t>
                      </a:r>
                      <a:endParaRPr lang="en-US" sz="1700">
                        <a:solidFill>
                          <a:srgbClr val="3B3B3B"/>
                        </a:solidFill>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5F8FE"/>
                    </a:solidFill>
                  </a:tcPr>
                </a:tc>
                <a:tc>
                  <a:txBody>
                    <a:bodyPr/>
                    <a:lstStyle/>
                    <a:p>
                      <a:pPr algn="ctr"/>
                      <a:r>
                        <a:rPr lang="en-US" sz="1700">
                          <a:solidFill>
                            <a:srgbClr val="FF0000"/>
                          </a:solidFill>
                          <a:effectLst/>
                        </a:rPr>
                        <a:t>No</a:t>
                      </a:r>
                      <a:endParaRPr lang="en-US" sz="1700">
                        <a:solidFill>
                          <a:srgbClr val="3B3B3B"/>
                        </a:solidFill>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5F8FE"/>
                    </a:solidFill>
                  </a:tcPr>
                </a:tc>
                <a:tc>
                  <a:txBody>
                    <a:bodyPr/>
                    <a:lstStyle/>
                    <a:p>
                      <a:pPr algn="ctr"/>
                      <a:r>
                        <a:rPr lang="en-US" sz="1700" dirty="0">
                          <a:solidFill>
                            <a:srgbClr val="FF0000"/>
                          </a:solidFill>
                          <a:effectLst/>
                        </a:rPr>
                        <a:t>No</a:t>
                      </a:r>
                      <a:endParaRPr lang="en-US" sz="1700" dirty="0">
                        <a:solidFill>
                          <a:srgbClr val="3B3B3B"/>
                        </a:solidFill>
                        <a:effectLst/>
                      </a:endParaRPr>
                    </a:p>
                  </a:txBody>
                  <a:tcPr marL="45919" marR="45919" marT="45919" marB="459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5F8FE"/>
                    </a:solidFill>
                  </a:tcPr>
                </a:tc>
              </a:tr>
            </a:tbl>
          </a:graphicData>
        </a:graphic>
      </p:graphicFrame>
    </p:spTree>
    <p:extLst>
      <p:ext uri="{BB962C8B-B14F-4D97-AF65-F5344CB8AC3E}">
        <p14:creationId xmlns:p14="http://schemas.microsoft.com/office/powerpoint/2010/main" val="1423005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Patent Search &amp; Analysis </a:t>
            </a:r>
            <a:r>
              <a:rPr lang="en-US" dirty="0" smtClean="0"/>
              <a:t>Report</a:t>
            </a:r>
            <a:endParaRPr lang="en-US" dirty="0"/>
          </a:p>
        </p:txBody>
      </p:sp>
      <p:sp>
        <p:nvSpPr>
          <p:cNvPr id="3" name="Content Placeholder 2"/>
          <p:cNvSpPr>
            <a:spLocks noGrp="1"/>
          </p:cNvSpPr>
          <p:nvPr>
            <p:ph idx="1"/>
          </p:nvPr>
        </p:nvSpPr>
        <p:spPr>
          <a:xfrm>
            <a:off x="1154954" y="2282866"/>
            <a:ext cx="8761412" cy="4402942"/>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13947124"/>
              </p:ext>
            </p:extLst>
          </p:nvPr>
        </p:nvGraphicFramePr>
        <p:xfrm>
          <a:off x="1154953" y="2365993"/>
          <a:ext cx="8761412" cy="462500"/>
        </p:xfrm>
        <a:graphic>
          <a:graphicData uri="http://schemas.openxmlformats.org/drawingml/2006/table">
            <a:tbl>
              <a:tblPr/>
              <a:tblGrid>
                <a:gridCol w="2190353"/>
                <a:gridCol w="2190353"/>
                <a:gridCol w="2190353"/>
                <a:gridCol w="2190353"/>
              </a:tblGrid>
              <a:tr h="462500">
                <a:tc>
                  <a:txBody>
                    <a:bodyPr/>
                    <a:lstStyle/>
                    <a:p>
                      <a:pPr algn="ctr"/>
                      <a:r>
                        <a:rPr lang="en-US" sz="1700" dirty="0">
                          <a:effectLst/>
                        </a:rPr>
                        <a:t>Activity</a:t>
                      </a:r>
                    </a:p>
                  </a:txBody>
                  <a:tcPr marL="45919" marR="45919" marT="91839" marB="918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BDAE8"/>
                      </a:solidFill>
                      <a:prstDash val="solid"/>
                      <a:round/>
                      <a:headEnd type="none" w="med" len="med"/>
                      <a:tailEnd type="none" w="med" len="med"/>
                    </a:lnB>
                    <a:solidFill>
                      <a:srgbClr val="2F85E0"/>
                    </a:solidFill>
                  </a:tcPr>
                </a:tc>
                <a:tc>
                  <a:txBody>
                    <a:bodyPr/>
                    <a:lstStyle/>
                    <a:p>
                      <a:pPr algn="ctr"/>
                      <a:r>
                        <a:rPr lang="en-US" sz="1700" dirty="0">
                          <a:effectLst/>
                        </a:rPr>
                        <a:t>Submitted</a:t>
                      </a:r>
                    </a:p>
                  </a:txBody>
                  <a:tcPr marL="45919" marR="45919" marT="91839" marB="918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BDAE8"/>
                      </a:solidFill>
                      <a:prstDash val="solid"/>
                      <a:round/>
                      <a:headEnd type="none" w="med" len="med"/>
                      <a:tailEnd type="none" w="med" len="med"/>
                    </a:lnB>
                    <a:solidFill>
                      <a:srgbClr val="2F85E0"/>
                    </a:solidFill>
                  </a:tcPr>
                </a:tc>
                <a:tc>
                  <a:txBody>
                    <a:bodyPr/>
                    <a:lstStyle/>
                    <a:p>
                      <a:pPr algn="ctr"/>
                      <a:r>
                        <a:rPr lang="en-US" sz="1700">
                          <a:effectLst/>
                        </a:rPr>
                        <a:t>Commented</a:t>
                      </a:r>
                    </a:p>
                  </a:txBody>
                  <a:tcPr marL="45919" marR="45919" marT="91839" marB="918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BDAE8"/>
                      </a:solidFill>
                      <a:prstDash val="solid"/>
                      <a:round/>
                      <a:headEnd type="none" w="med" len="med"/>
                      <a:tailEnd type="none" w="med" len="med"/>
                    </a:lnB>
                    <a:solidFill>
                      <a:srgbClr val="2F85E0"/>
                    </a:solidFill>
                  </a:tcPr>
                </a:tc>
                <a:tc>
                  <a:txBody>
                    <a:bodyPr/>
                    <a:lstStyle/>
                    <a:p>
                      <a:pPr algn="ctr"/>
                      <a:r>
                        <a:rPr lang="en-US" sz="1700" dirty="0">
                          <a:effectLst/>
                        </a:rPr>
                        <a:t>Reviewed</a:t>
                      </a:r>
                    </a:p>
                  </a:txBody>
                  <a:tcPr marL="45919" marR="45919" marT="91839" marB="91839" anchor="ctr">
                    <a:lnL w="9525" cap="flat" cmpd="sng" algn="ctr">
                      <a:solidFill>
                        <a:srgbClr val="CCCCCC"/>
                      </a:solidFill>
                      <a:prstDash val="solid"/>
                      <a:round/>
                      <a:headEnd type="none" w="med" len="med"/>
                      <a:tailEnd type="none" w="med" len="med"/>
                    </a:lnL>
                    <a:lnR w="9525" cap="flat" cmpd="sng" algn="ctr">
                      <a:solidFill>
                        <a:srgbClr val="CBDAE8"/>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BDAE8"/>
                      </a:solidFill>
                      <a:prstDash val="solid"/>
                      <a:round/>
                      <a:headEnd type="none" w="med" len="med"/>
                      <a:tailEnd type="none" w="med" len="med"/>
                    </a:lnB>
                    <a:solidFill>
                      <a:srgbClr val="2F85E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49435312"/>
              </p:ext>
            </p:extLst>
          </p:nvPr>
        </p:nvGraphicFramePr>
        <p:xfrm>
          <a:off x="1154953" y="2838203"/>
          <a:ext cx="8761412" cy="3040085"/>
        </p:xfrm>
        <a:graphic>
          <a:graphicData uri="http://schemas.openxmlformats.org/drawingml/2006/table">
            <a:tbl>
              <a:tblPr/>
              <a:tblGrid>
                <a:gridCol w="2190353"/>
                <a:gridCol w="2197063"/>
                <a:gridCol w="2183643"/>
                <a:gridCol w="2190353"/>
              </a:tblGrid>
              <a:tr h="608017">
                <a:tc>
                  <a:txBody>
                    <a:bodyPr/>
                    <a:lstStyle/>
                    <a:p>
                      <a:pPr algn="ctr"/>
                      <a:r>
                        <a:rPr lang="en-US" sz="1300" dirty="0">
                          <a:effectLst/>
                        </a:rPr>
                        <a:t>Patent Search &amp; Analysis Report (PSAR 1)</a:t>
                      </a: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dirty="0">
                          <a:solidFill>
                            <a:srgbClr val="008000"/>
                          </a:solidFill>
                          <a:effectLst/>
                        </a:rPr>
                        <a:t>Yes</a:t>
                      </a:r>
                      <a:endParaRPr lang="en-US" sz="1300" dirty="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a:solidFill>
                            <a:srgbClr val="FF0000"/>
                          </a:solidFill>
                          <a:effectLst/>
                        </a:rPr>
                        <a:t>No</a:t>
                      </a:r>
                      <a:endParaRPr lang="en-US" sz="130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a:solidFill>
                            <a:srgbClr val="FF0000"/>
                          </a:solidFill>
                          <a:effectLst/>
                        </a:rPr>
                        <a:t>No</a:t>
                      </a:r>
                      <a:endParaRPr lang="en-US" sz="130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608017">
                <a:tc>
                  <a:txBody>
                    <a:bodyPr/>
                    <a:lstStyle/>
                    <a:p>
                      <a:pPr algn="ctr"/>
                      <a:r>
                        <a:rPr lang="en-US" sz="1300">
                          <a:effectLst/>
                        </a:rPr>
                        <a:t>Patent Search &amp; Analysis Report (PSAR 2)</a:t>
                      </a: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a:solidFill>
                            <a:srgbClr val="008000"/>
                          </a:solidFill>
                          <a:effectLst/>
                        </a:rPr>
                        <a:t>Yes</a:t>
                      </a:r>
                      <a:endParaRPr lang="en-US" sz="130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a:solidFill>
                            <a:srgbClr val="FF0000"/>
                          </a:solidFill>
                          <a:effectLst/>
                        </a:rPr>
                        <a:t>No</a:t>
                      </a:r>
                      <a:endParaRPr lang="en-US" sz="130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a:solidFill>
                            <a:srgbClr val="FF0000"/>
                          </a:solidFill>
                          <a:effectLst/>
                        </a:rPr>
                        <a:t>No</a:t>
                      </a:r>
                      <a:endParaRPr lang="en-US" sz="130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608017">
                <a:tc>
                  <a:txBody>
                    <a:bodyPr/>
                    <a:lstStyle/>
                    <a:p>
                      <a:pPr algn="ctr"/>
                      <a:r>
                        <a:rPr lang="en-US" sz="1300">
                          <a:effectLst/>
                        </a:rPr>
                        <a:t>Patent Search &amp; Analysis Report (PSAR 3)</a:t>
                      </a: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a:solidFill>
                            <a:srgbClr val="008000"/>
                          </a:solidFill>
                          <a:effectLst/>
                        </a:rPr>
                        <a:t>Yes</a:t>
                      </a:r>
                      <a:endParaRPr lang="en-US" sz="130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a:solidFill>
                            <a:srgbClr val="FF0000"/>
                          </a:solidFill>
                          <a:effectLst/>
                        </a:rPr>
                        <a:t>No</a:t>
                      </a:r>
                      <a:endParaRPr lang="en-US" sz="130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a:solidFill>
                            <a:srgbClr val="FF0000"/>
                          </a:solidFill>
                          <a:effectLst/>
                        </a:rPr>
                        <a:t>No</a:t>
                      </a:r>
                      <a:endParaRPr lang="en-US" sz="130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608017">
                <a:tc>
                  <a:txBody>
                    <a:bodyPr/>
                    <a:lstStyle/>
                    <a:p>
                      <a:pPr algn="ctr"/>
                      <a:r>
                        <a:rPr lang="en-US" sz="1300" dirty="0">
                          <a:effectLst/>
                        </a:rPr>
                        <a:t>Patent Search &amp; Analysis Report (PSAR 4)</a:t>
                      </a: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a:solidFill>
                            <a:srgbClr val="008000"/>
                          </a:solidFill>
                          <a:effectLst/>
                        </a:rPr>
                        <a:t>Yes</a:t>
                      </a:r>
                      <a:endParaRPr lang="en-US" sz="130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dirty="0">
                          <a:solidFill>
                            <a:srgbClr val="FF0000"/>
                          </a:solidFill>
                          <a:effectLst/>
                        </a:rPr>
                        <a:t>No</a:t>
                      </a:r>
                      <a:endParaRPr lang="en-US" sz="1300" dirty="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ctr"/>
                      <a:r>
                        <a:rPr lang="en-US" sz="1300">
                          <a:solidFill>
                            <a:srgbClr val="FF0000"/>
                          </a:solidFill>
                          <a:effectLst/>
                        </a:rPr>
                        <a:t>No</a:t>
                      </a:r>
                      <a:endParaRPr lang="en-US" sz="1300">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608017">
                <a:tc>
                  <a:txBody>
                    <a:bodyPr/>
                    <a:lstStyle/>
                    <a:p>
                      <a:pPr algn="ctr"/>
                      <a:r>
                        <a:rPr lang="en-US" sz="1300" dirty="0">
                          <a:solidFill>
                            <a:srgbClr val="3B3B3B"/>
                          </a:solidFill>
                          <a:effectLst/>
                        </a:rPr>
                        <a:t>Patent Search &amp; Analysis Report (PSAR 5)</a:t>
                      </a: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5F8FE"/>
                    </a:solidFill>
                  </a:tcPr>
                </a:tc>
                <a:tc>
                  <a:txBody>
                    <a:bodyPr/>
                    <a:lstStyle/>
                    <a:p>
                      <a:pPr algn="ctr"/>
                      <a:r>
                        <a:rPr lang="en-US" sz="1300" dirty="0">
                          <a:solidFill>
                            <a:srgbClr val="008000"/>
                          </a:solidFill>
                          <a:effectLst/>
                        </a:rPr>
                        <a:t>Yes</a:t>
                      </a:r>
                      <a:endParaRPr lang="en-US" sz="1300" dirty="0">
                        <a:solidFill>
                          <a:srgbClr val="3B3B3B"/>
                        </a:solidFill>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5F8FE"/>
                    </a:solidFill>
                  </a:tcPr>
                </a:tc>
                <a:tc>
                  <a:txBody>
                    <a:bodyPr/>
                    <a:lstStyle/>
                    <a:p>
                      <a:pPr algn="ctr"/>
                      <a:r>
                        <a:rPr lang="en-US" sz="1300">
                          <a:solidFill>
                            <a:srgbClr val="FF0000"/>
                          </a:solidFill>
                          <a:effectLst/>
                        </a:rPr>
                        <a:t>No</a:t>
                      </a:r>
                      <a:endParaRPr lang="en-US" sz="1300">
                        <a:solidFill>
                          <a:srgbClr val="3B3B3B"/>
                        </a:solidFill>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5F8FE"/>
                    </a:solidFill>
                  </a:tcPr>
                </a:tc>
                <a:tc>
                  <a:txBody>
                    <a:bodyPr/>
                    <a:lstStyle/>
                    <a:p>
                      <a:pPr algn="ctr"/>
                      <a:r>
                        <a:rPr lang="en-US" sz="1300" dirty="0">
                          <a:solidFill>
                            <a:srgbClr val="FF0000"/>
                          </a:solidFill>
                          <a:effectLst/>
                        </a:rPr>
                        <a:t>No</a:t>
                      </a:r>
                      <a:endParaRPr lang="en-US" sz="1300" dirty="0">
                        <a:solidFill>
                          <a:srgbClr val="3B3B3B"/>
                        </a:solidFill>
                        <a:effectLst/>
                      </a:endParaRPr>
                    </a:p>
                  </a:txBody>
                  <a:tcPr marL="35439" marR="35439" marT="35439" marB="3543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5F8FE"/>
                    </a:solidFill>
                  </a:tcPr>
                </a:tc>
              </a:tr>
            </a:tbl>
          </a:graphicData>
        </a:graphic>
      </p:graphicFrame>
    </p:spTree>
    <p:extLst>
      <p:ext uri="{BB962C8B-B14F-4D97-AF65-F5344CB8AC3E}">
        <p14:creationId xmlns:p14="http://schemas.microsoft.com/office/powerpoint/2010/main" val="664731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Diagrams </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19099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386941"/>
            <a:ext cx="8761413" cy="4334494"/>
          </a:xfrm>
        </p:spPr>
      </p:pic>
    </p:spTree>
    <p:extLst>
      <p:ext uri="{BB962C8B-B14F-4D97-AF65-F5344CB8AC3E}">
        <p14:creationId xmlns:p14="http://schemas.microsoft.com/office/powerpoint/2010/main" val="156586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437788"/>
            <a:ext cx="8761413" cy="4319272"/>
          </a:xfrm>
        </p:spPr>
      </p:pic>
    </p:spTree>
    <p:extLst>
      <p:ext uri="{BB962C8B-B14F-4D97-AF65-F5344CB8AC3E}">
        <p14:creationId xmlns:p14="http://schemas.microsoft.com/office/powerpoint/2010/main" val="3331595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stretch>
            <a:fillRect/>
          </a:stretch>
        </p:blipFill>
        <p:spPr>
          <a:xfrm>
            <a:off x="1154953" y="2520372"/>
            <a:ext cx="8761413" cy="4094184"/>
          </a:xfrm>
          <a:prstGeom prst="rect">
            <a:avLst/>
          </a:prstGeom>
        </p:spPr>
      </p:pic>
    </p:spTree>
    <p:extLst>
      <p:ext uri="{BB962C8B-B14F-4D97-AF65-F5344CB8AC3E}">
        <p14:creationId xmlns:p14="http://schemas.microsoft.com/office/powerpoint/2010/main" val="1804811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Level-0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422567"/>
            <a:ext cx="8761413" cy="4310742"/>
          </a:xfrm>
        </p:spPr>
      </p:pic>
    </p:spTree>
    <p:extLst>
      <p:ext uri="{BB962C8B-B14F-4D97-AF65-F5344CB8AC3E}">
        <p14:creationId xmlns:p14="http://schemas.microsoft.com/office/powerpoint/2010/main" val="142964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Level-1</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351314"/>
            <a:ext cx="8761413" cy="4358244"/>
          </a:xfrm>
          <a:prstGeom prst="rect">
            <a:avLst/>
          </a:prstGeom>
        </p:spPr>
      </p:pic>
    </p:spTree>
    <p:extLst>
      <p:ext uri="{BB962C8B-B14F-4D97-AF65-F5344CB8AC3E}">
        <p14:creationId xmlns:p14="http://schemas.microsoft.com/office/powerpoint/2010/main" val="2225905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458192"/>
            <a:ext cx="8761413" cy="4286992"/>
          </a:xfrm>
        </p:spPr>
      </p:pic>
    </p:spTree>
    <p:extLst>
      <p:ext uri="{BB962C8B-B14F-4D97-AF65-F5344CB8AC3E}">
        <p14:creationId xmlns:p14="http://schemas.microsoft.com/office/powerpoint/2010/main" val="2460084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Details of data set</a:t>
            </a:r>
          </a:p>
          <a:p>
            <a:pPr>
              <a:buFont typeface="Wingdings" panose="05000000000000000000" pitchFamily="2" charset="2"/>
              <a:buChar char="q"/>
            </a:pPr>
            <a:r>
              <a:rPr lang="en-US" dirty="0" smtClean="0"/>
              <a:t>Date</a:t>
            </a:r>
          </a:p>
          <a:p>
            <a:pPr>
              <a:buFont typeface="Wingdings" panose="05000000000000000000" pitchFamily="2" charset="2"/>
              <a:buChar char="q"/>
            </a:pPr>
            <a:r>
              <a:rPr lang="en-US" dirty="0" smtClean="0"/>
              <a:t>Open price</a:t>
            </a:r>
          </a:p>
          <a:p>
            <a:pPr>
              <a:buFont typeface="Wingdings" panose="05000000000000000000" pitchFamily="2" charset="2"/>
              <a:buChar char="q"/>
            </a:pPr>
            <a:r>
              <a:rPr lang="en-US" dirty="0" smtClean="0"/>
              <a:t>High </a:t>
            </a:r>
          </a:p>
          <a:p>
            <a:pPr>
              <a:buFont typeface="Wingdings" panose="05000000000000000000" pitchFamily="2" charset="2"/>
              <a:buChar char="q"/>
            </a:pPr>
            <a:r>
              <a:rPr lang="en-US" dirty="0" smtClean="0"/>
              <a:t>Low</a:t>
            </a:r>
          </a:p>
          <a:p>
            <a:pPr>
              <a:buFont typeface="Wingdings" panose="05000000000000000000" pitchFamily="2" charset="2"/>
              <a:buChar char="q"/>
            </a:pPr>
            <a:r>
              <a:rPr lang="en-US" dirty="0" smtClean="0"/>
              <a:t>Closing</a:t>
            </a:r>
          </a:p>
          <a:p>
            <a:pPr>
              <a:buFont typeface="Wingdings" panose="05000000000000000000" pitchFamily="2" charset="2"/>
              <a:buChar char="q"/>
            </a:pPr>
            <a:r>
              <a:rPr lang="en-US" dirty="0" smtClean="0"/>
              <a:t>Volume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824546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3439" y="2591624"/>
            <a:ext cx="3984440" cy="3678547"/>
          </a:xfrm>
          <a:prstGeom prst="rect">
            <a:avLst/>
          </a:prstGeom>
        </p:spPr>
      </p:pic>
    </p:spTree>
    <p:extLst>
      <p:ext uri="{BB962C8B-B14F-4D97-AF65-F5344CB8AC3E}">
        <p14:creationId xmlns:p14="http://schemas.microsoft.com/office/powerpoint/2010/main" val="3221511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Wireframe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48350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a:t>
            </a:r>
            <a:r>
              <a:rPr lang="en-US" dirty="0" smtClean="0"/>
              <a:t>page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365993"/>
            <a:ext cx="8761413" cy="4236687"/>
          </a:xfrm>
          <a:prstGeom prst="rect">
            <a:avLst/>
          </a:prstGeom>
        </p:spPr>
      </p:pic>
    </p:spTree>
    <p:extLst>
      <p:ext uri="{BB962C8B-B14F-4D97-AF65-F5344CB8AC3E}">
        <p14:creationId xmlns:p14="http://schemas.microsoft.com/office/powerpoint/2010/main" val="2397380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330366"/>
            <a:ext cx="8761413" cy="4307940"/>
          </a:xfrm>
        </p:spPr>
      </p:pic>
    </p:spTree>
    <p:extLst>
      <p:ext uri="{BB962C8B-B14F-4D97-AF65-F5344CB8AC3E}">
        <p14:creationId xmlns:p14="http://schemas.microsoft.com/office/powerpoint/2010/main" val="69512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Design Engineering Canvas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71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AEIOU</a:t>
            </a:r>
            <a:endParaRPr lang="en-US" dirty="0"/>
          </a:p>
        </p:txBody>
      </p:sp>
      <p:pic>
        <p:nvPicPr>
          <p:cNvPr id="4" name="Content Placeholder 3"/>
          <p:cNvPicPr>
            <a:picLocks noGrp="1" noChangeAspect="1"/>
          </p:cNvPicPr>
          <p:nvPr>
            <p:ph idx="1"/>
          </p:nvPr>
        </p:nvPicPr>
        <p:blipFill>
          <a:blip r:embed="rId2"/>
          <a:stretch>
            <a:fillRect/>
          </a:stretch>
        </p:blipFill>
        <p:spPr>
          <a:xfrm>
            <a:off x="1154953" y="2259114"/>
            <a:ext cx="8761413" cy="4598885"/>
          </a:xfrm>
          <a:prstGeom prst="rect">
            <a:avLst/>
          </a:prstGeom>
        </p:spPr>
      </p:pic>
    </p:spTree>
    <p:extLst>
      <p:ext uri="{BB962C8B-B14F-4D97-AF65-F5344CB8AC3E}">
        <p14:creationId xmlns:p14="http://schemas.microsoft.com/office/powerpoint/2010/main" val="2802458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EMPATHY</a:t>
            </a:r>
            <a:r>
              <a:rPr lang="en-US" dirty="0"/>
              <a:t> </a:t>
            </a:r>
            <a:r>
              <a:rPr lang="en-US" dirty="0" smtClean="0"/>
              <a:t>CANVAS</a:t>
            </a:r>
            <a:endParaRPr lang="en-US" dirty="0"/>
          </a:p>
        </p:txBody>
      </p:sp>
      <p:pic>
        <p:nvPicPr>
          <p:cNvPr id="4" name="Content Placeholder 3"/>
          <p:cNvPicPr>
            <a:picLocks noGrp="1" noChangeAspect="1"/>
          </p:cNvPicPr>
          <p:nvPr>
            <p:ph idx="1"/>
          </p:nvPr>
        </p:nvPicPr>
        <p:blipFill>
          <a:blip r:embed="rId2"/>
          <a:stretch>
            <a:fillRect/>
          </a:stretch>
        </p:blipFill>
        <p:spPr>
          <a:xfrm>
            <a:off x="1154953" y="2268187"/>
            <a:ext cx="3797058" cy="4500748"/>
          </a:xfrm>
          <a:prstGeom prst="rect">
            <a:avLst/>
          </a:prstGeom>
        </p:spPr>
      </p:pic>
    </p:spTree>
    <p:extLst>
      <p:ext uri="{BB962C8B-B14F-4D97-AF65-F5344CB8AC3E}">
        <p14:creationId xmlns:p14="http://schemas.microsoft.com/office/powerpoint/2010/main" val="3605526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deation Canvas</a:t>
            </a:r>
            <a:endParaRPr lang="en-US" dirty="0"/>
          </a:p>
        </p:txBody>
      </p:sp>
      <p:pic>
        <p:nvPicPr>
          <p:cNvPr id="4" name="Content Placeholder 3"/>
          <p:cNvPicPr>
            <a:picLocks noGrp="1" noChangeAspect="1"/>
          </p:cNvPicPr>
          <p:nvPr>
            <p:ph idx="1"/>
          </p:nvPr>
        </p:nvPicPr>
        <p:blipFill>
          <a:blip r:embed="rId2"/>
          <a:stretch>
            <a:fillRect/>
          </a:stretch>
        </p:blipFill>
        <p:spPr>
          <a:xfrm>
            <a:off x="1154952" y="2365994"/>
            <a:ext cx="8761413" cy="4343564"/>
          </a:xfrm>
          <a:prstGeom prst="rect">
            <a:avLst/>
          </a:prstGeom>
        </p:spPr>
      </p:pic>
    </p:spTree>
    <p:extLst>
      <p:ext uri="{BB962C8B-B14F-4D97-AF65-F5344CB8AC3E}">
        <p14:creationId xmlns:p14="http://schemas.microsoft.com/office/powerpoint/2010/main" val="410043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Development Canvas</a:t>
            </a:r>
            <a:endParaRPr lang="en-US" dirty="0"/>
          </a:p>
        </p:txBody>
      </p:sp>
      <p:pic>
        <p:nvPicPr>
          <p:cNvPr id="12" name="Content Placeholder 11"/>
          <p:cNvPicPr>
            <a:picLocks noGrp="1" noChangeAspect="1"/>
          </p:cNvPicPr>
          <p:nvPr>
            <p:ph idx="1"/>
          </p:nvPr>
        </p:nvPicPr>
        <p:blipFill>
          <a:blip r:embed="rId2"/>
          <a:stretch>
            <a:fillRect/>
          </a:stretch>
        </p:blipFill>
        <p:spPr>
          <a:xfrm>
            <a:off x="1154953" y="2354118"/>
            <a:ext cx="8761413" cy="4331690"/>
          </a:xfrm>
          <a:prstGeom prst="rect">
            <a:avLst/>
          </a:prstGeom>
        </p:spPr>
      </p:pic>
    </p:spTree>
    <p:extLst>
      <p:ext uri="{BB962C8B-B14F-4D97-AF65-F5344CB8AC3E}">
        <p14:creationId xmlns:p14="http://schemas.microsoft.com/office/powerpoint/2010/main" val="4205933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a:t>
            </a:r>
            <a:endParaRPr lang="en-US" dirty="0"/>
          </a:p>
        </p:txBody>
      </p:sp>
      <p:sp>
        <p:nvSpPr>
          <p:cNvPr id="3" name="Content Placeholder 2"/>
          <p:cNvSpPr>
            <a:spLocks noGrp="1"/>
          </p:cNvSpPr>
          <p:nvPr>
            <p:ph idx="1"/>
          </p:nvPr>
        </p:nvSpPr>
        <p:spPr/>
        <p:txBody>
          <a:bodyPr/>
          <a:lstStyle/>
          <a:p>
            <a:r>
              <a:rPr lang="en-US" dirty="0" smtClean="0"/>
              <a:t>Kanan – 171160107002</a:t>
            </a:r>
          </a:p>
          <a:p>
            <a:pPr>
              <a:buFont typeface="Wingdings" panose="05000000000000000000" pitchFamily="2" charset="2"/>
              <a:buChar char="§"/>
            </a:pPr>
            <a:r>
              <a:rPr lang="en-US" dirty="0" smtClean="0"/>
              <a:t>She is working on the ML part and Django</a:t>
            </a:r>
          </a:p>
          <a:p>
            <a:r>
              <a:rPr lang="en-US" dirty="0" smtClean="0"/>
              <a:t>Hetvi – 171160107018</a:t>
            </a:r>
          </a:p>
          <a:p>
            <a:pPr>
              <a:buFont typeface="Wingdings" panose="05000000000000000000" pitchFamily="2" charset="2"/>
              <a:buChar char="§"/>
            </a:pPr>
            <a:r>
              <a:rPr lang="en-US" dirty="0" smtClean="0"/>
              <a:t>She is working on frontend part(</a:t>
            </a:r>
            <a:r>
              <a:rPr lang="en-US" dirty="0" err="1" smtClean="0"/>
              <a:t>HTML,CSS,JS,Flask</a:t>
            </a:r>
            <a:r>
              <a:rPr lang="en-US" dirty="0" smtClean="0"/>
              <a:t>)</a:t>
            </a:r>
          </a:p>
          <a:p>
            <a:r>
              <a:rPr lang="en-US" dirty="0" smtClean="0"/>
              <a:t>Pranav – 171160107029</a:t>
            </a:r>
          </a:p>
          <a:p>
            <a:pPr>
              <a:buFont typeface="Wingdings" panose="05000000000000000000" pitchFamily="2" charset="2"/>
              <a:buChar char="§"/>
            </a:pPr>
            <a:r>
              <a:rPr lang="en-US" dirty="0" smtClean="0"/>
              <a:t>He is working on documentation and all PSAR</a:t>
            </a:r>
          </a:p>
          <a:p>
            <a:r>
              <a:rPr lang="en-US" dirty="0" smtClean="0"/>
              <a:t>Brijesh – 171160107052</a:t>
            </a:r>
          </a:p>
          <a:p>
            <a:pPr>
              <a:buFont typeface="Wingdings" panose="05000000000000000000" pitchFamily="2" charset="2"/>
              <a:buChar char="§"/>
            </a:pPr>
            <a:r>
              <a:rPr lang="en-US" dirty="0" smtClean="0"/>
              <a:t>He is also working of ML part and python</a:t>
            </a:r>
            <a:endParaRPr lang="en-US" dirty="0"/>
          </a:p>
        </p:txBody>
      </p:sp>
    </p:spTree>
    <p:extLst>
      <p:ext uri="{BB962C8B-B14F-4D97-AF65-F5344CB8AC3E}">
        <p14:creationId xmlns:p14="http://schemas.microsoft.com/office/powerpoint/2010/main" val="1239506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948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Abstract</a:t>
            </a:r>
          </a:p>
        </p:txBody>
      </p:sp>
      <p:sp>
        <p:nvSpPr>
          <p:cNvPr id="3" name="Content Placeholder 2"/>
          <p:cNvSpPr>
            <a:spLocks noGrp="1"/>
          </p:cNvSpPr>
          <p:nvPr>
            <p:ph idx="1"/>
          </p:nvPr>
        </p:nvSpPr>
        <p:spPr/>
        <p:txBody>
          <a:bodyPr/>
          <a:lstStyle/>
          <a:p>
            <a:r>
              <a:rPr lang="en-US" dirty="0"/>
              <a:t>This is interesting machine learning project in this project we will making one website or software. in this we will plane for the predict the future price of the stock </a:t>
            </a:r>
            <a:r>
              <a:rPr lang="en-US" dirty="0" smtClean="0"/>
              <a:t>market(normal condition).</a:t>
            </a:r>
          </a:p>
          <a:p>
            <a:r>
              <a:rPr lang="en-US" dirty="0"/>
              <a:t>in this </a:t>
            </a:r>
            <a:r>
              <a:rPr lang="en-US" dirty="0" smtClean="0"/>
              <a:t>Project we </a:t>
            </a:r>
            <a:r>
              <a:rPr lang="en-US" dirty="0"/>
              <a:t>will using frontend ,backend an as well as the graph plotting using </a:t>
            </a:r>
            <a:r>
              <a:rPr lang="en-US" dirty="0" smtClean="0"/>
              <a:t>machine learning(ML)</a:t>
            </a:r>
          </a:p>
        </p:txBody>
      </p:sp>
    </p:spTree>
    <p:extLst>
      <p:ext uri="{BB962C8B-B14F-4D97-AF65-F5344CB8AC3E}">
        <p14:creationId xmlns:p14="http://schemas.microsoft.com/office/powerpoint/2010/main" val="1364340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technologies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HTML</a:t>
            </a:r>
          </a:p>
          <a:p>
            <a:pPr>
              <a:buFont typeface="Wingdings" panose="05000000000000000000" pitchFamily="2" charset="2"/>
              <a:buChar char="§"/>
            </a:pPr>
            <a:r>
              <a:rPr lang="en-US" dirty="0" smtClean="0"/>
              <a:t>CSS</a:t>
            </a:r>
          </a:p>
          <a:p>
            <a:pPr>
              <a:buFont typeface="Wingdings" panose="05000000000000000000" pitchFamily="2" charset="2"/>
              <a:buChar char="§"/>
            </a:pPr>
            <a:r>
              <a:rPr lang="en-US" dirty="0" smtClean="0"/>
              <a:t>JS</a:t>
            </a:r>
          </a:p>
          <a:p>
            <a:pPr>
              <a:buFont typeface="Wingdings" panose="05000000000000000000" pitchFamily="2" charset="2"/>
              <a:buChar char="§"/>
            </a:pPr>
            <a:r>
              <a:rPr lang="en-US" dirty="0" smtClean="0"/>
              <a:t>JQuery</a:t>
            </a:r>
          </a:p>
          <a:p>
            <a:pPr>
              <a:buFont typeface="Wingdings" panose="05000000000000000000" pitchFamily="2" charset="2"/>
              <a:buChar char="§"/>
            </a:pPr>
            <a:r>
              <a:rPr lang="en-US" dirty="0" smtClean="0"/>
              <a:t>Bootstrap</a:t>
            </a:r>
          </a:p>
          <a:p>
            <a:pPr>
              <a:buFont typeface="Wingdings" panose="05000000000000000000" pitchFamily="2" charset="2"/>
              <a:buChar char="§"/>
            </a:pPr>
            <a:r>
              <a:rPr lang="en-US" dirty="0" smtClean="0"/>
              <a:t>Flask</a:t>
            </a:r>
          </a:p>
          <a:p>
            <a:pPr>
              <a:buFont typeface="Wingdings" panose="05000000000000000000" pitchFamily="2" charset="2"/>
              <a:buChar char="§"/>
            </a:pPr>
            <a:r>
              <a:rPr lang="en-US" dirty="0" smtClean="0"/>
              <a:t>Django</a:t>
            </a:r>
          </a:p>
          <a:p>
            <a:pPr marL="0" indent="0">
              <a:buNone/>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713873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a:t>
            </a:r>
            <a:r>
              <a:rPr lang="en-US" dirty="0"/>
              <a:t>technologies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Python(for logic)</a:t>
            </a:r>
          </a:p>
          <a:p>
            <a:pPr>
              <a:buFont typeface="Wingdings" panose="05000000000000000000" pitchFamily="2" charset="2"/>
              <a:buChar char="§"/>
            </a:pPr>
            <a:r>
              <a:rPr lang="en-US" dirty="0" smtClean="0"/>
              <a:t>Machine Learning(for prediction )</a:t>
            </a:r>
          </a:p>
          <a:p>
            <a:pPr>
              <a:buFont typeface="Wingdings" panose="05000000000000000000" pitchFamily="2" charset="2"/>
              <a:buChar char="§"/>
            </a:pPr>
            <a:r>
              <a:rPr lang="en-US" dirty="0" smtClean="0"/>
              <a:t>MySQL </a:t>
            </a:r>
            <a:r>
              <a:rPr lang="en-US" u="sng" dirty="0" smtClean="0"/>
              <a:t>or</a:t>
            </a:r>
            <a:r>
              <a:rPr lang="en-US" dirty="0" smtClean="0"/>
              <a:t> Sqlite3(for database)</a:t>
            </a:r>
          </a:p>
          <a:p>
            <a:pPr>
              <a:buFont typeface="Wingdings" panose="05000000000000000000" pitchFamily="2" charset="2"/>
              <a:buChar char="§"/>
            </a:pPr>
            <a:r>
              <a:rPr lang="en-US" dirty="0" smtClean="0"/>
              <a:t>Algorithms(base of ML)</a:t>
            </a:r>
            <a:endParaRPr lang="en-US" dirty="0"/>
          </a:p>
        </p:txBody>
      </p:sp>
    </p:spTree>
    <p:extLst>
      <p:ext uri="{BB962C8B-B14F-4D97-AF65-F5344CB8AC3E}">
        <p14:creationId xmlns:p14="http://schemas.microsoft.com/office/powerpoint/2010/main" val="3630288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a:t>I</a:t>
            </a:r>
            <a:r>
              <a:rPr lang="en-US" dirty="0" smtClean="0"/>
              <a:t>n </a:t>
            </a:r>
            <a:r>
              <a:rPr lang="en-US" dirty="0"/>
              <a:t>this project we will set some advanced level features </a:t>
            </a:r>
            <a:endParaRPr lang="en-US" dirty="0" smtClean="0"/>
          </a:p>
          <a:p>
            <a:r>
              <a:rPr lang="en-US" dirty="0" smtClean="0"/>
              <a:t>like </a:t>
            </a:r>
            <a:r>
              <a:rPr lang="en-US" dirty="0"/>
              <a:t>you will trading directly from here </a:t>
            </a:r>
            <a:endParaRPr lang="en-US" dirty="0" smtClean="0"/>
          </a:p>
          <a:p>
            <a:r>
              <a:rPr lang="en-US" dirty="0" smtClean="0"/>
              <a:t>Maintain there portfolio</a:t>
            </a:r>
          </a:p>
          <a:p>
            <a:r>
              <a:rPr lang="en-US" dirty="0" smtClean="0"/>
              <a:t>Expert advice by Some market Expert(</a:t>
            </a:r>
            <a:r>
              <a:rPr lang="en-US" dirty="0"/>
              <a:t>to user to stay ,to buy of go for sell</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159621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project will developed </a:t>
            </a:r>
          </a:p>
        </p:txBody>
      </p:sp>
      <p:sp>
        <p:nvSpPr>
          <p:cNvPr id="3" name="Content Placeholder 2"/>
          <p:cNvSpPr>
            <a:spLocks noGrp="1"/>
          </p:cNvSpPr>
          <p:nvPr>
            <p:ph idx="1"/>
          </p:nvPr>
        </p:nvSpPr>
        <p:spPr/>
        <p:txBody>
          <a:bodyPr/>
          <a:lstStyle/>
          <a:p>
            <a:r>
              <a:rPr lang="en-US" dirty="0"/>
              <a:t>In this project we will developed one website using HTML, CSS, JS, </a:t>
            </a:r>
            <a:r>
              <a:rPr lang="en-US" dirty="0" smtClean="0"/>
              <a:t>JQuery </a:t>
            </a:r>
            <a:r>
              <a:rPr lang="en-US" dirty="0"/>
              <a:t>, </a:t>
            </a:r>
            <a:r>
              <a:rPr lang="en-US" dirty="0" smtClean="0"/>
              <a:t>Django </a:t>
            </a:r>
            <a:r>
              <a:rPr lang="en-US" dirty="0"/>
              <a:t>and flask </a:t>
            </a:r>
            <a:r>
              <a:rPr lang="en-US" dirty="0" smtClean="0"/>
              <a:t>this </a:t>
            </a:r>
            <a:r>
              <a:rPr lang="en-US" dirty="0"/>
              <a:t>all </a:t>
            </a:r>
            <a:r>
              <a:rPr lang="en-US" dirty="0" smtClean="0"/>
              <a:t>technologies is </a:t>
            </a:r>
            <a:r>
              <a:rPr lang="en-US" dirty="0"/>
              <a:t>used in only for front for web developing </a:t>
            </a:r>
            <a:r>
              <a:rPr lang="en-US" dirty="0" smtClean="0"/>
              <a:t>and </a:t>
            </a:r>
            <a:r>
              <a:rPr lang="en-US" dirty="0"/>
              <a:t>in backend technologies </a:t>
            </a:r>
            <a:r>
              <a:rPr lang="en-US" dirty="0" smtClean="0"/>
              <a:t>we </a:t>
            </a:r>
            <a:r>
              <a:rPr lang="en-US" dirty="0"/>
              <a:t>will use the python </a:t>
            </a:r>
            <a:r>
              <a:rPr lang="en-US" dirty="0" smtClean="0"/>
              <a:t>for logic </a:t>
            </a:r>
            <a:r>
              <a:rPr lang="en-US" dirty="0"/>
              <a:t>and ML for predict the </a:t>
            </a:r>
            <a:r>
              <a:rPr lang="en-US" dirty="0" smtClean="0"/>
              <a:t>market using graph and </a:t>
            </a:r>
            <a:r>
              <a:rPr lang="en-US" dirty="0"/>
              <a:t>for database we will use the my SQL and SQLite for data fetch and data store this way project is developed </a:t>
            </a:r>
          </a:p>
          <a:p>
            <a:endParaRPr lang="en-US" dirty="0"/>
          </a:p>
        </p:txBody>
      </p:sp>
    </p:spTree>
    <p:extLst>
      <p:ext uri="{BB962C8B-B14F-4D97-AF65-F5344CB8AC3E}">
        <p14:creationId xmlns:p14="http://schemas.microsoft.com/office/powerpoint/2010/main" val="2210770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project is required and what was earlier </a:t>
            </a:r>
          </a:p>
        </p:txBody>
      </p:sp>
      <p:sp>
        <p:nvSpPr>
          <p:cNvPr id="3" name="Content Placeholder 2"/>
          <p:cNvSpPr>
            <a:spLocks noGrp="1"/>
          </p:cNvSpPr>
          <p:nvPr>
            <p:ph idx="1"/>
          </p:nvPr>
        </p:nvSpPr>
        <p:spPr/>
        <p:txBody>
          <a:bodyPr/>
          <a:lstStyle/>
          <a:p>
            <a:r>
              <a:rPr lang="en-US" dirty="0"/>
              <a:t>In this project we will create on website or one software in this we will provide the graph of that stock using ml that give user to per second analysis and we will provide some advice from </a:t>
            </a:r>
            <a:r>
              <a:rPr lang="en-US" dirty="0" smtClean="0"/>
              <a:t>that.</a:t>
            </a:r>
          </a:p>
          <a:p>
            <a:r>
              <a:rPr lang="en-US" dirty="0"/>
              <a:t>we have some website to give just live price of stock and data and we will think that we just add some more features like user will tread from directly </a:t>
            </a:r>
            <a:r>
              <a:rPr lang="en-US" dirty="0" smtClean="0"/>
              <a:t>there and </a:t>
            </a:r>
            <a:r>
              <a:rPr lang="en-US" dirty="0"/>
              <a:t>also user will get some expert advice form market experts so this is our motto to develop this </a:t>
            </a:r>
            <a:r>
              <a:rPr lang="en-US" dirty="0" smtClean="0"/>
              <a:t>project.</a:t>
            </a:r>
            <a:endParaRPr lang="en-US" dirty="0"/>
          </a:p>
        </p:txBody>
      </p:sp>
    </p:spTree>
    <p:extLst>
      <p:ext uri="{BB962C8B-B14F-4D97-AF65-F5344CB8AC3E}">
        <p14:creationId xmlns:p14="http://schemas.microsoft.com/office/powerpoint/2010/main" val="3244275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292211"/>
            <a:ext cx="8825658" cy="2677648"/>
          </a:xfrm>
        </p:spPr>
        <p:txBody>
          <a:bodyPr/>
          <a:lstStyle/>
          <a:p>
            <a:pPr algn="ctr"/>
            <a:r>
              <a:rPr lang="en-US" dirty="0"/>
              <a:t>PMMS Activities </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574567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231</TotalTime>
  <Words>524</Words>
  <Application>Microsoft Office PowerPoint</Application>
  <PresentationFormat>Widescreen</PresentationFormat>
  <Paragraphs>112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Century Gothic</vt:lpstr>
      <vt:lpstr>Wingdings</vt:lpstr>
      <vt:lpstr>Wingdings 3</vt:lpstr>
      <vt:lpstr>Ion Boardroom</vt:lpstr>
      <vt:lpstr>$tocker</vt:lpstr>
      <vt:lpstr>Logo</vt:lpstr>
      <vt:lpstr>Project Abstract</vt:lpstr>
      <vt:lpstr>Frontend technologies</vt:lpstr>
      <vt:lpstr>Backend technologies</vt:lpstr>
      <vt:lpstr>Features</vt:lpstr>
      <vt:lpstr>How project will developed </vt:lpstr>
      <vt:lpstr>Why this project is required and what was earlier </vt:lpstr>
      <vt:lpstr>PMMS Activities </vt:lpstr>
      <vt:lpstr>Student Activity Status</vt:lpstr>
      <vt:lpstr>Patent Search &amp; Analysis Report</vt:lpstr>
      <vt:lpstr>Diagrams </vt:lpstr>
      <vt:lpstr>Class Diagram</vt:lpstr>
      <vt:lpstr>Sequence Diagram</vt:lpstr>
      <vt:lpstr>Use case Diagram</vt:lpstr>
      <vt:lpstr>DFD Level-0</vt:lpstr>
      <vt:lpstr>DFD Level-1</vt:lpstr>
      <vt:lpstr>Activity Diagram</vt:lpstr>
      <vt:lpstr>Dataset</vt:lpstr>
      <vt:lpstr>Wireframe</vt:lpstr>
      <vt:lpstr>Home page</vt:lpstr>
      <vt:lpstr>Login page</vt:lpstr>
      <vt:lpstr>Design Engineering Canvas</vt:lpstr>
      <vt:lpstr>AEIOU</vt:lpstr>
      <vt:lpstr>EMPATHY CANVAS</vt:lpstr>
      <vt:lpstr>Ideation Canvas</vt:lpstr>
      <vt:lpstr>Product Development Canvas</vt:lpstr>
      <vt:lpstr>Team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$tocker</dc:title>
  <dc:creator>Microsoft account</dc:creator>
  <cp:lastModifiedBy>Microsoft account</cp:lastModifiedBy>
  <cp:revision>20</cp:revision>
  <dcterms:created xsi:type="dcterms:W3CDTF">2020-09-30T18:06:29Z</dcterms:created>
  <dcterms:modified xsi:type="dcterms:W3CDTF">2020-11-11T16:51:04Z</dcterms:modified>
</cp:coreProperties>
</file>