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67" r:id="rId5"/>
    <p:sldId id="268" r:id="rId6"/>
    <p:sldId id="271" r:id="rId7"/>
    <p:sldId id="272" r:id="rId8"/>
    <p:sldId id="273" r:id="rId9"/>
    <p:sldId id="277" r:id="rId10"/>
    <p:sldId id="278" r:id="rId11"/>
    <p:sldId id="283" r:id="rId12"/>
    <p:sldId id="275" r:id="rId13"/>
    <p:sldId id="279" r:id="rId14"/>
    <p:sldId id="280" r:id="rId15"/>
    <p:sldId id="281" r:id="rId16"/>
    <p:sldId id="282" r:id="rId17"/>
    <p:sldId id="276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3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 snapToGrid="0">
      <p:cViewPr>
        <p:scale>
          <a:sx n="90" d="100"/>
          <a:sy n="90" d="100"/>
        </p:scale>
        <p:origin x="-398" y="-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892218967820307"/>
          <c:y val="0.2555342814879325"/>
          <c:w val="0.43499449060355533"/>
          <c:h val="0.7444657185120675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 of Loans Approved</c:v>
                </c:pt>
              </c:strCache>
            </c:strRef>
          </c:tx>
          <c:dPt>
            <c:idx val="0"/>
            <c:bubble3D val="0"/>
            <c:spPr>
              <a:solidFill>
                <a:schemeClr val="tx2"/>
              </a:solidFill>
            </c:spPr>
          </c:dPt>
          <c:dPt>
            <c:idx val="1"/>
            <c:bubble3D val="0"/>
            <c:spPr>
              <a:solidFill>
                <a:srgbClr val="FFC000"/>
              </a:solidFill>
            </c:spPr>
          </c:dPt>
          <c:dPt>
            <c:idx val="2"/>
            <c:bubble3D val="0"/>
            <c:spPr>
              <a:solidFill>
                <a:srgbClr val="FFFF00"/>
              </a:solidFill>
            </c:spPr>
          </c:dPt>
          <c:dLbls>
            <c:dLbl>
              <c:idx val="0"/>
              <c:layout>
                <c:manualLayout>
                  <c:x val="-0.16587342956551851"/>
                  <c:y val="-0.21211370669694049"/>
                </c:manualLayout>
              </c:layout>
              <c:spPr/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1"/>
              <c:showBubbleSize val="0"/>
            </c:dLbl>
            <c:showLegendKey val="0"/>
            <c:showVal val="1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Fully Paid</c:v>
                </c:pt>
                <c:pt idx="1">
                  <c:v>Charged Off</c:v>
                </c:pt>
                <c:pt idx="2">
                  <c:v>Current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32950</c:v>
                </c:pt>
                <c:pt idx="1">
                  <c:v>5627</c:v>
                </c:pt>
                <c:pt idx="2">
                  <c:v>1140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826486078955497"/>
          <c:y val="6.4508896615195835E-2"/>
          <c:w val="0.88375520609412317"/>
          <c:h val="0.9097098374066878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Charged Off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Sheet1!$A$2:$A$8</c:f>
              <c:strCache>
                <c:ptCount val="7"/>
                <c:pt idx="0">
                  <c:v>G</c:v>
                </c:pt>
                <c:pt idx="1">
                  <c:v>F</c:v>
                </c:pt>
                <c:pt idx="2">
                  <c:v>A</c:v>
                </c:pt>
                <c:pt idx="3">
                  <c:v>E</c:v>
                </c:pt>
                <c:pt idx="4">
                  <c:v>D</c:v>
                </c:pt>
                <c:pt idx="5">
                  <c:v>C</c:v>
                </c:pt>
                <c:pt idx="6">
                  <c:v>B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101</c:v>
                </c:pt>
                <c:pt idx="1">
                  <c:v>319</c:v>
                </c:pt>
                <c:pt idx="2">
                  <c:v>602</c:v>
                </c:pt>
                <c:pt idx="3">
                  <c:v>715</c:v>
                </c:pt>
                <c:pt idx="4">
                  <c:v>1118</c:v>
                </c:pt>
                <c:pt idx="5">
                  <c:v>1347</c:v>
                </c:pt>
                <c:pt idx="6">
                  <c:v>1425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Fully Paid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Sheet1!$A$2:$A$8</c:f>
              <c:strCache>
                <c:ptCount val="7"/>
                <c:pt idx="0">
                  <c:v>G</c:v>
                </c:pt>
                <c:pt idx="1">
                  <c:v>F</c:v>
                </c:pt>
                <c:pt idx="2">
                  <c:v>A</c:v>
                </c:pt>
                <c:pt idx="3">
                  <c:v>E</c:v>
                </c:pt>
                <c:pt idx="4">
                  <c:v>D</c:v>
                </c:pt>
                <c:pt idx="5">
                  <c:v>C</c:v>
                </c:pt>
                <c:pt idx="6">
                  <c:v>B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198</c:v>
                </c:pt>
                <c:pt idx="1">
                  <c:v>657</c:v>
                </c:pt>
                <c:pt idx="2">
                  <c:v>9443</c:v>
                </c:pt>
                <c:pt idx="3">
                  <c:v>1948</c:v>
                </c:pt>
                <c:pt idx="4">
                  <c:v>3967</c:v>
                </c:pt>
                <c:pt idx="5">
                  <c:v>6487</c:v>
                </c:pt>
                <c:pt idx="6">
                  <c:v>10250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055360"/>
        <c:axId val="39056896"/>
      </c:barChart>
      <c:catAx>
        <c:axId val="39055360"/>
        <c:scaling>
          <c:orientation val="minMax"/>
        </c:scaling>
        <c:delete val="0"/>
        <c:axPos val="l"/>
        <c:majorTickMark val="out"/>
        <c:minorTickMark val="none"/>
        <c:tickLblPos val="nextTo"/>
        <c:crossAx val="39056896"/>
        <c:crosses val="autoZero"/>
        <c:auto val="1"/>
        <c:lblAlgn val="ctr"/>
        <c:lblOffset val="100"/>
        <c:noMultiLvlLbl val="0"/>
      </c:catAx>
      <c:valAx>
        <c:axId val="390568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90553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2969418353260185E-5"/>
          <c:y val="0.24416354263638707"/>
          <c:w val="0.99995703058164676"/>
          <c:h val="0.6154815501638197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Charged Off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circle"/>
            <c:size val="7"/>
            <c:spPr>
              <a:solidFill>
                <a:schemeClr val="accent4"/>
              </a:solidFill>
              <a:ln>
                <a:noFill/>
              </a:ln>
            </c:spPr>
          </c:marker>
          <c:dLbls>
            <c:dLbl>
              <c:idx val="6"/>
              <c:layout>
                <c:manualLayout>
                  <c:x val="-3.893781982881634E-2"/>
                  <c:y val="0.1364321605703513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-4.7521503564002934E-2"/>
                  <c:y val="0.1777707304325344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>
                <c:manualLayout>
                  <c:x val="-4.3229661696409641E-2"/>
                  <c:y val="0.2250148102750293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layout>
                <c:manualLayout>
                  <c:x val="-5.2703142253436641E-2"/>
                  <c:y val="0.236825830235653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Sheet1!$A$2:$A$11</c:f>
              <c:strCache>
                <c:ptCount val="10"/>
                <c:pt idx="0">
                  <c:v>(0,10]</c:v>
                </c:pt>
                <c:pt idx="1">
                  <c:v>(10,20]</c:v>
                </c:pt>
                <c:pt idx="2">
                  <c:v>(20,30]</c:v>
                </c:pt>
                <c:pt idx="3">
                  <c:v>(30,40]</c:v>
                </c:pt>
                <c:pt idx="4">
                  <c:v>(40,50]</c:v>
                </c:pt>
                <c:pt idx="5">
                  <c:v>(50,60]</c:v>
                </c:pt>
                <c:pt idx="6">
                  <c:v>(60,70]</c:v>
                </c:pt>
                <c:pt idx="7">
                  <c:v>(70,80]</c:v>
                </c:pt>
                <c:pt idx="8">
                  <c:v>(80,90]</c:v>
                </c:pt>
                <c:pt idx="9">
                  <c:v>(90,100]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5.3594290000000003E-2</c:v>
                </c:pt>
                <c:pt idx="1">
                  <c:v>6.091092E-2</c:v>
                </c:pt>
                <c:pt idx="2">
                  <c:v>7.5727089999999997E-2</c:v>
                </c:pt>
                <c:pt idx="3">
                  <c:v>9.1640750000000007E-2</c:v>
                </c:pt>
                <c:pt idx="4">
                  <c:v>0.1108469</c:v>
                </c:pt>
                <c:pt idx="5">
                  <c:v>0.11523688</c:v>
                </c:pt>
                <c:pt idx="6">
                  <c:v>0.12054143</c:v>
                </c:pt>
                <c:pt idx="7">
                  <c:v>0.12749223000000001</c:v>
                </c:pt>
                <c:pt idx="8">
                  <c:v>0.12401683000000001</c:v>
                </c:pt>
                <c:pt idx="9">
                  <c:v>0.11999268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Fully Paid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ymbol val="circle"/>
            <c:size val="7"/>
            <c:spPr>
              <a:solidFill>
                <a:schemeClr val="tx2"/>
              </a:solidFill>
              <a:ln>
                <a:noFill/>
              </a:ln>
            </c:spPr>
          </c:marker>
          <c:dLbls>
            <c:dLbl>
              <c:idx val="6"/>
              <c:layout>
                <c:manualLayout>
                  <c:x val="-3.464597796122304E-2"/>
                  <c:y val="-0.1187156306294157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-4.7521503564002934E-2"/>
                  <c:y val="-0.1777707304325344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>
                <c:manualLayout>
                  <c:x val="-3.3497825776565696E-2"/>
                  <c:y val="-0.2250148102750293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layout>
                <c:manualLayout>
                  <c:x val="-3.5643746710362349E-2"/>
                  <c:y val="-0.2545423601765887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Sheet1!$A$2:$A$11</c:f>
              <c:strCache>
                <c:ptCount val="10"/>
                <c:pt idx="0">
                  <c:v>(0,10]</c:v>
                </c:pt>
                <c:pt idx="1">
                  <c:v>(10,20]</c:v>
                </c:pt>
                <c:pt idx="2">
                  <c:v>(20,30]</c:v>
                </c:pt>
                <c:pt idx="3">
                  <c:v>(30,40]</c:v>
                </c:pt>
                <c:pt idx="4">
                  <c:v>(40,50]</c:v>
                </c:pt>
                <c:pt idx="5">
                  <c:v>(50,60]</c:v>
                </c:pt>
                <c:pt idx="6">
                  <c:v>(60,70]</c:v>
                </c:pt>
                <c:pt idx="7">
                  <c:v>(70,80]</c:v>
                </c:pt>
                <c:pt idx="8">
                  <c:v>(80,90]</c:v>
                </c:pt>
                <c:pt idx="9">
                  <c:v>(90,100]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9.9296079999999995E-2</c:v>
                </c:pt>
                <c:pt idx="1">
                  <c:v>9.3191299999999991E-2</c:v>
                </c:pt>
                <c:pt idx="2">
                  <c:v>0.10247307</c:v>
                </c:pt>
                <c:pt idx="3">
                  <c:v>0.10901389</c:v>
                </c:pt>
                <c:pt idx="4">
                  <c:v>0.11268921999999999</c:v>
                </c:pt>
                <c:pt idx="5">
                  <c:v>0.11069582</c:v>
                </c:pt>
                <c:pt idx="6">
                  <c:v>0.10770571999999999</c:v>
                </c:pt>
                <c:pt idx="7">
                  <c:v>9.9669839999999996E-2</c:v>
                </c:pt>
                <c:pt idx="8">
                  <c:v>8.9920890000000003E-2</c:v>
                </c:pt>
                <c:pt idx="9">
                  <c:v>7.5344170000000002E-2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829312"/>
        <c:axId val="42830848"/>
      </c:lineChart>
      <c:catAx>
        <c:axId val="4282931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42830848"/>
        <c:crosses val="autoZero"/>
        <c:auto val="1"/>
        <c:lblAlgn val="ctr"/>
        <c:lblOffset val="100"/>
        <c:noMultiLvlLbl val="0"/>
      </c:catAx>
      <c:valAx>
        <c:axId val="42830848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428293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8061021573843672E-2"/>
          <c:y val="0.13432839767551935"/>
          <c:w val="0.94387795685231268"/>
          <c:h val="0.724552745490876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Charged Off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Lbls>
            <c:txPr>
              <a:bodyPr/>
              <a:lstStyle/>
              <a:p>
                <a:pPr>
                  <a:defRPr sz="11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Loan Amount</c:v>
                </c:pt>
                <c:pt idx="1">
                  <c:v>Funded Amount</c:v>
                </c:pt>
                <c:pt idx="2">
                  <c:v>Funded Amount Invested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68.111374999999995</c:v>
                </c:pt>
                <c:pt idx="1">
                  <c:v>66.136375000000001</c:v>
                </c:pt>
                <c:pt idx="2">
                  <c:v>61.134661492445062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Current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dLbls>
            <c:txPr>
              <a:bodyPr/>
              <a:lstStyle/>
              <a:p>
                <a:pPr>
                  <a:defRPr sz="11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Loan Amount</c:v>
                </c:pt>
                <c:pt idx="1">
                  <c:v>Funded Amount</c:v>
                </c:pt>
                <c:pt idx="2">
                  <c:v>Funded Amount Invested</c:v>
                </c:pt>
              </c:strCache>
            </c:strRef>
          </c:cat>
          <c:val>
            <c:numRef>
              <c:f>Sheet1!$C$2:$C$4</c:f>
              <c:numCache>
                <c:formatCode>#,##0</c:formatCode>
                <c:ptCount val="3"/>
                <c:pt idx="0">
                  <c:v>19.441549999999999</c:v>
                </c:pt>
                <c:pt idx="1">
                  <c:v>18.793700000000001</c:v>
                </c:pt>
                <c:pt idx="2">
                  <c:v>18.602822381697997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Fully Paid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dLbls>
            <c:txPr>
              <a:bodyPr/>
              <a:lstStyle/>
              <a:p>
                <a:pPr>
                  <a:defRPr sz="11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Loan Amount</c:v>
                </c:pt>
                <c:pt idx="1">
                  <c:v>Funded Amount</c:v>
                </c:pt>
                <c:pt idx="2">
                  <c:v>Funded Amount Invested</c:v>
                </c:pt>
              </c:strCache>
            </c:strRef>
          </c:cat>
          <c:val>
            <c:numRef>
              <c:f>Sheet1!$D$2:$D$4</c:f>
              <c:numCache>
                <c:formatCode>#,##0</c:formatCode>
                <c:ptCount val="3"/>
                <c:pt idx="0">
                  <c:v>358.04972500000002</c:v>
                </c:pt>
                <c:pt idx="1">
                  <c:v>349.88024999999999</c:v>
                </c:pt>
                <c:pt idx="2">
                  <c:v>333.21799280632115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331328"/>
        <c:axId val="39332864"/>
      </c:barChart>
      <c:catAx>
        <c:axId val="3933132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100" b="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39332864"/>
        <c:crosses val="autoZero"/>
        <c:auto val="1"/>
        <c:lblAlgn val="ctr"/>
        <c:lblOffset val="100"/>
        <c:noMultiLvlLbl val="0"/>
      </c:catAx>
      <c:valAx>
        <c:axId val="39332864"/>
        <c:scaling>
          <c:orientation val="minMax"/>
        </c:scaling>
        <c:delete val="1"/>
        <c:axPos val="l"/>
        <c:numFmt formatCode="#,##0" sourceLinked="1"/>
        <c:majorTickMark val="out"/>
        <c:minorTickMark val="none"/>
        <c:tickLblPos val="nextTo"/>
        <c:crossAx val="393313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b="1"/>
            </a:pPr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 of Charged Offs basis Issue Date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3.010948472477086E-2"/>
          <c:y val="1.0068546541121745E-3"/>
          <c:w val="0.93978103055045825"/>
          <c:h val="0.885264272862698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2009</c:v>
                </c:pt>
              </c:strCache>
            </c:strRef>
          </c:tx>
          <c:spPr>
            <a:ln>
              <a:solidFill>
                <a:schemeClr val="tx2">
                  <a:lumMod val="40000"/>
                  <a:lumOff val="60000"/>
                </a:schemeClr>
              </a:solidFill>
            </a:ln>
          </c:spPr>
          <c:marker>
            <c:symbol val="circle"/>
            <c:size val="7"/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28</c:v>
                </c:pt>
                <c:pt idx="1">
                  <c:v>34</c:v>
                </c:pt>
                <c:pt idx="2">
                  <c:v>31</c:v>
                </c:pt>
                <c:pt idx="3">
                  <c:v>40</c:v>
                </c:pt>
                <c:pt idx="4">
                  <c:v>42</c:v>
                </c:pt>
                <c:pt idx="5">
                  <c:v>43</c:v>
                </c:pt>
                <c:pt idx="6">
                  <c:v>47</c:v>
                </c:pt>
                <c:pt idx="7">
                  <c:v>40</c:v>
                </c:pt>
                <c:pt idx="8">
                  <c:v>57</c:v>
                </c:pt>
                <c:pt idx="9">
                  <c:v>87</c:v>
                </c:pt>
                <c:pt idx="10">
                  <c:v>83</c:v>
                </c:pt>
                <c:pt idx="11">
                  <c:v>62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2010</c:v>
                </c:pt>
              </c:strCache>
            </c:strRef>
          </c:tx>
          <c:spPr>
            <a:ln>
              <a:solidFill>
                <a:schemeClr val="accent2">
                  <a:lumMod val="40000"/>
                  <a:lumOff val="60000"/>
                </a:schemeClr>
              </a:solidFill>
            </a:ln>
          </c:spPr>
          <c:marker>
            <c:symbol val="circle"/>
            <c:size val="7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76</c:v>
                </c:pt>
                <c:pt idx="1">
                  <c:v>63</c:v>
                </c:pt>
                <c:pt idx="2">
                  <c:v>69</c:v>
                </c:pt>
                <c:pt idx="3">
                  <c:v>82</c:v>
                </c:pt>
                <c:pt idx="4">
                  <c:v>125</c:v>
                </c:pt>
                <c:pt idx="5">
                  <c:v>166</c:v>
                </c:pt>
                <c:pt idx="6">
                  <c:v>137</c:v>
                </c:pt>
                <c:pt idx="7">
                  <c:v>148</c:v>
                </c:pt>
                <c:pt idx="8">
                  <c:v>175</c:v>
                </c:pt>
                <c:pt idx="9">
                  <c:v>160</c:v>
                </c:pt>
                <c:pt idx="10">
                  <c:v>142</c:v>
                </c:pt>
                <c:pt idx="11">
                  <c:v>142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2011</c:v>
                </c:pt>
              </c:strCache>
            </c:strRef>
          </c:tx>
          <c:spPr>
            <a:ln>
              <a:solidFill>
                <a:schemeClr val="accent4">
                  <a:lumMod val="40000"/>
                  <a:lumOff val="60000"/>
                </a:schemeClr>
              </a:solidFill>
            </a:ln>
          </c:spPr>
          <c:marker>
            <c:symbol val="circle"/>
            <c:size val="7"/>
            <c:spPr>
              <a:solidFill>
                <a:srgbClr val="FFC000"/>
              </a:solidFill>
              <a:ln>
                <a:noFill/>
              </a:ln>
            </c:spPr>
          </c:marker>
          <c:dLbls>
            <c:txPr>
              <a:bodyPr/>
              <a:lstStyle/>
              <a:p>
                <a:pPr>
                  <a:defRPr sz="600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186</c:v>
                </c:pt>
                <c:pt idx="1">
                  <c:v>168</c:v>
                </c:pt>
                <c:pt idx="2">
                  <c:v>207</c:v>
                </c:pt>
                <c:pt idx="3">
                  <c:v>221</c:v>
                </c:pt>
                <c:pt idx="4">
                  <c:v>289</c:v>
                </c:pt>
                <c:pt idx="5">
                  <c:v>267</c:v>
                </c:pt>
                <c:pt idx="6">
                  <c:v>278</c:v>
                </c:pt>
                <c:pt idx="7">
                  <c:v>267</c:v>
                </c:pt>
                <c:pt idx="8">
                  <c:v>307</c:v>
                </c:pt>
                <c:pt idx="9">
                  <c:v>308</c:v>
                </c:pt>
                <c:pt idx="10">
                  <c:v>335</c:v>
                </c:pt>
                <c:pt idx="11">
                  <c:v>423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375616"/>
        <c:axId val="39377152"/>
      </c:lineChart>
      <c:catAx>
        <c:axId val="3937561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39377152"/>
        <c:crosses val="autoZero"/>
        <c:auto val="1"/>
        <c:lblAlgn val="ctr"/>
        <c:lblOffset val="100"/>
        <c:noMultiLvlLbl val="0"/>
      </c:catAx>
      <c:valAx>
        <c:axId val="3937715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9375616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000">
              <a:latin typeface="Times New Roman" panose="02020603050405020304" pitchFamily="18" charset="0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7317879014061179E-2"/>
          <c:y val="0.2688681242520608"/>
          <c:w val="0.94536424197187763"/>
          <c:h val="0.540660036146216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Charged Off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Lbls>
            <c:dLbl>
              <c:idx val="0"/>
              <c:layout>
                <c:manualLayout>
                  <c:x val="4.9668870934656689E-3"/>
                  <c:y val="-2.83019078160063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%" sourceLinked="0"/>
            <c:txPr>
              <a:bodyPr/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36 Months</c:v>
                </c:pt>
                <c:pt idx="1">
                  <c:v>60 Months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0.11090871597470443</c:v>
                </c:pt>
                <c:pt idx="1">
                  <c:v>0.25313785465668176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Fully Paid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dLbls>
            <c:txPr>
              <a:bodyPr/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36 Months</c:v>
                </c:pt>
                <c:pt idx="1">
                  <c:v>60 Months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0.88909128402529558</c:v>
                </c:pt>
                <c:pt idx="1">
                  <c:v>0.74686214534331818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630720"/>
        <c:axId val="39632256"/>
      </c:barChart>
      <c:catAx>
        <c:axId val="3963072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39632256"/>
        <c:crosses val="autoZero"/>
        <c:auto val="1"/>
        <c:lblAlgn val="ctr"/>
        <c:lblOffset val="100"/>
        <c:noMultiLvlLbl val="0"/>
      </c:catAx>
      <c:valAx>
        <c:axId val="39632256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396307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7317879014061179E-2"/>
          <c:y val="0.16981144689603841"/>
          <c:w val="0.94536424197187763"/>
          <c:h val="0.639716713502238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Charged Off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Lbls>
            <c:dLbl>
              <c:idx val="0"/>
              <c:layout>
                <c:manualLayout>
                  <c:x val="4.9668870934656689E-3"/>
                  <c:y val="-2.83019078160063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%" sourceLinked="0"/>
            <c:txPr>
              <a:bodyPr/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trendline>
            <c:spPr>
              <a:ln w="28575" cap="sq" cmpd="thinThick">
                <a:solidFill>
                  <a:srgbClr val="A73719">
                    <a:alpha val="79000"/>
                  </a:srgbClr>
                </a:solidFill>
                <a:prstDash val="sysDash"/>
                <a:round/>
                <a:headEnd type="oval" w="lg" len="lg"/>
                <a:tailEnd type="oval" w="lg" len="lg"/>
              </a:ln>
            </c:spPr>
            <c:trendlineType val="linear"/>
            <c:dispRSqr val="0"/>
            <c:dispEq val="0"/>
          </c:trendline>
          <c:cat>
            <c:strRef>
              <c:f>Sheet1!$A$2:$A$5</c:f>
              <c:strCache>
                <c:ptCount val="4"/>
                <c:pt idx="0">
                  <c:v>6%-9%</c:v>
                </c:pt>
                <c:pt idx="1">
                  <c:v>10%-12%</c:v>
                </c:pt>
                <c:pt idx="2">
                  <c:v>13%-15%</c:v>
                </c:pt>
                <c:pt idx="3">
                  <c:v>15%+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5.9645187601957583E-2</c:v>
                </c:pt>
                <c:pt idx="1">
                  <c:v>0.12079609324610707</c:v>
                </c:pt>
                <c:pt idx="2">
                  <c:v>0.1654233870967742</c:v>
                </c:pt>
                <c:pt idx="3">
                  <c:v>0.26138069034517258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Fully Paid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dLbls>
            <c:txPr>
              <a:bodyPr/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6%-9%</c:v>
                </c:pt>
                <c:pt idx="1">
                  <c:v>10%-12%</c:v>
                </c:pt>
                <c:pt idx="2">
                  <c:v>13%-15%</c:v>
                </c:pt>
                <c:pt idx="3">
                  <c:v>15%+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0.94035481239804242</c:v>
                </c:pt>
                <c:pt idx="1">
                  <c:v>0.87920390675389293</c:v>
                </c:pt>
                <c:pt idx="2">
                  <c:v>0.83457661290322582</c:v>
                </c:pt>
                <c:pt idx="3">
                  <c:v>0.73861930965482736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3372032"/>
        <c:axId val="53373568"/>
      </c:barChart>
      <c:catAx>
        <c:axId val="5337203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3373568"/>
        <c:crosses val="autoZero"/>
        <c:auto val="1"/>
        <c:lblAlgn val="ctr"/>
        <c:lblOffset val="100"/>
        <c:noMultiLvlLbl val="0"/>
      </c:catAx>
      <c:valAx>
        <c:axId val="53373568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533720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890338912460384E-2"/>
          <c:y val="0.12205713369006782"/>
          <c:w val="0.90913412967255003"/>
          <c:h val="0.4545435813733235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36 Months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</c:spPr>
          <c:invertIfNegative val="0"/>
          <c:dLbls>
            <c:delete val="1"/>
          </c:dLbls>
          <c:cat>
            <c:strRef>
              <c:f>Sheet1!$A$2:$A$8</c:f>
              <c:strCache>
                <c:ptCount val="7"/>
                <c:pt idx="0">
                  <c:v>credit_card</c:v>
                </c:pt>
                <c:pt idx="1">
                  <c:v>debt_consolidation</c:v>
                </c:pt>
                <c:pt idx="2">
                  <c:v>home_improvement</c:v>
                </c:pt>
                <c:pt idx="3">
                  <c:v>major_purchase</c:v>
                </c:pt>
                <c:pt idx="4">
                  <c:v>other</c:v>
                </c:pt>
                <c:pt idx="5">
                  <c:v>small_business</c:v>
                </c:pt>
                <c:pt idx="6">
                  <c:v>other purpose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3773</c:v>
                </c:pt>
                <c:pt idx="1">
                  <c:v>11662</c:v>
                </c:pt>
                <c:pt idx="2">
                  <c:v>1874</c:v>
                </c:pt>
                <c:pt idx="3">
                  <c:v>1587</c:v>
                </c:pt>
                <c:pt idx="4">
                  <c:v>2724</c:v>
                </c:pt>
                <c:pt idx="5">
                  <c:v>970</c:v>
                </c:pt>
                <c:pt idx="6">
                  <c:v>3279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60 Months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dLbls>
            <c:delete val="1"/>
          </c:dLbls>
          <c:cat>
            <c:strRef>
              <c:f>Sheet1!$A$2:$A$8</c:f>
              <c:strCache>
                <c:ptCount val="7"/>
                <c:pt idx="0">
                  <c:v>credit_card</c:v>
                </c:pt>
                <c:pt idx="1">
                  <c:v>debt_consolidation</c:v>
                </c:pt>
                <c:pt idx="2">
                  <c:v>home_improvement</c:v>
                </c:pt>
                <c:pt idx="3">
                  <c:v>major_purchase</c:v>
                </c:pt>
                <c:pt idx="4">
                  <c:v>other</c:v>
                </c:pt>
                <c:pt idx="5">
                  <c:v>small_business</c:v>
                </c:pt>
                <c:pt idx="6">
                  <c:v>other purpose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712</c:v>
                </c:pt>
                <c:pt idx="1">
                  <c:v>3626</c:v>
                </c:pt>
                <c:pt idx="2">
                  <c:v>654</c:v>
                </c:pt>
                <c:pt idx="3">
                  <c:v>341</c:v>
                </c:pt>
                <c:pt idx="4">
                  <c:v>508</c:v>
                </c:pt>
                <c:pt idx="5">
                  <c:v>309</c:v>
                </c:pt>
                <c:pt idx="6">
                  <c:v>931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53466240"/>
        <c:axId val="53467776"/>
      </c:barChart>
      <c:catAx>
        <c:axId val="53466240"/>
        <c:scaling>
          <c:orientation val="minMax"/>
        </c:scaling>
        <c:delete val="0"/>
        <c:axPos val="b"/>
        <c:majorTickMark val="none"/>
        <c:minorTickMark val="none"/>
        <c:tickLblPos val="none"/>
        <c:txPr>
          <a:bodyPr/>
          <a:lstStyle/>
          <a:p>
            <a:pPr>
              <a:defRPr sz="700"/>
            </a:pPr>
            <a:endParaRPr lang="en-US"/>
          </a:p>
        </c:txPr>
        <c:crossAx val="53467776"/>
        <c:crosses val="autoZero"/>
        <c:auto val="1"/>
        <c:lblAlgn val="ctr"/>
        <c:lblOffset val="100"/>
        <c:noMultiLvlLbl val="0"/>
      </c:catAx>
      <c:valAx>
        <c:axId val="5346777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346624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890338912460384E-2"/>
          <c:y val="0.12205713369006782"/>
          <c:w val="0.90913412967255003"/>
          <c:h val="0.357769297334470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36 Months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</c:spPr>
          <c:invertIfNegative val="0"/>
          <c:dLbls>
            <c:delete val="1"/>
          </c:dLbls>
          <c:cat>
            <c:strRef>
              <c:f>Sheet1!$A$2:$A$8</c:f>
              <c:strCache>
                <c:ptCount val="7"/>
                <c:pt idx="0">
                  <c:v>credit_card</c:v>
                </c:pt>
                <c:pt idx="1">
                  <c:v>debt_consolidation</c:v>
                </c:pt>
                <c:pt idx="2">
                  <c:v>home_improvement</c:v>
                </c:pt>
                <c:pt idx="3">
                  <c:v>major_purchase</c:v>
                </c:pt>
                <c:pt idx="4">
                  <c:v>other</c:v>
                </c:pt>
                <c:pt idx="5">
                  <c:v>other purpose</c:v>
                </c:pt>
                <c:pt idx="6">
                  <c:v>small_business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318</c:v>
                </c:pt>
                <c:pt idx="1">
                  <c:v>1469</c:v>
                </c:pt>
                <c:pt idx="2">
                  <c:v>205</c:v>
                </c:pt>
                <c:pt idx="3">
                  <c:v>137</c:v>
                </c:pt>
                <c:pt idx="4">
                  <c:v>414</c:v>
                </c:pt>
                <c:pt idx="5">
                  <c:v>415</c:v>
                </c:pt>
                <c:pt idx="6">
                  <c:v>269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60 Months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Lbls>
            <c:delete val="1"/>
          </c:dLbls>
          <c:cat>
            <c:strRef>
              <c:f>Sheet1!$A$2:$A$8</c:f>
              <c:strCache>
                <c:ptCount val="7"/>
                <c:pt idx="0">
                  <c:v>credit_card</c:v>
                </c:pt>
                <c:pt idx="1">
                  <c:v>debt_consolidation</c:v>
                </c:pt>
                <c:pt idx="2">
                  <c:v>home_improvement</c:v>
                </c:pt>
                <c:pt idx="3">
                  <c:v>major_purchase</c:v>
                </c:pt>
                <c:pt idx="4">
                  <c:v>other</c:v>
                </c:pt>
                <c:pt idx="5">
                  <c:v>other purpose</c:v>
                </c:pt>
                <c:pt idx="6">
                  <c:v>small_business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224</c:v>
                </c:pt>
                <c:pt idx="1">
                  <c:v>1298</c:v>
                </c:pt>
                <c:pt idx="2">
                  <c:v>142</c:v>
                </c:pt>
                <c:pt idx="3">
                  <c:v>85</c:v>
                </c:pt>
                <c:pt idx="4">
                  <c:v>219</c:v>
                </c:pt>
                <c:pt idx="5">
                  <c:v>226</c:v>
                </c:pt>
                <c:pt idx="6">
                  <c:v>206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55289344"/>
        <c:axId val="55290880"/>
      </c:barChart>
      <c:catAx>
        <c:axId val="55289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55290880"/>
        <c:crosses val="autoZero"/>
        <c:auto val="1"/>
        <c:lblAlgn val="ctr"/>
        <c:lblOffset val="100"/>
        <c:noMultiLvlLbl val="0"/>
      </c:catAx>
      <c:valAx>
        <c:axId val="5529088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528934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890338912460384E-2"/>
          <c:y val="0.12205713369006782"/>
          <c:w val="0.90913412967255003"/>
          <c:h val="0.7026860730147814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36 months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Not Verified</c:v>
                </c:pt>
                <c:pt idx="1">
                  <c:v>Source Verified</c:v>
                </c:pt>
                <c:pt idx="2">
                  <c:v>Verified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1652</c:v>
                </c:pt>
                <c:pt idx="1">
                  <c:v>715</c:v>
                </c:pt>
                <c:pt idx="2">
                  <c:v>860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60 months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Not Verified</c:v>
                </c:pt>
                <c:pt idx="1">
                  <c:v>Source Verified</c:v>
                </c:pt>
                <c:pt idx="2">
                  <c:v>Verified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490</c:v>
                </c:pt>
                <c:pt idx="1">
                  <c:v>719</c:v>
                </c:pt>
                <c:pt idx="2">
                  <c:v>1191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38931456"/>
        <c:axId val="38953728"/>
      </c:barChart>
      <c:catAx>
        <c:axId val="38931456"/>
        <c:scaling>
          <c:orientation val="minMax"/>
        </c:scaling>
        <c:delete val="0"/>
        <c:axPos val="b"/>
        <c:majorTickMark val="none"/>
        <c:minorTickMark val="none"/>
        <c:tickLblPos val="none"/>
        <c:txPr>
          <a:bodyPr/>
          <a:lstStyle/>
          <a:p>
            <a:pPr>
              <a:defRPr sz="700"/>
            </a:pPr>
            <a:endParaRPr lang="en-US"/>
          </a:p>
        </c:txPr>
        <c:crossAx val="38953728"/>
        <c:crosses val="autoZero"/>
        <c:auto val="1"/>
        <c:lblAlgn val="ctr"/>
        <c:lblOffset val="100"/>
        <c:noMultiLvlLbl val="0"/>
      </c:catAx>
      <c:valAx>
        <c:axId val="3895372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893145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890338912460384E-2"/>
          <c:y val="6.3723728681869402E-2"/>
          <c:w val="0.90913412967255003"/>
          <c:h val="0.9020227943747328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36 months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Not Verified</c:v>
                </c:pt>
                <c:pt idx="1">
                  <c:v>Source Verified</c:v>
                </c:pt>
                <c:pt idx="2">
                  <c:v>Verified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12866</c:v>
                </c:pt>
                <c:pt idx="1">
                  <c:v>6245</c:v>
                </c:pt>
                <c:pt idx="2">
                  <c:v>6758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60 months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Not Verified</c:v>
                </c:pt>
                <c:pt idx="1">
                  <c:v>Source Verified</c:v>
                </c:pt>
                <c:pt idx="2">
                  <c:v>Verified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1686</c:v>
                </c:pt>
                <c:pt idx="1">
                  <c:v>1998</c:v>
                </c:pt>
                <c:pt idx="2">
                  <c:v>3397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53428224"/>
        <c:axId val="53431680"/>
      </c:barChart>
      <c:catAx>
        <c:axId val="53428224"/>
        <c:scaling>
          <c:orientation val="minMax"/>
        </c:scaling>
        <c:delete val="0"/>
        <c:axPos val="b"/>
        <c:majorTickMark val="none"/>
        <c:minorTickMark val="none"/>
        <c:tickLblPos val="none"/>
        <c:txPr>
          <a:bodyPr/>
          <a:lstStyle/>
          <a:p>
            <a:pPr>
              <a:defRPr sz="700"/>
            </a:pPr>
            <a:endParaRPr lang="en-US"/>
          </a:p>
        </c:txPr>
        <c:crossAx val="53431680"/>
        <c:crosses val="autoZero"/>
        <c:auto val="1"/>
        <c:lblAlgn val="ctr"/>
        <c:lblOffset val="100"/>
        <c:noMultiLvlLbl val="0"/>
      </c:catAx>
      <c:valAx>
        <c:axId val="5343168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342822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589F8F-1785-4106-AC02-391775110445}" type="doc">
      <dgm:prSet loTypeId="urn:microsoft.com/office/officeart/2005/8/layout/targe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6DE8BBC-E3CE-4A85-820C-696DACFB63B6}">
      <dgm:prSet phldrT="[Text]" custT="1"/>
      <dgm:spPr>
        <a:ln>
          <a:noFill/>
        </a:ln>
      </dgm:spPr>
      <dgm:t>
        <a:bodyPr/>
        <a:lstStyle/>
        <a:p>
          <a:r>
            <a:rPr lang="en-US" sz="29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Driver Analysis</a:t>
          </a:r>
        </a:p>
        <a:p>
          <a:r>
            <a: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through available sources</a:t>
          </a:r>
          <a:endParaRPr lang="en-US" sz="240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E6FF83-29E2-4B56-B581-53218406081C}" type="parTrans" cxnId="{DFD175DE-426C-44D6-A1B6-62633C0DE62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402E03-95A5-45CE-81F2-10474023C175}" type="sibTrans" cxnId="{DFD175DE-426C-44D6-A1B6-62633C0DE62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D945ED-DC1D-41DC-AB0C-1006677B2901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Data landscaping through </a:t>
          </a:r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Univariate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&amp; </a:t>
          </a:r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Bivariate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means to identify potential drivers led by the applicants who are at default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8B3E99-81FA-443A-B310-EF60C09F2B99}" type="parTrans" cxnId="{E78C2C92-9521-47B2-92E3-5112F608FBE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E166E6-9710-48AD-B10E-293338D324AA}" type="sibTrans" cxnId="{E78C2C92-9521-47B2-92E3-5112F608FBE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E7D2E5-9016-462D-9B6C-58E43CD5BDB2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sz="3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Driver Analysis</a:t>
          </a:r>
        </a:p>
        <a:p>
          <a:r>
            <a: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through derived measures</a:t>
          </a:r>
          <a:endParaRPr lang="en-US" sz="240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63B9B0-FFE7-4517-BB10-344838722CFE}" type="parTrans" cxnId="{267EA731-519C-40B4-B4D7-93EFB436593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8CF754-5473-4941-953D-31D98D142890}" type="sibTrans" cxnId="{267EA731-519C-40B4-B4D7-93EFB436593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FC859D-554D-45DC-9CB7-B4AB9803FBCB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Creating </a:t>
          </a:r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derived metrics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using available resources to find patterns around applicants who are at default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7ED301-8293-428C-A25C-8C5CB5D1A613}" type="parTrans" cxnId="{C61FA682-ED01-4423-BE74-85C798EAE54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848E53-F015-4D22-AFE1-B3C4AB9C18EC}" type="sibTrans" cxnId="{C61FA682-ED01-4423-BE74-85C798EAE54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10B431-562D-4B3D-AE15-E52019F6A2D8}" type="pres">
      <dgm:prSet presAssocID="{6F589F8F-1785-4106-AC02-391775110445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ABB8C7-CD77-4BB1-B2F9-B9DCC21B9C14}" type="pres">
      <dgm:prSet presAssocID="{86DE8BBC-E3CE-4A85-820C-696DACFB63B6}" presName="circle1" presStyleLbl="node1" presStyleIdx="0" presStyleCnt="2"/>
      <dgm:spPr/>
    </dgm:pt>
    <dgm:pt modelId="{AB548295-2D5D-4C56-99FB-7C86E3CE787D}" type="pres">
      <dgm:prSet presAssocID="{86DE8BBC-E3CE-4A85-820C-696DACFB63B6}" presName="space" presStyleCnt="0"/>
      <dgm:spPr/>
    </dgm:pt>
    <dgm:pt modelId="{4B7119F6-AAFD-4BC6-8527-44D58A51B5E0}" type="pres">
      <dgm:prSet presAssocID="{86DE8BBC-E3CE-4A85-820C-696DACFB63B6}" presName="rect1" presStyleLbl="alignAcc1" presStyleIdx="0" presStyleCnt="2"/>
      <dgm:spPr/>
      <dgm:t>
        <a:bodyPr/>
        <a:lstStyle/>
        <a:p>
          <a:endParaRPr lang="en-US"/>
        </a:p>
      </dgm:t>
    </dgm:pt>
    <dgm:pt modelId="{9EE91044-D35F-4B18-8999-404EC0575C2D}" type="pres">
      <dgm:prSet presAssocID="{AEE7D2E5-9016-462D-9B6C-58E43CD5BDB2}" presName="vertSpace2" presStyleLbl="node1" presStyleIdx="0" presStyleCnt="2"/>
      <dgm:spPr/>
    </dgm:pt>
    <dgm:pt modelId="{B27172DC-AF09-4422-9544-1C1EF88B7863}" type="pres">
      <dgm:prSet presAssocID="{AEE7D2E5-9016-462D-9B6C-58E43CD5BDB2}" presName="circle2" presStyleLbl="node1" presStyleIdx="1" presStyleCnt="2"/>
      <dgm:spPr/>
    </dgm:pt>
    <dgm:pt modelId="{AD4E8905-E19D-4F60-A942-73AE66F446B9}" type="pres">
      <dgm:prSet presAssocID="{AEE7D2E5-9016-462D-9B6C-58E43CD5BDB2}" presName="rect2" presStyleLbl="alignAcc1" presStyleIdx="1" presStyleCnt="2"/>
      <dgm:spPr/>
      <dgm:t>
        <a:bodyPr/>
        <a:lstStyle/>
        <a:p>
          <a:endParaRPr lang="en-US"/>
        </a:p>
      </dgm:t>
    </dgm:pt>
    <dgm:pt modelId="{AB6CA672-39C8-45F7-9C81-266760D7C2D8}" type="pres">
      <dgm:prSet presAssocID="{86DE8BBC-E3CE-4A85-820C-696DACFB63B6}" presName="rect1ParTx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51CA39-3178-4EA2-9008-3FE77AD28E16}" type="pres">
      <dgm:prSet presAssocID="{86DE8BBC-E3CE-4A85-820C-696DACFB63B6}" presName="rect1ChTx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F88B3B-D596-43AD-8944-0CFE64B460BF}" type="pres">
      <dgm:prSet presAssocID="{AEE7D2E5-9016-462D-9B6C-58E43CD5BDB2}" presName="rect2ParTx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9E1E49-8363-44FD-BE99-F1B0BE099D6E}" type="pres">
      <dgm:prSet presAssocID="{AEE7D2E5-9016-462D-9B6C-58E43CD5BDB2}" presName="rect2ChTx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80E744-5265-470F-BE1B-12E6AA6D7669}" type="presOf" srcId="{86DE8BBC-E3CE-4A85-820C-696DACFB63B6}" destId="{AB6CA672-39C8-45F7-9C81-266760D7C2D8}" srcOrd="1" destOrd="0" presId="urn:microsoft.com/office/officeart/2005/8/layout/target3"/>
    <dgm:cxn modelId="{C61FA682-ED01-4423-BE74-85C798EAE548}" srcId="{AEE7D2E5-9016-462D-9B6C-58E43CD5BDB2}" destId="{A5FC859D-554D-45DC-9CB7-B4AB9803FBCB}" srcOrd="0" destOrd="0" parTransId="{8D7ED301-8293-428C-A25C-8C5CB5D1A613}" sibTransId="{47848E53-F015-4D22-AFE1-B3C4AB9C18EC}"/>
    <dgm:cxn modelId="{DFD175DE-426C-44D6-A1B6-62633C0DE624}" srcId="{6F589F8F-1785-4106-AC02-391775110445}" destId="{86DE8BBC-E3CE-4A85-820C-696DACFB63B6}" srcOrd="0" destOrd="0" parTransId="{01E6FF83-29E2-4B56-B581-53218406081C}" sibTransId="{5F402E03-95A5-45CE-81F2-10474023C175}"/>
    <dgm:cxn modelId="{267EA731-519C-40B4-B4D7-93EFB436593D}" srcId="{6F589F8F-1785-4106-AC02-391775110445}" destId="{AEE7D2E5-9016-462D-9B6C-58E43CD5BDB2}" srcOrd="1" destOrd="0" parTransId="{4963B9B0-FFE7-4517-BB10-344838722CFE}" sibTransId="{448CF754-5473-4941-953D-31D98D142890}"/>
    <dgm:cxn modelId="{36A15AEE-15EF-416B-9C34-700B373F5BCB}" type="presOf" srcId="{6F589F8F-1785-4106-AC02-391775110445}" destId="{6510B431-562D-4B3D-AE15-E52019F6A2D8}" srcOrd="0" destOrd="0" presId="urn:microsoft.com/office/officeart/2005/8/layout/target3"/>
    <dgm:cxn modelId="{67A98DA0-A20B-49A5-8378-402C84D9717B}" type="presOf" srcId="{AEE7D2E5-9016-462D-9B6C-58E43CD5BDB2}" destId="{AD4E8905-E19D-4F60-A942-73AE66F446B9}" srcOrd="0" destOrd="0" presId="urn:microsoft.com/office/officeart/2005/8/layout/target3"/>
    <dgm:cxn modelId="{02E6475D-F4DF-432C-812B-D25C22F2FDE6}" type="presOf" srcId="{86DE8BBC-E3CE-4A85-820C-696DACFB63B6}" destId="{4B7119F6-AAFD-4BC6-8527-44D58A51B5E0}" srcOrd="0" destOrd="0" presId="urn:microsoft.com/office/officeart/2005/8/layout/target3"/>
    <dgm:cxn modelId="{2862A079-ED7E-421C-82C1-B9EEB024F4BB}" type="presOf" srcId="{A5FC859D-554D-45DC-9CB7-B4AB9803FBCB}" destId="{A99E1E49-8363-44FD-BE99-F1B0BE099D6E}" srcOrd="0" destOrd="0" presId="urn:microsoft.com/office/officeart/2005/8/layout/target3"/>
    <dgm:cxn modelId="{DFDCF90C-5815-400E-9788-A95631B40FEC}" type="presOf" srcId="{AEE7D2E5-9016-462D-9B6C-58E43CD5BDB2}" destId="{A4F88B3B-D596-43AD-8944-0CFE64B460BF}" srcOrd="1" destOrd="0" presId="urn:microsoft.com/office/officeart/2005/8/layout/target3"/>
    <dgm:cxn modelId="{E78C2C92-9521-47B2-92E3-5112F608FBEB}" srcId="{86DE8BBC-E3CE-4A85-820C-696DACFB63B6}" destId="{29D945ED-DC1D-41DC-AB0C-1006677B2901}" srcOrd="0" destOrd="0" parTransId="{228B3E99-81FA-443A-B310-EF60C09F2B99}" sibTransId="{08E166E6-9710-48AD-B10E-293338D324AA}"/>
    <dgm:cxn modelId="{BF4C2F30-2A35-4EFF-8D35-84855B08B38D}" type="presOf" srcId="{29D945ED-DC1D-41DC-AB0C-1006677B2901}" destId="{C751CA39-3178-4EA2-9008-3FE77AD28E16}" srcOrd="0" destOrd="0" presId="urn:microsoft.com/office/officeart/2005/8/layout/target3"/>
    <dgm:cxn modelId="{07FA95C8-9A2C-481D-AE06-C6C5CEDC952C}" type="presParOf" srcId="{6510B431-562D-4B3D-AE15-E52019F6A2D8}" destId="{A8ABB8C7-CD77-4BB1-B2F9-B9DCC21B9C14}" srcOrd="0" destOrd="0" presId="urn:microsoft.com/office/officeart/2005/8/layout/target3"/>
    <dgm:cxn modelId="{730F3AEB-D3F7-4B0E-BA0A-964A8200873E}" type="presParOf" srcId="{6510B431-562D-4B3D-AE15-E52019F6A2D8}" destId="{AB548295-2D5D-4C56-99FB-7C86E3CE787D}" srcOrd="1" destOrd="0" presId="urn:microsoft.com/office/officeart/2005/8/layout/target3"/>
    <dgm:cxn modelId="{ED2A23D4-F59A-4F43-B2D2-7472A5B3475E}" type="presParOf" srcId="{6510B431-562D-4B3D-AE15-E52019F6A2D8}" destId="{4B7119F6-AAFD-4BC6-8527-44D58A51B5E0}" srcOrd="2" destOrd="0" presId="urn:microsoft.com/office/officeart/2005/8/layout/target3"/>
    <dgm:cxn modelId="{3243F236-7489-4E29-938D-B24ACD0077E7}" type="presParOf" srcId="{6510B431-562D-4B3D-AE15-E52019F6A2D8}" destId="{9EE91044-D35F-4B18-8999-404EC0575C2D}" srcOrd="3" destOrd="0" presId="urn:microsoft.com/office/officeart/2005/8/layout/target3"/>
    <dgm:cxn modelId="{C682147C-849C-4DED-8F77-AB1C553A0BAE}" type="presParOf" srcId="{6510B431-562D-4B3D-AE15-E52019F6A2D8}" destId="{B27172DC-AF09-4422-9544-1C1EF88B7863}" srcOrd="4" destOrd="0" presId="urn:microsoft.com/office/officeart/2005/8/layout/target3"/>
    <dgm:cxn modelId="{1A65DE14-C0F9-4F50-AF6D-83F5ABEAA46D}" type="presParOf" srcId="{6510B431-562D-4B3D-AE15-E52019F6A2D8}" destId="{AD4E8905-E19D-4F60-A942-73AE66F446B9}" srcOrd="5" destOrd="0" presId="urn:microsoft.com/office/officeart/2005/8/layout/target3"/>
    <dgm:cxn modelId="{2784E064-9972-4411-BDAA-BC6CD034B6D6}" type="presParOf" srcId="{6510B431-562D-4B3D-AE15-E52019F6A2D8}" destId="{AB6CA672-39C8-45F7-9C81-266760D7C2D8}" srcOrd="6" destOrd="0" presId="urn:microsoft.com/office/officeart/2005/8/layout/target3"/>
    <dgm:cxn modelId="{B1776735-5996-4F5E-8992-2AA638001F44}" type="presParOf" srcId="{6510B431-562D-4B3D-AE15-E52019F6A2D8}" destId="{C751CA39-3178-4EA2-9008-3FE77AD28E16}" srcOrd="7" destOrd="0" presId="urn:microsoft.com/office/officeart/2005/8/layout/target3"/>
    <dgm:cxn modelId="{65FF5183-4EE9-4FE9-A05B-12933EF51941}" type="presParOf" srcId="{6510B431-562D-4B3D-AE15-E52019F6A2D8}" destId="{A4F88B3B-D596-43AD-8944-0CFE64B460BF}" srcOrd="8" destOrd="0" presId="urn:microsoft.com/office/officeart/2005/8/layout/target3"/>
    <dgm:cxn modelId="{E85DD70A-C200-4553-838E-A81C2364C9D6}" type="presParOf" srcId="{6510B431-562D-4B3D-AE15-E52019F6A2D8}" destId="{A99E1E49-8363-44FD-BE99-F1B0BE099D6E}" srcOrd="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ABB8C7-CD77-4BB1-B2F9-B9DCC21B9C14}">
      <dsp:nvSpPr>
        <dsp:cNvPr id="0" name=""/>
        <dsp:cNvSpPr/>
      </dsp:nvSpPr>
      <dsp:spPr>
        <a:xfrm>
          <a:off x="0" y="0"/>
          <a:ext cx="4927601" cy="4927601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7119F6-AAFD-4BC6-8527-44D58A51B5E0}">
      <dsp:nvSpPr>
        <dsp:cNvPr id="0" name=""/>
        <dsp:cNvSpPr/>
      </dsp:nvSpPr>
      <dsp:spPr>
        <a:xfrm>
          <a:off x="2463800" y="0"/>
          <a:ext cx="8017933" cy="4927601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Driver Analysis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through available sources</a:t>
          </a:r>
          <a:endParaRPr lang="en-US" sz="240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63800" y="0"/>
        <a:ext cx="4008966" cy="2340610"/>
      </dsp:txXfrm>
    </dsp:sp>
    <dsp:sp modelId="{B27172DC-AF09-4422-9544-1C1EF88B7863}">
      <dsp:nvSpPr>
        <dsp:cNvPr id="0" name=""/>
        <dsp:cNvSpPr/>
      </dsp:nvSpPr>
      <dsp:spPr>
        <a:xfrm>
          <a:off x="1293495" y="2340610"/>
          <a:ext cx="2340610" cy="2340610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4E8905-E19D-4F60-A942-73AE66F446B9}">
      <dsp:nvSpPr>
        <dsp:cNvPr id="0" name=""/>
        <dsp:cNvSpPr/>
      </dsp:nvSpPr>
      <dsp:spPr>
        <a:xfrm>
          <a:off x="2463800" y="2340610"/>
          <a:ext cx="8017933" cy="234061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Driver Analysis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through derived measures</a:t>
          </a:r>
          <a:endParaRPr lang="en-US" sz="240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63800" y="2340610"/>
        <a:ext cx="4008966" cy="2340610"/>
      </dsp:txXfrm>
    </dsp:sp>
    <dsp:sp modelId="{C751CA39-3178-4EA2-9008-3FE77AD28E16}">
      <dsp:nvSpPr>
        <dsp:cNvPr id="0" name=""/>
        <dsp:cNvSpPr/>
      </dsp:nvSpPr>
      <dsp:spPr>
        <a:xfrm>
          <a:off x="6472767" y="0"/>
          <a:ext cx="4008966" cy="23406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Data landscaping through </a:t>
          </a:r>
          <a:r>
            <a:rPr lang="en-US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Univariate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&amp; </a:t>
          </a:r>
          <a:r>
            <a:rPr lang="en-US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Bivariate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means to identify potential drivers led by the applicants who are at default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72767" y="0"/>
        <a:ext cx="4008966" cy="2340610"/>
      </dsp:txXfrm>
    </dsp:sp>
    <dsp:sp modelId="{A99E1E49-8363-44FD-BE99-F1B0BE099D6E}">
      <dsp:nvSpPr>
        <dsp:cNvPr id="0" name=""/>
        <dsp:cNvSpPr/>
      </dsp:nvSpPr>
      <dsp:spPr>
        <a:xfrm>
          <a:off x="6472767" y="2340610"/>
          <a:ext cx="4008966" cy="23406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Creating </a:t>
          </a:r>
          <a:r>
            <a:rPr lang="en-US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derived metrics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using available resources to find patterns around applicants who are at default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72767" y="2340610"/>
        <a:ext cx="4008966" cy="2340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29-07-2018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09-06-2016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29-07-2018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hart" Target="../charts/chart7.xml"/><Relationship Id="rId7" Type="http://schemas.openxmlformats.org/officeDocument/2006/relationships/chart" Target="../charts/chart9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hart" Target="../charts/char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4626" y="344557"/>
            <a:ext cx="5677705" cy="3193774"/>
          </a:xfrm>
        </p:spPr>
        <p:txBody>
          <a:bodyPr>
            <a:normAutofit/>
          </a:bodyPr>
          <a:lstStyle/>
          <a:p>
            <a:r>
              <a:rPr lang="en-IN" sz="4400" b="1" dirty="0" smtClean="0"/>
              <a:t>Gramener Case Study</a:t>
            </a:r>
            <a:br>
              <a:rPr lang="en-IN" sz="4400" b="1" dirty="0" smtClean="0"/>
            </a:br>
            <a:r>
              <a:rPr lang="en-IN" sz="3200" i="1" dirty="0" smtClean="0"/>
              <a:t>Solution Deck</a:t>
            </a:r>
            <a:endParaRPr lang="en-IN" sz="44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1900" b="1" dirty="0" smtClean="0"/>
              <a:t>Group Members –</a:t>
            </a:r>
            <a:endParaRPr lang="en-IN" sz="3000" b="1" dirty="0"/>
          </a:p>
          <a:p>
            <a:pPr marL="457200" indent="-457200" algn="l">
              <a:buFont typeface="+mj-lt"/>
              <a:buAutoNum type="arabicPeriod"/>
            </a:pPr>
            <a:r>
              <a:rPr lang="en-IN" sz="1700" dirty="0" smtClean="0"/>
              <a:t>Brijesh Singh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700" dirty="0" smtClean="0"/>
              <a:t>Sourjya Sen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700" dirty="0" smtClean="0"/>
              <a:t>Debraj Ray</a:t>
            </a:r>
            <a:endParaRPr lang="en-IN" sz="17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700" dirty="0" smtClean="0"/>
              <a:t>Nilanjan Dutta</a:t>
            </a:r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Hypothesis – V</a:t>
            </a:r>
            <a:br>
              <a:rPr lang="en-IN" b="1" dirty="0" smtClean="0"/>
            </a:br>
            <a:r>
              <a:rPr lang="en-IN" sz="3100" i="1" dirty="0"/>
              <a:t>Is there any pattern around the debt to income ratio?</a:t>
            </a:r>
          </a:p>
        </p:txBody>
      </p:sp>
      <p:sp>
        <p:nvSpPr>
          <p:cNvPr id="6" name="Rectangle 5"/>
          <p:cNvSpPr/>
          <p:nvPr/>
        </p:nvSpPr>
        <p:spPr>
          <a:xfrm>
            <a:off x="1836624" y="6132942"/>
            <a:ext cx="9381711" cy="45105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Increase in debt to income ratio the chances of default increases is 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higher. As </a:t>
            </a:r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recommendation, the </a:t>
            </a:r>
            <a:r>
              <a:rPr lang="en-US" sz="1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 Finance Company</a:t>
            </a:r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while screening the Borrower’s application should look at the 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debt to income ratio </a:t>
            </a:r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the lower 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side”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015994" y="1650999"/>
            <a:ext cx="10532533" cy="5122333"/>
          </a:xfrm>
          <a:prstGeom prst="roundRect">
            <a:avLst/>
          </a:prstGeom>
          <a:noFill/>
          <a:ln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252" y="6075004"/>
            <a:ext cx="477398" cy="507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1015994" y="6036742"/>
            <a:ext cx="10532533" cy="0"/>
          </a:xfrm>
          <a:prstGeom prst="line">
            <a:avLst/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10855" y="2043070"/>
            <a:ext cx="4216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Created Box Plots for dti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against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 status’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study the behavior of the dti’s impacts on the  loan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said that higher the value of this debt to income, greater is the chance of loan default.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for the Charged off cases, there is a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spread than the Fully paid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 implying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the value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there, greater is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of loan default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56C3DD78-85AE-4B38-B9E8-EE83A9706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223" y="1962134"/>
            <a:ext cx="2492743" cy="382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3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10962398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Hypothesis – </a:t>
            </a:r>
            <a:r>
              <a:rPr lang="en-IN" b="1" dirty="0" smtClean="0"/>
              <a:t>VI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sz="3100" i="1" dirty="0" smtClean="0"/>
              <a:t>Are there </a:t>
            </a:r>
            <a:r>
              <a:rPr lang="en-IN" sz="3100" i="1" dirty="0" smtClean="0"/>
              <a:t>Borrowers from specific </a:t>
            </a:r>
            <a:r>
              <a:rPr lang="en-IN" sz="3100" i="1" dirty="0" smtClean="0"/>
              <a:t>States more likely to Charge offs?</a:t>
            </a:r>
            <a:endParaRPr lang="en-IN" sz="3100" i="1" dirty="0"/>
          </a:p>
        </p:txBody>
      </p:sp>
      <p:sp>
        <p:nvSpPr>
          <p:cNvPr id="6" name="Rectangle 5"/>
          <p:cNvSpPr/>
          <p:nvPr/>
        </p:nvSpPr>
        <p:spPr>
          <a:xfrm>
            <a:off x="1836624" y="6132942"/>
            <a:ext cx="9381711" cy="45105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“The </a:t>
            </a:r>
            <a:r>
              <a:rPr lang="en-US" sz="1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 Finance Company</a:t>
            </a:r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while 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screening the </a:t>
            </a:r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Borrower’s application 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specific states (as highlighted) should implement a more robust model to capture their traits in order to minimize the charge offs”</a:t>
            </a:r>
            <a:endParaRPr lang="en-US" sz="12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15994" y="1650999"/>
            <a:ext cx="10532533" cy="5122333"/>
          </a:xfrm>
          <a:prstGeom prst="roundRect">
            <a:avLst/>
          </a:prstGeom>
          <a:noFill/>
          <a:ln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252" y="6075004"/>
            <a:ext cx="477398" cy="507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1015994" y="6036742"/>
            <a:ext cx="10532533" cy="0"/>
          </a:xfrm>
          <a:prstGeom prst="line">
            <a:avLst/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093" y="2192583"/>
            <a:ext cx="7256816" cy="3258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8435047" y="2532502"/>
            <a:ext cx="3128212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was observed for certain states viz.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Ohio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Nevada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Alaska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Wisconsin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with the increase in interest rates 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beyond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the propensity of Borrowers encountering from Charge offs also increases.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2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11069" y="3146213"/>
            <a:ext cx="9313817" cy="856138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 smtClean="0"/>
              <a:t>Driver Analysis </a:t>
            </a:r>
            <a:r>
              <a:rPr lang="en-IN" i="1" dirty="0" smtClean="0"/>
              <a:t>by Categories</a:t>
            </a:r>
            <a:r>
              <a:rPr lang="en-IN" b="1" i="1" dirty="0" smtClean="0"/>
              <a:t/>
            </a:r>
            <a:br>
              <a:rPr lang="en-IN" b="1" i="1" dirty="0" smtClean="0"/>
            </a:br>
            <a:r>
              <a:rPr lang="en-IN" sz="3100" dirty="0" smtClean="0"/>
              <a:t>[</a:t>
            </a:r>
            <a:r>
              <a:rPr lang="en-US" sz="3200" dirty="0"/>
              <a:t>through </a:t>
            </a:r>
            <a:r>
              <a:rPr lang="en-US" sz="3200" dirty="0" smtClean="0"/>
              <a:t>derived metrics]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78802" y="4153746"/>
            <a:ext cx="9313817" cy="856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1800" dirty="0" smtClean="0"/>
              <a:t>Objective around doing Driver Analysis is to create multiple hypotheses around the derived metrics created using available data; to see what factors having a significant impact on the Loan default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6591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10962398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Intelligent Features</a:t>
            </a:r>
            <a:br>
              <a:rPr lang="en-IN" b="1" dirty="0" smtClean="0"/>
            </a:br>
            <a:r>
              <a:rPr lang="en-IN" sz="3100" i="1" dirty="0" smtClean="0"/>
              <a:t>Understanding the Definition / Purpose</a:t>
            </a:r>
            <a:endParaRPr lang="en-IN" sz="3100" i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117774"/>
              </p:ext>
            </p:extLst>
          </p:nvPr>
        </p:nvGraphicFramePr>
        <p:xfrm>
          <a:off x="1303866" y="1786466"/>
          <a:ext cx="10202334" cy="4079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1"/>
                <a:gridCol w="8017933"/>
              </a:tblGrid>
              <a:tr h="3399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Definition/Purpose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1175174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Loan Risk Variable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Categorized the Loan Status into two parts </a:t>
                      </a:r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Low-Risk (Fully</a:t>
                      </a:r>
                      <a:r>
                        <a:rPr lang="en-US" sz="1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Paid)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Moderate Risk (Charged Offs + Current)</a:t>
                      </a:r>
                    </a:p>
                    <a:p>
                      <a:r>
                        <a:rPr lang="en-US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was observed</a:t>
                      </a:r>
                      <a:r>
                        <a:rPr lang="en-US" sz="16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that </a:t>
                      </a:r>
                      <a:r>
                        <a:rPr lang="en-US" sz="16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en-US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Median distribution of Current Status for </a:t>
                      </a:r>
                      <a:r>
                        <a:rPr lang="en-US" sz="16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DTI (Debt</a:t>
                      </a:r>
                      <a:r>
                        <a:rPr lang="en-US" sz="1600" b="1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Income)</a:t>
                      </a:r>
                      <a:r>
                        <a:rPr lang="en-US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was more than </a:t>
                      </a:r>
                      <a:r>
                        <a:rPr lang="en-US" sz="16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15%</a:t>
                      </a:r>
                      <a:r>
                        <a:rPr lang="en-US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6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terms of business, m</a:t>
                      </a:r>
                      <a:r>
                        <a:rPr lang="en-US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ore the </a:t>
                      </a:r>
                      <a:r>
                        <a:rPr lang="en-US" sz="16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DTI</a:t>
                      </a:r>
                      <a:r>
                        <a:rPr lang="en-US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more goes the</a:t>
                      </a:r>
                      <a:r>
                        <a:rPr lang="en-US" sz="16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risk on Loan. Hence, to study</a:t>
                      </a:r>
                      <a:r>
                        <a:rPr lang="en-US" sz="16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en-US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stronger impact across the variables, these two Loan Status’ were combined</a:t>
                      </a:r>
                      <a:r>
                        <a:rPr lang="en-US" sz="16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into one</a:t>
                      </a:r>
                      <a:endParaRPr 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910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Outstanding Balance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[Outstanding Balance = Funded Amount – Total Principal Received Amount]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study the impact of Outstanding Balance on different variables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8487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 Regions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Divided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 states into </a:t>
                      </a:r>
                      <a:r>
                        <a:rPr lang="en-US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Regions viz. </a:t>
                      </a:r>
                      <a:r>
                        <a:rPr lang="en-US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Western, South West, South East, Mid West 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US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North East</a:t>
                      </a:r>
                    </a:p>
                    <a:p>
                      <a:r>
                        <a:rPr lang="en-US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study the impact</a:t>
                      </a:r>
                      <a:r>
                        <a:rPr lang="en-US" sz="16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US Regions across different variables</a:t>
                      </a:r>
                      <a:endParaRPr 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8487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Income Category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Categorized </a:t>
                      </a:r>
                      <a:r>
                        <a:rPr lang="en-US" sz="160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Borrower’s Annual Incomes into 4 segments – </a:t>
                      </a:r>
                      <a:r>
                        <a:rPr lang="en-US" sz="1600" b="1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(&gt;90K)</a:t>
                      </a:r>
                      <a:r>
                        <a:rPr lang="en-US" sz="160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b="1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– Medium (Between 60K-90K)</a:t>
                      </a:r>
                      <a:r>
                        <a:rPr lang="en-US" sz="160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b="1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Low-Medium (30K-60K)</a:t>
                      </a:r>
                      <a:r>
                        <a:rPr lang="en-US" sz="1600" b="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</a:t>
                      </a:r>
                      <a:r>
                        <a:rPr lang="en-US" sz="160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Low(&lt;30K) [</a:t>
                      </a:r>
                      <a:r>
                        <a:rPr lang="en-US" sz="1600" b="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Income in USD</a:t>
                      </a:r>
                      <a:r>
                        <a:rPr lang="en-US" sz="1600" b="1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study the impact</a:t>
                      </a:r>
                      <a:r>
                        <a:rPr lang="en-US" sz="16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Categories across </a:t>
                      </a:r>
                      <a:r>
                        <a:rPr lang="en-US" sz="1600" b="1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DTI</a:t>
                      </a:r>
                      <a:endParaRPr lang="en-US" sz="1600" b="1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75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Risk Analysis for Derived Metrics</a:t>
            </a:r>
            <a:r>
              <a:rPr lang="en-IN" b="1" dirty="0"/>
              <a:t/>
            </a:r>
            <a:br>
              <a:rPr lang="en-IN" b="1" dirty="0"/>
            </a:br>
            <a:r>
              <a:rPr lang="en-IN" sz="3100" i="1" dirty="0" smtClean="0"/>
              <a:t>Insights from Intelligent Features – </a:t>
            </a:r>
            <a:r>
              <a:rPr lang="en-IN" sz="3100" b="1" dirty="0" smtClean="0"/>
              <a:t>I</a:t>
            </a:r>
            <a:endParaRPr lang="en-IN" sz="31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015994" y="1650999"/>
            <a:ext cx="10532533" cy="5122333"/>
          </a:xfrm>
          <a:prstGeom prst="roundRect">
            <a:avLst/>
          </a:prstGeom>
          <a:noFill/>
          <a:ln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65352" y="5349985"/>
            <a:ext cx="48169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Western-US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is higher on Moderate Risk as total outstanding balance is higher in this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C:\Users\ssen1005\Desktop\PGDML\107\Brijesh\regin_grade_wise_loan_risk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158" y="2413642"/>
            <a:ext cx="4746973" cy="277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sen1005\Desktop\PGDML\107\Brijesh\regin_grade_wise_loan_risk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421" y="2388241"/>
            <a:ext cx="4700373" cy="280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6303245" y="5324581"/>
            <a:ext cx="52452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G,F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grade are in moderate risk (higher grade category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moderate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316" y="2738045"/>
            <a:ext cx="356812" cy="144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783" y="2729577"/>
            <a:ext cx="356812" cy="144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023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Driver Analysis </a:t>
            </a:r>
            <a:r>
              <a:rPr lang="en-IN" b="1" dirty="0"/>
              <a:t>for Derived Metrics</a:t>
            </a:r>
            <a:br>
              <a:rPr lang="en-IN" b="1" dirty="0"/>
            </a:br>
            <a:r>
              <a:rPr lang="en-IN" sz="3100" i="1" dirty="0"/>
              <a:t>Insights from Intelligent Features – </a:t>
            </a:r>
            <a:r>
              <a:rPr lang="en-IN" sz="3100" b="1" dirty="0" smtClean="0"/>
              <a:t>II</a:t>
            </a:r>
            <a:endParaRPr lang="en-IN" sz="31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015994" y="1650999"/>
            <a:ext cx="10532533" cy="5122333"/>
          </a:xfrm>
          <a:prstGeom prst="roundRect">
            <a:avLst/>
          </a:prstGeom>
          <a:noFill/>
          <a:ln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37849" y="4579502"/>
            <a:ext cx="3581284" cy="914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MidWestern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-US,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SouthEast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-US &amp;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SouthWest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-US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 a rapid increase in debt-to-income starting in 2011.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18260" y="4552357"/>
            <a:ext cx="32569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MidWestern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SouthEast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-US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SouthWest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-US had a rapid increase in interest rates (This might explain the increase in debt to income).</a:t>
            </a:r>
          </a:p>
        </p:txBody>
      </p:sp>
      <p:pic>
        <p:nvPicPr>
          <p:cNvPr id="3077" name="Picture 5" descr="C:\Users\ssen1005\Desktop\PGDML\107\Brijesh\region_based_analysis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345" y="2458101"/>
            <a:ext cx="3224487" cy="192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ssen1005\Desktop\PGDML\107\Brijesh\region_based_analysis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286" y="2435339"/>
            <a:ext cx="3295583" cy="191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ssen1005\Desktop\PGDML\107\Brijesh\region_based_analysis-3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1"/>
          <a:stretch/>
        </p:blipFill>
        <p:spPr bwMode="auto">
          <a:xfrm>
            <a:off x="8209237" y="2460740"/>
            <a:ext cx="3224487" cy="191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236282" y="4570250"/>
            <a:ext cx="3441033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 DTI is inversely proportional to Annual income because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=(monthly expenses including loan / monthly income) </a:t>
            </a:r>
          </a:p>
        </p:txBody>
      </p:sp>
    </p:spTree>
    <p:extLst>
      <p:ext uri="{BB962C8B-B14F-4D97-AF65-F5344CB8AC3E}">
        <p14:creationId xmlns:p14="http://schemas.microsoft.com/office/powerpoint/2010/main" val="262214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Analysis of Loan Variables</a:t>
            </a:r>
            <a:br>
              <a:rPr lang="en-IN" b="1" dirty="0" smtClean="0"/>
            </a:br>
            <a:r>
              <a:rPr lang="en-IN" sz="3100" i="1" dirty="0" smtClean="0"/>
              <a:t>Findings through Cross-Tab Analysis</a:t>
            </a:r>
            <a:endParaRPr lang="en-IN" sz="3100" i="1" dirty="0"/>
          </a:p>
        </p:txBody>
      </p:sp>
      <p:sp>
        <p:nvSpPr>
          <p:cNvPr id="10" name="Rounded Rectangle 9"/>
          <p:cNvSpPr/>
          <p:nvPr/>
        </p:nvSpPr>
        <p:spPr>
          <a:xfrm>
            <a:off x="1015994" y="1650999"/>
            <a:ext cx="10532533" cy="5122333"/>
          </a:xfrm>
          <a:prstGeom prst="roundRect">
            <a:avLst/>
          </a:prstGeom>
          <a:noFill/>
          <a:ln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 descr="C:\Users\ssen1005\Desktop\PGDML\107\Brijesh\crosstab_distribu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115" y="1745190"/>
            <a:ext cx="3046186" cy="497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481997" y="1871801"/>
            <a:ext cx="5038017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Loans Count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category of applications seeking Loans as a purpose of small business tend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have a higher risk of being a bad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 (% wise counts). However, severity would be less.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 purpose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Clients applied less for small business purposes for all three income categories.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 Purpose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reason that clients applied the most for a loan was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debt consolidated.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49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Analysis of Loan Variables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sz="3100" i="1" dirty="0" smtClean="0"/>
              <a:t>Correlation </a:t>
            </a:r>
            <a:r>
              <a:rPr lang="en-IN" sz="3100" i="1" dirty="0" smtClean="0"/>
              <a:t>Analysis</a:t>
            </a:r>
            <a:endParaRPr lang="en-IN" sz="2200" i="1" dirty="0"/>
          </a:p>
        </p:txBody>
      </p:sp>
      <p:pic>
        <p:nvPicPr>
          <p:cNvPr id="21" name="Picture 2" descr="C:\Users\ssen1005\Desktop\PGDML\107\loan\cor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31" y="2123638"/>
            <a:ext cx="6204491" cy="453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421655" y="1705333"/>
            <a:ext cx="1648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28309" y="2181451"/>
            <a:ext cx="43524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clusters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which are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highly correlated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among each other –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 Amount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Funded Amount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Funded Amount Investment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very highly correlated amongst each 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Payment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Payment Investment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Received Principal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Total Received Interest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highly correlated amongst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cluster variables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positively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dependent on each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variables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were found to be moderately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Correlated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</a:p>
          <a:p>
            <a:pPr marL="1257300" lvl="2" indent="-342900">
              <a:buAutoNum type="alphaUcPeriod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Installment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Total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</a:p>
          <a:p>
            <a:pPr marL="1257300" lvl="2" indent="-342900">
              <a:buAutoNum type="alphaUcPeriod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Annual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&amp; Revolving Balance.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15994" y="1650999"/>
            <a:ext cx="10532533" cy="5122333"/>
          </a:xfrm>
          <a:prstGeom prst="roundRect">
            <a:avLst/>
          </a:prstGeom>
          <a:noFill/>
          <a:ln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49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Summarizing the findings</a:t>
            </a:r>
            <a:br>
              <a:rPr lang="en-IN" b="1" dirty="0" smtClean="0"/>
            </a:br>
            <a:r>
              <a:rPr lang="en-IN" sz="3100" i="1" dirty="0" smtClean="0"/>
              <a:t>Recommendations</a:t>
            </a:r>
            <a:endParaRPr lang="en-IN" sz="3600" i="1" dirty="0"/>
          </a:p>
        </p:txBody>
      </p:sp>
      <p:sp>
        <p:nvSpPr>
          <p:cNvPr id="2" name="Rounded Rectangle 1"/>
          <p:cNvSpPr/>
          <p:nvPr/>
        </p:nvSpPr>
        <p:spPr>
          <a:xfrm>
            <a:off x="1030019" y="1566333"/>
            <a:ext cx="10687848" cy="4847899"/>
          </a:xfrm>
          <a:prstGeom prst="roundRect">
            <a:avLst/>
          </a:prstGeom>
          <a:noFill/>
          <a:ln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8480" y="1877187"/>
            <a:ext cx="2626240" cy="4226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064001" y="1955800"/>
            <a:ext cx="7247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 Term with longer duration tends to capture the majority of Charged  Off cases. It may be because the higher interest rates can</a:t>
            </a:r>
          </a:p>
        </p:txBody>
      </p:sp>
    </p:spTree>
    <p:extLst>
      <p:ext uri="{BB962C8B-B14F-4D97-AF65-F5344CB8AC3E}">
        <p14:creationId xmlns:p14="http://schemas.microsoft.com/office/powerpoint/2010/main" val="11303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848679"/>
              </p:ext>
            </p:extLst>
          </p:nvPr>
        </p:nvGraphicFramePr>
        <p:xfrm>
          <a:off x="1236867" y="1816947"/>
          <a:ext cx="10658799" cy="495792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938113"/>
                <a:gridCol w="4720686"/>
              </a:tblGrid>
              <a:tr h="5455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Approval Process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Challenges / Risks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</a:tr>
              <a:tr h="1988218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2424194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Loan Approval Process</a:t>
            </a:r>
            <a:br>
              <a:rPr lang="en-IN" b="1" dirty="0" smtClean="0"/>
            </a:br>
            <a:r>
              <a:rPr lang="en-IN" sz="3100" i="1" dirty="0" smtClean="0"/>
              <a:t>Current Scenario</a:t>
            </a:r>
            <a:endParaRPr lang="en-IN" sz="3100" i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661314" y="2612867"/>
            <a:ext cx="1088903" cy="1062879"/>
            <a:chOff x="3768015" y="2518198"/>
            <a:chExt cx="1317572" cy="1286084"/>
          </a:xfrm>
        </p:grpSpPr>
        <p:pic>
          <p:nvPicPr>
            <p:cNvPr id="1026" name="Picture 2" descr="Related imag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8015" y="2949611"/>
              <a:ext cx="658786" cy="6587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loan application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6494" y="2518198"/>
              <a:ext cx="724665" cy="724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loan application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6801" y="3145496"/>
              <a:ext cx="658786" cy="6587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4" name="Picture 10" descr="Image result for bank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869" y="4455981"/>
            <a:ext cx="1665461" cy="166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1144732" y="4180076"/>
            <a:ext cx="1021154" cy="786247"/>
            <a:chOff x="1405346" y="5404561"/>
            <a:chExt cx="2407829" cy="1266259"/>
          </a:xfrm>
        </p:grpSpPr>
        <p:pic>
          <p:nvPicPr>
            <p:cNvPr id="17" name="Picture 14" descr="Image result for money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3480" y="5819192"/>
              <a:ext cx="1496268" cy="79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4" descr="Image result for money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6907" y="5420626"/>
              <a:ext cx="1496268" cy="79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4" descr="Image result for money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5346" y="5873688"/>
              <a:ext cx="1496268" cy="79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4" descr="Image result for money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7492" y="5404561"/>
              <a:ext cx="1496268" cy="79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0" name="Picture 16" descr="Image result for population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762" y="2387596"/>
            <a:ext cx="1979369" cy="159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V="1">
            <a:off x="2918435" y="3194979"/>
            <a:ext cx="1450369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31166" y="3812749"/>
            <a:ext cx="0" cy="64323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623739" y="5342080"/>
            <a:ext cx="812862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/>
          <p:cNvSpPr/>
          <p:nvPr/>
        </p:nvSpPr>
        <p:spPr>
          <a:xfrm>
            <a:off x="2446256" y="4845216"/>
            <a:ext cx="1167048" cy="1002953"/>
          </a:xfrm>
          <a:prstGeom prst="diamon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 Approval Decision</a:t>
            </a:r>
            <a:endParaRPr lang="en-US"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70627" y="2692400"/>
            <a:ext cx="17895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Applicants’ asked by bank to fill Loan Application form</a:t>
            </a:r>
            <a:endParaRPr lang="en-US" sz="1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59824" y="3754111"/>
            <a:ext cx="17895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Applicants’ send Loan Application form to the Consumer Finance Company seeking their requirement</a:t>
            </a:r>
            <a:endParaRPr lang="en-US" sz="1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28742" y="6121442"/>
            <a:ext cx="3123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Finance Company 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1607276" y="5345845"/>
            <a:ext cx="812862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018678" y="5847114"/>
            <a:ext cx="0" cy="41885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611933" y="5011733"/>
            <a:ext cx="0" cy="33236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55309" y="5088656"/>
            <a:ext cx="8536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Approved</a:t>
            </a:r>
            <a:endParaRPr 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1607276" y="3871853"/>
            <a:ext cx="0" cy="33236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2794462" y="6255638"/>
            <a:ext cx="433069" cy="443816"/>
            <a:chOff x="1405346" y="5404561"/>
            <a:chExt cx="2407829" cy="1266259"/>
          </a:xfrm>
        </p:grpSpPr>
        <p:pic>
          <p:nvPicPr>
            <p:cNvPr id="53" name="Picture 14" descr="Image result for money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3480" y="5819192"/>
              <a:ext cx="1496268" cy="79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14" descr="Image result for money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6907" y="5420626"/>
              <a:ext cx="1496268" cy="79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14" descr="Image result for money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5346" y="5873688"/>
              <a:ext cx="1496268" cy="79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14" descr="Image result for money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7492" y="5404561"/>
              <a:ext cx="1496268" cy="79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/>
          <p:cNvGrpSpPr/>
          <p:nvPr/>
        </p:nvGrpSpPr>
        <p:grpSpPr>
          <a:xfrm rot="2744337">
            <a:off x="2862250" y="6345239"/>
            <a:ext cx="304800" cy="305231"/>
            <a:chOff x="777240" y="5848350"/>
            <a:chExt cx="304800" cy="305231"/>
          </a:xfrm>
        </p:grpSpPr>
        <p:sp>
          <p:nvSpPr>
            <p:cNvPr id="39" name="Rectangle 38"/>
            <p:cNvSpPr/>
            <p:nvPr/>
          </p:nvSpPr>
          <p:spPr>
            <a:xfrm>
              <a:off x="910590" y="5848350"/>
              <a:ext cx="45719" cy="30523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77240" y="5970427"/>
              <a:ext cx="304800" cy="3778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257122" y="5878783"/>
            <a:ext cx="7054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Rejected</a:t>
            </a:r>
            <a:endParaRPr 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58687" y="3859104"/>
            <a:ext cx="19685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Finance Company provides Loan to the Applicants’</a:t>
            </a:r>
            <a:endParaRPr lang="en-US" sz="1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81332" y="2538748"/>
            <a:ext cx="30441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likely to repay the loan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not approving the loan results in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of business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likely to repay the loan,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i.e. he/she is likely to default, then approving the loan may lead to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loss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42" name="Picture 18" descr="Image result for loan defaulter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038" y="4772533"/>
            <a:ext cx="1714752" cy="128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loan rejection log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556" y="2727110"/>
            <a:ext cx="1719072" cy="128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Analysis Objective</a:t>
            </a:r>
            <a:br>
              <a:rPr lang="en-IN" b="1" dirty="0" smtClean="0"/>
            </a:br>
            <a:r>
              <a:rPr lang="en-IN" sz="3100" i="1" dirty="0" smtClean="0"/>
              <a:t>Strategy</a:t>
            </a:r>
            <a:endParaRPr lang="en-IN" sz="3100" i="1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65203890"/>
              </p:ext>
            </p:extLst>
          </p:nvPr>
        </p:nvGraphicFramePr>
        <p:xfrm>
          <a:off x="1202266" y="1583267"/>
          <a:ext cx="10481734" cy="4927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Understanding the Data**</a:t>
            </a:r>
            <a:br>
              <a:rPr lang="en-IN" b="1" dirty="0" smtClean="0"/>
            </a:br>
            <a:r>
              <a:rPr lang="en-IN" sz="3100" i="1" dirty="0" smtClean="0"/>
              <a:t>Landscaping – Overall</a:t>
            </a:r>
            <a:endParaRPr lang="en-IN" sz="3100" i="1" dirty="0"/>
          </a:p>
        </p:txBody>
      </p:sp>
      <p:sp>
        <p:nvSpPr>
          <p:cNvPr id="2" name="Rectangle 1"/>
          <p:cNvSpPr/>
          <p:nvPr/>
        </p:nvSpPr>
        <p:spPr>
          <a:xfrm>
            <a:off x="1015987" y="6299205"/>
            <a:ext cx="10134600" cy="321733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Loan Data provided for the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 Finance Company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 Loans issued from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2007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0645492"/>
              </p:ext>
            </p:extLst>
          </p:nvPr>
        </p:nvGraphicFramePr>
        <p:xfrm>
          <a:off x="1557865" y="1515536"/>
          <a:ext cx="4343384" cy="2269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576310610"/>
              </p:ext>
            </p:extLst>
          </p:nvPr>
        </p:nvGraphicFramePr>
        <p:xfrm>
          <a:off x="1066777" y="3843871"/>
          <a:ext cx="4978436" cy="2269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015987" y="1591733"/>
            <a:ext cx="5317080" cy="4563534"/>
          </a:xfrm>
          <a:prstGeom prst="roundRect">
            <a:avLst/>
          </a:prstGeom>
          <a:noFill/>
          <a:ln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145" y="1632637"/>
            <a:ext cx="2574112" cy="228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29664" y="2683953"/>
            <a:ext cx="1549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 of Loans issued across 2007 –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97753" y="3829469"/>
            <a:ext cx="4321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Amount of Loans across different metrics (in MM)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510857" y="1591780"/>
            <a:ext cx="4639729" cy="4563534"/>
          </a:xfrm>
          <a:prstGeom prst="roundRect">
            <a:avLst/>
          </a:prstGeom>
          <a:noFill/>
          <a:ln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80170" y="1803045"/>
            <a:ext cx="45704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Across all the Loans issued by the Consumer Finance Company,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14%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Loans were categorized as Default whose Loan Amount equivalent to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~68 MM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2471459353"/>
              </p:ext>
            </p:extLst>
          </p:nvPr>
        </p:nvGraphicFramePr>
        <p:xfrm>
          <a:off x="6510857" y="2647760"/>
          <a:ext cx="4639734" cy="2271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580170" y="5037321"/>
            <a:ext cx="46974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has been an increasing trend in the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Charged offs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observed in the recent years</a:t>
            </a:r>
          </a:p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YoY %increase counts to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119%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most recent year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11069" y="3146213"/>
            <a:ext cx="9313817" cy="856138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 smtClean="0"/>
              <a:t>Driver Analysis </a:t>
            </a:r>
            <a:r>
              <a:rPr lang="en-IN" i="1" dirty="0" smtClean="0"/>
              <a:t>by Categories</a:t>
            </a:r>
            <a:r>
              <a:rPr lang="en-IN" b="1" i="1" dirty="0" smtClean="0"/>
              <a:t/>
            </a:r>
            <a:br>
              <a:rPr lang="en-IN" b="1" i="1" dirty="0" smtClean="0"/>
            </a:br>
            <a:r>
              <a:rPr lang="en-IN" sz="3100" dirty="0" smtClean="0"/>
              <a:t>[</a:t>
            </a:r>
            <a:r>
              <a:rPr lang="en-US" sz="3200" dirty="0"/>
              <a:t>through available </a:t>
            </a:r>
            <a:r>
              <a:rPr lang="en-US" sz="3200" dirty="0" smtClean="0"/>
              <a:t>sources]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78802" y="4153746"/>
            <a:ext cx="9313817" cy="856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1800" dirty="0" smtClean="0"/>
              <a:t>Objective around doing Driver Analysis is to create multiple hypotheses around the available data; to see what factors having a significant impact on the Loan default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8497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Hypothesis – I</a:t>
            </a:r>
            <a:br>
              <a:rPr lang="en-IN" b="1" dirty="0" smtClean="0"/>
            </a:br>
            <a:r>
              <a:rPr lang="en-IN" sz="3100" i="1" dirty="0" smtClean="0"/>
              <a:t>Is there any pattern around the Loan Term?</a:t>
            </a:r>
            <a:endParaRPr lang="en-IN" sz="3100" i="1" dirty="0"/>
          </a:p>
        </p:txBody>
      </p:sp>
      <p:sp>
        <p:nvSpPr>
          <p:cNvPr id="6" name="Rectangle 5"/>
          <p:cNvSpPr/>
          <p:nvPr/>
        </p:nvSpPr>
        <p:spPr>
          <a:xfrm>
            <a:off x="1836624" y="6045208"/>
            <a:ext cx="9381711" cy="66039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Increase in Interest rate, the chances of default increases as a Loan with Higher Interest rate generally goes for a longer term.</a:t>
            </a:r>
          </a:p>
          <a:p>
            <a:r>
              <a:rPr lang="en-US" sz="1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 Finance Company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take a look at optimizing the Interest rates across types to reduce the proportion of Charge Offs as the Applicants’ Income stability might vary across years.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781911215"/>
              </p:ext>
            </p:extLst>
          </p:nvPr>
        </p:nvGraphicFramePr>
        <p:xfrm>
          <a:off x="1397000" y="1981198"/>
          <a:ext cx="5113867" cy="17949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1015994" y="1650999"/>
            <a:ext cx="10532533" cy="5122333"/>
          </a:xfrm>
          <a:prstGeom prst="roundRect">
            <a:avLst/>
          </a:prstGeom>
          <a:noFill/>
          <a:ln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98733" y="1998550"/>
            <a:ext cx="421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was observed that Applicants with 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Loan Term tends to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default more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than shorter ones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1857806305"/>
              </p:ext>
            </p:extLst>
          </p:nvPr>
        </p:nvGraphicFramePr>
        <p:xfrm>
          <a:off x="1439334" y="3911594"/>
          <a:ext cx="5113867" cy="17949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798733" y="3903126"/>
            <a:ext cx="421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address the above cause, we looked into the Interest Rates for the Applicants and observed that with 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Interest Rates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chances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getting default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also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642" y="1799744"/>
            <a:ext cx="1881385" cy="228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252" y="6075004"/>
            <a:ext cx="477398" cy="507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1015994" y="5943605"/>
            <a:ext cx="10532533" cy="0"/>
          </a:xfrm>
          <a:prstGeom prst="line">
            <a:avLst/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38712" y="2043719"/>
            <a:ext cx="3126177" cy="286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Loan Term across Loan Status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51746" y="3791392"/>
            <a:ext cx="3265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Interest Rates across Loan Status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95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650515289"/>
              </p:ext>
            </p:extLst>
          </p:nvPr>
        </p:nvGraphicFramePr>
        <p:xfrm>
          <a:off x="1401653" y="1663657"/>
          <a:ext cx="5447881" cy="2218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1947933191"/>
              </p:ext>
            </p:extLst>
          </p:nvPr>
        </p:nvGraphicFramePr>
        <p:xfrm>
          <a:off x="1410120" y="2777055"/>
          <a:ext cx="5439415" cy="17695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Hypothesis – II</a:t>
            </a:r>
            <a:br>
              <a:rPr lang="en-IN" b="1" dirty="0" smtClean="0"/>
            </a:br>
            <a:r>
              <a:rPr lang="en-IN" sz="3100" i="1" dirty="0" smtClean="0"/>
              <a:t>Does Loan Term also affect other factors?</a:t>
            </a:r>
            <a:endParaRPr lang="en-IN" sz="3100" i="1" dirty="0"/>
          </a:p>
        </p:txBody>
      </p:sp>
      <p:sp>
        <p:nvSpPr>
          <p:cNvPr id="6" name="Rectangle 5"/>
          <p:cNvSpPr/>
          <p:nvPr/>
        </p:nvSpPr>
        <p:spPr>
          <a:xfrm>
            <a:off x="1836624" y="6045208"/>
            <a:ext cx="9381711" cy="66039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Debt Consolidation captured to be a very common purpose for Loan Application. However, applicants opting for a Loan Term of </a:t>
            </a:r>
            <a:r>
              <a:rPr lang="en-US" sz="1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 Months 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higher chances of getting at default. Also, when looked at the Verification Status, majority of the Applicant’s income sources were found Verified for the same term. </a:t>
            </a:r>
            <a:r>
              <a:rPr lang="en-US" sz="1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 Finance </a:t>
            </a:r>
            <a:r>
              <a:rPr lang="en-US" sz="1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scrutinize the verification process to understand specific trait of Borrower’s at default.”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015994" y="1650999"/>
            <a:ext cx="10532533" cy="5122333"/>
          </a:xfrm>
          <a:prstGeom prst="roundRect">
            <a:avLst/>
          </a:prstGeom>
          <a:noFill/>
          <a:ln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61210" y="2066286"/>
            <a:ext cx="4487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was observed that Applicants having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Debt Consolidation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the purpose of Loan tends to default with a higher chance over a Loan Term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 Months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713" y="1681206"/>
            <a:ext cx="1881385" cy="228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252" y="6075004"/>
            <a:ext cx="477398" cy="507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1015994" y="5943605"/>
            <a:ext cx="10532533" cy="0"/>
          </a:xfrm>
          <a:prstGeom prst="line">
            <a:avLst/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57467" y="1838647"/>
            <a:ext cx="4269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Loan Term across Top 6 Purpose Categories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1524968709"/>
              </p:ext>
            </p:extLst>
          </p:nvPr>
        </p:nvGraphicFramePr>
        <p:xfrm>
          <a:off x="1376252" y="4715933"/>
          <a:ext cx="5642615" cy="1049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7" name="Chart 26"/>
          <p:cNvGraphicFramePr/>
          <p:nvPr>
            <p:extLst>
              <p:ext uri="{D42A27DB-BD31-4B8C-83A1-F6EECF244321}">
                <p14:modId xmlns:p14="http://schemas.microsoft.com/office/powerpoint/2010/main" val="399298857"/>
              </p:ext>
            </p:extLst>
          </p:nvPr>
        </p:nvGraphicFramePr>
        <p:xfrm>
          <a:off x="1376252" y="4292175"/>
          <a:ext cx="5642615" cy="743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632209" y="4199673"/>
            <a:ext cx="3782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Loan Term across Verification Status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61482" y="3746986"/>
            <a:ext cx="547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Credit Card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50250" y="3756603"/>
            <a:ext cx="970154" cy="416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Debt Consolidation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23174" y="3753540"/>
            <a:ext cx="891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Improvement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18465" y="3745326"/>
            <a:ext cx="773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Major Purchase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09954" y="3762260"/>
            <a:ext cx="528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04535" y="3753793"/>
            <a:ext cx="77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Categories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33303" y="3763920"/>
            <a:ext cx="77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 Business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11" y="4025586"/>
            <a:ext cx="701315" cy="393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417" y="3508338"/>
            <a:ext cx="744252" cy="379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ounded Rectangle 24"/>
          <p:cNvSpPr/>
          <p:nvPr/>
        </p:nvSpPr>
        <p:spPr>
          <a:xfrm>
            <a:off x="5562600" y="4514996"/>
            <a:ext cx="1244600" cy="1124193"/>
          </a:xfrm>
          <a:prstGeom prst="roundRect">
            <a:avLst/>
          </a:prstGeom>
          <a:noFill/>
          <a:ln w="19050">
            <a:solidFill>
              <a:srgbClr val="A73719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864340" y="5637935"/>
            <a:ext cx="1132726" cy="205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Verified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67533" y="5639189"/>
            <a:ext cx="936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Verified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00845" y="5637934"/>
            <a:ext cx="703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Verified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615989" y="2097494"/>
            <a:ext cx="638676" cy="1645930"/>
          </a:xfrm>
          <a:prstGeom prst="roundRect">
            <a:avLst/>
          </a:prstGeom>
          <a:noFill/>
          <a:ln w="19050">
            <a:solidFill>
              <a:srgbClr val="A73719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027257" y="4430652"/>
            <a:ext cx="4191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Applicants whose Verification Status showed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Verified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were captured more in the Charged off list for the Loan Term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 Months</a:t>
            </a:r>
          </a:p>
        </p:txBody>
      </p:sp>
    </p:spTree>
    <p:extLst>
      <p:ext uri="{BB962C8B-B14F-4D97-AF65-F5344CB8AC3E}">
        <p14:creationId xmlns:p14="http://schemas.microsoft.com/office/powerpoint/2010/main" val="404685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Hypothesis – III</a:t>
            </a:r>
            <a:br>
              <a:rPr lang="en-IN" b="1" dirty="0" smtClean="0"/>
            </a:br>
            <a:r>
              <a:rPr lang="en-IN" sz="3100" i="1" dirty="0" smtClean="0"/>
              <a:t>Does Grades impact the Loan Status?</a:t>
            </a:r>
            <a:endParaRPr lang="en-IN" sz="3100" i="1" dirty="0"/>
          </a:p>
        </p:txBody>
      </p:sp>
      <p:sp>
        <p:nvSpPr>
          <p:cNvPr id="6" name="Rectangle 5"/>
          <p:cNvSpPr/>
          <p:nvPr/>
        </p:nvSpPr>
        <p:spPr>
          <a:xfrm>
            <a:off x="1836624" y="6045208"/>
            <a:ext cx="9381711" cy="66039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“It was observed that a very high volume of the Loan Applicants across all Loan Status’ were Grade by categories such as </a:t>
            </a:r>
            <a:r>
              <a:rPr lang="en-US" sz="1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However, when looked at </a:t>
            </a:r>
            <a:r>
              <a:rPr lang="en-US" sz="1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Charge Offs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it was also found to have followed a similar pattern except for </a:t>
            </a:r>
            <a:r>
              <a:rPr lang="en-US" sz="1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Grade A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which had the most count of </a:t>
            </a:r>
            <a:r>
              <a:rPr lang="en-US" sz="1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 Paid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cases.</a:t>
            </a:r>
          </a:p>
          <a:p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highly recommended to the </a:t>
            </a:r>
            <a:r>
              <a:rPr lang="en-US" sz="1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 Finance </a:t>
            </a:r>
            <a:r>
              <a:rPr lang="en-US" sz="1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look at the Grading System before the Loan Approval”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015994" y="1650999"/>
            <a:ext cx="10532533" cy="5122333"/>
          </a:xfrm>
          <a:prstGeom prst="roundRect">
            <a:avLst/>
          </a:prstGeom>
          <a:noFill/>
          <a:ln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252" y="6075004"/>
            <a:ext cx="477398" cy="507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1015994" y="6036742"/>
            <a:ext cx="10532533" cy="0"/>
          </a:xfrm>
          <a:prstGeom prst="line">
            <a:avLst/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78062237"/>
              </p:ext>
            </p:extLst>
          </p:nvPr>
        </p:nvGraphicFramePr>
        <p:xfrm>
          <a:off x="1376253" y="2065873"/>
          <a:ext cx="3796880" cy="391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713" y="1664272"/>
            <a:ext cx="1881385" cy="228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824134" y="2022429"/>
            <a:ext cx="44873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Applicants who were rated by categories viz.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grades contributes to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~82%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total Charge off cases.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Majority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Loan Applications which were graded by these categories also had a higher volume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Fully Paid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cases.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were certain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 grades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which were significant in contributions.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44600" y="2138100"/>
            <a:ext cx="3454400" cy="2196842"/>
          </a:xfrm>
          <a:prstGeom prst="roundRect">
            <a:avLst/>
          </a:prstGeom>
          <a:solidFill>
            <a:srgbClr val="A73719">
              <a:alpha val="3000"/>
            </a:srgbClr>
          </a:solidFill>
          <a:ln>
            <a:solidFill>
              <a:srgbClr val="A73719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36175" y="2650077"/>
            <a:ext cx="286762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131692" y="2503110"/>
            <a:ext cx="1181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B5, B4, B3, B2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119240" y="3149609"/>
            <a:ext cx="286762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50700" y="3020754"/>
            <a:ext cx="1181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C1, C2, C3, C4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043040" y="3649140"/>
            <a:ext cx="286762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986865" y="3510640"/>
            <a:ext cx="897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D2, D3, D4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968900" y="4174074"/>
            <a:ext cx="286762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24441" y="4035574"/>
            <a:ext cx="380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57467" y="1838647"/>
            <a:ext cx="4269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Grades across Loan Status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75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Hypothesis – IV</a:t>
            </a:r>
            <a:br>
              <a:rPr lang="en-IN" b="1" dirty="0" smtClean="0"/>
            </a:br>
            <a:r>
              <a:rPr lang="en-IN" sz="3100" i="1" dirty="0" smtClean="0"/>
              <a:t>How does </a:t>
            </a:r>
            <a:r>
              <a:rPr lang="en-IN" sz="3100" i="1" dirty="0"/>
              <a:t>Revolving line utilization </a:t>
            </a:r>
            <a:r>
              <a:rPr lang="en-IN" sz="3100" i="1" dirty="0" smtClean="0"/>
              <a:t>rate impacts Loan Status?</a:t>
            </a:r>
            <a:endParaRPr lang="en-IN" sz="3100" i="1" dirty="0"/>
          </a:p>
        </p:txBody>
      </p:sp>
      <p:sp>
        <p:nvSpPr>
          <p:cNvPr id="6" name="Rectangle 5"/>
          <p:cNvSpPr/>
          <p:nvPr/>
        </p:nvSpPr>
        <p:spPr>
          <a:xfrm>
            <a:off x="1836624" y="6141409"/>
            <a:ext cx="9381711" cy="45105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Increase in revolving line of utilization 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rate, the </a:t>
            </a:r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chances of default 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increases. As a recommendation, the </a:t>
            </a:r>
            <a:r>
              <a:rPr lang="en-US" sz="1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 Finance Company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while screening the Borrower’s application should look at the </a:t>
            </a:r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Revolve 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utilization rate at the </a:t>
            </a:r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 side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015994" y="1650999"/>
            <a:ext cx="10532533" cy="5122333"/>
          </a:xfrm>
          <a:prstGeom prst="roundRect">
            <a:avLst/>
          </a:prstGeom>
          <a:noFill/>
          <a:ln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252" y="6075004"/>
            <a:ext cx="477398" cy="507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1015994" y="6036742"/>
            <a:ext cx="10532533" cy="0"/>
          </a:xfrm>
          <a:prstGeom prst="line">
            <a:avLst/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86598" y="1916598"/>
            <a:ext cx="41317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bins of Revolving Line Utilization rates to observe the capture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Charged Off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Fully Paid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cases across the buckets.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plots, it can be said that higher the value of this Revolving balance utility rate , greater is the chance of loan default as we can observe the median quite high for defaulted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loans.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CB7EE283-FC18-4B4F-A228-243903BA9E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713" y="3841189"/>
            <a:ext cx="1410138" cy="2160754"/>
          </a:xfrm>
          <a:prstGeom prst="rect">
            <a:avLst/>
          </a:prstGeom>
        </p:spPr>
      </p:pic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548734102"/>
              </p:ext>
            </p:extLst>
          </p:nvPr>
        </p:nvGraphicFramePr>
        <p:xfrm>
          <a:off x="1168393" y="1728031"/>
          <a:ext cx="5918205" cy="2150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712" y="1702632"/>
            <a:ext cx="1881385" cy="228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732948" y="1939181"/>
            <a:ext cx="5166302" cy="260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Loan Status across Revolving Line Utilization Rate buckets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01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2391</TotalTime>
  <Words>1611</Words>
  <Application>Microsoft Office PowerPoint</Application>
  <PresentationFormat>Custom</PresentationFormat>
  <Paragraphs>148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Gramener Case Study Solution Deck</vt:lpstr>
      <vt:lpstr>Loan Approval Process Current Scenario</vt:lpstr>
      <vt:lpstr>Analysis Objective Strategy</vt:lpstr>
      <vt:lpstr>Understanding the Data** Landscaping – Overall</vt:lpstr>
      <vt:lpstr>Driver Analysis by Categories [through available sources]</vt:lpstr>
      <vt:lpstr>Hypothesis – I Is there any pattern around the Loan Term?</vt:lpstr>
      <vt:lpstr>Hypothesis – II Does Loan Term also affect other factors?</vt:lpstr>
      <vt:lpstr>Hypothesis – III Does Grades impact the Loan Status?</vt:lpstr>
      <vt:lpstr>Hypothesis – IV How does Revolving line utilization rate impacts Loan Status?</vt:lpstr>
      <vt:lpstr>Hypothesis – V Is there any pattern around the debt to income ratio?</vt:lpstr>
      <vt:lpstr>Hypothesis – VI Are there Borrowers from specific States more likely to Charge offs?</vt:lpstr>
      <vt:lpstr>Driver Analysis by Categories [through derived metrics]</vt:lpstr>
      <vt:lpstr>Intelligent Features Understanding the Definition / Purpose</vt:lpstr>
      <vt:lpstr>Risk Analysis for Derived Metrics Insights from Intelligent Features – I</vt:lpstr>
      <vt:lpstr>Driver Analysis for Derived Metrics Insights from Intelligent Features – II</vt:lpstr>
      <vt:lpstr>Analysis of Loan Variables Findings through Cross-Tab Analysis</vt:lpstr>
      <vt:lpstr>Analysis of Loan Variables Correlation Analysis</vt:lpstr>
      <vt:lpstr>Summarizing the findings Recommendations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Sen, Sourjya</cp:lastModifiedBy>
  <cp:revision>150</cp:revision>
  <dcterms:created xsi:type="dcterms:W3CDTF">2016-06-09T08:16:28Z</dcterms:created>
  <dcterms:modified xsi:type="dcterms:W3CDTF">2018-07-29T17:07:43Z</dcterms:modified>
</cp:coreProperties>
</file>