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7" r:id="rId5"/>
    <p:sldId id="268" r:id="rId6"/>
    <p:sldId id="271" r:id="rId7"/>
    <p:sldId id="272" r:id="rId8"/>
    <p:sldId id="273" r:id="rId9"/>
    <p:sldId id="277" r:id="rId10"/>
    <p:sldId id="278" r:id="rId11"/>
    <p:sldId id="283" r:id="rId12"/>
    <p:sldId id="275" r:id="rId13"/>
    <p:sldId id="279" r:id="rId14"/>
    <p:sldId id="280" r:id="rId15"/>
    <p:sldId id="281" r:id="rId16"/>
    <p:sldId id="282" r:id="rId17"/>
    <p:sldId id="27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p:scale>
          <a:sx n="90" d="100"/>
          <a:sy n="90" d="100"/>
        </p:scale>
        <p:origin x="-398" y="-43"/>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92218967820307"/>
          <c:y val="0.2555342814879325"/>
          <c:w val="0.43499449060355533"/>
          <c:h val="0.74446571851206755"/>
        </c:manualLayout>
      </c:layout>
      <c:pieChart>
        <c:varyColors val="1"/>
        <c:ser>
          <c:idx val="0"/>
          <c:order val="0"/>
          <c:tx>
            <c:strRef>
              <c:f>Sheet1!$B$1</c:f>
              <c:strCache>
                <c:ptCount val="1"/>
                <c:pt idx="0">
                  <c:v>Count of Loans Approved</c:v>
                </c:pt>
              </c:strCache>
            </c:strRef>
          </c:tx>
          <c:dPt>
            <c:idx val="0"/>
            <c:bubble3D val="0"/>
            <c:spPr>
              <a:solidFill>
                <a:schemeClr val="tx2"/>
              </a:solidFill>
            </c:spPr>
          </c:dPt>
          <c:dPt>
            <c:idx val="1"/>
            <c:bubble3D val="0"/>
            <c:spPr>
              <a:solidFill>
                <a:srgbClr val="FFC000"/>
              </a:solidFill>
            </c:spPr>
          </c:dPt>
          <c:dPt>
            <c:idx val="2"/>
            <c:bubble3D val="0"/>
            <c:spPr>
              <a:solidFill>
                <a:srgbClr val="FFFF00"/>
              </a:solidFill>
            </c:spPr>
          </c:dPt>
          <c:dLbls>
            <c:dLbl>
              <c:idx val="0"/>
              <c:layout>
                <c:manualLayout>
                  <c:x val="-0.16587342956551851"/>
                  <c:y val="-0.21211370669694049"/>
                </c:manualLayout>
              </c:layout>
              <c:spPr/>
              <c:txPr>
                <a:bodyPr/>
                <a:lstStyle/>
                <a:p>
                  <a:pPr>
                    <a:defRPr>
                      <a:solidFill>
                        <a:schemeClr val="bg1"/>
                      </a:solidFill>
                    </a:defRPr>
                  </a:pPr>
                  <a:endParaRPr lang="en-US"/>
                </a:p>
              </c:txPr>
              <c:showLegendKey val="0"/>
              <c:showVal val="1"/>
              <c:showCatName val="0"/>
              <c:showSerName val="0"/>
              <c:showPercent val="1"/>
              <c:showBubbleSize val="0"/>
            </c:dLbl>
            <c:showLegendKey val="0"/>
            <c:showVal val="1"/>
            <c:showCatName val="0"/>
            <c:showSerName val="0"/>
            <c:showPercent val="1"/>
            <c:showBubbleSize val="0"/>
            <c:showLeaderLines val="1"/>
          </c:dLbls>
          <c:cat>
            <c:strRef>
              <c:f>Sheet1!$A$2:$A$4</c:f>
              <c:strCache>
                <c:ptCount val="3"/>
                <c:pt idx="0">
                  <c:v>Fully Paid</c:v>
                </c:pt>
                <c:pt idx="1">
                  <c:v>Charged Off</c:v>
                </c:pt>
                <c:pt idx="2">
                  <c:v>Current</c:v>
                </c:pt>
              </c:strCache>
            </c:strRef>
          </c:cat>
          <c:val>
            <c:numRef>
              <c:f>Sheet1!$B$2:$B$4</c:f>
              <c:numCache>
                <c:formatCode>General</c:formatCode>
                <c:ptCount val="3"/>
                <c:pt idx="0">
                  <c:v>32950</c:v>
                </c:pt>
                <c:pt idx="1">
                  <c:v>5627</c:v>
                </c:pt>
                <c:pt idx="2">
                  <c:v>1140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26486078955497"/>
          <c:y val="6.4508896615195835E-2"/>
          <c:w val="0.88375520609412317"/>
          <c:h val="0.90970983740668787"/>
        </c:manualLayout>
      </c:layout>
      <c:barChart>
        <c:barDir val="bar"/>
        <c:grouping val="clustered"/>
        <c:varyColors val="0"/>
        <c:ser>
          <c:idx val="0"/>
          <c:order val="0"/>
          <c:tx>
            <c:strRef>
              <c:f>Sheet1!$B$1</c:f>
              <c:strCache>
                <c:ptCount val="1"/>
                <c:pt idx="0">
                  <c:v>Charged Off</c:v>
                </c:pt>
              </c:strCache>
            </c:strRef>
          </c:tx>
          <c:spPr>
            <a:solidFill>
              <a:schemeClr val="accent4"/>
            </a:solidFill>
          </c:spPr>
          <c:invertIfNegative val="0"/>
          <c:cat>
            <c:strRef>
              <c:f>Sheet1!$A$2:$A$8</c:f>
              <c:strCache>
                <c:ptCount val="7"/>
                <c:pt idx="0">
                  <c:v>G</c:v>
                </c:pt>
                <c:pt idx="1">
                  <c:v>F</c:v>
                </c:pt>
                <c:pt idx="2">
                  <c:v>A</c:v>
                </c:pt>
                <c:pt idx="3">
                  <c:v>E</c:v>
                </c:pt>
                <c:pt idx="4">
                  <c:v>D</c:v>
                </c:pt>
                <c:pt idx="5">
                  <c:v>C</c:v>
                </c:pt>
                <c:pt idx="6">
                  <c:v>B</c:v>
                </c:pt>
              </c:strCache>
            </c:strRef>
          </c:cat>
          <c:val>
            <c:numRef>
              <c:f>Sheet1!$B$2:$B$8</c:f>
              <c:numCache>
                <c:formatCode>General</c:formatCode>
                <c:ptCount val="7"/>
                <c:pt idx="0">
                  <c:v>101</c:v>
                </c:pt>
                <c:pt idx="1">
                  <c:v>319</c:v>
                </c:pt>
                <c:pt idx="2">
                  <c:v>602</c:v>
                </c:pt>
                <c:pt idx="3">
                  <c:v>715</c:v>
                </c:pt>
                <c:pt idx="4">
                  <c:v>1118</c:v>
                </c:pt>
                <c:pt idx="5">
                  <c:v>1347</c:v>
                </c:pt>
                <c:pt idx="6">
                  <c:v>1425</c:v>
                </c:pt>
              </c:numCache>
            </c:numRef>
          </c:val>
        </c:ser>
        <c:ser>
          <c:idx val="1"/>
          <c:order val="1"/>
          <c:tx>
            <c:strRef>
              <c:f>Sheet1!$C$1</c:f>
              <c:strCache>
                <c:ptCount val="1"/>
                <c:pt idx="0">
                  <c:v>Fully Paid</c:v>
                </c:pt>
              </c:strCache>
            </c:strRef>
          </c:tx>
          <c:spPr>
            <a:solidFill>
              <a:schemeClr val="tx2"/>
            </a:solidFill>
          </c:spPr>
          <c:invertIfNegative val="0"/>
          <c:cat>
            <c:strRef>
              <c:f>Sheet1!$A$2:$A$8</c:f>
              <c:strCache>
                <c:ptCount val="7"/>
                <c:pt idx="0">
                  <c:v>G</c:v>
                </c:pt>
                <c:pt idx="1">
                  <c:v>F</c:v>
                </c:pt>
                <c:pt idx="2">
                  <c:v>A</c:v>
                </c:pt>
                <c:pt idx="3">
                  <c:v>E</c:v>
                </c:pt>
                <c:pt idx="4">
                  <c:v>D</c:v>
                </c:pt>
                <c:pt idx="5">
                  <c:v>C</c:v>
                </c:pt>
                <c:pt idx="6">
                  <c:v>B</c:v>
                </c:pt>
              </c:strCache>
            </c:strRef>
          </c:cat>
          <c:val>
            <c:numRef>
              <c:f>Sheet1!$C$2:$C$8</c:f>
              <c:numCache>
                <c:formatCode>General</c:formatCode>
                <c:ptCount val="7"/>
                <c:pt idx="0">
                  <c:v>198</c:v>
                </c:pt>
                <c:pt idx="1">
                  <c:v>657</c:v>
                </c:pt>
                <c:pt idx="2">
                  <c:v>9443</c:v>
                </c:pt>
                <c:pt idx="3">
                  <c:v>1948</c:v>
                </c:pt>
                <c:pt idx="4">
                  <c:v>3967</c:v>
                </c:pt>
                <c:pt idx="5">
                  <c:v>6487</c:v>
                </c:pt>
                <c:pt idx="6">
                  <c:v>10250</c:v>
                </c:pt>
              </c:numCache>
            </c:numRef>
          </c:val>
        </c:ser>
        <c:dLbls>
          <c:showLegendKey val="0"/>
          <c:showVal val="0"/>
          <c:showCatName val="0"/>
          <c:showSerName val="0"/>
          <c:showPercent val="0"/>
          <c:showBubbleSize val="0"/>
        </c:dLbls>
        <c:gapWidth val="150"/>
        <c:axId val="39055360"/>
        <c:axId val="39056896"/>
      </c:barChart>
      <c:catAx>
        <c:axId val="39055360"/>
        <c:scaling>
          <c:orientation val="minMax"/>
        </c:scaling>
        <c:delete val="0"/>
        <c:axPos val="l"/>
        <c:majorTickMark val="out"/>
        <c:minorTickMark val="none"/>
        <c:tickLblPos val="nextTo"/>
        <c:crossAx val="39056896"/>
        <c:crosses val="autoZero"/>
        <c:auto val="1"/>
        <c:lblAlgn val="ctr"/>
        <c:lblOffset val="100"/>
        <c:noMultiLvlLbl val="0"/>
      </c:catAx>
      <c:valAx>
        <c:axId val="39056896"/>
        <c:scaling>
          <c:orientation val="minMax"/>
        </c:scaling>
        <c:delete val="1"/>
        <c:axPos val="b"/>
        <c:numFmt formatCode="General" sourceLinked="1"/>
        <c:majorTickMark val="out"/>
        <c:minorTickMark val="none"/>
        <c:tickLblPos val="nextTo"/>
        <c:crossAx val="39055360"/>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2969418353260185E-5"/>
          <c:y val="0.24416354263638707"/>
          <c:w val="0.99995703058164676"/>
          <c:h val="0.61548155016381978"/>
        </c:manualLayout>
      </c:layout>
      <c:lineChart>
        <c:grouping val="standard"/>
        <c:varyColors val="0"/>
        <c:ser>
          <c:idx val="0"/>
          <c:order val="0"/>
          <c:tx>
            <c:strRef>
              <c:f>Sheet1!$B$1</c:f>
              <c:strCache>
                <c:ptCount val="1"/>
                <c:pt idx="0">
                  <c:v>Charged Off</c:v>
                </c:pt>
              </c:strCache>
            </c:strRef>
          </c:tx>
          <c:spPr>
            <a:ln>
              <a:solidFill>
                <a:schemeClr val="accent4"/>
              </a:solidFill>
            </a:ln>
          </c:spPr>
          <c:marker>
            <c:symbol val="circle"/>
            <c:size val="7"/>
            <c:spPr>
              <a:solidFill>
                <a:schemeClr val="accent4"/>
              </a:solidFill>
              <a:ln>
                <a:noFill/>
              </a:ln>
            </c:spPr>
          </c:marker>
          <c:dLbls>
            <c:dLbl>
              <c:idx val="6"/>
              <c:layout>
                <c:manualLayout>
                  <c:x val="-3.893781982881634E-2"/>
                  <c:y val="0.13643216057035132"/>
                </c:manualLayout>
              </c:layout>
              <c:dLblPos val="r"/>
              <c:showLegendKey val="0"/>
              <c:showVal val="1"/>
              <c:showCatName val="0"/>
              <c:showSerName val="0"/>
              <c:showPercent val="0"/>
              <c:showBubbleSize val="0"/>
            </c:dLbl>
            <c:dLbl>
              <c:idx val="7"/>
              <c:layout>
                <c:manualLayout>
                  <c:x val="-4.7521503564002934E-2"/>
                  <c:y val="0.17777073043253444"/>
                </c:manualLayout>
              </c:layout>
              <c:dLblPos val="r"/>
              <c:showLegendKey val="0"/>
              <c:showVal val="1"/>
              <c:showCatName val="0"/>
              <c:showSerName val="0"/>
              <c:showPercent val="0"/>
              <c:showBubbleSize val="0"/>
            </c:dLbl>
            <c:dLbl>
              <c:idx val="8"/>
              <c:layout>
                <c:manualLayout>
                  <c:x val="-4.3229661696409641E-2"/>
                  <c:y val="0.22501481027502937"/>
                </c:manualLayout>
              </c:layout>
              <c:dLblPos val="r"/>
              <c:showLegendKey val="0"/>
              <c:showVal val="1"/>
              <c:showCatName val="0"/>
              <c:showSerName val="0"/>
              <c:showPercent val="0"/>
              <c:showBubbleSize val="0"/>
            </c:dLbl>
            <c:dLbl>
              <c:idx val="9"/>
              <c:layout>
                <c:manualLayout>
                  <c:x val="-5.2703142253436641E-2"/>
                  <c:y val="0.2368258302356531"/>
                </c:manualLayout>
              </c:layout>
              <c:dLblPos val="r"/>
              <c:showLegendKey val="0"/>
              <c:showVal val="1"/>
              <c:showCatName val="0"/>
              <c:showSerName val="0"/>
              <c:showPercent val="0"/>
              <c:showBubbleSize val="0"/>
            </c:dLbl>
            <c:txPr>
              <a:bodyPr/>
              <a:lstStyle/>
              <a:p>
                <a:pPr>
                  <a:defRPr sz="1000"/>
                </a:pPr>
                <a:endParaRPr lang="en-US"/>
              </a:p>
            </c:txPr>
            <c:dLblPos val="b"/>
            <c:showLegendKey val="0"/>
            <c:showVal val="1"/>
            <c:showCatName val="0"/>
            <c:showSerName val="0"/>
            <c:showPercent val="0"/>
            <c:showBubbleSize val="0"/>
            <c:showLeaderLines val="0"/>
          </c:dLbls>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Sheet1!$B$2:$B$11</c:f>
              <c:numCache>
                <c:formatCode>0%</c:formatCode>
                <c:ptCount val="10"/>
                <c:pt idx="0">
                  <c:v>5.3594290000000003E-2</c:v>
                </c:pt>
                <c:pt idx="1">
                  <c:v>6.091092E-2</c:v>
                </c:pt>
                <c:pt idx="2">
                  <c:v>7.5727089999999997E-2</c:v>
                </c:pt>
                <c:pt idx="3">
                  <c:v>9.1640750000000007E-2</c:v>
                </c:pt>
                <c:pt idx="4">
                  <c:v>0.1108469</c:v>
                </c:pt>
                <c:pt idx="5">
                  <c:v>0.11523688</c:v>
                </c:pt>
                <c:pt idx="6">
                  <c:v>0.12054143</c:v>
                </c:pt>
                <c:pt idx="7">
                  <c:v>0.12749223000000001</c:v>
                </c:pt>
                <c:pt idx="8">
                  <c:v>0.12401683000000001</c:v>
                </c:pt>
                <c:pt idx="9">
                  <c:v>0.11999268</c:v>
                </c:pt>
              </c:numCache>
            </c:numRef>
          </c:val>
          <c:smooth val="0"/>
        </c:ser>
        <c:ser>
          <c:idx val="1"/>
          <c:order val="1"/>
          <c:tx>
            <c:strRef>
              <c:f>Sheet1!$C$1</c:f>
              <c:strCache>
                <c:ptCount val="1"/>
                <c:pt idx="0">
                  <c:v>Fully Paid</c:v>
                </c:pt>
              </c:strCache>
            </c:strRef>
          </c:tx>
          <c:spPr>
            <a:ln>
              <a:solidFill>
                <a:schemeClr val="tx2"/>
              </a:solidFill>
            </a:ln>
          </c:spPr>
          <c:marker>
            <c:symbol val="circle"/>
            <c:size val="7"/>
            <c:spPr>
              <a:solidFill>
                <a:schemeClr val="tx2"/>
              </a:solidFill>
              <a:ln>
                <a:noFill/>
              </a:ln>
            </c:spPr>
          </c:marker>
          <c:dLbls>
            <c:dLbl>
              <c:idx val="6"/>
              <c:layout>
                <c:manualLayout>
                  <c:x val="-3.464597796122304E-2"/>
                  <c:y val="-0.11871563062941576"/>
                </c:manualLayout>
              </c:layout>
              <c:dLblPos val="r"/>
              <c:showLegendKey val="0"/>
              <c:showVal val="1"/>
              <c:showCatName val="0"/>
              <c:showSerName val="0"/>
              <c:showPercent val="0"/>
              <c:showBubbleSize val="0"/>
            </c:dLbl>
            <c:dLbl>
              <c:idx val="7"/>
              <c:layout>
                <c:manualLayout>
                  <c:x val="-4.7521503564002934E-2"/>
                  <c:y val="-0.17777073043253441"/>
                </c:manualLayout>
              </c:layout>
              <c:dLblPos val="r"/>
              <c:showLegendKey val="0"/>
              <c:showVal val="1"/>
              <c:showCatName val="0"/>
              <c:showSerName val="0"/>
              <c:showPercent val="0"/>
              <c:showBubbleSize val="0"/>
            </c:dLbl>
            <c:dLbl>
              <c:idx val="8"/>
              <c:layout>
                <c:manualLayout>
                  <c:x val="-3.3497825776565696E-2"/>
                  <c:y val="-0.22501481027502937"/>
                </c:manualLayout>
              </c:layout>
              <c:dLblPos val="r"/>
              <c:showLegendKey val="0"/>
              <c:showVal val="1"/>
              <c:showCatName val="0"/>
              <c:showSerName val="0"/>
              <c:showPercent val="0"/>
              <c:showBubbleSize val="0"/>
            </c:dLbl>
            <c:dLbl>
              <c:idx val="9"/>
              <c:layout>
                <c:manualLayout>
                  <c:x val="-3.5643746710362349E-2"/>
                  <c:y val="-0.25454236017658871"/>
                </c:manualLayout>
              </c:layout>
              <c:dLblPos val="r"/>
              <c:showLegendKey val="0"/>
              <c:showVal val="1"/>
              <c:showCatName val="0"/>
              <c:showSerName val="0"/>
              <c:showPercent val="0"/>
              <c:showBubbleSize val="0"/>
            </c:dLbl>
            <c:txPr>
              <a:bodyPr/>
              <a:lstStyle/>
              <a:p>
                <a:pPr>
                  <a:defRPr sz="1000"/>
                </a:pPr>
                <a:endParaRPr lang="en-US"/>
              </a:p>
            </c:txPr>
            <c:dLblPos val="t"/>
            <c:showLegendKey val="0"/>
            <c:showVal val="1"/>
            <c:showCatName val="0"/>
            <c:showSerName val="0"/>
            <c:showPercent val="0"/>
            <c:showBubbleSize val="0"/>
            <c:showLeaderLines val="0"/>
          </c:dLbls>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Sheet1!$C$2:$C$11</c:f>
              <c:numCache>
                <c:formatCode>0%</c:formatCode>
                <c:ptCount val="10"/>
                <c:pt idx="0">
                  <c:v>9.9296079999999995E-2</c:v>
                </c:pt>
                <c:pt idx="1">
                  <c:v>9.3191299999999991E-2</c:v>
                </c:pt>
                <c:pt idx="2">
                  <c:v>0.10247307</c:v>
                </c:pt>
                <c:pt idx="3">
                  <c:v>0.10901389</c:v>
                </c:pt>
                <c:pt idx="4">
                  <c:v>0.11268921999999999</c:v>
                </c:pt>
                <c:pt idx="5">
                  <c:v>0.11069582</c:v>
                </c:pt>
                <c:pt idx="6">
                  <c:v>0.10770571999999999</c:v>
                </c:pt>
                <c:pt idx="7">
                  <c:v>9.9669839999999996E-2</c:v>
                </c:pt>
                <c:pt idx="8">
                  <c:v>8.9920890000000003E-2</c:v>
                </c:pt>
                <c:pt idx="9">
                  <c:v>7.5344170000000002E-2</c:v>
                </c:pt>
              </c:numCache>
            </c:numRef>
          </c:val>
          <c:smooth val="0"/>
        </c:ser>
        <c:dLbls>
          <c:showLegendKey val="0"/>
          <c:showVal val="0"/>
          <c:showCatName val="0"/>
          <c:showSerName val="0"/>
          <c:showPercent val="0"/>
          <c:showBubbleSize val="0"/>
        </c:dLbls>
        <c:marker val="1"/>
        <c:smooth val="0"/>
        <c:axId val="42829312"/>
        <c:axId val="42830848"/>
      </c:lineChart>
      <c:catAx>
        <c:axId val="42829312"/>
        <c:scaling>
          <c:orientation val="minMax"/>
        </c:scaling>
        <c:delete val="0"/>
        <c:axPos val="b"/>
        <c:majorTickMark val="out"/>
        <c:minorTickMark val="none"/>
        <c:tickLblPos val="nextTo"/>
        <c:txPr>
          <a:bodyPr/>
          <a:lstStyle/>
          <a:p>
            <a:pPr>
              <a:defRPr sz="1200"/>
            </a:pPr>
            <a:endParaRPr lang="en-US"/>
          </a:p>
        </c:txPr>
        <c:crossAx val="42830848"/>
        <c:crosses val="autoZero"/>
        <c:auto val="1"/>
        <c:lblAlgn val="ctr"/>
        <c:lblOffset val="100"/>
        <c:noMultiLvlLbl val="0"/>
      </c:catAx>
      <c:valAx>
        <c:axId val="42830848"/>
        <c:scaling>
          <c:orientation val="minMax"/>
        </c:scaling>
        <c:delete val="1"/>
        <c:axPos val="l"/>
        <c:numFmt formatCode="0%" sourceLinked="1"/>
        <c:majorTickMark val="out"/>
        <c:minorTickMark val="none"/>
        <c:tickLblPos val="nextTo"/>
        <c:crossAx val="42829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61021573843672E-2"/>
          <c:y val="0.13432839767551935"/>
          <c:w val="0.94387795685231268"/>
          <c:h val="0.72455274549087612"/>
        </c:manualLayout>
      </c:layout>
      <c:barChart>
        <c:barDir val="col"/>
        <c:grouping val="clustered"/>
        <c:varyColors val="0"/>
        <c:ser>
          <c:idx val="0"/>
          <c:order val="0"/>
          <c:tx>
            <c:strRef>
              <c:f>Sheet1!$B$1</c:f>
              <c:strCache>
                <c:ptCount val="1"/>
                <c:pt idx="0">
                  <c:v>Charged Off</c:v>
                </c:pt>
              </c:strCache>
            </c:strRef>
          </c:tx>
          <c:spPr>
            <a:solidFill>
              <a:srgbClr val="FFC0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Sheet1!$B$2:$B$4</c:f>
              <c:numCache>
                <c:formatCode>#,##0</c:formatCode>
                <c:ptCount val="3"/>
                <c:pt idx="0">
                  <c:v>68.111374999999995</c:v>
                </c:pt>
                <c:pt idx="1">
                  <c:v>66.136375000000001</c:v>
                </c:pt>
                <c:pt idx="2">
                  <c:v>61.134661492445062</c:v>
                </c:pt>
              </c:numCache>
            </c:numRef>
          </c:val>
        </c:ser>
        <c:ser>
          <c:idx val="1"/>
          <c:order val="1"/>
          <c:tx>
            <c:strRef>
              <c:f>Sheet1!$C$1</c:f>
              <c:strCache>
                <c:ptCount val="1"/>
                <c:pt idx="0">
                  <c:v>Current</c:v>
                </c:pt>
              </c:strCache>
            </c:strRef>
          </c:tx>
          <c:spPr>
            <a:solidFill>
              <a:srgbClr val="FFFF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Sheet1!$C$2:$C$4</c:f>
              <c:numCache>
                <c:formatCode>#,##0</c:formatCode>
                <c:ptCount val="3"/>
                <c:pt idx="0">
                  <c:v>19.441549999999999</c:v>
                </c:pt>
                <c:pt idx="1">
                  <c:v>18.793700000000001</c:v>
                </c:pt>
                <c:pt idx="2">
                  <c:v>18.602822381697997</c:v>
                </c:pt>
              </c:numCache>
            </c:numRef>
          </c:val>
        </c:ser>
        <c:ser>
          <c:idx val="2"/>
          <c:order val="2"/>
          <c:tx>
            <c:strRef>
              <c:f>Sheet1!$D$1</c:f>
              <c:strCache>
                <c:ptCount val="1"/>
                <c:pt idx="0">
                  <c:v>Fully Paid</c:v>
                </c:pt>
              </c:strCache>
            </c:strRef>
          </c:tx>
          <c:spPr>
            <a:solidFill>
              <a:schemeClr val="tx2"/>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Sheet1!$D$2:$D$4</c:f>
              <c:numCache>
                <c:formatCode>#,##0</c:formatCode>
                <c:ptCount val="3"/>
                <c:pt idx="0">
                  <c:v>358.04972500000002</c:v>
                </c:pt>
                <c:pt idx="1">
                  <c:v>349.88024999999999</c:v>
                </c:pt>
                <c:pt idx="2">
                  <c:v>333.21799280632115</c:v>
                </c:pt>
              </c:numCache>
            </c:numRef>
          </c:val>
        </c:ser>
        <c:dLbls>
          <c:showLegendKey val="0"/>
          <c:showVal val="0"/>
          <c:showCatName val="0"/>
          <c:showSerName val="0"/>
          <c:showPercent val="0"/>
          <c:showBubbleSize val="0"/>
        </c:dLbls>
        <c:gapWidth val="150"/>
        <c:axId val="39331328"/>
        <c:axId val="39332864"/>
      </c:barChart>
      <c:catAx>
        <c:axId val="39331328"/>
        <c:scaling>
          <c:orientation val="minMax"/>
        </c:scaling>
        <c:delete val="0"/>
        <c:axPos val="b"/>
        <c:majorTickMark val="out"/>
        <c:minorTickMark val="none"/>
        <c:tickLblPos val="nextTo"/>
        <c:txPr>
          <a:bodyPr/>
          <a:lstStyle/>
          <a:p>
            <a:pPr>
              <a:defRPr sz="1100" b="0">
                <a:latin typeface="Times New Roman" panose="02020603050405020304" pitchFamily="18" charset="0"/>
                <a:cs typeface="Times New Roman" panose="02020603050405020304" pitchFamily="18" charset="0"/>
              </a:defRPr>
            </a:pPr>
            <a:endParaRPr lang="en-US"/>
          </a:p>
        </c:txPr>
        <c:crossAx val="39332864"/>
        <c:crosses val="autoZero"/>
        <c:auto val="1"/>
        <c:lblAlgn val="ctr"/>
        <c:lblOffset val="100"/>
        <c:noMultiLvlLbl val="0"/>
      </c:catAx>
      <c:valAx>
        <c:axId val="39332864"/>
        <c:scaling>
          <c:orientation val="minMax"/>
        </c:scaling>
        <c:delete val="1"/>
        <c:axPos val="l"/>
        <c:numFmt formatCode="#,##0" sourceLinked="1"/>
        <c:majorTickMark val="out"/>
        <c:minorTickMark val="none"/>
        <c:tickLblPos val="nextTo"/>
        <c:crossAx val="39331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1"/>
            </a:pPr>
            <a:r>
              <a:rPr lang="en-US" sz="1100" b="1" dirty="0" smtClean="0">
                <a:latin typeface="Times New Roman" panose="02020603050405020304" pitchFamily="18" charset="0"/>
                <a:cs typeface="Times New Roman" panose="02020603050405020304" pitchFamily="18" charset="0"/>
              </a:rPr>
              <a:t>Volume of Charged Offs basis Issue Date</a:t>
            </a:r>
            <a:endParaRPr lang="en-US" sz="1100" b="1" dirty="0">
              <a:latin typeface="Times New Roman" panose="02020603050405020304" pitchFamily="18" charset="0"/>
              <a:cs typeface="Times New Roman" panose="02020603050405020304" pitchFamily="18" charset="0"/>
            </a:endParaRPr>
          </a:p>
        </c:rich>
      </c:tx>
      <c:layout/>
      <c:overlay val="0"/>
    </c:title>
    <c:autoTitleDeleted val="0"/>
    <c:plotArea>
      <c:layout>
        <c:manualLayout>
          <c:layoutTarget val="inner"/>
          <c:xMode val="edge"/>
          <c:yMode val="edge"/>
          <c:x val="3.010948472477086E-2"/>
          <c:y val="1.0068546541121745E-3"/>
          <c:w val="0.93978103055045825"/>
          <c:h val="0.88526427286269804"/>
        </c:manualLayout>
      </c:layout>
      <c:lineChart>
        <c:grouping val="standard"/>
        <c:varyColors val="0"/>
        <c:ser>
          <c:idx val="0"/>
          <c:order val="0"/>
          <c:tx>
            <c:strRef>
              <c:f>Sheet1!$B$1</c:f>
              <c:strCache>
                <c:ptCount val="1"/>
                <c:pt idx="0">
                  <c:v>2009</c:v>
                </c:pt>
              </c:strCache>
            </c:strRef>
          </c:tx>
          <c:spPr>
            <a:ln>
              <a:solidFill>
                <a:schemeClr val="tx2">
                  <a:lumMod val="40000"/>
                  <a:lumOff val="60000"/>
                </a:schemeClr>
              </a:solidFill>
            </a:ln>
          </c:spPr>
          <c:marker>
            <c:symbol val="circle"/>
            <c:size val="7"/>
            <c:spPr>
              <a:solidFill>
                <a:schemeClr val="tx2"/>
              </a:solidFill>
              <a:ln>
                <a:solidFill>
                  <a:schemeClr val="tx2"/>
                </a:solidFill>
              </a:ln>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28</c:v>
                </c:pt>
                <c:pt idx="1">
                  <c:v>34</c:v>
                </c:pt>
                <c:pt idx="2">
                  <c:v>31</c:v>
                </c:pt>
                <c:pt idx="3">
                  <c:v>40</c:v>
                </c:pt>
                <c:pt idx="4">
                  <c:v>42</c:v>
                </c:pt>
                <c:pt idx="5">
                  <c:v>43</c:v>
                </c:pt>
                <c:pt idx="6">
                  <c:v>47</c:v>
                </c:pt>
                <c:pt idx="7">
                  <c:v>40</c:v>
                </c:pt>
                <c:pt idx="8">
                  <c:v>57</c:v>
                </c:pt>
                <c:pt idx="9">
                  <c:v>87</c:v>
                </c:pt>
                <c:pt idx="10">
                  <c:v>83</c:v>
                </c:pt>
                <c:pt idx="11">
                  <c:v>62</c:v>
                </c:pt>
              </c:numCache>
            </c:numRef>
          </c:val>
          <c:smooth val="0"/>
        </c:ser>
        <c:ser>
          <c:idx val="1"/>
          <c:order val="1"/>
          <c:tx>
            <c:strRef>
              <c:f>Sheet1!$C$1</c:f>
              <c:strCache>
                <c:ptCount val="1"/>
                <c:pt idx="0">
                  <c:v>2010</c:v>
                </c:pt>
              </c:strCache>
            </c:strRef>
          </c:tx>
          <c:spPr>
            <a:ln>
              <a:solidFill>
                <a:schemeClr val="accent2">
                  <a:lumMod val="40000"/>
                  <a:lumOff val="60000"/>
                </a:schemeClr>
              </a:solidFill>
            </a:ln>
          </c:spPr>
          <c:marker>
            <c:symbol val="circle"/>
            <c:size val="7"/>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76</c:v>
                </c:pt>
                <c:pt idx="1">
                  <c:v>63</c:v>
                </c:pt>
                <c:pt idx="2">
                  <c:v>69</c:v>
                </c:pt>
                <c:pt idx="3">
                  <c:v>82</c:v>
                </c:pt>
                <c:pt idx="4">
                  <c:v>125</c:v>
                </c:pt>
                <c:pt idx="5">
                  <c:v>166</c:v>
                </c:pt>
                <c:pt idx="6">
                  <c:v>137</c:v>
                </c:pt>
                <c:pt idx="7">
                  <c:v>148</c:v>
                </c:pt>
                <c:pt idx="8">
                  <c:v>175</c:v>
                </c:pt>
                <c:pt idx="9">
                  <c:v>160</c:v>
                </c:pt>
                <c:pt idx="10">
                  <c:v>142</c:v>
                </c:pt>
                <c:pt idx="11">
                  <c:v>142</c:v>
                </c:pt>
              </c:numCache>
            </c:numRef>
          </c:val>
          <c:smooth val="0"/>
        </c:ser>
        <c:ser>
          <c:idx val="2"/>
          <c:order val="2"/>
          <c:tx>
            <c:strRef>
              <c:f>Sheet1!$D$1</c:f>
              <c:strCache>
                <c:ptCount val="1"/>
                <c:pt idx="0">
                  <c:v>2011</c:v>
                </c:pt>
              </c:strCache>
            </c:strRef>
          </c:tx>
          <c:spPr>
            <a:ln>
              <a:solidFill>
                <a:schemeClr val="accent4">
                  <a:lumMod val="40000"/>
                  <a:lumOff val="60000"/>
                </a:schemeClr>
              </a:solidFill>
            </a:ln>
          </c:spPr>
          <c:marker>
            <c:symbol val="circle"/>
            <c:size val="7"/>
            <c:spPr>
              <a:solidFill>
                <a:srgbClr val="FFC000"/>
              </a:solidFill>
              <a:ln>
                <a:noFill/>
              </a:ln>
            </c:spPr>
          </c:marker>
          <c:dLbls>
            <c:txPr>
              <a:bodyPr/>
              <a:lstStyle/>
              <a:p>
                <a:pPr>
                  <a:defRPr sz="600"/>
                </a:pPr>
                <a:endParaRPr lang="en-US"/>
              </a:p>
            </c:txPr>
            <c:dLblPos val="t"/>
            <c:showLegendKey val="0"/>
            <c:showVal val="1"/>
            <c:showCatName val="0"/>
            <c:showSerName val="0"/>
            <c:showPercent val="0"/>
            <c:showBubbleSize val="0"/>
            <c:showLeaderLines val="0"/>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186</c:v>
                </c:pt>
                <c:pt idx="1">
                  <c:v>168</c:v>
                </c:pt>
                <c:pt idx="2">
                  <c:v>207</c:v>
                </c:pt>
                <c:pt idx="3">
                  <c:v>221</c:v>
                </c:pt>
                <c:pt idx="4">
                  <c:v>289</c:v>
                </c:pt>
                <c:pt idx="5">
                  <c:v>267</c:v>
                </c:pt>
                <c:pt idx="6">
                  <c:v>278</c:v>
                </c:pt>
                <c:pt idx="7">
                  <c:v>267</c:v>
                </c:pt>
                <c:pt idx="8">
                  <c:v>307</c:v>
                </c:pt>
                <c:pt idx="9">
                  <c:v>308</c:v>
                </c:pt>
                <c:pt idx="10">
                  <c:v>335</c:v>
                </c:pt>
                <c:pt idx="11">
                  <c:v>423</c:v>
                </c:pt>
              </c:numCache>
            </c:numRef>
          </c:val>
          <c:smooth val="0"/>
        </c:ser>
        <c:dLbls>
          <c:showLegendKey val="0"/>
          <c:showVal val="0"/>
          <c:showCatName val="0"/>
          <c:showSerName val="0"/>
          <c:showPercent val="0"/>
          <c:showBubbleSize val="0"/>
        </c:dLbls>
        <c:marker val="1"/>
        <c:smooth val="0"/>
        <c:axId val="39375616"/>
        <c:axId val="39377152"/>
      </c:lineChart>
      <c:catAx>
        <c:axId val="39375616"/>
        <c:scaling>
          <c:orientation val="minMax"/>
        </c:scaling>
        <c:delete val="0"/>
        <c:axPos val="b"/>
        <c:majorTickMark val="out"/>
        <c:minorTickMark val="none"/>
        <c:tickLblPos val="nextTo"/>
        <c:txPr>
          <a:bodyPr/>
          <a:lstStyle/>
          <a:p>
            <a:pPr>
              <a:defRPr sz="1000">
                <a:latin typeface="Times New Roman" panose="02020603050405020304" pitchFamily="18" charset="0"/>
                <a:cs typeface="Times New Roman" panose="02020603050405020304" pitchFamily="18" charset="0"/>
              </a:defRPr>
            </a:pPr>
            <a:endParaRPr lang="en-US"/>
          </a:p>
        </c:txPr>
        <c:crossAx val="39377152"/>
        <c:crosses val="autoZero"/>
        <c:auto val="1"/>
        <c:lblAlgn val="ctr"/>
        <c:lblOffset val="100"/>
        <c:noMultiLvlLbl val="0"/>
      </c:catAx>
      <c:valAx>
        <c:axId val="39377152"/>
        <c:scaling>
          <c:orientation val="minMax"/>
        </c:scaling>
        <c:delete val="1"/>
        <c:axPos val="l"/>
        <c:numFmt formatCode="General" sourceLinked="1"/>
        <c:majorTickMark val="out"/>
        <c:minorTickMark val="none"/>
        <c:tickLblPos val="nextTo"/>
        <c:crossAx val="39375616"/>
        <c:crosses val="autoZero"/>
        <c:crossBetween val="between"/>
      </c:valAx>
    </c:plotArea>
    <c:legend>
      <c:legendPos val="t"/>
      <c:layout/>
      <c:overlay val="0"/>
      <c:txPr>
        <a:bodyPr/>
        <a:lstStyle/>
        <a:p>
          <a:pPr>
            <a:defRPr sz="1000">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2688681242520608"/>
          <c:w val="0.94536424197187763"/>
          <c:h val="0.54066003614621616"/>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Sheet1!$B$2:$B$3</c:f>
              <c:numCache>
                <c:formatCode>0%</c:formatCode>
                <c:ptCount val="2"/>
                <c:pt idx="0">
                  <c:v>0.11090871597470443</c:v>
                </c:pt>
                <c:pt idx="1">
                  <c:v>0.25313785465668176</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Sheet1!$C$2:$C$3</c:f>
              <c:numCache>
                <c:formatCode>0%</c:formatCode>
                <c:ptCount val="2"/>
                <c:pt idx="0">
                  <c:v>0.88909128402529558</c:v>
                </c:pt>
                <c:pt idx="1">
                  <c:v>0.74686214534331818</c:v>
                </c:pt>
              </c:numCache>
            </c:numRef>
          </c:val>
        </c:ser>
        <c:dLbls>
          <c:showLegendKey val="0"/>
          <c:showVal val="0"/>
          <c:showCatName val="0"/>
          <c:showSerName val="0"/>
          <c:showPercent val="0"/>
          <c:showBubbleSize val="0"/>
        </c:dLbls>
        <c:gapWidth val="150"/>
        <c:axId val="39630720"/>
        <c:axId val="39632256"/>
      </c:barChart>
      <c:catAx>
        <c:axId val="39630720"/>
        <c:scaling>
          <c:orientation val="minMax"/>
        </c:scaling>
        <c:delete val="0"/>
        <c:axPos val="b"/>
        <c:majorTickMark val="out"/>
        <c:minorTickMark val="none"/>
        <c:tickLblPos val="nextTo"/>
        <c:txPr>
          <a:bodyPr/>
          <a:lstStyle/>
          <a:p>
            <a:pPr>
              <a:defRPr sz="1200"/>
            </a:pPr>
            <a:endParaRPr lang="en-US"/>
          </a:p>
        </c:txPr>
        <c:crossAx val="39632256"/>
        <c:crosses val="autoZero"/>
        <c:auto val="1"/>
        <c:lblAlgn val="ctr"/>
        <c:lblOffset val="100"/>
        <c:noMultiLvlLbl val="0"/>
      </c:catAx>
      <c:valAx>
        <c:axId val="39632256"/>
        <c:scaling>
          <c:orientation val="minMax"/>
        </c:scaling>
        <c:delete val="1"/>
        <c:axPos val="l"/>
        <c:numFmt formatCode="0%" sourceLinked="1"/>
        <c:majorTickMark val="out"/>
        <c:minorTickMark val="none"/>
        <c:tickLblPos val="nextTo"/>
        <c:crossAx val="39630720"/>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16981144689603841"/>
          <c:w val="0.94536424197187763"/>
          <c:h val="0.63971671350223858"/>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trendline>
            <c:spPr>
              <a:ln w="28575" cap="sq" cmpd="thinThick">
                <a:solidFill>
                  <a:srgbClr val="A73719">
                    <a:alpha val="79000"/>
                  </a:srgbClr>
                </a:solidFill>
                <a:prstDash val="sysDash"/>
                <a:round/>
                <a:headEnd type="oval" w="lg" len="lg"/>
                <a:tailEnd type="oval" w="lg" len="lg"/>
              </a:ln>
            </c:spPr>
            <c:trendlineType val="linear"/>
            <c:dispRSqr val="0"/>
            <c:dispEq val="0"/>
          </c:trendline>
          <c:cat>
            <c:strRef>
              <c:f>Sheet1!$A$2:$A$5</c:f>
              <c:strCache>
                <c:ptCount val="4"/>
                <c:pt idx="0">
                  <c:v>6%-9%</c:v>
                </c:pt>
                <c:pt idx="1">
                  <c:v>10%-12%</c:v>
                </c:pt>
                <c:pt idx="2">
                  <c:v>13%-15%</c:v>
                </c:pt>
                <c:pt idx="3">
                  <c:v>15%+</c:v>
                </c:pt>
              </c:strCache>
            </c:strRef>
          </c:cat>
          <c:val>
            <c:numRef>
              <c:f>Sheet1!$B$2:$B$5</c:f>
              <c:numCache>
                <c:formatCode>0%</c:formatCode>
                <c:ptCount val="4"/>
                <c:pt idx="0">
                  <c:v>5.9645187601957583E-2</c:v>
                </c:pt>
                <c:pt idx="1">
                  <c:v>0.12079609324610707</c:v>
                </c:pt>
                <c:pt idx="2">
                  <c:v>0.1654233870967742</c:v>
                </c:pt>
                <c:pt idx="3">
                  <c:v>0.26138069034517258</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Sheet1!$A$2:$A$5</c:f>
              <c:strCache>
                <c:ptCount val="4"/>
                <c:pt idx="0">
                  <c:v>6%-9%</c:v>
                </c:pt>
                <c:pt idx="1">
                  <c:v>10%-12%</c:v>
                </c:pt>
                <c:pt idx="2">
                  <c:v>13%-15%</c:v>
                </c:pt>
                <c:pt idx="3">
                  <c:v>15%+</c:v>
                </c:pt>
              </c:strCache>
            </c:strRef>
          </c:cat>
          <c:val>
            <c:numRef>
              <c:f>Sheet1!$C$2:$C$5</c:f>
              <c:numCache>
                <c:formatCode>0%</c:formatCode>
                <c:ptCount val="4"/>
                <c:pt idx="0">
                  <c:v>0.94035481239804242</c:v>
                </c:pt>
                <c:pt idx="1">
                  <c:v>0.87920390675389293</c:v>
                </c:pt>
                <c:pt idx="2">
                  <c:v>0.83457661290322582</c:v>
                </c:pt>
                <c:pt idx="3">
                  <c:v>0.73861930965482736</c:v>
                </c:pt>
              </c:numCache>
            </c:numRef>
          </c:val>
        </c:ser>
        <c:dLbls>
          <c:showLegendKey val="0"/>
          <c:showVal val="0"/>
          <c:showCatName val="0"/>
          <c:showSerName val="0"/>
          <c:showPercent val="0"/>
          <c:showBubbleSize val="0"/>
        </c:dLbls>
        <c:gapWidth val="150"/>
        <c:axId val="53372032"/>
        <c:axId val="53373568"/>
      </c:barChart>
      <c:catAx>
        <c:axId val="53372032"/>
        <c:scaling>
          <c:orientation val="minMax"/>
        </c:scaling>
        <c:delete val="0"/>
        <c:axPos val="b"/>
        <c:majorTickMark val="out"/>
        <c:minorTickMark val="none"/>
        <c:tickLblPos val="nextTo"/>
        <c:txPr>
          <a:bodyPr/>
          <a:lstStyle/>
          <a:p>
            <a:pPr>
              <a:defRPr sz="1200"/>
            </a:pPr>
            <a:endParaRPr lang="en-US"/>
          </a:p>
        </c:txPr>
        <c:crossAx val="53373568"/>
        <c:crosses val="autoZero"/>
        <c:auto val="1"/>
        <c:lblAlgn val="ctr"/>
        <c:lblOffset val="100"/>
        <c:noMultiLvlLbl val="0"/>
      </c:catAx>
      <c:valAx>
        <c:axId val="53373568"/>
        <c:scaling>
          <c:orientation val="minMax"/>
        </c:scaling>
        <c:delete val="1"/>
        <c:axPos val="l"/>
        <c:numFmt formatCode="0%" sourceLinked="1"/>
        <c:majorTickMark val="out"/>
        <c:minorTickMark val="none"/>
        <c:tickLblPos val="nextTo"/>
        <c:crossAx val="53372032"/>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45454358137332351"/>
        </c:manualLayout>
      </c:layout>
      <c:barChart>
        <c:barDir val="col"/>
        <c:grouping val="stacked"/>
        <c:varyColors val="0"/>
        <c:ser>
          <c:idx val="0"/>
          <c:order val="0"/>
          <c:tx>
            <c:strRef>
              <c:f>Sheet1!$B$1</c:f>
              <c:strCache>
                <c:ptCount val="1"/>
                <c:pt idx="0">
                  <c:v>36 Months</c:v>
                </c:pt>
              </c:strCache>
            </c:strRef>
          </c:tx>
          <c:spPr>
            <a:solidFill>
              <a:schemeClr val="tx2">
                <a:lumMod val="60000"/>
                <a:lumOff val="4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Sheet1!$B$2:$B$8</c:f>
              <c:numCache>
                <c:formatCode>General</c:formatCode>
                <c:ptCount val="7"/>
                <c:pt idx="0">
                  <c:v>3773</c:v>
                </c:pt>
                <c:pt idx="1">
                  <c:v>11662</c:v>
                </c:pt>
                <c:pt idx="2">
                  <c:v>1874</c:v>
                </c:pt>
                <c:pt idx="3">
                  <c:v>1587</c:v>
                </c:pt>
                <c:pt idx="4">
                  <c:v>2724</c:v>
                </c:pt>
                <c:pt idx="5">
                  <c:v>970</c:v>
                </c:pt>
                <c:pt idx="6">
                  <c:v>3279</c:v>
                </c:pt>
              </c:numCache>
            </c:numRef>
          </c:val>
        </c:ser>
        <c:ser>
          <c:idx val="1"/>
          <c:order val="1"/>
          <c:tx>
            <c:strRef>
              <c:f>Sheet1!$C$1</c:f>
              <c:strCache>
                <c:ptCount val="1"/>
                <c:pt idx="0">
                  <c:v>60 Months</c:v>
                </c:pt>
              </c:strCache>
            </c:strRef>
          </c:tx>
          <c:spPr>
            <a:solidFill>
              <a:schemeClr val="tx2"/>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Sheet1!$C$2:$C$8</c:f>
              <c:numCache>
                <c:formatCode>General</c:formatCode>
                <c:ptCount val="7"/>
                <c:pt idx="0">
                  <c:v>712</c:v>
                </c:pt>
                <c:pt idx="1">
                  <c:v>3626</c:v>
                </c:pt>
                <c:pt idx="2">
                  <c:v>654</c:v>
                </c:pt>
                <c:pt idx="3">
                  <c:v>341</c:v>
                </c:pt>
                <c:pt idx="4">
                  <c:v>508</c:v>
                </c:pt>
                <c:pt idx="5">
                  <c:v>309</c:v>
                </c:pt>
                <c:pt idx="6">
                  <c:v>931</c:v>
                </c:pt>
              </c:numCache>
            </c:numRef>
          </c:val>
        </c:ser>
        <c:dLbls>
          <c:showLegendKey val="0"/>
          <c:showVal val="1"/>
          <c:showCatName val="0"/>
          <c:showSerName val="0"/>
          <c:showPercent val="0"/>
          <c:showBubbleSize val="0"/>
        </c:dLbls>
        <c:gapWidth val="95"/>
        <c:overlap val="100"/>
        <c:axId val="53466240"/>
        <c:axId val="53467776"/>
      </c:barChart>
      <c:catAx>
        <c:axId val="53466240"/>
        <c:scaling>
          <c:orientation val="minMax"/>
        </c:scaling>
        <c:delete val="0"/>
        <c:axPos val="b"/>
        <c:majorTickMark val="none"/>
        <c:minorTickMark val="none"/>
        <c:tickLblPos val="none"/>
        <c:txPr>
          <a:bodyPr/>
          <a:lstStyle/>
          <a:p>
            <a:pPr>
              <a:defRPr sz="700"/>
            </a:pPr>
            <a:endParaRPr lang="en-US"/>
          </a:p>
        </c:txPr>
        <c:crossAx val="53467776"/>
        <c:crosses val="autoZero"/>
        <c:auto val="1"/>
        <c:lblAlgn val="ctr"/>
        <c:lblOffset val="100"/>
        <c:noMultiLvlLbl val="0"/>
      </c:catAx>
      <c:valAx>
        <c:axId val="53467776"/>
        <c:scaling>
          <c:orientation val="minMax"/>
        </c:scaling>
        <c:delete val="1"/>
        <c:axPos val="l"/>
        <c:numFmt formatCode="General" sourceLinked="1"/>
        <c:majorTickMark val="out"/>
        <c:minorTickMark val="none"/>
        <c:tickLblPos val="nextTo"/>
        <c:crossAx val="5346624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3577692973344706"/>
        </c:manualLayout>
      </c:layout>
      <c:barChart>
        <c:barDir val="col"/>
        <c:grouping val="stacked"/>
        <c:varyColors val="0"/>
        <c:ser>
          <c:idx val="0"/>
          <c:order val="0"/>
          <c:tx>
            <c:strRef>
              <c:f>Sheet1!$B$1</c:f>
              <c:strCache>
                <c:ptCount val="1"/>
                <c:pt idx="0">
                  <c:v>36 Months</c:v>
                </c:pt>
              </c:strCache>
            </c:strRef>
          </c:tx>
          <c:spPr>
            <a:solidFill>
              <a:schemeClr val="accent4">
                <a:lumMod val="40000"/>
                <a:lumOff val="6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Sheet1!$B$2:$B$8</c:f>
              <c:numCache>
                <c:formatCode>General</c:formatCode>
                <c:ptCount val="7"/>
                <c:pt idx="0">
                  <c:v>318</c:v>
                </c:pt>
                <c:pt idx="1">
                  <c:v>1469</c:v>
                </c:pt>
                <c:pt idx="2">
                  <c:v>205</c:v>
                </c:pt>
                <c:pt idx="3">
                  <c:v>137</c:v>
                </c:pt>
                <c:pt idx="4">
                  <c:v>414</c:v>
                </c:pt>
                <c:pt idx="5">
                  <c:v>415</c:v>
                </c:pt>
                <c:pt idx="6">
                  <c:v>269</c:v>
                </c:pt>
              </c:numCache>
            </c:numRef>
          </c:val>
        </c:ser>
        <c:ser>
          <c:idx val="1"/>
          <c:order val="1"/>
          <c:tx>
            <c:strRef>
              <c:f>Sheet1!$C$1</c:f>
              <c:strCache>
                <c:ptCount val="1"/>
                <c:pt idx="0">
                  <c:v>60 Months</c:v>
                </c:pt>
              </c:strCache>
            </c:strRef>
          </c:tx>
          <c:spPr>
            <a:solidFill>
              <a:schemeClr val="accent4"/>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Sheet1!$C$2:$C$8</c:f>
              <c:numCache>
                <c:formatCode>General</c:formatCode>
                <c:ptCount val="7"/>
                <c:pt idx="0">
                  <c:v>224</c:v>
                </c:pt>
                <c:pt idx="1">
                  <c:v>1298</c:v>
                </c:pt>
                <c:pt idx="2">
                  <c:v>142</c:v>
                </c:pt>
                <c:pt idx="3">
                  <c:v>85</c:v>
                </c:pt>
                <c:pt idx="4">
                  <c:v>219</c:v>
                </c:pt>
                <c:pt idx="5">
                  <c:v>226</c:v>
                </c:pt>
                <c:pt idx="6">
                  <c:v>206</c:v>
                </c:pt>
              </c:numCache>
            </c:numRef>
          </c:val>
        </c:ser>
        <c:dLbls>
          <c:showLegendKey val="0"/>
          <c:showVal val="1"/>
          <c:showCatName val="0"/>
          <c:showSerName val="0"/>
          <c:showPercent val="0"/>
          <c:showBubbleSize val="0"/>
        </c:dLbls>
        <c:gapWidth val="95"/>
        <c:overlap val="100"/>
        <c:axId val="55289344"/>
        <c:axId val="55290880"/>
      </c:barChart>
      <c:catAx>
        <c:axId val="55289344"/>
        <c:scaling>
          <c:orientation val="minMax"/>
        </c:scaling>
        <c:delete val="0"/>
        <c:axPos val="b"/>
        <c:numFmt formatCode="General" sourceLinked="1"/>
        <c:majorTickMark val="none"/>
        <c:minorTickMark val="none"/>
        <c:tickLblPos val="none"/>
        <c:crossAx val="55290880"/>
        <c:crosses val="autoZero"/>
        <c:auto val="1"/>
        <c:lblAlgn val="ctr"/>
        <c:lblOffset val="100"/>
        <c:noMultiLvlLbl val="0"/>
      </c:catAx>
      <c:valAx>
        <c:axId val="55290880"/>
        <c:scaling>
          <c:orientation val="minMax"/>
        </c:scaling>
        <c:delete val="1"/>
        <c:axPos val="l"/>
        <c:numFmt formatCode="General" sourceLinked="1"/>
        <c:majorTickMark val="out"/>
        <c:minorTickMark val="none"/>
        <c:tickLblPos val="nextTo"/>
        <c:crossAx val="5528934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70268607301478148"/>
        </c:manualLayout>
      </c:layout>
      <c:barChart>
        <c:barDir val="col"/>
        <c:grouping val="stacked"/>
        <c:varyColors val="0"/>
        <c:ser>
          <c:idx val="0"/>
          <c:order val="0"/>
          <c:tx>
            <c:strRef>
              <c:f>Sheet1!$B$1</c:f>
              <c:strCache>
                <c:ptCount val="1"/>
                <c:pt idx="0">
                  <c:v> 36 months</c:v>
                </c:pt>
              </c:strCache>
            </c:strRef>
          </c:tx>
          <c:spPr>
            <a:solidFill>
              <a:schemeClr val="accent4">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1652</c:v>
                </c:pt>
                <c:pt idx="1">
                  <c:v>715</c:v>
                </c:pt>
                <c:pt idx="2">
                  <c:v>860</c:v>
                </c:pt>
              </c:numCache>
            </c:numRef>
          </c:val>
        </c:ser>
        <c:ser>
          <c:idx val="1"/>
          <c:order val="1"/>
          <c:tx>
            <c:strRef>
              <c:f>Sheet1!$C$1</c:f>
              <c:strCache>
                <c:ptCount val="1"/>
                <c:pt idx="0">
                  <c:v> 60 months</c:v>
                </c:pt>
              </c:strCache>
            </c:strRef>
          </c:tx>
          <c:spPr>
            <a:solidFill>
              <a:schemeClr val="accent4"/>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490</c:v>
                </c:pt>
                <c:pt idx="1">
                  <c:v>719</c:v>
                </c:pt>
                <c:pt idx="2">
                  <c:v>1191</c:v>
                </c:pt>
              </c:numCache>
            </c:numRef>
          </c:val>
        </c:ser>
        <c:dLbls>
          <c:showLegendKey val="0"/>
          <c:showVal val="1"/>
          <c:showCatName val="0"/>
          <c:showSerName val="0"/>
          <c:showPercent val="0"/>
          <c:showBubbleSize val="0"/>
        </c:dLbls>
        <c:gapWidth val="95"/>
        <c:overlap val="100"/>
        <c:axId val="38931456"/>
        <c:axId val="38953728"/>
      </c:barChart>
      <c:catAx>
        <c:axId val="38931456"/>
        <c:scaling>
          <c:orientation val="minMax"/>
        </c:scaling>
        <c:delete val="0"/>
        <c:axPos val="b"/>
        <c:majorTickMark val="none"/>
        <c:minorTickMark val="none"/>
        <c:tickLblPos val="none"/>
        <c:txPr>
          <a:bodyPr/>
          <a:lstStyle/>
          <a:p>
            <a:pPr>
              <a:defRPr sz="700"/>
            </a:pPr>
            <a:endParaRPr lang="en-US"/>
          </a:p>
        </c:txPr>
        <c:crossAx val="38953728"/>
        <c:crosses val="autoZero"/>
        <c:auto val="1"/>
        <c:lblAlgn val="ctr"/>
        <c:lblOffset val="100"/>
        <c:noMultiLvlLbl val="0"/>
      </c:catAx>
      <c:valAx>
        <c:axId val="38953728"/>
        <c:scaling>
          <c:orientation val="minMax"/>
        </c:scaling>
        <c:delete val="1"/>
        <c:axPos val="l"/>
        <c:numFmt formatCode="General" sourceLinked="1"/>
        <c:majorTickMark val="out"/>
        <c:minorTickMark val="none"/>
        <c:tickLblPos val="nextTo"/>
        <c:crossAx val="3893145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6.3723728681869402E-2"/>
          <c:w val="0.90913412967255003"/>
          <c:h val="0.90202279437473287"/>
        </c:manualLayout>
      </c:layout>
      <c:barChart>
        <c:barDir val="col"/>
        <c:grouping val="stacked"/>
        <c:varyColors val="0"/>
        <c:ser>
          <c:idx val="0"/>
          <c:order val="0"/>
          <c:tx>
            <c:strRef>
              <c:f>Sheet1!$B$1</c:f>
              <c:strCache>
                <c:ptCount val="1"/>
                <c:pt idx="0">
                  <c:v> 36 months</c:v>
                </c:pt>
              </c:strCache>
            </c:strRef>
          </c:tx>
          <c:spPr>
            <a:solidFill>
              <a:schemeClr val="tx2">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12866</c:v>
                </c:pt>
                <c:pt idx="1">
                  <c:v>6245</c:v>
                </c:pt>
                <c:pt idx="2">
                  <c:v>6758</c:v>
                </c:pt>
              </c:numCache>
            </c:numRef>
          </c:val>
        </c:ser>
        <c:ser>
          <c:idx val="1"/>
          <c:order val="1"/>
          <c:tx>
            <c:strRef>
              <c:f>Sheet1!$C$1</c:f>
              <c:strCache>
                <c:ptCount val="1"/>
                <c:pt idx="0">
                  <c:v> 60 months</c:v>
                </c:pt>
              </c:strCache>
            </c:strRef>
          </c:tx>
          <c:spPr>
            <a:solidFill>
              <a:schemeClr val="tx2"/>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1686</c:v>
                </c:pt>
                <c:pt idx="1">
                  <c:v>1998</c:v>
                </c:pt>
                <c:pt idx="2">
                  <c:v>3397</c:v>
                </c:pt>
              </c:numCache>
            </c:numRef>
          </c:val>
        </c:ser>
        <c:dLbls>
          <c:showLegendKey val="0"/>
          <c:showVal val="1"/>
          <c:showCatName val="0"/>
          <c:showSerName val="0"/>
          <c:showPercent val="0"/>
          <c:showBubbleSize val="0"/>
        </c:dLbls>
        <c:gapWidth val="95"/>
        <c:overlap val="100"/>
        <c:axId val="53428224"/>
        <c:axId val="53431680"/>
      </c:barChart>
      <c:catAx>
        <c:axId val="53428224"/>
        <c:scaling>
          <c:orientation val="minMax"/>
        </c:scaling>
        <c:delete val="0"/>
        <c:axPos val="b"/>
        <c:majorTickMark val="none"/>
        <c:minorTickMark val="none"/>
        <c:tickLblPos val="none"/>
        <c:txPr>
          <a:bodyPr/>
          <a:lstStyle/>
          <a:p>
            <a:pPr>
              <a:defRPr sz="700"/>
            </a:pPr>
            <a:endParaRPr lang="en-US"/>
          </a:p>
        </c:txPr>
        <c:crossAx val="53431680"/>
        <c:crosses val="autoZero"/>
        <c:auto val="1"/>
        <c:lblAlgn val="ctr"/>
        <c:lblOffset val="100"/>
        <c:noMultiLvlLbl val="0"/>
      </c:catAx>
      <c:valAx>
        <c:axId val="53431680"/>
        <c:scaling>
          <c:orientation val="minMax"/>
        </c:scaling>
        <c:delete val="1"/>
        <c:axPos val="l"/>
        <c:numFmt formatCode="General" sourceLinked="1"/>
        <c:majorTickMark val="out"/>
        <c:minorTickMark val="none"/>
        <c:tickLblPos val="nextTo"/>
        <c:crossAx val="5342822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589F8F-1785-4106-AC02-391775110445}" type="doc">
      <dgm:prSet loTypeId="urn:microsoft.com/office/officeart/2005/8/layout/target3" loCatId="list" qsTypeId="urn:microsoft.com/office/officeart/2005/8/quickstyle/simple1" qsCatId="simple" csTypeId="urn:microsoft.com/office/officeart/2005/8/colors/accent0_3" csCatId="mainScheme" phldr="1"/>
      <dgm:spPr/>
      <dgm:t>
        <a:bodyPr/>
        <a:lstStyle/>
        <a:p>
          <a:endParaRPr lang="en-US"/>
        </a:p>
      </dgm:t>
    </dgm:pt>
    <dgm:pt modelId="{86DE8BBC-E3CE-4A85-820C-696DACFB63B6}">
      <dgm:prSet phldrT="[Text]" custT="1"/>
      <dgm:spPr>
        <a:ln>
          <a:noFill/>
        </a:ln>
      </dgm:spPr>
      <dgm:t>
        <a:bodyPr/>
        <a:lstStyle/>
        <a:p>
          <a:r>
            <a:rPr lang="en-US" sz="29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available sources</a:t>
          </a:r>
          <a:endParaRPr lang="en-US" sz="2400" i="1" dirty="0">
            <a:latin typeface="Times New Roman" panose="02020603050405020304" pitchFamily="18" charset="0"/>
            <a:cs typeface="Times New Roman" panose="02020603050405020304" pitchFamily="18" charset="0"/>
          </a:endParaRPr>
        </a:p>
      </dgm:t>
    </dgm:pt>
    <dgm:pt modelId="{01E6FF83-29E2-4B56-B581-53218406081C}" type="par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5F402E03-95A5-45CE-81F2-10474023C175}" type="sib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29D945ED-DC1D-41DC-AB0C-1006677B2901}">
      <dgm:prSet phldrT="[Text]" custT="1"/>
      <dgm:spPr/>
      <dgm:t>
        <a:bodyPr/>
        <a:lstStyle/>
        <a:p>
          <a:r>
            <a:rPr lang="en-US" sz="1800" dirty="0" smtClean="0">
              <a:latin typeface="Times New Roman" panose="02020603050405020304" pitchFamily="18" charset="0"/>
              <a:cs typeface="Times New Roman" panose="02020603050405020304" pitchFamily="18" charset="0"/>
            </a:rPr>
            <a:t>Data landscaping through </a:t>
          </a:r>
          <a:r>
            <a:rPr lang="en-US" sz="1800" b="1" dirty="0" smtClean="0">
              <a:latin typeface="Times New Roman" panose="02020603050405020304" pitchFamily="18" charset="0"/>
              <a:cs typeface="Times New Roman" panose="02020603050405020304" pitchFamily="18" charset="0"/>
            </a:rPr>
            <a:t>Univariate</a:t>
          </a:r>
          <a:r>
            <a:rPr lang="en-US" sz="1800" dirty="0" smtClean="0">
              <a:latin typeface="Times New Roman" panose="02020603050405020304" pitchFamily="18" charset="0"/>
              <a:cs typeface="Times New Roman" panose="02020603050405020304" pitchFamily="18" charset="0"/>
            </a:rPr>
            <a:t> &amp; </a:t>
          </a:r>
          <a:r>
            <a:rPr lang="en-US" sz="1800" b="1" dirty="0" smtClean="0">
              <a:latin typeface="Times New Roman" panose="02020603050405020304" pitchFamily="18" charset="0"/>
              <a:cs typeface="Times New Roman" panose="02020603050405020304" pitchFamily="18" charset="0"/>
            </a:rPr>
            <a:t>Bivariate</a:t>
          </a:r>
          <a:r>
            <a:rPr lang="en-US" sz="18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dirty="0">
            <a:latin typeface="Times New Roman" panose="02020603050405020304" pitchFamily="18" charset="0"/>
            <a:cs typeface="Times New Roman" panose="02020603050405020304" pitchFamily="18" charset="0"/>
          </a:endParaRPr>
        </a:p>
      </dgm:t>
    </dgm:pt>
    <dgm:pt modelId="{228B3E99-81FA-443A-B310-EF60C09F2B99}" type="par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08E166E6-9710-48AD-B10E-293338D324AA}" type="sib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AEE7D2E5-9016-462D-9B6C-58E43CD5BDB2}">
      <dgm:prSet phldrT="[Text]" custT="1"/>
      <dgm:spPr>
        <a:solidFill>
          <a:schemeClr val="bg1">
            <a:lumMod val="95000"/>
            <a:alpha val="90000"/>
          </a:schemeClr>
        </a:solidFill>
      </dgm:spPr>
      <dgm:t>
        <a:bodyPr/>
        <a:lstStyle/>
        <a:p>
          <a:r>
            <a:rPr lang="en-US" sz="30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derived measures</a:t>
          </a:r>
          <a:endParaRPr lang="en-US" sz="2400" i="1" dirty="0">
            <a:latin typeface="Times New Roman" panose="02020603050405020304" pitchFamily="18" charset="0"/>
            <a:cs typeface="Times New Roman" panose="02020603050405020304" pitchFamily="18" charset="0"/>
          </a:endParaRPr>
        </a:p>
      </dgm:t>
    </dgm:pt>
    <dgm:pt modelId="{4963B9B0-FFE7-4517-BB10-344838722CFE}" type="par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448CF754-5473-4941-953D-31D98D142890}" type="sib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A5FC859D-554D-45DC-9CB7-B4AB9803FBCB}">
      <dgm:prSet phldrT="[Text]" custT="1"/>
      <dgm:spPr/>
      <dgm:t>
        <a:bodyPr/>
        <a:lstStyle/>
        <a:p>
          <a:r>
            <a:rPr lang="en-US" sz="1800" dirty="0" smtClean="0">
              <a:latin typeface="Times New Roman" panose="02020603050405020304" pitchFamily="18" charset="0"/>
              <a:cs typeface="Times New Roman" panose="02020603050405020304" pitchFamily="18" charset="0"/>
            </a:rPr>
            <a:t>Creating </a:t>
          </a:r>
          <a:r>
            <a:rPr lang="en-US" sz="1800" b="1" dirty="0" smtClean="0">
              <a:latin typeface="Times New Roman" panose="02020603050405020304" pitchFamily="18" charset="0"/>
              <a:cs typeface="Times New Roman" panose="02020603050405020304" pitchFamily="18" charset="0"/>
            </a:rPr>
            <a:t>derived metrics</a:t>
          </a:r>
          <a:r>
            <a:rPr lang="en-US" sz="18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dirty="0">
            <a:latin typeface="Times New Roman" panose="02020603050405020304" pitchFamily="18" charset="0"/>
            <a:cs typeface="Times New Roman" panose="02020603050405020304" pitchFamily="18" charset="0"/>
          </a:endParaRPr>
        </a:p>
      </dgm:t>
    </dgm:pt>
    <dgm:pt modelId="{8D7ED301-8293-428C-A25C-8C5CB5D1A613}" type="par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47848E53-F015-4D22-AFE1-B3C4AB9C18EC}" type="sib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6510B431-562D-4B3D-AE15-E52019F6A2D8}" type="pres">
      <dgm:prSet presAssocID="{6F589F8F-1785-4106-AC02-391775110445}" presName="Name0" presStyleCnt="0">
        <dgm:presLayoutVars>
          <dgm:chMax val="7"/>
          <dgm:dir/>
          <dgm:animLvl val="lvl"/>
          <dgm:resizeHandles val="exact"/>
        </dgm:presLayoutVars>
      </dgm:prSet>
      <dgm:spPr/>
      <dgm:t>
        <a:bodyPr/>
        <a:lstStyle/>
        <a:p>
          <a:endParaRPr lang="en-US"/>
        </a:p>
      </dgm:t>
    </dgm:pt>
    <dgm:pt modelId="{A8ABB8C7-CD77-4BB1-B2F9-B9DCC21B9C14}" type="pres">
      <dgm:prSet presAssocID="{86DE8BBC-E3CE-4A85-820C-696DACFB63B6}" presName="circle1" presStyleLbl="node1" presStyleIdx="0" presStyleCnt="2"/>
      <dgm:spPr/>
    </dgm:pt>
    <dgm:pt modelId="{AB548295-2D5D-4C56-99FB-7C86E3CE787D}" type="pres">
      <dgm:prSet presAssocID="{86DE8BBC-E3CE-4A85-820C-696DACFB63B6}" presName="space" presStyleCnt="0"/>
      <dgm:spPr/>
    </dgm:pt>
    <dgm:pt modelId="{4B7119F6-AAFD-4BC6-8527-44D58A51B5E0}" type="pres">
      <dgm:prSet presAssocID="{86DE8BBC-E3CE-4A85-820C-696DACFB63B6}" presName="rect1" presStyleLbl="alignAcc1" presStyleIdx="0" presStyleCnt="2"/>
      <dgm:spPr/>
      <dgm:t>
        <a:bodyPr/>
        <a:lstStyle/>
        <a:p>
          <a:endParaRPr lang="en-US"/>
        </a:p>
      </dgm:t>
    </dgm:pt>
    <dgm:pt modelId="{9EE91044-D35F-4B18-8999-404EC0575C2D}" type="pres">
      <dgm:prSet presAssocID="{AEE7D2E5-9016-462D-9B6C-58E43CD5BDB2}" presName="vertSpace2" presStyleLbl="node1" presStyleIdx="0" presStyleCnt="2"/>
      <dgm:spPr/>
    </dgm:pt>
    <dgm:pt modelId="{B27172DC-AF09-4422-9544-1C1EF88B7863}" type="pres">
      <dgm:prSet presAssocID="{AEE7D2E5-9016-462D-9B6C-58E43CD5BDB2}" presName="circle2" presStyleLbl="node1" presStyleIdx="1" presStyleCnt="2"/>
      <dgm:spPr/>
    </dgm:pt>
    <dgm:pt modelId="{AD4E8905-E19D-4F60-A942-73AE66F446B9}" type="pres">
      <dgm:prSet presAssocID="{AEE7D2E5-9016-462D-9B6C-58E43CD5BDB2}" presName="rect2" presStyleLbl="alignAcc1" presStyleIdx="1" presStyleCnt="2"/>
      <dgm:spPr/>
      <dgm:t>
        <a:bodyPr/>
        <a:lstStyle/>
        <a:p>
          <a:endParaRPr lang="en-US"/>
        </a:p>
      </dgm:t>
    </dgm:pt>
    <dgm:pt modelId="{AB6CA672-39C8-45F7-9C81-266760D7C2D8}" type="pres">
      <dgm:prSet presAssocID="{86DE8BBC-E3CE-4A85-820C-696DACFB63B6}" presName="rect1ParTx" presStyleLbl="alignAcc1" presStyleIdx="1" presStyleCnt="2">
        <dgm:presLayoutVars>
          <dgm:chMax val="1"/>
          <dgm:bulletEnabled val="1"/>
        </dgm:presLayoutVars>
      </dgm:prSet>
      <dgm:spPr/>
      <dgm:t>
        <a:bodyPr/>
        <a:lstStyle/>
        <a:p>
          <a:endParaRPr lang="en-US"/>
        </a:p>
      </dgm:t>
    </dgm:pt>
    <dgm:pt modelId="{C751CA39-3178-4EA2-9008-3FE77AD28E16}" type="pres">
      <dgm:prSet presAssocID="{86DE8BBC-E3CE-4A85-820C-696DACFB63B6}" presName="rect1ChTx" presStyleLbl="alignAcc1" presStyleIdx="1" presStyleCnt="2">
        <dgm:presLayoutVars>
          <dgm:bulletEnabled val="1"/>
        </dgm:presLayoutVars>
      </dgm:prSet>
      <dgm:spPr/>
      <dgm:t>
        <a:bodyPr/>
        <a:lstStyle/>
        <a:p>
          <a:endParaRPr lang="en-US"/>
        </a:p>
      </dgm:t>
    </dgm:pt>
    <dgm:pt modelId="{A4F88B3B-D596-43AD-8944-0CFE64B460BF}" type="pres">
      <dgm:prSet presAssocID="{AEE7D2E5-9016-462D-9B6C-58E43CD5BDB2}" presName="rect2ParTx" presStyleLbl="alignAcc1" presStyleIdx="1" presStyleCnt="2">
        <dgm:presLayoutVars>
          <dgm:chMax val="1"/>
          <dgm:bulletEnabled val="1"/>
        </dgm:presLayoutVars>
      </dgm:prSet>
      <dgm:spPr/>
      <dgm:t>
        <a:bodyPr/>
        <a:lstStyle/>
        <a:p>
          <a:endParaRPr lang="en-US"/>
        </a:p>
      </dgm:t>
    </dgm:pt>
    <dgm:pt modelId="{A99E1E49-8363-44FD-BE99-F1B0BE099D6E}" type="pres">
      <dgm:prSet presAssocID="{AEE7D2E5-9016-462D-9B6C-58E43CD5BDB2}" presName="rect2ChTx" presStyleLbl="alignAcc1" presStyleIdx="1" presStyleCnt="2">
        <dgm:presLayoutVars>
          <dgm:bulletEnabled val="1"/>
        </dgm:presLayoutVars>
      </dgm:prSet>
      <dgm:spPr/>
      <dgm:t>
        <a:bodyPr/>
        <a:lstStyle/>
        <a:p>
          <a:endParaRPr lang="en-US"/>
        </a:p>
      </dgm:t>
    </dgm:pt>
  </dgm:ptLst>
  <dgm:cxnLst>
    <dgm:cxn modelId="{1680E744-5265-470F-BE1B-12E6AA6D7669}" type="presOf" srcId="{86DE8BBC-E3CE-4A85-820C-696DACFB63B6}" destId="{AB6CA672-39C8-45F7-9C81-266760D7C2D8}" srcOrd="1" destOrd="0" presId="urn:microsoft.com/office/officeart/2005/8/layout/target3"/>
    <dgm:cxn modelId="{C61FA682-ED01-4423-BE74-85C798EAE548}" srcId="{AEE7D2E5-9016-462D-9B6C-58E43CD5BDB2}" destId="{A5FC859D-554D-45DC-9CB7-B4AB9803FBCB}" srcOrd="0" destOrd="0" parTransId="{8D7ED301-8293-428C-A25C-8C5CB5D1A613}" sibTransId="{47848E53-F015-4D22-AFE1-B3C4AB9C18EC}"/>
    <dgm:cxn modelId="{DFD175DE-426C-44D6-A1B6-62633C0DE624}" srcId="{6F589F8F-1785-4106-AC02-391775110445}" destId="{86DE8BBC-E3CE-4A85-820C-696DACFB63B6}" srcOrd="0" destOrd="0" parTransId="{01E6FF83-29E2-4B56-B581-53218406081C}" sibTransId="{5F402E03-95A5-45CE-81F2-10474023C175}"/>
    <dgm:cxn modelId="{267EA731-519C-40B4-B4D7-93EFB436593D}" srcId="{6F589F8F-1785-4106-AC02-391775110445}" destId="{AEE7D2E5-9016-462D-9B6C-58E43CD5BDB2}" srcOrd="1" destOrd="0" parTransId="{4963B9B0-FFE7-4517-BB10-344838722CFE}" sibTransId="{448CF754-5473-4941-953D-31D98D142890}"/>
    <dgm:cxn modelId="{36A15AEE-15EF-416B-9C34-700B373F5BCB}" type="presOf" srcId="{6F589F8F-1785-4106-AC02-391775110445}" destId="{6510B431-562D-4B3D-AE15-E52019F6A2D8}" srcOrd="0" destOrd="0" presId="urn:microsoft.com/office/officeart/2005/8/layout/target3"/>
    <dgm:cxn modelId="{67A98DA0-A20B-49A5-8378-402C84D9717B}" type="presOf" srcId="{AEE7D2E5-9016-462D-9B6C-58E43CD5BDB2}" destId="{AD4E8905-E19D-4F60-A942-73AE66F446B9}" srcOrd="0" destOrd="0" presId="urn:microsoft.com/office/officeart/2005/8/layout/target3"/>
    <dgm:cxn modelId="{02E6475D-F4DF-432C-812B-D25C22F2FDE6}" type="presOf" srcId="{86DE8BBC-E3CE-4A85-820C-696DACFB63B6}" destId="{4B7119F6-AAFD-4BC6-8527-44D58A51B5E0}" srcOrd="0" destOrd="0" presId="urn:microsoft.com/office/officeart/2005/8/layout/target3"/>
    <dgm:cxn modelId="{2862A079-ED7E-421C-82C1-B9EEB024F4BB}" type="presOf" srcId="{A5FC859D-554D-45DC-9CB7-B4AB9803FBCB}" destId="{A99E1E49-8363-44FD-BE99-F1B0BE099D6E}" srcOrd="0" destOrd="0" presId="urn:microsoft.com/office/officeart/2005/8/layout/target3"/>
    <dgm:cxn modelId="{DFDCF90C-5815-400E-9788-A95631B40FEC}" type="presOf" srcId="{AEE7D2E5-9016-462D-9B6C-58E43CD5BDB2}" destId="{A4F88B3B-D596-43AD-8944-0CFE64B460BF}" srcOrd="1" destOrd="0" presId="urn:microsoft.com/office/officeart/2005/8/layout/target3"/>
    <dgm:cxn modelId="{E78C2C92-9521-47B2-92E3-5112F608FBEB}" srcId="{86DE8BBC-E3CE-4A85-820C-696DACFB63B6}" destId="{29D945ED-DC1D-41DC-AB0C-1006677B2901}" srcOrd="0" destOrd="0" parTransId="{228B3E99-81FA-443A-B310-EF60C09F2B99}" sibTransId="{08E166E6-9710-48AD-B10E-293338D324AA}"/>
    <dgm:cxn modelId="{BF4C2F30-2A35-4EFF-8D35-84855B08B38D}" type="presOf" srcId="{29D945ED-DC1D-41DC-AB0C-1006677B2901}" destId="{C751CA39-3178-4EA2-9008-3FE77AD28E16}" srcOrd="0" destOrd="0" presId="urn:microsoft.com/office/officeart/2005/8/layout/target3"/>
    <dgm:cxn modelId="{07FA95C8-9A2C-481D-AE06-C6C5CEDC952C}" type="presParOf" srcId="{6510B431-562D-4B3D-AE15-E52019F6A2D8}" destId="{A8ABB8C7-CD77-4BB1-B2F9-B9DCC21B9C14}" srcOrd="0" destOrd="0" presId="urn:microsoft.com/office/officeart/2005/8/layout/target3"/>
    <dgm:cxn modelId="{730F3AEB-D3F7-4B0E-BA0A-964A8200873E}" type="presParOf" srcId="{6510B431-562D-4B3D-AE15-E52019F6A2D8}" destId="{AB548295-2D5D-4C56-99FB-7C86E3CE787D}" srcOrd="1" destOrd="0" presId="urn:microsoft.com/office/officeart/2005/8/layout/target3"/>
    <dgm:cxn modelId="{ED2A23D4-F59A-4F43-B2D2-7472A5B3475E}" type="presParOf" srcId="{6510B431-562D-4B3D-AE15-E52019F6A2D8}" destId="{4B7119F6-AAFD-4BC6-8527-44D58A51B5E0}" srcOrd="2" destOrd="0" presId="urn:microsoft.com/office/officeart/2005/8/layout/target3"/>
    <dgm:cxn modelId="{3243F236-7489-4E29-938D-B24ACD0077E7}" type="presParOf" srcId="{6510B431-562D-4B3D-AE15-E52019F6A2D8}" destId="{9EE91044-D35F-4B18-8999-404EC0575C2D}" srcOrd="3" destOrd="0" presId="urn:microsoft.com/office/officeart/2005/8/layout/target3"/>
    <dgm:cxn modelId="{C682147C-849C-4DED-8F77-AB1C553A0BAE}" type="presParOf" srcId="{6510B431-562D-4B3D-AE15-E52019F6A2D8}" destId="{B27172DC-AF09-4422-9544-1C1EF88B7863}" srcOrd="4" destOrd="0" presId="urn:microsoft.com/office/officeart/2005/8/layout/target3"/>
    <dgm:cxn modelId="{1A65DE14-C0F9-4F50-AF6D-83F5ABEAA46D}" type="presParOf" srcId="{6510B431-562D-4B3D-AE15-E52019F6A2D8}" destId="{AD4E8905-E19D-4F60-A942-73AE66F446B9}" srcOrd="5" destOrd="0" presId="urn:microsoft.com/office/officeart/2005/8/layout/target3"/>
    <dgm:cxn modelId="{2784E064-9972-4411-BDAA-BC6CD034B6D6}" type="presParOf" srcId="{6510B431-562D-4B3D-AE15-E52019F6A2D8}" destId="{AB6CA672-39C8-45F7-9C81-266760D7C2D8}" srcOrd="6" destOrd="0" presId="urn:microsoft.com/office/officeart/2005/8/layout/target3"/>
    <dgm:cxn modelId="{B1776735-5996-4F5E-8992-2AA638001F44}" type="presParOf" srcId="{6510B431-562D-4B3D-AE15-E52019F6A2D8}" destId="{C751CA39-3178-4EA2-9008-3FE77AD28E16}" srcOrd="7" destOrd="0" presId="urn:microsoft.com/office/officeart/2005/8/layout/target3"/>
    <dgm:cxn modelId="{65FF5183-4EE9-4FE9-A05B-12933EF51941}" type="presParOf" srcId="{6510B431-562D-4B3D-AE15-E52019F6A2D8}" destId="{A4F88B3B-D596-43AD-8944-0CFE64B460BF}" srcOrd="8" destOrd="0" presId="urn:microsoft.com/office/officeart/2005/8/layout/target3"/>
    <dgm:cxn modelId="{E85DD70A-C200-4553-838E-A81C2364C9D6}" type="presParOf" srcId="{6510B431-562D-4B3D-AE15-E52019F6A2D8}" destId="{A99E1E49-8363-44FD-BE99-F1B0BE099D6E}"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BB8C7-CD77-4BB1-B2F9-B9DCC21B9C14}">
      <dsp:nvSpPr>
        <dsp:cNvPr id="0" name=""/>
        <dsp:cNvSpPr/>
      </dsp:nvSpPr>
      <dsp:spPr>
        <a:xfrm>
          <a:off x="0" y="0"/>
          <a:ext cx="4927601" cy="4927601"/>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119F6-AAFD-4BC6-8527-44D58A51B5E0}">
      <dsp:nvSpPr>
        <dsp:cNvPr id="0" name=""/>
        <dsp:cNvSpPr/>
      </dsp:nvSpPr>
      <dsp:spPr>
        <a:xfrm>
          <a:off x="2463800" y="0"/>
          <a:ext cx="8017933" cy="4927601"/>
        </a:xfrm>
        <a:prstGeom prst="rect">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smtClean="0">
              <a:latin typeface="Times New Roman" panose="02020603050405020304" pitchFamily="18" charset="0"/>
              <a:cs typeface="Times New Roman" panose="02020603050405020304" pitchFamily="18" charset="0"/>
            </a:rPr>
            <a:t>Driver Analysis</a:t>
          </a:r>
        </a:p>
        <a:p>
          <a:pPr lvl="0" algn="ctr" defTabSz="128905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available sources</a:t>
          </a:r>
          <a:endParaRPr lang="en-US" sz="2400" i="1" kern="1200" dirty="0">
            <a:latin typeface="Times New Roman" panose="02020603050405020304" pitchFamily="18" charset="0"/>
            <a:cs typeface="Times New Roman" panose="02020603050405020304" pitchFamily="18" charset="0"/>
          </a:endParaRPr>
        </a:p>
      </dsp:txBody>
      <dsp:txXfrm>
        <a:off x="2463800" y="0"/>
        <a:ext cx="4008966" cy="2340610"/>
      </dsp:txXfrm>
    </dsp:sp>
    <dsp:sp modelId="{B27172DC-AF09-4422-9544-1C1EF88B7863}">
      <dsp:nvSpPr>
        <dsp:cNvPr id="0" name=""/>
        <dsp:cNvSpPr/>
      </dsp:nvSpPr>
      <dsp:spPr>
        <a:xfrm>
          <a:off x="1293495" y="2340610"/>
          <a:ext cx="2340610" cy="2340610"/>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E8905-E19D-4F60-A942-73AE66F446B9}">
      <dsp:nvSpPr>
        <dsp:cNvPr id="0" name=""/>
        <dsp:cNvSpPr/>
      </dsp:nvSpPr>
      <dsp:spPr>
        <a:xfrm>
          <a:off x="2463800" y="2340610"/>
          <a:ext cx="8017933" cy="2340610"/>
        </a:xfrm>
        <a:prstGeom prst="rect">
          <a:avLst/>
        </a:prstGeom>
        <a:solidFill>
          <a:schemeClr val="bg1">
            <a:lumMod val="9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imes New Roman" panose="02020603050405020304" pitchFamily="18" charset="0"/>
              <a:cs typeface="Times New Roman" panose="02020603050405020304" pitchFamily="18" charset="0"/>
            </a:rPr>
            <a:t>Driver Analysis</a:t>
          </a:r>
        </a:p>
        <a:p>
          <a:pPr lvl="0" algn="ctr" defTabSz="133350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derived measures</a:t>
          </a:r>
          <a:endParaRPr lang="en-US" sz="2400" i="1" kern="1200" dirty="0">
            <a:latin typeface="Times New Roman" panose="02020603050405020304" pitchFamily="18" charset="0"/>
            <a:cs typeface="Times New Roman" panose="02020603050405020304" pitchFamily="18" charset="0"/>
          </a:endParaRPr>
        </a:p>
      </dsp:txBody>
      <dsp:txXfrm>
        <a:off x="2463800" y="2340610"/>
        <a:ext cx="4008966" cy="2340610"/>
      </dsp:txXfrm>
    </dsp:sp>
    <dsp:sp modelId="{C751CA39-3178-4EA2-9008-3FE77AD28E16}">
      <dsp:nvSpPr>
        <dsp:cNvPr id="0" name=""/>
        <dsp:cNvSpPr/>
      </dsp:nvSpPr>
      <dsp:spPr>
        <a:xfrm>
          <a:off x="6472767" y="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Data landscaping through </a:t>
          </a:r>
          <a:r>
            <a:rPr lang="en-US" sz="1800" b="1" kern="1200" dirty="0" smtClean="0">
              <a:latin typeface="Times New Roman" panose="02020603050405020304" pitchFamily="18" charset="0"/>
              <a:cs typeface="Times New Roman" panose="02020603050405020304" pitchFamily="18" charset="0"/>
            </a:rPr>
            <a:t>Univariate</a:t>
          </a:r>
          <a:r>
            <a:rPr lang="en-US" sz="1800" kern="1200" dirty="0" smtClean="0">
              <a:latin typeface="Times New Roman" panose="02020603050405020304" pitchFamily="18" charset="0"/>
              <a:cs typeface="Times New Roman" panose="02020603050405020304" pitchFamily="18" charset="0"/>
            </a:rPr>
            <a:t> &amp; </a:t>
          </a:r>
          <a:r>
            <a:rPr lang="en-US" sz="1800" b="1" kern="1200" dirty="0" smtClean="0">
              <a:latin typeface="Times New Roman" panose="02020603050405020304" pitchFamily="18" charset="0"/>
              <a:cs typeface="Times New Roman" panose="02020603050405020304" pitchFamily="18" charset="0"/>
            </a:rPr>
            <a:t>Bivariate</a:t>
          </a:r>
          <a:r>
            <a:rPr lang="en-US" sz="1800" kern="12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0"/>
        <a:ext cx="4008966" cy="2340610"/>
      </dsp:txXfrm>
    </dsp:sp>
    <dsp:sp modelId="{A99E1E49-8363-44FD-BE99-F1B0BE099D6E}">
      <dsp:nvSpPr>
        <dsp:cNvPr id="0" name=""/>
        <dsp:cNvSpPr/>
      </dsp:nvSpPr>
      <dsp:spPr>
        <a:xfrm>
          <a:off x="6472767" y="234061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Creating </a:t>
          </a:r>
          <a:r>
            <a:rPr lang="en-US" sz="1800" b="1" kern="1200" dirty="0" smtClean="0">
              <a:latin typeface="Times New Roman" panose="02020603050405020304" pitchFamily="18" charset="0"/>
              <a:cs typeface="Times New Roman" panose="02020603050405020304" pitchFamily="18" charset="0"/>
            </a:rPr>
            <a:t>derived metrics</a:t>
          </a:r>
          <a:r>
            <a:rPr lang="en-US" sz="1800" kern="12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2340610"/>
        <a:ext cx="4008966" cy="234061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29-07-2018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29-07-2018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7.xml"/><Relationship Id="rId7" Type="http://schemas.openxmlformats.org/officeDocument/2006/relationships/chart" Target="../charts/chart9.xml"/><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626" y="344557"/>
            <a:ext cx="5677705" cy="3193774"/>
          </a:xfrm>
        </p:spPr>
        <p:txBody>
          <a:bodyPr>
            <a:normAutofit/>
          </a:bodyPr>
          <a:lstStyle/>
          <a:p>
            <a:r>
              <a:rPr lang="en-IN" sz="4400" b="1" dirty="0" smtClean="0"/>
              <a:t>Gramener Case Study</a:t>
            </a:r>
            <a:br>
              <a:rPr lang="en-IN" sz="4400" b="1" dirty="0" smtClean="0"/>
            </a:br>
            <a:r>
              <a:rPr lang="en-IN" sz="3200" i="1" dirty="0" smtClean="0"/>
              <a:t>Solution Deck</a:t>
            </a:r>
            <a:endParaRPr lang="en-IN" sz="4400" i="1" dirty="0"/>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900" b="1" dirty="0" smtClean="0"/>
              <a:t>Group Members –</a:t>
            </a:r>
            <a:endParaRPr lang="en-IN" sz="3000" b="1" dirty="0"/>
          </a:p>
          <a:p>
            <a:pPr marL="457200" indent="-457200" algn="l">
              <a:buFont typeface="+mj-lt"/>
              <a:buAutoNum type="arabicPeriod"/>
            </a:pPr>
            <a:r>
              <a:rPr lang="en-IN" sz="1700" dirty="0" smtClean="0"/>
              <a:t>Brijesh Singh</a:t>
            </a:r>
          </a:p>
          <a:p>
            <a:pPr marL="457200" indent="-457200" algn="l">
              <a:buFont typeface="+mj-lt"/>
              <a:buAutoNum type="arabicPeriod"/>
            </a:pPr>
            <a:r>
              <a:rPr lang="en-IN" sz="1700" dirty="0" smtClean="0"/>
              <a:t>Sourjya Sen</a:t>
            </a:r>
          </a:p>
          <a:p>
            <a:pPr marL="457200" indent="-457200" algn="l">
              <a:buFont typeface="+mj-lt"/>
              <a:buAutoNum type="arabicPeriod"/>
            </a:pPr>
            <a:r>
              <a:rPr lang="en-IN" sz="1700" dirty="0" smtClean="0"/>
              <a:t>Debraj Ray</a:t>
            </a:r>
            <a:endParaRPr lang="en-IN" sz="1700" dirty="0"/>
          </a:p>
          <a:p>
            <a:pPr marL="457200" indent="-457200" algn="l">
              <a:buFont typeface="+mj-lt"/>
              <a:buAutoNum type="arabicPeriod"/>
            </a:pPr>
            <a:r>
              <a:rPr lang="en-IN" sz="1700" dirty="0" smtClean="0"/>
              <a:t>Nilanjan Dutta</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ssen1005\Desktop\PGDML\107\Brijesh\dt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022" y="1742280"/>
            <a:ext cx="7079463" cy="30110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V</a:t>
            </a:r>
            <a:br>
              <a:rPr lang="en-IN" b="1" dirty="0" smtClean="0"/>
            </a:br>
            <a:r>
              <a:rPr lang="en-IN" sz="3100" i="1" dirty="0"/>
              <a:t>Is there any pattern around the debt to income ratio?</a:t>
            </a:r>
          </a:p>
        </p:txBody>
      </p:sp>
      <p:sp>
        <p:nvSpPr>
          <p:cNvPr id="6" name="Rectangle 5"/>
          <p:cNvSpPr/>
          <p:nvPr/>
        </p:nvSpPr>
        <p:spPr>
          <a:xfrm>
            <a:off x="1836624" y="6132942"/>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i="1" dirty="0">
                <a:solidFill>
                  <a:schemeClr val="tx1"/>
                </a:solidFill>
                <a:latin typeface="Times New Roman" panose="02020603050405020304" pitchFamily="18" charset="0"/>
                <a:cs typeface="Times New Roman" panose="02020603050405020304" pitchFamily="18" charset="0"/>
              </a:rPr>
              <a:t>With the Increase in debt to income ratio the chances of default increases is </a:t>
            </a:r>
            <a:r>
              <a:rPr lang="en-US" sz="1200" i="1" dirty="0" smtClean="0">
                <a:solidFill>
                  <a:schemeClr val="tx1"/>
                </a:solidFill>
                <a:latin typeface="Times New Roman" panose="02020603050405020304" pitchFamily="18" charset="0"/>
                <a:cs typeface="Times New Roman" panose="02020603050405020304" pitchFamily="18" charset="0"/>
              </a:rPr>
              <a:t>higher. As </a:t>
            </a:r>
            <a:r>
              <a:rPr lang="en-US" sz="1200" i="1" dirty="0">
                <a:solidFill>
                  <a:schemeClr val="tx1"/>
                </a:solidFill>
                <a:latin typeface="Times New Roman" panose="02020603050405020304" pitchFamily="18" charset="0"/>
                <a:cs typeface="Times New Roman" panose="02020603050405020304" pitchFamily="18" charset="0"/>
              </a:rPr>
              <a:t>a recommendation, the </a:t>
            </a:r>
            <a:r>
              <a:rPr lang="en-US" sz="1200" b="1" i="1" dirty="0">
                <a:solidFill>
                  <a:schemeClr val="tx1"/>
                </a:solidFill>
                <a:latin typeface="Times New Roman" panose="02020603050405020304" pitchFamily="18" charset="0"/>
                <a:cs typeface="Times New Roman" panose="02020603050405020304" pitchFamily="18" charset="0"/>
              </a:rPr>
              <a:t>Consumer Finance Company</a:t>
            </a:r>
            <a:r>
              <a:rPr lang="en-US" sz="1200" i="1" dirty="0">
                <a:solidFill>
                  <a:schemeClr val="tx1"/>
                </a:solidFill>
                <a:latin typeface="Times New Roman" panose="02020603050405020304" pitchFamily="18" charset="0"/>
                <a:cs typeface="Times New Roman" panose="02020603050405020304" pitchFamily="18" charset="0"/>
              </a:rPr>
              <a:t> while screening the Borrower’s application should look at the </a:t>
            </a:r>
            <a:r>
              <a:rPr lang="en-US" sz="1200" i="1" dirty="0" smtClean="0">
                <a:solidFill>
                  <a:schemeClr val="tx1"/>
                </a:solidFill>
                <a:latin typeface="Times New Roman" panose="02020603050405020304" pitchFamily="18" charset="0"/>
                <a:cs typeface="Times New Roman" panose="02020603050405020304" pitchFamily="18" charset="0"/>
              </a:rPr>
              <a:t>debt to income ratio </a:t>
            </a:r>
            <a:r>
              <a:rPr lang="en-US" sz="1200" i="1" dirty="0">
                <a:solidFill>
                  <a:schemeClr val="tx1"/>
                </a:solidFill>
                <a:latin typeface="Times New Roman" panose="02020603050405020304" pitchFamily="18" charset="0"/>
                <a:cs typeface="Times New Roman" panose="02020603050405020304" pitchFamily="18" charset="0"/>
              </a:rPr>
              <a:t>at the lower </a:t>
            </a:r>
            <a:r>
              <a:rPr lang="en-US" sz="1200" i="1" dirty="0" smtClean="0">
                <a:solidFill>
                  <a:schemeClr val="tx1"/>
                </a:solidFill>
                <a:latin typeface="Times New Roman" panose="02020603050405020304" pitchFamily="18" charset="0"/>
                <a:cs typeface="Times New Roman" panose="02020603050405020304" pitchFamily="18" charset="0"/>
              </a:rPr>
              <a:t>side”</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1369" y="4669744"/>
            <a:ext cx="10394898" cy="200054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shows that there is an increase in DTI (median and mean) from </a:t>
            </a:r>
            <a:r>
              <a:rPr lang="en-US" sz="1400" b="1" dirty="0" smtClean="0">
                <a:latin typeface="Times New Roman" panose="02020603050405020304" pitchFamily="18" charset="0"/>
                <a:cs typeface="Times New Roman" panose="02020603050405020304" pitchFamily="18" charset="0"/>
              </a:rPr>
              <a:t>Fully Paid – Charged Off – Current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200" b="1" i="1" dirty="0" smtClean="0">
                <a:latin typeface="Times New Roman" panose="02020603050405020304" pitchFamily="18" charset="0"/>
                <a:cs typeface="Times New Roman" panose="02020603050405020304" pitchFamily="18" charset="0"/>
              </a:rPr>
              <a:t>This </a:t>
            </a:r>
            <a:r>
              <a:rPr lang="en-US" sz="1200" b="1" i="1" dirty="0">
                <a:latin typeface="Times New Roman" panose="02020603050405020304" pitchFamily="18" charset="0"/>
                <a:cs typeface="Times New Roman" panose="02020603050405020304" pitchFamily="18" charset="0"/>
              </a:rPr>
              <a:t>is concerning for </a:t>
            </a:r>
            <a:r>
              <a:rPr lang="en-US" sz="1200" b="1" i="1" dirty="0" smtClean="0">
                <a:latin typeface="Times New Roman" panose="02020603050405020304" pitchFamily="18" charset="0"/>
                <a:cs typeface="Times New Roman" panose="02020603050405020304" pitchFamily="18" charset="0"/>
              </a:rPr>
              <a:t>Consumer Finance Company because </a:t>
            </a:r>
            <a:r>
              <a:rPr lang="en-US" sz="1200" b="1" i="1" dirty="0">
                <a:latin typeface="Times New Roman" panose="02020603050405020304" pitchFamily="18" charset="0"/>
                <a:cs typeface="Times New Roman" panose="02020603050405020304" pitchFamily="18" charset="0"/>
              </a:rPr>
              <a:t>this indicates that despite having a few loans in the Current loan status, the DTI average is more than the Fully Paid which is nearly 30 times of Current. In other words, if we assume that the DTI rate stays the same as Consumer Finance Company </a:t>
            </a:r>
            <a:r>
              <a:rPr lang="en-US" sz="1200" b="1" i="1" dirty="0" smtClean="0">
                <a:latin typeface="Times New Roman" panose="02020603050405020304" pitchFamily="18" charset="0"/>
                <a:cs typeface="Times New Roman" panose="02020603050405020304" pitchFamily="18" charset="0"/>
              </a:rPr>
              <a:t>accepts </a:t>
            </a:r>
            <a:r>
              <a:rPr lang="en-US" sz="1200" b="1" i="1" dirty="0">
                <a:latin typeface="Times New Roman" panose="02020603050405020304" pitchFamily="18" charset="0"/>
                <a:cs typeface="Times New Roman" panose="02020603050405020304" pitchFamily="18" charset="0"/>
              </a:rPr>
              <a:t>more loans then in the future the number of defaulters could increase </a:t>
            </a:r>
            <a:r>
              <a:rPr lang="en-US" sz="1200" b="1" i="1" dirty="0" smtClean="0">
                <a:latin typeface="Times New Roman" panose="02020603050405020304" pitchFamily="18" charset="0"/>
                <a:cs typeface="Times New Roman" panose="02020603050405020304" pitchFamily="18" charset="0"/>
              </a:rPr>
              <a:t>significantly</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Higher </a:t>
            </a:r>
            <a:r>
              <a:rPr lang="en-US" sz="1400" dirty="0">
                <a:latin typeface="Times New Roman" panose="02020603050405020304" pitchFamily="18" charset="0"/>
                <a:cs typeface="Times New Roman" panose="02020603050405020304" pitchFamily="18" charset="0"/>
              </a:rPr>
              <a:t>the value of this debt to income, greater is the chance of loan default.</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For Charged </a:t>
            </a:r>
            <a:r>
              <a:rPr lang="en-US" sz="1400" dirty="0">
                <a:latin typeface="Times New Roman" panose="02020603050405020304" pitchFamily="18" charset="0"/>
                <a:cs typeface="Times New Roman" panose="02020603050405020304" pitchFamily="18" charset="0"/>
              </a:rPr>
              <a:t>off cases, there is a  higher spread than the Fully paid loan implying higher the value there, greater is the risk of loan default</a:t>
            </a:r>
          </a:p>
          <a:p>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 xmlns:a16="http://schemas.microsoft.com/office/drawing/2014/main" xmlns:lc="http://schemas.openxmlformats.org/drawingml/2006/lockedCanvas" id="{56C3DD78-85AE-4B38-B9E8-EE83A9706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737" y="1809164"/>
            <a:ext cx="1872835" cy="2767443"/>
          </a:xfrm>
          <a:prstGeom prst="rect">
            <a:avLst/>
          </a:prstGeom>
        </p:spPr>
      </p:pic>
    </p:spTree>
    <p:extLst>
      <p:ext uri="{BB962C8B-B14F-4D97-AF65-F5344CB8AC3E}">
        <p14:creationId xmlns:p14="http://schemas.microsoft.com/office/powerpoint/2010/main" val="127793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10962398" cy="856138"/>
          </a:xfrm>
        </p:spPr>
        <p:txBody>
          <a:bodyPr>
            <a:normAutofit fontScale="90000"/>
          </a:bodyPr>
          <a:lstStyle/>
          <a:p>
            <a:r>
              <a:rPr lang="en-IN" b="1" dirty="0" smtClean="0"/>
              <a:t>Hypothesis – </a:t>
            </a:r>
            <a:r>
              <a:rPr lang="en-IN" b="1" dirty="0" smtClean="0"/>
              <a:t>VI</a:t>
            </a:r>
            <a:r>
              <a:rPr lang="en-IN" b="1" dirty="0" smtClean="0"/>
              <a:t/>
            </a:r>
            <a:br>
              <a:rPr lang="en-IN" b="1" dirty="0" smtClean="0"/>
            </a:br>
            <a:r>
              <a:rPr lang="en-IN" sz="3100" i="1" dirty="0" smtClean="0"/>
              <a:t>Are there </a:t>
            </a:r>
            <a:r>
              <a:rPr lang="en-IN" sz="3100" i="1" dirty="0" smtClean="0"/>
              <a:t>Borrowers from specific </a:t>
            </a:r>
            <a:r>
              <a:rPr lang="en-IN" sz="3100" i="1" dirty="0" smtClean="0"/>
              <a:t>States more likely to Charge offs?</a:t>
            </a:r>
            <a:endParaRPr lang="en-IN" sz="3100" i="1" dirty="0"/>
          </a:p>
        </p:txBody>
      </p:sp>
      <p:sp>
        <p:nvSpPr>
          <p:cNvPr id="6" name="Rectangle 5"/>
          <p:cNvSpPr/>
          <p:nvPr/>
        </p:nvSpPr>
        <p:spPr>
          <a:xfrm>
            <a:off x="1836624" y="6132942"/>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“The </a:t>
            </a:r>
            <a:r>
              <a:rPr lang="en-US" sz="1200" b="1" i="1" dirty="0">
                <a:solidFill>
                  <a:schemeClr val="tx1"/>
                </a:solidFill>
                <a:latin typeface="Times New Roman" panose="02020603050405020304" pitchFamily="18" charset="0"/>
                <a:cs typeface="Times New Roman" panose="02020603050405020304" pitchFamily="18" charset="0"/>
              </a:rPr>
              <a:t>Consumer Finance Company</a:t>
            </a:r>
            <a:r>
              <a:rPr lang="en-US" sz="1200" i="1" dirty="0">
                <a:solidFill>
                  <a:schemeClr val="tx1"/>
                </a:solidFill>
                <a:latin typeface="Times New Roman" panose="02020603050405020304" pitchFamily="18" charset="0"/>
                <a:cs typeface="Times New Roman" panose="02020603050405020304" pitchFamily="18" charset="0"/>
              </a:rPr>
              <a:t> while </a:t>
            </a:r>
            <a:r>
              <a:rPr lang="en-US" sz="1200" i="1" dirty="0" smtClean="0">
                <a:solidFill>
                  <a:schemeClr val="tx1"/>
                </a:solidFill>
                <a:latin typeface="Times New Roman" panose="02020603050405020304" pitchFamily="18" charset="0"/>
                <a:cs typeface="Times New Roman" panose="02020603050405020304" pitchFamily="18" charset="0"/>
              </a:rPr>
              <a:t>screening the </a:t>
            </a:r>
            <a:r>
              <a:rPr lang="en-US" sz="1200" i="1" dirty="0">
                <a:solidFill>
                  <a:schemeClr val="tx1"/>
                </a:solidFill>
                <a:latin typeface="Times New Roman" panose="02020603050405020304" pitchFamily="18" charset="0"/>
                <a:cs typeface="Times New Roman" panose="02020603050405020304" pitchFamily="18" charset="0"/>
              </a:rPr>
              <a:t>Borrower’s application </a:t>
            </a:r>
            <a:r>
              <a:rPr lang="en-US" sz="1200" i="1" dirty="0" smtClean="0">
                <a:solidFill>
                  <a:schemeClr val="tx1"/>
                </a:solidFill>
                <a:latin typeface="Times New Roman" panose="02020603050405020304" pitchFamily="18" charset="0"/>
                <a:cs typeface="Times New Roman" panose="02020603050405020304" pitchFamily="18" charset="0"/>
              </a:rPr>
              <a:t>from specific states (as highlighted) should implement a more robust model to capture their traits in order to minimize the charge offs”</a:t>
            </a:r>
            <a:endParaRPr lang="en-US" sz="1200" i="1" dirty="0" smtClean="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093" y="2192583"/>
            <a:ext cx="7256816" cy="3258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435047" y="2532502"/>
            <a:ext cx="3128212" cy="2585323"/>
          </a:xfrm>
          <a:prstGeom prst="rect">
            <a:avLst/>
          </a:prstGeom>
        </p:spPr>
        <p:txBody>
          <a:bodyPr>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for certain states viz. </a:t>
            </a:r>
            <a:r>
              <a:rPr lang="en-US" b="1" dirty="0">
                <a:latin typeface="Times New Roman" panose="02020603050405020304" pitchFamily="18" charset="0"/>
                <a:cs typeface="Times New Roman" panose="02020603050405020304" pitchFamily="18" charset="0"/>
              </a:rPr>
              <a:t>Utah</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Ohio</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Nevada</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Alaska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&amp; </a:t>
            </a:r>
            <a:r>
              <a:rPr lang="en-US" b="1" dirty="0" smtClean="0">
                <a:latin typeface="Times New Roman" panose="02020603050405020304" pitchFamily="18" charset="0"/>
                <a:cs typeface="Times New Roman" panose="02020603050405020304" pitchFamily="18" charset="0"/>
              </a:rPr>
              <a:t>Wisconsin</a:t>
            </a:r>
            <a:r>
              <a:rPr lang="en-US" dirty="0" smtClean="0">
                <a:latin typeface="Times New Roman" panose="02020603050405020304" pitchFamily="18" charset="0"/>
                <a:cs typeface="Times New Roman" panose="02020603050405020304" pitchFamily="18" charset="0"/>
              </a:rPr>
              <a:t> that with the increase in interest rates (</a:t>
            </a:r>
            <a:r>
              <a:rPr lang="en-US" i="1" dirty="0" smtClean="0">
                <a:latin typeface="Times New Roman" panose="02020603050405020304" pitchFamily="18" charset="0"/>
                <a:cs typeface="Times New Roman" panose="02020603050405020304" pitchFamily="18" charset="0"/>
              </a:rPr>
              <a:t>beyond </a:t>
            </a:r>
            <a:r>
              <a:rPr lang="en-US" i="1" dirty="0">
                <a:latin typeface="Times New Roman" panose="02020603050405020304" pitchFamily="18" charset="0"/>
                <a:cs typeface="Times New Roman" panose="02020603050405020304" pitchFamily="18" charset="0"/>
              </a:rPr>
              <a:t>a </a:t>
            </a:r>
            <a:r>
              <a:rPr lang="en-US" i="1" dirty="0" smtClean="0">
                <a:latin typeface="Times New Roman" panose="02020603050405020304" pitchFamily="18" charset="0"/>
                <a:cs typeface="Times New Roman" panose="02020603050405020304" pitchFamily="18" charset="0"/>
              </a:rPr>
              <a:t>threshold</a:t>
            </a:r>
            <a:r>
              <a:rPr lang="en-US" dirty="0" smtClean="0">
                <a:latin typeface="Times New Roman" panose="02020603050405020304" pitchFamily="18" charset="0"/>
                <a:cs typeface="Times New Roman" panose="02020603050405020304" pitchFamily="18" charset="0"/>
              </a:rPr>
              <a:t>), the propensity of Borrowers encountering from Charge offs also increases.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727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t>
            </a:r>
            <a:r>
              <a:rPr lang="en-US" sz="3200" dirty="0" smtClean="0"/>
              <a:t>derived metrics]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derived metrics created using available data; to see what factors having a significant impact on the Loan default</a:t>
            </a:r>
            <a:endParaRPr lang="en-US" sz="1600" dirty="0"/>
          </a:p>
        </p:txBody>
      </p:sp>
    </p:spTree>
    <p:extLst>
      <p:ext uri="{BB962C8B-B14F-4D97-AF65-F5344CB8AC3E}">
        <p14:creationId xmlns:p14="http://schemas.microsoft.com/office/powerpoint/2010/main" val="4165915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36469" y="640080"/>
            <a:ext cx="10962398" cy="856138"/>
          </a:xfrm>
        </p:spPr>
        <p:txBody>
          <a:bodyPr>
            <a:normAutofit fontScale="90000"/>
          </a:bodyPr>
          <a:lstStyle/>
          <a:p>
            <a:r>
              <a:rPr lang="en-IN" b="1" dirty="0" smtClean="0"/>
              <a:t>Intelligent Features</a:t>
            </a:r>
            <a:br>
              <a:rPr lang="en-IN" b="1" dirty="0" smtClean="0"/>
            </a:br>
            <a:r>
              <a:rPr lang="en-IN" sz="3100" i="1" dirty="0" smtClean="0"/>
              <a:t>Understanding the Definition / Purpose</a:t>
            </a:r>
            <a:endParaRPr lang="en-IN" sz="3100" i="1" dirty="0"/>
          </a:p>
        </p:txBody>
      </p:sp>
      <p:graphicFrame>
        <p:nvGraphicFramePr>
          <p:cNvPr id="12" name="Table 11"/>
          <p:cNvGraphicFramePr>
            <a:graphicFrameLocks noGrp="1"/>
          </p:cNvGraphicFramePr>
          <p:nvPr>
            <p:extLst>
              <p:ext uri="{D42A27DB-BD31-4B8C-83A1-F6EECF244321}">
                <p14:modId xmlns:p14="http://schemas.microsoft.com/office/powerpoint/2010/main" val="924117774"/>
              </p:ext>
            </p:extLst>
          </p:nvPr>
        </p:nvGraphicFramePr>
        <p:xfrm>
          <a:off x="1303866" y="1786466"/>
          <a:ext cx="10202334" cy="4079612"/>
        </p:xfrm>
        <a:graphic>
          <a:graphicData uri="http://schemas.openxmlformats.org/drawingml/2006/table">
            <a:tbl>
              <a:tblPr firstRow="1" bandRow="1">
                <a:tableStyleId>{5C22544A-7EE6-4342-B048-85BDC9FD1C3A}</a:tableStyleId>
              </a:tblPr>
              <a:tblGrid>
                <a:gridCol w="2184401"/>
                <a:gridCol w="8017933"/>
              </a:tblGrid>
              <a:tr h="339988">
                <a:tc>
                  <a:txBody>
                    <a:bodyPr/>
                    <a:lstStyle/>
                    <a:p>
                      <a:pPr algn="ctr"/>
                      <a:r>
                        <a:rPr lang="en-US" dirty="0" smtClean="0">
                          <a:latin typeface="Times New Roman" panose="02020603050405020304" pitchFamily="18" charset="0"/>
                          <a:cs typeface="Times New Roman" panose="02020603050405020304" pitchFamily="18" charset="0"/>
                        </a:rPr>
                        <a:t>Feature</a:t>
                      </a:r>
                      <a:r>
                        <a:rPr lang="en-US" baseline="0" dirty="0" smtClean="0">
                          <a:latin typeface="Times New Roman" panose="02020603050405020304" pitchFamily="18" charset="0"/>
                          <a:cs typeface="Times New Roman" panose="02020603050405020304" pitchFamily="18" charset="0"/>
                        </a:rPr>
                        <a:t> Name</a:t>
                      </a:r>
                      <a:endParaRPr lang="en-US" dirty="0">
                        <a:latin typeface="Times New Roman" panose="02020603050405020304" pitchFamily="18" charset="0"/>
                        <a:cs typeface="Times New Roman" panose="02020603050405020304" pitchFamily="18" charset="0"/>
                      </a:endParaRPr>
                    </a:p>
                  </a:txBody>
                  <a:tcPr>
                    <a:solidFill>
                      <a:schemeClr val="tx2"/>
                    </a:solidFill>
                  </a:tcPr>
                </a:tc>
                <a:tc>
                  <a:txBody>
                    <a:bodyPr/>
                    <a:lstStyle/>
                    <a:p>
                      <a:pPr algn="ctr"/>
                      <a:r>
                        <a:rPr lang="en-US" dirty="0" smtClean="0">
                          <a:latin typeface="Times New Roman" panose="02020603050405020304" pitchFamily="18" charset="0"/>
                          <a:cs typeface="Times New Roman" panose="02020603050405020304" pitchFamily="18" charset="0"/>
                        </a:rPr>
                        <a:t>Definition/Purpose</a:t>
                      </a:r>
                      <a:endParaRPr lang="en-US" dirty="0">
                        <a:latin typeface="Times New Roman" panose="02020603050405020304" pitchFamily="18" charset="0"/>
                        <a:cs typeface="Times New Roman" panose="02020603050405020304" pitchFamily="18" charset="0"/>
                      </a:endParaRPr>
                    </a:p>
                  </a:txBody>
                  <a:tcPr>
                    <a:solidFill>
                      <a:schemeClr val="tx2"/>
                    </a:solidFill>
                  </a:tcPr>
                </a:tc>
              </a:tr>
              <a:tr h="1175174">
                <a:tc>
                  <a:txBody>
                    <a:bodyPr/>
                    <a:lstStyle/>
                    <a:p>
                      <a:pPr marL="0" indent="0" algn="ctr">
                        <a:buFont typeface="Arial" panose="020B0604020202020204" pitchFamily="34" charset="0"/>
                        <a:buNone/>
                      </a:pPr>
                      <a:r>
                        <a:rPr lang="en-US" sz="1800" b="0" dirty="0" smtClean="0">
                          <a:latin typeface="Times New Roman" panose="02020603050405020304" pitchFamily="18" charset="0"/>
                          <a:cs typeface="Times New Roman" panose="02020603050405020304" pitchFamily="18" charset="0"/>
                        </a:rPr>
                        <a:t>Loan Risk Variable</a:t>
                      </a:r>
                      <a:endParaRPr lang="en-US"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r>
                        <a:rPr lang="en-US" sz="1800" dirty="0" smtClean="0">
                          <a:latin typeface="Times New Roman" panose="02020603050405020304" pitchFamily="18" charset="0"/>
                          <a:cs typeface="Times New Roman" panose="02020603050405020304" pitchFamily="18" charset="0"/>
                        </a:rPr>
                        <a:t>Categorized the Loan Status into two parts </a:t>
                      </a:r>
                      <a:r>
                        <a:rPr lang="en-US" sz="1800" b="1" dirty="0" smtClean="0">
                          <a:latin typeface="Times New Roman" panose="02020603050405020304" pitchFamily="18" charset="0"/>
                          <a:cs typeface="Times New Roman" panose="02020603050405020304" pitchFamily="18" charset="0"/>
                        </a:rPr>
                        <a:t>Low-Risk (Fully</a:t>
                      </a:r>
                      <a:r>
                        <a:rPr lang="en-US" sz="1800" b="1" baseline="0" dirty="0" smtClean="0">
                          <a:latin typeface="Times New Roman" panose="02020603050405020304" pitchFamily="18" charset="0"/>
                          <a:cs typeface="Times New Roman" panose="02020603050405020304" pitchFamily="18" charset="0"/>
                        </a:rPr>
                        <a:t> Paid)</a:t>
                      </a:r>
                      <a:r>
                        <a:rPr lang="en-US" sz="1800" dirty="0" smtClean="0">
                          <a:latin typeface="Times New Roman" panose="02020603050405020304" pitchFamily="18" charset="0"/>
                          <a:cs typeface="Times New Roman" panose="02020603050405020304" pitchFamily="18" charset="0"/>
                        </a:rPr>
                        <a:t> &amp; </a:t>
                      </a:r>
                      <a:r>
                        <a:rPr lang="en-US" sz="1800" b="1" dirty="0" smtClean="0">
                          <a:latin typeface="Times New Roman" panose="02020603050405020304" pitchFamily="18" charset="0"/>
                          <a:cs typeface="Times New Roman" panose="02020603050405020304" pitchFamily="18" charset="0"/>
                        </a:rPr>
                        <a:t>Moderate Risk (Charged Offs + Current)</a:t>
                      </a:r>
                    </a:p>
                    <a:p>
                      <a:r>
                        <a:rPr lang="en-US" sz="1600" i="1" dirty="0" smtClean="0">
                          <a:latin typeface="Times New Roman" panose="02020603050405020304" pitchFamily="18" charset="0"/>
                          <a:cs typeface="Times New Roman" panose="02020603050405020304" pitchFamily="18" charset="0"/>
                        </a:rPr>
                        <a:t>It was observed</a:t>
                      </a:r>
                      <a:r>
                        <a:rPr lang="en-US" sz="1600" i="1" baseline="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that </a:t>
                      </a:r>
                      <a:r>
                        <a:rPr lang="en-US" sz="1600" i="1" baseline="0" dirty="0" smtClean="0">
                          <a:latin typeface="Times New Roman" panose="02020603050405020304" pitchFamily="18" charset="0"/>
                          <a:cs typeface="Times New Roman" panose="02020603050405020304" pitchFamily="18" charset="0"/>
                        </a:rPr>
                        <a:t>the</a:t>
                      </a:r>
                      <a:r>
                        <a:rPr lang="en-US" sz="1600" i="1" dirty="0" smtClean="0">
                          <a:latin typeface="Times New Roman" panose="02020603050405020304" pitchFamily="18" charset="0"/>
                          <a:cs typeface="Times New Roman" panose="02020603050405020304" pitchFamily="18" charset="0"/>
                        </a:rPr>
                        <a:t> Median distribution of Current Status for </a:t>
                      </a:r>
                      <a:r>
                        <a:rPr lang="en-US" sz="1600" b="1" i="1" dirty="0" smtClean="0">
                          <a:latin typeface="Times New Roman" panose="02020603050405020304" pitchFamily="18" charset="0"/>
                          <a:cs typeface="Times New Roman" panose="02020603050405020304" pitchFamily="18" charset="0"/>
                        </a:rPr>
                        <a:t>DTI (Debt</a:t>
                      </a:r>
                      <a:r>
                        <a:rPr lang="en-US" sz="1600" b="1" i="1" baseline="0" dirty="0" smtClean="0">
                          <a:latin typeface="Times New Roman" panose="02020603050405020304" pitchFamily="18" charset="0"/>
                          <a:cs typeface="Times New Roman" panose="02020603050405020304" pitchFamily="18" charset="0"/>
                        </a:rPr>
                        <a:t> to Income)</a:t>
                      </a:r>
                      <a:r>
                        <a:rPr lang="en-US" sz="1600" i="1" dirty="0" smtClean="0">
                          <a:latin typeface="Times New Roman" panose="02020603050405020304" pitchFamily="18" charset="0"/>
                          <a:cs typeface="Times New Roman" panose="02020603050405020304" pitchFamily="18" charset="0"/>
                        </a:rPr>
                        <a:t> was more than </a:t>
                      </a:r>
                      <a:r>
                        <a:rPr lang="en-US" sz="1600" b="1" i="1" dirty="0" smtClean="0">
                          <a:latin typeface="Times New Roman" panose="02020603050405020304" pitchFamily="18" charset="0"/>
                          <a:cs typeface="Times New Roman" panose="02020603050405020304" pitchFamily="18" charset="0"/>
                        </a:rPr>
                        <a:t>15%</a:t>
                      </a:r>
                      <a:r>
                        <a:rPr lang="en-US" sz="1600" i="1" dirty="0" smtClean="0">
                          <a:latin typeface="Times New Roman" panose="02020603050405020304" pitchFamily="18" charset="0"/>
                          <a:cs typeface="Times New Roman" panose="02020603050405020304" pitchFamily="18" charset="0"/>
                        </a:rPr>
                        <a:t>.</a:t>
                      </a:r>
                      <a:r>
                        <a:rPr lang="en-US" sz="1600" i="1" baseline="0" dirty="0" smtClean="0">
                          <a:latin typeface="Times New Roman" panose="02020603050405020304" pitchFamily="18" charset="0"/>
                          <a:cs typeface="Times New Roman" panose="02020603050405020304" pitchFamily="18" charset="0"/>
                        </a:rPr>
                        <a:t> In terms of business, m</a:t>
                      </a:r>
                      <a:r>
                        <a:rPr lang="en-US" sz="1600" i="1" dirty="0" smtClean="0">
                          <a:latin typeface="Times New Roman" panose="02020603050405020304" pitchFamily="18" charset="0"/>
                          <a:cs typeface="Times New Roman" panose="02020603050405020304" pitchFamily="18" charset="0"/>
                        </a:rPr>
                        <a:t>ore the </a:t>
                      </a:r>
                      <a:r>
                        <a:rPr lang="en-US" sz="1600" b="1" i="1" dirty="0" smtClean="0">
                          <a:latin typeface="Times New Roman" panose="02020603050405020304" pitchFamily="18" charset="0"/>
                          <a:cs typeface="Times New Roman" panose="02020603050405020304" pitchFamily="18" charset="0"/>
                        </a:rPr>
                        <a:t>DTI</a:t>
                      </a:r>
                      <a:r>
                        <a:rPr lang="en-US" sz="1600" i="1" dirty="0" smtClean="0">
                          <a:latin typeface="Times New Roman" panose="02020603050405020304" pitchFamily="18" charset="0"/>
                          <a:cs typeface="Times New Roman" panose="02020603050405020304" pitchFamily="18" charset="0"/>
                        </a:rPr>
                        <a:t> more goes the</a:t>
                      </a:r>
                      <a:r>
                        <a:rPr lang="en-US" sz="1600" i="1" baseline="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risk on Loan. Hence, to study</a:t>
                      </a:r>
                      <a:r>
                        <a:rPr lang="en-US" sz="1600" i="1" baseline="0" dirty="0" smtClean="0">
                          <a:latin typeface="Times New Roman" panose="02020603050405020304" pitchFamily="18" charset="0"/>
                          <a:cs typeface="Times New Roman" panose="02020603050405020304" pitchFamily="18" charset="0"/>
                        </a:rPr>
                        <a:t> a </a:t>
                      </a:r>
                      <a:r>
                        <a:rPr lang="en-US" sz="1600" i="1" dirty="0" smtClean="0">
                          <a:latin typeface="Times New Roman" panose="02020603050405020304" pitchFamily="18" charset="0"/>
                          <a:cs typeface="Times New Roman" panose="02020603050405020304" pitchFamily="18" charset="0"/>
                        </a:rPr>
                        <a:t>stronger impact across the variables, these two Loan Status’ were combined</a:t>
                      </a:r>
                      <a:r>
                        <a:rPr lang="en-US" sz="1600" i="1" baseline="0" dirty="0" smtClean="0">
                          <a:latin typeface="Times New Roman" panose="02020603050405020304" pitchFamily="18" charset="0"/>
                          <a:cs typeface="Times New Roman" panose="02020603050405020304" pitchFamily="18" charset="0"/>
                        </a:rPr>
                        <a:t> into one</a:t>
                      </a:r>
                      <a:endParaRPr lang="en-US" b="1" i="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r>
              <a:tr h="4910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Outstanding Balance</a:t>
                      </a:r>
                      <a:endParaRPr lang="en-US" b="0" dirty="0">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[Outstanding Balance = Funded Amount – Total Principal Received Amount]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To study the impact of Outstanding Balance on different variables</a:t>
                      </a:r>
                      <a:endParaRPr lang="en-US" dirty="0">
                        <a:latin typeface="Times New Roman" panose="02020603050405020304" pitchFamily="18" charset="0"/>
                        <a:cs typeface="Times New Roman" panose="02020603050405020304" pitchFamily="18" charset="0"/>
                      </a:endParaRPr>
                    </a:p>
                  </a:txBody>
                  <a:tcPr anchor="ctr"/>
                </a:tc>
              </a:tr>
              <a:tr h="8487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US Regions</a:t>
                      </a:r>
                      <a:endParaRPr lang="en-US" b="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r>
                        <a:rPr lang="en-US" dirty="0" smtClean="0">
                          <a:latin typeface="Times New Roman" panose="02020603050405020304" pitchFamily="18" charset="0"/>
                          <a:cs typeface="Times New Roman" panose="02020603050405020304" pitchFamily="18" charset="0"/>
                        </a:rPr>
                        <a:t>Divided</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51</a:t>
                      </a:r>
                      <a:r>
                        <a:rPr lang="en-US" baseline="0" dirty="0" smtClean="0">
                          <a:latin typeface="Times New Roman" panose="02020603050405020304" pitchFamily="18" charset="0"/>
                          <a:cs typeface="Times New Roman" panose="02020603050405020304" pitchFamily="18" charset="0"/>
                        </a:rPr>
                        <a:t> US states into </a:t>
                      </a:r>
                      <a:r>
                        <a:rPr lang="en-US" b="1" baseline="0" dirty="0" smtClean="0">
                          <a:latin typeface="Times New Roman" panose="02020603050405020304" pitchFamily="18" charset="0"/>
                          <a:cs typeface="Times New Roman" panose="02020603050405020304" pitchFamily="18" charset="0"/>
                        </a:rPr>
                        <a:t>5</a:t>
                      </a:r>
                      <a:r>
                        <a:rPr lang="en-US" baseline="0" dirty="0" smtClean="0">
                          <a:latin typeface="Times New Roman" panose="02020603050405020304" pitchFamily="18" charset="0"/>
                          <a:cs typeface="Times New Roman" panose="02020603050405020304" pitchFamily="18" charset="0"/>
                        </a:rPr>
                        <a:t> Regions viz. </a:t>
                      </a:r>
                      <a:r>
                        <a:rPr lang="en-US" b="1" baseline="0" dirty="0" smtClean="0">
                          <a:latin typeface="Times New Roman" panose="02020603050405020304" pitchFamily="18" charset="0"/>
                          <a:cs typeface="Times New Roman" panose="02020603050405020304" pitchFamily="18" charset="0"/>
                        </a:rPr>
                        <a:t>Western, South West, South East, Mid West </a:t>
                      </a:r>
                      <a:r>
                        <a:rPr lang="en-US" b="0" baseline="0" dirty="0" smtClean="0">
                          <a:latin typeface="Times New Roman" panose="02020603050405020304" pitchFamily="18" charset="0"/>
                          <a:cs typeface="Times New Roman" panose="02020603050405020304" pitchFamily="18" charset="0"/>
                        </a:rPr>
                        <a:t>&amp;</a:t>
                      </a:r>
                      <a:r>
                        <a:rPr lang="en-US" b="1" baseline="0" dirty="0" smtClean="0">
                          <a:latin typeface="Times New Roman" panose="02020603050405020304" pitchFamily="18" charset="0"/>
                          <a:cs typeface="Times New Roman" panose="02020603050405020304" pitchFamily="18" charset="0"/>
                        </a:rPr>
                        <a:t> North East</a:t>
                      </a:r>
                    </a:p>
                    <a:p>
                      <a:r>
                        <a:rPr lang="en-US" sz="1600" i="1" dirty="0" smtClean="0">
                          <a:latin typeface="Times New Roman" panose="02020603050405020304" pitchFamily="18" charset="0"/>
                          <a:cs typeface="Times New Roman" panose="02020603050405020304" pitchFamily="18" charset="0"/>
                        </a:rPr>
                        <a:t>To study the impact</a:t>
                      </a:r>
                      <a:r>
                        <a:rPr lang="en-US" sz="1600" i="1" baseline="0" dirty="0" smtClean="0">
                          <a:latin typeface="Times New Roman" panose="02020603050405020304" pitchFamily="18" charset="0"/>
                          <a:cs typeface="Times New Roman" panose="02020603050405020304" pitchFamily="18" charset="0"/>
                        </a:rPr>
                        <a:t> of US Regions across different variables</a:t>
                      </a:r>
                      <a:endParaRPr lang="en-US" sz="1600" i="1"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r>
              <a:tr h="8487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Income Category</a:t>
                      </a:r>
                      <a:endParaRPr lang="en-US"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r>
                        <a:rPr lang="en-US" sz="1600" i="0" dirty="0" smtClean="0">
                          <a:latin typeface="Times New Roman" panose="02020603050405020304" pitchFamily="18" charset="0"/>
                          <a:cs typeface="Times New Roman" panose="02020603050405020304" pitchFamily="18" charset="0"/>
                        </a:rPr>
                        <a:t>Categorized </a:t>
                      </a:r>
                      <a:r>
                        <a:rPr lang="en-US" sz="1600" i="0" baseline="0" dirty="0" smtClean="0">
                          <a:latin typeface="Times New Roman" panose="02020603050405020304" pitchFamily="18" charset="0"/>
                          <a:cs typeface="Times New Roman" panose="02020603050405020304" pitchFamily="18" charset="0"/>
                        </a:rPr>
                        <a:t>Borrower’s Annual Incomes into 4 segments – </a:t>
                      </a:r>
                      <a:r>
                        <a:rPr lang="en-US" sz="1600" b="1" i="0" baseline="0" dirty="0" smtClean="0">
                          <a:latin typeface="Times New Roman" panose="02020603050405020304" pitchFamily="18" charset="0"/>
                          <a:cs typeface="Times New Roman" panose="02020603050405020304" pitchFamily="18" charset="0"/>
                        </a:rPr>
                        <a:t>High (&gt;90K)</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High – Medium (Between 60K-90K)</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Low-Medium (30K-60K)</a:t>
                      </a:r>
                      <a:r>
                        <a:rPr lang="en-US" sz="1600" b="0" i="0" baseline="0" dirty="0" smtClean="0">
                          <a:latin typeface="Times New Roman" panose="02020603050405020304" pitchFamily="18" charset="0"/>
                          <a:cs typeface="Times New Roman" panose="02020603050405020304" pitchFamily="18" charset="0"/>
                        </a:rPr>
                        <a:t> &amp;</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Low(&lt;30K) [</a:t>
                      </a:r>
                      <a:r>
                        <a:rPr lang="en-US" sz="1600" b="0" i="1" baseline="0" dirty="0" smtClean="0">
                          <a:latin typeface="Times New Roman" panose="02020603050405020304" pitchFamily="18" charset="0"/>
                          <a:cs typeface="Times New Roman" panose="02020603050405020304" pitchFamily="18" charset="0"/>
                        </a:rPr>
                        <a:t>All Income in USD</a:t>
                      </a:r>
                      <a:r>
                        <a:rPr lang="en-US" sz="1600" b="1" i="0" baseline="0" dirty="0" smtClean="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To study the impact</a:t>
                      </a:r>
                      <a:r>
                        <a:rPr lang="en-US" sz="1600" i="1" baseline="0" dirty="0" smtClean="0">
                          <a:latin typeface="Times New Roman" panose="02020603050405020304" pitchFamily="18" charset="0"/>
                          <a:cs typeface="Times New Roman" panose="02020603050405020304" pitchFamily="18" charset="0"/>
                        </a:rPr>
                        <a:t> of Categories across </a:t>
                      </a:r>
                      <a:r>
                        <a:rPr lang="en-US" sz="1600" b="1" i="1" baseline="0" dirty="0" smtClean="0">
                          <a:latin typeface="Times New Roman" panose="02020603050405020304" pitchFamily="18" charset="0"/>
                          <a:cs typeface="Times New Roman" panose="02020603050405020304" pitchFamily="18" charset="0"/>
                        </a:rPr>
                        <a:t>DTI</a:t>
                      </a:r>
                      <a:endParaRPr lang="en-US" sz="1600" b="1" i="1" dirty="0" smtClean="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r>
            </a:tbl>
          </a:graphicData>
        </a:graphic>
      </p:graphicFrame>
    </p:spTree>
    <p:extLst>
      <p:ext uri="{BB962C8B-B14F-4D97-AF65-F5344CB8AC3E}">
        <p14:creationId xmlns:p14="http://schemas.microsoft.com/office/powerpoint/2010/main" val="117375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Risk Analysis for Derived Metrics</a:t>
            </a:r>
            <a:r>
              <a:rPr lang="en-IN" b="1" dirty="0"/>
              <a:t/>
            </a:r>
            <a:br>
              <a:rPr lang="en-IN" b="1" dirty="0"/>
            </a:br>
            <a:r>
              <a:rPr lang="en-IN" sz="3100" i="1" dirty="0" smtClean="0"/>
              <a:t>Insights from Intelligent Features – </a:t>
            </a:r>
            <a:r>
              <a:rPr lang="en-IN" sz="3100" b="1" dirty="0" smtClean="0"/>
              <a:t>I</a:t>
            </a:r>
            <a:endParaRPr lang="en-IN" sz="3100" b="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6452219" y="5273785"/>
            <a:ext cx="4816908" cy="584775"/>
          </a:xfrm>
          <a:prstGeom prst="rect">
            <a:avLst/>
          </a:prstGeom>
        </p:spPr>
        <p:txBody>
          <a:bodyPr wrap="square">
            <a:spAutoFit/>
          </a:bodyPr>
          <a:lstStyle/>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Western-US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region is higher on Moderate Risk as total outstanding balance is higher in this </a:t>
            </a:r>
            <a:r>
              <a:rPr lang="en-US" sz="1600" dirty="0" smtClean="0">
                <a:latin typeface="Times New Roman" panose="02020603050405020304" pitchFamily="18" charset="0"/>
                <a:cs typeface="Times New Roman" panose="02020603050405020304" pitchFamily="18" charset="0"/>
              </a:rPr>
              <a:t>region</a:t>
            </a:r>
            <a:endParaRPr lang="en-US" sz="1600" dirty="0">
              <a:latin typeface="Times New Roman" panose="02020603050405020304" pitchFamily="18" charset="0"/>
              <a:cs typeface="Times New Roman" panose="02020603050405020304" pitchFamily="18" charset="0"/>
            </a:endParaRPr>
          </a:p>
        </p:txBody>
      </p:sp>
      <p:pic>
        <p:nvPicPr>
          <p:cNvPr id="2050" name="Picture 2" descr="C:\Users\ssen1005\Desktop\PGDML\107\Brijesh\regin_grade_wise_loan_ris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58" y="2413642"/>
            <a:ext cx="4746973" cy="277947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sen1005\Desktop\PGDML\107\Brijesh\regin_grade_wise_loan_ris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421" y="2388241"/>
            <a:ext cx="4700373" cy="280504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06937" y="5273785"/>
            <a:ext cx="5245282"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a:t>
            </a:r>
            <a:r>
              <a:rPr lang="en-US" sz="1600" b="1" dirty="0" smtClean="0">
                <a:latin typeface="Times New Roman" panose="02020603050405020304" pitchFamily="18" charset="0"/>
                <a:cs typeface="Times New Roman" panose="02020603050405020304" pitchFamily="18" charset="0"/>
              </a:rPr>
              <a:t>G,F </a:t>
            </a:r>
            <a:r>
              <a:rPr lang="en-US" sz="1600" dirty="0" smtClean="0">
                <a:latin typeface="Times New Roman" panose="02020603050405020304" pitchFamily="18" charset="0"/>
                <a:cs typeface="Times New Roman" panose="02020603050405020304" pitchFamily="18" charset="0"/>
              </a:rPr>
              <a:t>&amp;</a:t>
            </a:r>
            <a:r>
              <a:rPr lang="en-US" sz="1600" b="1" dirty="0" smtClean="0">
                <a:latin typeface="Times New Roman" panose="02020603050405020304" pitchFamily="18" charset="0"/>
                <a:cs typeface="Times New Roman" panose="02020603050405020304" pitchFamily="18" charset="0"/>
              </a:rPr>
              <a:t> 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category grade are in moderate risk (higher grade category </a:t>
            </a:r>
            <a:r>
              <a:rPr lang="en-US" sz="1600" dirty="0" smtClean="0">
                <a:latin typeface="Times New Roman" panose="02020603050405020304" pitchFamily="18" charset="0"/>
                <a:cs typeface="Times New Roman" panose="02020603050405020304" pitchFamily="18" charset="0"/>
              </a:rPr>
              <a:t>higher </a:t>
            </a:r>
            <a:r>
              <a:rPr lang="en-US" sz="1600" dirty="0">
                <a:latin typeface="Times New Roman" panose="02020603050405020304" pitchFamily="18" charset="0"/>
                <a:cs typeface="Times New Roman" panose="02020603050405020304" pitchFamily="18" charset="0"/>
              </a:rPr>
              <a:t>moderate </a:t>
            </a:r>
            <a:r>
              <a:rPr lang="en-US" sz="1600" dirty="0" smtClean="0">
                <a:latin typeface="Times New Roman" panose="02020603050405020304" pitchFamily="18" charset="0"/>
                <a:cs typeface="Times New Roman" panose="02020603050405020304" pitchFamily="18" charset="0"/>
              </a:rPr>
              <a:t>risk</a:t>
            </a:r>
            <a:r>
              <a:rPr lang="en-US" sz="1600" dirty="0">
                <a:latin typeface="Times New Roman" panose="02020603050405020304" pitchFamily="18" charset="0"/>
                <a:cs typeface="Times New Roman" panose="02020603050405020304" pitchFamily="18" charset="0"/>
              </a:rPr>
              <a:t>)</a:t>
            </a:r>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7316" y="2738045"/>
            <a:ext cx="356812" cy="14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5783" y="2729577"/>
            <a:ext cx="356812" cy="14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09975" y="1960433"/>
            <a:ext cx="2611612"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Distribution of </a:t>
            </a:r>
            <a:r>
              <a:rPr lang="en-US" sz="1200" dirty="0" smtClean="0">
                <a:latin typeface="Times New Roman" panose="02020603050405020304" pitchFamily="18" charset="0"/>
                <a:cs typeface="Times New Roman" panose="02020603050405020304" pitchFamily="18" charset="0"/>
              </a:rPr>
              <a:t>Grade across </a:t>
            </a:r>
            <a:r>
              <a:rPr lang="en-US" sz="1200" dirty="0">
                <a:latin typeface="Times New Roman" panose="02020603050405020304" pitchFamily="18" charset="0"/>
                <a:cs typeface="Times New Roman" panose="02020603050405020304" pitchFamily="18" charset="0"/>
              </a:rPr>
              <a:t>Loan </a:t>
            </a:r>
            <a:r>
              <a:rPr lang="en-US" sz="1200" dirty="0" smtClean="0">
                <a:latin typeface="Times New Roman" panose="02020603050405020304" pitchFamily="18" charset="0"/>
                <a:cs typeface="Times New Roman" panose="02020603050405020304" pitchFamily="18" charset="0"/>
              </a:rPr>
              <a:t>Risk</a:t>
            </a:r>
            <a:endParaRPr lang="en-US" sz="1200" dirty="0">
              <a:latin typeface="Times New Roman" panose="02020603050405020304" pitchFamily="18" charset="0"/>
              <a:cs typeface="Times New Roman" panose="02020603050405020304" pitchFamily="18" charset="0"/>
            </a:endParaRPr>
          </a:p>
        </p:txBody>
      </p:sp>
      <p:sp>
        <p:nvSpPr>
          <p:cNvPr id="17" name="Rectangle 16"/>
          <p:cNvSpPr/>
          <p:nvPr/>
        </p:nvSpPr>
        <p:spPr>
          <a:xfrm>
            <a:off x="7369801" y="1954198"/>
            <a:ext cx="297389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Distribution of </a:t>
            </a:r>
            <a:r>
              <a:rPr lang="en-US" sz="1200" dirty="0" smtClean="0">
                <a:latin typeface="Times New Roman" panose="02020603050405020304" pitchFamily="18" charset="0"/>
                <a:cs typeface="Times New Roman" panose="02020603050405020304" pitchFamily="18" charset="0"/>
              </a:rPr>
              <a:t>US Regions across </a:t>
            </a:r>
            <a:r>
              <a:rPr lang="en-US" sz="1200" dirty="0">
                <a:latin typeface="Times New Roman" panose="02020603050405020304" pitchFamily="18" charset="0"/>
                <a:cs typeface="Times New Roman" panose="02020603050405020304" pitchFamily="18" charset="0"/>
              </a:rPr>
              <a:t>Loan </a:t>
            </a:r>
            <a:r>
              <a:rPr lang="en-US" sz="1200" dirty="0" smtClean="0">
                <a:latin typeface="Times New Roman" panose="02020603050405020304" pitchFamily="18" charset="0"/>
                <a:cs typeface="Times New Roman" panose="02020603050405020304" pitchFamily="18" charset="0"/>
              </a:rPr>
              <a:t>Risk</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231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Driver Analysis </a:t>
            </a:r>
            <a:r>
              <a:rPr lang="en-IN" b="1" dirty="0"/>
              <a:t>for Derived Metrics</a:t>
            </a:r>
            <a:br>
              <a:rPr lang="en-IN" b="1" dirty="0"/>
            </a:br>
            <a:r>
              <a:rPr lang="en-IN" sz="3100" i="1" dirty="0"/>
              <a:t>Insights from Intelligent Features – </a:t>
            </a:r>
            <a:r>
              <a:rPr lang="en-IN" sz="3100" b="1" dirty="0" smtClean="0"/>
              <a:t>II</a:t>
            </a:r>
            <a:endParaRPr lang="en-IN" sz="3100" b="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337848" y="4974934"/>
            <a:ext cx="10095875" cy="1815882"/>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MidWestern-US, SouthEast-US &amp; SouthWest-US </a:t>
            </a:r>
            <a:r>
              <a:rPr lang="en-US" sz="1600" dirty="0">
                <a:latin typeface="Times New Roman" panose="02020603050405020304" pitchFamily="18" charset="0"/>
                <a:cs typeface="Times New Roman" panose="02020603050405020304" pitchFamily="18" charset="0"/>
              </a:rPr>
              <a:t>had a rapid increase in debt-to-income starting in </a:t>
            </a:r>
            <a:r>
              <a:rPr lang="en-US" sz="1600" dirty="0" smtClean="0">
                <a:latin typeface="Times New Roman" panose="02020603050405020304" pitchFamily="18" charset="0"/>
                <a:cs typeface="Times New Roman" panose="02020603050405020304" pitchFamily="18" charset="0"/>
              </a:rPr>
              <a:t>2011</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MidWestern-US</a:t>
            </a:r>
            <a:r>
              <a:rPr lang="en-US" sz="1600" dirty="0">
                <a:latin typeface="Times New Roman" panose="02020603050405020304" pitchFamily="18" charset="0"/>
                <a:cs typeface="Times New Roman" panose="02020603050405020304" pitchFamily="18" charset="0"/>
              </a:rPr>
              <a:t>, SouthEast-US and SouthWest-US had a rapid increase in interest rates (This might explain the increase in debt to income</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DTI is inversely proportional to Annual income because dti=(monthly expenses including loan / monthly income)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3077" name="Picture 5" descr="C:\Users\ssen1005\Desktop\PGDML\107\Brijesh\region_based_analysi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0345" y="2458101"/>
            <a:ext cx="3224487" cy="19232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ssen1005\Desktop\PGDML\107\Brijesh\region_based_analysi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9286" y="2435339"/>
            <a:ext cx="3295583" cy="191958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ssen1005\Desktop\PGDML\107\Brijesh\region_based_analysis-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51"/>
          <a:stretch/>
        </p:blipFill>
        <p:spPr bwMode="auto">
          <a:xfrm>
            <a:off x="8209237" y="2460740"/>
            <a:ext cx="3224487" cy="19162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726318" y="1686465"/>
            <a:ext cx="7128818"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Distribution of </a:t>
            </a:r>
            <a:r>
              <a:rPr lang="en-US" b="1" dirty="0" smtClean="0">
                <a:latin typeface="Times New Roman" panose="02020603050405020304" pitchFamily="18" charset="0"/>
                <a:cs typeface="Times New Roman" panose="02020603050405020304" pitchFamily="18" charset="0"/>
              </a:rPr>
              <a:t>US Regions</a:t>
            </a:r>
            <a:endParaRPr lang="en-US"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4890" y="2055797"/>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Average Interest Rate</a:t>
            </a:r>
            <a:endParaRPr lang="en-US" sz="1200" dirty="0">
              <a:latin typeface="Times New Roman" panose="02020603050405020304" pitchFamily="18" charset="0"/>
              <a:cs typeface="Times New Roman" panose="02020603050405020304" pitchFamily="18" charset="0"/>
            </a:endParaRPr>
          </a:p>
        </p:txBody>
      </p:sp>
      <p:sp>
        <p:nvSpPr>
          <p:cNvPr id="21" name="Rectangle 20"/>
          <p:cNvSpPr/>
          <p:nvPr/>
        </p:nvSpPr>
        <p:spPr>
          <a:xfrm>
            <a:off x="5212843" y="2055797"/>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Annual Income</a:t>
            </a:r>
            <a:endParaRPr lang="en-US" sz="1200" dirty="0">
              <a:latin typeface="Times New Roman" panose="02020603050405020304" pitchFamily="18" charset="0"/>
              <a:cs typeface="Times New Roman" panose="02020603050405020304" pitchFamily="18" charset="0"/>
            </a:endParaRPr>
          </a:p>
        </p:txBody>
      </p:sp>
      <p:sp>
        <p:nvSpPr>
          <p:cNvPr id="22" name="Rectangle 21"/>
          <p:cNvSpPr/>
          <p:nvPr/>
        </p:nvSpPr>
        <p:spPr>
          <a:xfrm>
            <a:off x="8447246" y="2055796"/>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DTI</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14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Analysis of Loan Variables</a:t>
            </a:r>
            <a:br>
              <a:rPr lang="en-IN" b="1" dirty="0" smtClean="0"/>
            </a:br>
            <a:r>
              <a:rPr lang="en-IN" sz="3100" i="1" dirty="0" smtClean="0"/>
              <a:t>Findings through Cross-Tab Analysis</a:t>
            </a:r>
            <a:endParaRPr lang="en-IN" sz="3100" i="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Users\ssen1005\Desktop\PGDML\107\Brijesh\crosstab_distrib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115" y="1745190"/>
            <a:ext cx="3046186" cy="49700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81997" y="2185080"/>
            <a:ext cx="5397670" cy="347787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Mostly </a:t>
            </a:r>
            <a:r>
              <a:rPr lang="en-US" sz="2000" b="1" dirty="0">
                <a:latin typeface="Times New Roman" panose="02020603050405020304" pitchFamily="18" charset="0"/>
                <a:cs typeface="Times New Roman" panose="02020603050405020304" pitchFamily="18" charset="0"/>
              </a:rPr>
              <a:t>done to identify distribution with easy. A couple of examples listed </a:t>
            </a:r>
            <a:r>
              <a:rPr lang="en-US" sz="2000" b="1" dirty="0" smtClean="0">
                <a:latin typeface="Times New Roman" panose="02020603050405020304" pitchFamily="18" charset="0"/>
                <a:cs typeface="Times New Roman" panose="02020603050405020304" pitchFamily="18" charset="0"/>
              </a:rPr>
              <a:t>below –</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Capturing the High Risk Loans</a:t>
            </a:r>
            <a:r>
              <a:rPr lang="en-US" dirty="0" smtClean="0">
                <a:latin typeface="Times New Roman" panose="02020603050405020304" pitchFamily="18" charset="0"/>
                <a:cs typeface="Times New Roman" panose="02020603050405020304" pitchFamily="18" charset="0"/>
              </a:rPr>
              <a:t>– The category of applicants seeking Loans as a purpose of small business tends to </a:t>
            </a:r>
            <a:r>
              <a:rPr lang="en-US" dirty="0">
                <a:latin typeface="Times New Roman" panose="02020603050405020304" pitchFamily="18" charset="0"/>
                <a:cs typeface="Times New Roman" panose="02020603050405020304" pitchFamily="18" charset="0"/>
              </a:rPr>
              <a:t>have a higher risk of being a </a:t>
            </a:r>
            <a:r>
              <a:rPr lang="en-US" dirty="0" smtClean="0">
                <a:latin typeface="Times New Roman" panose="02020603050405020304" pitchFamily="18" charset="0"/>
                <a:cs typeface="Times New Roman" panose="02020603050405020304" pitchFamily="18" charset="0"/>
              </a:rPr>
              <a:t>default loan. However, the severity would be less as it has a relatively l</a:t>
            </a:r>
            <a:r>
              <a:rPr lang="en-US" b="1" dirty="0" smtClean="0">
                <a:latin typeface="Times New Roman" panose="02020603050405020304" pitchFamily="18" charset="0"/>
                <a:cs typeface="Times New Roman" panose="02020603050405020304" pitchFamily="18" charset="0"/>
              </a:rPr>
              <a:t>ow frequency.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Capturing Frequent Purpose Categories </a:t>
            </a:r>
            <a:r>
              <a:rPr lang="en-US" dirty="0" smtClean="0">
                <a:latin typeface="Times New Roman" panose="02020603050405020304" pitchFamily="18" charset="0"/>
                <a:cs typeface="Times New Roman" panose="02020603050405020304" pitchFamily="18" charset="0"/>
              </a:rPr>
              <a:t>– It was observed that the purpose contributed by debt consolidated had the highest count.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49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Analysis of Loan Variables</a:t>
            </a:r>
            <a:r>
              <a:rPr lang="en-IN" b="1" dirty="0" smtClean="0"/>
              <a:t/>
            </a:r>
            <a:br>
              <a:rPr lang="en-IN" b="1" dirty="0" smtClean="0"/>
            </a:br>
            <a:r>
              <a:rPr lang="en-IN" sz="3100" i="1" dirty="0" smtClean="0"/>
              <a:t>Correlation </a:t>
            </a:r>
            <a:r>
              <a:rPr lang="en-IN" sz="3100" i="1" dirty="0" smtClean="0"/>
              <a:t>Analysis</a:t>
            </a:r>
            <a:endParaRPr lang="en-IN" sz="2200" i="1" dirty="0"/>
          </a:p>
        </p:txBody>
      </p:sp>
      <p:pic>
        <p:nvPicPr>
          <p:cNvPr id="21" name="Picture 2" descr="C:\Users\ssen1005\Desktop\PGDML\107\loan\corr_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31" y="2123638"/>
            <a:ext cx="6204491" cy="45340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421655" y="1705333"/>
            <a:ext cx="1648455" cy="307777"/>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Correlation Matrix</a:t>
            </a:r>
            <a:endParaRPr lang="en-US" sz="14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128309" y="2181451"/>
            <a:ext cx="4352493" cy="378565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Two clusters</a:t>
            </a:r>
            <a:r>
              <a:rPr lang="en-US" dirty="0" smtClean="0">
                <a:latin typeface="Times New Roman" panose="02020603050405020304" pitchFamily="18" charset="0"/>
                <a:cs typeface="Times New Roman" panose="02020603050405020304" pitchFamily="18" charset="0"/>
              </a:rPr>
              <a:t> which are </a:t>
            </a:r>
            <a:r>
              <a:rPr lang="en-US" b="1" dirty="0" smtClean="0">
                <a:latin typeface="Times New Roman" panose="02020603050405020304" pitchFamily="18" charset="0"/>
                <a:cs typeface="Times New Roman" panose="02020603050405020304" pitchFamily="18" charset="0"/>
              </a:rPr>
              <a:t>highly correlated</a:t>
            </a:r>
            <a:r>
              <a:rPr lang="en-US" dirty="0" smtClean="0">
                <a:latin typeface="Times New Roman" panose="02020603050405020304" pitchFamily="18" charset="0"/>
                <a:cs typeface="Times New Roman" panose="02020603050405020304" pitchFamily="18" charset="0"/>
              </a:rPr>
              <a:t> among each other – </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Loan Amount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Funded Amount </a:t>
            </a:r>
            <a:r>
              <a:rPr lang="en-US" sz="1600" dirty="0" smtClean="0">
                <a:latin typeface="Times New Roman" panose="02020603050405020304" pitchFamily="18" charset="0"/>
                <a:cs typeface="Times New Roman" panose="02020603050405020304" pitchFamily="18" charset="0"/>
              </a:rPr>
              <a:t>&amp; </a:t>
            </a:r>
            <a:r>
              <a:rPr lang="en-US" sz="1600" b="1" dirty="0" smtClean="0">
                <a:latin typeface="Times New Roman" panose="02020603050405020304" pitchFamily="18" charset="0"/>
                <a:cs typeface="Times New Roman" panose="02020603050405020304" pitchFamily="18" charset="0"/>
              </a:rPr>
              <a:t>Funded Amount Investment </a:t>
            </a:r>
            <a:r>
              <a:rPr lang="en-US" sz="1600" dirty="0" smtClean="0">
                <a:latin typeface="Times New Roman" panose="02020603050405020304" pitchFamily="18" charset="0"/>
                <a:cs typeface="Times New Roman" panose="02020603050405020304" pitchFamily="18" charset="0"/>
              </a:rPr>
              <a:t>are very highly correlated amongst each other</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Total Payment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Payment Investment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Received Principal</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&amp;</a:t>
            </a:r>
            <a:r>
              <a:rPr lang="en-US" sz="1600" b="1" dirty="0" smtClean="0">
                <a:latin typeface="Times New Roman" panose="02020603050405020304" pitchFamily="18" charset="0"/>
                <a:cs typeface="Times New Roman" panose="02020603050405020304" pitchFamily="18" charset="0"/>
              </a:rPr>
              <a:t> Total Received Interest </a:t>
            </a:r>
            <a:r>
              <a:rPr lang="en-US" sz="1600" dirty="0" smtClean="0">
                <a:latin typeface="Times New Roman" panose="02020603050405020304" pitchFamily="18" charset="0"/>
                <a:cs typeface="Times New Roman" panose="02020603050405020304" pitchFamily="18" charset="0"/>
              </a:rPr>
              <a:t>are highly correlated amongst each other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cluster variables </a:t>
            </a:r>
            <a:r>
              <a:rPr lang="en-US" sz="1600" dirty="0" smtClean="0">
                <a:latin typeface="Times New Roman" panose="02020603050405020304" pitchFamily="18" charset="0"/>
                <a:cs typeface="Times New Roman" panose="02020603050405020304" pitchFamily="18" charset="0"/>
              </a:rPr>
              <a:t>are </a:t>
            </a:r>
            <a:r>
              <a:rPr lang="en-US" sz="1600" b="1" dirty="0" smtClean="0">
                <a:latin typeface="Times New Roman" panose="02020603050405020304" pitchFamily="18" charset="0"/>
                <a:cs typeface="Times New Roman" panose="02020603050405020304" pitchFamily="18" charset="0"/>
              </a:rPr>
              <a:t>positively</a:t>
            </a:r>
            <a:r>
              <a:rPr lang="en-US" sz="1600" dirty="0" smtClean="0">
                <a:latin typeface="Times New Roman" panose="02020603050405020304" pitchFamily="18" charset="0"/>
                <a:cs typeface="Times New Roman" panose="02020603050405020304" pitchFamily="18" charset="0"/>
              </a:rPr>
              <a:t> dependent on each </a:t>
            </a:r>
            <a:r>
              <a:rPr lang="en-US" sz="1600" dirty="0" smtClean="0">
                <a:latin typeface="Times New Roman" panose="02020603050405020304" pitchFamily="18" charset="0"/>
                <a:cs typeface="Times New Roman" panose="02020603050405020304" pitchFamily="18" charset="0"/>
              </a:rPr>
              <a:t>other.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 variables </a:t>
            </a:r>
            <a:r>
              <a:rPr lang="en-US" sz="1600" dirty="0">
                <a:latin typeface="Times New Roman" panose="02020603050405020304" pitchFamily="18" charset="0"/>
                <a:cs typeface="Times New Roman" panose="02020603050405020304" pitchFamily="18" charset="0"/>
              </a:rPr>
              <a:t>which </a:t>
            </a:r>
            <a:r>
              <a:rPr lang="en-US" sz="1600" dirty="0" smtClean="0">
                <a:latin typeface="Times New Roman" panose="02020603050405020304" pitchFamily="18" charset="0"/>
                <a:cs typeface="Times New Roman" panose="02020603050405020304" pitchFamily="18" charset="0"/>
              </a:rPr>
              <a:t>were found to be moderately </a:t>
            </a:r>
            <a:r>
              <a:rPr lang="en-US" sz="1600" dirty="0">
                <a:latin typeface="Times New Roman" panose="02020603050405020304" pitchFamily="18" charset="0"/>
                <a:cs typeface="Times New Roman" panose="02020603050405020304" pitchFamily="18" charset="0"/>
              </a:rPr>
              <a:t>Correlated </a:t>
            </a:r>
            <a:r>
              <a:rPr lang="en-US" sz="1600" dirty="0" smtClean="0">
                <a:latin typeface="Times New Roman" panose="02020603050405020304" pitchFamily="18" charset="0"/>
                <a:cs typeface="Times New Roman" panose="02020603050405020304" pitchFamily="18" charset="0"/>
              </a:rPr>
              <a:t>–</a:t>
            </a:r>
          </a:p>
          <a:p>
            <a:pPr marL="1257300" lvl="2" indent="-342900">
              <a:buAutoNum type="alphaUcPeriod"/>
            </a:pPr>
            <a:r>
              <a:rPr lang="en-US" sz="1400" b="1" dirty="0" smtClean="0">
                <a:latin typeface="Times New Roman" panose="02020603050405020304" pitchFamily="18" charset="0"/>
                <a:cs typeface="Times New Roman" panose="02020603050405020304" pitchFamily="18" charset="0"/>
              </a:rPr>
              <a:t>Installment </a:t>
            </a:r>
            <a:r>
              <a:rPr lang="en-US" sz="1400" b="1" dirty="0">
                <a:latin typeface="Times New Roman" panose="02020603050405020304" pitchFamily="18" charset="0"/>
                <a:cs typeface="Times New Roman" panose="02020603050405020304" pitchFamily="18" charset="0"/>
              </a:rPr>
              <a:t>&amp; Total </a:t>
            </a:r>
            <a:r>
              <a:rPr lang="en-US" sz="1400" b="1" dirty="0" smtClean="0">
                <a:latin typeface="Times New Roman" panose="02020603050405020304" pitchFamily="18" charset="0"/>
                <a:cs typeface="Times New Roman" panose="02020603050405020304" pitchFamily="18" charset="0"/>
              </a:rPr>
              <a:t>Payment</a:t>
            </a:r>
          </a:p>
          <a:p>
            <a:pPr marL="1257300" lvl="2" indent="-342900">
              <a:buAutoNum type="alphaUcPeriod"/>
            </a:pPr>
            <a:r>
              <a:rPr lang="en-US" sz="1400" b="1" dirty="0" smtClean="0">
                <a:latin typeface="Times New Roman" panose="02020603050405020304" pitchFamily="18" charset="0"/>
                <a:cs typeface="Times New Roman" panose="02020603050405020304" pitchFamily="18" charset="0"/>
              </a:rPr>
              <a:t>Annual </a:t>
            </a:r>
            <a:r>
              <a:rPr lang="en-US" sz="1400" b="1" dirty="0">
                <a:latin typeface="Times New Roman" panose="02020603050405020304" pitchFamily="18" charset="0"/>
                <a:cs typeface="Times New Roman" panose="02020603050405020304" pitchFamily="18" charset="0"/>
              </a:rPr>
              <a:t>Income &amp; Revolving Balance.</a:t>
            </a:r>
            <a:endParaRPr lang="en-US" sz="1400" b="1" dirty="0" smtClean="0">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1492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Summarizing the findings</a:t>
            </a:r>
            <a:br>
              <a:rPr lang="en-IN" b="1" dirty="0" smtClean="0"/>
            </a:br>
            <a:r>
              <a:rPr lang="en-IN" sz="3100" i="1" dirty="0" smtClean="0"/>
              <a:t>Recommendations</a:t>
            </a:r>
            <a:endParaRPr lang="en-IN" sz="3600" i="1" dirty="0"/>
          </a:p>
        </p:txBody>
      </p:sp>
      <p:sp>
        <p:nvSpPr>
          <p:cNvPr id="2" name="Rounded Rectangle 1"/>
          <p:cNvSpPr/>
          <p:nvPr/>
        </p:nvSpPr>
        <p:spPr>
          <a:xfrm>
            <a:off x="1030019" y="1566333"/>
            <a:ext cx="10687848" cy="4847899"/>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noChangeArrowheads="1"/>
          </p:cNvPicPr>
          <p:nvPr/>
        </p:nvPicPr>
        <p:blipFill>
          <a:blip r:embed="rId2"/>
          <a:srcRect/>
          <a:stretch>
            <a:fillRect/>
          </a:stretch>
        </p:blipFill>
        <p:spPr bwMode="auto">
          <a:xfrm>
            <a:off x="1328480" y="1877187"/>
            <a:ext cx="2626240" cy="4226189"/>
          </a:xfrm>
          <a:prstGeom prst="rect">
            <a:avLst/>
          </a:prstGeom>
          <a:noFill/>
          <a:ln w="9525">
            <a:noFill/>
            <a:miter lim="800000"/>
            <a:headEnd/>
            <a:tailEnd/>
          </a:ln>
          <a:effectLst/>
        </p:spPr>
      </p:pic>
      <p:sp>
        <p:nvSpPr>
          <p:cNvPr id="10" name="TextBox 9"/>
          <p:cNvSpPr txBox="1"/>
          <p:nvPr/>
        </p:nvSpPr>
        <p:spPr>
          <a:xfrm>
            <a:off x="4064001" y="1955800"/>
            <a:ext cx="7247466"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Loan Term with longer duration tends to capture the majority of Charged  Off cases. It may be because the higher </a:t>
            </a:r>
            <a:r>
              <a:rPr lang="en-US" b="1" dirty="0" smtClean="0">
                <a:latin typeface="Times New Roman" panose="02020603050405020304" pitchFamily="18" charset="0"/>
                <a:cs typeface="Times New Roman" panose="02020603050405020304" pitchFamily="18" charset="0"/>
              </a:rPr>
              <a:t>interest rates </a:t>
            </a:r>
            <a:r>
              <a:rPr lang="en-US" dirty="0" smtClean="0">
                <a:latin typeface="Times New Roman" panose="02020603050405020304" pitchFamily="18" charset="0"/>
                <a:cs typeface="Times New Roman" panose="02020603050405020304" pitchFamily="18" charset="0"/>
              </a:rPr>
              <a:t>which can be </a:t>
            </a:r>
            <a:r>
              <a:rPr lang="en-US" b="1" dirty="0" smtClean="0">
                <a:latin typeface="Times New Roman" panose="02020603050405020304" pitchFamily="18" charset="0"/>
                <a:cs typeface="Times New Roman" panose="02020603050405020304" pitchFamily="18" charset="0"/>
              </a:rPr>
              <a:t>optimized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Loan Applicants’ Verification System </a:t>
            </a:r>
            <a:r>
              <a:rPr lang="en-US" dirty="0" smtClean="0">
                <a:latin typeface="Times New Roman" panose="02020603050405020304" pitchFamily="18" charset="0"/>
                <a:cs typeface="Times New Roman" panose="02020603050405020304" pitchFamily="18" charset="0"/>
              </a:rPr>
              <a:t>doesn’t have a good impact on the Loan Status. It needs to be </a:t>
            </a:r>
            <a:r>
              <a:rPr lang="en-US" b="1" dirty="0" smtClean="0">
                <a:latin typeface="Times New Roman" panose="02020603050405020304" pitchFamily="18" charset="0"/>
                <a:cs typeface="Times New Roman" panose="02020603050405020304" pitchFamily="18" charset="0"/>
              </a:rPr>
              <a:t>revamped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Borrowers with </a:t>
            </a:r>
            <a:r>
              <a:rPr lang="en-US" b="1" dirty="0" smtClean="0">
                <a:latin typeface="Times New Roman" panose="02020603050405020304" pitchFamily="18" charset="0"/>
                <a:cs typeface="Times New Roman" panose="02020603050405020304" pitchFamily="18" charset="0"/>
              </a:rPr>
              <a:t>higher DTI tends to default more</a:t>
            </a:r>
            <a:r>
              <a:rPr lang="en-US" dirty="0" smtClean="0">
                <a:latin typeface="Times New Roman" panose="02020603050405020304" pitchFamily="18" charset="0"/>
                <a:cs typeface="Times New Roman" panose="02020603050405020304" pitchFamily="18" charset="0"/>
              </a:rPr>
              <a:t>. It needs to be screened in a </a:t>
            </a:r>
            <a:r>
              <a:rPr lang="en-US" b="1" dirty="0" smtClean="0">
                <a:latin typeface="Times New Roman" panose="02020603050405020304" pitchFamily="18" charset="0"/>
                <a:cs typeface="Times New Roman" panose="02020603050405020304" pitchFamily="18" charset="0"/>
              </a:rPr>
              <a:t>more robust way</a:t>
            </a:r>
            <a:r>
              <a:rPr lang="en-US" dirty="0" smtClean="0">
                <a:latin typeface="Times New Roman" panose="02020603050405020304" pitchFamily="18" charset="0"/>
                <a:cs typeface="Times New Roman" panose="02020603050405020304" pitchFamily="18" charset="0"/>
              </a:rPr>
              <a:t> while processing the loan approval.</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3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9848679"/>
              </p:ext>
            </p:extLst>
          </p:nvPr>
        </p:nvGraphicFramePr>
        <p:xfrm>
          <a:off x="1236867" y="1816947"/>
          <a:ext cx="10658799" cy="4957927"/>
        </p:xfrm>
        <a:graphic>
          <a:graphicData uri="http://schemas.openxmlformats.org/drawingml/2006/table">
            <a:tbl>
              <a:tblPr firstRow="1" bandRow="1">
                <a:tableStyleId>{7DF18680-E054-41AD-8BC1-D1AEF772440D}</a:tableStyleId>
              </a:tblPr>
              <a:tblGrid>
                <a:gridCol w="5938113"/>
                <a:gridCol w="4720686"/>
              </a:tblGrid>
              <a:tr h="545515">
                <a:tc>
                  <a:txBody>
                    <a:bodyPr/>
                    <a:lstStyle/>
                    <a:p>
                      <a:pPr algn="ctr"/>
                      <a:r>
                        <a:rPr lang="en-US" dirty="0" smtClean="0">
                          <a:latin typeface="Times New Roman" panose="02020603050405020304" pitchFamily="18" charset="0"/>
                          <a:cs typeface="Times New Roman" panose="02020603050405020304" pitchFamily="18" charset="0"/>
                        </a:rPr>
                        <a:t>Approval Process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c>
                  <a:txBody>
                    <a:bodyPr/>
                    <a:lstStyle/>
                    <a:p>
                      <a:pPr algn="ctr"/>
                      <a:r>
                        <a:rPr lang="en-US" dirty="0" smtClean="0">
                          <a:latin typeface="Times New Roman" panose="02020603050405020304" pitchFamily="18" charset="0"/>
                          <a:cs typeface="Times New Roman" panose="02020603050405020304" pitchFamily="18" charset="0"/>
                        </a:rPr>
                        <a:t>Challenges / Risks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r>
              <a:tr h="1988218">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a:latin typeface="Times New Roman" panose="02020603050405020304" pitchFamily="18" charset="0"/>
                        <a:cs typeface="Times New Roman" panose="02020603050405020304" pitchFamily="18" charset="0"/>
                      </a:endParaRPr>
                    </a:p>
                  </a:txBody>
                  <a:tcPr>
                    <a:noFill/>
                  </a:tcPr>
                </a:tc>
              </a:tr>
              <a:tr h="2424194">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noFill/>
                  </a:tcPr>
                </a:tc>
              </a:tr>
            </a:tbl>
          </a:graphicData>
        </a:graphic>
      </p:graphicFrame>
      <p:sp>
        <p:nvSpPr>
          <p:cNvPr id="5" name="Title 1"/>
          <p:cNvSpPr>
            <a:spLocks noGrp="1"/>
          </p:cNvSpPr>
          <p:nvPr>
            <p:ph type="title"/>
          </p:nvPr>
        </p:nvSpPr>
        <p:spPr>
          <a:xfrm>
            <a:off x="1136469" y="640080"/>
            <a:ext cx="9313817" cy="856138"/>
          </a:xfrm>
        </p:spPr>
        <p:txBody>
          <a:bodyPr>
            <a:normAutofit fontScale="90000"/>
          </a:bodyPr>
          <a:lstStyle/>
          <a:p>
            <a:r>
              <a:rPr lang="en-IN" b="1" dirty="0" smtClean="0"/>
              <a:t>Loan Approval Process</a:t>
            </a:r>
            <a:br>
              <a:rPr lang="en-IN" b="1" dirty="0" smtClean="0"/>
            </a:br>
            <a:r>
              <a:rPr lang="en-IN" sz="3100" i="1" dirty="0" smtClean="0"/>
              <a:t>Current Scenario</a:t>
            </a:r>
            <a:endParaRPr lang="en-IN" sz="3100" i="1" dirty="0"/>
          </a:p>
        </p:txBody>
      </p:sp>
      <p:grpSp>
        <p:nvGrpSpPr>
          <p:cNvPr id="6" name="Group 5"/>
          <p:cNvGrpSpPr/>
          <p:nvPr/>
        </p:nvGrpSpPr>
        <p:grpSpPr>
          <a:xfrm>
            <a:off x="4661314" y="2612867"/>
            <a:ext cx="1088903" cy="1062879"/>
            <a:chOff x="3768015" y="2518198"/>
            <a:chExt cx="1317572" cy="1286084"/>
          </a:xfrm>
        </p:grpSpPr>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8015" y="2949611"/>
              <a:ext cx="658786" cy="6587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oan applica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6494" y="2518198"/>
              <a:ext cx="724665" cy="724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an applicati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6801" y="3145496"/>
              <a:ext cx="658786" cy="65878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Image result for bank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869" y="4455981"/>
            <a:ext cx="1665461" cy="166546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144732" y="4180076"/>
            <a:ext cx="1021154" cy="786247"/>
            <a:chOff x="1405346" y="5404561"/>
            <a:chExt cx="2407829" cy="1266259"/>
          </a:xfrm>
        </p:grpSpPr>
        <p:pic>
          <p:nvPicPr>
            <p:cNvPr id="17"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pic>
        <p:nvPicPr>
          <p:cNvPr id="1040" name="Picture 16" descr="Image result for populati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6762" y="2387596"/>
            <a:ext cx="1979369" cy="159400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2918435" y="3194979"/>
            <a:ext cx="1450369" cy="1"/>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31166" y="3812749"/>
            <a:ext cx="0" cy="643232"/>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623739" y="5342080"/>
            <a:ext cx="812862" cy="0"/>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2446256" y="4845216"/>
            <a:ext cx="1167048" cy="100295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latin typeface="Times New Roman" panose="02020603050405020304" pitchFamily="18" charset="0"/>
                <a:cs typeface="Times New Roman" panose="02020603050405020304" pitchFamily="18" charset="0"/>
              </a:rPr>
              <a:t>Loan Approval Decision</a:t>
            </a:r>
            <a:endParaRPr lang="en-US" sz="7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770627" y="2692400"/>
            <a:ext cx="1789578"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asked by bank to fill Loan Application form</a:t>
            </a:r>
            <a:endParaRPr lang="en-US" sz="1050" i="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259824" y="3754111"/>
            <a:ext cx="1789578" cy="738664"/>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send Loan Application form to the Consumer Finance Company seeking their requirement</a:t>
            </a:r>
            <a:endParaRPr lang="en-US" sz="1050" i="1" dirty="0">
              <a:latin typeface="Times New Roman" panose="02020603050405020304" pitchFamily="18" charset="0"/>
              <a:cs typeface="Times New Roman" panose="02020603050405020304" pitchFamily="18" charset="0"/>
            </a:endParaRPr>
          </a:p>
        </p:txBody>
      </p:sp>
      <p:sp>
        <p:nvSpPr>
          <p:cNvPr id="32" name="Rectangle 31"/>
          <p:cNvSpPr/>
          <p:nvPr/>
        </p:nvSpPr>
        <p:spPr>
          <a:xfrm>
            <a:off x="3828742" y="6121442"/>
            <a:ext cx="312361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Consumer Finance Company </a:t>
            </a:r>
          </a:p>
        </p:txBody>
      </p:sp>
      <p:cxnSp>
        <p:nvCxnSpPr>
          <p:cNvPr id="42" name="Straight Arrow Connector 41"/>
          <p:cNvCxnSpPr/>
          <p:nvPr/>
        </p:nvCxnSpPr>
        <p:spPr>
          <a:xfrm flipH="1">
            <a:off x="1607276" y="5345845"/>
            <a:ext cx="812862" cy="0"/>
          </a:xfrm>
          <a:prstGeom prst="straightConnector1">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018678" y="5847114"/>
            <a:ext cx="0" cy="418858"/>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611933" y="501173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55309" y="5088656"/>
            <a:ext cx="853620"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Approved</a:t>
            </a:r>
            <a:endParaRPr lang="en-US" sz="1050" b="1" dirty="0">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flipV="1">
            <a:off x="1607276" y="387185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794462" y="6255638"/>
            <a:ext cx="433069" cy="443816"/>
            <a:chOff x="1405346" y="5404561"/>
            <a:chExt cx="2407829" cy="1266259"/>
          </a:xfrm>
        </p:grpSpPr>
        <p:pic>
          <p:nvPicPr>
            <p:cNvPr id="53"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rot="2744337">
            <a:off x="2862250" y="6345239"/>
            <a:ext cx="304800" cy="305231"/>
            <a:chOff x="777240" y="5848350"/>
            <a:chExt cx="304800" cy="305231"/>
          </a:xfrm>
        </p:grpSpPr>
        <p:sp>
          <p:nvSpPr>
            <p:cNvPr id="39" name="Rectangle 38"/>
            <p:cNvSpPr/>
            <p:nvPr/>
          </p:nvSpPr>
          <p:spPr>
            <a:xfrm>
              <a:off x="910590" y="5848350"/>
              <a:ext cx="45719" cy="3052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777240" y="5970427"/>
              <a:ext cx="304800" cy="377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p:cNvSpPr txBox="1"/>
          <p:nvPr/>
        </p:nvSpPr>
        <p:spPr>
          <a:xfrm>
            <a:off x="2257122" y="5878783"/>
            <a:ext cx="705471"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Rejected</a:t>
            </a:r>
            <a:endParaRPr lang="en-US" sz="1050" b="1"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658687" y="3859104"/>
            <a:ext cx="1968536"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Consumer Finance Company provides Loan to the Applicants’</a:t>
            </a:r>
            <a:endParaRPr lang="en-US" sz="1050" i="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81332" y="2538748"/>
            <a:ext cx="30441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a:t>
            </a:r>
            <a:r>
              <a:rPr lang="en-US" b="1" dirty="0">
                <a:latin typeface="Times New Roman" panose="02020603050405020304" pitchFamily="18" charset="0"/>
                <a:cs typeface="Times New Roman" panose="02020603050405020304" pitchFamily="18" charset="0"/>
              </a:rPr>
              <a:t> likely to repay the loan</a:t>
            </a:r>
            <a:r>
              <a:rPr lang="en-US" dirty="0">
                <a:latin typeface="Times New Roman" panose="02020603050405020304" pitchFamily="18" charset="0"/>
                <a:cs typeface="Times New Roman" panose="02020603050405020304" pitchFamily="18" charset="0"/>
              </a:rPr>
              <a:t>, then not approving the loan results in a </a:t>
            </a:r>
            <a:r>
              <a:rPr lang="en-US" b="1" dirty="0">
                <a:latin typeface="Times New Roman" panose="02020603050405020304" pitchFamily="18" charset="0"/>
                <a:cs typeface="Times New Roman" panose="02020603050405020304" pitchFamily="18" charset="0"/>
              </a:rPr>
              <a:t>loss of business</a:t>
            </a:r>
            <a:r>
              <a:rPr lang="en-US" dirty="0">
                <a:latin typeface="Times New Roman" panose="02020603050405020304" pitchFamily="18" charset="0"/>
                <a:cs typeface="Times New Roman" panose="02020603050405020304" pitchFamily="18" charset="0"/>
              </a:rPr>
              <a:t> to the </a:t>
            </a:r>
            <a:r>
              <a:rPr lang="en-US" dirty="0" smtClean="0">
                <a:latin typeface="Times New Roman" panose="02020603050405020304" pitchFamily="18" charset="0"/>
                <a:cs typeface="Times New Roman" panose="02020603050405020304" pitchFamily="18" charset="0"/>
              </a:rPr>
              <a:t>company</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not likely to repay the loan,</a:t>
            </a:r>
            <a:r>
              <a:rPr lang="en-US" dirty="0">
                <a:latin typeface="Times New Roman" panose="02020603050405020304" pitchFamily="18" charset="0"/>
                <a:cs typeface="Times New Roman" panose="02020603050405020304" pitchFamily="18" charset="0"/>
              </a:rPr>
              <a:t> i.e. he/she is likely to default, then approving the loan may lead to a </a:t>
            </a:r>
            <a:r>
              <a:rPr lang="en-US" b="1" dirty="0">
                <a:latin typeface="Times New Roman" panose="02020603050405020304" pitchFamily="18" charset="0"/>
                <a:cs typeface="Times New Roman" panose="02020603050405020304" pitchFamily="18" charset="0"/>
              </a:rPr>
              <a:t>financial loss</a:t>
            </a:r>
            <a:r>
              <a:rPr lang="en-US" dirty="0">
                <a:latin typeface="Times New Roman" panose="02020603050405020304" pitchFamily="18" charset="0"/>
                <a:cs typeface="Times New Roman" panose="02020603050405020304" pitchFamily="18" charset="0"/>
              </a:rPr>
              <a:t> for the </a:t>
            </a:r>
            <a:r>
              <a:rPr lang="en-US" dirty="0" smtClean="0">
                <a:latin typeface="Times New Roman" panose="02020603050405020304" pitchFamily="18" charset="0"/>
                <a:cs typeface="Times New Roman" panose="02020603050405020304" pitchFamily="18" charset="0"/>
              </a:rPr>
              <a:t>company</a:t>
            </a:r>
            <a:endParaRPr lang="en-US" dirty="0">
              <a:latin typeface="Times New Roman" panose="02020603050405020304" pitchFamily="18" charset="0"/>
              <a:cs typeface="Times New Roman" panose="02020603050405020304" pitchFamily="18" charset="0"/>
            </a:endParaRPr>
          </a:p>
        </p:txBody>
      </p:sp>
      <p:pic>
        <p:nvPicPr>
          <p:cNvPr id="1042" name="Picture 18" descr="Image result for loan defaulter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56038" y="4772533"/>
            <a:ext cx="1714752" cy="12837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loan rejecti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91556" y="2727110"/>
            <a:ext cx="1719072" cy="128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6469" y="640080"/>
            <a:ext cx="9313817" cy="856138"/>
          </a:xfrm>
        </p:spPr>
        <p:txBody>
          <a:bodyPr>
            <a:normAutofit fontScale="90000"/>
          </a:bodyPr>
          <a:lstStyle/>
          <a:p>
            <a:r>
              <a:rPr lang="en-IN" b="1" dirty="0" smtClean="0"/>
              <a:t>Analysis Objective</a:t>
            </a:r>
            <a:br>
              <a:rPr lang="en-IN" b="1" dirty="0" smtClean="0"/>
            </a:br>
            <a:r>
              <a:rPr lang="en-IN" sz="3100" i="1" dirty="0" smtClean="0"/>
              <a:t>Strategy</a:t>
            </a:r>
            <a:endParaRPr lang="en-IN" sz="3100" i="1" dirty="0"/>
          </a:p>
        </p:txBody>
      </p:sp>
      <p:graphicFrame>
        <p:nvGraphicFramePr>
          <p:cNvPr id="8" name="Diagram 7"/>
          <p:cNvGraphicFramePr/>
          <p:nvPr>
            <p:extLst>
              <p:ext uri="{D42A27DB-BD31-4B8C-83A1-F6EECF244321}">
                <p14:modId xmlns:p14="http://schemas.microsoft.com/office/powerpoint/2010/main" val="3965203890"/>
              </p:ext>
            </p:extLst>
          </p:nvPr>
        </p:nvGraphicFramePr>
        <p:xfrm>
          <a:off x="1202266" y="1583267"/>
          <a:ext cx="10481734" cy="492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Understanding the Data**</a:t>
            </a:r>
            <a:br>
              <a:rPr lang="en-IN" b="1" dirty="0" smtClean="0"/>
            </a:br>
            <a:r>
              <a:rPr lang="en-IN" sz="3100" i="1" dirty="0" smtClean="0"/>
              <a:t>Landscaping – Overall</a:t>
            </a:r>
            <a:endParaRPr lang="en-IN" sz="3100" i="1" dirty="0"/>
          </a:p>
        </p:txBody>
      </p:sp>
      <p:sp>
        <p:nvSpPr>
          <p:cNvPr id="2" name="Rectangle 1"/>
          <p:cNvSpPr/>
          <p:nvPr/>
        </p:nvSpPr>
        <p:spPr>
          <a:xfrm>
            <a:off x="1015987" y="6299205"/>
            <a:ext cx="10134600" cy="321733"/>
          </a:xfrm>
          <a:prstGeom prst="rect">
            <a:avLst/>
          </a:prstGeom>
          <a:solidFill>
            <a:schemeClr val="tx2"/>
          </a:solidFill>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Loan Data provided for the </a:t>
            </a:r>
            <a:r>
              <a:rPr lang="en-US" b="1" dirty="0">
                <a:solidFill>
                  <a:schemeClr val="bg1"/>
                </a:solidFill>
                <a:latin typeface="Times New Roman" panose="02020603050405020304" pitchFamily="18" charset="0"/>
                <a:cs typeface="Times New Roman" panose="02020603050405020304" pitchFamily="18" charset="0"/>
              </a:rPr>
              <a:t>Consumer Finance Company </a:t>
            </a:r>
            <a:r>
              <a:rPr lang="en-US" dirty="0" smtClean="0">
                <a:solidFill>
                  <a:schemeClr val="bg1"/>
                </a:solidFill>
                <a:latin typeface="Times New Roman" panose="02020603050405020304" pitchFamily="18" charset="0"/>
                <a:cs typeface="Times New Roman" panose="02020603050405020304" pitchFamily="18" charset="0"/>
              </a:rPr>
              <a:t>and the Loans issued from </a:t>
            </a:r>
            <a:r>
              <a:rPr lang="en-US" b="1" dirty="0" smtClean="0">
                <a:solidFill>
                  <a:schemeClr val="bg1"/>
                </a:solidFill>
                <a:latin typeface="Times New Roman" panose="02020603050405020304" pitchFamily="18" charset="0"/>
                <a:cs typeface="Times New Roman" panose="02020603050405020304" pitchFamily="18" charset="0"/>
              </a:rPr>
              <a:t>2007</a:t>
            </a:r>
            <a:r>
              <a:rPr lang="en-US" dirty="0" smtClean="0">
                <a:solidFill>
                  <a:schemeClr val="bg1"/>
                </a:solidFill>
                <a:latin typeface="Times New Roman" panose="02020603050405020304" pitchFamily="18" charset="0"/>
                <a:cs typeface="Times New Roman" panose="02020603050405020304" pitchFamily="18" charset="0"/>
              </a:rPr>
              <a:t>-</a:t>
            </a:r>
            <a:r>
              <a:rPr lang="en-US" b="1" dirty="0" smtClean="0">
                <a:solidFill>
                  <a:schemeClr val="bg1"/>
                </a:solidFill>
                <a:latin typeface="Times New Roman" panose="02020603050405020304" pitchFamily="18" charset="0"/>
                <a:cs typeface="Times New Roman" panose="02020603050405020304" pitchFamily="18" charset="0"/>
              </a:rPr>
              <a:t>2011</a:t>
            </a:r>
          </a:p>
        </p:txBody>
      </p:sp>
      <p:graphicFrame>
        <p:nvGraphicFramePr>
          <p:cNvPr id="3" name="Chart 2"/>
          <p:cNvGraphicFramePr/>
          <p:nvPr>
            <p:extLst>
              <p:ext uri="{D42A27DB-BD31-4B8C-83A1-F6EECF244321}">
                <p14:modId xmlns:p14="http://schemas.microsoft.com/office/powerpoint/2010/main" val="10645492"/>
              </p:ext>
            </p:extLst>
          </p:nvPr>
        </p:nvGraphicFramePr>
        <p:xfrm>
          <a:off x="1557865" y="1515536"/>
          <a:ext cx="4343384" cy="22690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2576310610"/>
              </p:ext>
            </p:extLst>
          </p:nvPr>
        </p:nvGraphicFramePr>
        <p:xfrm>
          <a:off x="1066777" y="3843871"/>
          <a:ext cx="4978436" cy="2269066"/>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1015987" y="1591733"/>
            <a:ext cx="5317080"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145" y="1632637"/>
            <a:ext cx="2574112"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29664" y="2683953"/>
            <a:ext cx="1549400" cy="738664"/>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Volume of Loans issued across 2007 –</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2011</a:t>
            </a:r>
          </a:p>
        </p:txBody>
      </p:sp>
      <p:sp>
        <p:nvSpPr>
          <p:cNvPr id="9" name="TextBox 8"/>
          <p:cNvSpPr txBox="1"/>
          <p:nvPr/>
        </p:nvSpPr>
        <p:spPr>
          <a:xfrm>
            <a:off x="1697753" y="3829469"/>
            <a:ext cx="432158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Transaction Amount of Loans across different metrics (in MM)</a:t>
            </a:r>
            <a:endParaRPr lang="en-US" sz="12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6510857" y="1591780"/>
            <a:ext cx="4639729"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580170" y="1803045"/>
            <a:ext cx="457041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Across all the Loans issued by the Consumer Finance Company, </a:t>
            </a:r>
            <a:r>
              <a:rPr lang="en-US" sz="1400" b="1" dirty="0" smtClean="0">
                <a:latin typeface="Times New Roman" panose="02020603050405020304" pitchFamily="18" charset="0"/>
                <a:cs typeface="Times New Roman" panose="02020603050405020304" pitchFamily="18" charset="0"/>
              </a:rPr>
              <a:t>14% </a:t>
            </a:r>
            <a:r>
              <a:rPr lang="en-US" sz="1400" dirty="0" smtClean="0">
                <a:latin typeface="Times New Roman" panose="02020603050405020304" pitchFamily="18" charset="0"/>
                <a:cs typeface="Times New Roman" panose="02020603050405020304" pitchFamily="18" charset="0"/>
              </a:rPr>
              <a:t>Loans were categorized as Default whose Loan Amount equivalent to </a:t>
            </a:r>
            <a:r>
              <a:rPr lang="en-US" sz="1400" b="1" dirty="0" smtClean="0">
                <a:latin typeface="Times New Roman" panose="02020603050405020304" pitchFamily="18" charset="0"/>
                <a:cs typeface="Times New Roman" panose="02020603050405020304" pitchFamily="18" charset="0"/>
              </a:rPr>
              <a:t>~68 MM</a:t>
            </a:r>
            <a:endParaRPr lang="en-US" sz="1400" b="1" dirty="0">
              <a:latin typeface="Times New Roman" panose="02020603050405020304" pitchFamily="18" charset="0"/>
              <a:cs typeface="Times New Roman" panose="02020603050405020304" pitchFamily="18" charset="0"/>
            </a:endParaRPr>
          </a:p>
        </p:txBody>
      </p:sp>
      <p:graphicFrame>
        <p:nvGraphicFramePr>
          <p:cNvPr id="17" name="Chart 16"/>
          <p:cNvGraphicFramePr/>
          <p:nvPr>
            <p:extLst>
              <p:ext uri="{D42A27DB-BD31-4B8C-83A1-F6EECF244321}">
                <p14:modId xmlns:p14="http://schemas.microsoft.com/office/powerpoint/2010/main" val="2471459353"/>
              </p:ext>
            </p:extLst>
          </p:nvPr>
        </p:nvGraphicFramePr>
        <p:xfrm>
          <a:off x="6510857" y="2647760"/>
          <a:ext cx="4639734" cy="227135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p:cNvSpPr txBox="1"/>
          <p:nvPr/>
        </p:nvSpPr>
        <p:spPr>
          <a:xfrm>
            <a:off x="6580170" y="5037321"/>
            <a:ext cx="469742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There has been an increasing trend in the </a:t>
            </a:r>
            <a:r>
              <a:rPr lang="en-US" sz="1400" b="1" dirty="0" smtClean="0">
                <a:latin typeface="Times New Roman" panose="02020603050405020304" pitchFamily="18" charset="0"/>
                <a:cs typeface="Times New Roman" panose="02020603050405020304" pitchFamily="18" charset="0"/>
              </a:rPr>
              <a:t>Charged offs</a:t>
            </a:r>
            <a:r>
              <a:rPr lang="en-US" sz="1400" dirty="0" smtClean="0">
                <a:latin typeface="Times New Roman" panose="02020603050405020304" pitchFamily="18" charset="0"/>
                <a:cs typeface="Times New Roman" panose="02020603050405020304" pitchFamily="18" charset="0"/>
              </a:rPr>
              <a:t> observed in the recent years</a:t>
            </a:r>
          </a:p>
          <a:p>
            <a:pPr algn="ct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YoY %increase counts to </a:t>
            </a:r>
            <a:r>
              <a:rPr lang="en-US" sz="1400" b="1" dirty="0" smtClean="0">
                <a:latin typeface="Times New Roman" panose="02020603050405020304" pitchFamily="18" charset="0"/>
                <a:cs typeface="Times New Roman" panose="02020603050405020304" pitchFamily="18" charset="0"/>
              </a:rPr>
              <a:t>119%</a:t>
            </a:r>
            <a:r>
              <a:rPr lang="en-US" sz="1400" dirty="0" smtClean="0">
                <a:latin typeface="Times New Roman" panose="02020603050405020304" pitchFamily="18" charset="0"/>
                <a:cs typeface="Times New Roman" panose="02020603050405020304" pitchFamily="18" charset="0"/>
              </a:rPr>
              <a:t> for the most recent year</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available </a:t>
            </a:r>
            <a:r>
              <a:rPr lang="en-US" sz="3200" dirty="0" smtClean="0"/>
              <a:t>sources]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available data; to see what factors having a significant impact on the Loan default</a:t>
            </a:r>
            <a:endParaRPr lang="en-US" sz="1600" dirty="0"/>
          </a:p>
        </p:txBody>
      </p:sp>
    </p:spTree>
    <p:extLst>
      <p:ext uri="{BB962C8B-B14F-4D97-AF65-F5344CB8AC3E}">
        <p14:creationId xmlns:p14="http://schemas.microsoft.com/office/powerpoint/2010/main" val="268497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a:t>
            </a:r>
            <a:br>
              <a:rPr lang="en-IN" b="1" dirty="0" smtClean="0"/>
            </a:br>
            <a:r>
              <a:rPr lang="en-IN" sz="3100" i="1" dirty="0" smtClean="0"/>
              <a:t>Is there any pattern around the Loan Term?</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With the Increase in Interest rate, the chances of default increases as a Loan with Higher Interest rate generally goes for a longer term.</a:t>
            </a:r>
          </a:p>
          <a:p>
            <a:r>
              <a:rPr lang="en-US" sz="1200" b="1" i="1" dirty="0" smtClean="0">
                <a:solidFill>
                  <a:schemeClr val="tx1"/>
                </a:solidFill>
                <a:latin typeface="Times New Roman" panose="02020603050405020304" pitchFamily="18" charset="0"/>
                <a:cs typeface="Times New Roman" panose="02020603050405020304" pitchFamily="18" charset="0"/>
              </a:rPr>
              <a:t>Consumer Finance Company</a:t>
            </a:r>
            <a:r>
              <a:rPr lang="en-US" sz="1200" i="1" dirty="0" smtClean="0">
                <a:solidFill>
                  <a:schemeClr val="tx1"/>
                </a:solidFill>
                <a:latin typeface="Times New Roman" panose="02020603050405020304" pitchFamily="18" charset="0"/>
                <a:cs typeface="Times New Roman" panose="02020603050405020304" pitchFamily="18" charset="0"/>
              </a:rPr>
              <a:t> can take a look at optimizing the Interest rates across types to reduce the proportion of Charge Offs as the Applicants’ Income stability might vary across years.</a:t>
            </a:r>
            <a:r>
              <a:rPr lang="en-US" sz="1200" dirty="0" smtClean="0">
                <a:solidFill>
                  <a:schemeClr val="tx1"/>
                </a:solidFill>
                <a:latin typeface="Times New Roman" panose="02020603050405020304" pitchFamily="18" charset="0"/>
                <a:cs typeface="Times New Roman" panose="02020603050405020304" pitchFamily="18" charset="0"/>
              </a:rPr>
              <a:t>”</a:t>
            </a:r>
          </a:p>
        </p:txBody>
      </p:sp>
      <p:graphicFrame>
        <p:nvGraphicFramePr>
          <p:cNvPr id="7" name="Chart 6"/>
          <p:cNvGraphicFramePr/>
          <p:nvPr>
            <p:extLst>
              <p:ext uri="{D42A27DB-BD31-4B8C-83A1-F6EECF244321}">
                <p14:modId xmlns:p14="http://schemas.microsoft.com/office/powerpoint/2010/main" val="3781911215"/>
              </p:ext>
            </p:extLst>
          </p:nvPr>
        </p:nvGraphicFramePr>
        <p:xfrm>
          <a:off x="1397000" y="1981198"/>
          <a:ext cx="5113867" cy="1794932"/>
        </p:xfrm>
        <a:graphic>
          <a:graphicData uri="http://schemas.openxmlformats.org/drawingml/2006/chart">
            <c:chart xmlns:c="http://schemas.openxmlformats.org/drawingml/2006/chart" xmlns:r="http://schemas.openxmlformats.org/officeDocument/2006/relationships" r:id="rId2"/>
          </a:graphicData>
        </a:graphic>
      </p:graphicFrame>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798733" y="1998550"/>
            <a:ext cx="4216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with a </a:t>
            </a:r>
            <a:r>
              <a:rPr lang="en-US" b="1" dirty="0" smtClean="0">
                <a:latin typeface="Times New Roman" panose="02020603050405020304" pitchFamily="18" charset="0"/>
                <a:cs typeface="Times New Roman" panose="02020603050405020304" pitchFamily="18" charset="0"/>
              </a:rPr>
              <a:t>longer</a:t>
            </a:r>
            <a:r>
              <a:rPr lang="en-US" dirty="0" smtClean="0">
                <a:latin typeface="Times New Roman" panose="02020603050405020304" pitchFamily="18" charset="0"/>
                <a:cs typeface="Times New Roman" panose="02020603050405020304" pitchFamily="18" charset="0"/>
              </a:rPr>
              <a:t> Loan Term tends to </a:t>
            </a:r>
            <a:r>
              <a:rPr lang="en-US" b="1" dirty="0" smtClean="0">
                <a:latin typeface="Times New Roman" panose="02020603050405020304" pitchFamily="18" charset="0"/>
                <a:cs typeface="Times New Roman" panose="02020603050405020304" pitchFamily="18" charset="0"/>
              </a:rPr>
              <a:t>default more</a:t>
            </a:r>
            <a:r>
              <a:rPr lang="en-US" dirty="0" smtClean="0">
                <a:latin typeface="Times New Roman" panose="02020603050405020304" pitchFamily="18" charset="0"/>
                <a:cs typeface="Times New Roman" panose="02020603050405020304" pitchFamily="18" charset="0"/>
              </a:rPr>
              <a:t> than shorter ones</a:t>
            </a:r>
            <a:endParaRPr lang="en-US" dirty="0">
              <a:latin typeface="Times New Roman" panose="02020603050405020304" pitchFamily="18" charset="0"/>
              <a:cs typeface="Times New Roman" panose="02020603050405020304" pitchFamily="18" charset="0"/>
            </a:endParaRPr>
          </a:p>
        </p:txBody>
      </p:sp>
      <p:graphicFrame>
        <p:nvGraphicFramePr>
          <p:cNvPr id="12" name="Chart 11"/>
          <p:cNvGraphicFramePr/>
          <p:nvPr>
            <p:extLst>
              <p:ext uri="{D42A27DB-BD31-4B8C-83A1-F6EECF244321}">
                <p14:modId xmlns:p14="http://schemas.microsoft.com/office/powerpoint/2010/main" val="1857806305"/>
              </p:ext>
            </p:extLst>
          </p:nvPr>
        </p:nvGraphicFramePr>
        <p:xfrm>
          <a:off x="1439334" y="3911594"/>
          <a:ext cx="5113867" cy="179493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798733" y="3903126"/>
            <a:ext cx="4216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address the above cause, we looked into the Interest Rates for the Applicants and observed that with the </a:t>
            </a:r>
            <a:r>
              <a:rPr lang="en-US" b="1" dirty="0" smtClean="0">
                <a:latin typeface="Times New Roman" panose="02020603050405020304" pitchFamily="18" charset="0"/>
                <a:cs typeface="Times New Roman" panose="02020603050405020304" pitchFamily="18" charset="0"/>
              </a:rPr>
              <a:t>increase</a:t>
            </a:r>
            <a:r>
              <a:rPr lang="en-US" dirty="0" smtClean="0">
                <a:latin typeface="Times New Roman" panose="02020603050405020304" pitchFamily="18" charset="0"/>
                <a:cs typeface="Times New Roman" panose="02020603050405020304" pitchFamily="18" charset="0"/>
              </a:rPr>
              <a:t> in </a:t>
            </a:r>
            <a:r>
              <a:rPr lang="en-US" b="1" dirty="0" smtClean="0">
                <a:latin typeface="Times New Roman" panose="02020603050405020304" pitchFamily="18" charset="0"/>
                <a:cs typeface="Times New Roman" panose="02020603050405020304" pitchFamily="18" charset="0"/>
              </a:rPr>
              <a:t>Interest Rates</a:t>
            </a:r>
            <a:r>
              <a:rPr lang="en-US" dirty="0" smtClean="0">
                <a:latin typeface="Times New Roman" panose="02020603050405020304" pitchFamily="18" charset="0"/>
                <a:cs typeface="Times New Roman" panose="02020603050405020304" pitchFamily="18" charset="0"/>
              </a:rPr>
              <a:t>, the chances of </a:t>
            </a:r>
            <a:r>
              <a:rPr lang="en-US" b="1" dirty="0" smtClean="0">
                <a:latin typeface="Times New Roman" panose="02020603050405020304" pitchFamily="18" charset="0"/>
                <a:cs typeface="Times New Roman" panose="02020603050405020304" pitchFamily="18" charset="0"/>
              </a:rPr>
              <a:t>getting default</a:t>
            </a:r>
            <a:r>
              <a:rPr lang="en-US" dirty="0" smtClean="0">
                <a:latin typeface="Times New Roman" panose="02020603050405020304" pitchFamily="18" charset="0"/>
                <a:cs typeface="Times New Roman" panose="02020603050405020304" pitchFamily="18" charset="0"/>
              </a:rPr>
              <a:t> also </a:t>
            </a:r>
            <a:r>
              <a:rPr lang="en-US" b="1" dirty="0" smtClean="0">
                <a:latin typeface="Times New Roman" panose="02020603050405020304" pitchFamily="18" charset="0"/>
                <a:cs typeface="Times New Roman" panose="02020603050405020304" pitchFamily="18" charset="0"/>
              </a:rPr>
              <a:t>increases</a:t>
            </a:r>
            <a:r>
              <a:rPr lang="en-US"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642" y="1799744"/>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38712" y="2043719"/>
            <a:ext cx="3126177" cy="286657"/>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Loan Status</a:t>
            </a:r>
            <a:endParaRPr lang="en-US" sz="1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651746" y="3791392"/>
            <a:ext cx="326555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Interest Rates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95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650515289"/>
              </p:ext>
            </p:extLst>
          </p:nvPr>
        </p:nvGraphicFramePr>
        <p:xfrm>
          <a:off x="1401653" y="1663657"/>
          <a:ext cx="5447881" cy="22182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p:cNvGraphicFramePr/>
          <p:nvPr>
            <p:extLst>
              <p:ext uri="{D42A27DB-BD31-4B8C-83A1-F6EECF244321}">
                <p14:modId xmlns:p14="http://schemas.microsoft.com/office/powerpoint/2010/main" val="1947933191"/>
              </p:ext>
            </p:extLst>
          </p:nvPr>
        </p:nvGraphicFramePr>
        <p:xfrm>
          <a:off x="1410120" y="2777055"/>
          <a:ext cx="5439415" cy="176954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II</a:t>
            </a:r>
            <a:br>
              <a:rPr lang="en-IN" b="1" dirty="0" smtClean="0"/>
            </a:br>
            <a:r>
              <a:rPr lang="en-IN" sz="3100" i="1" dirty="0" smtClean="0"/>
              <a:t>Does Loan Term also affect other factors?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Debt Consolidation captured to be a very common purpose for Loan Application. However, applicants opting for a Loan Term of </a:t>
            </a:r>
            <a:r>
              <a:rPr lang="en-US" sz="1200" b="1" i="1" dirty="0" smtClean="0">
                <a:solidFill>
                  <a:schemeClr val="tx1"/>
                </a:solidFill>
                <a:latin typeface="Times New Roman" panose="02020603050405020304" pitchFamily="18" charset="0"/>
                <a:cs typeface="Times New Roman" panose="02020603050405020304" pitchFamily="18" charset="0"/>
              </a:rPr>
              <a:t>60 Months </a:t>
            </a:r>
            <a:r>
              <a:rPr lang="en-US" sz="1200" i="1" dirty="0" smtClean="0">
                <a:solidFill>
                  <a:schemeClr val="tx1"/>
                </a:solidFill>
                <a:latin typeface="Times New Roman" panose="02020603050405020304" pitchFamily="18" charset="0"/>
                <a:cs typeface="Times New Roman" panose="02020603050405020304" pitchFamily="18" charset="0"/>
              </a:rPr>
              <a:t>have higher chances of getting at default. Also, when looked at the Verification Status, majority of the Applicant’s income sources were found Verified for the same term.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can scrutinize the verification process to understand specific trait of Borrower’s at default.”</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061210" y="2066286"/>
            <a:ext cx="448733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having </a:t>
            </a:r>
            <a:r>
              <a:rPr lang="en-US" b="1" dirty="0" smtClean="0">
                <a:latin typeface="Times New Roman" panose="02020603050405020304" pitchFamily="18" charset="0"/>
                <a:cs typeface="Times New Roman" panose="02020603050405020304" pitchFamily="18" charset="0"/>
              </a:rPr>
              <a:t>Debt Consolidation</a:t>
            </a:r>
            <a:r>
              <a:rPr lang="en-US" dirty="0" smtClean="0">
                <a:latin typeface="Times New Roman" panose="02020603050405020304" pitchFamily="18" charset="0"/>
                <a:cs typeface="Times New Roman" panose="02020603050405020304" pitchFamily="18" charset="0"/>
              </a:rPr>
              <a:t> as the purpose of Loan tends to default with a higher chance over a Loan Term of </a:t>
            </a:r>
            <a:r>
              <a:rPr lang="en-US" b="1" dirty="0" smtClean="0">
                <a:latin typeface="Times New Roman" panose="02020603050405020304" pitchFamily="18" charset="0"/>
                <a:cs typeface="Times New Roman" panose="02020603050405020304" pitchFamily="18" charset="0"/>
              </a:rPr>
              <a:t>60 Months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81206"/>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Loan Term across Top 6 Purpose Categories</a:t>
            </a:r>
            <a:endParaRPr lang="en-US" sz="1200" dirty="0">
              <a:latin typeface="Times New Roman" panose="02020603050405020304" pitchFamily="18" charset="0"/>
              <a:cs typeface="Times New Roman" panose="02020603050405020304" pitchFamily="18" charset="0"/>
            </a:endParaRPr>
          </a:p>
        </p:txBody>
      </p:sp>
      <p:graphicFrame>
        <p:nvGraphicFramePr>
          <p:cNvPr id="24" name="Chart 23"/>
          <p:cNvGraphicFramePr/>
          <p:nvPr>
            <p:extLst>
              <p:ext uri="{D42A27DB-BD31-4B8C-83A1-F6EECF244321}">
                <p14:modId xmlns:p14="http://schemas.microsoft.com/office/powerpoint/2010/main" val="1524968709"/>
              </p:ext>
            </p:extLst>
          </p:nvPr>
        </p:nvGraphicFramePr>
        <p:xfrm>
          <a:off x="1376252" y="4715933"/>
          <a:ext cx="5642615" cy="10498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p:cNvGraphicFramePr/>
          <p:nvPr>
            <p:extLst>
              <p:ext uri="{D42A27DB-BD31-4B8C-83A1-F6EECF244321}">
                <p14:modId xmlns:p14="http://schemas.microsoft.com/office/powerpoint/2010/main" val="399298857"/>
              </p:ext>
            </p:extLst>
          </p:nvPr>
        </p:nvGraphicFramePr>
        <p:xfrm>
          <a:off x="1376252" y="4292175"/>
          <a:ext cx="5642615" cy="743701"/>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p:cNvSpPr txBox="1"/>
          <p:nvPr/>
        </p:nvSpPr>
        <p:spPr>
          <a:xfrm>
            <a:off x="2632209" y="4199673"/>
            <a:ext cx="378267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Verification Status</a:t>
            </a:r>
            <a:endParaRPr lang="en-US" sz="12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61482" y="3746986"/>
            <a:ext cx="547626"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Credit Card</a:t>
            </a:r>
            <a:endParaRPr lang="en-US" sz="1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450250" y="3756603"/>
            <a:ext cx="970154" cy="416227"/>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Debt Consolidation</a:t>
            </a:r>
            <a:endParaRPr lang="en-US" sz="1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3223174" y="3753540"/>
            <a:ext cx="891624"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Home Improvement</a:t>
            </a:r>
            <a:endParaRPr lang="en-US" sz="1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018465" y="3745326"/>
            <a:ext cx="773667"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Major Purchase</a:t>
            </a:r>
            <a:endParaRPr lang="en-US" sz="1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809954" y="3762260"/>
            <a:ext cx="528425"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a:t>
            </a:r>
            <a:endParaRPr lang="en-US" sz="1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5404535" y="3753793"/>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 Categories</a:t>
            </a:r>
            <a:endParaRPr lang="en-US" sz="1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133303" y="3763920"/>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Small Business</a:t>
            </a:r>
            <a:endParaRPr lang="en-US" sz="1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311" y="4025586"/>
            <a:ext cx="701315" cy="39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417" y="3508338"/>
            <a:ext cx="744252" cy="379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ounded Rectangle 24"/>
          <p:cNvSpPr/>
          <p:nvPr/>
        </p:nvSpPr>
        <p:spPr>
          <a:xfrm>
            <a:off x="5562600" y="4514996"/>
            <a:ext cx="1244600" cy="1124193"/>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TextBox 29"/>
          <p:cNvSpPr txBox="1"/>
          <p:nvPr/>
        </p:nvSpPr>
        <p:spPr>
          <a:xfrm>
            <a:off x="3864340" y="5637935"/>
            <a:ext cx="1132726" cy="205319"/>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Source Verified</a:t>
            </a:r>
            <a:endParaRPr lang="en-US" sz="1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267533" y="5639189"/>
            <a:ext cx="936137"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Not Verified</a:t>
            </a:r>
            <a:endParaRPr lang="en-US" sz="10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00845" y="5637934"/>
            <a:ext cx="703334"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Verified</a:t>
            </a:r>
            <a:endParaRPr lang="en-US" sz="1000" dirty="0">
              <a:latin typeface="Times New Roman" panose="02020603050405020304" pitchFamily="18" charset="0"/>
              <a:cs typeface="Times New Roman" panose="02020603050405020304" pitchFamily="18" charset="0"/>
            </a:endParaRPr>
          </a:p>
        </p:txBody>
      </p:sp>
      <p:sp>
        <p:nvSpPr>
          <p:cNvPr id="39" name="Rounded Rectangle 38"/>
          <p:cNvSpPr/>
          <p:nvPr/>
        </p:nvSpPr>
        <p:spPr>
          <a:xfrm>
            <a:off x="2615989" y="2097494"/>
            <a:ext cx="638676" cy="1645930"/>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0" name="TextBox 39"/>
          <p:cNvSpPr txBox="1"/>
          <p:nvPr/>
        </p:nvSpPr>
        <p:spPr>
          <a:xfrm>
            <a:off x="7027257" y="4430652"/>
            <a:ext cx="4191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whose Verification Status showed </a:t>
            </a:r>
            <a:r>
              <a:rPr lang="en-US" b="1" dirty="0" smtClean="0">
                <a:latin typeface="Times New Roman" panose="02020603050405020304" pitchFamily="18" charset="0"/>
                <a:cs typeface="Times New Roman" panose="02020603050405020304" pitchFamily="18" charset="0"/>
              </a:rPr>
              <a:t>Verified </a:t>
            </a:r>
            <a:r>
              <a:rPr lang="en-US" dirty="0" smtClean="0">
                <a:latin typeface="Times New Roman" panose="02020603050405020304" pitchFamily="18" charset="0"/>
                <a:cs typeface="Times New Roman" panose="02020603050405020304" pitchFamily="18" charset="0"/>
              </a:rPr>
              <a:t>were captured more in the Charged off list for the Loan Term of </a:t>
            </a:r>
            <a:r>
              <a:rPr lang="en-US" b="1" dirty="0" smtClean="0">
                <a:latin typeface="Times New Roman" panose="02020603050405020304" pitchFamily="18" charset="0"/>
                <a:cs typeface="Times New Roman" panose="02020603050405020304" pitchFamily="18" charset="0"/>
              </a:rPr>
              <a:t>60 Months</a:t>
            </a:r>
          </a:p>
        </p:txBody>
      </p:sp>
    </p:spTree>
    <p:extLst>
      <p:ext uri="{BB962C8B-B14F-4D97-AF65-F5344CB8AC3E}">
        <p14:creationId xmlns:p14="http://schemas.microsoft.com/office/powerpoint/2010/main" val="404685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III</a:t>
            </a:r>
            <a:br>
              <a:rPr lang="en-IN" b="1" dirty="0" smtClean="0"/>
            </a:br>
            <a:r>
              <a:rPr lang="en-IN" sz="3100" i="1" dirty="0" smtClean="0"/>
              <a:t>Does Grades impact the Loan Status?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“It was observed that a very high volume of the Loan Applicants across all Loan Status’ were Grade by categories such as </a:t>
            </a:r>
            <a:r>
              <a:rPr lang="en-US" sz="1200" b="1" i="1" dirty="0" smtClean="0">
                <a:solidFill>
                  <a:schemeClr val="tx1"/>
                </a:solidFill>
                <a:latin typeface="Times New Roman" panose="02020603050405020304" pitchFamily="18" charset="0"/>
                <a:cs typeface="Times New Roman" panose="02020603050405020304" pitchFamily="18" charset="0"/>
              </a:rPr>
              <a:t>B</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C</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D</a:t>
            </a:r>
            <a:r>
              <a:rPr lang="en-US" sz="1200" i="1" dirty="0" smtClean="0">
                <a:solidFill>
                  <a:schemeClr val="tx1"/>
                </a:solidFill>
                <a:latin typeface="Times New Roman" panose="02020603050405020304" pitchFamily="18" charset="0"/>
                <a:cs typeface="Times New Roman" panose="02020603050405020304" pitchFamily="18" charset="0"/>
              </a:rPr>
              <a:t> &amp; </a:t>
            </a:r>
            <a:r>
              <a:rPr lang="en-US" sz="1200" b="1" i="1" dirty="0" smtClean="0">
                <a:solidFill>
                  <a:schemeClr val="tx1"/>
                </a:solidFill>
                <a:latin typeface="Times New Roman" panose="02020603050405020304" pitchFamily="18" charset="0"/>
                <a:cs typeface="Times New Roman" panose="02020603050405020304" pitchFamily="18" charset="0"/>
              </a:rPr>
              <a:t>E</a:t>
            </a:r>
            <a:r>
              <a:rPr lang="en-US" sz="1200" i="1" dirty="0" smtClean="0">
                <a:solidFill>
                  <a:schemeClr val="tx1"/>
                </a:solidFill>
                <a:latin typeface="Times New Roman" panose="02020603050405020304" pitchFamily="18" charset="0"/>
                <a:cs typeface="Times New Roman" panose="02020603050405020304" pitchFamily="18" charset="0"/>
              </a:rPr>
              <a:t>. However, when looked at </a:t>
            </a:r>
            <a:r>
              <a:rPr lang="en-US" sz="1200" b="1" i="1" dirty="0" smtClean="0">
                <a:solidFill>
                  <a:schemeClr val="tx1"/>
                </a:solidFill>
                <a:latin typeface="Times New Roman" panose="02020603050405020304" pitchFamily="18" charset="0"/>
                <a:cs typeface="Times New Roman" panose="02020603050405020304" pitchFamily="18" charset="0"/>
              </a:rPr>
              <a:t>Charge Offs</a:t>
            </a:r>
            <a:r>
              <a:rPr lang="en-US" sz="1200" i="1" dirty="0" smtClean="0">
                <a:solidFill>
                  <a:schemeClr val="tx1"/>
                </a:solidFill>
                <a:latin typeface="Times New Roman" panose="02020603050405020304" pitchFamily="18" charset="0"/>
                <a:cs typeface="Times New Roman" panose="02020603050405020304" pitchFamily="18" charset="0"/>
              </a:rPr>
              <a:t>, it was also found to have followed a similar pattern except for </a:t>
            </a:r>
            <a:r>
              <a:rPr lang="en-US" sz="1200" b="1" i="1" dirty="0" smtClean="0">
                <a:solidFill>
                  <a:schemeClr val="tx1"/>
                </a:solidFill>
                <a:latin typeface="Times New Roman" panose="02020603050405020304" pitchFamily="18" charset="0"/>
                <a:cs typeface="Times New Roman" panose="02020603050405020304" pitchFamily="18" charset="0"/>
              </a:rPr>
              <a:t>Grade A</a:t>
            </a:r>
            <a:r>
              <a:rPr lang="en-US" sz="1200" i="1" dirty="0" smtClean="0">
                <a:solidFill>
                  <a:schemeClr val="tx1"/>
                </a:solidFill>
                <a:latin typeface="Times New Roman" panose="02020603050405020304" pitchFamily="18" charset="0"/>
                <a:cs typeface="Times New Roman" panose="02020603050405020304" pitchFamily="18" charset="0"/>
              </a:rPr>
              <a:t> which had the most count of </a:t>
            </a:r>
            <a:r>
              <a:rPr lang="en-US" sz="1200" b="1" i="1" dirty="0" smtClean="0">
                <a:solidFill>
                  <a:schemeClr val="tx1"/>
                </a:solidFill>
                <a:latin typeface="Times New Roman" panose="02020603050405020304" pitchFamily="18" charset="0"/>
                <a:cs typeface="Times New Roman" panose="02020603050405020304" pitchFamily="18" charset="0"/>
              </a:rPr>
              <a:t>Fully Paid</a:t>
            </a:r>
            <a:r>
              <a:rPr lang="en-US" sz="1200" i="1" dirty="0" smtClean="0">
                <a:solidFill>
                  <a:schemeClr val="tx1"/>
                </a:solidFill>
                <a:latin typeface="Times New Roman" panose="02020603050405020304" pitchFamily="18" charset="0"/>
                <a:cs typeface="Times New Roman" panose="02020603050405020304" pitchFamily="18" charset="0"/>
              </a:rPr>
              <a:t> cases.</a:t>
            </a:r>
          </a:p>
          <a:p>
            <a:r>
              <a:rPr lang="en-US" sz="1200" i="1" dirty="0" smtClean="0">
                <a:solidFill>
                  <a:schemeClr val="tx1"/>
                </a:solidFill>
                <a:latin typeface="Times New Roman" panose="02020603050405020304" pitchFamily="18" charset="0"/>
                <a:cs typeface="Times New Roman" panose="02020603050405020304" pitchFamily="18" charset="0"/>
              </a:rPr>
              <a:t>It is highly recommended to the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to look at the Grading System before the Loan Approval”</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2" name="Chart 1"/>
          <p:cNvGraphicFramePr/>
          <p:nvPr>
            <p:extLst>
              <p:ext uri="{D42A27DB-BD31-4B8C-83A1-F6EECF244321}">
                <p14:modId xmlns:p14="http://schemas.microsoft.com/office/powerpoint/2010/main" val="78062237"/>
              </p:ext>
            </p:extLst>
          </p:nvPr>
        </p:nvGraphicFramePr>
        <p:xfrm>
          <a:off x="1376253" y="2065873"/>
          <a:ext cx="3796880" cy="3911600"/>
        </p:xfrm>
        <a:graphic>
          <a:graphicData uri="http://schemas.openxmlformats.org/drawingml/2006/chart">
            <c:chart xmlns:c="http://schemas.openxmlformats.org/drawingml/2006/chart" xmlns:r="http://schemas.openxmlformats.org/officeDocument/2006/relationships" r:id="rId3"/>
          </a:graphicData>
        </a:graphic>
      </p:graphicFrame>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64272"/>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6824134" y="2022429"/>
            <a:ext cx="448733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 were rated by categories viz. </a:t>
            </a:r>
            <a:r>
              <a:rPr lang="en-US" b="1" dirty="0"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&amp; </a:t>
            </a:r>
            <a:r>
              <a:rPr lang="en-US" b="1" dirty="0" smtClean="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 grades contributes to </a:t>
            </a:r>
            <a:r>
              <a:rPr lang="en-US" b="1" dirty="0" smtClean="0">
                <a:latin typeface="Times New Roman" panose="02020603050405020304" pitchFamily="18" charset="0"/>
                <a:cs typeface="Times New Roman" panose="02020603050405020304" pitchFamily="18" charset="0"/>
              </a:rPr>
              <a:t>~82% </a:t>
            </a:r>
            <a:r>
              <a:rPr lang="en-US" dirty="0" smtClean="0">
                <a:latin typeface="Times New Roman" panose="02020603050405020304" pitchFamily="18" charset="0"/>
                <a:cs typeface="Times New Roman" panose="02020603050405020304" pitchFamily="18" charset="0"/>
              </a:rPr>
              <a:t>of the total Charge off cases.</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Majority</a:t>
            </a:r>
            <a:r>
              <a:rPr lang="en-US" dirty="0" smtClean="0">
                <a:latin typeface="Times New Roman" panose="02020603050405020304" pitchFamily="18" charset="0"/>
                <a:cs typeface="Times New Roman" panose="02020603050405020304" pitchFamily="18" charset="0"/>
              </a:rPr>
              <a:t> of the Loan Applications which were graded by these categories also had a higher volume of </a:t>
            </a:r>
            <a:r>
              <a:rPr lang="en-US" b="1" dirty="0" smtClean="0">
                <a:latin typeface="Times New Roman" panose="02020603050405020304" pitchFamily="18" charset="0"/>
                <a:cs typeface="Times New Roman" panose="02020603050405020304" pitchFamily="18" charset="0"/>
              </a:rPr>
              <a:t>Fully Paid</a:t>
            </a:r>
            <a:r>
              <a:rPr lang="en-US" dirty="0" smtClean="0">
                <a:latin typeface="Times New Roman" panose="02020603050405020304" pitchFamily="18" charset="0"/>
                <a:cs typeface="Times New Roman" panose="02020603050405020304" pitchFamily="18" charset="0"/>
              </a:rPr>
              <a:t> cases.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were certain </a:t>
            </a:r>
            <a:r>
              <a:rPr lang="en-US" b="1" dirty="0" smtClean="0">
                <a:latin typeface="Times New Roman" panose="02020603050405020304" pitchFamily="18" charset="0"/>
                <a:cs typeface="Times New Roman" panose="02020603050405020304" pitchFamily="18" charset="0"/>
              </a:rPr>
              <a:t>sub grades</a:t>
            </a:r>
            <a:r>
              <a:rPr lang="en-US" dirty="0" smtClean="0">
                <a:latin typeface="Times New Roman" panose="02020603050405020304" pitchFamily="18" charset="0"/>
                <a:cs typeface="Times New Roman" panose="02020603050405020304" pitchFamily="18" charset="0"/>
              </a:rPr>
              <a:t> which were significant in contributions.</a:t>
            </a:r>
          </a:p>
        </p:txBody>
      </p:sp>
      <p:sp>
        <p:nvSpPr>
          <p:cNvPr id="5" name="Rounded Rectangle 4"/>
          <p:cNvSpPr/>
          <p:nvPr/>
        </p:nvSpPr>
        <p:spPr>
          <a:xfrm>
            <a:off x="1244600" y="2138100"/>
            <a:ext cx="3454400" cy="2196842"/>
          </a:xfrm>
          <a:prstGeom prst="roundRect">
            <a:avLst/>
          </a:prstGeom>
          <a:solidFill>
            <a:srgbClr val="A73719">
              <a:alpha val="3000"/>
            </a:srgbClr>
          </a:solidFill>
          <a:ln>
            <a:solidFill>
              <a:srgbClr val="A73719"/>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 name="Straight Arrow Connector 7"/>
          <p:cNvCxnSpPr/>
          <p:nvPr/>
        </p:nvCxnSpPr>
        <p:spPr>
          <a:xfrm>
            <a:off x="2136175" y="2650077"/>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31692" y="2503110"/>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B5, B4, B3, B2</a:t>
            </a:r>
          </a:p>
        </p:txBody>
      </p:sp>
      <p:cxnSp>
        <p:nvCxnSpPr>
          <p:cNvPr id="46" name="Straight Arrow Connector 45"/>
          <p:cNvCxnSpPr/>
          <p:nvPr/>
        </p:nvCxnSpPr>
        <p:spPr>
          <a:xfrm>
            <a:off x="2119240" y="3149609"/>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050700" y="3020754"/>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C1, C2, C3, C4</a:t>
            </a:r>
          </a:p>
        </p:txBody>
      </p:sp>
      <p:cxnSp>
        <p:nvCxnSpPr>
          <p:cNvPr id="48" name="Straight Arrow Connector 47"/>
          <p:cNvCxnSpPr/>
          <p:nvPr/>
        </p:nvCxnSpPr>
        <p:spPr>
          <a:xfrm>
            <a:off x="2043040" y="3649140"/>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986865" y="3510640"/>
            <a:ext cx="897468"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D2, D3, D4</a:t>
            </a:r>
          </a:p>
        </p:txBody>
      </p:sp>
      <p:cxnSp>
        <p:nvCxnSpPr>
          <p:cNvPr id="50" name="Straight Arrow Connector 49"/>
          <p:cNvCxnSpPr/>
          <p:nvPr/>
        </p:nvCxnSpPr>
        <p:spPr>
          <a:xfrm>
            <a:off x="1968900" y="4174074"/>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924441" y="4035574"/>
            <a:ext cx="380614"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E1</a:t>
            </a:r>
          </a:p>
        </p:txBody>
      </p:sp>
      <p:sp>
        <p:nvSpPr>
          <p:cNvPr id="52" name="TextBox 5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Grades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758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IV</a:t>
            </a:r>
            <a:br>
              <a:rPr lang="en-IN" b="1" dirty="0" smtClean="0"/>
            </a:br>
            <a:r>
              <a:rPr lang="en-IN" sz="3100" i="1" dirty="0" smtClean="0"/>
              <a:t>How does </a:t>
            </a:r>
            <a:r>
              <a:rPr lang="en-IN" sz="3100" i="1" dirty="0"/>
              <a:t>Revolving line utilization </a:t>
            </a:r>
            <a:r>
              <a:rPr lang="en-IN" sz="3100" i="1" dirty="0" smtClean="0"/>
              <a:t>rate impacts Loan Status?</a:t>
            </a:r>
            <a:endParaRPr lang="en-IN" sz="3100" i="1" dirty="0"/>
          </a:p>
        </p:txBody>
      </p:sp>
      <p:sp>
        <p:nvSpPr>
          <p:cNvPr id="6" name="Rectangle 5"/>
          <p:cNvSpPr/>
          <p:nvPr/>
        </p:nvSpPr>
        <p:spPr>
          <a:xfrm>
            <a:off x="1836624" y="6141409"/>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i="1" dirty="0">
                <a:solidFill>
                  <a:schemeClr val="tx1"/>
                </a:solidFill>
                <a:latin typeface="Times New Roman" panose="02020603050405020304" pitchFamily="18" charset="0"/>
                <a:cs typeface="Times New Roman" panose="02020603050405020304" pitchFamily="18" charset="0"/>
              </a:rPr>
              <a:t>With the Increase in revolving line of utilization </a:t>
            </a:r>
            <a:r>
              <a:rPr lang="en-US" sz="1200" i="1" dirty="0" smtClean="0">
                <a:solidFill>
                  <a:schemeClr val="tx1"/>
                </a:solidFill>
                <a:latin typeface="Times New Roman" panose="02020603050405020304" pitchFamily="18" charset="0"/>
                <a:cs typeface="Times New Roman" panose="02020603050405020304" pitchFamily="18" charset="0"/>
              </a:rPr>
              <a:t>rate, the </a:t>
            </a:r>
            <a:r>
              <a:rPr lang="en-US" sz="1200" i="1" dirty="0">
                <a:solidFill>
                  <a:schemeClr val="tx1"/>
                </a:solidFill>
                <a:latin typeface="Times New Roman" panose="02020603050405020304" pitchFamily="18" charset="0"/>
                <a:cs typeface="Times New Roman" panose="02020603050405020304" pitchFamily="18" charset="0"/>
              </a:rPr>
              <a:t>chances of default </a:t>
            </a:r>
            <a:r>
              <a:rPr lang="en-US" sz="1200" i="1" dirty="0" smtClean="0">
                <a:solidFill>
                  <a:schemeClr val="tx1"/>
                </a:solidFill>
                <a:latin typeface="Times New Roman" panose="02020603050405020304" pitchFamily="18" charset="0"/>
                <a:cs typeface="Times New Roman" panose="02020603050405020304" pitchFamily="18" charset="0"/>
              </a:rPr>
              <a:t>increases. As a recommendation, the </a:t>
            </a:r>
            <a:r>
              <a:rPr lang="en-US" sz="1200" b="1" i="1" dirty="0" smtClean="0">
                <a:solidFill>
                  <a:schemeClr val="tx1"/>
                </a:solidFill>
                <a:latin typeface="Times New Roman" panose="02020603050405020304" pitchFamily="18" charset="0"/>
                <a:cs typeface="Times New Roman" panose="02020603050405020304" pitchFamily="18" charset="0"/>
              </a:rPr>
              <a:t>Consumer Finance Company</a:t>
            </a:r>
            <a:r>
              <a:rPr lang="en-US" sz="1200" i="1" dirty="0" smtClean="0">
                <a:solidFill>
                  <a:schemeClr val="tx1"/>
                </a:solidFill>
                <a:latin typeface="Times New Roman" panose="02020603050405020304" pitchFamily="18" charset="0"/>
                <a:cs typeface="Times New Roman" panose="02020603050405020304" pitchFamily="18" charset="0"/>
              </a:rPr>
              <a:t> while screening the Borrower’s application should look at the </a:t>
            </a:r>
            <a:r>
              <a:rPr lang="en-US" sz="1200" i="1" dirty="0">
                <a:solidFill>
                  <a:schemeClr val="tx1"/>
                </a:solidFill>
                <a:latin typeface="Times New Roman" panose="02020603050405020304" pitchFamily="18" charset="0"/>
                <a:cs typeface="Times New Roman" panose="02020603050405020304" pitchFamily="18" charset="0"/>
              </a:rPr>
              <a:t>Revolve </a:t>
            </a:r>
            <a:r>
              <a:rPr lang="en-US" sz="1200" i="1" dirty="0" smtClean="0">
                <a:solidFill>
                  <a:schemeClr val="tx1"/>
                </a:solidFill>
                <a:latin typeface="Times New Roman" panose="02020603050405020304" pitchFamily="18" charset="0"/>
                <a:cs typeface="Times New Roman" panose="02020603050405020304" pitchFamily="18" charset="0"/>
              </a:rPr>
              <a:t>line utilization rate at the </a:t>
            </a:r>
            <a:r>
              <a:rPr lang="en-US" sz="1200" i="1" dirty="0">
                <a:solidFill>
                  <a:schemeClr val="tx1"/>
                </a:solidFill>
                <a:latin typeface="Times New Roman" panose="02020603050405020304" pitchFamily="18" charset="0"/>
                <a:cs typeface="Times New Roman" panose="02020603050405020304" pitchFamily="18" charset="0"/>
              </a:rPr>
              <a:t>lower side</a:t>
            </a:r>
            <a:r>
              <a:rPr lang="en-US" sz="1200" i="1" dirty="0" smtClean="0">
                <a:solidFill>
                  <a:schemeClr val="tx1"/>
                </a:solidFill>
                <a:latin typeface="Times New Roman" panose="02020603050405020304" pitchFamily="18" charset="0"/>
                <a:cs typeface="Times New Roman" panose="02020603050405020304" pitchFamily="18" charset="0"/>
              </a:rPr>
              <a:t>”</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598" y="1916598"/>
            <a:ext cx="4131737" cy="3970318"/>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Created </a:t>
            </a:r>
            <a:r>
              <a:rPr lang="en-US" b="1" dirty="0" smtClean="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bins of Revolving Line Utilization rates to observe the capture of </a:t>
            </a:r>
            <a:r>
              <a:rPr lang="en-US" b="1" dirty="0" smtClean="0">
                <a:latin typeface="Times New Roman" panose="02020603050405020304" pitchFamily="18" charset="0"/>
                <a:cs typeface="Times New Roman" panose="02020603050405020304" pitchFamily="18" charset="0"/>
              </a:rPr>
              <a:t>Charged Off </a:t>
            </a:r>
            <a:r>
              <a:rPr lang="en-US" dirty="0" smtClean="0">
                <a:latin typeface="Times New Roman" panose="02020603050405020304" pitchFamily="18" charset="0"/>
                <a:cs typeface="Times New Roman" panose="02020603050405020304" pitchFamily="18" charset="0"/>
              </a:rPr>
              <a:t>&amp; </a:t>
            </a:r>
            <a:r>
              <a:rPr lang="en-US" b="1" dirty="0" smtClean="0">
                <a:latin typeface="Times New Roman" panose="02020603050405020304" pitchFamily="18" charset="0"/>
                <a:cs typeface="Times New Roman" panose="02020603050405020304" pitchFamily="18" charset="0"/>
              </a:rPr>
              <a:t>Fully Paid </a:t>
            </a:r>
            <a:r>
              <a:rPr lang="en-US" dirty="0" smtClean="0">
                <a:latin typeface="Times New Roman" panose="02020603050405020304" pitchFamily="18" charset="0"/>
                <a:cs typeface="Times New Roman" panose="02020603050405020304" pitchFamily="18" charset="0"/>
              </a:rPr>
              <a:t>cases across the buckets.</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plots, it can be said that higher the value of this Revolving balance utility rate , greater is the chance of loan default as we can observe the median quite high for defaulted </a:t>
            </a:r>
            <a:r>
              <a:rPr lang="en-US" dirty="0" smtClean="0">
                <a:latin typeface="Times New Roman" panose="02020603050405020304" pitchFamily="18" charset="0"/>
                <a:cs typeface="Times New Roman" panose="02020603050405020304" pitchFamily="18" charset="0"/>
              </a:rPr>
              <a:t>loans.</a:t>
            </a:r>
            <a:endParaRPr lang="en-US"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 xmlns:a16="http://schemas.microsoft.com/office/drawing/2014/main" id="{CB7EE283-FC18-4B4F-A228-243903BA9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2713" y="3841189"/>
            <a:ext cx="1410138" cy="2160754"/>
          </a:xfrm>
          <a:prstGeom prst="rect">
            <a:avLst/>
          </a:prstGeom>
        </p:spPr>
      </p:pic>
      <p:graphicFrame>
        <p:nvGraphicFramePr>
          <p:cNvPr id="7" name="Chart 6"/>
          <p:cNvGraphicFramePr/>
          <p:nvPr>
            <p:extLst>
              <p:ext uri="{D42A27DB-BD31-4B8C-83A1-F6EECF244321}">
                <p14:modId xmlns:p14="http://schemas.microsoft.com/office/powerpoint/2010/main" val="1548734102"/>
              </p:ext>
            </p:extLst>
          </p:nvPr>
        </p:nvGraphicFramePr>
        <p:xfrm>
          <a:off x="1168393" y="1728031"/>
          <a:ext cx="5918205" cy="2150534"/>
        </p:xfrm>
        <a:graphic>
          <a:graphicData uri="http://schemas.openxmlformats.org/drawingml/2006/chart">
            <c:chart xmlns:c="http://schemas.openxmlformats.org/drawingml/2006/chart" xmlns:r="http://schemas.openxmlformats.org/officeDocument/2006/relationships" r:id="rId4"/>
          </a:graphicData>
        </a:graphic>
      </p:graphicFrame>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2712" y="1702632"/>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1732948" y="1939181"/>
            <a:ext cx="5166302" cy="260597"/>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Loan Status across Revolving Line Utilization Rate buckets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019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2425</TotalTime>
  <Words>1752</Words>
  <Application>Microsoft Office PowerPoint</Application>
  <PresentationFormat>Custom</PresentationFormat>
  <Paragraphs>160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Gramener Case Study Solution Deck</vt:lpstr>
      <vt:lpstr>Loan Approval Process Current Scenario</vt:lpstr>
      <vt:lpstr>Analysis Objective Strategy</vt:lpstr>
      <vt:lpstr>Understanding the Data** Landscaping – Overall</vt:lpstr>
      <vt:lpstr>Driver Analysis by Categories [through available sources]</vt:lpstr>
      <vt:lpstr>Hypothesis – I Is there any pattern around the Loan Term?</vt:lpstr>
      <vt:lpstr>Hypothesis – II Does Loan Term also affect other factors?</vt:lpstr>
      <vt:lpstr>Hypothesis – III Does Grades impact the Loan Status?</vt:lpstr>
      <vt:lpstr>Hypothesis – IV How does Revolving line utilization rate impacts Loan Status?</vt:lpstr>
      <vt:lpstr>Hypothesis – V Is there any pattern around the debt to income ratio?</vt:lpstr>
      <vt:lpstr>Hypothesis – VI Are there Borrowers from specific States more likely to Charge offs?</vt:lpstr>
      <vt:lpstr>Driver Analysis by Categories [through derived metrics]</vt:lpstr>
      <vt:lpstr>Intelligent Features Understanding the Definition / Purpose</vt:lpstr>
      <vt:lpstr>Risk Analysis for Derived Metrics Insights from Intelligent Features – I</vt:lpstr>
      <vt:lpstr>Driver Analysis for Derived Metrics Insights from Intelligent Features – II</vt:lpstr>
      <vt:lpstr>Analysis of Loan Variables Findings through Cross-Tab Analysis</vt:lpstr>
      <vt:lpstr>Analysis of Loan Variables Correlation Analysis</vt:lpstr>
      <vt:lpstr>Summarizing the findings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Sen, Sourjya</cp:lastModifiedBy>
  <cp:revision>156</cp:revision>
  <dcterms:created xsi:type="dcterms:W3CDTF">2016-06-09T08:16:28Z</dcterms:created>
  <dcterms:modified xsi:type="dcterms:W3CDTF">2018-07-29T17:42:31Z</dcterms:modified>
</cp:coreProperties>
</file>