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>
        <p:scale>
          <a:sx n="90" d="100"/>
          <a:sy n="90" d="100"/>
        </p:scale>
        <p:origin x="-398" y="-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2218967820307"/>
          <c:y val="0.2555342814879325"/>
          <c:w val="0.43499449060355533"/>
          <c:h val="0.744465718512067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Loans Approved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</c:spPr>
          </c:dPt>
          <c:dPt>
            <c:idx val="1"/>
            <c:bubble3D val="0"/>
            <c:spPr>
              <a:solidFill>
                <a:srgbClr val="FFC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Lbls>
            <c:dLbl>
              <c:idx val="0"/>
              <c:layout>
                <c:manualLayout>
                  <c:x val="-0.16587342956551851"/>
                  <c:y val="-0.21211370669694049"/>
                </c:manualLayout>
              </c:layout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</c:dLbl>
            <c:showLegendKey val="0"/>
            <c:showVal val="1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Fully Paid</c:v>
                </c:pt>
                <c:pt idx="1">
                  <c:v>Charged Off</c:v>
                </c:pt>
                <c:pt idx="2">
                  <c:v>Current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32950</c:v>
                </c:pt>
                <c:pt idx="1">
                  <c:v>5627</c:v>
                </c:pt>
                <c:pt idx="2">
                  <c:v>1140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061021573843672E-2"/>
          <c:y val="0.13432839767551935"/>
          <c:w val="0.94387795685231268"/>
          <c:h val="0.724552745490876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68.111374999999995</c:v>
                </c:pt>
                <c:pt idx="1">
                  <c:v>66.136375000000001</c:v>
                </c:pt>
                <c:pt idx="2">
                  <c:v>61.134661492445062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19.441549999999999</c:v>
                </c:pt>
                <c:pt idx="1">
                  <c:v>18.793700000000001</c:v>
                </c:pt>
                <c:pt idx="2">
                  <c:v>18.602822381697997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358.04972500000002</c:v>
                </c:pt>
                <c:pt idx="1">
                  <c:v>349.88024999999999</c:v>
                </c:pt>
                <c:pt idx="2">
                  <c:v>333.21799280632115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597184"/>
        <c:axId val="39598720"/>
      </c:barChart>
      <c:catAx>
        <c:axId val="395971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 b="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39598720"/>
        <c:crosses val="autoZero"/>
        <c:auto val="1"/>
        <c:lblAlgn val="ctr"/>
        <c:lblOffset val="100"/>
        <c:noMultiLvlLbl val="0"/>
      </c:catAx>
      <c:valAx>
        <c:axId val="39598720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39597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1"/>
            </a:pP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Monthly Volume of Charged Offs 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3.010948472477086E-2"/>
          <c:y val="1.0068546541121745E-3"/>
          <c:w val="0.93978103055045825"/>
          <c:h val="0.88526427286269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2009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28</c:v>
                </c:pt>
                <c:pt idx="1">
                  <c:v>34</c:v>
                </c:pt>
                <c:pt idx="2">
                  <c:v>31</c:v>
                </c:pt>
                <c:pt idx="3">
                  <c:v>40</c:v>
                </c:pt>
                <c:pt idx="4">
                  <c:v>42</c:v>
                </c:pt>
                <c:pt idx="5">
                  <c:v>43</c:v>
                </c:pt>
                <c:pt idx="6">
                  <c:v>47</c:v>
                </c:pt>
                <c:pt idx="7">
                  <c:v>40</c:v>
                </c:pt>
                <c:pt idx="8">
                  <c:v>57</c:v>
                </c:pt>
                <c:pt idx="9">
                  <c:v>87</c:v>
                </c:pt>
                <c:pt idx="10">
                  <c:v>83</c:v>
                </c:pt>
                <c:pt idx="11">
                  <c:v>62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2010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76</c:v>
                </c:pt>
                <c:pt idx="1">
                  <c:v>63</c:v>
                </c:pt>
                <c:pt idx="2">
                  <c:v>69</c:v>
                </c:pt>
                <c:pt idx="3">
                  <c:v>82</c:v>
                </c:pt>
                <c:pt idx="4">
                  <c:v>125</c:v>
                </c:pt>
                <c:pt idx="5">
                  <c:v>166</c:v>
                </c:pt>
                <c:pt idx="6">
                  <c:v>137</c:v>
                </c:pt>
                <c:pt idx="7">
                  <c:v>148</c:v>
                </c:pt>
                <c:pt idx="8">
                  <c:v>175</c:v>
                </c:pt>
                <c:pt idx="9">
                  <c:v>160</c:v>
                </c:pt>
                <c:pt idx="10">
                  <c:v>142</c:v>
                </c:pt>
                <c:pt idx="11">
                  <c:v>142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2011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txPr>
              <a:bodyPr/>
              <a:lstStyle/>
              <a:p>
                <a:pPr>
                  <a:defRPr sz="6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186</c:v>
                </c:pt>
                <c:pt idx="1">
                  <c:v>168</c:v>
                </c:pt>
                <c:pt idx="2">
                  <c:v>207</c:v>
                </c:pt>
                <c:pt idx="3">
                  <c:v>221</c:v>
                </c:pt>
                <c:pt idx="4">
                  <c:v>289</c:v>
                </c:pt>
                <c:pt idx="5">
                  <c:v>267</c:v>
                </c:pt>
                <c:pt idx="6">
                  <c:v>278</c:v>
                </c:pt>
                <c:pt idx="7">
                  <c:v>267</c:v>
                </c:pt>
                <c:pt idx="8">
                  <c:v>307</c:v>
                </c:pt>
                <c:pt idx="9">
                  <c:v>308</c:v>
                </c:pt>
                <c:pt idx="10">
                  <c:v>335</c:v>
                </c:pt>
                <c:pt idx="11">
                  <c:v>423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619200"/>
        <c:axId val="39629184"/>
      </c:lineChart>
      <c:catAx>
        <c:axId val="396192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39629184"/>
        <c:crosses val="autoZero"/>
        <c:auto val="1"/>
        <c:lblAlgn val="ctr"/>
        <c:lblOffset val="100"/>
        <c:noMultiLvlLbl val="0"/>
      </c:catAx>
      <c:valAx>
        <c:axId val="396291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61920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0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89F8F-1785-4106-AC02-391775110445}" type="doc">
      <dgm:prSet loTypeId="urn:microsoft.com/office/officeart/2005/8/layout/targe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6DE8BBC-E3CE-4A85-820C-696DACFB63B6}">
      <dgm:prSet phldrT="[Text]" custT="1"/>
      <dgm:spPr>
        <a:ln>
          <a:noFill/>
        </a:ln>
      </dgm:spPr>
      <dgm:t>
        <a:bodyPr/>
        <a:lstStyle/>
        <a:p>
          <a:r>
            <a:rPr lang="en-US" sz="29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r>
            <a: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available sources</a:t>
          </a:r>
          <a:endParaRPr lang="en-US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E6FF83-29E2-4B56-B581-53218406081C}" type="parTrans" cxnId="{DFD175DE-426C-44D6-A1B6-62633C0DE6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402E03-95A5-45CE-81F2-10474023C175}" type="sibTrans" cxnId="{DFD175DE-426C-44D6-A1B6-62633C0DE6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D945ED-DC1D-41DC-AB0C-1006677B2901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landscaping through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Univariate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Bivariate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means to identify potential drivers led by the applicants who are at default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8B3E99-81FA-443A-B310-EF60C09F2B99}" type="parTrans" cxnId="{E78C2C92-9521-47B2-92E3-5112F608FB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E166E6-9710-48AD-B10E-293338D324AA}" type="sibTrans" cxnId="{E78C2C92-9521-47B2-92E3-5112F608FB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E7D2E5-9016-462D-9B6C-58E43CD5BDB2}">
      <dgm:prSet phldrT="[Text]" custT="1"/>
      <dgm:spPr/>
      <dgm:t>
        <a:bodyPr/>
        <a:lstStyle/>
        <a:p>
          <a:r>
            <a: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r>
            <a: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derived measures</a:t>
          </a:r>
          <a:endParaRPr lang="en-US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63B9B0-FFE7-4517-BB10-344838722CFE}" type="parTrans" cxnId="{267EA731-519C-40B4-B4D7-93EFB436593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8CF754-5473-4941-953D-31D98D142890}" type="sibTrans" cxnId="{267EA731-519C-40B4-B4D7-93EFB436593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FC859D-554D-45DC-9CB7-B4AB9803FBCB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Creating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derived metrics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using available resources to find patterns around applicants who are at default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7ED301-8293-428C-A25C-8C5CB5D1A613}" type="parTrans" cxnId="{C61FA682-ED01-4423-BE74-85C798EAE5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848E53-F015-4D22-AFE1-B3C4AB9C18EC}" type="sibTrans" cxnId="{C61FA682-ED01-4423-BE74-85C798EAE5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10B431-562D-4B3D-AE15-E52019F6A2D8}" type="pres">
      <dgm:prSet presAssocID="{6F589F8F-1785-4106-AC02-39177511044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ABB8C7-CD77-4BB1-B2F9-B9DCC21B9C14}" type="pres">
      <dgm:prSet presAssocID="{86DE8BBC-E3CE-4A85-820C-696DACFB63B6}" presName="circle1" presStyleLbl="node1" presStyleIdx="0" presStyleCnt="2"/>
      <dgm:spPr/>
    </dgm:pt>
    <dgm:pt modelId="{AB548295-2D5D-4C56-99FB-7C86E3CE787D}" type="pres">
      <dgm:prSet presAssocID="{86DE8BBC-E3CE-4A85-820C-696DACFB63B6}" presName="space" presStyleCnt="0"/>
      <dgm:spPr/>
    </dgm:pt>
    <dgm:pt modelId="{4B7119F6-AAFD-4BC6-8527-44D58A51B5E0}" type="pres">
      <dgm:prSet presAssocID="{86DE8BBC-E3CE-4A85-820C-696DACFB63B6}" presName="rect1" presStyleLbl="alignAcc1" presStyleIdx="0" presStyleCnt="2"/>
      <dgm:spPr/>
      <dgm:t>
        <a:bodyPr/>
        <a:lstStyle/>
        <a:p>
          <a:endParaRPr lang="en-US"/>
        </a:p>
      </dgm:t>
    </dgm:pt>
    <dgm:pt modelId="{9EE91044-D35F-4B18-8999-404EC0575C2D}" type="pres">
      <dgm:prSet presAssocID="{AEE7D2E5-9016-462D-9B6C-58E43CD5BDB2}" presName="vertSpace2" presStyleLbl="node1" presStyleIdx="0" presStyleCnt="2"/>
      <dgm:spPr/>
    </dgm:pt>
    <dgm:pt modelId="{B27172DC-AF09-4422-9544-1C1EF88B7863}" type="pres">
      <dgm:prSet presAssocID="{AEE7D2E5-9016-462D-9B6C-58E43CD5BDB2}" presName="circle2" presStyleLbl="node1" presStyleIdx="1" presStyleCnt="2"/>
      <dgm:spPr/>
    </dgm:pt>
    <dgm:pt modelId="{AD4E8905-E19D-4F60-A942-73AE66F446B9}" type="pres">
      <dgm:prSet presAssocID="{AEE7D2E5-9016-462D-9B6C-58E43CD5BDB2}" presName="rect2" presStyleLbl="alignAcc1" presStyleIdx="1" presStyleCnt="2"/>
      <dgm:spPr/>
      <dgm:t>
        <a:bodyPr/>
        <a:lstStyle/>
        <a:p>
          <a:endParaRPr lang="en-US"/>
        </a:p>
      </dgm:t>
    </dgm:pt>
    <dgm:pt modelId="{AB6CA672-39C8-45F7-9C81-266760D7C2D8}" type="pres">
      <dgm:prSet presAssocID="{86DE8BBC-E3CE-4A85-820C-696DACFB63B6}" presName="rect1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1CA39-3178-4EA2-9008-3FE77AD28E16}" type="pres">
      <dgm:prSet presAssocID="{86DE8BBC-E3CE-4A85-820C-696DACFB63B6}" presName="rect1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88B3B-D596-43AD-8944-0CFE64B460BF}" type="pres">
      <dgm:prSet presAssocID="{AEE7D2E5-9016-462D-9B6C-58E43CD5BDB2}" presName="rect2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E1E49-8363-44FD-BE99-F1B0BE099D6E}" type="pres">
      <dgm:prSet presAssocID="{AEE7D2E5-9016-462D-9B6C-58E43CD5BDB2}" presName="rect2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80E744-5265-470F-BE1B-12E6AA6D7669}" type="presOf" srcId="{86DE8BBC-E3CE-4A85-820C-696DACFB63B6}" destId="{AB6CA672-39C8-45F7-9C81-266760D7C2D8}" srcOrd="1" destOrd="0" presId="urn:microsoft.com/office/officeart/2005/8/layout/target3"/>
    <dgm:cxn modelId="{C61FA682-ED01-4423-BE74-85C798EAE548}" srcId="{AEE7D2E5-9016-462D-9B6C-58E43CD5BDB2}" destId="{A5FC859D-554D-45DC-9CB7-B4AB9803FBCB}" srcOrd="0" destOrd="0" parTransId="{8D7ED301-8293-428C-A25C-8C5CB5D1A613}" sibTransId="{47848E53-F015-4D22-AFE1-B3C4AB9C18EC}"/>
    <dgm:cxn modelId="{DFD175DE-426C-44D6-A1B6-62633C0DE624}" srcId="{6F589F8F-1785-4106-AC02-391775110445}" destId="{86DE8BBC-E3CE-4A85-820C-696DACFB63B6}" srcOrd="0" destOrd="0" parTransId="{01E6FF83-29E2-4B56-B581-53218406081C}" sibTransId="{5F402E03-95A5-45CE-81F2-10474023C175}"/>
    <dgm:cxn modelId="{267EA731-519C-40B4-B4D7-93EFB436593D}" srcId="{6F589F8F-1785-4106-AC02-391775110445}" destId="{AEE7D2E5-9016-462D-9B6C-58E43CD5BDB2}" srcOrd="1" destOrd="0" parTransId="{4963B9B0-FFE7-4517-BB10-344838722CFE}" sibTransId="{448CF754-5473-4941-953D-31D98D142890}"/>
    <dgm:cxn modelId="{36A15AEE-15EF-416B-9C34-700B373F5BCB}" type="presOf" srcId="{6F589F8F-1785-4106-AC02-391775110445}" destId="{6510B431-562D-4B3D-AE15-E52019F6A2D8}" srcOrd="0" destOrd="0" presId="urn:microsoft.com/office/officeart/2005/8/layout/target3"/>
    <dgm:cxn modelId="{67A98DA0-A20B-49A5-8378-402C84D9717B}" type="presOf" srcId="{AEE7D2E5-9016-462D-9B6C-58E43CD5BDB2}" destId="{AD4E8905-E19D-4F60-A942-73AE66F446B9}" srcOrd="0" destOrd="0" presId="urn:microsoft.com/office/officeart/2005/8/layout/target3"/>
    <dgm:cxn modelId="{02E6475D-F4DF-432C-812B-D25C22F2FDE6}" type="presOf" srcId="{86DE8BBC-E3CE-4A85-820C-696DACFB63B6}" destId="{4B7119F6-AAFD-4BC6-8527-44D58A51B5E0}" srcOrd="0" destOrd="0" presId="urn:microsoft.com/office/officeart/2005/8/layout/target3"/>
    <dgm:cxn modelId="{2862A079-ED7E-421C-82C1-B9EEB024F4BB}" type="presOf" srcId="{A5FC859D-554D-45DC-9CB7-B4AB9803FBCB}" destId="{A99E1E49-8363-44FD-BE99-F1B0BE099D6E}" srcOrd="0" destOrd="0" presId="urn:microsoft.com/office/officeart/2005/8/layout/target3"/>
    <dgm:cxn modelId="{DFDCF90C-5815-400E-9788-A95631B40FEC}" type="presOf" srcId="{AEE7D2E5-9016-462D-9B6C-58E43CD5BDB2}" destId="{A4F88B3B-D596-43AD-8944-0CFE64B460BF}" srcOrd="1" destOrd="0" presId="urn:microsoft.com/office/officeart/2005/8/layout/target3"/>
    <dgm:cxn modelId="{E78C2C92-9521-47B2-92E3-5112F608FBEB}" srcId="{86DE8BBC-E3CE-4A85-820C-696DACFB63B6}" destId="{29D945ED-DC1D-41DC-AB0C-1006677B2901}" srcOrd="0" destOrd="0" parTransId="{228B3E99-81FA-443A-B310-EF60C09F2B99}" sibTransId="{08E166E6-9710-48AD-B10E-293338D324AA}"/>
    <dgm:cxn modelId="{BF4C2F30-2A35-4EFF-8D35-84855B08B38D}" type="presOf" srcId="{29D945ED-DC1D-41DC-AB0C-1006677B2901}" destId="{C751CA39-3178-4EA2-9008-3FE77AD28E16}" srcOrd="0" destOrd="0" presId="urn:microsoft.com/office/officeart/2005/8/layout/target3"/>
    <dgm:cxn modelId="{07FA95C8-9A2C-481D-AE06-C6C5CEDC952C}" type="presParOf" srcId="{6510B431-562D-4B3D-AE15-E52019F6A2D8}" destId="{A8ABB8C7-CD77-4BB1-B2F9-B9DCC21B9C14}" srcOrd="0" destOrd="0" presId="urn:microsoft.com/office/officeart/2005/8/layout/target3"/>
    <dgm:cxn modelId="{730F3AEB-D3F7-4B0E-BA0A-964A8200873E}" type="presParOf" srcId="{6510B431-562D-4B3D-AE15-E52019F6A2D8}" destId="{AB548295-2D5D-4C56-99FB-7C86E3CE787D}" srcOrd="1" destOrd="0" presId="urn:microsoft.com/office/officeart/2005/8/layout/target3"/>
    <dgm:cxn modelId="{ED2A23D4-F59A-4F43-B2D2-7472A5B3475E}" type="presParOf" srcId="{6510B431-562D-4B3D-AE15-E52019F6A2D8}" destId="{4B7119F6-AAFD-4BC6-8527-44D58A51B5E0}" srcOrd="2" destOrd="0" presId="urn:microsoft.com/office/officeart/2005/8/layout/target3"/>
    <dgm:cxn modelId="{3243F236-7489-4E29-938D-B24ACD0077E7}" type="presParOf" srcId="{6510B431-562D-4B3D-AE15-E52019F6A2D8}" destId="{9EE91044-D35F-4B18-8999-404EC0575C2D}" srcOrd="3" destOrd="0" presId="urn:microsoft.com/office/officeart/2005/8/layout/target3"/>
    <dgm:cxn modelId="{C682147C-849C-4DED-8F77-AB1C553A0BAE}" type="presParOf" srcId="{6510B431-562D-4B3D-AE15-E52019F6A2D8}" destId="{B27172DC-AF09-4422-9544-1C1EF88B7863}" srcOrd="4" destOrd="0" presId="urn:microsoft.com/office/officeart/2005/8/layout/target3"/>
    <dgm:cxn modelId="{1A65DE14-C0F9-4F50-AF6D-83F5ABEAA46D}" type="presParOf" srcId="{6510B431-562D-4B3D-AE15-E52019F6A2D8}" destId="{AD4E8905-E19D-4F60-A942-73AE66F446B9}" srcOrd="5" destOrd="0" presId="urn:microsoft.com/office/officeart/2005/8/layout/target3"/>
    <dgm:cxn modelId="{2784E064-9972-4411-BDAA-BC6CD034B6D6}" type="presParOf" srcId="{6510B431-562D-4B3D-AE15-E52019F6A2D8}" destId="{AB6CA672-39C8-45F7-9C81-266760D7C2D8}" srcOrd="6" destOrd="0" presId="urn:microsoft.com/office/officeart/2005/8/layout/target3"/>
    <dgm:cxn modelId="{B1776735-5996-4F5E-8992-2AA638001F44}" type="presParOf" srcId="{6510B431-562D-4B3D-AE15-E52019F6A2D8}" destId="{C751CA39-3178-4EA2-9008-3FE77AD28E16}" srcOrd="7" destOrd="0" presId="urn:microsoft.com/office/officeart/2005/8/layout/target3"/>
    <dgm:cxn modelId="{65FF5183-4EE9-4FE9-A05B-12933EF51941}" type="presParOf" srcId="{6510B431-562D-4B3D-AE15-E52019F6A2D8}" destId="{A4F88B3B-D596-43AD-8944-0CFE64B460BF}" srcOrd="8" destOrd="0" presId="urn:microsoft.com/office/officeart/2005/8/layout/target3"/>
    <dgm:cxn modelId="{E85DD70A-C200-4553-838E-A81C2364C9D6}" type="presParOf" srcId="{6510B431-562D-4B3D-AE15-E52019F6A2D8}" destId="{A99E1E49-8363-44FD-BE99-F1B0BE099D6E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BB8C7-CD77-4BB1-B2F9-B9DCC21B9C14}">
      <dsp:nvSpPr>
        <dsp:cNvPr id="0" name=""/>
        <dsp:cNvSpPr/>
      </dsp:nvSpPr>
      <dsp:spPr>
        <a:xfrm>
          <a:off x="0" y="0"/>
          <a:ext cx="4927601" cy="4927601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119F6-AAFD-4BC6-8527-44D58A51B5E0}">
      <dsp:nvSpPr>
        <dsp:cNvPr id="0" name=""/>
        <dsp:cNvSpPr/>
      </dsp:nvSpPr>
      <dsp:spPr>
        <a:xfrm>
          <a:off x="2463800" y="0"/>
          <a:ext cx="8017933" cy="492760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available sources</a:t>
          </a:r>
          <a:endParaRPr lang="en-US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3800" y="0"/>
        <a:ext cx="4008966" cy="2340610"/>
      </dsp:txXfrm>
    </dsp:sp>
    <dsp:sp modelId="{B27172DC-AF09-4422-9544-1C1EF88B7863}">
      <dsp:nvSpPr>
        <dsp:cNvPr id="0" name=""/>
        <dsp:cNvSpPr/>
      </dsp:nvSpPr>
      <dsp:spPr>
        <a:xfrm>
          <a:off x="1293495" y="2340610"/>
          <a:ext cx="2340610" cy="2340610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E8905-E19D-4F60-A942-73AE66F446B9}">
      <dsp:nvSpPr>
        <dsp:cNvPr id="0" name=""/>
        <dsp:cNvSpPr/>
      </dsp:nvSpPr>
      <dsp:spPr>
        <a:xfrm>
          <a:off x="2463800" y="2340610"/>
          <a:ext cx="8017933" cy="234061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derived measures</a:t>
          </a:r>
          <a:endParaRPr lang="en-US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3800" y="2340610"/>
        <a:ext cx="4008966" cy="2340610"/>
      </dsp:txXfrm>
    </dsp:sp>
    <dsp:sp modelId="{C751CA39-3178-4EA2-9008-3FE77AD28E16}">
      <dsp:nvSpPr>
        <dsp:cNvPr id="0" name=""/>
        <dsp:cNvSpPr/>
      </dsp:nvSpPr>
      <dsp:spPr>
        <a:xfrm>
          <a:off x="6472767" y="0"/>
          <a:ext cx="4008966" cy="23406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landscaping through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Univariate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Bivariate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means to identify potential drivers led by the applicants who are at default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72767" y="0"/>
        <a:ext cx="4008966" cy="2340610"/>
      </dsp:txXfrm>
    </dsp:sp>
    <dsp:sp modelId="{A99E1E49-8363-44FD-BE99-F1B0BE099D6E}">
      <dsp:nvSpPr>
        <dsp:cNvPr id="0" name=""/>
        <dsp:cNvSpPr/>
      </dsp:nvSpPr>
      <dsp:spPr>
        <a:xfrm>
          <a:off x="6472767" y="2340610"/>
          <a:ext cx="4008966" cy="23406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Creating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derived metrics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using available resources to find patterns around applicants who are at default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72767" y="2340610"/>
        <a:ext cx="4008966" cy="2340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28-07-2018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626" y="344557"/>
            <a:ext cx="5677705" cy="3193774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Gramener Case Study</a:t>
            </a:r>
            <a:br>
              <a:rPr lang="en-IN" sz="4400" b="1" dirty="0" smtClean="0"/>
            </a:br>
            <a:r>
              <a:rPr lang="en-IN" sz="3200" i="1" dirty="0" smtClean="0"/>
              <a:t>Solution Deck</a:t>
            </a:r>
            <a:endParaRPr lang="en-IN" sz="4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900" b="1" dirty="0" smtClean="0"/>
              <a:t>Group Members –</a:t>
            </a:r>
            <a:endParaRPr lang="en-IN" sz="3000" b="1" dirty="0"/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Brijesh Singh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Sourjya Sen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Debraj Ray</a:t>
            </a:r>
            <a:endParaRPr lang="en-IN" sz="17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Nilanjan Dutta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48679"/>
              </p:ext>
            </p:extLst>
          </p:nvPr>
        </p:nvGraphicFramePr>
        <p:xfrm>
          <a:off x="1236867" y="1816947"/>
          <a:ext cx="10658799" cy="49579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38113"/>
                <a:gridCol w="4720686"/>
              </a:tblGrid>
              <a:tr h="5455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Approval Process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/ Risks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1988218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2424194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Loan Approval Process</a:t>
            </a:r>
            <a:br>
              <a:rPr lang="en-IN" b="1" dirty="0" smtClean="0"/>
            </a:br>
            <a:r>
              <a:rPr lang="en-IN" sz="3100" i="1" dirty="0" smtClean="0"/>
              <a:t>Current Scenario</a:t>
            </a:r>
            <a:endParaRPr lang="en-IN" sz="3100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661314" y="2612867"/>
            <a:ext cx="1088903" cy="1062879"/>
            <a:chOff x="3768015" y="2518198"/>
            <a:chExt cx="1317572" cy="1286084"/>
          </a:xfrm>
        </p:grpSpPr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015" y="2949611"/>
              <a:ext cx="658786" cy="658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loan application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6494" y="2518198"/>
              <a:ext cx="724665" cy="72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loan applicat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6801" y="3145496"/>
              <a:ext cx="658786" cy="658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Image result for ban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869" y="4455981"/>
            <a:ext cx="1665461" cy="166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144732" y="4180076"/>
            <a:ext cx="1021154" cy="786247"/>
            <a:chOff x="1405346" y="5404561"/>
            <a:chExt cx="2407829" cy="1266259"/>
          </a:xfrm>
        </p:grpSpPr>
        <p:pic>
          <p:nvPicPr>
            <p:cNvPr id="17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480" y="5819192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907" y="5420626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346" y="5873688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492" y="5404561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population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62" y="2387596"/>
            <a:ext cx="1979369" cy="159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2918435" y="3194979"/>
            <a:ext cx="1450369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31166" y="3812749"/>
            <a:ext cx="0" cy="64323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623739" y="5342080"/>
            <a:ext cx="81286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2446256" y="4845216"/>
            <a:ext cx="1167048" cy="1002953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Approval Decision</a:t>
            </a:r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0627" y="2692400"/>
            <a:ext cx="17895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Applicants’ asked by bank to fill Loan Application form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59824" y="3754111"/>
            <a:ext cx="1789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Applicants’ send Loan Application form to the Consumer Finance Company seeking their requirement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28742" y="6121442"/>
            <a:ext cx="3123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607276" y="5345845"/>
            <a:ext cx="81286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18678" y="5847114"/>
            <a:ext cx="0" cy="4188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611933" y="5011733"/>
            <a:ext cx="0" cy="3323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55309" y="5088656"/>
            <a:ext cx="853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Approved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607276" y="3871853"/>
            <a:ext cx="0" cy="3323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794462" y="6255638"/>
            <a:ext cx="433069" cy="443816"/>
            <a:chOff x="1405346" y="5404561"/>
            <a:chExt cx="2407829" cy="1266259"/>
          </a:xfrm>
        </p:grpSpPr>
        <p:pic>
          <p:nvPicPr>
            <p:cNvPr id="53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480" y="5819192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907" y="5420626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346" y="5873688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492" y="5404561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 rot="2744337">
            <a:off x="2862250" y="6345239"/>
            <a:ext cx="304800" cy="305231"/>
            <a:chOff x="777240" y="5848350"/>
            <a:chExt cx="304800" cy="305231"/>
          </a:xfrm>
        </p:grpSpPr>
        <p:sp>
          <p:nvSpPr>
            <p:cNvPr id="39" name="Rectangle 38"/>
            <p:cNvSpPr/>
            <p:nvPr/>
          </p:nvSpPr>
          <p:spPr>
            <a:xfrm>
              <a:off x="910590" y="5848350"/>
              <a:ext cx="45719" cy="30523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77240" y="5970427"/>
              <a:ext cx="304800" cy="377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257122" y="5878783"/>
            <a:ext cx="7054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Rejected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58687" y="3859104"/>
            <a:ext cx="19685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provides Loan to the Applicants’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1332" y="2538748"/>
            <a:ext cx="3044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likely to repay the loan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not approving the loan results in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business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likely to repay the loan,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he/she is likely to default, then approving the loan may lead to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2" name="Picture 18" descr="Image result for loan defaulter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038" y="4772533"/>
            <a:ext cx="1714752" cy="128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loan rejection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556" y="2727110"/>
            <a:ext cx="1719072" cy="128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Analysis Objective</a:t>
            </a:r>
            <a:br>
              <a:rPr lang="en-IN" b="1" dirty="0" smtClean="0"/>
            </a:br>
            <a:r>
              <a:rPr lang="en-IN" sz="3100" i="1" dirty="0" smtClean="0"/>
              <a:t>Strategy</a:t>
            </a:r>
            <a:endParaRPr lang="en-IN" sz="3100" i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65267958"/>
              </p:ext>
            </p:extLst>
          </p:nvPr>
        </p:nvGraphicFramePr>
        <p:xfrm>
          <a:off x="1202266" y="1583267"/>
          <a:ext cx="10481734" cy="492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Understanding the Data**</a:t>
            </a:r>
            <a:br>
              <a:rPr lang="en-IN" b="1" dirty="0" smtClean="0"/>
            </a:br>
            <a:r>
              <a:rPr lang="en-IN" sz="3100" i="1" dirty="0" smtClean="0"/>
              <a:t>Landscaping – Overall</a:t>
            </a:r>
            <a:endParaRPr lang="en-IN" sz="3100" i="1" dirty="0"/>
          </a:p>
        </p:txBody>
      </p:sp>
      <p:sp>
        <p:nvSpPr>
          <p:cNvPr id="2" name="Rectangle 1"/>
          <p:cNvSpPr/>
          <p:nvPr/>
        </p:nvSpPr>
        <p:spPr>
          <a:xfrm>
            <a:off x="1015987" y="6299205"/>
            <a:ext cx="10134600" cy="321733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**Loan Data provided for the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Loans issued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2007-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645492"/>
              </p:ext>
            </p:extLst>
          </p:nvPr>
        </p:nvGraphicFramePr>
        <p:xfrm>
          <a:off x="1557865" y="1515536"/>
          <a:ext cx="4343384" cy="226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76310610"/>
              </p:ext>
            </p:extLst>
          </p:nvPr>
        </p:nvGraphicFramePr>
        <p:xfrm>
          <a:off x="1066777" y="3843871"/>
          <a:ext cx="4978436" cy="226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15987" y="1591733"/>
            <a:ext cx="5317080" cy="4563534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45" y="1632637"/>
            <a:ext cx="2574112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29664" y="2683953"/>
            <a:ext cx="154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Loans issued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across 2007 –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5520" y="3837936"/>
            <a:ext cx="5229113" cy="35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Amount of Loans across different metrics (in MM)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10857" y="1591780"/>
            <a:ext cx="4639729" cy="4563534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80170" y="1803045"/>
            <a:ext cx="4570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Across all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Loans issued by the Consumer Finance Company,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14%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Loans were categorized as Default whose Loan Amount equivalent to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~68 MM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853313112"/>
              </p:ext>
            </p:extLst>
          </p:nvPr>
        </p:nvGraphicFramePr>
        <p:xfrm>
          <a:off x="6510857" y="2647760"/>
          <a:ext cx="4639734" cy="227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80170" y="5037321"/>
            <a:ext cx="4697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has been an increasing trend in the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Charged offs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observed in the recent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YoY increase counts to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119%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most recent year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Driver Analysis</a:t>
            </a:r>
            <a:br>
              <a:rPr lang="en-IN" b="1" dirty="0" smtClean="0"/>
            </a:br>
            <a:r>
              <a:rPr lang="en-IN" sz="3100" i="1" dirty="0" smtClean="0"/>
              <a:t>Overall Categories</a:t>
            </a:r>
            <a:endParaRPr lang="en-IN" sz="3600" i="1" dirty="0"/>
          </a:p>
        </p:txBody>
      </p:sp>
    </p:spTree>
    <p:extLst>
      <p:ext uri="{BB962C8B-B14F-4D97-AF65-F5344CB8AC3E}">
        <p14:creationId xmlns:p14="http://schemas.microsoft.com/office/powerpoint/2010/main" val="2684977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Driver </a:t>
            </a:r>
            <a:r>
              <a:rPr lang="en-IN" b="1" dirty="0"/>
              <a:t>Analysis</a:t>
            </a:r>
            <a:br>
              <a:rPr lang="en-IN" b="1" dirty="0"/>
            </a:br>
            <a:r>
              <a:rPr lang="en-IN" sz="3100" i="1" dirty="0" smtClean="0"/>
              <a:t>Continuous </a:t>
            </a:r>
            <a:r>
              <a:rPr lang="en-IN" sz="3100" i="1" dirty="0" smtClean="0"/>
              <a:t>Variables</a:t>
            </a:r>
            <a:endParaRPr lang="en-IN" sz="3600" i="1" dirty="0"/>
          </a:p>
        </p:txBody>
      </p:sp>
      <p:pic>
        <p:nvPicPr>
          <p:cNvPr id="1026" name="Picture 2" descr="C:\Users\ssen1005\Desktop\PGDML\107\loan\cor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36" y="1922397"/>
            <a:ext cx="4661525" cy="346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030019" y="1566333"/>
            <a:ext cx="10687848" cy="4847899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91889" y="1595262"/>
            <a:ext cx="164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6717" y="5525784"/>
            <a:ext cx="4978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clusters which are highly correlated among each other –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Fund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 Payment</a:t>
            </a:r>
          </a:p>
        </p:txBody>
      </p:sp>
    </p:spTree>
    <p:extLst>
      <p:ext uri="{BB962C8B-B14F-4D97-AF65-F5344CB8AC3E}">
        <p14:creationId xmlns:p14="http://schemas.microsoft.com/office/powerpoint/2010/main" val="119368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1655</TotalTime>
  <Words>287</Words>
  <Application>Microsoft Office PowerPoint</Application>
  <PresentationFormat>Custom</PresentationFormat>
  <Paragraphs>46</Paragraphs>
  <Slides>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Gramener Case Study Solution Deck</vt:lpstr>
      <vt:lpstr>Loan Approval Process Current Scenario</vt:lpstr>
      <vt:lpstr>Analysis Objective Strategy</vt:lpstr>
      <vt:lpstr>Understanding the Data** Landscaping – Overall</vt:lpstr>
      <vt:lpstr>Driver Analysis Overall Categories</vt:lpstr>
      <vt:lpstr>Driver Analysis Continuous Variables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Sen, Sourjya</cp:lastModifiedBy>
  <cp:revision>67</cp:revision>
  <dcterms:created xsi:type="dcterms:W3CDTF">2016-06-09T08:16:28Z</dcterms:created>
  <dcterms:modified xsi:type="dcterms:W3CDTF">2018-07-29T04:47:19Z</dcterms:modified>
</cp:coreProperties>
</file>