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71" r:id="rId7"/>
    <p:sldId id="272" r:id="rId8"/>
    <p:sldId id="273" r:id="rId9"/>
    <p:sldId id="269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>
        <p:scale>
          <a:sx n="90" d="100"/>
          <a:sy n="90" d="100"/>
        </p:scale>
        <p:origin x="-398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2218967820307"/>
          <c:y val="0.2555342814879325"/>
          <c:w val="0.43499449060355533"/>
          <c:h val="0.744465718512067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Loans Approved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dLbl>
              <c:idx val="0"/>
              <c:layout>
                <c:manualLayout>
                  <c:x val="-0.16587342956551851"/>
                  <c:y val="-0.21211370669694049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</c:dLbl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Fully Paid</c:v>
                </c:pt>
                <c:pt idx="1">
                  <c:v>Charged Off</c:v>
                </c:pt>
                <c:pt idx="2">
                  <c:v>Current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32950</c:v>
                </c:pt>
                <c:pt idx="1">
                  <c:v>5627</c:v>
                </c:pt>
                <c:pt idx="2">
                  <c:v>1140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61021573843672E-2"/>
          <c:y val="0.13432839767551935"/>
          <c:w val="0.94387795685231268"/>
          <c:h val="0.72455274549087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68.111374999999995</c:v>
                </c:pt>
                <c:pt idx="1">
                  <c:v>66.136375000000001</c:v>
                </c:pt>
                <c:pt idx="2">
                  <c:v>61.134661492445062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19.441549999999999</c:v>
                </c:pt>
                <c:pt idx="1">
                  <c:v>18.793700000000001</c:v>
                </c:pt>
                <c:pt idx="2">
                  <c:v>18.602822381697997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358.04972500000002</c:v>
                </c:pt>
                <c:pt idx="1">
                  <c:v>349.88024999999999</c:v>
                </c:pt>
                <c:pt idx="2">
                  <c:v>333.21799280632115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41568"/>
        <c:axId val="40143104"/>
      </c:barChart>
      <c:catAx>
        <c:axId val="40141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0143104"/>
        <c:crosses val="autoZero"/>
        <c:auto val="1"/>
        <c:lblAlgn val="ctr"/>
        <c:lblOffset val="100"/>
        <c:noMultiLvlLbl val="0"/>
      </c:catAx>
      <c:valAx>
        <c:axId val="4014310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40141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Charged Offs basis Issue Date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010948472477086E-2"/>
          <c:y val="1.0068546541121745E-3"/>
          <c:w val="0.93978103055045825"/>
          <c:h val="0.88526427286269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34</c:v>
                </c:pt>
                <c:pt idx="2">
                  <c:v>31</c:v>
                </c:pt>
                <c:pt idx="3">
                  <c:v>40</c:v>
                </c:pt>
                <c:pt idx="4">
                  <c:v>42</c:v>
                </c:pt>
                <c:pt idx="5">
                  <c:v>43</c:v>
                </c:pt>
                <c:pt idx="6">
                  <c:v>47</c:v>
                </c:pt>
                <c:pt idx="7">
                  <c:v>40</c:v>
                </c:pt>
                <c:pt idx="8">
                  <c:v>57</c:v>
                </c:pt>
                <c:pt idx="9">
                  <c:v>87</c:v>
                </c:pt>
                <c:pt idx="10">
                  <c:v>83</c:v>
                </c:pt>
                <c:pt idx="11">
                  <c:v>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76</c:v>
                </c:pt>
                <c:pt idx="1">
                  <c:v>63</c:v>
                </c:pt>
                <c:pt idx="2">
                  <c:v>69</c:v>
                </c:pt>
                <c:pt idx="3">
                  <c:v>82</c:v>
                </c:pt>
                <c:pt idx="4">
                  <c:v>125</c:v>
                </c:pt>
                <c:pt idx="5">
                  <c:v>166</c:v>
                </c:pt>
                <c:pt idx="6">
                  <c:v>137</c:v>
                </c:pt>
                <c:pt idx="7">
                  <c:v>148</c:v>
                </c:pt>
                <c:pt idx="8">
                  <c:v>175</c:v>
                </c:pt>
                <c:pt idx="9">
                  <c:v>160</c:v>
                </c:pt>
                <c:pt idx="10">
                  <c:v>142</c:v>
                </c:pt>
                <c:pt idx="11">
                  <c:v>142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186</c:v>
                </c:pt>
                <c:pt idx="1">
                  <c:v>168</c:v>
                </c:pt>
                <c:pt idx="2">
                  <c:v>207</c:v>
                </c:pt>
                <c:pt idx="3">
                  <c:v>221</c:v>
                </c:pt>
                <c:pt idx="4">
                  <c:v>289</c:v>
                </c:pt>
                <c:pt idx="5">
                  <c:v>267</c:v>
                </c:pt>
                <c:pt idx="6">
                  <c:v>278</c:v>
                </c:pt>
                <c:pt idx="7">
                  <c:v>267</c:v>
                </c:pt>
                <c:pt idx="8">
                  <c:v>307</c:v>
                </c:pt>
                <c:pt idx="9">
                  <c:v>308</c:v>
                </c:pt>
                <c:pt idx="10">
                  <c:v>335</c:v>
                </c:pt>
                <c:pt idx="11">
                  <c:v>423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23776"/>
        <c:axId val="46925312"/>
      </c:lineChart>
      <c:catAx>
        <c:axId val="46923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6925312"/>
        <c:crosses val="autoZero"/>
        <c:auto val="1"/>
        <c:lblAlgn val="ctr"/>
        <c:lblOffset val="100"/>
        <c:noMultiLvlLbl val="0"/>
      </c:catAx>
      <c:valAx>
        <c:axId val="46925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923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0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2688681242520608"/>
          <c:w val="0.94536424197187763"/>
          <c:h val="0.54066003614621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0.11090871597470443</c:v>
                </c:pt>
                <c:pt idx="1">
                  <c:v>0.25313785465668176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0.88909128402529558</c:v>
                </c:pt>
                <c:pt idx="1">
                  <c:v>0.74686214534331818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528576"/>
        <c:axId val="47546752"/>
      </c:barChart>
      <c:catAx>
        <c:axId val="47528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546752"/>
        <c:crosses val="autoZero"/>
        <c:auto val="1"/>
        <c:lblAlgn val="ctr"/>
        <c:lblOffset val="100"/>
        <c:noMultiLvlLbl val="0"/>
      </c:catAx>
      <c:valAx>
        <c:axId val="4754675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7528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16981144689603841"/>
          <c:w val="0.94536424197187763"/>
          <c:h val="0.63971671350223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8575" cap="sq" cmpd="thinThick">
                <a:solidFill>
                  <a:srgbClr val="A73719">
                    <a:alpha val="79000"/>
                  </a:srgbClr>
                </a:solidFill>
                <a:prstDash val="sysDash"/>
                <a:round/>
                <a:headEnd type="oval" w="lg" len="lg"/>
                <a:tailEnd type="oval" w="lg" len="lg"/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12%-15%</c:v>
                </c:pt>
                <c:pt idx="3">
                  <c:v>15%+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5.9645187601957583E-2</c:v>
                </c:pt>
                <c:pt idx="1">
                  <c:v>0.12079609324610707</c:v>
                </c:pt>
                <c:pt idx="2">
                  <c:v>0.1654233870967742</c:v>
                </c:pt>
                <c:pt idx="3">
                  <c:v>0.26138069034517258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12%-15%</c:v>
                </c:pt>
                <c:pt idx="3">
                  <c:v>15%+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0.94035481239804242</c:v>
                </c:pt>
                <c:pt idx="1">
                  <c:v>0.87920390675389293</c:v>
                </c:pt>
                <c:pt idx="2">
                  <c:v>0.83457661290322582</c:v>
                </c:pt>
                <c:pt idx="3">
                  <c:v>0.73861930965482736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979456"/>
        <c:axId val="56980992"/>
      </c:barChart>
      <c:catAx>
        <c:axId val="56979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6980992"/>
        <c:crosses val="autoZero"/>
        <c:auto val="1"/>
        <c:lblAlgn val="ctr"/>
        <c:lblOffset val="100"/>
        <c:noMultiLvlLbl val="0"/>
      </c:catAx>
      <c:valAx>
        <c:axId val="569809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6979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454543581373323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3773</c:v>
                </c:pt>
                <c:pt idx="1">
                  <c:v>11662</c:v>
                </c:pt>
                <c:pt idx="2">
                  <c:v>1874</c:v>
                </c:pt>
                <c:pt idx="3">
                  <c:v>1587</c:v>
                </c:pt>
                <c:pt idx="4">
                  <c:v>2724</c:v>
                </c:pt>
                <c:pt idx="5">
                  <c:v>970</c:v>
                </c:pt>
                <c:pt idx="6">
                  <c:v>3279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712</c:v>
                </c:pt>
                <c:pt idx="1">
                  <c:v>3626</c:v>
                </c:pt>
                <c:pt idx="2">
                  <c:v>654</c:v>
                </c:pt>
                <c:pt idx="3">
                  <c:v>341</c:v>
                </c:pt>
                <c:pt idx="4">
                  <c:v>508</c:v>
                </c:pt>
                <c:pt idx="5">
                  <c:v>309</c:v>
                </c:pt>
                <c:pt idx="6">
                  <c:v>931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652736"/>
        <c:axId val="39666816"/>
      </c:barChart>
      <c:catAx>
        <c:axId val="39652736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9666816"/>
        <c:crosses val="autoZero"/>
        <c:auto val="1"/>
        <c:lblAlgn val="ctr"/>
        <c:lblOffset val="100"/>
        <c:noMultiLvlLbl val="0"/>
      </c:catAx>
      <c:valAx>
        <c:axId val="396668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6527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35776929733447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318</c:v>
                </c:pt>
                <c:pt idx="1">
                  <c:v>1469</c:v>
                </c:pt>
                <c:pt idx="2">
                  <c:v>205</c:v>
                </c:pt>
                <c:pt idx="3">
                  <c:v>137</c:v>
                </c:pt>
                <c:pt idx="4">
                  <c:v>414</c:v>
                </c:pt>
                <c:pt idx="5">
                  <c:v>415</c:v>
                </c:pt>
                <c:pt idx="6">
                  <c:v>269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224</c:v>
                </c:pt>
                <c:pt idx="1">
                  <c:v>1298</c:v>
                </c:pt>
                <c:pt idx="2">
                  <c:v>142</c:v>
                </c:pt>
                <c:pt idx="3">
                  <c:v>85</c:v>
                </c:pt>
                <c:pt idx="4">
                  <c:v>219</c:v>
                </c:pt>
                <c:pt idx="5">
                  <c:v>226</c:v>
                </c:pt>
                <c:pt idx="6">
                  <c:v>206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716352"/>
        <c:axId val="39717888"/>
      </c:barChart>
      <c:catAx>
        <c:axId val="3971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9717888"/>
        <c:crosses val="autoZero"/>
        <c:auto val="1"/>
        <c:lblAlgn val="ctr"/>
        <c:lblOffset val="100"/>
        <c:noMultiLvlLbl val="0"/>
      </c:catAx>
      <c:valAx>
        <c:axId val="397178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716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702686073014781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1652</c:v>
                </c:pt>
                <c:pt idx="1">
                  <c:v>715</c:v>
                </c:pt>
                <c:pt idx="2">
                  <c:v>860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490</c:v>
                </c:pt>
                <c:pt idx="1">
                  <c:v>719</c:v>
                </c:pt>
                <c:pt idx="2">
                  <c:v>1191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578240"/>
        <c:axId val="39580032"/>
      </c:barChart>
      <c:catAx>
        <c:axId val="39578240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9580032"/>
        <c:crosses val="autoZero"/>
        <c:auto val="1"/>
        <c:lblAlgn val="ctr"/>
        <c:lblOffset val="100"/>
        <c:noMultiLvlLbl val="0"/>
      </c:catAx>
      <c:valAx>
        <c:axId val="395800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5782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6.3723728681869402E-2"/>
          <c:w val="0.90913412967255003"/>
          <c:h val="0.902022794374732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12866</c:v>
                </c:pt>
                <c:pt idx="1">
                  <c:v>6245</c:v>
                </c:pt>
                <c:pt idx="2">
                  <c:v>6758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1686</c:v>
                </c:pt>
                <c:pt idx="1">
                  <c:v>1998</c:v>
                </c:pt>
                <c:pt idx="2">
                  <c:v>3397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630720"/>
        <c:axId val="39632256"/>
      </c:barChart>
      <c:catAx>
        <c:axId val="39630720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9632256"/>
        <c:crosses val="autoZero"/>
        <c:auto val="1"/>
        <c:lblAlgn val="ctr"/>
        <c:lblOffset val="100"/>
        <c:noMultiLvlLbl val="0"/>
      </c:catAx>
      <c:valAx>
        <c:axId val="39632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6307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89F8F-1785-4106-AC02-391775110445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DE8BBC-E3CE-4A85-820C-696DACFB63B6}">
      <dgm:prSet phldrT="[Text]" custT="1"/>
      <dgm:spPr>
        <a:ln>
          <a:noFill/>
        </a:ln>
      </dgm:spPr>
      <dgm:t>
        <a:bodyPr/>
        <a:lstStyle/>
        <a:p>
          <a:r>
            <a: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6FF83-29E2-4B56-B581-53218406081C}" type="par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02E03-95A5-45CE-81F2-10474023C175}" type="sib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945ED-DC1D-41DC-AB0C-1006677B290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B3E99-81FA-443A-B310-EF60C09F2B99}" type="par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166E6-9710-48AD-B10E-293338D324AA}" type="sib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7D2E5-9016-462D-9B6C-58E43CD5BDB2}">
      <dgm:prSet phldrT="[Text]" custT="1"/>
      <dgm:spPr/>
      <dgm:t>
        <a:bodyPr/>
        <a:lstStyle/>
        <a:p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3B9B0-FFE7-4517-BB10-344838722CFE}" type="par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CF754-5473-4941-953D-31D98D142890}" type="sib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C859D-554D-45DC-9CB7-B4AB9803FBC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D301-8293-428C-A25C-8C5CB5D1A613}" type="par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8E53-F015-4D22-AFE1-B3C4AB9C18EC}" type="sib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0B431-562D-4B3D-AE15-E52019F6A2D8}" type="pres">
      <dgm:prSet presAssocID="{6F589F8F-1785-4106-AC02-39177511044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BB8C7-CD77-4BB1-B2F9-B9DCC21B9C14}" type="pres">
      <dgm:prSet presAssocID="{86DE8BBC-E3CE-4A85-820C-696DACFB63B6}" presName="circle1" presStyleLbl="node1" presStyleIdx="0" presStyleCnt="2"/>
      <dgm:spPr/>
    </dgm:pt>
    <dgm:pt modelId="{AB548295-2D5D-4C56-99FB-7C86E3CE787D}" type="pres">
      <dgm:prSet presAssocID="{86DE8BBC-E3CE-4A85-820C-696DACFB63B6}" presName="space" presStyleCnt="0"/>
      <dgm:spPr/>
    </dgm:pt>
    <dgm:pt modelId="{4B7119F6-AAFD-4BC6-8527-44D58A51B5E0}" type="pres">
      <dgm:prSet presAssocID="{86DE8BBC-E3CE-4A85-820C-696DACFB63B6}" presName="rect1" presStyleLbl="alignAcc1" presStyleIdx="0" presStyleCnt="2"/>
      <dgm:spPr/>
      <dgm:t>
        <a:bodyPr/>
        <a:lstStyle/>
        <a:p>
          <a:endParaRPr lang="en-US"/>
        </a:p>
      </dgm:t>
    </dgm:pt>
    <dgm:pt modelId="{9EE91044-D35F-4B18-8999-404EC0575C2D}" type="pres">
      <dgm:prSet presAssocID="{AEE7D2E5-9016-462D-9B6C-58E43CD5BDB2}" presName="vertSpace2" presStyleLbl="node1" presStyleIdx="0" presStyleCnt="2"/>
      <dgm:spPr/>
    </dgm:pt>
    <dgm:pt modelId="{B27172DC-AF09-4422-9544-1C1EF88B7863}" type="pres">
      <dgm:prSet presAssocID="{AEE7D2E5-9016-462D-9B6C-58E43CD5BDB2}" presName="circle2" presStyleLbl="node1" presStyleIdx="1" presStyleCnt="2"/>
      <dgm:spPr/>
    </dgm:pt>
    <dgm:pt modelId="{AD4E8905-E19D-4F60-A942-73AE66F446B9}" type="pres">
      <dgm:prSet presAssocID="{AEE7D2E5-9016-462D-9B6C-58E43CD5BDB2}" presName="rect2" presStyleLbl="alignAcc1" presStyleIdx="1" presStyleCnt="2"/>
      <dgm:spPr/>
      <dgm:t>
        <a:bodyPr/>
        <a:lstStyle/>
        <a:p>
          <a:endParaRPr lang="en-US"/>
        </a:p>
      </dgm:t>
    </dgm:pt>
    <dgm:pt modelId="{AB6CA672-39C8-45F7-9C81-266760D7C2D8}" type="pres">
      <dgm:prSet presAssocID="{86DE8BBC-E3CE-4A85-820C-696DACFB63B6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CA39-3178-4EA2-9008-3FE77AD28E16}" type="pres">
      <dgm:prSet presAssocID="{86DE8BBC-E3CE-4A85-820C-696DACFB63B6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8B3B-D596-43AD-8944-0CFE64B460BF}" type="pres">
      <dgm:prSet presAssocID="{AEE7D2E5-9016-462D-9B6C-58E43CD5BDB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E1E49-8363-44FD-BE99-F1B0BE099D6E}" type="pres">
      <dgm:prSet presAssocID="{AEE7D2E5-9016-462D-9B6C-58E43CD5BDB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0E744-5265-470F-BE1B-12E6AA6D7669}" type="presOf" srcId="{86DE8BBC-E3CE-4A85-820C-696DACFB63B6}" destId="{AB6CA672-39C8-45F7-9C81-266760D7C2D8}" srcOrd="1" destOrd="0" presId="urn:microsoft.com/office/officeart/2005/8/layout/target3"/>
    <dgm:cxn modelId="{C61FA682-ED01-4423-BE74-85C798EAE548}" srcId="{AEE7D2E5-9016-462D-9B6C-58E43CD5BDB2}" destId="{A5FC859D-554D-45DC-9CB7-B4AB9803FBCB}" srcOrd="0" destOrd="0" parTransId="{8D7ED301-8293-428C-A25C-8C5CB5D1A613}" sibTransId="{47848E53-F015-4D22-AFE1-B3C4AB9C18EC}"/>
    <dgm:cxn modelId="{DFD175DE-426C-44D6-A1B6-62633C0DE624}" srcId="{6F589F8F-1785-4106-AC02-391775110445}" destId="{86DE8BBC-E3CE-4A85-820C-696DACFB63B6}" srcOrd="0" destOrd="0" parTransId="{01E6FF83-29E2-4B56-B581-53218406081C}" sibTransId="{5F402E03-95A5-45CE-81F2-10474023C175}"/>
    <dgm:cxn modelId="{267EA731-519C-40B4-B4D7-93EFB436593D}" srcId="{6F589F8F-1785-4106-AC02-391775110445}" destId="{AEE7D2E5-9016-462D-9B6C-58E43CD5BDB2}" srcOrd="1" destOrd="0" parTransId="{4963B9B0-FFE7-4517-BB10-344838722CFE}" sibTransId="{448CF754-5473-4941-953D-31D98D142890}"/>
    <dgm:cxn modelId="{36A15AEE-15EF-416B-9C34-700B373F5BCB}" type="presOf" srcId="{6F589F8F-1785-4106-AC02-391775110445}" destId="{6510B431-562D-4B3D-AE15-E52019F6A2D8}" srcOrd="0" destOrd="0" presId="urn:microsoft.com/office/officeart/2005/8/layout/target3"/>
    <dgm:cxn modelId="{67A98DA0-A20B-49A5-8378-402C84D9717B}" type="presOf" srcId="{AEE7D2E5-9016-462D-9B6C-58E43CD5BDB2}" destId="{AD4E8905-E19D-4F60-A942-73AE66F446B9}" srcOrd="0" destOrd="0" presId="urn:microsoft.com/office/officeart/2005/8/layout/target3"/>
    <dgm:cxn modelId="{02E6475D-F4DF-432C-812B-D25C22F2FDE6}" type="presOf" srcId="{86DE8BBC-E3CE-4A85-820C-696DACFB63B6}" destId="{4B7119F6-AAFD-4BC6-8527-44D58A51B5E0}" srcOrd="0" destOrd="0" presId="urn:microsoft.com/office/officeart/2005/8/layout/target3"/>
    <dgm:cxn modelId="{2862A079-ED7E-421C-82C1-B9EEB024F4BB}" type="presOf" srcId="{A5FC859D-554D-45DC-9CB7-B4AB9803FBCB}" destId="{A99E1E49-8363-44FD-BE99-F1B0BE099D6E}" srcOrd="0" destOrd="0" presId="urn:microsoft.com/office/officeart/2005/8/layout/target3"/>
    <dgm:cxn modelId="{DFDCF90C-5815-400E-9788-A95631B40FEC}" type="presOf" srcId="{AEE7D2E5-9016-462D-9B6C-58E43CD5BDB2}" destId="{A4F88B3B-D596-43AD-8944-0CFE64B460BF}" srcOrd="1" destOrd="0" presId="urn:microsoft.com/office/officeart/2005/8/layout/target3"/>
    <dgm:cxn modelId="{E78C2C92-9521-47B2-92E3-5112F608FBEB}" srcId="{86DE8BBC-E3CE-4A85-820C-696DACFB63B6}" destId="{29D945ED-DC1D-41DC-AB0C-1006677B2901}" srcOrd="0" destOrd="0" parTransId="{228B3E99-81FA-443A-B310-EF60C09F2B99}" sibTransId="{08E166E6-9710-48AD-B10E-293338D324AA}"/>
    <dgm:cxn modelId="{BF4C2F30-2A35-4EFF-8D35-84855B08B38D}" type="presOf" srcId="{29D945ED-DC1D-41DC-AB0C-1006677B2901}" destId="{C751CA39-3178-4EA2-9008-3FE77AD28E16}" srcOrd="0" destOrd="0" presId="urn:microsoft.com/office/officeart/2005/8/layout/target3"/>
    <dgm:cxn modelId="{07FA95C8-9A2C-481D-AE06-C6C5CEDC952C}" type="presParOf" srcId="{6510B431-562D-4B3D-AE15-E52019F6A2D8}" destId="{A8ABB8C7-CD77-4BB1-B2F9-B9DCC21B9C14}" srcOrd="0" destOrd="0" presId="urn:microsoft.com/office/officeart/2005/8/layout/target3"/>
    <dgm:cxn modelId="{730F3AEB-D3F7-4B0E-BA0A-964A8200873E}" type="presParOf" srcId="{6510B431-562D-4B3D-AE15-E52019F6A2D8}" destId="{AB548295-2D5D-4C56-99FB-7C86E3CE787D}" srcOrd="1" destOrd="0" presId="urn:microsoft.com/office/officeart/2005/8/layout/target3"/>
    <dgm:cxn modelId="{ED2A23D4-F59A-4F43-B2D2-7472A5B3475E}" type="presParOf" srcId="{6510B431-562D-4B3D-AE15-E52019F6A2D8}" destId="{4B7119F6-AAFD-4BC6-8527-44D58A51B5E0}" srcOrd="2" destOrd="0" presId="urn:microsoft.com/office/officeart/2005/8/layout/target3"/>
    <dgm:cxn modelId="{3243F236-7489-4E29-938D-B24ACD0077E7}" type="presParOf" srcId="{6510B431-562D-4B3D-AE15-E52019F6A2D8}" destId="{9EE91044-D35F-4B18-8999-404EC0575C2D}" srcOrd="3" destOrd="0" presId="urn:microsoft.com/office/officeart/2005/8/layout/target3"/>
    <dgm:cxn modelId="{C682147C-849C-4DED-8F77-AB1C553A0BAE}" type="presParOf" srcId="{6510B431-562D-4B3D-AE15-E52019F6A2D8}" destId="{B27172DC-AF09-4422-9544-1C1EF88B7863}" srcOrd="4" destOrd="0" presId="urn:microsoft.com/office/officeart/2005/8/layout/target3"/>
    <dgm:cxn modelId="{1A65DE14-C0F9-4F50-AF6D-83F5ABEAA46D}" type="presParOf" srcId="{6510B431-562D-4B3D-AE15-E52019F6A2D8}" destId="{AD4E8905-E19D-4F60-A942-73AE66F446B9}" srcOrd="5" destOrd="0" presId="urn:microsoft.com/office/officeart/2005/8/layout/target3"/>
    <dgm:cxn modelId="{2784E064-9972-4411-BDAA-BC6CD034B6D6}" type="presParOf" srcId="{6510B431-562D-4B3D-AE15-E52019F6A2D8}" destId="{AB6CA672-39C8-45F7-9C81-266760D7C2D8}" srcOrd="6" destOrd="0" presId="urn:microsoft.com/office/officeart/2005/8/layout/target3"/>
    <dgm:cxn modelId="{B1776735-5996-4F5E-8992-2AA638001F44}" type="presParOf" srcId="{6510B431-562D-4B3D-AE15-E52019F6A2D8}" destId="{C751CA39-3178-4EA2-9008-3FE77AD28E16}" srcOrd="7" destOrd="0" presId="urn:microsoft.com/office/officeart/2005/8/layout/target3"/>
    <dgm:cxn modelId="{65FF5183-4EE9-4FE9-A05B-12933EF51941}" type="presParOf" srcId="{6510B431-562D-4B3D-AE15-E52019F6A2D8}" destId="{A4F88B3B-D596-43AD-8944-0CFE64B460BF}" srcOrd="8" destOrd="0" presId="urn:microsoft.com/office/officeart/2005/8/layout/target3"/>
    <dgm:cxn modelId="{E85DD70A-C200-4553-838E-A81C2364C9D6}" type="presParOf" srcId="{6510B431-562D-4B3D-AE15-E52019F6A2D8}" destId="{A99E1E49-8363-44FD-BE99-F1B0BE099D6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B8C7-CD77-4BB1-B2F9-B9DCC21B9C14}">
      <dsp:nvSpPr>
        <dsp:cNvPr id="0" name=""/>
        <dsp:cNvSpPr/>
      </dsp:nvSpPr>
      <dsp:spPr>
        <a:xfrm>
          <a:off x="0" y="0"/>
          <a:ext cx="4927601" cy="492760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19F6-AAFD-4BC6-8527-44D58A51B5E0}">
      <dsp:nvSpPr>
        <dsp:cNvPr id="0" name=""/>
        <dsp:cNvSpPr/>
      </dsp:nvSpPr>
      <dsp:spPr>
        <a:xfrm>
          <a:off x="2463800" y="0"/>
          <a:ext cx="8017933" cy="492760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0"/>
        <a:ext cx="4008966" cy="2340610"/>
      </dsp:txXfrm>
    </dsp:sp>
    <dsp:sp modelId="{B27172DC-AF09-4422-9544-1C1EF88B7863}">
      <dsp:nvSpPr>
        <dsp:cNvPr id="0" name=""/>
        <dsp:cNvSpPr/>
      </dsp:nvSpPr>
      <dsp:spPr>
        <a:xfrm>
          <a:off x="1293495" y="2340610"/>
          <a:ext cx="2340610" cy="234061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8905-E19D-4F60-A942-73AE66F446B9}">
      <dsp:nvSpPr>
        <dsp:cNvPr id="0" name=""/>
        <dsp:cNvSpPr/>
      </dsp:nvSpPr>
      <dsp:spPr>
        <a:xfrm>
          <a:off x="2463800" y="2340610"/>
          <a:ext cx="8017933" cy="234061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2340610"/>
        <a:ext cx="4008966" cy="2340610"/>
      </dsp:txXfrm>
    </dsp:sp>
    <dsp:sp modelId="{C751CA39-3178-4EA2-9008-3FE77AD28E16}">
      <dsp:nvSpPr>
        <dsp:cNvPr id="0" name=""/>
        <dsp:cNvSpPr/>
      </dsp:nvSpPr>
      <dsp:spPr>
        <a:xfrm>
          <a:off x="6472767" y="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0"/>
        <a:ext cx="4008966" cy="2340610"/>
      </dsp:txXfrm>
    </dsp:sp>
    <dsp:sp modelId="{A99E1E49-8363-44FD-BE99-F1B0BE099D6E}">
      <dsp:nvSpPr>
        <dsp:cNvPr id="0" name=""/>
        <dsp:cNvSpPr/>
      </dsp:nvSpPr>
      <dsp:spPr>
        <a:xfrm>
          <a:off x="6472767" y="234061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2340610"/>
        <a:ext cx="4008966" cy="234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7.xml"/><Relationship Id="rId7" Type="http://schemas.openxmlformats.org/officeDocument/2006/relationships/chart" Target="../charts/chart9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626" y="344557"/>
            <a:ext cx="5677705" cy="3193774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Gramener Case Study</a:t>
            </a:r>
            <a:br>
              <a:rPr lang="en-IN" sz="4400" b="1" dirty="0" smtClean="0"/>
            </a:br>
            <a:r>
              <a:rPr lang="en-IN" sz="3200" i="1" dirty="0" smtClean="0"/>
              <a:t>Solution Deck</a:t>
            </a:r>
            <a:endParaRPr lang="en-IN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900" b="1" dirty="0" smtClean="0"/>
              <a:t>Group Members –</a:t>
            </a:r>
            <a:endParaRPr lang="en-IN" sz="30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Brijesh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Sourjya Sen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Debraj Ray</a:t>
            </a:r>
            <a:endParaRPr lang="en-IN" sz="17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Nilanjan Dutta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</a:t>
            </a:r>
            <a:r>
              <a:rPr lang="en-US" sz="3200" dirty="0" smtClean="0"/>
              <a:t>derived metrics]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</a:t>
            </a:r>
            <a:r>
              <a:rPr lang="en-US" sz="1800" dirty="0" smtClean="0"/>
              <a:t>derived metrics created using available </a:t>
            </a:r>
            <a:r>
              <a:rPr lang="en-US" sz="1800" dirty="0" smtClean="0"/>
              <a:t>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59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Summarizing the findings</a:t>
            </a:r>
            <a:br>
              <a:rPr lang="en-IN" b="1" dirty="0" smtClean="0"/>
            </a:br>
            <a:r>
              <a:rPr lang="en-IN" sz="3100" i="1" dirty="0" smtClean="0"/>
              <a:t>Recommendations</a:t>
            </a:r>
            <a:endParaRPr lang="en-IN" sz="3600" i="1" dirty="0"/>
          </a:p>
        </p:txBody>
      </p:sp>
      <p:sp>
        <p:nvSpPr>
          <p:cNvPr id="2" name="Rounded Rectangle 1"/>
          <p:cNvSpPr/>
          <p:nvPr/>
        </p:nvSpPr>
        <p:spPr>
          <a:xfrm>
            <a:off x="1030019" y="1566333"/>
            <a:ext cx="10687848" cy="4847899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679"/>
              </p:ext>
            </p:extLst>
          </p:nvPr>
        </p:nvGraphicFramePr>
        <p:xfrm>
          <a:off x="1236867" y="1816947"/>
          <a:ext cx="10658799" cy="4957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113"/>
                <a:gridCol w="4720686"/>
              </a:tblGrid>
              <a:tr h="545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 Process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/ Risks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988218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24194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Loan Approval Process</a:t>
            </a:r>
            <a:br>
              <a:rPr lang="en-IN" b="1" dirty="0" smtClean="0"/>
            </a:br>
            <a:r>
              <a:rPr lang="en-IN" sz="3100" i="1" dirty="0" smtClean="0"/>
              <a:t>Current Scenario</a:t>
            </a:r>
            <a:endParaRPr lang="en-IN" sz="31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661314" y="2612867"/>
            <a:ext cx="1088903" cy="1062879"/>
            <a:chOff x="3768015" y="2518198"/>
            <a:chExt cx="1317572" cy="1286084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15" y="2949611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oan applicati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494" y="2518198"/>
              <a:ext cx="724665" cy="72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loan applicat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01" y="3145496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Image result for ban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69" y="4455981"/>
            <a:ext cx="1665461" cy="16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44732" y="4180076"/>
            <a:ext cx="1021154" cy="786247"/>
            <a:chOff x="1405346" y="5404561"/>
            <a:chExt cx="2407829" cy="1266259"/>
          </a:xfrm>
        </p:grpSpPr>
        <p:pic>
          <p:nvPicPr>
            <p:cNvPr id="17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populati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62" y="2387596"/>
            <a:ext cx="1979369" cy="15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918435" y="3194979"/>
            <a:ext cx="1450369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1166" y="3812749"/>
            <a:ext cx="0" cy="643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3739" y="5342080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446256" y="4845216"/>
            <a:ext cx="1167048" cy="1002953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Decision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0627" y="2692400"/>
            <a:ext cx="1789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asked by bank to fill Loan Application form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9824" y="3754111"/>
            <a:ext cx="1789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send Loan Application form to the Consumer Finance Company seeking their requirement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8742" y="6121442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607276" y="5345845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18678" y="5847114"/>
            <a:ext cx="0" cy="41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11933" y="501173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55309" y="5088656"/>
            <a:ext cx="853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07276" y="387185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94462" y="6255638"/>
            <a:ext cx="433069" cy="443816"/>
            <a:chOff x="1405346" y="5404561"/>
            <a:chExt cx="2407829" cy="1266259"/>
          </a:xfrm>
        </p:grpSpPr>
        <p:pic>
          <p:nvPicPr>
            <p:cNvPr id="53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 rot="2744337">
            <a:off x="2862250" y="6345239"/>
            <a:ext cx="304800" cy="305231"/>
            <a:chOff x="777240" y="5848350"/>
            <a:chExt cx="304800" cy="305231"/>
          </a:xfrm>
        </p:grpSpPr>
        <p:sp>
          <p:nvSpPr>
            <p:cNvPr id="39" name="Rectangle 38"/>
            <p:cNvSpPr/>
            <p:nvPr/>
          </p:nvSpPr>
          <p:spPr>
            <a:xfrm>
              <a:off x="910590" y="5848350"/>
              <a:ext cx="45719" cy="3052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240" y="5970427"/>
              <a:ext cx="304800" cy="377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57122" y="5878783"/>
            <a:ext cx="705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87" y="3859104"/>
            <a:ext cx="1968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provides Loan to the Applicants’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332" y="2538748"/>
            <a:ext cx="3044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repay the loan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not approving the loan results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likely to repay the loan,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he/she is likely to default, then approving the loan may lead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8" descr="Image result for loan defaulter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38" y="4772533"/>
            <a:ext cx="1714752" cy="128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an rejectio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56" y="2727110"/>
            <a:ext cx="1719072" cy="12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Objective</a:t>
            </a:r>
            <a:br>
              <a:rPr lang="en-IN" b="1" dirty="0" smtClean="0"/>
            </a:br>
            <a:r>
              <a:rPr lang="en-IN" sz="3100" i="1" dirty="0" smtClean="0"/>
              <a:t>Strategy</a:t>
            </a:r>
            <a:endParaRPr lang="en-IN" sz="3100" i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267958"/>
              </p:ext>
            </p:extLst>
          </p:nvPr>
        </p:nvGraphicFramePr>
        <p:xfrm>
          <a:off x="1202266" y="1583267"/>
          <a:ext cx="10481734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Understanding the Data**</a:t>
            </a:r>
            <a:br>
              <a:rPr lang="en-IN" b="1" dirty="0" smtClean="0"/>
            </a:br>
            <a:r>
              <a:rPr lang="en-IN" sz="3100" i="1" dirty="0" smtClean="0"/>
              <a:t>Landscaping – Overall</a:t>
            </a:r>
            <a:endParaRPr lang="en-IN" sz="3100" i="1" dirty="0"/>
          </a:p>
        </p:txBody>
      </p:sp>
      <p:sp>
        <p:nvSpPr>
          <p:cNvPr id="2" name="Rectangle 1"/>
          <p:cNvSpPr/>
          <p:nvPr/>
        </p:nvSpPr>
        <p:spPr>
          <a:xfrm>
            <a:off x="1015987" y="6299205"/>
            <a:ext cx="10134600" cy="32173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**Loan Data provided for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Loans issued from 2007-2011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45492"/>
              </p:ext>
            </p:extLst>
          </p:nvPr>
        </p:nvGraphicFramePr>
        <p:xfrm>
          <a:off x="1557865" y="1515536"/>
          <a:ext cx="4343384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6310610"/>
              </p:ext>
            </p:extLst>
          </p:nvPr>
        </p:nvGraphicFramePr>
        <p:xfrm>
          <a:off x="1066777" y="3843871"/>
          <a:ext cx="4978436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15987" y="1591733"/>
            <a:ext cx="5317080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45" y="1632637"/>
            <a:ext cx="2574112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9664" y="2683953"/>
            <a:ext cx="154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Loans issued across 2007 –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7753" y="3829469"/>
            <a:ext cx="432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of Loans across different metrics (in MM)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0857" y="1591780"/>
            <a:ext cx="4639729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0170" y="1803045"/>
            <a:ext cx="457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the Loans issued by the Consumer Finance Company,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 were categorized as Default whose Loan Amount equivalent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~68 MM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471459353"/>
              </p:ext>
            </p:extLst>
          </p:nvPr>
        </p:nvGraphicFramePr>
        <p:xfrm>
          <a:off x="6510857" y="2647760"/>
          <a:ext cx="4639734" cy="227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80170" y="5037321"/>
            <a:ext cx="4697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an increasing trend in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in the recent years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YoY %increase counts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119%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most recent year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available </a:t>
            </a:r>
            <a:r>
              <a:rPr lang="en-US" sz="3200" dirty="0" smtClean="0"/>
              <a:t>sources]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available 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49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</a:t>
            </a:r>
            <a:br>
              <a:rPr lang="en-IN" b="1" dirty="0" smtClean="0"/>
            </a:br>
            <a:r>
              <a:rPr lang="en-IN" sz="3100" i="1" dirty="0" smtClean="0"/>
              <a:t>Is there any pattern around the Loan Term?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Interest rate, the chances of default increases as a Loan with Higher Interest rate generally goes for a longer term.</a:t>
            </a:r>
          </a:p>
          <a:p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take a look at optimizing the Interest rates across types to reduce the proportion of Charge Offs as the Applicants’ Income stability might vary across years.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81911215"/>
              </p:ext>
            </p:extLst>
          </p:nvPr>
        </p:nvGraphicFramePr>
        <p:xfrm>
          <a:off x="1397000" y="1981198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98733" y="1998550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with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Loan Term tends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shorter 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590600808"/>
              </p:ext>
            </p:extLst>
          </p:nvPr>
        </p:nvGraphicFramePr>
        <p:xfrm>
          <a:off x="1439334" y="3911594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98733" y="3903126"/>
            <a:ext cx="421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above cause, we looked into the Interest Rates for the Applicants and observed that with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chances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42" y="1799744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38712" y="2043719"/>
            <a:ext cx="3126177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1746" y="3791392"/>
            <a:ext cx="3265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Interest Rates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50515289"/>
              </p:ext>
            </p:extLst>
          </p:nvPr>
        </p:nvGraphicFramePr>
        <p:xfrm>
          <a:off x="1401653" y="1663657"/>
          <a:ext cx="5447881" cy="221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47933191"/>
              </p:ext>
            </p:extLst>
          </p:nvPr>
        </p:nvGraphicFramePr>
        <p:xfrm>
          <a:off x="1410120" y="2777055"/>
          <a:ext cx="5439415" cy="1769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II</a:t>
            </a:r>
            <a:br>
              <a:rPr lang="en-IN" b="1" dirty="0" smtClean="0"/>
            </a:br>
            <a:r>
              <a:rPr lang="en-IN" sz="3100" i="1" dirty="0" smtClean="0"/>
              <a:t>Does Loan Term also affect other factors?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 to be a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common purpose for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applicants opting for a Loan Term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Months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higher chances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getting at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 Also, when looked at the Verification Status, majority of the Applicant were found Verified for the same term.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scrutinize the verification process to understand specific trait of Borrower’s at default.”</a:t>
            </a:r>
            <a:endParaRPr lang="en-US" sz="1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210" y="2066286"/>
            <a:ext cx="448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having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purpose of Loan tends to default with a higher chance over a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3" y="1681206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57467" y="1865912"/>
            <a:ext cx="426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Top 6 Purpose Categories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524968709"/>
              </p:ext>
            </p:extLst>
          </p:nvPr>
        </p:nvGraphicFramePr>
        <p:xfrm>
          <a:off x="1376252" y="4715933"/>
          <a:ext cx="5642615" cy="104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99298857"/>
              </p:ext>
            </p:extLst>
          </p:nvPr>
        </p:nvGraphicFramePr>
        <p:xfrm>
          <a:off x="1376252" y="4292175"/>
          <a:ext cx="5642615" cy="74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32209" y="4199673"/>
            <a:ext cx="37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Verification Status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1482" y="3746986"/>
            <a:ext cx="5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0250" y="3756603"/>
            <a:ext cx="970154" cy="41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3174" y="3753540"/>
            <a:ext cx="89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Improvement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8465" y="3745326"/>
            <a:ext cx="77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Purchase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9954" y="3762260"/>
            <a:ext cx="52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4535" y="3753793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Categories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3303" y="3763920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1" y="4025586"/>
            <a:ext cx="70131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17" y="3508338"/>
            <a:ext cx="744252" cy="37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5562600" y="4514996"/>
            <a:ext cx="1244600" cy="1124193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64340" y="5637935"/>
            <a:ext cx="1132726" cy="205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7533" y="5639189"/>
            <a:ext cx="93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00845" y="5637934"/>
            <a:ext cx="70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15989" y="2097494"/>
            <a:ext cx="638676" cy="1645930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27257" y="4430652"/>
            <a:ext cx="419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whose Verification Status showed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captured more in the Charged off list for the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</a:t>
            </a:r>
            <a:r>
              <a:rPr lang="en-IN" b="1" dirty="0" smtClean="0"/>
              <a:t>III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i="1" dirty="0" smtClean="0"/>
              <a:t>Does Grades impact the Loan Status?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Driver </a:t>
            </a:r>
            <a:r>
              <a:rPr lang="en-IN" b="1" dirty="0"/>
              <a:t>Analysis</a:t>
            </a:r>
            <a:br>
              <a:rPr lang="en-IN" b="1" dirty="0"/>
            </a:br>
            <a:r>
              <a:rPr lang="en-IN" sz="3100" i="1" dirty="0" smtClean="0"/>
              <a:t>Continuous Variables</a:t>
            </a:r>
            <a:endParaRPr lang="en-IN" sz="3600" i="1" dirty="0"/>
          </a:p>
        </p:txBody>
      </p:sp>
      <p:pic>
        <p:nvPicPr>
          <p:cNvPr id="1026" name="Picture 2" descr="C:\Users\ssen1005\Desktop\PGDML\107\loan\cor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36" y="1922397"/>
            <a:ext cx="4661525" cy="34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30019" y="1566333"/>
            <a:ext cx="10687848" cy="4847899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1889" y="1595262"/>
            <a:ext cx="164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6717" y="5525784"/>
            <a:ext cx="497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clusters which are highly correlated among each other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Fund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Payment</a:t>
            </a:r>
          </a:p>
        </p:txBody>
      </p:sp>
    </p:spTree>
    <p:extLst>
      <p:ext uri="{BB962C8B-B14F-4D97-AF65-F5344CB8AC3E}">
        <p14:creationId xmlns:p14="http://schemas.microsoft.com/office/powerpoint/2010/main" val="1193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2002</TotalTime>
  <Words>647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Gramener Case Study Solution Deck</vt:lpstr>
      <vt:lpstr>Loan Approval Process Current Scenario</vt:lpstr>
      <vt:lpstr>Analysis Objective Strategy</vt:lpstr>
      <vt:lpstr>Understanding the Data** Landscaping – Overall</vt:lpstr>
      <vt:lpstr>Driver Analysis by Categories [through available sources]</vt:lpstr>
      <vt:lpstr>Hypothesis – I Is there any pattern around the Loan Term?</vt:lpstr>
      <vt:lpstr>Hypothesis – II Does Loan Term also affect other factors?</vt:lpstr>
      <vt:lpstr>Hypothesis – III Does Grades impact the Loan Status?</vt:lpstr>
      <vt:lpstr>Driver Analysis Continuous Variables</vt:lpstr>
      <vt:lpstr>Driver Analysis by Categories [through derived metrics]</vt:lpstr>
      <vt:lpstr>Summarizing the findings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Sen, Sourjya</cp:lastModifiedBy>
  <cp:revision>98</cp:revision>
  <dcterms:created xsi:type="dcterms:W3CDTF">2016-06-09T08:16:28Z</dcterms:created>
  <dcterms:modified xsi:type="dcterms:W3CDTF">2018-07-29T10:36:43Z</dcterms:modified>
</cp:coreProperties>
</file>