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77" r:id="rId10"/>
    <p:sldId id="278" r:id="rId11"/>
    <p:sldId id="283" r:id="rId12"/>
    <p:sldId id="275" r:id="rId13"/>
    <p:sldId id="279" r:id="rId14"/>
    <p:sldId id="280" r:id="rId15"/>
    <p:sldId id="281" r:id="rId16"/>
    <p:sldId id="282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26486078955497"/>
          <c:y val="6.4508896615195835E-2"/>
          <c:w val="0.88375520609412317"/>
          <c:h val="0.909709837406687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G</c:v>
                </c:pt>
                <c:pt idx="1">
                  <c:v>F</c:v>
                </c:pt>
                <c:pt idx="2">
                  <c:v>A</c:v>
                </c:pt>
                <c:pt idx="3">
                  <c:v>E</c:v>
                </c:pt>
                <c:pt idx="4">
                  <c:v>D</c:v>
                </c:pt>
                <c:pt idx="5">
                  <c:v>C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101</c:v>
                </c:pt>
                <c:pt idx="1">
                  <c:v>319</c:v>
                </c:pt>
                <c:pt idx="2">
                  <c:v>602</c:v>
                </c:pt>
                <c:pt idx="3">
                  <c:v>715</c:v>
                </c:pt>
                <c:pt idx="4">
                  <c:v>1118</c:v>
                </c:pt>
                <c:pt idx="5">
                  <c:v>1347</c:v>
                </c:pt>
                <c:pt idx="6">
                  <c:v>1425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G</c:v>
                </c:pt>
                <c:pt idx="1">
                  <c:v>F</c:v>
                </c:pt>
                <c:pt idx="2">
                  <c:v>A</c:v>
                </c:pt>
                <c:pt idx="3">
                  <c:v>E</c:v>
                </c:pt>
                <c:pt idx="4">
                  <c:v>D</c:v>
                </c:pt>
                <c:pt idx="5">
                  <c:v>C</c:v>
                </c:pt>
                <c:pt idx="6">
                  <c:v>B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198</c:v>
                </c:pt>
                <c:pt idx="1">
                  <c:v>657</c:v>
                </c:pt>
                <c:pt idx="2">
                  <c:v>9443</c:v>
                </c:pt>
                <c:pt idx="3">
                  <c:v>1948</c:v>
                </c:pt>
                <c:pt idx="4">
                  <c:v>3967</c:v>
                </c:pt>
                <c:pt idx="5">
                  <c:v>6487</c:v>
                </c:pt>
                <c:pt idx="6">
                  <c:v>10250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55360"/>
        <c:axId val="39056896"/>
      </c:barChart>
      <c:catAx>
        <c:axId val="39055360"/>
        <c:scaling>
          <c:orientation val="minMax"/>
        </c:scaling>
        <c:delete val="0"/>
        <c:axPos val="l"/>
        <c:majorTickMark val="out"/>
        <c:minorTickMark val="none"/>
        <c:tickLblPos val="nextTo"/>
        <c:crossAx val="39056896"/>
        <c:crosses val="autoZero"/>
        <c:auto val="1"/>
        <c:lblAlgn val="ctr"/>
        <c:lblOffset val="100"/>
        <c:noMultiLvlLbl val="0"/>
      </c:catAx>
      <c:valAx>
        <c:axId val="3905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055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969418353260185E-5"/>
          <c:y val="0.24416354263638707"/>
          <c:w val="0.99995703058164676"/>
          <c:h val="0.615481550163819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  <a:ln>
                <a:noFill/>
              </a:ln>
            </c:spPr>
          </c:marker>
          <c:dLbls>
            <c:dLbl>
              <c:idx val="6"/>
              <c:layout>
                <c:manualLayout>
                  <c:x val="-3.893781982881634E-2"/>
                  <c:y val="0.136432160570351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7521503564002934E-2"/>
                  <c:y val="0.177770730432534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3229661696409641E-2"/>
                  <c:y val="0.2250148102750293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5.2703142253436641E-2"/>
                  <c:y val="0.23682583023565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(0,10]</c:v>
                </c:pt>
                <c:pt idx="1">
                  <c:v>(10,20]</c:v>
                </c:pt>
                <c:pt idx="2">
                  <c:v>(20,30]</c:v>
                </c:pt>
                <c:pt idx="3">
                  <c:v>(30,40]</c:v>
                </c:pt>
                <c:pt idx="4">
                  <c:v>(40,50]</c:v>
                </c:pt>
                <c:pt idx="5">
                  <c:v>(50,60]</c:v>
                </c:pt>
                <c:pt idx="6">
                  <c:v>(60,70]</c:v>
                </c:pt>
                <c:pt idx="7">
                  <c:v>(70,80]</c:v>
                </c:pt>
                <c:pt idx="8">
                  <c:v>(80,90]</c:v>
                </c:pt>
                <c:pt idx="9">
                  <c:v>(90,100]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5.3594290000000003E-2</c:v>
                </c:pt>
                <c:pt idx="1">
                  <c:v>6.091092E-2</c:v>
                </c:pt>
                <c:pt idx="2">
                  <c:v>7.5727089999999997E-2</c:v>
                </c:pt>
                <c:pt idx="3">
                  <c:v>9.1640750000000007E-2</c:v>
                </c:pt>
                <c:pt idx="4">
                  <c:v>0.1108469</c:v>
                </c:pt>
                <c:pt idx="5">
                  <c:v>0.11523688</c:v>
                </c:pt>
                <c:pt idx="6">
                  <c:v>0.12054143</c:v>
                </c:pt>
                <c:pt idx="7">
                  <c:v>0.12749223000000001</c:v>
                </c:pt>
                <c:pt idx="8">
                  <c:v>0.12401683000000001</c:v>
                </c:pt>
                <c:pt idx="9">
                  <c:v>0.11999268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noFill/>
              </a:ln>
            </c:spPr>
          </c:marker>
          <c:dLbls>
            <c:dLbl>
              <c:idx val="6"/>
              <c:layout>
                <c:manualLayout>
                  <c:x val="-3.464597796122304E-2"/>
                  <c:y val="-0.118715630629415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7521503564002934E-2"/>
                  <c:y val="-0.177770730432534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3497825776565696E-2"/>
                  <c:y val="-0.2250148102750293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5643746710362349E-2"/>
                  <c:y val="-0.254542360176588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(0,10]</c:v>
                </c:pt>
                <c:pt idx="1">
                  <c:v>(10,20]</c:v>
                </c:pt>
                <c:pt idx="2">
                  <c:v>(20,30]</c:v>
                </c:pt>
                <c:pt idx="3">
                  <c:v>(30,40]</c:v>
                </c:pt>
                <c:pt idx="4">
                  <c:v>(40,50]</c:v>
                </c:pt>
                <c:pt idx="5">
                  <c:v>(50,60]</c:v>
                </c:pt>
                <c:pt idx="6">
                  <c:v>(60,70]</c:v>
                </c:pt>
                <c:pt idx="7">
                  <c:v>(70,80]</c:v>
                </c:pt>
                <c:pt idx="8">
                  <c:v>(80,90]</c:v>
                </c:pt>
                <c:pt idx="9">
                  <c:v>(90,100]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9.9296079999999995E-2</c:v>
                </c:pt>
                <c:pt idx="1">
                  <c:v>9.3191299999999991E-2</c:v>
                </c:pt>
                <c:pt idx="2">
                  <c:v>0.10247307</c:v>
                </c:pt>
                <c:pt idx="3">
                  <c:v>0.10901389</c:v>
                </c:pt>
                <c:pt idx="4">
                  <c:v>0.11268921999999999</c:v>
                </c:pt>
                <c:pt idx="5">
                  <c:v>0.11069582</c:v>
                </c:pt>
                <c:pt idx="6">
                  <c:v>0.10770571999999999</c:v>
                </c:pt>
                <c:pt idx="7">
                  <c:v>9.9669839999999996E-2</c:v>
                </c:pt>
                <c:pt idx="8">
                  <c:v>8.9920890000000003E-2</c:v>
                </c:pt>
                <c:pt idx="9">
                  <c:v>7.5344170000000002E-2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29312"/>
        <c:axId val="42830848"/>
      </c:lineChart>
      <c:catAx>
        <c:axId val="42829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2830848"/>
        <c:crosses val="autoZero"/>
        <c:auto val="1"/>
        <c:lblAlgn val="ctr"/>
        <c:lblOffset val="100"/>
        <c:noMultiLvlLbl val="0"/>
      </c:catAx>
      <c:valAx>
        <c:axId val="428308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2829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31328"/>
        <c:axId val="39332864"/>
      </c:barChart>
      <c:catAx>
        <c:axId val="39331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332864"/>
        <c:crosses val="autoZero"/>
        <c:auto val="1"/>
        <c:lblAlgn val="ctr"/>
        <c:lblOffset val="100"/>
        <c:noMultiLvlLbl val="0"/>
      </c:catAx>
      <c:valAx>
        <c:axId val="3933286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933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Charged Offs basis Issue Date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10948472477086E-2"/>
          <c:y val="1.0068546541121745E-3"/>
          <c:w val="0.93978103055045825"/>
          <c:h val="0.88526427286269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34</c:v>
                </c:pt>
                <c:pt idx="2">
                  <c:v>31</c:v>
                </c:pt>
                <c:pt idx="3">
                  <c:v>40</c:v>
                </c:pt>
                <c:pt idx="4">
                  <c:v>42</c:v>
                </c:pt>
                <c:pt idx="5">
                  <c:v>43</c:v>
                </c:pt>
                <c:pt idx="6">
                  <c:v>47</c:v>
                </c:pt>
                <c:pt idx="7">
                  <c:v>40</c:v>
                </c:pt>
                <c:pt idx="8">
                  <c:v>57</c:v>
                </c:pt>
                <c:pt idx="9">
                  <c:v>87</c:v>
                </c:pt>
                <c:pt idx="10">
                  <c:v>83</c:v>
                </c:pt>
                <c:pt idx="11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76</c:v>
                </c:pt>
                <c:pt idx="1">
                  <c:v>63</c:v>
                </c:pt>
                <c:pt idx="2">
                  <c:v>69</c:v>
                </c:pt>
                <c:pt idx="3">
                  <c:v>82</c:v>
                </c:pt>
                <c:pt idx="4">
                  <c:v>125</c:v>
                </c:pt>
                <c:pt idx="5">
                  <c:v>166</c:v>
                </c:pt>
                <c:pt idx="6">
                  <c:v>137</c:v>
                </c:pt>
                <c:pt idx="7">
                  <c:v>148</c:v>
                </c:pt>
                <c:pt idx="8">
                  <c:v>175</c:v>
                </c:pt>
                <c:pt idx="9">
                  <c:v>160</c:v>
                </c:pt>
                <c:pt idx="10">
                  <c:v>142</c:v>
                </c:pt>
                <c:pt idx="11">
                  <c:v>142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186</c:v>
                </c:pt>
                <c:pt idx="1">
                  <c:v>168</c:v>
                </c:pt>
                <c:pt idx="2">
                  <c:v>207</c:v>
                </c:pt>
                <c:pt idx="3">
                  <c:v>221</c:v>
                </c:pt>
                <c:pt idx="4">
                  <c:v>289</c:v>
                </c:pt>
                <c:pt idx="5">
                  <c:v>267</c:v>
                </c:pt>
                <c:pt idx="6">
                  <c:v>278</c:v>
                </c:pt>
                <c:pt idx="7">
                  <c:v>267</c:v>
                </c:pt>
                <c:pt idx="8">
                  <c:v>307</c:v>
                </c:pt>
                <c:pt idx="9">
                  <c:v>308</c:v>
                </c:pt>
                <c:pt idx="10">
                  <c:v>335</c:v>
                </c:pt>
                <c:pt idx="11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75616"/>
        <c:axId val="39377152"/>
      </c:lineChart>
      <c:catAx>
        <c:axId val="39375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377152"/>
        <c:crosses val="autoZero"/>
        <c:auto val="1"/>
        <c:lblAlgn val="ctr"/>
        <c:lblOffset val="100"/>
        <c:noMultiLvlLbl val="0"/>
      </c:catAx>
      <c:valAx>
        <c:axId val="39377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3756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2688681242520608"/>
          <c:w val="0.94536424197187763"/>
          <c:h val="0.54066003614621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0.11090871597470443</c:v>
                </c:pt>
                <c:pt idx="1">
                  <c:v>0.25313785465668176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0.88909128402529558</c:v>
                </c:pt>
                <c:pt idx="1">
                  <c:v>0.74686214534331818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630720"/>
        <c:axId val="39632256"/>
      </c:barChart>
      <c:catAx>
        <c:axId val="39630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632256"/>
        <c:crosses val="autoZero"/>
        <c:auto val="1"/>
        <c:lblAlgn val="ctr"/>
        <c:lblOffset val="100"/>
        <c:noMultiLvlLbl val="0"/>
      </c:catAx>
      <c:valAx>
        <c:axId val="396322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9630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16981144689603841"/>
          <c:w val="0.94536424197187763"/>
          <c:h val="0.63971671350223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8575" cap="sq" cmpd="thinThick">
                <a:solidFill>
                  <a:srgbClr val="A73719">
                    <a:alpha val="79000"/>
                  </a:srgbClr>
                </a:solidFill>
                <a:prstDash val="sysDash"/>
                <a:round/>
                <a:headEnd type="oval" w="lg" len="lg"/>
                <a:tailEnd type="oval" w="lg" len="lg"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13%-15%</c:v>
                </c:pt>
                <c:pt idx="3">
                  <c:v>15%+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5.9645187601957583E-2</c:v>
                </c:pt>
                <c:pt idx="1">
                  <c:v>0.12079609324610707</c:v>
                </c:pt>
                <c:pt idx="2">
                  <c:v>0.1654233870967742</c:v>
                </c:pt>
                <c:pt idx="3">
                  <c:v>0.26138069034517258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13%-15%</c:v>
                </c:pt>
                <c:pt idx="3">
                  <c:v>15%+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0.94035481239804242</c:v>
                </c:pt>
                <c:pt idx="1">
                  <c:v>0.87920390675389293</c:v>
                </c:pt>
                <c:pt idx="2">
                  <c:v>0.83457661290322582</c:v>
                </c:pt>
                <c:pt idx="3">
                  <c:v>0.73861930965482736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372032"/>
        <c:axId val="53373568"/>
      </c:barChart>
      <c:catAx>
        <c:axId val="53372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3373568"/>
        <c:crosses val="autoZero"/>
        <c:auto val="1"/>
        <c:lblAlgn val="ctr"/>
        <c:lblOffset val="100"/>
        <c:noMultiLvlLbl val="0"/>
      </c:catAx>
      <c:valAx>
        <c:axId val="533735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3372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45454358137332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3773</c:v>
                </c:pt>
                <c:pt idx="1">
                  <c:v>11662</c:v>
                </c:pt>
                <c:pt idx="2">
                  <c:v>1874</c:v>
                </c:pt>
                <c:pt idx="3">
                  <c:v>1587</c:v>
                </c:pt>
                <c:pt idx="4">
                  <c:v>2724</c:v>
                </c:pt>
                <c:pt idx="5">
                  <c:v>970</c:v>
                </c:pt>
                <c:pt idx="6">
                  <c:v>3279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712</c:v>
                </c:pt>
                <c:pt idx="1">
                  <c:v>3626</c:v>
                </c:pt>
                <c:pt idx="2">
                  <c:v>654</c:v>
                </c:pt>
                <c:pt idx="3">
                  <c:v>341</c:v>
                </c:pt>
                <c:pt idx="4">
                  <c:v>508</c:v>
                </c:pt>
                <c:pt idx="5">
                  <c:v>309</c:v>
                </c:pt>
                <c:pt idx="6">
                  <c:v>931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3466240"/>
        <c:axId val="53467776"/>
      </c:barChart>
      <c:catAx>
        <c:axId val="5346624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3467776"/>
        <c:crosses val="autoZero"/>
        <c:auto val="1"/>
        <c:lblAlgn val="ctr"/>
        <c:lblOffset val="100"/>
        <c:noMultiLvlLbl val="0"/>
      </c:catAx>
      <c:valAx>
        <c:axId val="5346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3466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35776929733447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318</c:v>
                </c:pt>
                <c:pt idx="1">
                  <c:v>1469</c:v>
                </c:pt>
                <c:pt idx="2">
                  <c:v>205</c:v>
                </c:pt>
                <c:pt idx="3">
                  <c:v>137</c:v>
                </c:pt>
                <c:pt idx="4">
                  <c:v>414</c:v>
                </c:pt>
                <c:pt idx="5">
                  <c:v>415</c:v>
                </c:pt>
                <c:pt idx="6">
                  <c:v>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</c:v>
                </c:pt>
                <c:pt idx="1">
                  <c:v>1298</c:v>
                </c:pt>
                <c:pt idx="2">
                  <c:v>142</c:v>
                </c:pt>
                <c:pt idx="3">
                  <c:v>85</c:v>
                </c:pt>
                <c:pt idx="4">
                  <c:v>219</c:v>
                </c:pt>
                <c:pt idx="5">
                  <c:v>226</c:v>
                </c:pt>
                <c:pt idx="6">
                  <c:v>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5289344"/>
        <c:axId val="55290880"/>
      </c:barChart>
      <c:catAx>
        <c:axId val="5528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55290880"/>
        <c:crosses val="autoZero"/>
        <c:auto val="1"/>
        <c:lblAlgn val="ctr"/>
        <c:lblOffset val="100"/>
        <c:noMultiLvlLbl val="0"/>
      </c:catAx>
      <c:valAx>
        <c:axId val="55290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2893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702686073014781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1652</c:v>
                </c:pt>
                <c:pt idx="1">
                  <c:v>715</c:v>
                </c:pt>
                <c:pt idx="2">
                  <c:v>860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490</c:v>
                </c:pt>
                <c:pt idx="1">
                  <c:v>719</c:v>
                </c:pt>
                <c:pt idx="2">
                  <c:v>1191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8931456"/>
        <c:axId val="38953728"/>
      </c:barChart>
      <c:catAx>
        <c:axId val="38931456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8953728"/>
        <c:crosses val="autoZero"/>
        <c:auto val="1"/>
        <c:lblAlgn val="ctr"/>
        <c:lblOffset val="100"/>
        <c:noMultiLvlLbl val="0"/>
      </c:catAx>
      <c:valAx>
        <c:axId val="38953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9314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6.3723728681869402E-2"/>
          <c:w val="0.90913412967255003"/>
          <c:h val="0.90202279437473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12866</c:v>
                </c:pt>
                <c:pt idx="1">
                  <c:v>6245</c:v>
                </c:pt>
                <c:pt idx="2">
                  <c:v>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1686</c:v>
                </c:pt>
                <c:pt idx="1">
                  <c:v>1998</c:v>
                </c:pt>
                <c:pt idx="2">
                  <c:v>3397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3428224"/>
        <c:axId val="53431680"/>
      </c:barChart>
      <c:catAx>
        <c:axId val="53428224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3431680"/>
        <c:crosses val="autoZero"/>
        <c:auto val="1"/>
        <c:lblAlgn val="ctr"/>
        <c:lblOffset val="100"/>
        <c:noMultiLvlLbl val="0"/>
      </c:catAx>
      <c:valAx>
        <c:axId val="53431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3428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7.xml"/><Relationship Id="rId7" Type="http://schemas.openxmlformats.org/officeDocument/2006/relationships/chart" Target="../charts/chart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V</a:t>
            </a:r>
            <a:br>
              <a:rPr lang="en-IN" b="1" dirty="0" smtClean="0"/>
            </a:br>
            <a:r>
              <a:rPr lang="en-IN" sz="3100" i="1" dirty="0"/>
              <a:t>Is there any pattern around the debt to income ratio?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6624" y="6132942"/>
            <a:ext cx="9381711" cy="4510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debt to income ratio the chances of default increases is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higher. As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recommendation, 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screening the Borrower’s application should look at the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to income ratio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lower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0855" y="204307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Box Plots for dti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behavior of the dti’s impacts on the  loan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said that higher the value of this debt to income, greater is the chance of loan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for the Charged off cases, there is 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spread than the Fully paid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implying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there, greater 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loan default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6C3DD78-85AE-4B38-B9E8-EE83A970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23" y="1962134"/>
            <a:ext cx="2492743" cy="38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962398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</a:t>
            </a:r>
            <a:r>
              <a:rPr lang="en-IN" b="1" dirty="0" smtClean="0"/>
              <a:t>VI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Are there </a:t>
            </a:r>
            <a:r>
              <a:rPr lang="en-IN" sz="3100" i="1" dirty="0" smtClean="0"/>
              <a:t>Borrowers from specific </a:t>
            </a:r>
            <a:r>
              <a:rPr lang="en-IN" sz="3100" i="1" dirty="0" smtClean="0"/>
              <a:t>States more likely to Charge offs?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132942"/>
            <a:ext cx="9381711" cy="4510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screening the Borrower’s application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specific states as highlighted, should screen the applications”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93" y="2192583"/>
            <a:ext cx="7256816" cy="325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35047" y="2532502"/>
            <a:ext cx="312821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for certain states viz.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Wisconsin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interest 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beyond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threshold most borrowers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</a:t>
            </a:r>
            <a:r>
              <a:rPr lang="en-US" sz="3200" dirty="0" smtClean="0"/>
              <a:t>derived metrics]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derived metrics created using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9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962398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Intelligent Features</a:t>
            </a:r>
            <a:br>
              <a:rPr lang="en-IN" b="1" dirty="0" smtClean="0"/>
            </a:br>
            <a:r>
              <a:rPr lang="en-IN" sz="3100" i="1" dirty="0" smtClean="0"/>
              <a:t>Understanding the Definition / Purpose</a:t>
            </a:r>
            <a:endParaRPr lang="en-IN" sz="31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70335" y="1566793"/>
            <a:ext cx="10268131" cy="4760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Loan Risk Variable – </a:t>
            </a:r>
            <a:r>
              <a:rPr lang="en-US" sz="2400" dirty="0" smtClean="0"/>
              <a:t>Categorized the Loan Status into two parts </a:t>
            </a:r>
            <a:r>
              <a:rPr lang="en-US" sz="2400" b="1" dirty="0" smtClean="0"/>
              <a:t>Low-Risk</a:t>
            </a:r>
            <a:r>
              <a:rPr lang="en-US" sz="2400" dirty="0" smtClean="0"/>
              <a:t> &amp; </a:t>
            </a:r>
            <a:r>
              <a:rPr lang="en-US" sz="2400" b="1" dirty="0" smtClean="0"/>
              <a:t>Moderate Risk </a:t>
            </a:r>
            <a:r>
              <a:rPr lang="en-US" sz="2400" dirty="0" smtClean="0"/>
              <a:t>based on Median of Current Status DTI is &gt;15%. More DTI more risk on Loan. So to segregate between Low &amp; Moderate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Outstanding Balance </a:t>
            </a:r>
            <a:r>
              <a:rPr lang="en-US" sz="2400" dirty="0" smtClean="0"/>
              <a:t>– (</a:t>
            </a:r>
            <a:r>
              <a:rPr lang="en-US" sz="2400" b="1" dirty="0" smtClean="0"/>
              <a:t>Funded Amount </a:t>
            </a:r>
            <a:r>
              <a:rPr lang="en-US" sz="2400" dirty="0" smtClean="0"/>
              <a:t>–</a:t>
            </a:r>
            <a:r>
              <a:rPr lang="en-US" sz="2400" b="1" dirty="0" smtClean="0"/>
              <a:t> Total Principal Received Amount</a:t>
            </a:r>
            <a:r>
              <a:rPr lang="en-US" sz="2400" dirty="0" smtClean="0"/>
              <a:t>) To identify patterns around it through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7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Risk Analysis for Derived Metrics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3100" i="1" dirty="0" smtClean="0"/>
              <a:t>Insights from Intelligent Features – </a:t>
            </a:r>
            <a:r>
              <a:rPr lang="en-IN" sz="3100" b="1" dirty="0" smtClean="0"/>
              <a:t>I</a:t>
            </a:r>
            <a:endParaRPr lang="en-IN" sz="3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5352" y="5349985"/>
            <a:ext cx="4816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Western-US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is higher on Moderate Risk as total outstanding balance is higher in 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sen1005\Desktop\PGDML\107\Brijesh\regin_grade_wise_loan_risk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58" y="2413642"/>
            <a:ext cx="4746973" cy="27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sen1005\Desktop\PGDML\107\Brijesh\regin_grade_wise_loan_ris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21" y="2388241"/>
            <a:ext cx="4700373" cy="28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03245" y="5324581"/>
            <a:ext cx="5245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grade are in moderate risk (higher grade category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16" y="2738045"/>
            <a:ext cx="356812" cy="1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83" y="2729577"/>
            <a:ext cx="356812" cy="1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Analysis </a:t>
            </a:r>
            <a:r>
              <a:rPr lang="en-IN" b="1" dirty="0"/>
              <a:t>for Derived Metrics</a:t>
            </a:r>
            <a:br>
              <a:rPr lang="en-IN" b="1" dirty="0"/>
            </a:br>
            <a:r>
              <a:rPr lang="en-IN" sz="3100" i="1" dirty="0"/>
              <a:t>Insights from Intelligent Features – </a:t>
            </a:r>
            <a:r>
              <a:rPr lang="en-IN" sz="3100" b="1" dirty="0" smtClean="0"/>
              <a:t>II</a:t>
            </a:r>
            <a:endParaRPr lang="en-IN" sz="3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7849" y="4579502"/>
            <a:ext cx="3581284" cy="91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MidWestern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&amp;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a rapid increase in debt-to-income starting in 2011.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8260" y="4552357"/>
            <a:ext cx="32569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MidWestern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 had a rapid increase in interest rates (This might explain the increase in debt to income).</a:t>
            </a:r>
          </a:p>
        </p:txBody>
      </p:sp>
      <p:pic>
        <p:nvPicPr>
          <p:cNvPr id="3077" name="Picture 5" descr="C:\Users\ssen1005\Desktop\PGDML\107\Brijesh\region_based_analysi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45" y="2458101"/>
            <a:ext cx="3224487" cy="19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sen1005\Desktop\PGDML\107\Brijesh\region_based_analysi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86" y="2435339"/>
            <a:ext cx="3295583" cy="19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sen1005\Desktop\PGDML\107\Brijesh\region_based_analysis-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"/>
          <a:stretch/>
        </p:blipFill>
        <p:spPr bwMode="auto">
          <a:xfrm>
            <a:off x="8209237" y="2460740"/>
            <a:ext cx="3224487" cy="19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36282" y="4570250"/>
            <a:ext cx="3441033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DTI is inversely proportional to Annual income because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=(monthly expenses including loan / monthly income) </a:t>
            </a:r>
          </a:p>
        </p:txBody>
      </p:sp>
    </p:spTree>
    <p:extLst>
      <p:ext uri="{BB962C8B-B14F-4D97-AF65-F5344CB8AC3E}">
        <p14:creationId xmlns:p14="http://schemas.microsoft.com/office/powerpoint/2010/main" val="26221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of Loan Variables</a:t>
            </a:r>
            <a:br>
              <a:rPr lang="en-IN" b="1" dirty="0" smtClean="0"/>
            </a:br>
            <a:r>
              <a:rPr lang="en-IN" sz="3100" i="1" dirty="0" smtClean="0"/>
              <a:t>Findings through Cross-Tab Analysis</a:t>
            </a:r>
            <a:endParaRPr lang="en-IN" sz="31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ssen1005\Desktop\PGDML\107\Brijesh\crosstab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15" y="1736723"/>
            <a:ext cx="3046186" cy="49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1997" y="1871801"/>
            <a:ext cx="5038017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of applications seeking Loans as a purpose of small business tend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higher risk of being a bad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(% wise counts). However, severity would be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less.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Clients applied less for small business purposes for all three income categories.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reason that clients applied the most for a loan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of Loan Variables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Correlation </a:t>
            </a:r>
            <a:r>
              <a:rPr lang="en-IN" sz="3100" i="1" dirty="0" smtClean="0"/>
              <a:t>Analysis</a:t>
            </a:r>
            <a:endParaRPr lang="en-IN" sz="2200" i="1" dirty="0"/>
          </a:p>
        </p:txBody>
      </p:sp>
      <p:pic>
        <p:nvPicPr>
          <p:cNvPr id="21" name="Picture 2" descr="C:\Users\ssen1005\Desktop\PGDML\107\loan\cor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1" y="2123638"/>
            <a:ext cx="6204491" cy="45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421655" y="1620663"/>
            <a:ext cx="164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8309" y="2181451"/>
            <a:ext cx="43524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correlated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among each other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Funded Amount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Funded Amount Investment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very highly correlated amongst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 Investment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Received Principal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Received Interest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highly correlated amongst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variables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on each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variables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found to be moderately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1257300" lvl="2" indent="-342900">
              <a:buAutoNum type="alphaU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Total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marL="1257300" lvl="2" indent="-342900">
              <a:buAutoNum type="alphaU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&amp; Revolving Balance.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Summarizing the findings</a:t>
            </a:r>
            <a:br>
              <a:rPr lang="en-IN" b="1" dirty="0" smtClean="0"/>
            </a:br>
            <a:r>
              <a:rPr lang="en-IN" sz="3100" i="1" dirty="0" smtClean="0"/>
              <a:t>Recommendations</a:t>
            </a:r>
            <a:endParaRPr lang="en-IN" sz="36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80" y="1877187"/>
            <a:ext cx="2626240" cy="422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064001" y="1955800"/>
            <a:ext cx="724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Term with longer duration tends to capture the majority of Charged  Off cases. It may be because the higher interest rates can</a:t>
            </a:r>
          </a:p>
        </p:txBody>
      </p:sp>
    </p:spTree>
    <p:extLst>
      <p:ext uri="{BB962C8B-B14F-4D97-AF65-F5344CB8AC3E}">
        <p14:creationId xmlns:p14="http://schemas.microsoft.com/office/powerpoint/2010/main" val="1130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from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across 2007 –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7753" y="3829469"/>
            <a:ext cx="432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0170" y="1803045"/>
            <a:ext cx="457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the Loans issued by the Consumer Finance Company,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71459353"/>
              </p:ext>
            </p:extLst>
          </p:nvPr>
        </p:nvGraphicFramePr>
        <p:xfrm>
          <a:off x="6510857" y="2647760"/>
          <a:ext cx="4639734" cy="227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037321"/>
            <a:ext cx="4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years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 %increase counts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most recent year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available </a:t>
            </a:r>
            <a:r>
              <a:rPr lang="en-US" sz="3200" dirty="0" smtClean="0"/>
              <a:t>sources]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</a:t>
            </a:r>
            <a:br>
              <a:rPr lang="en-IN" b="1" dirty="0" smtClean="0"/>
            </a:br>
            <a:r>
              <a:rPr lang="en-IN" sz="3100" i="1" dirty="0" smtClean="0"/>
              <a:t>Is there any pattern around the Loan Term?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Interest rate, the chances of default increases as a Loan with Higher Interest rate generally goes for a longer term.</a:t>
            </a:r>
          </a:p>
          <a:p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take a look at optimizing the Interest rates across types to reduce the proportion of Charge Offs as the Applicants’ Income stability might vary across years.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1911215"/>
              </p:ext>
            </p:extLst>
          </p:nvPr>
        </p:nvGraphicFramePr>
        <p:xfrm>
          <a:off x="1397000" y="1981198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8733" y="1998550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 Term tends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shorter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857806305"/>
              </p:ext>
            </p:extLst>
          </p:nvPr>
        </p:nvGraphicFramePr>
        <p:xfrm>
          <a:off x="1439334" y="3911594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8733" y="3903126"/>
            <a:ext cx="421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above cause, we looked into the Interest Rates for the Applicants and observed that with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chances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42" y="1799744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8712" y="2043719"/>
            <a:ext cx="312617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1746" y="3791392"/>
            <a:ext cx="326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Interest Rates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0515289"/>
              </p:ext>
            </p:extLst>
          </p:nvPr>
        </p:nvGraphicFramePr>
        <p:xfrm>
          <a:off x="1401653" y="1663657"/>
          <a:ext cx="5447881" cy="22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47933191"/>
              </p:ext>
            </p:extLst>
          </p:nvPr>
        </p:nvGraphicFramePr>
        <p:xfrm>
          <a:off x="1410120" y="2777055"/>
          <a:ext cx="5439415" cy="176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</a:t>
            </a:r>
            <a:br>
              <a:rPr lang="en-IN" b="1" dirty="0" smtClean="0"/>
            </a:br>
            <a:r>
              <a:rPr lang="en-IN" sz="3100" i="1" dirty="0" smtClean="0"/>
              <a:t>Does Loan Term also affect other factors?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captured to be a very common purpose for Loan Application. However, applicants opting for a Loan Term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Months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higher chances of getting at default. Also, when looked at the Verification Status, majority of the Applicant’s income sources were found Verified for the same term.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scrutinize the verification process to understand specific trait of Borrower’s at default.”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10" y="2066286"/>
            <a:ext cx="44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having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Loan tends to default with a higher chance over a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81206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57467" y="1838647"/>
            <a:ext cx="426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Top 6 Purpose Categories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24968709"/>
              </p:ext>
            </p:extLst>
          </p:nvPr>
        </p:nvGraphicFramePr>
        <p:xfrm>
          <a:off x="1376252" y="4715933"/>
          <a:ext cx="5642615" cy="104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99298857"/>
              </p:ext>
            </p:extLst>
          </p:nvPr>
        </p:nvGraphicFramePr>
        <p:xfrm>
          <a:off x="1376252" y="4292175"/>
          <a:ext cx="5642615" cy="7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32209" y="4199673"/>
            <a:ext cx="37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Verification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482" y="3746986"/>
            <a:ext cx="5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50" y="3756603"/>
            <a:ext cx="970154" cy="4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3174" y="3753540"/>
            <a:ext cx="89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Improvement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8465" y="3745326"/>
            <a:ext cx="77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Purchase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954" y="3762260"/>
            <a:ext cx="52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535" y="3753793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3303" y="3763920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1" y="4025586"/>
            <a:ext cx="70131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7" y="3508338"/>
            <a:ext cx="744252" cy="3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562600" y="4514996"/>
            <a:ext cx="1244600" cy="1124193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340" y="5637935"/>
            <a:ext cx="1132726" cy="2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533" y="5639189"/>
            <a:ext cx="93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0845" y="5637934"/>
            <a:ext cx="70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15989" y="2097494"/>
            <a:ext cx="638676" cy="1645930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7257" y="4430652"/>
            <a:ext cx="41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whose Verification Status showed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more in the Charged off list for the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</p:spTree>
    <p:extLst>
      <p:ext uri="{BB962C8B-B14F-4D97-AF65-F5344CB8AC3E}">
        <p14:creationId xmlns:p14="http://schemas.microsoft.com/office/powerpoint/2010/main" val="40468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III</a:t>
            </a:r>
            <a:br>
              <a:rPr lang="en-IN" b="1" dirty="0" smtClean="0"/>
            </a:br>
            <a:r>
              <a:rPr lang="en-IN" sz="3100" i="1" dirty="0" smtClean="0"/>
              <a:t>Does Grades impact the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 was observed that a very high volume of the Loan Applicants across all Loan Status’ were Grade by categories such as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when looked at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Offs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was also found to have followed a similar pattern except for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A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had the most count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Paid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cases.</a:t>
            </a:r>
          </a:p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recommended to 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look at the Grading System before the Loan Approval”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8062237"/>
              </p:ext>
            </p:extLst>
          </p:nvPr>
        </p:nvGraphicFramePr>
        <p:xfrm>
          <a:off x="1376253" y="2065873"/>
          <a:ext cx="3796880" cy="3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64272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824134" y="2022429"/>
            <a:ext cx="4487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 were rated by categories viz.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grades contributes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~82%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Charge off cases.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Loan Applications which were graded by these categories also had a higher volume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certain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grades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were significant in contributions.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44600" y="2138100"/>
            <a:ext cx="3454400" cy="2196842"/>
          </a:xfrm>
          <a:prstGeom prst="roundRect">
            <a:avLst/>
          </a:prstGeom>
          <a:solidFill>
            <a:srgbClr val="A73719">
              <a:alpha val="3000"/>
            </a:srgbClr>
          </a:solidFill>
          <a:ln>
            <a:solidFill>
              <a:srgbClr val="A73719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6175" y="2650077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1692" y="2503110"/>
            <a:ext cx="11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B5, B4, B3, B2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19240" y="3149609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50700" y="3020754"/>
            <a:ext cx="11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C1, C2, C3, C4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3040" y="3649140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86865" y="3510640"/>
            <a:ext cx="89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D2, D3, D4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968900" y="4174074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4441" y="4035574"/>
            <a:ext cx="38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7467" y="1838647"/>
            <a:ext cx="426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Grades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IV</a:t>
            </a:r>
            <a:br>
              <a:rPr lang="en-IN" b="1" dirty="0" smtClean="0"/>
            </a:br>
            <a:r>
              <a:rPr lang="en-IN" sz="3100" i="1" dirty="0" smtClean="0"/>
              <a:t>How does </a:t>
            </a:r>
            <a:r>
              <a:rPr lang="en-IN" sz="3100" i="1" dirty="0"/>
              <a:t>Revolving line utilization </a:t>
            </a:r>
            <a:r>
              <a:rPr lang="en-IN" sz="3100" i="1" dirty="0" smtClean="0"/>
              <a:t>rate impacts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141409"/>
            <a:ext cx="9381711" cy="4510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revolving line of utilization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rate,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chances of default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increases. As a recommendation, the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screening the Borrower’s application should look at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Revolve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utilization rate at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side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6598" y="1916598"/>
            <a:ext cx="4131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 of Revolving Line Utilization rates to observe the capture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 across the buckets.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plots, it can be said that higher the value of this Revolving balance utility rate , greater is the chance of loan default as we can observe the median quite high for defaulted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B7EE283-FC18-4B4F-A228-243903BA9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13" y="3841189"/>
            <a:ext cx="1410138" cy="2160754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48734102"/>
              </p:ext>
            </p:extLst>
          </p:nvPr>
        </p:nvGraphicFramePr>
        <p:xfrm>
          <a:off x="1168393" y="1728031"/>
          <a:ext cx="5918205" cy="215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2" y="1702632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732948" y="1939181"/>
            <a:ext cx="5166302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Status across Revolving Line Utilization Rate buckets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</TotalTime>
  <Words>1460</Words>
  <Application>Microsoft Office PowerPoint</Application>
  <PresentationFormat>Custom</PresentationFormat>
  <Paragraphs>139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by Categories [through available sources]</vt:lpstr>
      <vt:lpstr>Hypothesis – I Is there any pattern around the Loan Term?</vt:lpstr>
      <vt:lpstr>Hypothesis – II Does Loan Term also affect other factors?</vt:lpstr>
      <vt:lpstr>Hypothesis – III Does Grades impact the Loan Status?</vt:lpstr>
      <vt:lpstr>Hypothesis – IV How does Revolving line utilization rate impacts Loan Status?</vt:lpstr>
      <vt:lpstr>Hypothesis – V Is there any pattern around the debt to income ratio?</vt:lpstr>
      <vt:lpstr>Hypothesis – VI Are there Borrowers from specific States more likely to Charge offs?</vt:lpstr>
      <vt:lpstr>Driver Analysis by Categories [through derived metrics]</vt:lpstr>
      <vt:lpstr>Intelligent Features Understanding the Definition / Purpose</vt:lpstr>
      <vt:lpstr>Risk Analysis for Derived Metrics Insights from Intelligent Features – I</vt:lpstr>
      <vt:lpstr>Driver Analysis for Derived Metrics Insights from Intelligent Features – II</vt:lpstr>
      <vt:lpstr>Analysis of Loan Variables Findings through Cross-Tab Analysis</vt:lpstr>
      <vt:lpstr>Analysis of Loan Variables Correlation Analysis</vt:lpstr>
      <vt:lpstr>Summarizing the findings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142</cp:revision>
  <dcterms:created xsi:type="dcterms:W3CDTF">2016-06-09T08:16:28Z</dcterms:created>
  <dcterms:modified xsi:type="dcterms:W3CDTF">2018-07-29T16:31:33Z</dcterms:modified>
</cp:coreProperties>
</file>