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67" r:id="rId5"/>
    <p:sldId id="268" r:id="rId6"/>
    <p:sldId id="271" r:id="rId7"/>
    <p:sldId id="272" r:id="rId8"/>
    <p:sldId id="273" r:id="rId9"/>
    <p:sldId id="277" r:id="rId10"/>
    <p:sldId id="278" r:id="rId11"/>
    <p:sldId id="275" r:id="rId12"/>
    <p:sldId id="276"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37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2" autoAdjust="0"/>
    <p:restoredTop sz="94660"/>
  </p:normalViewPr>
  <p:slideViewPr>
    <p:cSldViewPr snapToGrid="0">
      <p:cViewPr>
        <p:scale>
          <a:sx n="90" d="100"/>
          <a:sy n="90" d="100"/>
        </p:scale>
        <p:origin x="-398" y="-43"/>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892218967820307"/>
          <c:y val="0.2555342814879325"/>
          <c:w val="0.43499449060355533"/>
          <c:h val="0.74446571851206755"/>
        </c:manualLayout>
      </c:layout>
      <c:pieChart>
        <c:varyColors val="1"/>
        <c:ser>
          <c:idx val="0"/>
          <c:order val="0"/>
          <c:tx>
            <c:strRef>
              <c:f>Sheet1!$B$1</c:f>
              <c:strCache>
                <c:ptCount val="1"/>
                <c:pt idx="0">
                  <c:v>Count of Loans Approved</c:v>
                </c:pt>
              </c:strCache>
            </c:strRef>
          </c:tx>
          <c:dPt>
            <c:idx val="0"/>
            <c:bubble3D val="0"/>
            <c:spPr>
              <a:solidFill>
                <a:schemeClr val="tx2"/>
              </a:solidFill>
            </c:spPr>
          </c:dPt>
          <c:dPt>
            <c:idx val="1"/>
            <c:bubble3D val="0"/>
            <c:spPr>
              <a:solidFill>
                <a:srgbClr val="FFC000"/>
              </a:solidFill>
            </c:spPr>
          </c:dPt>
          <c:dPt>
            <c:idx val="2"/>
            <c:bubble3D val="0"/>
            <c:spPr>
              <a:solidFill>
                <a:srgbClr val="FFFF00"/>
              </a:solidFill>
            </c:spPr>
          </c:dPt>
          <c:dLbls>
            <c:dLbl>
              <c:idx val="0"/>
              <c:layout>
                <c:manualLayout>
                  <c:x val="-0.16587342956551851"/>
                  <c:y val="-0.21211370669694049"/>
                </c:manualLayout>
              </c:layout>
              <c:spPr/>
              <c:txPr>
                <a:bodyPr/>
                <a:lstStyle/>
                <a:p>
                  <a:pPr>
                    <a:defRPr>
                      <a:solidFill>
                        <a:schemeClr val="bg1"/>
                      </a:solidFill>
                    </a:defRPr>
                  </a:pPr>
                  <a:endParaRPr lang="en-US"/>
                </a:p>
              </c:txPr>
              <c:showLegendKey val="0"/>
              <c:showVal val="1"/>
              <c:showCatName val="0"/>
              <c:showSerName val="0"/>
              <c:showPercent val="1"/>
              <c:showBubbleSize val="0"/>
            </c:dLbl>
            <c:showLegendKey val="0"/>
            <c:showVal val="1"/>
            <c:showCatName val="0"/>
            <c:showSerName val="0"/>
            <c:showPercent val="1"/>
            <c:showBubbleSize val="0"/>
            <c:showLeaderLines val="1"/>
          </c:dLbls>
          <c:cat>
            <c:strRef>
              <c:f>Sheet1!$A$2:$A$4</c:f>
              <c:strCache>
                <c:ptCount val="3"/>
                <c:pt idx="0">
                  <c:v>Fully Paid</c:v>
                </c:pt>
                <c:pt idx="1">
                  <c:v>Charged Off</c:v>
                </c:pt>
                <c:pt idx="2">
                  <c:v>Current</c:v>
                </c:pt>
              </c:strCache>
            </c:strRef>
          </c:cat>
          <c:val>
            <c:numRef>
              <c:f>Sheet1!$B$2:$B$4</c:f>
              <c:numCache>
                <c:formatCode>General</c:formatCode>
                <c:ptCount val="3"/>
                <c:pt idx="0">
                  <c:v>32950</c:v>
                </c:pt>
                <c:pt idx="1">
                  <c:v>5627</c:v>
                </c:pt>
                <c:pt idx="2">
                  <c:v>1140</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2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26486078955497"/>
          <c:y val="6.4508896615195835E-2"/>
          <c:w val="0.88375520609412317"/>
          <c:h val="0.90970983740668787"/>
        </c:manualLayout>
      </c:layout>
      <c:barChart>
        <c:barDir val="bar"/>
        <c:grouping val="clustered"/>
        <c:varyColors val="0"/>
        <c:ser>
          <c:idx val="0"/>
          <c:order val="0"/>
          <c:tx>
            <c:strRef>
              <c:f>Sheet1!$B$1</c:f>
              <c:strCache>
                <c:ptCount val="1"/>
                <c:pt idx="0">
                  <c:v>Charged Off</c:v>
                </c:pt>
              </c:strCache>
            </c:strRef>
          </c:tx>
          <c:spPr>
            <a:solidFill>
              <a:schemeClr val="accent4"/>
            </a:solidFill>
          </c:spPr>
          <c:invertIfNegative val="0"/>
          <c:cat>
            <c:strRef>
              <c:f>Sheet1!$A$2:$A$8</c:f>
              <c:strCache>
                <c:ptCount val="7"/>
                <c:pt idx="0">
                  <c:v>G</c:v>
                </c:pt>
                <c:pt idx="1">
                  <c:v>F</c:v>
                </c:pt>
                <c:pt idx="2">
                  <c:v>A</c:v>
                </c:pt>
                <c:pt idx="3">
                  <c:v>E</c:v>
                </c:pt>
                <c:pt idx="4">
                  <c:v>D</c:v>
                </c:pt>
                <c:pt idx="5">
                  <c:v>C</c:v>
                </c:pt>
                <c:pt idx="6">
                  <c:v>B</c:v>
                </c:pt>
              </c:strCache>
            </c:strRef>
          </c:cat>
          <c:val>
            <c:numRef>
              <c:f>Sheet1!$B$2:$B$8</c:f>
              <c:numCache>
                <c:formatCode>General</c:formatCode>
                <c:ptCount val="7"/>
                <c:pt idx="0">
                  <c:v>101</c:v>
                </c:pt>
                <c:pt idx="1">
                  <c:v>319</c:v>
                </c:pt>
                <c:pt idx="2">
                  <c:v>602</c:v>
                </c:pt>
                <c:pt idx="3">
                  <c:v>715</c:v>
                </c:pt>
                <c:pt idx="4">
                  <c:v>1118</c:v>
                </c:pt>
                <c:pt idx="5">
                  <c:v>1347</c:v>
                </c:pt>
                <c:pt idx="6">
                  <c:v>1425</c:v>
                </c:pt>
              </c:numCache>
            </c:numRef>
          </c:val>
        </c:ser>
        <c:ser>
          <c:idx val="1"/>
          <c:order val="1"/>
          <c:tx>
            <c:strRef>
              <c:f>Sheet1!$C$1</c:f>
              <c:strCache>
                <c:ptCount val="1"/>
                <c:pt idx="0">
                  <c:v>Fully Paid</c:v>
                </c:pt>
              </c:strCache>
            </c:strRef>
          </c:tx>
          <c:spPr>
            <a:solidFill>
              <a:schemeClr val="tx2"/>
            </a:solidFill>
          </c:spPr>
          <c:invertIfNegative val="0"/>
          <c:cat>
            <c:strRef>
              <c:f>Sheet1!$A$2:$A$8</c:f>
              <c:strCache>
                <c:ptCount val="7"/>
                <c:pt idx="0">
                  <c:v>G</c:v>
                </c:pt>
                <c:pt idx="1">
                  <c:v>F</c:v>
                </c:pt>
                <c:pt idx="2">
                  <c:v>A</c:v>
                </c:pt>
                <c:pt idx="3">
                  <c:v>E</c:v>
                </c:pt>
                <c:pt idx="4">
                  <c:v>D</c:v>
                </c:pt>
                <c:pt idx="5">
                  <c:v>C</c:v>
                </c:pt>
                <c:pt idx="6">
                  <c:v>B</c:v>
                </c:pt>
              </c:strCache>
            </c:strRef>
          </c:cat>
          <c:val>
            <c:numRef>
              <c:f>Sheet1!$C$2:$C$8</c:f>
              <c:numCache>
                <c:formatCode>General</c:formatCode>
                <c:ptCount val="7"/>
                <c:pt idx="0">
                  <c:v>198</c:v>
                </c:pt>
                <c:pt idx="1">
                  <c:v>657</c:v>
                </c:pt>
                <c:pt idx="2">
                  <c:v>9443</c:v>
                </c:pt>
                <c:pt idx="3">
                  <c:v>1948</c:v>
                </c:pt>
                <c:pt idx="4">
                  <c:v>3967</c:v>
                </c:pt>
                <c:pt idx="5">
                  <c:v>6487</c:v>
                </c:pt>
                <c:pt idx="6">
                  <c:v>10250</c:v>
                </c:pt>
              </c:numCache>
            </c:numRef>
          </c:val>
        </c:ser>
        <c:dLbls>
          <c:showLegendKey val="0"/>
          <c:showVal val="0"/>
          <c:showCatName val="0"/>
          <c:showSerName val="0"/>
          <c:showPercent val="0"/>
          <c:showBubbleSize val="0"/>
        </c:dLbls>
        <c:gapWidth val="150"/>
        <c:axId val="50818432"/>
        <c:axId val="50918912"/>
      </c:barChart>
      <c:catAx>
        <c:axId val="50818432"/>
        <c:scaling>
          <c:orientation val="minMax"/>
        </c:scaling>
        <c:delete val="0"/>
        <c:axPos val="l"/>
        <c:majorTickMark val="out"/>
        <c:minorTickMark val="none"/>
        <c:tickLblPos val="nextTo"/>
        <c:crossAx val="50918912"/>
        <c:crosses val="autoZero"/>
        <c:auto val="1"/>
        <c:lblAlgn val="ctr"/>
        <c:lblOffset val="100"/>
        <c:noMultiLvlLbl val="0"/>
      </c:catAx>
      <c:valAx>
        <c:axId val="50918912"/>
        <c:scaling>
          <c:orientation val="minMax"/>
        </c:scaling>
        <c:delete val="1"/>
        <c:axPos val="b"/>
        <c:numFmt formatCode="General" sourceLinked="1"/>
        <c:majorTickMark val="out"/>
        <c:minorTickMark val="none"/>
        <c:tickLblPos val="nextTo"/>
        <c:crossAx val="50818432"/>
        <c:crosses val="autoZero"/>
        <c:crossBetween val="between"/>
      </c:valAx>
    </c:plotArea>
    <c:plotVisOnly val="1"/>
    <c:dispBlanksAs val="gap"/>
    <c:showDLblsOverMax val="0"/>
  </c:chart>
  <c:txPr>
    <a:bodyPr/>
    <a:lstStyle/>
    <a:p>
      <a:pPr>
        <a:defRPr sz="18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061021573843672E-2"/>
          <c:y val="0.13432839767551935"/>
          <c:w val="0.94387795685231268"/>
          <c:h val="0.72455274549087612"/>
        </c:manualLayout>
      </c:layout>
      <c:barChart>
        <c:barDir val="col"/>
        <c:grouping val="clustered"/>
        <c:varyColors val="0"/>
        <c:ser>
          <c:idx val="0"/>
          <c:order val="0"/>
          <c:tx>
            <c:strRef>
              <c:f>Sheet1!$B$1</c:f>
              <c:strCache>
                <c:ptCount val="1"/>
                <c:pt idx="0">
                  <c:v>Charged Off</c:v>
                </c:pt>
              </c:strCache>
            </c:strRef>
          </c:tx>
          <c:spPr>
            <a:solidFill>
              <a:srgbClr val="FFC000"/>
            </a:solidFill>
          </c:spPr>
          <c:invertIfNegative val="0"/>
          <c:dLbls>
            <c:txPr>
              <a:bodyPr/>
              <a:lstStyle/>
              <a:p>
                <a:pPr>
                  <a:defRPr sz="1100">
                    <a:latin typeface="Times New Roman" panose="02020603050405020304" pitchFamily="18" charset="0"/>
                    <a:cs typeface="Times New Roman" panose="02020603050405020304" pitchFamily="18" charset="0"/>
                  </a:defRPr>
                </a:pPr>
                <a:endParaRPr lang="en-US"/>
              </a:p>
            </c:txPr>
            <c:showLegendKey val="0"/>
            <c:showVal val="1"/>
            <c:showCatName val="0"/>
            <c:showSerName val="0"/>
            <c:showPercent val="0"/>
            <c:showBubbleSize val="0"/>
            <c:showLeaderLines val="0"/>
          </c:dLbls>
          <c:cat>
            <c:strRef>
              <c:f>Sheet1!$A$2:$A$4</c:f>
              <c:strCache>
                <c:ptCount val="3"/>
                <c:pt idx="0">
                  <c:v>Loan Amount</c:v>
                </c:pt>
                <c:pt idx="1">
                  <c:v>Funded Amount</c:v>
                </c:pt>
                <c:pt idx="2">
                  <c:v>Funded Amount Invested</c:v>
                </c:pt>
              </c:strCache>
            </c:strRef>
          </c:cat>
          <c:val>
            <c:numRef>
              <c:f>Sheet1!$B$2:$B$4</c:f>
              <c:numCache>
                <c:formatCode>#,##0</c:formatCode>
                <c:ptCount val="3"/>
                <c:pt idx="0">
                  <c:v>68.111374999999995</c:v>
                </c:pt>
                <c:pt idx="1">
                  <c:v>66.136375000000001</c:v>
                </c:pt>
                <c:pt idx="2">
                  <c:v>61.134661492445062</c:v>
                </c:pt>
              </c:numCache>
            </c:numRef>
          </c:val>
        </c:ser>
        <c:ser>
          <c:idx val="1"/>
          <c:order val="1"/>
          <c:tx>
            <c:strRef>
              <c:f>Sheet1!$C$1</c:f>
              <c:strCache>
                <c:ptCount val="1"/>
                <c:pt idx="0">
                  <c:v>Current</c:v>
                </c:pt>
              </c:strCache>
            </c:strRef>
          </c:tx>
          <c:spPr>
            <a:solidFill>
              <a:srgbClr val="FFFF00"/>
            </a:solidFill>
          </c:spPr>
          <c:invertIfNegative val="0"/>
          <c:dLbls>
            <c:txPr>
              <a:bodyPr/>
              <a:lstStyle/>
              <a:p>
                <a:pPr>
                  <a:defRPr sz="1100">
                    <a:latin typeface="Times New Roman" panose="02020603050405020304" pitchFamily="18" charset="0"/>
                    <a:cs typeface="Times New Roman" panose="02020603050405020304" pitchFamily="18" charset="0"/>
                  </a:defRPr>
                </a:pPr>
                <a:endParaRPr lang="en-US"/>
              </a:p>
            </c:txPr>
            <c:showLegendKey val="0"/>
            <c:showVal val="1"/>
            <c:showCatName val="0"/>
            <c:showSerName val="0"/>
            <c:showPercent val="0"/>
            <c:showBubbleSize val="0"/>
            <c:showLeaderLines val="0"/>
          </c:dLbls>
          <c:cat>
            <c:strRef>
              <c:f>Sheet1!$A$2:$A$4</c:f>
              <c:strCache>
                <c:ptCount val="3"/>
                <c:pt idx="0">
                  <c:v>Loan Amount</c:v>
                </c:pt>
                <c:pt idx="1">
                  <c:v>Funded Amount</c:v>
                </c:pt>
                <c:pt idx="2">
                  <c:v>Funded Amount Invested</c:v>
                </c:pt>
              </c:strCache>
            </c:strRef>
          </c:cat>
          <c:val>
            <c:numRef>
              <c:f>Sheet1!$C$2:$C$4</c:f>
              <c:numCache>
                <c:formatCode>#,##0</c:formatCode>
                <c:ptCount val="3"/>
                <c:pt idx="0">
                  <c:v>19.441549999999999</c:v>
                </c:pt>
                <c:pt idx="1">
                  <c:v>18.793700000000001</c:v>
                </c:pt>
                <c:pt idx="2">
                  <c:v>18.602822381697997</c:v>
                </c:pt>
              </c:numCache>
            </c:numRef>
          </c:val>
        </c:ser>
        <c:ser>
          <c:idx val="2"/>
          <c:order val="2"/>
          <c:tx>
            <c:strRef>
              <c:f>Sheet1!$D$1</c:f>
              <c:strCache>
                <c:ptCount val="1"/>
                <c:pt idx="0">
                  <c:v>Fully Paid</c:v>
                </c:pt>
              </c:strCache>
            </c:strRef>
          </c:tx>
          <c:spPr>
            <a:solidFill>
              <a:schemeClr val="tx2"/>
            </a:solidFill>
          </c:spPr>
          <c:invertIfNegative val="0"/>
          <c:dLbls>
            <c:txPr>
              <a:bodyPr/>
              <a:lstStyle/>
              <a:p>
                <a:pPr>
                  <a:defRPr sz="1100">
                    <a:latin typeface="Times New Roman" panose="02020603050405020304" pitchFamily="18" charset="0"/>
                    <a:cs typeface="Times New Roman" panose="02020603050405020304" pitchFamily="18" charset="0"/>
                  </a:defRPr>
                </a:pPr>
                <a:endParaRPr lang="en-US"/>
              </a:p>
            </c:txPr>
            <c:showLegendKey val="0"/>
            <c:showVal val="1"/>
            <c:showCatName val="0"/>
            <c:showSerName val="0"/>
            <c:showPercent val="0"/>
            <c:showBubbleSize val="0"/>
            <c:showLeaderLines val="0"/>
          </c:dLbls>
          <c:cat>
            <c:strRef>
              <c:f>Sheet1!$A$2:$A$4</c:f>
              <c:strCache>
                <c:ptCount val="3"/>
                <c:pt idx="0">
                  <c:v>Loan Amount</c:v>
                </c:pt>
                <c:pt idx="1">
                  <c:v>Funded Amount</c:v>
                </c:pt>
                <c:pt idx="2">
                  <c:v>Funded Amount Invested</c:v>
                </c:pt>
              </c:strCache>
            </c:strRef>
          </c:cat>
          <c:val>
            <c:numRef>
              <c:f>Sheet1!$D$2:$D$4</c:f>
              <c:numCache>
                <c:formatCode>#,##0</c:formatCode>
                <c:ptCount val="3"/>
                <c:pt idx="0">
                  <c:v>358.04972500000002</c:v>
                </c:pt>
                <c:pt idx="1">
                  <c:v>349.88024999999999</c:v>
                </c:pt>
                <c:pt idx="2">
                  <c:v>333.21799280632115</c:v>
                </c:pt>
              </c:numCache>
            </c:numRef>
          </c:val>
        </c:ser>
        <c:dLbls>
          <c:showLegendKey val="0"/>
          <c:showVal val="0"/>
          <c:showCatName val="0"/>
          <c:showSerName val="0"/>
          <c:showPercent val="0"/>
          <c:showBubbleSize val="0"/>
        </c:dLbls>
        <c:gapWidth val="150"/>
        <c:axId val="40141568"/>
        <c:axId val="40143104"/>
      </c:barChart>
      <c:catAx>
        <c:axId val="40141568"/>
        <c:scaling>
          <c:orientation val="minMax"/>
        </c:scaling>
        <c:delete val="0"/>
        <c:axPos val="b"/>
        <c:majorTickMark val="out"/>
        <c:minorTickMark val="none"/>
        <c:tickLblPos val="nextTo"/>
        <c:txPr>
          <a:bodyPr/>
          <a:lstStyle/>
          <a:p>
            <a:pPr>
              <a:defRPr sz="1100" b="0">
                <a:latin typeface="Times New Roman" panose="02020603050405020304" pitchFamily="18" charset="0"/>
                <a:cs typeface="Times New Roman" panose="02020603050405020304" pitchFamily="18" charset="0"/>
              </a:defRPr>
            </a:pPr>
            <a:endParaRPr lang="en-US"/>
          </a:p>
        </c:txPr>
        <c:crossAx val="40143104"/>
        <c:crosses val="autoZero"/>
        <c:auto val="1"/>
        <c:lblAlgn val="ctr"/>
        <c:lblOffset val="100"/>
        <c:noMultiLvlLbl val="0"/>
      </c:catAx>
      <c:valAx>
        <c:axId val="40143104"/>
        <c:scaling>
          <c:orientation val="minMax"/>
        </c:scaling>
        <c:delete val="1"/>
        <c:axPos val="l"/>
        <c:numFmt formatCode="#,##0" sourceLinked="1"/>
        <c:majorTickMark val="out"/>
        <c:minorTickMark val="none"/>
        <c:tickLblPos val="nextTo"/>
        <c:crossAx val="4014156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1"/>
            </a:pPr>
            <a:r>
              <a:rPr lang="en-US" sz="1100" b="1" dirty="0" smtClean="0">
                <a:latin typeface="Times New Roman" panose="02020603050405020304" pitchFamily="18" charset="0"/>
                <a:cs typeface="Times New Roman" panose="02020603050405020304" pitchFamily="18" charset="0"/>
              </a:rPr>
              <a:t>Volume of Charged Offs basis Issue Date</a:t>
            </a:r>
            <a:endParaRPr lang="en-US" sz="1100" b="1" dirty="0">
              <a:latin typeface="Times New Roman" panose="02020603050405020304" pitchFamily="18" charset="0"/>
              <a:cs typeface="Times New Roman" panose="02020603050405020304" pitchFamily="18" charset="0"/>
            </a:endParaRPr>
          </a:p>
        </c:rich>
      </c:tx>
      <c:layout/>
      <c:overlay val="0"/>
    </c:title>
    <c:autoTitleDeleted val="0"/>
    <c:plotArea>
      <c:layout>
        <c:manualLayout>
          <c:layoutTarget val="inner"/>
          <c:xMode val="edge"/>
          <c:yMode val="edge"/>
          <c:x val="3.010948472477086E-2"/>
          <c:y val="1.0068546541121745E-3"/>
          <c:w val="0.93978103055045825"/>
          <c:h val="0.88526427286269804"/>
        </c:manualLayout>
      </c:layout>
      <c:lineChart>
        <c:grouping val="standard"/>
        <c:varyColors val="0"/>
        <c:ser>
          <c:idx val="0"/>
          <c:order val="0"/>
          <c:tx>
            <c:strRef>
              <c:f>Sheet1!$B$1</c:f>
              <c:strCache>
                <c:ptCount val="1"/>
                <c:pt idx="0">
                  <c:v>2009</c:v>
                </c:pt>
              </c:strCache>
            </c:strRef>
          </c:tx>
          <c:spPr>
            <a:ln>
              <a:solidFill>
                <a:schemeClr val="tx2">
                  <a:lumMod val="40000"/>
                  <a:lumOff val="60000"/>
                </a:schemeClr>
              </a:solidFill>
            </a:ln>
          </c:spPr>
          <c:marker>
            <c:symbol val="circle"/>
            <c:size val="7"/>
            <c:spPr>
              <a:solidFill>
                <a:schemeClr val="tx2"/>
              </a:solidFill>
              <a:ln>
                <a:solidFill>
                  <a:schemeClr val="tx2"/>
                </a:solidFill>
              </a:ln>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28</c:v>
                </c:pt>
                <c:pt idx="1">
                  <c:v>34</c:v>
                </c:pt>
                <c:pt idx="2">
                  <c:v>31</c:v>
                </c:pt>
                <c:pt idx="3">
                  <c:v>40</c:v>
                </c:pt>
                <c:pt idx="4">
                  <c:v>42</c:v>
                </c:pt>
                <c:pt idx="5">
                  <c:v>43</c:v>
                </c:pt>
                <c:pt idx="6">
                  <c:v>47</c:v>
                </c:pt>
                <c:pt idx="7">
                  <c:v>40</c:v>
                </c:pt>
                <c:pt idx="8">
                  <c:v>57</c:v>
                </c:pt>
                <c:pt idx="9">
                  <c:v>87</c:v>
                </c:pt>
                <c:pt idx="10">
                  <c:v>83</c:v>
                </c:pt>
                <c:pt idx="11">
                  <c:v>62</c:v>
                </c:pt>
              </c:numCache>
            </c:numRef>
          </c:val>
          <c:smooth val="0"/>
        </c:ser>
        <c:ser>
          <c:idx val="1"/>
          <c:order val="1"/>
          <c:tx>
            <c:strRef>
              <c:f>Sheet1!$C$1</c:f>
              <c:strCache>
                <c:ptCount val="1"/>
                <c:pt idx="0">
                  <c:v>2010</c:v>
                </c:pt>
              </c:strCache>
            </c:strRef>
          </c:tx>
          <c:spPr>
            <a:ln>
              <a:solidFill>
                <a:schemeClr val="accent2">
                  <a:lumMod val="40000"/>
                  <a:lumOff val="60000"/>
                </a:schemeClr>
              </a:solidFill>
            </a:ln>
          </c:spPr>
          <c:marker>
            <c:symbol val="circle"/>
            <c:size val="7"/>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76</c:v>
                </c:pt>
                <c:pt idx="1">
                  <c:v>63</c:v>
                </c:pt>
                <c:pt idx="2">
                  <c:v>69</c:v>
                </c:pt>
                <c:pt idx="3">
                  <c:v>82</c:v>
                </c:pt>
                <c:pt idx="4">
                  <c:v>125</c:v>
                </c:pt>
                <c:pt idx="5">
                  <c:v>166</c:v>
                </c:pt>
                <c:pt idx="6">
                  <c:v>137</c:v>
                </c:pt>
                <c:pt idx="7">
                  <c:v>148</c:v>
                </c:pt>
                <c:pt idx="8">
                  <c:v>175</c:v>
                </c:pt>
                <c:pt idx="9">
                  <c:v>160</c:v>
                </c:pt>
                <c:pt idx="10">
                  <c:v>142</c:v>
                </c:pt>
                <c:pt idx="11">
                  <c:v>142</c:v>
                </c:pt>
              </c:numCache>
            </c:numRef>
          </c:val>
          <c:smooth val="0"/>
        </c:ser>
        <c:ser>
          <c:idx val="2"/>
          <c:order val="2"/>
          <c:tx>
            <c:strRef>
              <c:f>Sheet1!$D$1</c:f>
              <c:strCache>
                <c:ptCount val="1"/>
                <c:pt idx="0">
                  <c:v>2011</c:v>
                </c:pt>
              </c:strCache>
            </c:strRef>
          </c:tx>
          <c:spPr>
            <a:ln>
              <a:solidFill>
                <a:schemeClr val="accent4">
                  <a:lumMod val="40000"/>
                  <a:lumOff val="60000"/>
                </a:schemeClr>
              </a:solidFill>
            </a:ln>
          </c:spPr>
          <c:marker>
            <c:symbol val="circle"/>
            <c:size val="7"/>
            <c:spPr>
              <a:solidFill>
                <a:srgbClr val="FFC000"/>
              </a:solidFill>
              <a:ln>
                <a:noFill/>
              </a:ln>
            </c:spPr>
          </c:marker>
          <c:dLbls>
            <c:txPr>
              <a:bodyPr/>
              <a:lstStyle/>
              <a:p>
                <a:pPr>
                  <a:defRPr sz="600"/>
                </a:pPr>
                <a:endParaRPr lang="en-US"/>
              </a:p>
            </c:txPr>
            <c:dLblPos val="t"/>
            <c:showLegendKey val="0"/>
            <c:showVal val="1"/>
            <c:showCatName val="0"/>
            <c:showSerName val="0"/>
            <c:showPercent val="0"/>
            <c:showBubbleSize val="0"/>
            <c:showLeaderLines val="0"/>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186</c:v>
                </c:pt>
                <c:pt idx="1">
                  <c:v>168</c:v>
                </c:pt>
                <c:pt idx="2">
                  <c:v>207</c:v>
                </c:pt>
                <c:pt idx="3">
                  <c:v>221</c:v>
                </c:pt>
                <c:pt idx="4">
                  <c:v>289</c:v>
                </c:pt>
                <c:pt idx="5">
                  <c:v>267</c:v>
                </c:pt>
                <c:pt idx="6">
                  <c:v>278</c:v>
                </c:pt>
                <c:pt idx="7">
                  <c:v>267</c:v>
                </c:pt>
                <c:pt idx="8">
                  <c:v>307</c:v>
                </c:pt>
                <c:pt idx="9">
                  <c:v>308</c:v>
                </c:pt>
                <c:pt idx="10">
                  <c:v>335</c:v>
                </c:pt>
                <c:pt idx="11">
                  <c:v>423</c:v>
                </c:pt>
              </c:numCache>
            </c:numRef>
          </c:val>
          <c:smooth val="0"/>
        </c:ser>
        <c:dLbls>
          <c:showLegendKey val="0"/>
          <c:showVal val="0"/>
          <c:showCatName val="0"/>
          <c:showSerName val="0"/>
          <c:showPercent val="0"/>
          <c:showBubbleSize val="0"/>
        </c:dLbls>
        <c:marker val="1"/>
        <c:smooth val="0"/>
        <c:axId val="46923776"/>
        <c:axId val="46925312"/>
      </c:lineChart>
      <c:catAx>
        <c:axId val="46923776"/>
        <c:scaling>
          <c:orientation val="minMax"/>
        </c:scaling>
        <c:delete val="0"/>
        <c:axPos val="b"/>
        <c:majorTickMark val="out"/>
        <c:minorTickMark val="none"/>
        <c:tickLblPos val="nextTo"/>
        <c:txPr>
          <a:bodyPr/>
          <a:lstStyle/>
          <a:p>
            <a:pPr>
              <a:defRPr sz="1000">
                <a:latin typeface="Times New Roman" panose="02020603050405020304" pitchFamily="18" charset="0"/>
                <a:cs typeface="Times New Roman" panose="02020603050405020304" pitchFamily="18" charset="0"/>
              </a:defRPr>
            </a:pPr>
            <a:endParaRPr lang="en-US"/>
          </a:p>
        </c:txPr>
        <c:crossAx val="46925312"/>
        <c:crosses val="autoZero"/>
        <c:auto val="1"/>
        <c:lblAlgn val="ctr"/>
        <c:lblOffset val="100"/>
        <c:noMultiLvlLbl val="0"/>
      </c:catAx>
      <c:valAx>
        <c:axId val="46925312"/>
        <c:scaling>
          <c:orientation val="minMax"/>
        </c:scaling>
        <c:delete val="1"/>
        <c:axPos val="l"/>
        <c:numFmt formatCode="General" sourceLinked="1"/>
        <c:majorTickMark val="out"/>
        <c:minorTickMark val="none"/>
        <c:tickLblPos val="nextTo"/>
        <c:crossAx val="46923776"/>
        <c:crosses val="autoZero"/>
        <c:crossBetween val="between"/>
      </c:valAx>
    </c:plotArea>
    <c:legend>
      <c:legendPos val="t"/>
      <c:layout/>
      <c:overlay val="0"/>
      <c:txPr>
        <a:bodyPr/>
        <a:lstStyle/>
        <a:p>
          <a:pPr>
            <a:defRPr sz="1000">
              <a:latin typeface="Times New Roman" panose="02020603050405020304" pitchFamily="18" charset="0"/>
              <a:cs typeface="Times New Roman" panose="02020603050405020304" pitchFamily="18" charset="0"/>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317879014061179E-2"/>
          <c:y val="0.2688681242520608"/>
          <c:w val="0.94536424197187763"/>
          <c:h val="0.54066003614621616"/>
        </c:manualLayout>
      </c:layout>
      <c:barChart>
        <c:barDir val="col"/>
        <c:grouping val="clustered"/>
        <c:varyColors val="0"/>
        <c:ser>
          <c:idx val="0"/>
          <c:order val="0"/>
          <c:tx>
            <c:strRef>
              <c:f>Sheet1!$B$1</c:f>
              <c:strCache>
                <c:ptCount val="1"/>
                <c:pt idx="0">
                  <c:v>Charged Off</c:v>
                </c:pt>
              </c:strCache>
            </c:strRef>
          </c:tx>
          <c:spPr>
            <a:solidFill>
              <a:schemeClr val="accent4"/>
            </a:solidFill>
          </c:spPr>
          <c:invertIfNegative val="0"/>
          <c:dLbls>
            <c:dLbl>
              <c:idx val="0"/>
              <c:layout>
                <c:manualLayout>
                  <c:x val="4.9668870934656689E-3"/>
                  <c:y val="-2.8301907816006399E-2"/>
                </c:manualLayout>
              </c:layout>
              <c:showLegendKey val="0"/>
              <c:showVal val="1"/>
              <c:showCatName val="0"/>
              <c:showSerName val="0"/>
              <c:showPercent val="0"/>
              <c:showBubbleSize val="0"/>
            </c:dLbl>
            <c:numFmt formatCode="0%" sourceLinked="0"/>
            <c:txPr>
              <a:bodyPr/>
              <a:lstStyle/>
              <a:p>
                <a:pPr>
                  <a:defRPr sz="1100"/>
                </a:pPr>
                <a:endParaRPr lang="en-US"/>
              </a:p>
            </c:txPr>
            <c:showLegendKey val="0"/>
            <c:showVal val="1"/>
            <c:showCatName val="0"/>
            <c:showSerName val="0"/>
            <c:showPercent val="0"/>
            <c:showBubbleSize val="0"/>
            <c:showLeaderLines val="0"/>
          </c:dLbls>
          <c:cat>
            <c:strRef>
              <c:f>Sheet1!$A$2:$A$3</c:f>
              <c:strCache>
                <c:ptCount val="2"/>
                <c:pt idx="0">
                  <c:v>36 Months</c:v>
                </c:pt>
                <c:pt idx="1">
                  <c:v>60 Months</c:v>
                </c:pt>
              </c:strCache>
            </c:strRef>
          </c:cat>
          <c:val>
            <c:numRef>
              <c:f>Sheet1!$B$2:$B$3</c:f>
              <c:numCache>
                <c:formatCode>0%</c:formatCode>
                <c:ptCount val="2"/>
                <c:pt idx="0">
                  <c:v>0.11090871597470443</c:v>
                </c:pt>
                <c:pt idx="1">
                  <c:v>0.25313785465668176</c:v>
                </c:pt>
              </c:numCache>
            </c:numRef>
          </c:val>
        </c:ser>
        <c:ser>
          <c:idx val="1"/>
          <c:order val="1"/>
          <c:tx>
            <c:strRef>
              <c:f>Sheet1!$C$1</c:f>
              <c:strCache>
                <c:ptCount val="1"/>
                <c:pt idx="0">
                  <c:v>Fully Paid</c:v>
                </c:pt>
              </c:strCache>
            </c:strRef>
          </c:tx>
          <c:spPr>
            <a:solidFill>
              <a:schemeClr val="tx2"/>
            </a:solidFill>
          </c:spPr>
          <c:invertIfNegative val="0"/>
          <c:dLbls>
            <c:txPr>
              <a:bodyPr/>
              <a:lstStyle/>
              <a:p>
                <a:pPr>
                  <a:defRPr sz="1100"/>
                </a:pPr>
                <a:endParaRPr lang="en-US"/>
              </a:p>
            </c:txPr>
            <c:showLegendKey val="0"/>
            <c:showVal val="1"/>
            <c:showCatName val="0"/>
            <c:showSerName val="0"/>
            <c:showPercent val="0"/>
            <c:showBubbleSize val="0"/>
            <c:showLeaderLines val="0"/>
          </c:dLbls>
          <c:cat>
            <c:strRef>
              <c:f>Sheet1!$A$2:$A$3</c:f>
              <c:strCache>
                <c:ptCount val="2"/>
                <c:pt idx="0">
                  <c:v>36 Months</c:v>
                </c:pt>
                <c:pt idx="1">
                  <c:v>60 Months</c:v>
                </c:pt>
              </c:strCache>
            </c:strRef>
          </c:cat>
          <c:val>
            <c:numRef>
              <c:f>Sheet1!$C$2:$C$3</c:f>
              <c:numCache>
                <c:formatCode>0%</c:formatCode>
                <c:ptCount val="2"/>
                <c:pt idx="0">
                  <c:v>0.88909128402529558</c:v>
                </c:pt>
                <c:pt idx="1">
                  <c:v>0.74686214534331818</c:v>
                </c:pt>
              </c:numCache>
            </c:numRef>
          </c:val>
        </c:ser>
        <c:dLbls>
          <c:showLegendKey val="0"/>
          <c:showVal val="0"/>
          <c:showCatName val="0"/>
          <c:showSerName val="0"/>
          <c:showPercent val="0"/>
          <c:showBubbleSize val="0"/>
        </c:dLbls>
        <c:gapWidth val="150"/>
        <c:axId val="47528576"/>
        <c:axId val="47546752"/>
      </c:barChart>
      <c:catAx>
        <c:axId val="47528576"/>
        <c:scaling>
          <c:orientation val="minMax"/>
        </c:scaling>
        <c:delete val="0"/>
        <c:axPos val="b"/>
        <c:majorTickMark val="out"/>
        <c:minorTickMark val="none"/>
        <c:tickLblPos val="nextTo"/>
        <c:txPr>
          <a:bodyPr/>
          <a:lstStyle/>
          <a:p>
            <a:pPr>
              <a:defRPr sz="1200"/>
            </a:pPr>
            <a:endParaRPr lang="en-US"/>
          </a:p>
        </c:txPr>
        <c:crossAx val="47546752"/>
        <c:crosses val="autoZero"/>
        <c:auto val="1"/>
        <c:lblAlgn val="ctr"/>
        <c:lblOffset val="100"/>
        <c:noMultiLvlLbl val="0"/>
      </c:catAx>
      <c:valAx>
        <c:axId val="47546752"/>
        <c:scaling>
          <c:orientation val="minMax"/>
        </c:scaling>
        <c:delete val="1"/>
        <c:axPos val="l"/>
        <c:numFmt formatCode="0%" sourceLinked="1"/>
        <c:majorTickMark val="out"/>
        <c:minorTickMark val="none"/>
        <c:tickLblPos val="nextTo"/>
        <c:crossAx val="47528576"/>
        <c:crosses val="autoZero"/>
        <c:crossBetween val="between"/>
      </c:valAx>
    </c:plotArea>
    <c:plotVisOnly val="1"/>
    <c:dispBlanksAs val="gap"/>
    <c:showDLblsOverMax val="0"/>
  </c:chart>
  <c:txPr>
    <a:bodyPr/>
    <a:lstStyle/>
    <a:p>
      <a:pPr>
        <a:defRPr sz="18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317879014061179E-2"/>
          <c:y val="0.16981144689603841"/>
          <c:w val="0.94536424197187763"/>
          <c:h val="0.63971671350223858"/>
        </c:manualLayout>
      </c:layout>
      <c:barChart>
        <c:barDir val="col"/>
        <c:grouping val="clustered"/>
        <c:varyColors val="0"/>
        <c:ser>
          <c:idx val="0"/>
          <c:order val="0"/>
          <c:tx>
            <c:strRef>
              <c:f>Sheet1!$B$1</c:f>
              <c:strCache>
                <c:ptCount val="1"/>
                <c:pt idx="0">
                  <c:v>Charged Off</c:v>
                </c:pt>
              </c:strCache>
            </c:strRef>
          </c:tx>
          <c:spPr>
            <a:solidFill>
              <a:schemeClr val="accent4"/>
            </a:solidFill>
          </c:spPr>
          <c:invertIfNegative val="0"/>
          <c:dLbls>
            <c:dLbl>
              <c:idx val="0"/>
              <c:layout>
                <c:manualLayout>
                  <c:x val="4.9668870934656689E-3"/>
                  <c:y val="-2.8301907816006399E-2"/>
                </c:manualLayout>
              </c:layout>
              <c:showLegendKey val="0"/>
              <c:showVal val="1"/>
              <c:showCatName val="0"/>
              <c:showSerName val="0"/>
              <c:showPercent val="0"/>
              <c:showBubbleSize val="0"/>
            </c:dLbl>
            <c:numFmt formatCode="0%" sourceLinked="0"/>
            <c:txPr>
              <a:bodyPr/>
              <a:lstStyle/>
              <a:p>
                <a:pPr>
                  <a:defRPr sz="1100"/>
                </a:pPr>
                <a:endParaRPr lang="en-US"/>
              </a:p>
            </c:txPr>
            <c:showLegendKey val="0"/>
            <c:showVal val="1"/>
            <c:showCatName val="0"/>
            <c:showSerName val="0"/>
            <c:showPercent val="0"/>
            <c:showBubbleSize val="0"/>
            <c:showLeaderLines val="0"/>
          </c:dLbls>
          <c:trendline>
            <c:spPr>
              <a:ln w="28575" cap="sq" cmpd="thinThick">
                <a:solidFill>
                  <a:srgbClr val="A73719">
                    <a:alpha val="79000"/>
                  </a:srgbClr>
                </a:solidFill>
                <a:prstDash val="sysDash"/>
                <a:round/>
                <a:headEnd type="oval" w="lg" len="lg"/>
                <a:tailEnd type="oval" w="lg" len="lg"/>
              </a:ln>
            </c:spPr>
            <c:trendlineType val="linear"/>
            <c:dispRSqr val="0"/>
            <c:dispEq val="0"/>
          </c:trendline>
          <c:cat>
            <c:strRef>
              <c:f>Sheet1!$A$2:$A$5</c:f>
              <c:strCache>
                <c:ptCount val="4"/>
                <c:pt idx="0">
                  <c:v>6%-9%</c:v>
                </c:pt>
                <c:pt idx="1">
                  <c:v>10%-12%</c:v>
                </c:pt>
                <c:pt idx="2">
                  <c:v>12%-15%</c:v>
                </c:pt>
                <c:pt idx="3">
                  <c:v>15%+</c:v>
                </c:pt>
              </c:strCache>
            </c:strRef>
          </c:cat>
          <c:val>
            <c:numRef>
              <c:f>Sheet1!$B$2:$B$5</c:f>
              <c:numCache>
                <c:formatCode>0%</c:formatCode>
                <c:ptCount val="4"/>
                <c:pt idx="0">
                  <c:v>5.9645187601957583E-2</c:v>
                </c:pt>
                <c:pt idx="1">
                  <c:v>0.12079609324610707</c:v>
                </c:pt>
                <c:pt idx="2">
                  <c:v>0.1654233870967742</c:v>
                </c:pt>
                <c:pt idx="3">
                  <c:v>0.26138069034517258</c:v>
                </c:pt>
              </c:numCache>
            </c:numRef>
          </c:val>
        </c:ser>
        <c:ser>
          <c:idx val="1"/>
          <c:order val="1"/>
          <c:tx>
            <c:strRef>
              <c:f>Sheet1!$C$1</c:f>
              <c:strCache>
                <c:ptCount val="1"/>
                <c:pt idx="0">
                  <c:v>Fully Paid</c:v>
                </c:pt>
              </c:strCache>
            </c:strRef>
          </c:tx>
          <c:spPr>
            <a:solidFill>
              <a:schemeClr val="tx2"/>
            </a:solidFill>
          </c:spPr>
          <c:invertIfNegative val="0"/>
          <c:dLbls>
            <c:txPr>
              <a:bodyPr/>
              <a:lstStyle/>
              <a:p>
                <a:pPr>
                  <a:defRPr sz="1100"/>
                </a:pPr>
                <a:endParaRPr lang="en-US"/>
              </a:p>
            </c:txPr>
            <c:showLegendKey val="0"/>
            <c:showVal val="1"/>
            <c:showCatName val="0"/>
            <c:showSerName val="0"/>
            <c:showPercent val="0"/>
            <c:showBubbleSize val="0"/>
            <c:showLeaderLines val="0"/>
          </c:dLbls>
          <c:cat>
            <c:strRef>
              <c:f>Sheet1!$A$2:$A$5</c:f>
              <c:strCache>
                <c:ptCount val="4"/>
                <c:pt idx="0">
                  <c:v>6%-9%</c:v>
                </c:pt>
                <c:pt idx="1">
                  <c:v>10%-12%</c:v>
                </c:pt>
                <c:pt idx="2">
                  <c:v>12%-15%</c:v>
                </c:pt>
                <c:pt idx="3">
                  <c:v>15%+</c:v>
                </c:pt>
              </c:strCache>
            </c:strRef>
          </c:cat>
          <c:val>
            <c:numRef>
              <c:f>Sheet1!$C$2:$C$5</c:f>
              <c:numCache>
                <c:formatCode>0%</c:formatCode>
                <c:ptCount val="4"/>
                <c:pt idx="0">
                  <c:v>0.94035481239804242</c:v>
                </c:pt>
                <c:pt idx="1">
                  <c:v>0.87920390675389293</c:v>
                </c:pt>
                <c:pt idx="2">
                  <c:v>0.83457661290322582</c:v>
                </c:pt>
                <c:pt idx="3">
                  <c:v>0.73861930965482736</c:v>
                </c:pt>
              </c:numCache>
            </c:numRef>
          </c:val>
        </c:ser>
        <c:dLbls>
          <c:showLegendKey val="0"/>
          <c:showVal val="0"/>
          <c:showCatName val="0"/>
          <c:showSerName val="0"/>
          <c:showPercent val="0"/>
          <c:showBubbleSize val="0"/>
        </c:dLbls>
        <c:gapWidth val="150"/>
        <c:axId val="56979456"/>
        <c:axId val="56980992"/>
      </c:barChart>
      <c:catAx>
        <c:axId val="56979456"/>
        <c:scaling>
          <c:orientation val="minMax"/>
        </c:scaling>
        <c:delete val="0"/>
        <c:axPos val="b"/>
        <c:majorTickMark val="out"/>
        <c:minorTickMark val="none"/>
        <c:tickLblPos val="nextTo"/>
        <c:txPr>
          <a:bodyPr/>
          <a:lstStyle/>
          <a:p>
            <a:pPr>
              <a:defRPr sz="1200"/>
            </a:pPr>
            <a:endParaRPr lang="en-US"/>
          </a:p>
        </c:txPr>
        <c:crossAx val="56980992"/>
        <c:crosses val="autoZero"/>
        <c:auto val="1"/>
        <c:lblAlgn val="ctr"/>
        <c:lblOffset val="100"/>
        <c:noMultiLvlLbl val="0"/>
      </c:catAx>
      <c:valAx>
        <c:axId val="56980992"/>
        <c:scaling>
          <c:orientation val="minMax"/>
        </c:scaling>
        <c:delete val="1"/>
        <c:axPos val="l"/>
        <c:numFmt formatCode="0%" sourceLinked="1"/>
        <c:majorTickMark val="out"/>
        <c:minorTickMark val="none"/>
        <c:tickLblPos val="nextTo"/>
        <c:crossAx val="56979456"/>
        <c:crosses val="autoZero"/>
        <c:crossBetween val="between"/>
      </c:valAx>
    </c:plotArea>
    <c:plotVisOnly val="1"/>
    <c:dispBlanksAs val="gap"/>
    <c:showDLblsOverMax val="0"/>
  </c:chart>
  <c:txPr>
    <a:bodyPr/>
    <a:lstStyle/>
    <a:p>
      <a:pPr>
        <a:defRPr sz="18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890338912460384E-2"/>
          <c:y val="0.12205713369006782"/>
          <c:w val="0.90913412967255003"/>
          <c:h val="0.45454358137332351"/>
        </c:manualLayout>
      </c:layout>
      <c:barChart>
        <c:barDir val="col"/>
        <c:grouping val="stacked"/>
        <c:varyColors val="0"/>
        <c:ser>
          <c:idx val="0"/>
          <c:order val="0"/>
          <c:tx>
            <c:strRef>
              <c:f>Sheet1!$B$1</c:f>
              <c:strCache>
                <c:ptCount val="1"/>
                <c:pt idx="0">
                  <c:v>36 Months</c:v>
                </c:pt>
              </c:strCache>
            </c:strRef>
          </c:tx>
          <c:spPr>
            <a:solidFill>
              <a:schemeClr val="tx2">
                <a:lumMod val="60000"/>
                <a:lumOff val="40000"/>
              </a:schemeClr>
            </a:solidFill>
          </c:spPr>
          <c:invertIfNegative val="0"/>
          <c:dLbls>
            <c:delete val="1"/>
          </c:dLbls>
          <c:cat>
            <c:strRef>
              <c:f>Sheet1!$A$2:$A$8</c:f>
              <c:strCache>
                <c:ptCount val="7"/>
                <c:pt idx="0">
                  <c:v>credit_card</c:v>
                </c:pt>
                <c:pt idx="1">
                  <c:v>debt_consolidation</c:v>
                </c:pt>
                <c:pt idx="2">
                  <c:v>home_improvement</c:v>
                </c:pt>
                <c:pt idx="3">
                  <c:v>major_purchase</c:v>
                </c:pt>
                <c:pt idx="4">
                  <c:v>other</c:v>
                </c:pt>
                <c:pt idx="5">
                  <c:v>small_business</c:v>
                </c:pt>
                <c:pt idx="6">
                  <c:v>other purpose</c:v>
                </c:pt>
              </c:strCache>
            </c:strRef>
          </c:cat>
          <c:val>
            <c:numRef>
              <c:f>Sheet1!$B$2:$B$8</c:f>
              <c:numCache>
                <c:formatCode>General</c:formatCode>
                <c:ptCount val="7"/>
                <c:pt idx="0">
                  <c:v>3773</c:v>
                </c:pt>
                <c:pt idx="1">
                  <c:v>11662</c:v>
                </c:pt>
                <c:pt idx="2">
                  <c:v>1874</c:v>
                </c:pt>
                <c:pt idx="3">
                  <c:v>1587</c:v>
                </c:pt>
                <c:pt idx="4">
                  <c:v>2724</c:v>
                </c:pt>
                <c:pt idx="5">
                  <c:v>970</c:v>
                </c:pt>
                <c:pt idx="6">
                  <c:v>3279</c:v>
                </c:pt>
              </c:numCache>
            </c:numRef>
          </c:val>
        </c:ser>
        <c:ser>
          <c:idx val="1"/>
          <c:order val="1"/>
          <c:tx>
            <c:strRef>
              <c:f>Sheet1!$C$1</c:f>
              <c:strCache>
                <c:ptCount val="1"/>
                <c:pt idx="0">
                  <c:v>60 Months</c:v>
                </c:pt>
              </c:strCache>
            </c:strRef>
          </c:tx>
          <c:spPr>
            <a:solidFill>
              <a:schemeClr val="tx2"/>
            </a:solidFill>
          </c:spPr>
          <c:invertIfNegative val="0"/>
          <c:dLbls>
            <c:delete val="1"/>
          </c:dLbls>
          <c:cat>
            <c:strRef>
              <c:f>Sheet1!$A$2:$A$8</c:f>
              <c:strCache>
                <c:ptCount val="7"/>
                <c:pt idx="0">
                  <c:v>credit_card</c:v>
                </c:pt>
                <c:pt idx="1">
                  <c:v>debt_consolidation</c:v>
                </c:pt>
                <c:pt idx="2">
                  <c:v>home_improvement</c:v>
                </c:pt>
                <c:pt idx="3">
                  <c:v>major_purchase</c:v>
                </c:pt>
                <c:pt idx="4">
                  <c:v>other</c:v>
                </c:pt>
                <c:pt idx="5">
                  <c:v>small_business</c:v>
                </c:pt>
                <c:pt idx="6">
                  <c:v>other purpose</c:v>
                </c:pt>
              </c:strCache>
            </c:strRef>
          </c:cat>
          <c:val>
            <c:numRef>
              <c:f>Sheet1!$C$2:$C$8</c:f>
              <c:numCache>
                <c:formatCode>General</c:formatCode>
                <c:ptCount val="7"/>
                <c:pt idx="0">
                  <c:v>712</c:v>
                </c:pt>
                <c:pt idx="1">
                  <c:v>3626</c:v>
                </c:pt>
                <c:pt idx="2">
                  <c:v>654</c:v>
                </c:pt>
                <c:pt idx="3">
                  <c:v>341</c:v>
                </c:pt>
                <c:pt idx="4">
                  <c:v>508</c:v>
                </c:pt>
                <c:pt idx="5">
                  <c:v>309</c:v>
                </c:pt>
                <c:pt idx="6">
                  <c:v>931</c:v>
                </c:pt>
              </c:numCache>
            </c:numRef>
          </c:val>
        </c:ser>
        <c:dLbls>
          <c:showLegendKey val="0"/>
          <c:showVal val="1"/>
          <c:showCatName val="0"/>
          <c:showSerName val="0"/>
          <c:showPercent val="0"/>
          <c:showBubbleSize val="0"/>
        </c:dLbls>
        <c:gapWidth val="95"/>
        <c:overlap val="100"/>
        <c:axId val="39652736"/>
        <c:axId val="39666816"/>
      </c:barChart>
      <c:catAx>
        <c:axId val="39652736"/>
        <c:scaling>
          <c:orientation val="minMax"/>
        </c:scaling>
        <c:delete val="0"/>
        <c:axPos val="b"/>
        <c:majorTickMark val="none"/>
        <c:minorTickMark val="none"/>
        <c:tickLblPos val="none"/>
        <c:txPr>
          <a:bodyPr/>
          <a:lstStyle/>
          <a:p>
            <a:pPr>
              <a:defRPr sz="700"/>
            </a:pPr>
            <a:endParaRPr lang="en-US"/>
          </a:p>
        </c:txPr>
        <c:crossAx val="39666816"/>
        <c:crosses val="autoZero"/>
        <c:auto val="1"/>
        <c:lblAlgn val="ctr"/>
        <c:lblOffset val="100"/>
        <c:noMultiLvlLbl val="0"/>
      </c:catAx>
      <c:valAx>
        <c:axId val="39666816"/>
        <c:scaling>
          <c:orientation val="minMax"/>
        </c:scaling>
        <c:delete val="1"/>
        <c:axPos val="l"/>
        <c:numFmt formatCode="General" sourceLinked="1"/>
        <c:majorTickMark val="out"/>
        <c:minorTickMark val="none"/>
        <c:tickLblPos val="nextTo"/>
        <c:crossAx val="3965273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890338912460384E-2"/>
          <c:y val="0.12205713369006782"/>
          <c:w val="0.90913412967255003"/>
          <c:h val="0.3577692973344706"/>
        </c:manualLayout>
      </c:layout>
      <c:barChart>
        <c:barDir val="col"/>
        <c:grouping val="stacked"/>
        <c:varyColors val="0"/>
        <c:ser>
          <c:idx val="0"/>
          <c:order val="0"/>
          <c:tx>
            <c:strRef>
              <c:f>Sheet1!$B$1</c:f>
              <c:strCache>
                <c:ptCount val="1"/>
                <c:pt idx="0">
                  <c:v>36 Months</c:v>
                </c:pt>
              </c:strCache>
            </c:strRef>
          </c:tx>
          <c:spPr>
            <a:solidFill>
              <a:schemeClr val="accent4">
                <a:lumMod val="40000"/>
                <a:lumOff val="60000"/>
              </a:schemeClr>
            </a:solidFill>
          </c:spPr>
          <c:invertIfNegative val="0"/>
          <c:dLbls>
            <c:delete val="1"/>
          </c:dLbls>
          <c:cat>
            <c:strRef>
              <c:f>Sheet1!$A$2:$A$8</c:f>
              <c:strCache>
                <c:ptCount val="7"/>
                <c:pt idx="0">
                  <c:v>credit_card</c:v>
                </c:pt>
                <c:pt idx="1">
                  <c:v>debt_consolidation</c:v>
                </c:pt>
                <c:pt idx="2">
                  <c:v>home_improvement</c:v>
                </c:pt>
                <c:pt idx="3">
                  <c:v>major_purchase</c:v>
                </c:pt>
                <c:pt idx="4">
                  <c:v>other</c:v>
                </c:pt>
                <c:pt idx="5">
                  <c:v>other purpose</c:v>
                </c:pt>
                <c:pt idx="6">
                  <c:v>small_business</c:v>
                </c:pt>
              </c:strCache>
            </c:strRef>
          </c:cat>
          <c:val>
            <c:numRef>
              <c:f>Sheet1!$B$2:$B$8</c:f>
              <c:numCache>
                <c:formatCode>General</c:formatCode>
                <c:ptCount val="7"/>
                <c:pt idx="0">
                  <c:v>318</c:v>
                </c:pt>
                <c:pt idx="1">
                  <c:v>1469</c:v>
                </c:pt>
                <c:pt idx="2">
                  <c:v>205</c:v>
                </c:pt>
                <c:pt idx="3">
                  <c:v>137</c:v>
                </c:pt>
                <c:pt idx="4">
                  <c:v>414</c:v>
                </c:pt>
                <c:pt idx="5">
                  <c:v>415</c:v>
                </c:pt>
                <c:pt idx="6">
                  <c:v>269</c:v>
                </c:pt>
              </c:numCache>
            </c:numRef>
          </c:val>
        </c:ser>
        <c:ser>
          <c:idx val="1"/>
          <c:order val="1"/>
          <c:tx>
            <c:strRef>
              <c:f>Sheet1!$C$1</c:f>
              <c:strCache>
                <c:ptCount val="1"/>
                <c:pt idx="0">
                  <c:v>60 Months</c:v>
                </c:pt>
              </c:strCache>
            </c:strRef>
          </c:tx>
          <c:spPr>
            <a:solidFill>
              <a:schemeClr val="accent4"/>
            </a:solidFill>
          </c:spPr>
          <c:invertIfNegative val="0"/>
          <c:dLbls>
            <c:delete val="1"/>
          </c:dLbls>
          <c:cat>
            <c:strRef>
              <c:f>Sheet1!$A$2:$A$8</c:f>
              <c:strCache>
                <c:ptCount val="7"/>
                <c:pt idx="0">
                  <c:v>credit_card</c:v>
                </c:pt>
                <c:pt idx="1">
                  <c:v>debt_consolidation</c:v>
                </c:pt>
                <c:pt idx="2">
                  <c:v>home_improvement</c:v>
                </c:pt>
                <c:pt idx="3">
                  <c:v>major_purchase</c:v>
                </c:pt>
                <c:pt idx="4">
                  <c:v>other</c:v>
                </c:pt>
                <c:pt idx="5">
                  <c:v>other purpose</c:v>
                </c:pt>
                <c:pt idx="6">
                  <c:v>small_business</c:v>
                </c:pt>
              </c:strCache>
            </c:strRef>
          </c:cat>
          <c:val>
            <c:numRef>
              <c:f>Sheet1!$C$2:$C$8</c:f>
              <c:numCache>
                <c:formatCode>General</c:formatCode>
                <c:ptCount val="7"/>
                <c:pt idx="0">
                  <c:v>224</c:v>
                </c:pt>
                <c:pt idx="1">
                  <c:v>1298</c:v>
                </c:pt>
                <c:pt idx="2">
                  <c:v>142</c:v>
                </c:pt>
                <c:pt idx="3">
                  <c:v>85</c:v>
                </c:pt>
                <c:pt idx="4">
                  <c:v>219</c:v>
                </c:pt>
                <c:pt idx="5">
                  <c:v>226</c:v>
                </c:pt>
                <c:pt idx="6">
                  <c:v>206</c:v>
                </c:pt>
              </c:numCache>
            </c:numRef>
          </c:val>
        </c:ser>
        <c:dLbls>
          <c:showLegendKey val="0"/>
          <c:showVal val="1"/>
          <c:showCatName val="0"/>
          <c:showSerName val="0"/>
          <c:showPercent val="0"/>
          <c:showBubbleSize val="0"/>
        </c:dLbls>
        <c:gapWidth val="95"/>
        <c:overlap val="100"/>
        <c:axId val="39716352"/>
        <c:axId val="39717888"/>
      </c:barChart>
      <c:catAx>
        <c:axId val="39716352"/>
        <c:scaling>
          <c:orientation val="minMax"/>
        </c:scaling>
        <c:delete val="0"/>
        <c:axPos val="b"/>
        <c:numFmt formatCode="General" sourceLinked="1"/>
        <c:majorTickMark val="none"/>
        <c:minorTickMark val="none"/>
        <c:tickLblPos val="none"/>
        <c:crossAx val="39717888"/>
        <c:crosses val="autoZero"/>
        <c:auto val="1"/>
        <c:lblAlgn val="ctr"/>
        <c:lblOffset val="100"/>
        <c:noMultiLvlLbl val="0"/>
      </c:catAx>
      <c:valAx>
        <c:axId val="39717888"/>
        <c:scaling>
          <c:orientation val="minMax"/>
        </c:scaling>
        <c:delete val="1"/>
        <c:axPos val="l"/>
        <c:numFmt formatCode="General" sourceLinked="1"/>
        <c:majorTickMark val="out"/>
        <c:minorTickMark val="none"/>
        <c:tickLblPos val="nextTo"/>
        <c:crossAx val="39716352"/>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890338912460384E-2"/>
          <c:y val="0.12205713369006782"/>
          <c:w val="0.90913412967255003"/>
          <c:h val="0.70268607301478148"/>
        </c:manualLayout>
      </c:layout>
      <c:barChart>
        <c:barDir val="col"/>
        <c:grouping val="stacked"/>
        <c:varyColors val="0"/>
        <c:ser>
          <c:idx val="0"/>
          <c:order val="0"/>
          <c:tx>
            <c:strRef>
              <c:f>Sheet1!$B$1</c:f>
              <c:strCache>
                <c:ptCount val="1"/>
                <c:pt idx="0">
                  <c:v> 36 months</c:v>
                </c:pt>
              </c:strCache>
            </c:strRef>
          </c:tx>
          <c:spPr>
            <a:solidFill>
              <a:schemeClr val="accent4">
                <a:lumMod val="40000"/>
                <a:lumOff val="60000"/>
              </a:schemeClr>
            </a:solidFill>
          </c:spPr>
          <c:invertIfNegative val="0"/>
          <c:dLbls>
            <c:delete val="1"/>
          </c:dLbls>
          <c:cat>
            <c:strRef>
              <c:f>Sheet1!$A$2:$A$4</c:f>
              <c:strCache>
                <c:ptCount val="3"/>
                <c:pt idx="0">
                  <c:v>Not Verified</c:v>
                </c:pt>
                <c:pt idx="1">
                  <c:v>Source Verified</c:v>
                </c:pt>
                <c:pt idx="2">
                  <c:v>Verified</c:v>
                </c:pt>
              </c:strCache>
            </c:strRef>
          </c:cat>
          <c:val>
            <c:numRef>
              <c:f>Sheet1!$B$2:$B$4</c:f>
              <c:numCache>
                <c:formatCode>General</c:formatCode>
                <c:ptCount val="3"/>
                <c:pt idx="0">
                  <c:v>1652</c:v>
                </c:pt>
                <c:pt idx="1">
                  <c:v>715</c:v>
                </c:pt>
                <c:pt idx="2">
                  <c:v>860</c:v>
                </c:pt>
              </c:numCache>
            </c:numRef>
          </c:val>
        </c:ser>
        <c:ser>
          <c:idx val="1"/>
          <c:order val="1"/>
          <c:tx>
            <c:strRef>
              <c:f>Sheet1!$C$1</c:f>
              <c:strCache>
                <c:ptCount val="1"/>
                <c:pt idx="0">
                  <c:v> 60 months</c:v>
                </c:pt>
              </c:strCache>
            </c:strRef>
          </c:tx>
          <c:spPr>
            <a:solidFill>
              <a:schemeClr val="accent4"/>
            </a:solidFill>
          </c:spPr>
          <c:invertIfNegative val="0"/>
          <c:dLbls>
            <c:delete val="1"/>
          </c:dLbls>
          <c:cat>
            <c:strRef>
              <c:f>Sheet1!$A$2:$A$4</c:f>
              <c:strCache>
                <c:ptCount val="3"/>
                <c:pt idx="0">
                  <c:v>Not Verified</c:v>
                </c:pt>
                <c:pt idx="1">
                  <c:v>Source Verified</c:v>
                </c:pt>
                <c:pt idx="2">
                  <c:v>Verified</c:v>
                </c:pt>
              </c:strCache>
            </c:strRef>
          </c:cat>
          <c:val>
            <c:numRef>
              <c:f>Sheet1!$C$2:$C$4</c:f>
              <c:numCache>
                <c:formatCode>General</c:formatCode>
                <c:ptCount val="3"/>
                <c:pt idx="0">
                  <c:v>490</c:v>
                </c:pt>
                <c:pt idx="1">
                  <c:v>719</c:v>
                </c:pt>
                <c:pt idx="2">
                  <c:v>1191</c:v>
                </c:pt>
              </c:numCache>
            </c:numRef>
          </c:val>
        </c:ser>
        <c:dLbls>
          <c:showLegendKey val="0"/>
          <c:showVal val="1"/>
          <c:showCatName val="0"/>
          <c:showSerName val="0"/>
          <c:showPercent val="0"/>
          <c:showBubbleSize val="0"/>
        </c:dLbls>
        <c:gapWidth val="95"/>
        <c:overlap val="100"/>
        <c:axId val="39578240"/>
        <c:axId val="39580032"/>
      </c:barChart>
      <c:catAx>
        <c:axId val="39578240"/>
        <c:scaling>
          <c:orientation val="minMax"/>
        </c:scaling>
        <c:delete val="0"/>
        <c:axPos val="b"/>
        <c:majorTickMark val="none"/>
        <c:minorTickMark val="none"/>
        <c:tickLblPos val="none"/>
        <c:txPr>
          <a:bodyPr/>
          <a:lstStyle/>
          <a:p>
            <a:pPr>
              <a:defRPr sz="700"/>
            </a:pPr>
            <a:endParaRPr lang="en-US"/>
          </a:p>
        </c:txPr>
        <c:crossAx val="39580032"/>
        <c:crosses val="autoZero"/>
        <c:auto val="1"/>
        <c:lblAlgn val="ctr"/>
        <c:lblOffset val="100"/>
        <c:noMultiLvlLbl val="0"/>
      </c:catAx>
      <c:valAx>
        <c:axId val="39580032"/>
        <c:scaling>
          <c:orientation val="minMax"/>
        </c:scaling>
        <c:delete val="1"/>
        <c:axPos val="l"/>
        <c:numFmt formatCode="General" sourceLinked="1"/>
        <c:majorTickMark val="out"/>
        <c:minorTickMark val="none"/>
        <c:tickLblPos val="nextTo"/>
        <c:crossAx val="3957824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890338912460384E-2"/>
          <c:y val="6.3723728681869402E-2"/>
          <c:w val="0.90913412967255003"/>
          <c:h val="0.90202279437473287"/>
        </c:manualLayout>
      </c:layout>
      <c:barChart>
        <c:barDir val="col"/>
        <c:grouping val="stacked"/>
        <c:varyColors val="0"/>
        <c:ser>
          <c:idx val="0"/>
          <c:order val="0"/>
          <c:tx>
            <c:strRef>
              <c:f>Sheet1!$B$1</c:f>
              <c:strCache>
                <c:ptCount val="1"/>
                <c:pt idx="0">
                  <c:v> 36 months</c:v>
                </c:pt>
              </c:strCache>
            </c:strRef>
          </c:tx>
          <c:spPr>
            <a:solidFill>
              <a:schemeClr val="tx2">
                <a:lumMod val="40000"/>
                <a:lumOff val="60000"/>
              </a:schemeClr>
            </a:solidFill>
          </c:spPr>
          <c:invertIfNegative val="0"/>
          <c:dLbls>
            <c:delete val="1"/>
          </c:dLbls>
          <c:cat>
            <c:strRef>
              <c:f>Sheet1!$A$2:$A$4</c:f>
              <c:strCache>
                <c:ptCount val="3"/>
                <c:pt idx="0">
                  <c:v>Not Verified</c:v>
                </c:pt>
                <c:pt idx="1">
                  <c:v>Source Verified</c:v>
                </c:pt>
                <c:pt idx="2">
                  <c:v>Verified</c:v>
                </c:pt>
              </c:strCache>
            </c:strRef>
          </c:cat>
          <c:val>
            <c:numRef>
              <c:f>Sheet1!$B$2:$B$4</c:f>
              <c:numCache>
                <c:formatCode>General</c:formatCode>
                <c:ptCount val="3"/>
                <c:pt idx="0">
                  <c:v>12866</c:v>
                </c:pt>
                <c:pt idx="1">
                  <c:v>6245</c:v>
                </c:pt>
                <c:pt idx="2">
                  <c:v>6758</c:v>
                </c:pt>
              </c:numCache>
            </c:numRef>
          </c:val>
        </c:ser>
        <c:ser>
          <c:idx val="1"/>
          <c:order val="1"/>
          <c:tx>
            <c:strRef>
              <c:f>Sheet1!$C$1</c:f>
              <c:strCache>
                <c:ptCount val="1"/>
                <c:pt idx="0">
                  <c:v> 60 months</c:v>
                </c:pt>
              </c:strCache>
            </c:strRef>
          </c:tx>
          <c:spPr>
            <a:solidFill>
              <a:schemeClr val="tx2"/>
            </a:solidFill>
          </c:spPr>
          <c:invertIfNegative val="0"/>
          <c:dLbls>
            <c:delete val="1"/>
          </c:dLbls>
          <c:cat>
            <c:strRef>
              <c:f>Sheet1!$A$2:$A$4</c:f>
              <c:strCache>
                <c:ptCount val="3"/>
                <c:pt idx="0">
                  <c:v>Not Verified</c:v>
                </c:pt>
                <c:pt idx="1">
                  <c:v>Source Verified</c:v>
                </c:pt>
                <c:pt idx="2">
                  <c:v>Verified</c:v>
                </c:pt>
              </c:strCache>
            </c:strRef>
          </c:cat>
          <c:val>
            <c:numRef>
              <c:f>Sheet1!$C$2:$C$4</c:f>
              <c:numCache>
                <c:formatCode>General</c:formatCode>
                <c:ptCount val="3"/>
                <c:pt idx="0">
                  <c:v>1686</c:v>
                </c:pt>
                <c:pt idx="1">
                  <c:v>1998</c:v>
                </c:pt>
                <c:pt idx="2">
                  <c:v>3397</c:v>
                </c:pt>
              </c:numCache>
            </c:numRef>
          </c:val>
        </c:ser>
        <c:dLbls>
          <c:showLegendKey val="0"/>
          <c:showVal val="1"/>
          <c:showCatName val="0"/>
          <c:showSerName val="0"/>
          <c:showPercent val="0"/>
          <c:showBubbleSize val="0"/>
        </c:dLbls>
        <c:gapWidth val="95"/>
        <c:overlap val="100"/>
        <c:axId val="39630720"/>
        <c:axId val="39632256"/>
      </c:barChart>
      <c:catAx>
        <c:axId val="39630720"/>
        <c:scaling>
          <c:orientation val="minMax"/>
        </c:scaling>
        <c:delete val="0"/>
        <c:axPos val="b"/>
        <c:majorTickMark val="none"/>
        <c:minorTickMark val="none"/>
        <c:tickLblPos val="none"/>
        <c:txPr>
          <a:bodyPr/>
          <a:lstStyle/>
          <a:p>
            <a:pPr>
              <a:defRPr sz="700"/>
            </a:pPr>
            <a:endParaRPr lang="en-US"/>
          </a:p>
        </c:txPr>
        <c:crossAx val="39632256"/>
        <c:crosses val="autoZero"/>
        <c:auto val="1"/>
        <c:lblAlgn val="ctr"/>
        <c:lblOffset val="100"/>
        <c:noMultiLvlLbl val="0"/>
      </c:catAx>
      <c:valAx>
        <c:axId val="39632256"/>
        <c:scaling>
          <c:orientation val="minMax"/>
        </c:scaling>
        <c:delete val="1"/>
        <c:axPos val="l"/>
        <c:numFmt formatCode="General" sourceLinked="1"/>
        <c:majorTickMark val="out"/>
        <c:minorTickMark val="none"/>
        <c:tickLblPos val="nextTo"/>
        <c:crossAx val="3963072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589F8F-1785-4106-AC02-391775110445}" type="doc">
      <dgm:prSet loTypeId="urn:microsoft.com/office/officeart/2005/8/layout/target3" loCatId="list" qsTypeId="urn:microsoft.com/office/officeart/2005/8/quickstyle/simple1" qsCatId="simple" csTypeId="urn:microsoft.com/office/officeart/2005/8/colors/accent0_3" csCatId="mainScheme" phldr="1"/>
      <dgm:spPr/>
      <dgm:t>
        <a:bodyPr/>
        <a:lstStyle/>
        <a:p>
          <a:endParaRPr lang="en-US"/>
        </a:p>
      </dgm:t>
    </dgm:pt>
    <dgm:pt modelId="{86DE8BBC-E3CE-4A85-820C-696DACFB63B6}">
      <dgm:prSet phldrT="[Text]" custT="1"/>
      <dgm:spPr>
        <a:ln>
          <a:noFill/>
        </a:ln>
      </dgm:spPr>
      <dgm:t>
        <a:bodyPr/>
        <a:lstStyle/>
        <a:p>
          <a:r>
            <a:rPr lang="en-US" sz="2900" b="1" dirty="0" smtClean="0">
              <a:latin typeface="Times New Roman" panose="02020603050405020304" pitchFamily="18" charset="0"/>
              <a:cs typeface="Times New Roman" panose="02020603050405020304" pitchFamily="18" charset="0"/>
            </a:rPr>
            <a:t>Driver Analysis</a:t>
          </a:r>
        </a:p>
        <a:p>
          <a:r>
            <a:rPr lang="en-US" sz="2400" i="1" dirty="0" smtClean="0">
              <a:latin typeface="Times New Roman" panose="02020603050405020304" pitchFamily="18" charset="0"/>
              <a:cs typeface="Times New Roman" panose="02020603050405020304" pitchFamily="18" charset="0"/>
            </a:rPr>
            <a:t>through available sources</a:t>
          </a:r>
          <a:endParaRPr lang="en-US" sz="2400" i="1" dirty="0">
            <a:latin typeface="Times New Roman" panose="02020603050405020304" pitchFamily="18" charset="0"/>
            <a:cs typeface="Times New Roman" panose="02020603050405020304" pitchFamily="18" charset="0"/>
          </a:endParaRPr>
        </a:p>
      </dgm:t>
    </dgm:pt>
    <dgm:pt modelId="{01E6FF83-29E2-4B56-B581-53218406081C}" type="parTrans" cxnId="{DFD175DE-426C-44D6-A1B6-62633C0DE624}">
      <dgm:prSet/>
      <dgm:spPr/>
      <dgm:t>
        <a:bodyPr/>
        <a:lstStyle/>
        <a:p>
          <a:endParaRPr lang="en-US">
            <a:latin typeface="Times New Roman" panose="02020603050405020304" pitchFamily="18" charset="0"/>
            <a:cs typeface="Times New Roman" panose="02020603050405020304" pitchFamily="18" charset="0"/>
          </a:endParaRPr>
        </a:p>
      </dgm:t>
    </dgm:pt>
    <dgm:pt modelId="{5F402E03-95A5-45CE-81F2-10474023C175}" type="sibTrans" cxnId="{DFD175DE-426C-44D6-A1B6-62633C0DE624}">
      <dgm:prSet/>
      <dgm:spPr/>
      <dgm:t>
        <a:bodyPr/>
        <a:lstStyle/>
        <a:p>
          <a:endParaRPr lang="en-US">
            <a:latin typeface="Times New Roman" panose="02020603050405020304" pitchFamily="18" charset="0"/>
            <a:cs typeface="Times New Roman" panose="02020603050405020304" pitchFamily="18" charset="0"/>
          </a:endParaRPr>
        </a:p>
      </dgm:t>
    </dgm:pt>
    <dgm:pt modelId="{29D945ED-DC1D-41DC-AB0C-1006677B2901}">
      <dgm:prSet phldrT="[Text]" custT="1"/>
      <dgm:spPr/>
      <dgm:t>
        <a:bodyPr/>
        <a:lstStyle/>
        <a:p>
          <a:r>
            <a:rPr lang="en-US" sz="1800" dirty="0" smtClean="0">
              <a:latin typeface="Times New Roman" panose="02020603050405020304" pitchFamily="18" charset="0"/>
              <a:cs typeface="Times New Roman" panose="02020603050405020304" pitchFamily="18" charset="0"/>
            </a:rPr>
            <a:t>Data landscaping through </a:t>
          </a:r>
          <a:r>
            <a:rPr lang="en-US" sz="1800" b="1" dirty="0" smtClean="0">
              <a:latin typeface="Times New Roman" panose="02020603050405020304" pitchFamily="18" charset="0"/>
              <a:cs typeface="Times New Roman" panose="02020603050405020304" pitchFamily="18" charset="0"/>
            </a:rPr>
            <a:t>Univariate</a:t>
          </a:r>
          <a:r>
            <a:rPr lang="en-US" sz="1800" dirty="0" smtClean="0">
              <a:latin typeface="Times New Roman" panose="02020603050405020304" pitchFamily="18" charset="0"/>
              <a:cs typeface="Times New Roman" panose="02020603050405020304" pitchFamily="18" charset="0"/>
            </a:rPr>
            <a:t> &amp; </a:t>
          </a:r>
          <a:r>
            <a:rPr lang="en-US" sz="1800" b="1" dirty="0" smtClean="0">
              <a:latin typeface="Times New Roman" panose="02020603050405020304" pitchFamily="18" charset="0"/>
              <a:cs typeface="Times New Roman" panose="02020603050405020304" pitchFamily="18" charset="0"/>
            </a:rPr>
            <a:t>Bivariate</a:t>
          </a:r>
          <a:r>
            <a:rPr lang="en-US" sz="1800" dirty="0" smtClean="0">
              <a:latin typeface="Times New Roman" panose="02020603050405020304" pitchFamily="18" charset="0"/>
              <a:cs typeface="Times New Roman" panose="02020603050405020304" pitchFamily="18" charset="0"/>
            </a:rPr>
            <a:t> means to identify potential drivers led by the applicants who are at default</a:t>
          </a:r>
          <a:endParaRPr lang="en-US" sz="1800" dirty="0">
            <a:latin typeface="Times New Roman" panose="02020603050405020304" pitchFamily="18" charset="0"/>
            <a:cs typeface="Times New Roman" panose="02020603050405020304" pitchFamily="18" charset="0"/>
          </a:endParaRPr>
        </a:p>
      </dgm:t>
    </dgm:pt>
    <dgm:pt modelId="{228B3E99-81FA-443A-B310-EF60C09F2B99}" type="parTrans" cxnId="{E78C2C92-9521-47B2-92E3-5112F608FBEB}">
      <dgm:prSet/>
      <dgm:spPr/>
      <dgm:t>
        <a:bodyPr/>
        <a:lstStyle/>
        <a:p>
          <a:endParaRPr lang="en-US">
            <a:latin typeface="Times New Roman" panose="02020603050405020304" pitchFamily="18" charset="0"/>
            <a:cs typeface="Times New Roman" panose="02020603050405020304" pitchFamily="18" charset="0"/>
          </a:endParaRPr>
        </a:p>
      </dgm:t>
    </dgm:pt>
    <dgm:pt modelId="{08E166E6-9710-48AD-B10E-293338D324AA}" type="sibTrans" cxnId="{E78C2C92-9521-47B2-92E3-5112F608FBEB}">
      <dgm:prSet/>
      <dgm:spPr/>
      <dgm:t>
        <a:bodyPr/>
        <a:lstStyle/>
        <a:p>
          <a:endParaRPr lang="en-US">
            <a:latin typeface="Times New Roman" panose="02020603050405020304" pitchFamily="18" charset="0"/>
            <a:cs typeface="Times New Roman" panose="02020603050405020304" pitchFamily="18" charset="0"/>
          </a:endParaRPr>
        </a:p>
      </dgm:t>
    </dgm:pt>
    <dgm:pt modelId="{AEE7D2E5-9016-462D-9B6C-58E43CD5BDB2}">
      <dgm:prSet phldrT="[Text]" custT="1"/>
      <dgm:spPr/>
      <dgm:t>
        <a:bodyPr/>
        <a:lstStyle/>
        <a:p>
          <a:r>
            <a:rPr lang="en-US" sz="3000" b="1" dirty="0" smtClean="0">
              <a:latin typeface="Times New Roman" panose="02020603050405020304" pitchFamily="18" charset="0"/>
              <a:cs typeface="Times New Roman" panose="02020603050405020304" pitchFamily="18" charset="0"/>
            </a:rPr>
            <a:t>Driver Analysis</a:t>
          </a:r>
        </a:p>
        <a:p>
          <a:r>
            <a:rPr lang="en-US" sz="2400" i="1" dirty="0" smtClean="0">
              <a:latin typeface="Times New Roman" panose="02020603050405020304" pitchFamily="18" charset="0"/>
              <a:cs typeface="Times New Roman" panose="02020603050405020304" pitchFamily="18" charset="0"/>
            </a:rPr>
            <a:t>through derived measures</a:t>
          </a:r>
          <a:endParaRPr lang="en-US" sz="2400" i="1" dirty="0">
            <a:latin typeface="Times New Roman" panose="02020603050405020304" pitchFamily="18" charset="0"/>
            <a:cs typeface="Times New Roman" panose="02020603050405020304" pitchFamily="18" charset="0"/>
          </a:endParaRPr>
        </a:p>
      </dgm:t>
    </dgm:pt>
    <dgm:pt modelId="{4963B9B0-FFE7-4517-BB10-344838722CFE}" type="parTrans" cxnId="{267EA731-519C-40B4-B4D7-93EFB436593D}">
      <dgm:prSet/>
      <dgm:spPr/>
      <dgm:t>
        <a:bodyPr/>
        <a:lstStyle/>
        <a:p>
          <a:endParaRPr lang="en-US">
            <a:latin typeface="Times New Roman" panose="02020603050405020304" pitchFamily="18" charset="0"/>
            <a:cs typeface="Times New Roman" panose="02020603050405020304" pitchFamily="18" charset="0"/>
          </a:endParaRPr>
        </a:p>
      </dgm:t>
    </dgm:pt>
    <dgm:pt modelId="{448CF754-5473-4941-953D-31D98D142890}" type="sibTrans" cxnId="{267EA731-519C-40B4-B4D7-93EFB436593D}">
      <dgm:prSet/>
      <dgm:spPr/>
      <dgm:t>
        <a:bodyPr/>
        <a:lstStyle/>
        <a:p>
          <a:endParaRPr lang="en-US">
            <a:latin typeface="Times New Roman" panose="02020603050405020304" pitchFamily="18" charset="0"/>
            <a:cs typeface="Times New Roman" panose="02020603050405020304" pitchFamily="18" charset="0"/>
          </a:endParaRPr>
        </a:p>
      </dgm:t>
    </dgm:pt>
    <dgm:pt modelId="{A5FC859D-554D-45DC-9CB7-B4AB9803FBCB}">
      <dgm:prSet phldrT="[Text]" custT="1"/>
      <dgm:spPr/>
      <dgm:t>
        <a:bodyPr/>
        <a:lstStyle/>
        <a:p>
          <a:r>
            <a:rPr lang="en-US" sz="1800" dirty="0" smtClean="0">
              <a:latin typeface="Times New Roman" panose="02020603050405020304" pitchFamily="18" charset="0"/>
              <a:cs typeface="Times New Roman" panose="02020603050405020304" pitchFamily="18" charset="0"/>
            </a:rPr>
            <a:t>Creating </a:t>
          </a:r>
          <a:r>
            <a:rPr lang="en-US" sz="1800" b="1" dirty="0" smtClean="0">
              <a:latin typeface="Times New Roman" panose="02020603050405020304" pitchFamily="18" charset="0"/>
              <a:cs typeface="Times New Roman" panose="02020603050405020304" pitchFamily="18" charset="0"/>
            </a:rPr>
            <a:t>derived metrics</a:t>
          </a:r>
          <a:r>
            <a:rPr lang="en-US" sz="1800" dirty="0" smtClean="0">
              <a:latin typeface="Times New Roman" panose="02020603050405020304" pitchFamily="18" charset="0"/>
              <a:cs typeface="Times New Roman" panose="02020603050405020304" pitchFamily="18" charset="0"/>
            </a:rPr>
            <a:t> using available resources to find patterns around applicants who are at default</a:t>
          </a:r>
          <a:endParaRPr lang="en-US" sz="1800" dirty="0">
            <a:latin typeface="Times New Roman" panose="02020603050405020304" pitchFamily="18" charset="0"/>
            <a:cs typeface="Times New Roman" panose="02020603050405020304" pitchFamily="18" charset="0"/>
          </a:endParaRPr>
        </a:p>
      </dgm:t>
    </dgm:pt>
    <dgm:pt modelId="{8D7ED301-8293-428C-A25C-8C5CB5D1A613}" type="parTrans" cxnId="{C61FA682-ED01-4423-BE74-85C798EAE548}">
      <dgm:prSet/>
      <dgm:spPr/>
      <dgm:t>
        <a:bodyPr/>
        <a:lstStyle/>
        <a:p>
          <a:endParaRPr lang="en-US">
            <a:latin typeface="Times New Roman" panose="02020603050405020304" pitchFamily="18" charset="0"/>
            <a:cs typeface="Times New Roman" panose="02020603050405020304" pitchFamily="18" charset="0"/>
          </a:endParaRPr>
        </a:p>
      </dgm:t>
    </dgm:pt>
    <dgm:pt modelId="{47848E53-F015-4D22-AFE1-B3C4AB9C18EC}" type="sibTrans" cxnId="{C61FA682-ED01-4423-BE74-85C798EAE548}">
      <dgm:prSet/>
      <dgm:spPr/>
      <dgm:t>
        <a:bodyPr/>
        <a:lstStyle/>
        <a:p>
          <a:endParaRPr lang="en-US">
            <a:latin typeface="Times New Roman" panose="02020603050405020304" pitchFamily="18" charset="0"/>
            <a:cs typeface="Times New Roman" panose="02020603050405020304" pitchFamily="18" charset="0"/>
          </a:endParaRPr>
        </a:p>
      </dgm:t>
    </dgm:pt>
    <dgm:pt modelId="{6510B431-562D-4B3D-AE15-E52019F6A2D8}" type="pres">
      <dgm:prSet presAssocID="{6F589F8F-1785-4106-AC02-391775110445}" presName="Name0" presStyleCnt="0">
        <dgm:presLayoutVars>
          <dgm:chMax val="7"/>
          <dgm:dir/>
          <dgm:animLvl val="lvl"/>
          <dgm:resizeHandles val="exact"/>
        </dgm:presLayoutVars>
      </dgm:prSet>
      <dgm:spPr/>
      <dgm:t>
        <a:bodyPr/>
        <a:lstStyle/>
        <a:p>
          <a:endParaRPr lang="en-US"/>
        </a:p>
      </dgm:t>
    </dgm:pt>
    <dgm:pt modelId="{A8ABB8C7-CD77-4BB1-B2F9-B9DCC21B9C14}" type="pres">
      <dgm:prSet presAssocID="{86DE8BBC-E3CE-4A85-820C-696DACFB63B6}" presName="circle1" presStyleLbl="node1" presStyleIdx="0" presStyleCnt="2"/>
      <dgm:spPr/>
    </dgm:pt>
    <dgm:pt modelId="{AB548295-2D5D-4C56-99FB-7C86E3CE787D}" type="pres">
      <dgm:prSet presAssocID="{86DE8BBC-E3CE-4A85-820C-696DACFB63B6}" presName="space" presStyleCnt="0"/>
      <dgm:spPr/>
    </dgm:pt>
    <dgm:pt modelId="{4B7119F6-AAFD-4BC6-8527-44D58A51B5E0}" type="pres">
      <dgm:prSet presAssocID="{86DE8BBC-E3CE-4A85-820C-696DACFB63B6}" presName="rect1" presStyleLbl="alignAcc1" presStyleIdx="0" presStyleCnt="2"/>
      <dgm:spPr/>
      <dgm:t>
        <a:bodyPr/>
        <a:lstStyle/>
        <a:p>
          <a:endParaRPr lang="en-US"/>
        </a:p>
      </dgm:t>
    </dgm:pt>
    <dgm:pt modelId="{9EE91044-D35F-4B18-8999-404EC0575C2D}" type="pres">
      <dgm:prSet presAssocID="{AEE7D2E5-9016-462D-9B6C-58E43CD5BDB2}" presName="vertSpace2" presStyleLbl="node1" presStyleIdx="0" presStyleCnt="2"/>
      <dgm:spPr/>
    </dgm:pt>
    <dgm:pt modelId="{B27172DC-AF09-4422-9544-1C1EF88B7863}" type="pres">
      <dgm:prSet presAssocID="{AEE7D2E5-9016-462D-9B6C-58E43CD5BDB2}" presName="circle2" presStyleLbl="node1" presStyleIdx="1" presStyleCnt="2"/>
      <dgm:spPr/>
    </dgm:pt>
    <dgm:pt modelId="{AD4E8905-E19D-4F60-A942-73AE66F446B9}" type="pres">
      <dgm:prSet presAssocID="{AEE7D2E5-9016-462D-9B6C-58E43CD5BDB2}" presName="rect2" presStyleLbl="alignAcc1" presStyleIdx="1" presStyleCnt="2"/>
      <dgm:spPr/>
      <dgm:t>
        <a:bodyPr/>
        <a:lstStyle/>
        <a:p>
          <a:endParaRPr lang="en-US"/>
        </a:p>
      </dgm:t>
    </dgm:pt>
    <dgm:pt modelId="{AB6CA672-39C8-45F7-9C81-266760D7C2D8}" type="pres">
      <dgm:prSet presAssocID="{86DE8BBC-E3CE-4A85-820C-696DACFB63B6}" presName="rect1ParTx" presStyleLbl="alignAcc1" presStyleIdx="1" presStyleCnt="2">
        <dgm:presLayoutVars>
          <dgm:chMax val="1"/>
          <dgm:bulletEnabled val="1"/>
        </dgm:presLayoutVars>
      </dgm:prSet>
      <dgm:spPr/>
      <dgm:t>
        <a:bodyPr/>
        <a:lstStyle/>
        <a:p>
          <a:endParaRPr lang="en-US"/>
        </a:p>
      </dgm:t>
    </dgm:pt>
    <dgm:pt modelId="{C751CA39-3178-4EA2-9008-3FE77AD28E16}" type="pres">
      <dgm:prSet presAssocID="{86DE8BBC-E3CE-4A85-820C-696DACFB63B6}" presName="rect1ChTx" presStyleLbl="alignAcc1" presStyleIdx="1" presStyleCnt="2">
        <dgm:presLayoutVars>
          <dgm:bulletEnabled val="1"/>
        </dgm:presLayoutVars>
      </dgm:prSet>
      <dgm:spPr/>
      <dgm:t>
        <a:bodyPr/>
        <a:lstStyle/>
        <a:p>
          <a:endParaRPr lang="en-US"/>
        </a:p>
      </dgm:t>
    </dgm:pt>
    <dgm:pt modelId="{A4F88B3B-D596-43AD-8944-0CFE64B460BF}" type="pres">
      <dgm:prSet presAssocID="{AEE7D2E5-9016-462D-9B6C-58E43CD5BDB2}" presName="rect2ParTx" presStyleLbl="alignAcc1" presStyleIdx="1" presStyleCnt="2">
        <dgm:presLayoutVars>
          <dgm:chMax val="1"/>
          <dgm:bulletEnabled val="1"/>
        </dgm:presLayoutVars>
      </dgm:prSet>
      <dgm:spPr/>
      <dgm:t>
        <a:bodyPr/>
        <a:lstStyle/>
        <a:p>
          <a:endParaRPr lang="en-US"/>
        </a:p>
      </dgm:t>
    </dgm:pt>
    <dgm:pt modelId="{A99E1E49-8363-44FD-BE99-F1B0BE099D6E}" type="pres">
      <dgm:prSet presAssocID="{AEE7D2E5-9016-462D-9B6C-58E43CD5BDB2}" presName="rect2ChTx" presStyleLbl="alignAcc1" presStyleIdx="1" presStyleCnt="2">
        <dgm:presLayoutVars>
          <dgm:bulletEnabled val="1"/>
        </dgm:presLayoutVars>
      </dgm:prSet>
      <dgm:spPr/>
      <dgm:t>
        <a:bodyPr/>
        <a:lstStyle/>
        <a:p>
          <a:endParaRPr lang="en-US"/>
        </a:p>
      </dgm:t>
    </dgm:pt>
  </dgm:ptLst>
  <dgm:cxnLst>
    <dgm:cxn modelId="{1680E744-5265-470F-BE1B-12E6AA6D7669}" type="presOf" srcId="{86DE8BBC-E3CE-4A85-820C-696DACFB63B6}" destId="{AB6CA672-39C8-45F7-9C81-266760D7C2D8}" srcOrd="1" destOrd="0" presId="urn:microsoft.com/office/officeart/2005/8/layout/target3"/>
    <dgm:cxn modelId="{C61FA682-ED01-4423-BE74-85C798EAE548}" srcId="{AEE7D2E5-9016-462D-9B6C-58E43CD5BDB2}" destId="{A5FC859D-554D-45DC-9CB7-B4AB9803FBCB}" srcOrd="0" destOrd="0" parTransId="{8D7ED301-8293-428C-A25C-8C5CB5D1A613}" sibTransId="{47848E53-F015-4D22-AFE1-B3C4AB9C18EC}"/>
    <dgm:cxn modelId="{DFD175DE-426C-44D6-A1B6-62633C0DE624}" srcId="{6F589F8F-1785-4106-AC02-391775110445}" destId="{86DE8BBC-E3CE-4A85-820C-696DACFB63B6}" srcOrd="0" destOrd="0" parTransId="{01E6FF83-29E2-4B56-B581-53218406081C}" sibTransId="{5F402E03-95A5-45CE-81F2-10474023C175}"/>
    <dgm:cxn modelId="{267EA731-519C-40B4-B4D7-93EFB436593D}" srcId="{6F589F8F-1785-4106-AC02-391775110445}" destId="{AEE7D2E5-9016-462D-9B6C-58E43CD5BDB2}" srcOrd="1" destOrd="0" parTransId="{4963B9B0-FFE7-4517-BB10-344838722CFE}" sibTransId="{448CF754-5473-4941-953D-31D98D142890}"/>
    <dgm:cxn modelId="{36A15AEE-15EF-416B-9C34-700B373F5BCB}" type="presOf" srcId="{6F589F8F-1785-4106-AC02-391775110445}" destId="{6510B431-562D-4B3D-AE15-E52019F6A2D8}" srcOrd="0" destOrd="0" presId="urn:microsoft.com/office/officeart/2005/8/layout/target3"/>
    <dgm:cxn modelId="{67A98DA0-A20B-49A5-8378-402C84D9717B}" type="presOf" srcId="{AEE7D2E5-9016-462D-9B6C-58E43CD5BDB2}" destId="{AD4E8905-E19D-4F60-A942-73AE66F446B9}" srcOrd="0" destOrd="0" presId="urn:microsoft.com/office/officeart/2005/8/layout/target3"/>
    <dgm:cxn modelId="{02E6475D-F4DF-432C-812B-D25C22F2FDE6}" type="presOf" srcId="{86DE8BBC-E3CE-4A85-820C-696DACFB63B6}" destId="{4B7119F6-AAFD-4BC6-8527-44D58A51B5E0}" srcOrd="0" destOrd="0" presId="urn:microsoft.com/office/officeart/2005/8/layout/target3"/>
    <dgm:cxn modelId="{2862A079-ED7E-421C-82C1-B9EEB024F4BB}" type="presOf" srcId="{A5FC859D-554D-45DC-9CB7-B4AB9803FBCB}" destId="{A99E1E49-8363-44FD-BE99-F1B0BE099D6E}" srcOrd="0" destOrd="0" presId="urn:microsoft.com/office/officeart/2005/8/layout/target3"/>
    <dgm:cxn modelId="{DFDCF90C-5815-400E-9788-A95631B40FEC}" type="presOf" srcId="{AEE7D2E5-9016-462D-9B6C-58E43CD5BDB2}" destId="{A4F88B3B-D596-43AD-8944-0CFE64B460BF}" srcOrd="1" destOrd="0" presId="urn:microsoft.com/office/officeart/2005/8/layout/target3"/>
    <dgm:cxn modelId="{E78C2C92-9521-47B2-92E3-5112F608FBEB}" srcId="{86DE8BBC-E3CE-4A85-820C-696DACFB63B6}" destId="{29D945ED-DC1D-41DC-AB0C-1006677B2901}" srcOrd="0" destOrd="0" parTransId="{228B3E99-81FA-443A-B310-EF60C09F2B99}" sibTransId="{08E166E6-9710-48AD-B10E-293338D324AA}"/>
    <dgm:cxn modelId="{BF4C2F30-2A35-4EFF-8D35-84855B08B38D}" type="presOf" srcId="{29D945ED-DC1D-41DC-AB0C-1006677B2901}" destId="{C751CA39-3178-4EA2-9008-3FE77AD28E16}" srcOrd="0" destOrd="0" presId="urn:microsoft.com/office/officeart/2005/8/layout/target3"/>
    <dgm:cxn modelId="{07FA95C8-9A2C-481D-AE06-C6C5CEDC952C}" type="presParOf" srcId="{6510B431-562D-4B3D-AE15-E52019F6A2D8}" destId="{A8ABB8C7-CD77-4BB1-B2F9-B9DCC21B9C14}" srcOrd="0" destOrd="0" presId="urn:microsoft.com/office/officeart/2005/8/layout/target3"/>
    <dgm:cxn modelId="{730F3AEB-D3F7-4B0E-BA0A-964A8200873E}" type="presParOf" srcId="{6510B431-562D-4B3D-AE15-E52019F6A2D8}" destId="{AB548295-2D5D-4C56-99FB-7C86E3CE787D}" srcOrd="1" destOrd="0" presId="urn:microsoft.com/office/officeart/2005/8/layout/target3"/>
    <dgm:cxn modelId="{ED2A23D4-F59A-4F43-B2D2-7472A5B3475E}" type="presParOf" srcId="{6510B431-562D-4B3D-AE15-E52019F6A2D8}" destId="{4B7119F6-AAFD-4BC6-8527-44D58A51B5E0}" srcOrd="2" destOrd="0" presId="urn:microsoft.com/office/officeart/2005/8/layout/target3"/>
    <dgm:cxn modelId="{3243F236-7489-4E29-938D-B24ACD0077E7}" type="presParOf" srcId="{6510B431-562D-4B3D-AE15-E52019F6A2D8}" destId="{9EE91044-D35F-4B18-8999-404EC0575C2D}" srcOrd="3" destOrd="0" presId="urn:microsoft.com/office/officeart/2005/8/layout/target3"/>
    <dgm:cxn modelId="{C682147C-849C-4DED-8F77-AB1C553A0BAE}" type="presParOf" srcId="{6510B431-562D-4B3D-AE15-E52019F6A2D8}" destId="{B27172DC-AF09-4422-9544-1C1EF88B7863}" srcOrd="4" destOrd="0" presId="urn:microsoft.com/office/officeart/2005/8/layout/target3"/>
    <dgm:cxn modelId="{1A65DE14-C0F9-4F50-AF6D-83F5ABEAA46D}" type="presParOf" srcId="{6510B431-562D-4B3D-AE15-E52019F6A2D8}" destId="{AD4E8905-E19D-4F60-A942-73AE66F446B9}" srcOrd="5" destOrd="0" presId="urn:microsoft.com/office/officeart/2005/8/layout/target3"/>
    <dgm:cxn modelId="{2784E064-9972-4411-BDAA-BC6CD034B6D6}" type="presParOf" srcId="{6510B431-562D-4B3D-AE15-E52019F6A2D8}" destId="{AB6CA672-39C8-45F7-9C81-266760D7C2D8}" srcOrd="6" destOrd="0" presId="urn:microsoft.com/office/officeart/2005/8/layout/target3"/>
    <dgm:cxn modelId="{B1776735-5996-4F5E-8992-2AA638001F44}" type="presParOf" srcId="{6510B431-562D-4B3D-AE15-E52019F6A2D8}" destId="{C751CA39-3178-4EA2-9008-3FE77AD28E16}" srcOrd="7" destOrd="0" presId="urn:microsoft.com/office/officeart/2005/8/layout/target3"/>
    <dgm:cxn modelId="{65FF5183-4EE9-4FE9-A05B-12933EF51941}" type="presParOf" srcId="{6510B431-562D-4B3D-AE15-E52019F6A2D8}" destId="{A4F88B3B-D596-43AD-8944-0CFE64B460BF}" srcOrd="8" destOrd="0" presId="urn:microsoft.com/office/officeart/2005/8/layout/target3"/>
    <dgm:cxn modelId="{E85DD70A-C200-4553-838E-A81C2364C9D6}" type="presParOf" srcId="{6510B431-562D-4B3D-AE15-E52019F6A2D8}" destId="{A99E1E49-8363-44FD-BE99-F1B0BE099D6E}" srcOrd="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BB8C7-CD77-4BB1-B2F9-B9DCC21B9C14}">
      <dsp:nvSpPr>
        <dsp:cNvPr id="0" name=""/>
        <dsp:cNvSpPr/>
      </dsp:nvSpPr>
      <dsp:spPr>
        <a:xfrm>
          <a:off x="0" y="0"/>
          <a:ext cx="4927601" cy="4927601"/>
        </a:xfrm>
        <a:prstGeom prst="pie">
          <a:avLst>
            <a:gd name="adj1" fmla="val 5400000"/>
            <a:gd name="adj2" fmla="val 1620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7119F6-AAFD-4BC6-8527-44D58A51B5E0}">
      <dsp:nvSpPr>
        <dsp:cNvPr id="0" name=""/>
        <dsp:cNvSpPr/>
      </dsp:nvSpPr>
      <dsp:spPr>
        <a:xfrm>
          <a:off x="2463800" y="0"/>
          <a:ext cx="8017933" cy="4927601"/>
        </a:xfrm>
        <a:prstGeom prst="rect">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b="1" kern="1200" dirty="0" smtClean="0">
              <a:latin typeface="Times New Roman" panose="02020603050405020304" pitchFamily="18" charset="0"/>
              <a:cs typeface="Times New Roman" panose="02020603050405020304" pitchFamily="18" charset="0"/>
            </a:rPr>
            <a:t>Driver Analysis</a:t>
          </a:r>
        </a:p>
        <a:p>
          <a:pPr lvl="0" algn="ctr" defTabSz="1289050">
            <a:lnSpc>
              <a:spcPct val="90000"/>
            </a:lnSpc>
            <a:spcBef>
              <a:spcPct val="0"/>
            </a:spcBef>
            <a:spcAft>
              <a:spcPct val="35000"/>
            </a:spcAft>
          </a:pPr>
          <a:r>
            <a:rPr lang="en-US" sz="2400" i="1" kern="1200" dirty="0" smtClean="0">
              <a:latin typeface="Times New Roman" panose="02020603050405020304" pitchFamily="18" charset="0"/>
              <a:cs typeface="Times New Roman" panose="02020603050405020304" pitchFamily="18" charset="0"/>
            </a:rPr>
            <a:t>through available sources</a:t>
          </a:r>
          <a:endParaRPr lang="en-US" sz="2400" i="1" kern="1200" dirty="0">
            <a:latin typeface="Times New Roman" panose="02020603050405020304" pitchFamily="18" charset="0"/>
            <a:cs typeface="Times New Roman" panose="02020603050405020304" pitchFamily="18" charset="0"/>
          </a:endParaRPr>
        </a:p>
      </dsp:txBody>
      <dsp:txXfrm>
        <a:off x="2463800" y="0"/>
        <a:ext cx="4008966" cy="2340610"/>
      </dsp:txXfrm>
    </dsp:sp>
    <dsp:sp modelId="{B27172DC-AF09-4422-9544-1C1EF88B7863}">
      <dsp:nvSpPr>
        <dsp:cNvPr id="0" name=""/>
        <dsp:cNvSpPr/>
      </dsp:nvSpPr>
      <dsp:spPr>
        <a:xfrm>
          <a:off x="1293495" y="2340610"/>
          <a:ext cx="2340610" cy="2340610"/>
        </a:xfrm>
        <a:prstGeom prst="pie">
          <a:avLst>
            <a:gd name="adj1" fmla="val 5400000"/>
            <a:gd name="adj2" fmla="val 1620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4E8905-E19D-4F60-A942-73AE66F446B9}">
      <dsp:nvSpPr>
        <dsp:cNvPr id="0" name=""/>
        <dsp:cNvSpPr/>
      </dsp:nvSpPr>
      <dsp:spPr>
        <a:xfrm>
          <a:off x="2463800" y="2340610"/>
          <a:ext cx="8017933" cy="234061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smtClean="0">
              <a:latin typeface="Times New Roman" panose="02020603050405020304" pitchFamily="18" charset="0"/>
              <a:cs typeface="Times New Roman" panose="02020603050405020304" pitchFamily="18" charset="0"/>
            </a:rPr>
            <a:t>Driver Analysis</a:t>
          </a:r>
        </a:p>
        <a:p>
          <a:pPr lvl="0" algn="ctr" defTabSz="1333500">
            <a:lnSpc>
              <a:spcPct val="90000"/>
            </a:lnSpc>
            <a:spcBef>
              <a:spcPct val="0"/>
            </a:spcBef>
            <a:spcAft>
              <a:spcPct val="35000"/>
            </a:spcAft>
          </a:pPr>
          <a:r>
            <a:rPr lang="en-US" sz="2400" i="1" kern="1200" dirty="0" smtClean="0">
              <a:latin typeface="Times New Roman" panose="02020603050405020304" pitchFamily="18" charset="0"/>
              <a:cs typeface="Times New Roman" panose="02020603050405020304" pitchFamily="18" charset="0"/>
            </a:rPr>
            <a:t>through derived measures</a:t>
          </a:r>
          <a:endParaRPr lang="en-US" sz="2400" i="1" kern="1200" dirty="0">
            <a:latin typeface="Times New Roman" panose="02020603050405020304" pitchFamily="18" charset="0"/>
            <a:cs typeface="Times New Roman" panose="02020603050405020304" pitchFamily="18" charset="0"/>
          </a:endParaRPr>
        </a:p>
      </dsp:txBody>
      <dsp:txXfrm>
        <a:off x="2463800" y="2340610"/>
        <a:ext cx="4008966" cy="2340610"/>
      </dsp:txXfrm>
    </dsp:sp>
    <dsp:sp modelId="{C751CA39-3178-4EA2-9008-3FE77AD28E16}">
      <dsp:nvSpPr>
        <dsp:cNvPr id="0" name=""/>
        <dsp:cNvSpPr/>
      </dsp:nvSpPr>
      <dsp:spPr>
        <a:xfrm>
          <a:off x="6472767" y="0"/>
          <a:ext cx="4008966" cy="23406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Data landscaping through </a:t>
          </a:r>
          <a:r>
            <a:rPr lang="en-US" sz="1800" b="1" kern="1200" dirty="0" smtClean="0">
              <a:latin typeface="Times New Roman" panose="02020603050405020304" pitchFamily="18" charset="0"/>
              <a:cs typeface="Times New Roman" panose="02020603050405020304" pitchFamily="18" charset="0"/>
            </a:rPr>
            <a:t>Univariate</a:t>
          </a:r>
          <a:r>
            <a:rPr lang="en-US" sz="1800" kern="1200" dirty="0" smtClean="0">
              <a:latin typeface="Times New Roman" panose="02020603050405020304" pitchFamily="18" charset="0"/>
              <a:cs typeface="Times New Roman" panose="02020603050405020304" pitchFamily="18" charset="0"/>
            </a:rPr>
            <a:t> &amp; </a:t>
          </a:r>
          <a:r>
            <a:rPr lang="en-US" sz="1800" b="1" kern="1200" dirty="0" smtClean="0">
              <a:latin typeface="Times New Roman" panose="02020603050405020304" pitchFamily="18" charset="0"/>
              <a:cs typeface="Times New Roman" panose="02020603050405020304" pitchFamily="18" charset="0"/>
            </a:rPr>
            <a:t>Bivariate</a:t>
          </a:r>
          <a:r>
            <a:rPr lang="en-US" sz="1800" kern="1200" dirty="0" smtClean="0">
              <a:latin typeface="Times New Roman" panose="02020603050405020304" pitchFamily="18" charset="0"/>
              <a:cs typeface="Times New Roman" panose="02020603050405020304" pitchFamily="18" charset="0"/>
            </a:rPr>
            <a:t> means to identify potential drivers led by the applicants who are at default</a:t>
          </a:r>
          <a:endParaRPr lang="en-US" sz="1800" kern="1200" dirty="0">
            <a:latin typeface="Times New Roman" panose="02020603050405020304" pitchFamily="18" charset="0"/>
            <a:cs typeface="Times New Roman" panose="02020603050405020304" pitchFamily="18" charset="0"/>
          </a:endParaRPr>
        </a:p>
      </dsp:txBody>
      <dsp:txXfrm>
        <a:off x="6472767" y="0"/>
        <a:ext cx="4008966" cy="2340610"/>
      </dsp:txXfrm>
    </dsp:sp>
    <dsp:sp modelId="{A99E1E49-8363-44FD-BE99-F1B0BE099D6E}">
      <dsp:nvSpPr>
        <dsp:cNvPr id="0" name=""/>
        <dsp:cNvSpPr/>
      </dsp:nvSpPr>
      <dsp:spPr>
        <a:xfrm>
          <a:off x="6472767" y="2340610"/>
          <a:ext cx="4008966" cy="23406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Creating </a:t>
          </a:r>
          <a:r>
            <a:rPr lang="en-US" sz="1800" b="1" kern="1200" dirty="0" smtClean="0">
              <a:latin typeface="Times New Roman" panose="02020603050405020304" pitchFamily="18" charset="0"/>
              <a:cs typeface="Times New Roman" panose="02020603050405020304" pitchFamily="18" charset="0"/>
            </a:rPr>
            <a:t>derived metrics</a:t>
          </a:r>
          <a:r>
            <a:rPr lang="en-US" sz="1800" kern="1200" dirty="0" smtClean="0">
              <a:latin typeface="Times New Roman" panose="02020603050405020304" pitchFamily="18" charset="0"/>
              <a:cs typeface="Times New Roman" panose="02020603050405020304" pitchFamily="18" charset="0"/>
            </a:rPr>
            <a:t> using available resources to find patterns around applicants who are at default</a:t>
          </a:r>
          <a:endParaRPr lang="en-US" sz="1800" kern="1200" dirty="0">
            <a:latin typeface="Times New Roman" panose="02020603050405020304" pitchFamily="18" charset="0"/>
            <a:cs typeface="Times New Roman" panose="02020603050405020304" pitchFamily="18" charset="0"/>
          </a:endParaRPr>
        </a:p>
      </dsp:txBody>
      <dsp:txXfrm>
        <a:off x="6472767" y="2340610"/>
        <a:ext cx="4008966" cy="234061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29-07-2018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dirty="0"/>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dirty="0"/>
              <a:t>09-06-2016</a:t>
            </a:r>
          </a:p>
        </p:txBody>
      </p:sp>
      <p:sp>
        <p:nvSpPr>
          <p:cNvPr id="5" name="Footer Placeholder 4"/>
          <p:cNvSpPr>
            <a:spLocks noGrp="1"/>
          </p:cNvSpPr>
          <p:nvPr>
            <p:ph type="ftr" sz="quarter" idx="11"/>
          </p:nvPr>
        </p:nvSpPr>
        <p:spPr/>
        <p:txBody>
          <a:bodyPr/>
          <a:lstStyle/>
          <a:p>
            <a:r>
              <a:rPr lang="en-IN" dirty="0"/>
              <a:t>Investment Case Study</a:t>
            </a:r>
          </a:p>
        </p:txBody>
      </p:sp>
      <p:sp>
        <p:nvSpPr>
          <p:cNvPr id="6" name="Slide Number Placeholder 5"/>
          <p:cNvSpPr>
            <a:spLocks noGrp="1"/>
          </p:cNvSpPr>
          <p:nvPr>
            <p:ph type="sldNum" sz="quarter" idx="12"/>
          </p:nvPr>
        </p:nvSpPr>
        <p:spPr/>
        <p:txBody>
          <a:bodyPr/>
          <a:lstStyle/>
          <a:p>
            <a:r>
              <a:rPr lang="en-IN" dirty="0"/>
              <a:t>1</a:t>
            </a:r>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29-07-2018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dirty="0"/>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29-07-2018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hart" Target="../charts/chart7.xml"/><Relationship Id="rId7" Type="http://schemas.openxmlformats.org/officeDocument/2006/relationships/chart" Target="../charts/chart9.xml"/><Relationship Id="rId2" Type="http://schemas.openxmlformats.org/officeDocument/2006/relationships/chart" Target="../charts/chart6.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4626" y="344557"/>
            <a:ext cx="5677705" cy="3193774"/>
          </a:xfrm>
        </p:spPr>
        <p:txBody>
          <a:bodyPr>
            <a:normAutofit/>
          </a:bodyPr>
          <a:lstStyle/>
          <a:p>
            <a:r>
              <a:rPr lang="en-IN" sz="4400" b="1" dirty="0" smtClean="0"/>
              <a:t>Gramener Case Study</a:t>
            </a:r>
            <a:br>
              <a:rPr lang="en-IN" sz="4400" b="1" dirty="0" smtClean="0"/>
            </a:br>
            <a:r>
              <a:rPr lang="en-IN" sz="3200" i="1" dirty="0" smtClean="0"/>
              <a:t>Solution Deck</a:t>
            </a:r>
            <a:endParaRPr lang="en-IN" sz="4400" i="1" dirty="0"/>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900" b="1" dirty="0" smtClean="0"/>
              <a:t>Group Members –</a:t>
            </a:r>
            <a:endParaRPr lang="en-IN" sz="3000" b="1" dirty="0"/>
          </a:p>
          <a:p>
            <a:pPr marL="457200" indent="-457200" algn="l">
              <a:buFont typeface="+mj-lt"/>
              <a:buAutoNum type="arabicPeriod"/>
            </a:pPr>
            <a:r>
              <a:rPr lang="en-IN" sz="1700" dirty="0" smtClean="0"/>
              <a:t>Brijesh Singh</a:t>
            </a:r>
          </a:p>
          <a:p>
            <a:pPr marL="457200" indent="-457200" algn="l">
              <a:buFont typeface="+mj-lt"/>
              <a:buAutoNum type="arabicPeriod"/>
            </a:pPr>
            <a:r>
              <a:rPr lang="en-IN" sz="1700" dirty="0" smtClean="0"/>
              <a:t>Sourjya Sen</a:t>
            </a:r>
          </a:p>
          <a:p>
            <a:pPr marL="457200" indent="-457200" algn="l">
              <a:buFont typeface="+mj-lt"/>
              <a:buAutoNum type="arabicPeriod"/>
            </a:pPr>
            <a:r>
              <a:rPr lang="en-IN" sz="1700" dirty="0" smtClean="0"/>
              <a:t>Debraj Ray</a:t>
            </a:r>
            <a:endParaRPr lang="en-IN" sz="1700" dirty="0"/>
          </a:p>
          <a:p>
            <a:pPr marL="457200" indent="-457200" algn="l">
              <a:buFont typeface="+mj-lt"/>
              <a:buAutoNum type="arabicPeriod"/>
            </a:pPr>
            <a:r>
              <a:rPr lang="en-IN" sz="1700" dirty="0" smtClean="0"/>
              <a:t>Nilanjan Dutta</a:t>
            </a:r>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Hypothesis – </a:t>
            </a:r>
            <a:r>
              <a:rPr lang="en-IN" b="1" dirty="0" smtClean="0"/>
              <a:t>V</a:t>
            </a:r>
            <a:br>
              <a:rPr lang="en-IN" b="1" dirty="0" smtClean="0"/>
            </a:br>
            <a:r>
              <a:rPr lang="en-IN" sz="3100" i="1" dirty="0"/>
              <a:t>Is there any pattern around the debt to income ratio?</a:t>
            </a:r>
            <a:endParaRPr lang="en-IN" sz="3100" i="1" dirty="0"/>
          </a:p>
        </p:txBody>
      </p:sp>
      <p:sp>
        <p:nvSpPr>
          <p:cNvPr id="6" name="Rectangle 5"/>
          <p:cNvSpPr/>
          <p:nvPr/>
        </p:nvSpPr>
        <p:spPr>
          <a:xfrm>
            <a:off x="1836624" y="6045208"/>
            <a:ext cx="9381711" cy="660393"/>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i="1" dirty="0" smtClean="0">
                <a:solidFill>
                  <a:schemeClr val="tx1"/>
                </a:solidFill>
                <a:latin typeface="Times New Roman" panose="02020603050405020304" pitchFamily="18" charset="0"/>
                <a:cs typeface="Times New Roman" panose="02020603050405020304" pitchFamily="18" charset="0"/>
              </a:rPr>
              <a:t>“</a:t>
            </a:r>
            <a:r>
              <a:rPr lang="en-US" sz="1200" dirty="0">
                <a:solidFill>
                  <a:schemeClr val="tx1"/>
                </a:solidFill>
                <a:latin typeface="Times New Roman" panose="02020603050405020304" pitchFamily="18" charset="0"/>
                <a:cs typeface="Times New Roman" panose="02020603050405020304" pitchFamily="18" charset="0"/>
              </a:rPr>
              <a:t>With the Increase in debt to income ratio the chances of default increases is </a:t>
            </a:r>
            <a:r>
              <a:rPr lang="en-US" sz="1200" dirty="0" smtClean="0">
                <a:solidFill>
                  <a:schemeClr val="tx1"/>
                </a:solidFill>
                <a:latin typeface="Times New Roman" panose="02020603050405020304" pitchFamily="18" charset="0"/>
                <a:cs typeface="Times New Roman" panose="02020603050405020304" pitchFamily="18" charset="0"/>
              </a:rPr>
              <a:t>higher</a:t>
            </a:r>
            <a:r>
              <a:rPr lang="en-US" sz="1200" i="1" dirty="0" smtClean="0">
                <a:solidFill>
                  <a:schemeClr val="tx1"/>
                </a:solidFill>
                <a:latin typeface="Times New Roman" panose="02020603050405020304" pitchFamily="18" charset="0"/>
                <a:cs typeface="Times New Roman" panose="02020603050405020304" pitchFamily="18" charset="0"/>
              </a:rPr>
              <a:t>”</a:t>
            </a:r>
            <a:endParaRPr lang="en-US" sz="1200" i="1" dirty="0" smtClean="0">
              <a:solidFill>
                <a:schemeClr val="tx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6036742"/>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510855" y="2043070"/>
            <a:ext cx="42164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have created the box plots with dti against charged off and fully paid loan status to study the behavior of the dti’s impacts on the  loan default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the analysis it can be said that higher the value of this debt to income, greater is the chance of loan default.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can see that defaulted loans have higher spread than the Fully paid loan implying higher the value there ratio, greater the risk of loan default</a:t>
            </a:r>
            <a:endParaRPr lang="en-US"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xmlns="" id="{56C3DD78-85AE-4B38-B9E8-EE83A9706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223" y="1945200"/>
            <a:ext cx="2492743" cy="3829526"/>
          </a:xfrm>
          <a:prstGeom prst="rect">
            <a:avLst/>
          </a:prstGeom>
        </p:spPr>
      </p:pic>
    </p:spTree>
    <p:extLst>
      <p:ext uri="{BB962C8B-B14F-4D97-AF65-F5344CB8AC3E}">
        <p14:creationId xmlns:p14="http://schemas.microsoft.com/office/powerpoint/2010/main" val="1277934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11069" y="3146213"/>
            <a:ext cx="9313817" cy="856138"/>
          </a:xfrm>
        </p:spPr>
        <p:txBody>
          <a:bodyPr>
            <a:normAutofit fontScale="90000"/>
          </a:bodyPr>
          <a:lstStyle/>
          <a:p>
            <a:pPr lvl="0"/>
            <a:r>
              <a:rPr lang="en-IN" b="1" dirty="0" smtClean="0"/>
              <a:t>Driver Analysis </a:t>
            </a:r>
            <a:r>
              <a:rPr lang="en-IN" i="1" dirty="0" smtClean="0"/>
              <a:t>by Categories</a:t>
            </a:r>
            <a:r>
              <a:rPr lang="en-IN" b="1" i="1" dirty="0" smtClean="0"/>
              <a:t/>
            </a:r>
            <a:br>
              <a:rPr lang="en-IN" b="1" i="1" dirty="0" smtClean="0"/>
            </a:br>
            <a:r>
              <a:rPr lang="en-IN" sz="3100" dirty="0" smtClean="0"/>
              <a:t>[</a:t>
            </a:r>
            <a:r>
              <a:rPr lang="en-US" sz="3200" dirty="0"/>
              <a:t>through </a:t>
            </a:r>
            <a:r>
              <a:rPr lang="en-US" sz="3200" dirty="0" smtClean="0"/>
              <a:t>derived metrics]</a:t>
            </a:r>
            <a:endParaRPr lang="en-US" sz="3200" dirty="0"/>
          </a:p>
        </p:txBody>
      </p:sp>
      <p:sp>
        <p:nvSpPr>
          <p:cNvPr id="6" name="Title 1"/>
          <p:cNvSpPr txBox="1">
            <a:spLocks/>
          </p:cNvSpPr>
          <p:nvPr/>
        </p:nvSpPr>
        <p:spPr>
          <a:xfrm>
            <a:off x="1178802" y="4153746"/>
            <a:ext cx="9313817" cy="8561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US" sz="1800" dirty="0" smtClean="0"/>
              <a:t>Objective around doing Driver Analysis is to create multiple hypotheses around the </a:t>
            </a:r>
            <a:r>
              <a:rPr lang="en-US" sz="1800" dirty="0" smtClean="0"/>
              <a:t>derived metrics created using available </a:t>
            </a:r>
            <a:r>
              <a:rPr lang="en-US" sz="1800" dirty="0" smtClean="0"/>
              <a:t>data; to see what factors having a significant impact on the Loan default</a:t>
            </a:r>
            <a:endParaRPr lang="en-US" sz="1600" dirty="0"/>
          </a:p>
        </p:txBody>
      </p:sp>
    </p:spTree>
    <p:extLst>
      <p:ext uri="{BB962C8B-B14F-4D97-AF65-F5344CB8AC3E}">
        <p14:creationId xmlns:p14="http://schemas.microsoft.com/office/powerpoint/2010/main" val="4165915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Loan Variables for Analysis</a:t>
            </a:r>
            <a:br>
              <a:rPr lang="en-IN" b="1" dirty="0" smtClean="0"/>
            </a:br>
            <a:r>
              <a:rPr lang="en-IN" sz="3100" i="1" dirty="0" smtClean="0"/>
              <a:t>Correlation Matrix</a:t>
            </a:r>
            <a:endParaRPr lang="en-IN" sz="2200" i="1" dirty="0"/>
          </a:p>
        </p:txBody>
      </p:sp>
      <p:sp>
        <p:nvSpPr>
          <p:cNvPr id="6" name="Rectangle 5"/>
          <p:cNvSpPr/>
          <p:nvPr/>
        </p:nvSpPr>
        <p:spPr>
          <a:xfrm>
            <a:off x="1836624" y="6045208"/>
            <a:ext cx="9381711" cy="660393"/>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i="1" dirty="0" smtClean="0">
                <a:solidFill>
                  <a:schemeClr val="tx1"/>
                </a:solidFill>
                <a:latin typeface="Times New Roman" panose="02020603050405020304" pitchFamily="18" charset="0"/>
                <a:cs typeface="Times New Roman" panose="02020603050405020304" pitchFamily="18" charset="0"/>
              </a:rPr>
              <a:t>“No specific conclusions can be drawn as the correlated clusters observed are very obvious to interact among each other. However, there were a couple of more conclusions which could be identified from this matrix about the </a:t>
            </a:r>
            <a:r>
              <a:rPr lang="en-US" sz="1200" i="1" dirty="0">
                <a:solidFill>
                  <a:schemeClr val="tx1"/>
                </a:solidFill>
                <a:latin typeface="Times New Roman" panose="02020603050405020304" pitchFamily="18" charset="0"/>
                <a:cs typeface="Times New Roman" panose="02020603050405020304" pitchFamily="18" charset="0"/>
              </a:rPr>
              <a:t>v</a:t>
            </a:r>
            <a:r>
              <a:rPr lang="en-US" sz="1200" i="1" dirty="0" smtClean="0">
                <a:solidFill>
                  <a:schemeClr val="tx1"/>
                </a:solidFill>
                <a:latin typeface="Times New Roman" panose="02020603050405020304" pitchFamily="18" charset="0"/>
                <a:cs typeface="Times New Roman" panose="02020603050405020304" pitchFamily="18" charset="0"/>
              </a:rPr>
              <a:t>ariables which are </a:t>
            </a:r>
            <a:r>
              <a:rPr lang="en-US" sz="1200" i="1" dirty="0" smtClean="0">
                <a:solidFill>
                  <a:schemeClr val="tx1"/>
                </a:solidFill>
                <a:latin typeface="Times New Roman" panose="02020603050405020304" pitchFamily="18" charset="0"/>
                <a:cs typeface="Times New Roman" panose="02020603050405020304" pitchFamily="18" charset="0"/>
              </a:rPr>
              <a:t>moderately Correlated –</a:t>
            </a:r>
          </a:p>
          <a:p>
            <a:r>
              <a:rPr lang="en-US" sz="1200" b="1" i="1" dirty="0" smtClean="0">
                <a:solidFill>
                  <a:schemeClr val="tx1"/>
                </a:solidFill>
                <a:latin typeface="Times New Roman" panose="02020603050405020304" pitchFamily="18" charset="0"/>
                <a:cs typeface="Times New Roman" panose="02020603050405020304" pitchFamily="18" charset="0"/>
              </a:rPr>
              <a:t>A.</a:t>
            </a:r>
            <a:r>
              <a:rPr lang="en-US" sz="1200" i="1" dirty="0" smtClean="0">
                <a:solidFill>
                  <a:schemeClr val="tx1"/>
                </a:solidFill>
                <a:latin typeface="Times New Roman" panose="02020603050405020304" pitchFamily="18" charset="0"/>
                <a:cs typeface="Times New Roman" panose="02020603050405020304" pitchFamily="18" charset="0"/>
              </a:rPr>
              <a:t> Installment &amp; Total Payment </a:t>
            </a:r>
            <a:r>
              <a:rPr lang="en-US" sz="1200" b="1" i="1" dirty="0" smtClean="0">
                <a:solidFill>
                  <a:schemeClr val="tx1"/>
                </a:solidFill>
                <a:latin typeface="Times New Roman" panose="02020603050405020304" pitchFamily="18" charset="0"/>
                <a:cs typeface="Times New Roman" panose="02020603050405020304" pitchFamily="18" charset="0"/>
              </a:rPr>
              <a:t>B. </a:t>
            </a:r>
            <a:r>
              <a:rPr lang="en-US" sz="1200" i="1" dirty="0" smtClean="0">
                <a:solidFill>
                  <a:schemeClr val="tx1"/>
                </a:solidFill>
                <a:latin typeface="Times New Roman" panose="02020603050405020304" pitchFamily="18" charset="0"/>
                <a:cs typeface="Times New Roman" panose="02020603050405020304" pitchFamily="18" charset="0"/>
              </a:rPr>
              <a:t>Annual Income &amp; Revolving Balance.</a:t>
            </a:r>
            <a:r>
              <a:rPr lang="en-US" sz="1200" i="1" dirty="0" smtClean="0">
                <a:solidFill>
                  <a:schemeClr val="tx1"/>
                </a:solidFill>
                <a:latin typeface="Times New Roman" panose="02020603050405020304" pitchFamily="18" charset="0"/>
                <a:cs typeface="Times New Roman" panose="02020603050405020304" pitchFamily="18" charset="0"/>
              </a:rPr>
              <a:t>”</a:t>
            </a:r>
            <a:endParaRPr lang="en-US" sz="1200" i="1" dirty="0" smtClean="0">
              <a:solidFill>
                <a:schemeClr val="tx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6036742"/>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pic>
        <p:nvPicPr>
          <p:cNvPr id="21" name="Picture 2" descr="C:\Users\ssen1005\Desktop\PGDML\107\loan\corr_matri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252" y="1889449"/>
            <a:ext cx="5640446" cy="412188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3421655" y="1620663"/>
            <a:ext cx="1648455" cy="307777"/>
          </a:xfrm>
          <a:prstGeom prst="rect">
            <a:avLst/>
          </a:prstGeom>
          <a:noFill/>
        </p:spPr>
        <p:txBody>
          <a:bodyPr wrap="square" rtlCol="0">
            <a:spAutoFit/>
          </a:bodyPr>
          <a:lstStyle/>
          <a:p>
            <a:pPr algn="ctr"/>
            <a:r>
              <a:rPr lang="en-US" sz="1400" b="1" dirty="0" smtClean="0">
                <a:latin typeface="Times New Roman" panose="02020603050405020304" pitchFamily="18" charset="0"/>
                <a:cs typeface="Times New Roman" panose="02020603050405020304" pitchFamily="18" charset="0"/>
              </a:rPr>
              <a:t>Correlation Matrix</a:t>
            </a:r>
            <a:endParaRPr lang="en-US" sz="1400"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7052107" y="2164517"/>
            <a:ext cx="4081560" cy="3108543"/>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Two clusters</a:t>
            </a:r>
            <a:r>
              <a:rPr lang="en-US" dirty="0" smtClean="0">
                <a:latin typeface="Times New Roman" panose="02020603050405020304" pitchFamily="18" charset="0"/>
                <a:cs typeface="Times New Roman" panose="02020603050405020304" pitchFamily="18" charset="0"/>
              </a:rPr>
              <a:t> which are </a:t>
            </a:r>
            <a:r>
              <a:rPr lang="en-US" b="1" dirty="0" smtClean="0">
                <a:latin typeface="Times New Roman" panose="02020603050405020304" pitchFamily="18" charset="0"/>
                <a:cs typeface="Times New Roman" panose="02020603050405020304" pitchFamily="18" charset="0"/>
              </a:rPr>
              <a:t>highly correlated</a:t>
            </a:r>
            <a:r>
              <a:rPr lang="en-US" dirty="0" smtClean="0">
                <a:latin typeface="Times New Roman" panose="02020603050405020304" pitchFamily="18" charset="0"/>
                <a:cs typeface="Times New Roman" panose="02020603050405020304" pitchFamily="18" charset="0"/>
              </a:rPr>
              <a:t> among each other – </a:t>
            </a:r>
            <a:endParaRPr lang="en-US"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Loan Amount</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Funded Amount </a:t>
            </a:r>
            <a:r>
              <a:rPr lang="en-US" sz="1600" dirty="0" smtClean="0">
                <a:latin typeface="Times New Roman" panose="02020603050405020304" pitchFamily="18" charset="0"/>
                <a:cs typeface="Times New Roman" panose="02020603050405020304" pitchFamily="18" charset="0"/>
              </a:rPr>
              <a:t>&amp; </a:t>
            </a:r>
            <a:r>
              <a:rPr lang="en-US" sz="1600" b="1" dirty="0" smtClean="0">
                <a:latin typeface="Times New Roman" panose="02020603050405020304" pitchFamily="18" charset="0"/>
                <a:cs typeface="Times New Roman" panose="02020603050405020304" pitchFamily="18" charset="0"/>
              </a:rPr>
              <a:t>Funded Amount Investment </a:t>
            </a:r>
            <a:r>
              <a:rPr lang="en-US" sz="1600" dirty="0" smtClean="0">
                <a:latin typeface="Times New Roman" panose="02020603050405020304" pitchFamily="18" charset="0"/>
                <a:cs typeface="Times New Roman" panose="02020603050405020304" pitchFamily="18" charset="0"/>
              </a:rPr>
              <a:t>are very highly correlated amongst each other</a:t>
            </a:r>
          </a:p>
          <a:p>
            <a:pPr marL="742950" lvl="1"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Total Payment</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Total Payment Investment</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Total Received Principal</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&amp;</a:t>
            </a:r>
            <a:r>
              <a:rPr lang="en-US" sz="1600" b="1" dirty="0" smtClean="0">
                <a:latin typeface="Times New Roman" panose="02020603050405020304" pitchFamily="18" charset="0"/>
                <a:cs typeface="Times New Roman" panose="02020603050405020304" pitchFamily="18" charset="0"/>
              </a:rPr>
              <a:t> Total Received Interest </a:t>
            </a:r>
            <a:r>
              <a:rPr lang="en-US" sz="1600" dirty="0" smtClean="0">
                <a:latin typeface="Times New Roman" panose="02020603050405020304" pitchFamily="18" charset="0"/>
                <a:cs typeface="Times New Roman" panose="02020603050405020304" pitchFamily="18" charset="0"/>
              </a:rPr>
              <a:t>are highly correlated amongst each other</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These variables are </a:t>
            </a:r>
            <a:r>
              <a:rPr lang="en-US" sz="1600" b="1" dirty="0" smtClean="0">
                <a:latin typeface="Times New Roman" panose="02020603050405020304" pitchFamily="18" charset="0"/>
                <a:cs typeface="Times New Roman" panose="02020603050405020304" pitchFamily="18" charset="0"/>
              </a:rPr>
              <a:t>positively</a:t>
            </a:r>
            <a:r>
              <a:rPr lang="en-US" sz="1600" dirty="0" smtClean="0">
                <a:latin typeface="Times New Roman" panose="02020603050405020304" pitchFamily="18" charset="0"/>
                <a:cs typeface="Times New Roman" panose="02020603050405020304" pitchFamily="18" charset="0"/>
              </a:rPr>
              <a:t> dependent on each other.</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492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normAutofit fontScale="90000"/>
          </a:bodyPr>
          <a:lstStyle/>
          <a:p>
            <a:r>
              <a:rPr lang="en-IN" b="1" dirty="0" smtClean="0"/>
              <a:t>Summarizing the findings</a:t>
            </a:r>
            <a:br>
              <a:rPr lang="en-IN" b="1" dirty="0" smtClean="0"/>
            </a:br>
            <a:r>
              <a:rPr lang="en-IN" sz="3100" i="1" dirty="0" smtClean="0"/>
              <a:t>Recommendations</a:t>
            </a:r>
            <a:endParaRPr lang="en-IN" sz="3600" i="1" dirty="0"/>
          </a:p>
        </p:txBody>
      </p:sp>
      <p:sp>
        <p:nvSpPr>
          <p:cNvPr id="2" name="Rounded Rectangle 1"/>
          <p:cNvSpPr/>
          <p:nvPr/>
        </p:nvSpPr>
        <p:spPr>
          <a:xfrm>
            <a:off x="1030019" y="1566333"/>
            <a:ext cx="10687848" cy="4847899"/>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3034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09848679"/>
              </p:ext>
            </p:extLst>
          </p:nvPr>
        </p:nvGraphicFramePr>
        <p:xfrm>
          <a:off x="1236867" y="1816947"/>
          <a:ext cx="10658799" cy="4957927"/>
        </p:xfrm>
        <a:graphic>
          <a:graphicData uri="http://schemas.openxmlformats.org/drawingml/2006/table">
            <a:tbl>
              <a:tblPr firstRow="1" bandRow="1">
                <a:tableStyleId>{7DF18680-E054-41AD-8BC1-D1AEF772440D}</a:tableStyleId>
              </a:tblPr>
              <a:tblGrid>
                <a:gridCol w="5938113"/>
                <a:gridCol w="4720686"/>
              </a:tblGrid>
              <a:tr h="545515">
                <a:tc>
                  <a:txBody>
                    <a:bodyPr/>
                    <a:lstStyle/>
                    <a:p>
                      <a:pPr algn="ctr"/>
                      <a:r>
                        <a:rPr lang="en-US" dirty="0" smtClean="0">
                          <a:latin typeface="Times New Roman" panose="02020603050405020304" pitchFamily="18" charset="0"/>
                          <a:cs typeface="Times New Roman" panose="02020603050405020304" pitchFamily="18" charset="0"/>
                        </a:rPr>
                        <a:t>Approval Process</a:t>
                      </a:r>
                      <a:endParaRPr lang="en-US" dirty="0">
                        <a:latin typeface="Times New Roman" panose="02020603050405020304" pitchFamily="18" charset="0"/>
                        <a:cs typeface="Times New Roman" panose="02020603050405020304" pitchFamily="18" charset="0"/>
                      </a:endParaRPr>
                    </a:p>
                  </a:txBody>
                  <a:tcPr anchor="ctr">
                    <a:solidFill>
                      <a:schemeClr val="tx2"/>
                    </a:solidFill>
                  </a:tcPr>
                </a:tc>
                <a:tc>
                  <a:txBody>
                    <a:bodyPr/>
                    <a:lstStyle/>
                    <a:p>
                      <a:pPr algn="ctr"/>
                      <a:r>
                        <a:rPr lang="en-US" dirty="0" smtClean="0">
                          <a:latin typeface="Times New Roman" panose="02020603050405020304" pitchFamily="18" charset="0"/>
                          <a:cs typeface="Times New Roman" panose="02020603050405020304" pitchFamily="18" charset="0"/>
                        </a:rPr>
                        <a:t>Challenges / Risks</a:t>
                      </a:r>
                      <a:endParaRPr lang="en-US" dirty="0">
                        <a:latin typeface="Times New Roman" panose="02020603050405020304" pitchFamily="18" charset="0"/>
                        <a:cs typeface="Times New Roman" panose="02020603050405020304" pitchFamily="18" charset="0"/>
                      </a:endParaRPr>
                    </a:p>
                  </a:txBody>
                  <a:tcPr anchor="ctr">
                    <a:solidFill>
                      <a:schemeClr val="tx2"/>
                    </a:solidFill>
                  </a:tcPr>
                </a:tc>
              </a:tr>
              <a:tr h="1988218">
                <a:tc>
                  <a:txBody>
                    <a:bodyPr/>
                    <a:lstStyle/>
                    <a:p>
                      <a:endParaRPr lang="en-US" dirty="0">
                        <a:latin typeface="Times New Roman" panose="02020603050405020304" pitchFamily="18" charset="0"/>
                        <a:cs typeface="Times New Roman" panose="02020603050405020304" pitchFamily="18" charset="0"/>
                      </a:endParaRPr>
                    </a:p>
                  </a:txBody>
                  <a:tcPr>
                    <a:noFill/>
                  </a:tcPr>
                </a:tc>
                <a:tc>
                  <a:txBody>
                    <a:bodyPr/>
                    <a:lstStyle/>
                    <a:p>
                      <a:endParaRPr lang="en-US" dirty="0">
                        <a:latin typeface="Times New Roman" panose="02020603050405020304" pitchFamily="18" charset="0"/>
                        <a:cs typeface="Times New Roman" panose="02020603050405020304" pitchFamily="18" charset="0"/>
                      </a:endParaRPr>
                    </a:p>
                  </a:txBody>
                  <a:tcPr>
                    <a:noFill/>
                  </a:tcPr>
                </a:tc>
              </a:tr>
              <a:tr h="2424194">
                <a:tc>
                  <a:txBody>
                    <a:bodyPr/>
                    <a:lstStyle/>
                    <a:p>
                      <a:endParaRPr lang="en-US" dirty="0">
                        <a:latin typeface="Times New Roman" panose="02020603050405020304" pitchFamily="18" charset="0"/>
                        <a:cs typeface="Times New Roman" panose="02020603050405020304" pitchFamily="18" charset="0"/>
                      </a:endParaRPr>
                    </a:p>
                  </a:txBody>
                  <a:tcPr>
                    <a:noFill/>
                  </a:tcPr>
                </a:tc>
                <a:tc>
                  <a:txBody>
                    <a:bodyPr/>
                    <a:lstStyle/>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noFill/>
                  </a:tcPr>
                </a:tc>
              </a:tr>
            </a:tbl>
          </a:graphicData>
        </a:graphic>
      </p:graphicFrame>
      <p:sp>
        <p:nvSpPr>
          <p:cNvPr id="5" name="Title 1"/>
          <p:cNvSpPr>
            <a:spLocks noGrp="1"/>
          </p:cNvSpPr>
          <p:nvPr>
            <p:ph type="title"/>
          </p:nvPr>
        </p:nvSpPr>
        <p:spPr>
          <a:xfrm>
            <a:off x="1136469" y="640080"/>
            <a:ext cx="9313817" cy="856138"/>
          </a:xfrm>
        </p:spPr>
        <p:txBody>
          <a:bodyPr>
            <a:normAutofit fontScale="90000"/>
          </a:bodyPr>
          <a:lstStyle/>
          <a:p>
            <a:r>
              <a:rPr lang="en-IN" b="1" dirty="0" smtClean="0"/>
              <a:t>Loan Approval Process</a:t>
            </a:r>
            <a:br>
              <a:rPr lang="en-IN" b="1" dirty="0" smtClean="0"/>
            </a:br>
            <a:r>
              <a:rPr lang="en-IN" sz="3100" i="1" dirty="0" smtClean="0"/>
              <a:t>Current Scenario</a:t>
            </a:r>
            <a:endParaRPr lang="en-IN" sz="3100" i="1" dirty="0"/>
          </a:p>
        </p:txBody>
      </p:sp>
      <p:grpSp>
        <p:nvGrpSpPr>
          <p:cNvPr id="6" name="Group 5"/>
          <p:cNvGrpSpPr/>
          <p:nvPr/>
        </p:nvGrpSpPr>
        <p:grpSpPr>
          <a:xfrm>
            <a:off x="4661314" y="2612867"/>
            <a:ext cx="1088903" cy="1062879"/>
            <a:chOff x="3768015" y="2518198"/>
            <a:chExt cx="1317572" cy="1286084"/>
          </a:xfrm>
        </p:grpSpPr>
        <p:pic>
          <p:nvPicPr>
            <p:cNvPr id="102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8015" y="2949611"/>
              <a:ext cx="658786" cy="6587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loan applica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6494" y="2518198"/>
              <a:ext cx="724665" cy="7246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oan applicatio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6801" y="3145496"/>
              <a:ext cx="658786" cy="658786"/>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Image result for bank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2869" y="4455981"/>
            <a:ext cx="1665461" cy="166546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1144732" y="4180076"/>
            <a:ext cx="1021154" cy="786247"/>
            <a:chOff x="1405346" y="5404561"/>
            <a:chExt cx="2407829" cy="1266259"/>
          </a:xfrm>
        </p:grpSpPr>
        <p:pic>
          <p:nvPicPr>
            <p:cNvPr id="17" name="Picture 14" descr="Image result for money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53480" y="5819192"/>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Image result for money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16907" y="5420626"/>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Image result for money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05346" y="5873688"/>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4" descr="Image result for money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87492" y="5404561"/>
              <a:ext cx="1496268" cy="797132"/>
            </a:xfrm>
            <a:prstGeom prst="rect">
              <a:avLst/>
            </a:prstGeom>
            <a:noFill/>
            <a:extLst>
              <a:ext uri="{909E8E84-426E-40DD-AFC4-6F175D3DCCD1}">
                <a14:hiddenFill xmlns:a14="http://schemas.microsoft.com/office/drawing/2010/main">
                  <a:solidFill>
                    <a:srgbClr val="FFFFFF"/>
                  </a:solidFill>
                </a14:hiddenFill>
              </a:ext>
            </a:extLst>
          </p:spPr>
        </p:pic>
      </p:grpSp>
      <p:pic>
        <p:nvPicPr>
          <p:cNvPr id="1040" name="Picture 16" descr="Image result for population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06762" y="2387596"/>
            <a:ext cx="1979369" cy="159400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flipV="1">
            <a:off x="2918435" y="3194979"/>
            <a:ext cx="1450369" cy="1"/>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231166" y="3812749"/>
            <a:ext cx="0" cy="643232"/>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3623739" y="5342080"/>
            <a:ext cx="812862" cy="0"/>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Diamond 21"/>
          <p:cNvSpPr/>
          <p:nvPr/>
        </p:nvSpPr>
        <p:spPr>
          <a:xfrm>
            <a:off x="2446256" y="4845216"/>
            <a:ext cx="1167048" cy="1002953"/>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latin typeface="Times New Roman" panose="02020603050405020304" pitchFamily="18" charset="0"/>
                <a:cs typeface="Times New Roman" panose="02020603050405020304" pitchFamily="18" charset="0"/>
              </a:rPr>
              <a:t>Loan Approval Decision</a:t>
            </a:r>
            <a:endParaRPr lang="en-US" sz="700"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2770627" y="2692400"/>
            <a:ext cx="1789578" cy="415498"/>
          </a:xfrm>
          <a:prstGeom prst="rect">
            <a:avLst/>
          </a:prstGeom>
          <a:noFill/>
        </p:spPr>
        <p:txBody>
          <a:bodyPr wrap="square" rtlCol="0">
            <a:spAutoFit/>
          </a:bodyPr>
          <a:lstStyle/>
          <a:p>
            <a:pPr algn="ctr"/>
            <a:r>
              <a:rPr lang="en-US" sz="1050" i="1" dirty="0" smtClean="0">
                <a:latin typeface="Times New Roman" panose="02020603050405020304" pitchFamily="18" charset="0"/>
                <a:cs typeface="Times New Roman" panose="02020603050405020304" pitchFamily="18" charset="0"/>
              </a:rPr>
              <a:t>Applicants’ asked by bank to fill Loan Application form</a:t>
            </a:r>
            <a:endParaRPr lang="en-US" sz="1050" i="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5259824" y="3754111"/>
            <a:ext cx="1789578" cy="738664"/>
          </a:xfrm>
          <a:prstGeom prst="rect">
            <a:avLst/>
          </a:prstGeom>
          <a:noFill/>
        </p:spPr>
        <p:txBody>
          <a:bodyPr wrap="square" rtlCol="0">
            <a:spAutoFit/>
          </a:bodyPr>
          <a:lstStyle/>
          <a:p>
            <a:pPr algn="ctr"/>
            <a:r>
              <a:rPr lang="en-US" sz="1050" i="1" dirty="0" smtClean="0">
                <a:latin typeface="Times New Roman" panose="02020603050405020304" pitchFamily="18" charset="0"/>
                <a:cs typeface="Times New Roman" panose="02020603050405020304" pitchFamily="18" charset="0"/>
              </a:rPr>
              <a:t>Applicants’ send Loan Application form to the Consumer Finance Company seeking their requirement</a:t>
            </a:r>
            <a:endParaRPr lang="en-US" sz="1050" i="1" dirty="0">
              <a:latin typeface="Times New Roman" panose="02020603050405020304" pitchFamily="18" charset="0"/>
              <a:cs typeface="Times New Roman" panose="02020603050405020304" pitchFamily="18" charset="0"/>
            </a:endParaRPr>
          </a:p>
        </p:txBody>
      </p:sp>
      <p:sp>
        <p:nvSpPr>
          <p:cNvPr id="32" name="Rectangle 31"/>
          <p:cNvSpPr/>
          <p:nvPr/>
        </p:nvSpPr>
        <p:spPr>
          <a:xfrm>
            <a:off x="3828742" y="6121442"/>
            <a:ext cx="312361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Consumer Finance Company </a:t>
            </a:r>
          </a:p>
        </p:txBody>
      </p:sp>
      <p:cxnSp>
        <p:nvCxnSpPr>
          <p:cNvPr id="42" name="Straight Arrow Connector 41"/>
          <p:cNvCxnSpPr/>
          <p:nvPr/>
        </p:nvCxnSpPr>
        <p:spPr>
          <a:xfrm flipH="1">
            <a:off x="1607276" y="5345845"/>
            <a:ext cx="812862" cy="0"/>
          </a:xfrm>
          <a:prstGeom prst="straightConnector1">
            <a:avLst/>
          </a:prstGeom>
          <a:ln>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018678" y="5847114"/>
            <a:ext cx="0" cy="418858"/>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1611933" y="5011733"/>
            <a:ext cx="0" cy="332367"/>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55309" y="5088656"/>
            <a:ext cx="853620" cy="253916"/>
          </a:xfrm>
          <a:prstGeom prst="rect">
            <a:avLst/>
          </a:prstGeom>
          <a:noFill/>
        </p:spPr>
        <p:txBody>
          <a:bodyPr wrap="square" rtlCol="0">
            <a:spAutoFit/>
          </a:bodyPr>
          <a:lstStyle/>
          <a:p>
            <a:pPr algn="ctr"/>
            <a:r>
              <a:rPr lang="en-US" sz="1050" b="1" dirty="0" smtClean="0">
                <a:latin typeface="Times New Roman" panose="02020603050405020304" pitchFamily="18" charset="0"/>
                <a:cs typeface="Times New Roman" panose="02020603050405020304" pitchFamily="18" charset="0"/>
              </a:rPr>
              <a:t>Approved</a:t>
            </a:r>
            <a:endParaRPr lang="en-US" sz="1050" b="1" dirty="0">
              <a:latin typeface="Times New Roman" panose="02020603050405020304" pitchFamily="18" charset="0"/>
              <a:cs typeface="Times New Roman" panose="02020603050405020304" pitchFamily="18" charset="0"/>
            </a:endParaRPr>
          </a:p>
        </p:txBody>
      </p:sp>
      <p:cxnSp>
        <p:nvCxnSpPr>
          <p:cNvPr id="50" name="Straight Arrow Connector 49"/>
          <p:cNvCxnSpPr/>
          <p:nvPr/>
        </p:nvCxnSpPr>
        <p:spPr>
          <a:xfrm flipV="1">
            <a:off x="1607276" y="3871853"/>
            <a:ext cx="0" cy="332367"/>
          </a:xfrm>
          <a:prstGeom prst="straightConnector1">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2794462" y="6255638"/>
            <a:ext cx="433069" cy="443816"/>
            <a:chOff x="1405346" y="5404561"/>
            <a:chExt cx="2407829" cy="1266259"/>
          </a:xfrm>
        </p:grpSpPr>
        <p:pic>
          <p:nvPicPr>
            <p:cNvPr id="53" name="Picture 14" descr="Image result for money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53480" y="5819192"/>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4" descr="Image result for money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16907" y="5420626"/>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4" descr="Image result for money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05346" y="5873688"/>
              <a:ext cx="1496268" cy="797132"/>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4" descr="Image result for money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87492" y="5404561"/>
              <a:ext cx="1496268" cy="7971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oup 39"/>
          <p:cNvGrpSpPr/>
          <p:nvPr/>
        </p:nvGrpSpPr>
        <p:grpSpPr>
          <a:xfrm rot="2744337">
            <a:off x="2862250" y="6345239"/>
            <a:ext cx="304800" cy="305231"/>
            <a:chOff x="777240" y="5848350"/>
            <a:chExt cx="304800" cy="305231"/>
          </a:xfrm>
        </p:grpSpPr>
        <p:sp>
          <p:nvSpPr>
            <p:cNvPr id="39" name="Rectangle 38"/>
            <p:cNvSpPr/>
            <p:nvPr/>
          </p:nvSpPr>
          <p:spPr>
            <a:xfrm>
              <a:off x="910590" y="5848350"/>
              <a:ext cx="45719" cy="3052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777240" y="5970427"/>
              <a:ext cx="304800" cy="3778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1" name="TextBox 60"/>
          <p:cNvSpPr txBox="1"/>
          <p:nvPr/>
        </p:nvSpPr>
        <p:spPr>
          <a:xfrm>
            <a:off x="2257122" y="5878783"/>
            <a:ext cx="705471" cy="253916"/>
          </a:xfrm>
          <a:prstGeom prst="rect">
            <a:avLst/>
          </a:prstGeom>
          <a:noFill/>
        </p:spPr>
        <p:txBody>
          <a:bodyPr wrap="square" rtlCol="0">
            <a:spAutoFit/>
          </a:bodyPr>
          <a:lstStyle/>
          <a:p>
            <a:pPr algn="ctr"/>
            <a:r>
              <a:rPr lang="en-US" sz="1050" b="1" dirty="0" smtClean="0">
                <a:latin typeface="Times New Roman" panose="02020603050405020304" pitchFamily="18" charset="0"/>
                <a:cs typeface="Times New Roman" panose="02020603050405020304" pitchFamily="18" charset="0"/>
              </a:rPr>
              <a:t>Rejected</a:t>
            </a:r>
            <a:endParaRPr lang="en-US" sz="1050" b="1" dirty="0">
              <a:latin typeface="Times New Roman" panose="02020603050405020304" pitchFamily="18" charset="0"/>
              <a:cs typeface="Times New Roman" panose="02020603050405020304" pitchFamily="18" charset="0"/>
            </a:endParaRPr>
          </a:p>
        </p:txBody>
      </p:sp>
      <p:sp>
        <p:nvSpPr>
          <p:cNvPr id="62" name="TextBox 61"/>
          <p:cNvSpPr txBox="1"/>
          <p:nvPr/>
        </p:nvSpPr>
        <p:spPr>
          <a:xfrm>
            <a:off x="1658687" y="3859104"/>
            <a:ext cx="1968536" cy="415498"/>
          </a:xfrm>
          <a:prstGeom prst="rect">
            <a:avLst/>
          </a:prstGeom>
          <a:noFill/>
        </p:spPr>
        <p:txBody>
          <a:bodyPr wrap="square" rtlCol="0">
            <a:spAutoFit/>
          </a:bodyPr>
          <a:lstStyle/>
          <a:p>
            <a:pPr algn="ctr"/>
            <a:r>
              <a:rPr lang="en-US" sz="1050" i="1" dirty="0" smtClean="0">
                <a:latin typeface="Times New Roman" panose="02020603050405020304" pitchFamily="18" charset="0"/>
                <a:cs typeface="Times New Roman" panose="02020603050405020304" pitchFamily="18" charset="0"/>
              </a:rPr>
              <a:t>Consumer Finance Company provides Loan to the Applicants’</a:t>
            </a:r>
            <a:endParaRPr lang="en-US" sz="1050" i="1"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7281332" y="2538748"/>
            <a:ext cx="3044183"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a:t>
            </a:r>
            <a:r>
              <a:rPr lang="en-US" dirty="0" smtClean="0">
                <a:latin typeface="Times New Roman" panose="02020603050405020304" pitchFamily="18" charset="0"/>
                <a:cs typeface="Times New Roman" panose="02020603050405020304" pitchFamily="18" charset="0"/>
              </a:rPr>
              <a:t>Applicant </a:t>
            </a:r>
            <a:r>
              <a:rPr lang="en-US" dirty="0">
                <a:latin typeface="Times New Roman" panose="02020603050405020304" pitchFamily="18" charset="0"/>
                <a:cs typeface="Times New Roman" panose="02020603050405020304" pitchFamily="18" charset="0"/>
              </a:rPr>
              <a:t>is</a:t>
            </a:r>
            <a:r>
              <a:rPr lang="en-US" b="1" dirty="0">
                <a:latin typeface="Times New Roman" panose="02020603050405020304" pitchFamily="18" charset="0"/>
                <a:cs typeface="Times New Roman" panose="02020603050405020304" pitchFamily="18" charset="0"/>
              </a:rPr>
              <a:t> likely to repay the loan</a:t>
            </a:r>
            <a:r>
              <a:rPr lang="en-US" dirty="0">
                <a:latin typeface="Times New Roman" panose="02020603050405020304" pitchFamily="18" charset="0"/>
                <a:cs typeface="Times New Roman" panose="02020603050405020304" pitchFamily="18" charset="0"/>
              </a:rPr>
              <a:t>, then not approving the loan results in a </a:t>
            </a:r>
            <a:r>
              <a:rPr lang="en-US" b="1" dirty="0">
                <a:latin typeface="Times New Roman" panose="02020603050405020304" pitchFamily="18" charset="0"/>
                <a:cs typeface="Times New Roman" panose="02020603050405020304" pitchFamily="18" charset="0"/>
              </a:rPr>
              <a:t>loss of business</a:t>
            </a:r>
            <a:r>
              <a:rPr lang="en-US" dirty="0">
                <a:latin typeface="Times New Roman" panose="02020603050405020304" pitchFamily="18" charset="0"/>
                <a:cs typeface="Times New Roman" panose="02020603050405020304" pitchFamily="18" charset="0"/>
              </a:rPr>
              <a:t> to the </a:t>
            </a:r>
            <a:r>
              <a:rPr lang="en-US" dirty="0" smtClean="0">
                <a:latin typeface="Times New Roman" panose="02020603050405020304" pitchFamily="18" charset="0"/>
                <a:cs typeface="Times New Roman" panose="02020603050405020304" pitchFamily="18" charset="0"/>
              </a:rPr>
              <a:t>company</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a:t>
            </a:r>
            <a:r>
              <a:rPr lang="en-US" dirty="0" smtClean="0">
                <a:latin typeface="Times New Roman" panose="02020603050405020304" pitchFamily="18" charset="0"/>
                <a:cs typeface="Times New Roman" panose="02020603050405020304" pitchFamily="18" charset="0"/>
              </a:rPr>
              <a:t>Applicant </a:t>
            </a:r>
            <a:r>
              <a:rPr lang="en-US" dirty="0">
                <a:latin typeface="Times New Roman" panose="02020603050405020304" pitchFamily="18" charset="0"/>
                <a:cs typeface="Times New Roman" panose="02020603050405020304" pitchFamily="18" charset="0"/>
              </a:rPr>
              <a:t>is </a:t>
            </a:r>
            <a:r>
              <a:rPr lang="en-US" b="1" dirty="0">
                <a:latin typeface="Times New Roman" panose="02020603050405020304" pitchFamily="18" charset="0"/>
                <a:cs typeface="Times New Roman" panose="02020603050405020304" pitchFamily="18" charset="0"/>
              </a:rPr>
              <a:t>not likely to repay the loan,</a:t>
            </a:r>
            <a:r>
              <a:rPr lang="en-US" dirty="0">
                <a:latin typeface="Times New Roman" panose="02020603050405020304" pitchFamily="18" charset="0"/>
                <a:cs typeface="Times New Roman" panose="02020603050405020304" pitchFamily="18" charset="0"/>
              </a:rPr>
              <a:t> i.e. he/she is likely to default, then approving the loan may lead to a </a:t>
            </a:r>
            <a:r>
              <a:rPr lang="en-US" b="1" dirty="0">
                <a:latin typeface="Times New Roman" panose="02020603050405020304" pitchFamily="18" charset="0"/>
                <a:cs typeface="Times New Roman" panose="02020603050405020304" pitchFamily="18" charset="0"/>
              </a:rPr>
              <a:t>financial loss</a:t>
            </a:r>
            <a:r>
              <a:rPr lang="en-US" dirty="0">
                <a:latin typeface="Times New Roman" panose="02020603050405020304" pitchFamily="18" charset="0"/>
                <a:cs typeface="Times New Roman" panose="02020603050405020304" pitchFamily="18" charset="0"/>
              </a:rPr>
              <a:t> for the </a:t>
            </a:r>
            <a:r>
              <a:rPr lang="en-US" dirty="0" smtClean="0">
                <a:latin typeface="Times New Roman" panose="02020603050405020304" pitchFamily="18" charset="0"/>
                <a:cs typeface="Times New Roman" panose="02020603050405020304" pitchFamily="18" charset="0"/>
              </a:rPr>
              <a:t>company</a:t>
            </a:r>
            <a:endParaRPr lang="en-US" dirty="0">
              <a:latin typeface="Times New Roman" panose="02020603050405020304" pitchFamily="18" charset="0"/>
              <a:cs typeface="Times New Roman" panose="02020603050405020304" pitchFamily="18" charset="0"/>
            </a:endParaRPr>
          </a:p>
        </p:txBody>
      </p:sp>
      <p:pic>
        <p:nvPicPr>
          <p:cNvPr id="1042" name="Picture 18" descr="Image result for loan defaulter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256038" y="4772533"/>
            <a:ext cx="1714752" cy="128378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loan rejection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191556" y="2727110"/>
            <a:ext cx="1719072" cy="1289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6469" y="640080"/>
            <a:ext cx="9313817" cy="856138"/>
          </a:xfrm>
        </p:spPr>
        <p:txBody>
          <a:bodyPr>
            <a:normAutofit fontScale="90000"/>
          </a:bodyPr>
          <a:lstStyle/>
          <a:p>
            <a:r>
              <a:rPr lang="en-IN" b="1" dirty="0" smtClean="0"/>
              <a:t>Analysis Objective</a:t>
            </a:r>
            <a:br>
              <a:rPr lang="en-IN" b="1" dirty="0" smtClean="0"/>
            </a:br>
            <a:r>
              <a:rPr lang="en-IN" sz="3100" i="1" dirty="0" smtClean="0"/>
              <a:t>Strategy</a:t>
            </a:r>
            <a:endParaRPr lang="en-IN" sz="3100" i="1" dirty="0"/>
          </a:p>
        </p:txBody>
      </p:sp>
      <p:graphicFrame>
        <p:nvGraphicFramePr>
          <p:cNvPr id="8" name="Diagram 7"/>
          <p:cNvGraphicFramePr/>
          <p:nvPr>
            <p:extLst>
              <p:ext uri="{D42A27DB-BD31-4B8C-83A1-F6EECF244321}">
                <p14:modId xmlns:p14="http://schemas.microsoft.com/office/powerpoint/2010/main" val="3365267958"/>
              </p:ext>
            </p:extLst>
          </p:nvPr>
        </p:nvGraphicFramePr>
        <p:xfrm>
          <a:off x="1202266" y="1583267"/>
          <a:ext cx="10481734" cy="4927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normAutofit fontScale="90000"/>
          </a:bodyPr>
          <a:lstStyle/>
          <a:p>
            <a:r>
              <a:rPr lang="en-IN" b="1" dirty="0" smtClean="0"/>
              <a:t>Understanding the Data**</a:t>
            </a:r>
            <a:br>
              <a:rPr lang="en-IN" b="1" dirty="0" smtClean="0"/>
            </a:br>
            <a:r>
              <a:rPr lang="en-IN" sz="3100" i="1" dirty="0" smtClean="0"/>
              <a:t>Landscaping – Overall</a:t>
            </a:r>
            <a:endParaRPr lang="en-IN" sz="3100" i="1" dirty="0"/>
          </a:p>
        </p:txBody>
      </p:sp>
      <p:sp>
        <p:nvSpPr>
          <p:cNvPr id="2" name="Rectangle 1"/>
          <p:cNvSpPr/>
          <p:nvPr/>
        </p:nvSpPr>
        <p:spPr>
          <a:xfrm>
            <a:off x="1015987" y="6299205"/>
            <a:ext cx="10134600" cy="321733"/>
          </a:xfrm>
          <a:prstGeom prst="rect">
            <a:avLst/>
          </a:prstGeom>
          <a:solidFill>
            <a:schemeClr val="tx2"/>
          </a:solidFill>
        </p:spPr>
        <p:style>
          <a:lnRef idx="1">
            <a:schemeClr val="accent5"/>
          </a:lnRef>
          <a:fillRef idx="2">
            <a:schemeClr val="accent5"/>
          </a:fillRef>
          <a:effectRef idx="1">
            <a:schemeClr val="accent5"/>
          </a:effectRef>
          <a:fontRef idx="minor">
            <a:schemeClr val="dk1"/>
          </a:fontRef>
        </p:style>
        <p:txBody>
          <a:bodyPr rtlCol="0" anchor="ctr"/>
          <a:lstStyle/>
          <a:p>
            <a:r>
              <a:rPr lang="en-US" dirty="0" smtClean="0">
                <a:solidFill>
                  <a:schemeClr val="bg1"/>
                </a:solidFill>
                <a:latin typeface="Times New Roman" panose="02020603050405020304" pitchFamily="18" charset="0"/>
                <a:cs typeface="Times New Roman" panose="02020603050405020304" pitchFamily="18" charset="0"/>
              </a:rPr>
              <a:t>**Loan Data provided for the </a:t>
            </a:r>
            <a:r>
              <a:rPr lang="en-US" b="1" dirty="0">
                <a:solidFill>
                  <a:schemeClr val="bg1"/>
                </a:solidFill>
                <a:latin typeface="Times New Roman" panose="02020603050405020304" pitchFamily="18" charset="0"/>
                <a:cs typeface="Times New Roman" panose="02020603050405020304" pitchFamily="18" charset="0"/>
              </a:rPr>
              <a:t>Consumer Finance Company </a:t>
            </a:r>
            <a:r>
              <a:rPr lang="en-US" dirty="0" smtClean="0">
                <a:solidFill>
                  <a:schemeClr val="bg1"/>
                </a:solidFill>
                <a:latin typeface="Times New Roman" panose="02020603050405020304" pitchFamily="18" charset="0"/>
                <a:cs typeface="Times New Roman" panose="02020603050405020304" pitchFamily="18" charset="0"/>
              </a:rPr>
              <a:t>and the Loans issued from 2007-2011</a:t>
            </a:r>
          </a:p>
        </p:txBody>
      </p:sp>
      <p:graphicFrame>
        <p:nvGraphicFramePr>
          <p:cNvPr id="3" name="Chart 2"/>
          <p:cNvGraphicFramePr/>
          <p:nvPr>
            <p:extLst>
              <p:ext uri="{D42A27DB-BD31-4B8C-83A1-F6EECF244321}">
                <p14:modId xmlns:p14="http://schemas.microsoft.com/office/powerpoint/2010/main" val="10645492"/>
              </p:ext>
            </p:extLst>
          </p:nvPr>
        </p:nvGraphicFramePr>
        <p:xfrm>
          <a:off x="1557865" y="1515536"/>
          <a:ext cx="4343384" cy="22690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extLst>
              <p:ext uri="{D42A27DB-BD31-4B8C-83A1-F6EECF244321}">
                <p14:modId xmlns:p14="http://schemas.microsoft.com/office/powerpoint/2010/main" val="2576310610"/>
              </p:ext>
            </p:extLst>
          </p:nvPr>
        </p:nvGraphicFramePr>
        <p:xfrm>
          <a:off x="1066777" y="3843871"/>
          <a:ext cx="4978436" cy="2269066"/>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1015987" y="1591733"/>
            <a:ext cx="5317080" cy="4563534"/>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5145" y="1632637"/>
            <a:ext cx="2574112" cy="228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529664" y="2683953"/>
            <a:ext cx="1549400" cy="738664"/>
          </a:xfrm>
          <a:prstGeom prst="rect">
            <a:avLst/>
          </a:prstGeom>
          <a:noFill/>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Volume of Loans issued across 2007 –</a:t>
            </a:r>
            <a:r>
              <a:rPr lang="en-US" sz="1400" b="1" dirty="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2011</a:t>
            </a:r>
          </a:p>
        </p:txBody>
      </p:sp>
      <p:sp>
        <p:nvSpPr>
          <p:cNvPr id="9" name="TextBox 8"/>
          <p:cNvSpPr txBox="1"/>
          <p:nvPr/>
        </p:nvSpPr>
        <p:spPr>
          <a:xfrm>
            <a:off x="1697753" y="3829469"/>
            <a:ext cx="4321581"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Transaction Amount of Loans across different metrics (in MM)</a:t>
            </a:r>
            <a:endParaRPr lang="en-US" sz="1200" dirty="0">
              <a:latin typeface="Times New Roman" panose="02020603050405020304" pitchFamily="18" charset="0"/>
              <a:cs typeface="Times New Roman" panose="02020603050405020304" pitchFamily="18" charset="0"/>
            </a:endParaRPr>
          </a:p>
        </p:txBody>
      </p:sp>
      <p:sp>
        <p:nvSpPr>
          <p:cNvPr id="12" name="Rounded Rectangle 11"/>
          <p:cNvSpPr/>
          <p:nvPr/>
        </p:nvSpPr>
        <p:spPr>
          <a:xfrm>
            <a:off x="6510857" y="1591780"/>
            <a:ext cx="4639729" cy="4563534"/>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580170" y="1803045"/>
            <a:ext cx="4570417"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Across all the Loans issued by the Consumer Finance Company, </a:t>
            </a:r>
            <a:r>
              <a:rPr lang="en-US" sz="1400" b="1" dirty="0" smtClean="0">
                <a:latin typeface="Times New Roman" panose="02020603050405020304" pitchFamily="18" charset="0"/>
                <a:cs typeface="Times New Roman" panose="02020603050405020304" pitchFamily="18" charset="0"/>
              </a:rPr>
              <a:t>14% </a:t>
            </a:r>
            <a:r>
              <a:rPr lang="en-US" sz="1400" dirty="0" smtClean="0">
                <a:latin typeface="Times New Roman" panose="02020603050405020304" pitchFamily="18" charset="0"/>
                <a:cs typeface="Times New Roman" panose="02020603050405020304" pitchFamily="18" charset="0"/>
              </a:rPr>
              <a:t>Loans were categorized as Default whose Loan Amount equivalent to </a:t>
            </a:r>
            <a:r>
              <a:rPr lang="en-US" sz="1400" b="1" dirty="0" smtClean="0">
                <a:latin typeface="Times New Roman" panose="02020603050405020304" pitchFamily="18" charset="0"/>
                <a:cs typeface="Times New Roman" panose="02020603050405020304" pitchFamily="18" charset="0"/>
              </a:rPr>
              <a:t>~68 MM</a:t>
            </a:r>
            <a:endParaRPr lang="en-US" sz="1400" b="1" dirty="0">
              <a:latin typeface="Times New Roman" panose="02020603050405020304" pitchFamily="18" charset="0"/>
              <a:cs typeface="Times New Roman" panose="02020603050405020304" pitchFamily="18" charset="0"/>
            </a:endParaRPr>
          </a:p>
        </p:txBody>
      </p:sp>
      <p:graphicFrame>
        <p:nvGraphicFramePr>
          <p:cNvPr id="17" name="Chart 16"/>
          <p:cNvGraphicFramePr/>
          <p:nvPr>
            <p:extLst>
              <p:ext uri="{D42A27DB-BD31-4B8C-83A1-F6EECF244321}">
                <p14:modId xmlns:p14="http://schemas.microsoft.com/office/powerpoint/2010/main" val="2471459353"/>
              </p:ext>
            </p:extLst>
          </p:nvPr>
        </p:nvGraphicFramePr>
        <p:xfrm>
          <a:off x="6510857" y="2647760"/>
          <a:ext cx="4639734" cy="2271359"/>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Box 19"/>
          <p:cNvSpPr txBox="1"/>
          <p:nvPr/>
        </p:nvSpPr>
        <p:spPr>
          <a:xfrm>
            <a:off x="6580170" y="5037321"/>
            <a:ext cx="4697421"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There has been an increasing trend in the </a:t>
            </a:r>
            <a:r>
              <a:rPr lang="en-US" sz="1400" b="1" dirty="0" smtClean="0">
                <a:latin typeface="Times New Roman" panose="02020603050405020304" pitchFamily="18" charset="0"/>
                <a:cs typeface="Times New Roman" panose="02020603050405020304" pitchFamily="18" charset="0"/>
              </a:rPr>
              <a:t>Charged offs</a:t>
            </a:r>
            <a:r>
              <a:rPr lang="en-US" sz="1400" dirty="0" smtClean="0">
                <a:latin typeface="Times New Roman" panose="02020603050405020304" pitchFamily="18" charset="0"/>
                <a:cs typeface="Times New Roman" panose="02020603050405020304" pitchFamily="18" charset="0"/>
              </a:rPr>
              <a:t> observed in the recent years</a:t>
            </a:r>
          </a:p>
          <a:p>
            <a:pPr algn="ctr"/>
            <a:r>
              <a:rPr lang="en-US" sz="1400" b="1" dirty="0" smtClean="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YoY %increase counts to </a:t>
            </a:r>
            <a:r>
              <a:rPr lang="en-US" sz="1400" b="1" dirty="0" smtClean="0">
                <a:latin typeface="Times New Roman" panose="02020603050405020304" pitchFamily="18" charset="0"/>
                <a:cs typeface="Times New Roman" panose="02020603050405020304" pitchFamily="18" charset="0"/>
              </a:rPr>
              <a:t>119%</a:t>
            </a:r>
            <a:r>
              <a:rPr lang="en-US" sz="1400" dirty="0" smtClean="0">
                <a:latin typeface="Times New Roman" panose="02020603050405020304" pitchFamily="18" charset="0"/>
                <a:cs typeface="Times New Roman" panose="02020603050405020304" pitchFamily="18" charset="0"/>
              </a:rPr>
              <a:t> for the most recent year</a:t>
            </a:r>
            <a:r>
              <a:rPr lang="en-US" sz="1400" b="1" dirty="0" smtClean="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511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11069" y="3146213"/>
            <a:ext cx="9313817" cy="856138"/>
          </a:xfrm>
        </p:spPr>
        <p:txBody>
          <a:bodyPr>
            <a:normAutofit fontScale="90000"/>
          </a:bodyPr>
          <a:lstStyle/>
          <a:p>
            <a:pPr lvl="0"/>
            <a:r>
              <a:rPr lang="en-IN" b="1" dirty="0" smtClean="0"/>
              <a:t>Driver Analysis </a:t>
            </a:r>
            <a:r>
              <a:rPr lang="en-IN" i="1" dirty="0" smtClean="0"/>
              <a:t>by Categories</a:t>
            </a:r>
            <a:r>
              <a:rPr lang="en-IN" b="1" i="1" dirty="0" smtClean="0"/>
              <a:t/>
            </a:r>
            <a:br>
              <a:rPr lang="en-IN" b="1" i="1" dirty="0" smtClean="0"/>
            </a:br>
            <a:r>
              <a:rPr lang="en-IN" sz="3100" dirty="0" smtClean="0"/>
              <a:t>[</a:t>
            </a:r>
            <a:r>
              <a:rPr lang="en-US" sz="3200" dirty="0"/>
              <a:t>through available </a:t>
            </a:r>
            <a:r>
              <a:rPr lang="en-US" sz="3200" dirty="0" smtClean="0"/>
              <a:t>sources]</a:t>
            </a:r>
            <a:endParaRPr lang="en-US" sz="3200" dirty="0"/>
          </a:p>
        </p:txBody>
      </p:sp>
      <p:sp>
        <p:nvSpPr>
          <p:cNvPr id="6" name="Title 1"/>
          <p:cNvSpPr txBox="1">
            <a:spLocks/>
          </p:cNvSpPr>
          <p:nvPr/>
        </p:nvSpPr>
        <p:spPr>
          <a:xfrm>
            <a:off x="1178802" y="4153746"/>
            <a:ext cx="9313817" cy="8561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r>
              <a:rPr lang="en-US" sz="1800" dirty="0" smtClean="0"/>
              <a:t>Objective around doing Driver Analysis is to create multiple hypotheses around the available data; to see what factors having a significant impact on the Loan default</a:t>
            </a:r>
            <a:endParaRPr lang="en-US" sz="1600" dirty="0"/>
          </a:p>
        </p:txBody>
      </p:sp>
    </p:spTree>
    <p:extLst>
      <p:ext uri="{BB962C8B-B14F-4D97-AF65-F5344CB8AC3E}">
        <p14:creationId xmlns:p14="http://schemas.microsoft.com/office/powerpoint/2010/main" val="2684977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Hypothesis – I</a:t>
            </a:r>
            <a:br>
              <a:rPr lang="en-IN" b="1" dirty="0" smtClean="0"/>
            </a:br>
            <a:r>
              <a:rPr lang="en-IN" sz="3100" i="1" dirty="0" smtClean="0"/>
              <a:t>Is there any pattern around the Loan Term?</a:t>
            </a:r>
            <a:endParaRPr lang="en-IN" sz="3100" i="1" dirty="0"/>
          </a:p>
        </p:txBody>
      </p:sp>
      <p:sp>
        <p:nvSpPr>
          <p:cNvPr id="6" name="Rectangle 5"/>
          <p:cNvSpPr/>
          <p:nvPr/>
        </p:nvSpPr>
        <p:spPr>
          <a:xfrm>
            <a:off x="1836624" y="6045208"/>
            <a:ext cx="9381711" cy="660393"/>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dirty="0" smtClean="0">
                <a:solidFill>
                  <a:schemeClr val="tx1"/>
                </a:solidFill>
                <a:latin typeface="Times New Roman" panose="02020603050405020304" pitchFamily="18" charset="0"/>
                <a:cs typeface="Times New Roman" panose="02020603050405020304" pitchFamily="18" charset="0"/>
              </a:rPr>
              <a:t>“</a:t>
            </a:r>
            <a:r>
              <a:rPr lang="en-US" sz="1200" i="1" dirty="0" smtClean="0">
                <a:solidFill>
                  <a:schemeClr val="tx1"/>
                </a:solidFill>
                <a:latin typeface="Times New Roman" panose="02020603050405020304" pitchFamily="18" charset="0"/>
                <a:cs typeface="Times New Roman" panose="02020603050405020304" pitchFamily="18" charset="0"/>
              </a:rPr>
              <a:t>With the Increase in Interest rate, the chances of default increases as a Loan with Higher Interest rate generally goes for a longer term.</a:t>
            </a:r>
          </a:p>
          <a:p>
            <a:r>
              <a:rPr lang="en-US" sz="1200" b="1" i="1" dirty="0" smtClean="0">
                <a:solidFill>
                  <a:schemeClr val="tx1"/>
                </a:solidFill>
                <a:latin typeface="Times New Roman" panose="02020603050405020304" pitchFamily="18" charset="0"/>
                <a:cs typeface="Times New Roman" panose="02020603050405020304" pitchFamily="18" charset="0"/>
              </a:rPr>
              <a:t>Consumer Finance Company</a:t>
            </a:r>
            <a:r>
              <a:rPr lang="en-US" sz="1200" i="1" dirty="0" smtClean="0">
                <a:solidFill>
                  <a:schemeClr val="tx1"/>
                </a:solidFill>
                <a:latin typeface="Times New Roman" panose="02020603050405020304" pitchFamily="18" charset="0"/>
                <a:cs typeface="Times New Roman" panose="02020603050405020304" pitchFamily="18" charset="0"/>
              </a:rPr>
              <a:t> can take a look at optimizing the Interest rates across types to reduce the proportion of Charge Offs as the Applicants’ Income stability might vary across years.</a:t>
            </a:r>
            <a:r>
              <a:rPr lang="en-US" sz="1200" dirty="0" smtClean="0">
                <a:solidFill>
                  <a:schemeClr val="tx1"/>
                </a:solidFill>
                <a:latin typeface="Times New Roman" panose="02020603050405020304" pitchFamily="18" charset="0"/>
                <a:cs typeface="Times New Roman" panose="02020603050405020304" pitchFamily="18" charset="0"/>
              </a:rPr>
              <a:t>”</a:t>
            </a:r>
          </a:p>
        </p:txBody>
      </p:sp>
      <p:graphicFrame>
        <p:nvGraphicFramePr>
          <p:cNvPr id="7" name="Chart 6"/>
          <p:cNvGraphicFramePr/>
          <p:nvPr>
            <p:extLst>
              <p:ext uri="{D42A27DB-BD31-4B8C-83A1-F6EECF244321}">
                <p14:modId xmlns:p14="http://schemas.microsoft.com/office/powerpoint/2010/main" val="3781911215"/>
              </p:ext>
            </p:extLst>
          </p:nvPr>
        </p:nvGraphicFramePr>
        <p:xfrm>
          <a:off x="1397000" y="1981198"/>
          <a:ext cx="5113867" cy="1794932"/>
        </p:xfrm>
        <a:graphic>
          <a:graphicData uri="http://schemas.openxmlformats.org/drawingml/2006/chart">
            <c:chart xmlns:c="http://schemas.openxmlformats.org/drawingml/2006/chart" xmlns:r="http://schemas.openxmlformats.org/officeDocument/2006/relationships" r:id="rId2"/>
          </a:graphicData>
        </a:graphic>
      </p:graphicFrame>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6798733" y="1998550"/>
            <a:ext cx="42164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was observed that Applicants with a </a:t>
            </a:r>
            <a:r>
              <a:rPr lang="en-US" b="1" dirty="0" smtClean="0">
                <a:latin typeface="Times New Roman" panose="02020603050405020304" pitchFamily="18" charset="0"/>
                <a:cs typeface="Times New Roman" panose="02020603050405020304" pitchFamily="18" charset="0"/>
              </a:rPr>
              <a:t>longer</a:t>
            </a:r>
            <a:r>
              <a:rPr lang="en-US" dirty="0" smtClean="0">
                <a:latin typeface="Times New Roman" panose="02020603050405020304" pitchFamily="18" charset="0"/>
                <a:cs typeface="Times New Roman" panose="02020603050405020304" pitchFamily="18" charset="0"/>
              </a:rPr>
              <a:t> Loan Term tends to </a:t>
            </a:r>
            <a:r>
              <a:rPr lang="en-US" b="1" dirty="0" smtClean="0">
                <a:latin typeface="Times New Roman" panose="02020603050405020304" pitchFamily="18" charset="0"/>
                <a:cs typeface="Times New Roman" panose="02020603050405020304" pitchFamily="18" charset="0"/>
              </a:rPr>
              <a:t>default more</a:t>
            </a:r>
            <a:r>
              <a:rPr lang="en-US" dirty="0" smtClean="0">
                <a:latin typeface="Times New Roman" panose="02020603050405020304" pitchFamily="18" charset="0"/>
                <a:cs typeface="Times New Roman" panose="02020603050405020304" pitchFamily="18" charset="0"/>
              </a:rPr>
              <a:t> than shorter ones</a:t>
            </a:r>
            <a:endParaRPr lang="en-US" dirty="0">
              <a:latin typeface="Times New Roman" panose="02020603050405020304" pitchFamily="18" charset="0"/>
              <a:cs typeface="Times New Roman" panose="02020603050405020304" pitchFamily="18" charset="0"/>
            </a:endParaRPr>
          </a:p>
        </p:txBody>
      </p:sp>
      <p:graphicFrame>
        <p:nvGraphicFramePr>
          <p:cNvPr id="12" name="Chart 11"/>
          <p:cNvGraphicFramePr/>
          <p:nvPr>
            <p:extLst>
              <p:ext uri="{D42A27DB-BD31-4B8C-83A1-F6EECF244321}">
                <p14:modId xmlns:p14="http://schemas.microsoft.com/office/powerpoint/2010/main" val="3590600808"/>
              </p:ext>
            </p:extLst>
          </p:nvPr>
        </p:nvGraphicFramePr>
        <p:xfrm>
          <a:off x="1439334" y="3911594"/>
          <a:ext cx="5113867" cy="1794932"/>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6798733" y="3903126"/>
            <a:ext cx="4216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address the above cause, we looked into the Interest Rates for the Applicants and observed that with the </a:t>
            </a:r>
            <a:r>
              <a:rPr lang="en-US" b="1" dirty="0" smtClean="0">
                <a:latin typeface="Times New Roman" panose="02020603050405020304" pitchFamily="18" charset="0"/>
                <a:cs typeface="Times New Roman" panose="02020603050405020304" pitchFamily="18" charset="0"/>
              </a:rPr>
              <a:t>increase</a:t>
            </a:r>
            <a:r>
              <a:rPr lang="en-US" dirty="0" smtClean="0">
                <a:latin typeface="Times New Roman" panose="02020603050405020304" pitchFamily="18" charset="0"/>
                <a:cs typeface="Times New Roman" panose="02020603050405020304" pitchFamily="18" charset="0"/>
              </a:rPr>
              <a:t> in </a:t>
            </a:r>
            <a:r>
              <a:rPr lang="en-US" b="1" dirty="0" smtClean="0">
                <a:latin typeface="Times New Roman" panose="02020603050405020304" pitchFamily="18" charset="0"/>
                <a:cs typeface="Times New Roman" panose="02020603050405020304" pitchFamily="18" charset="0"/>
              </a:rPr>
              <a:t>Interest Rates</a:t>
            </a:r>
            <a:r>
              <a:rPr lang="en-US" dirty="0" smtClean="0">
                <a:latin typeface="Times New Roman" panose="02020603050405020304" pitchFamily="18" charset="0"/>
                <a:cs typeface="Times New Roman" panose="02020603050405020304" pitchFamily="18" charset="0"/>
              </a:rPr>
              <a:t>, the chances of </a:t>
            </a:r>
            <a:r>
              <a:rPr lang="en-US" b="1" dirty="0" smtClean="0">
                <a:latin typeface="Times New Roman" panose="02020603050405020304" pitchFamily="18" charset="0"/>
                <a:cs typeface="Times New Roman" panose="02020603050405020304" pitchFamily="18" charset="0"/>
              </a:rPr>
              <a:t>getting default</a:t>
            </a:r>
            <a:r>
              <a:rPr lang="en-US" dirty="0" smtClean="0">
                <a:latin typeface="Times New Roman" panose="02020603050405020304" pitchFamily="18" charset="0"/>
                <a:cs typeface="Times New Roman" panose="02020603050405020304" pitchFamily="18" charset="0"/>
              </a:rPr>
              <a:t> also </a:t>
            </a:r>
            <a:r>
              <a:rPr lang="en-US" b="1" dirty="0" smtClean="0">
                <a:latin typeface="Times New Roman" panose="02020603050405020304" pitchFamily="18" charset="0"/>
                <a:cs typeface="Times New Roman" panose="02020603050405020304" pitchFamily="18" charset="0"/>
              </a:rPr>
              <a:t>increases</a:t>
            </a:r>
            <a:r>
              <a:rPr lang="en-US"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642" y="1799744"/>
            <a:ext cx="1881385" cy="228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5943605"/>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638712" y="2043719"/>
            <a:ext cx="3126177" cy="286657"/>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Distribution of Loan Term across Loan Status</a:t>
            </a:r>
            <a:endParaRPr lang="en-US" sz="12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2651746" y="3791392"/>
            <a:ext cx="3265550"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Distribution of Interest Rates across Loan Status</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9953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650515289"/>
              </p:ext>
            </p:extLst>
          </p:nvPr>
        </p:nvGraphicFramePr>
        <p:xfrm>
          <a:off x="1401653" y="1663657"/>
          <a:ext cx="5447881" cy="22182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Chart 19"/>
          <p:cNvGraphicFramePr/>
          <p:nvPr>
            <p:extLst>
              <p:ext uri="{D42A27DB-BD31-4B8C-83A1-F6EECF244321}">
                <p14:modId xmlns:p14="http://schemas.microsoft.com/office/powerpoint/2010/main" val="1947933191"/>
              </p:ext>
            </p:extLst>
          </p:nvPr>
        </p:nvGraphicFramePr>
        <p:xfrm>
          <a:off x="1410120" y="2777055"/>
          <a:ext cx="5439415" cy="1769541"/>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1"/>
          <p:cNvSpPr>
            <a:spLocks noGrp="1"/>
          </p:cNvSpPr>
          <p:nvPr>
            <p:ph type="title"/>
          </p:nvPr>
        </p:nvSpPr>
        <p:spPr>
          <a:xfrm>
            <a:off x="1136469" y="640080"/>
            <a:ext cx="9313817" cy="856138"/>
          </a:xfrm>
        </p:spPr>
        <p:txBody>
          <a:bodyPr>
            <a:normAutofit fontScale="90000"/>
          </a:bodyPr>
          <a:lstStyle/>
          <a:p>
            <a:r>
              <a:rPr lang="en-IN" b="1" dirty="0" smtClean="0"/>
              <a:t>Hypothesis – II</a:t>
            </a:r>
            <a:br>
              <a:rPr lang="en-IN" b="1" dirty="0" smtClean="0"/>
            </a:br>
            <a:r>
              <a:rPr lang="en-IN" sz="3100" i="1" dirty="0" smtClean="0"/>
              <a:t>Does Loan Term also affect other factors?</a:t>
            </a:r>
            <a:endParaRPr lang="en-IN" sz="3100" i="1" dirty="0"/>
          </a:p>
        </p:txBody>
      </p:sp>
      <p:sp>
        <p:nvSpPr>
          <p:cNvPr id="6" name="Rectangle 5"/>
          <p:cNvSpPr/>
          <p:nvPr/>
        </p:nvSpPr>
        <p:spPr>
          <a:xfrm>
            <a:off x="1836624" y="6045208"/>
            <a:ext cx="9381711" cy="660393"/>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dirty="0" smtClean="0">
                <a:solidFill>
                  <a:schemeClr val="tx1"/>
                </a:solidFill>
                <a:latin typeface="Times New Roman" panose="02020603050405020304" pitchFamily="18" charset="0"/>
                <a:cs typeface="Times New Roman" panose="02020603050405020304" pitchFamily="18" charset="0"/>
              </a:rPr>
              <a:t>“</a:t>
            </a:r>
            <a:r>
              <a:rPr lang="en-US" sz="1200" i="1" dirty="0" smtClean="0">
                <a:solidFill>
                  <a:schemeClr val="tx1"/>
                </a:solidFill>
                <a:latin typeface="Times New Roman" panose="02020603050405020304" pitchFamily="18" charset="0"/>
                <a:cs typeface="Times New Roman" panose="02020603050405020304" pitchFamily="18" charset="0"/>
              </a:rPr>
              <a:t>Debt Consolidation </a:t>
            </a:r>
            <a:r>
              <a:rPr lang="en-US" sz="1200" i="1" dirty="0" smtClean="0">
                <a:solidFill>
                  <a:schemeClr val="tx1"/>
                </a:solidFill>
                <a:latin typeface="Times New Roman" panose="02020603050405020304" pitchFamily="18" charset="0"/>
                <a:cs typeface="Times New Roman" panose="02020603050405020304" pitchFamily="18" charset="0"/>
              </a:rPr>
              <a:t>captured to be a </a:t>
            </a:r>
            <a:r>
              <a:rPr lang="en-US" sz="1200" i="1" dirty="0" smtClean="0">
                <a:solidFill>
                  <a:schemeClr val="tx1"/>
                </a:solidFill>
                <a:latin typeface="Times New Roman" panose="02020603050405020304" pitchFamily="18" charset="0"/>
                <a:cs typeface="Times New Roman" panose="02020603050405020304" pitchFamily="18" charset="0"/>
              </a:rPr>
              <a:t>very common purpose for </a:t>
            </a:r>
            <a:r>
              <a:rPr lang="en-US" sz="1200" i="1" dirty="0" smtClean="0">
                <a:solidFill>
                  <a:schemeClr val="tx1"/>
                </a:solidFill>
                <a:latin typeface="Times New Roman" panose="02020603050405020304" pitchFamily="18" charset="0"/>
                <a:cs typeface="Times New Roman" panose="02020603050405020304" pitchFamily="18" charset="0"/>
              </a:rPr>
              <a:t>Loan Application</a:t>
            </a:r>
            <a:r>
              <a:rPr lang="en-US" sz="1200" i="1" dirty="0" smtClean="0">
                <a:solidFill>
                  <a:schemeClr val="tx1"/>
                </a:solidFill>
                <a:latin typeface="Times New Roman" panose="02020603050405020304" pitchFamily="18" charset="0"/>
                <a:cs typeface="Times New Roman" panose="02020603050405020304" pitchFamily="18" charset="0"/>
              </a:rPr>
              <a:t>. </a:t>
            </a:r>
            <a:r>
              <a:rPr lang="en-US" sz="1200" i="1" dirty="0" smtClean="0">
                <a:solidFill>
                  <a:schemeClr val="tx1"/>
                </a:solidFill>
                <a:latin typeface="Times New Roman" panose="02020603050405020304" pitchFamily="18" charset="0"/>
                <a:cs typeface="Times New Roman" panose="02020603050405020304" pitchFamily="18" charset="0"/>
              </a:rPr>
              <a:t>However, applicants opting for a Loan Term of </a:t>
            </a:r>
            <a:r>
              <a:rPr lang="en-US" sz="1200" b="1" i="1" dirty="0" smtClean="0">
                <a:solidFill>
                  <a:schemeClr val="tx1"/>
                </a:solidFill>
                <a:latin typeface="Times New Roman" panose="02020603050405020304" pitchFamily="18" charset="0"/>
                <a:cs typeface="Times New Roman" panose="02020603050405020304" pitchFamily="18" charset="0"/>
              </a:rPr>
              <a:t>60 Months </a:t>
            </a:r>
            <a:r>
              <a:rPr lang="en-US" sz="1200" i="1" dirty="0" smtClean="0">
                <a:solidFill>
                  <a:schemeClr val="tx1"/>
                </a:solidFill>
                <a:latin typeface="Times New Roman" panose="02020603050405020304" pitchFamily="18" charset="0"/>
                <a:cs typeface="Times New Roman" panose="02020603050405020304" pitchFamily="18" charset="0"/>
              </a:rPr>
              <a:t>have higher chances </a:t>
            </a:r>
            <a:r>
              <a:rPr lang="en-US" sz="1200" i="1" dirty="0" smtClean="0">
                <a:solidFill>
                  <a:schemeClr val="tx1"/>
                </a:solidFill>
                <a:latin typeface="Times New Roman" panose="02020603050405020304" pitchFamily="18" charset="0"/>
                <a:cs typeface="Times New Roman" panose="02020603050405020304" pitchFamily="18" charset="0"/>
              </a:rPr>
              <a:t>of getting at </a:t>
            </a:r>
            <a:r>
              <a:rPr lang="en-US" sz="1200" i="1" dirty="0" smtClean="0">
                <a:solidFill>
                  <a:schemeClr val="tx1"/>
                </a:solidFill>
                <a:latin typeface="Times New Roman" panose="02020603050405020304" pitchFamily="18" charset="0"/>
                <a:cs typeface="Times New Roman" panose="02020603050405020304" pitchFamily="18" charset="0"/>
              </a:rPr>
              <a:t>default. Also, when looked at the Verification Status, majority of the Applicant’s income sources were found Verified for the same term. </a:t>
            </a:r>
            <a:r>
              <a:rPr lang="en-US" sz="1200" b="1" i="1" dirty="0">
                <a:solidFill>
                  <a:schemeClr val="tx1"/>
                </a:solidFill>
                <a:latin typeface="Times New Roman" panose="02020603050405020304" pitchFamily="18" charset="0"/>
                <a:cs typeface="Times New Roman" panose="02020603050405020304" pitchFamily="18" charset="0"/>
              </a:rPr>
              <a:t>Consumer Finance </a:t>
            </a:r>
            <a:r>
              <a:rPr lang="en-US" sz="1200" b="1" i="1" dirty="0" smtClean="0">
                <a:solidFill>
                  <a:schemeClr val="tx1"/>
                </a:solidFill>
                <a:latin typeface="Times New Roman" panose="02020603050405020304" pitchFamily="18" charset="0"/>
                <a:cs typeface="Times New Roman" panose="02020603050405020304" pitchFamily="18" charset="0"/>
              </a:rPr>
              <a:t>Company </a:t>
            </a:r>
            <a:r>
              <a:rPr lang="en-US" sz="1200" i="1" dirty="0" smtClean="0">
                <a:solidFill>
                  <a:schemeClr val="tx1"/>
                </a:solidFill>
                <a:latin typeface="Times New Roman" panose="02020603050405020304" pitchFamily="18" charset="0"/>
                <a:cs typeface="Times New Roman" panose="02020603050405020304" pitchFamily="18" charset="0"/>
              </a:rPr>
              <a:t>can scrutinize the verification process to understand specific trait of Borrower’s at default.”</a:t>
            </a:r>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061210" y="2066286"/>
            <a:ext cx="4487334"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was observed that Applicants having </a:t>
            </a:r>
            <a:r>
              <a:rPr lang="en-US" b="1" dirty="0" smtClean="0">
                <a:latin typeface="Times New Roman" panose="02020603050405020304" pitchFamily="18" charset="0"/>
                <a:cs typeface="Times New Roman" panose="02020603050405020304" pitchFamily="18" charset="0"/>
              </a:rPr>
              <a:t>Debt Consolidation</a:t>
            </a:r>
            <a:r>
              <a:rPr lang="en-US" dirty="0" smtClean="0">
                <a:latin typeface="Times New Roman" panose="02020603050405020304" pitchFamily="18" charset="0"/>
                <a:cs typeface="Times New Roman" panose="02020603050405020304" pitchFamily="18" charset="0"/>
              </a:rPr>
              <a:t> as the purpose of Loan tends to default with a higher chance over a Loan Term of </a:t>
            </a:r>
            <a:r>
              <a:rPr lang="en-US" b="1" dirty="0" smtClean="0">
                <a:latin typeface="Times New Roman" panose="02020603050405020304" pitchFamily="18" charset="0"/>
                <a:cs typeface="Times New Roman" panose="02020603050405020304" pitchFamily="18" charset="0"/>
              </a:rPr>
              <a:t>60 Months</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713" y="1681206"/>
            <a:ext cx="1881385" cy="228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5943605"/>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57467" y="1838647"/>
            <a:ext cx="4269671" cy="276999"/>
          </a:xfrm>
          <a:prstGeom prst="rect">
            <a:avLst/>
          </a:prstGeom>
          <a:noFill/>
        </p:spPr>
        <p:txBody>
          <a:bodyPr wrap="square" rtlCol="0">
            <a:spAutoFit/>
          </a:bodyPr>
          <a:lstStyle/>
          <a:p>
            <a:pPr algn="ctr"/>
            <a:r>
              <a:rPr lang="en-US" sz="1200" dirty="0" smtClean="0">
                <a:latin typeface="Times New Roman" panose="02020603050405020304" pitchFamily="18" charset="0"/>
                <a:cs typeface="Times New Roman" panose="02020603050405020304" pitchFamily="18" charset="0"/>
              </a:rPr>
              <a:t>Distribution of Loan Term across Top 6 Purpose Categories</a:t>
            </a:r>
            <a:endParaRPr lang="en-US" sz="1200" dirty="0">
              <a:latin typeface="Times New Roman" panose="02020603050405020304" pitchFamily="18" charset="0"/>
              <a:cs typeface="Times New Roman" panose="02020603050405020304" pitchFamily="18" charset="0"/>
            </a:endParaRPr>
          </a:p>
        </p:txBody>
      </p:sp>
      <p:graphicFrame>
        <p:nvGraphicFramePr>
          <p:cNvPr id="24" name="Chart 23"/>
          <p:cNvGraphicFramePr/>
          <p:nvPr>
            <p:extLst>
              <p:ext uri="{D42A27DB-BD31-4B8C-83A1-F6EECF244321}">
                <p14:modId xmlns:p14="http://schemas.microsoft.com/office/powerpoint/2010/main" val="1524968709"/>
              </p:ext>
            </p:extLst>
          </p:nvPr>
        </p:nvGraphicFramePr>
        <p:xfrm>
          <a:off x="1376252" y="4715933"/>
          <a:ext cx="5642615" cy="104989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7" name="Chart 26"/>
          <p:cNvGraphicFramePr/>
          <p:nvPr>
            <p:extLst>
              <p:ext uri="{D42A27DB-BD31-4B8C-83A1-F6EECF244321}">
                <p14:modId xmlns:p14="http://schemas.microsoft.com/office/powerpoint/2010/main" val="399298857"/>
              </p:ext>
            </p:extLst>
          </p:nvPr>
        </p:nvGraphicFramePr>
        <p:xfrm>
          <a:off x="1376252" y="4292175"/>
          <a:ext cx="5642615" cy="743701"/>
        </p:xfrm>
        <a:graphic>
          <a:graphicData uri="http://schemas.openxmlformats.org/drawingml/2006/chart">
            <c:chart xmlns:c="http://schemas.openxmlformats.org/drawingml/2006/chart" xmlns:r="http://schemas.openxmlformats.org/officeDocument/2006/relationships" r:id="rId7"/>
          </a:graphicData>
        </a:graphic>
      </p:graphicFrame>
      <p:sp>
        <p:nvSpPr>
          <p:cNvPr id="28" name="TextBox 27"/>
          <p:cNvSpPr txBox="1"/>
          <p:nvPr/>
        </p:nvSpPr>
        <p:spPr>
          <a:xfrm>
            <a:off x="2632209" y="4199673"/>
            <a:ext cx="3782675"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Distribution of Loan Term across Verification Status</a:t>
            </a:r>
            <a:endParaRPr lang="en-US" sz="12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1961482" y="3746986"/>
            <a:ext cx="547626" cy="400110"/>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Credit Card</a:t>
            </a:r>
            <a:endParaRPr lang="en-US" sz="10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2450250" y="3756603"/>
            <a:ext cx="970154" cy="416227"/>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Debt Consolidation</a:t>
            </a:r>
            <a:endParaRPr lang="en-US" sz="10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3223174" y="3753540"/>
            <a:ext cx="891624" cy="400110"/>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Home Improvement</a:t>
            </a:r>
            <a:endParaRPr lang="en-US" sz="10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4018465" y="3745326"/>
            <a:ext cx="773667" cy="400110"/>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Major Purchase</a:t>
            </a:r>
            <a:endParaRPr lang="en-US" sz="1000"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4809954" y="3762260"/>
            <a:ext cx="528425" cy="246221"/>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Other</a:t>
            </a:r>
            <a:endParaRPr lang="en-US" sz="1000"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5404535" y="3753793"/>
            <a:ext cx="771418" cy="400110"/>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Other Categories</a:t>
            </a:r>
            <a:endParaRPr lang="en-US" sz="10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6133303" y="3763920"/>
            <a:ext cx="771418" cy="400110"/>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Small Business</a:t>
            </a:r>
            <a:endParaRPr lang="en-US" sz="10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6311" y="4025586"/>
            <a:ext cx="701315" cy="393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417" y="3508338"/>
            <a:ext cx="744252" cy="379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ounded Rectangle 24"/>
          <p:cNvSpPr/>
          <p:nvPr/>
        </p:nvSpPr>
        <p:spPr>
          <a:xfrm>
            <a:off x="5562600" y="4514996"/>
            <a:ext cx="1244600" cy="1124193"/>
          </a:xfrm>
          <a:prstGeom prst="roundRect">
            <a:avLst/>
          </a:prstGeom>
          <a:noFill/>
          <a:ln w="19050">
            <a:solidFill>
              <a:srgbClr val="A73719"/>
            </a:solidFill>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0" name="TextBox 29"/>
          <p:cNvSpPr txBox="1"/>
          <p:nvPr/>
        </p:nvSpPr>
        <p:spPr>
          <a:xfrm>
            <a:off x="3864340" y="5637935"/>
            <a:ext cx="1132726" cy="205319"/>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Source Verified</a:t>
            </a:r>
            <a:endParaRPr lang="en-US" sz="10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2267533" y="5639189"/>
            <a:ext cx="936137" cy="246221"/>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Not Verified</a:t>
            </a:r>
            <a:endParaRPr lang="en-US" sz="10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5800845" y="5637934"/>
            <a:ext cx="703334" cy="246221"/>
          </a:xfrm>
          <a:prstGeom prst="rect">
            <a:avLst/>
          </a:prstGeom>
          <a:noFill/>
        </p:spPr>
        <p:txBody>
          <a:bodyPr wrap="square" rtlCol="0">
            <a:spAutoFit/>
          </a:bodyPr>
          <a:lstStyle/>
          <a:p>
            <a:pPr algn="ctr"/>
            <a:r>
              <a:rPr lang="en-US" sz="1000" dirty="0" smtClean="0">
                <a:latin typeface="Times New Roman" panose="02020603050405020304" pitchFamily="18" charset="0"/>
                <a:cs typeface="Times New Roman" panose="02020603050405020304" pitchFamily="18" charset="0"/>
              </a:rPr>
              <a:t>Verified</a:t>
            </a:r>
            <a:endParaRPr lang="en-US" sz="1000" dirty="0">
              <a:latin typeface="Times New Roman" panose="02020603050405020304" pitchFamily="18" charset="0"/>
              <a:cs typeface="Times New Roman" panose="02020603050405020304" pitchFamily="18" charset="0"/>
            </a:endParaRPr>
          </a:p>
        </p:txBody>
      </p:sp>
      <p:sp>
        <p:nvSpPr>
          <p:cNvPr id="39" name="Rounded Rectangle 38"/>
          <p:cNvSpPr/>
          <p:nvPr/>
        </p:nvSpPr>
        <p:spPr>
          <a:xfrm>
            <a:off x="2615989" y="2097494"/>
            <a:ext cx="638676" cy="1645930"/>
          </a:xfrm>
          <a:prstGeom prst="roundRect">
            <a:avLst/>
          </a:prstGeom>
          <a:noFill/>
          <a:ln w="19050">
            <a:solidFill>
              <a:srgbClr val="A73719"/>
            </a:solidFill>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0" name="TextBox 39"/>
          <p:cNvSpPr txBox="1"/>
          <p:nvPr/>
        </p:nvSpPr>
        <p:spPr>
          <a:xfrm>
            <a:off x="7027257" y="4430652"/>
            <a:ext cx="419107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Applicants whose Verification Status showed </a:t>
            </a:r>
            <a:r>
              <a:rPr lang="en-US" b="1" dirty="0" smtClean="0">
                <a:latin typeface="Times New Roman" panose="02020603050405020304" pitchFamily="18" charset="0"/>
                <a:cs typeface="Times New Roman" panose="02020603050405020304" pitchFamily="18" charset="0"/>
              </a:rPr>
              <a:t>Verified </a:t>
            </a:r>
            <a:r>
              <a:rPr lang="en-US" dirty="0" smtClean="0">
                <a:latin typeface="Times New Roman" panose="02020603050405020304" pitchFamily="18" charset="0"/>
                <a:cs typeface="Times New Roman" panose="02020603050405020304" pitchFamily="18" charset="0"/>
              </a:rPr>
              <a:t>were captured more in the Charged off list for the Loan Term of </a:t>
            </a:r>
            <a:r>
              <a:rPr lang="en-US" b="1" dirty="0" smtClean="0">
                <a:latin typeface="Times New Roman" panose="02020603050405020304" pitchFamily="18" charset="0"/>
                <a:cs typeface="Times New Roman" panose="02020603050405020304" pitchFamily="18" charset="0"/>
              </a:rPr>
              <a:t>60 Months</a:t>
            </a:r>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850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Hypothesis – </a:t>
            </a:r>
            <a:r>
              <a:rPr lang="en-IN" b="1" dirty="0" smtClean="0"/>
              <a:t>III</a:t>
            </a:r>
            <a:r>
              <a:rPr lang="en-IN" b="1" dirty="0" smtClean="0"/>
              <a:t/>
            </a:r>
            <a:br>
              <a:rPr lang="en-IN" b="1" dirty="0" smtClean="0"/>
            </a:br>
            <a:r>
              <a:rPr lang="en-IN" sz="3100" i="1" dirty="0" smtClean="0"/>
              <a:t>Does Grades impact the Loan Status?</a:t>
            </a:r>
            <a:endParaRPr lang="en-IN" sz="3100" i="1" dirty="0"/>
          </a:p>
        </p:txBody>
      </p:sp>
      <p:sp>
        <p:nvSpPr>
          <p:cNvPr id="6" name="Rectangle 5"/>
          <p:cNvSpPr/>
          <p:nvPr/>
        </p:nvSpPr>
        <p:spPr>
          <a:xfrm>
            <a:off x="1836624" y="6045208"/>
            <a:ext cx="9381711" cy="660393"/>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i="1" dirty="0" smtClean="0">
                <a:solidFill>
                  <a:schemeClr val="tx1"/>
                </a:solidFill>
                <a:latin typeface="Times New Roman" panose="02020603050405020304" pitchFamily="18" charset="0"/>
                <a:cs typeface="Times New Roman" panose="02020603050405020304" pitchFamily="18" charset="0"/>
              </a:rPr>
              <a:t>“It was observed that a very high volume of the Loan Applicants across all Loan Status’ were Grade by categories such as </a:t>
            </a:r>
            <a:r>
              <a:rPr lang="en-US" sz="1200" b="1" i="1" dirty="0" smtClean="0">
                <a:solidFill>
                  <a:schemeClr val="tx1"/>
                </a:solidFill>
                <a:latin typeface="Times New Roman" panose="02020603050405020304" pitchFamily="18" charset="0"/>
                <a:cs typeface="Times New Roman" panose="02020603050405020304" pitchFamily="18" charset="0"/>
              </a:rPr>
              <a:t>B</a:t>
            </a:r>
            <a:r>
              <a:rPr lang="en-US" sz="1200" i="1" dirty="0" smtClean="0">
                <a:solidFill>
                  <a:schemeClr val="tx1"/>
                </a:solidFill>
                <a:latin typeface="Times New Roman" panose="02020603050405020304" pitchFamily="18" charset="0"/>
                <a:cs typeface="Times New Roman" panose="02020603050405020304" pitchFamily="18" charset="0"/>
              </a:rPr>
              <a:t>, </a:t>
            </a:r>
            <a:r>
              <a:rPr lang="en-US" sz="1200" b="1" i="1" dirty="0" smtClean="0">
                <a:solidFill>
                  <a:schemeClr val="tx1"/>
                </a:solidFill>
                <a:latin typeface="Times New Roman" panose="02020603050405020304" pitchFamily="18" charset="0"/>
                <a:cs typeface="Times New Roman" panose="02020603050405020304" pitchFamily="18" charset="0"/>
              </a:rPr>
              <a:t>C</a:t>
            </a:r>
            <a:r>
              <a:rPr lang="en-US" sz="1200" i="1" dirty="0" smtClean="0">
                <a:solidFill>
                  <a:schemeClr val="tx1"/>
                </a:solidFill>
                <a:latin typeface="Times New Roman" panose="02020603050405020304" pitchFamily="18" charset="0"/>
                <a:cs typeface="Times New Roman" panose="02020603050405020304" pitchFamily="18" charset="0"/>
              </a:rPr>
              <a:t>, </a:t>
            </a:r>
            <a:r>
              <a:rPr lang="en-US" sz="1200" b="1" i="1" dirty="0" smtClean="0">
                <a:solidFill>
                  <a:schemeClr val="tx1"/>
                </a:solidFill>
                <a:latin typeface="Times New Roman" panose="02020603050405020304" pitchFamily="18" charset="0"/>
                <a:cs typeface="Times New Roman" panose="02020603050405020304" pitchFamily="18" charset="0"/>
              </a:rPr>
              <a:t>D</a:t>
            </a:r>
            <a:r>
              <a:rPr lang="en-US" sz="1200" i="1" dirty="0" smtClean="0">
                <a:solidFill>
                  <a:schemeClr val="tx1"/>
                </a:solidFill>
                <a:latin typeface="Times New Roman" panose="02020603050405020304" pitchFamily="18" charset="0"/>
                <a:cs typeface="Times New Roman" panose="02020603050405020304" pitchFamily="18" charset="0"/>
              </a:rPr>
              <a:t> &amp; </a:t>
            </a:r>
            <a:r>
              <a:rPr lang="en-US" sz="1200" b="1" i="1" dirty="0" smtClean="0">
                <a:solidFill>
                  <a:schemeClr val="tx1"/>
                </a:solidFill>
                <a:latin typeface="Times New Roman" panose="02020603050405020304" pitchFamily="18" charset="0"/>
                <a:cs typeface="Times New Roman" panose="02020603050405020304" pitchFamily="18" charset="0"/>
              </a:rPr>
              <a:t>E</a:t>
            </a:r>
            <a:r>
              <a:rPr lang="en-US" sz="1200" i="1" dirty="0" smtClean="0">
                <a:solidFill>
                  <a:schemeClr val="tx1"/>
                </a:solidFill>
                <a:latin typeface="Times New Roman" panose="02020603050405020304" pitchFamily="18" charset="0"/>
                <a:cs typeface="Times New Roman" panose="02020603050405020304" pitchFamily="18" charset="0"/>
              </a:rPr>
              <a:t>. However, whe</a:t>
            </a:r>
            <a:r>
              <a:rPr lang="en-US" sz="1200" i="1" dirty="0" smtClean="0">
                <a:solidFill>
                  <a:schemeClr val="tx1"/>
                </a:solidFill>
                <a:latin typeface="Times New Roman" panose="02020603050405020304" pitchFamily="18" charset="0"/>
                <a:cs typeface="Times New Roman" panose="02020603050405020304" pitchFamily="18" charset="0"/>
              </a:rPr>
              <a:t>n looked at</a:t>
            </a:r>
            <a:r>
              <a:rPr lang="en-US" sz="1200" i="1" dirty="0" smtClean="0">
                <a:solidFill>
                  <a:schemeClr val="tx1"/>
                </a:solidFill>
                <a:latin typeface="Times New Roman" panose="02020603050405020304" pitchFamily="18" charset="0"/>
                <a:cs typeface="Times New Roman" panose="02020603050405020304" pitchFamily="18" charset="0"/>
              </a:rPr>
              <a:t> </a:t>
            </a:r>
            <a:r>
              <a:rPr lang="en-US" sz="1200" b="1" i="1" dirty="0" smtClean="0">
                <a:solidFill>
                  <a:schemeClr val="tx1"/>
                </a:solidFill>
                <a:latin typeface="Times New Roman" panose="02020603050405020304" pitchFamily="18" charset="0"/>
                <a:cs typeface="Times New Roman" panose="02020603050405020304" pitchFamily="18" charset="0"/>
              </a:rPr>
              <a:t>Charge Offs</a:t>
            </a:r>
            <a:r>
              <a:rPr lang="en-US" sz="1200" i="1" dirty="0" smtClean="0">
                <a:solidFill>
                  <a:schemeClr val="tx1"/>
                </a:solidFill>
                <a:latin typeface="Times New Roman" panose="02020603050405020304" pitchFamily="18" charset="0"/>
                <a:cs typeface="Times New Roman" panose="02020603050405020304" pitchFamily="18" charset="0"/>
              </a:rPr>
              <a:t>, it was also found to have followed a similar pattern except for </a:t>
            </a:r>
            <a:r>
              <a:rPr lang="en-US" sz="1200" b="1" i="1" dirty="0" smtClean="0">
                <a:solidFill>
                  <a:schemeClr val="tx1"/>
                </a:solidFill>
                <a:latin typeface="Times New Roman" panose="02020603050405020304" pitchFamily="18" charset="0"/>
                <a:cs typeface="Times New Roman" panose="02020603050405020304" pitchFamily="18" charset="0"/>
              </a:rPr>
              <a:t>Grade A</a:t>
            </a:r>
            <a:r>
              <a:rPr lang="en-US" sz="1200" i="1" dirty="0" smtClean="0">
                <a:solidFill>
                  <a:schemeClr val="tx1"/>
                </a:solidFill>
                <a:latin typeface="Times New Roman" panose="02020603050405020304" pitchFamily="18" charset="0"/>
                <a:cs typeface="Times New Roman" panose="02020603050405020304" pitchFamily="18" charset="0"/>
              </a:rPr>
              <a:t> which had the most count of </a:t>
            </a:r>
            <a:r>
              <a:rPr lang="en-US" sz="1200" b="1" i="1" dirty="0" smtClean="0">
                <a:solidFill>
                  <a:schemeClr val="tx1"/>
                </a:solidFill>
                <a:latin typeface="Times New Roman" panose="02020603050405020304" pitchFamily="18" charset="0"/>
                <a:cs typeface="Times New Roman" panose="02020603050405020304" pitchFamily="18" charset="0"/>
              </a:rPr>
              <a:t>Fully Paid</a:t>
            </a:r>
            <a:r>
              <a:rPr lang="en-US" sz="1200" i="1" dirty="0" smtClean="0">
                <a:solidFill>
                  <a:schemeClr val="tx1"/>
                </a:solidFill>
                <a:latin typeface="Times New Roman" panose="02020603050405020304" pitchFamily="18" charset="0"/>
                <a:cs typeface="Times New Roman" panose="02020603050405020304" pitchFamily="18" charset="0"/>
              </a:rPr>
              <a:t> cases.</a:t>
            </a:r>
          </a:p>
          <a:p>
            <a:r>
              <a:rPr lang="en-US" sz="1200" i="1" dirty="0" smtClean="0">
                <a:solidFill>
                  <a:schemeClr val="tx1"/>
                </a:solidFill>
                <a:latin typeface="Times New Roman" panose="02020603050405020304" pitchFamily="18" charset="0"/>
                <a:cs typeface="Times New Roman" panose="02020603050405020304" pitchFamily="18" charset="0"/>
              </a:rPr>
              <a:t>It is highly recommended to the </a:t>
            </a:r>
            <a:r>
              <a:rPr lang="en-US" sz="1200" b="1" i="1" dirty="0">
                <a:solidFill>
                  <a:schemeClr val="tx1"/>
                </a:solidFill>
                <a:latin typeface="Times New Roman" panose="02020603050405020304" pitchFamily="18" charset="0"/>
                <a:cs typeface="Times New Roman" panose="02020603050405020304" pitchFamily="18" charset="0"/>
              </a:rPr>
              <a:t>Consumer Finance </a:t>
            </a:r>
            <a:r>
              <a:rPr lang="en-US" sz="1200" b="1" i="1" dirty="0" smtClean="0">
                <a:solidFill>
                  <a:schemeClr val="tx1"/>
                </a:solidFill>
                <a:latin typeface="Times New Roman" panose="02020603050405020304" pitchFamily="18" charset="0"/>
                <a:cs typeface="Times New Roman" panose="02020603050405020304" pitchFamily="18" charset="0"/>
              </a:rPr>
              <a:t>Company </a:t>
            </a:r>
            <a:r>
              <a:rPr lang="en-US" sz="1200" i="1" dirty="0" smtClean="0">
                <a:solidFill>
                  <a:schemeClr val="tx1"/>
                </a:solidFill>
                <a:latin typeface="Times New Roman" panose="02020603050405020304" pitchFamily="18" charset="0"/>
                <a:cs typeface="Times New Roman" panose="02020603050405020304" pitchFamily="18" charset="0"/>
              </a:rPr>
              <a:t>to look at the Grading System before the Loan Approval”</a:t>
            </a:r>
            <a:endParaRPr lang="en-US" sz="1200" i="1" dirty="0" smtClean="0">
              <a:solidFill>
                <a:schemeClr val="tx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6036742"/>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2" name="Chart 1"/>
          <p:cNvGraphicFramePr/>
          <p:nvPr>
            <p:extLst>
              <p:ext uri="{D42A27DB-BD31-4B8C-83A1-F6EECF244321}">
                <p14:modId xmlns:p14="http://schemas.microsoft.com/office/powerpoint/2010/main" val="78062237"/>
              </p:ext>
            </p:extLst>
          </p:nvPr>
        </p:nvGraphicFramePr>
        <p:xfrm>
          <a:off x="1376253" y="2065873"/>
          <a:ext cx="3796880" cy="3911600"/>
        </p:xfrm>
        <a:graphic>
          <a:graphicData uri="http://schemas.openxmlformats.org/drawingml/2006/chart">
            <c:chart xmlns:c="http://schemas.openxmlformats.org/drawingml/2006/chart" xmlns:r="http://schemas.openxmlformats.org/officeDocument/2006/relationships" r:id="rId3"/>
          </a:graphicData>
        </a:graphic>
      </p:graphicFrame>
      <p:pic>
        <p:nvPicPr>
          <p:cNvPr id="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713" y="1664272"/>
            <a:ext cx="1881385" cy="228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TextBox 41"/>
          <p:cNvSpPr txBox="1"/>
          <p:nvPr/>
        </p:nvSpPr>
        <p:spPr>
          <a:xfrm>
            <a:off x="6824134" y="2022429"/>
            <a:ext cx="4487334"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Applicants who were rated by categories viz. </a:t>
            </a:r>
            <a:r>
              <a:rPr lang="en-US" b="1" dirty="0" smtClean="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&amp; </a:t>
            </a:r>
            <a:r>
              <a:rPr lang="en-US" b="1" dirty="0" smtClean="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 grades contributes to </a:t>
            </a:r>
            <a:r>
              <a:rPr lang="en-US" b="1" dirty="0" smtClean="0">
                <a:latin typeface="Times New Roman" panose="02020603050405020304" pitchFamily="18" charset="0"/>
                <a:cs typeface="Times New Roman" panose="02020603050405020304" pitchFamily="18" charset="0"/>
              </a:rPr>
              <a:t>~82% </a:t>
            </a:r>
            <a:r>
              <a:rPr lang="en-US" dirty="0" smtClean="0">
                <a:latin typeface="Times New Roman" panose="02020603050405020304" pitchFamily="18" charset="0"/>
                <a:cs typeface="Times New Roman" panose="02020603050405020304" pitchFamily="18" charset="0"/>
              </a:rPr>
              <a:t>of the total Charge off cases.</a:t>
            </a: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Majority</a:t>
            </a:r>
            <a:r>
              <a:rPr lang="en-US" dirty="0" smtClean="0">
                <a:latin typeface="Times New Roman" panose="02020603050405020304" pitchFamily="18" charset="0"/>
                <a:cs typeface="Times New Roman" panose="02020603050405020304" pitchFamily="18" charset="0"/>
              </a:rPr>
              <a:t> of the Loan Applications which were graded by these categories also had a higher volume of </a:t>
            </a:r>
            <a:r>
              <a:rPr lang="en-US" b="1" dirty="0" smtClean="0">
                <a:latin typeface="Times New Roman" panose="02020603050405020304" pitchFamily="18" charset="0"/>
                <a:cs typeface="Times New Roman" panose="02020603050405020304" pitchFamily="18" charset="0"/>
              </a:rPr>
              <a:t>Fully Paid</a:t>
            </a:r>
            <a:r>
              <a:rPr lang="en-US" dirty="0" smtClean="0">
                <a:latin typeface="Times New Roman" panose="02020603050405020304" pitchFamily="18" charset="0"/>
                <a:cs typeface="Times New Roman" panose="02020603050405020304" pitchFamily="18" charset="0"/>
              </a:rPr>
              <a:t> cases.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There were certain </a:t>
            </a:r>
            <a:r>
              <a:rPr lang="en-US" b="1" dirty="0" smtClean="0">
                <a:latin typeface="Times New Roman" panose="02020603050405020304" pitchFamily="18" charset="0"/>
                <a:cs typeface="Times New Roman" panose="02020603050405020304" pitchFamily="18" charset="0"/>
              </a:rPr>
              <a:t>sub grades</a:t>
            </a:r>
            <a:r>
              <a:rPr lang="en-US" dirty="0" smtClean="0">
                <a:latin typeface="Times New Roman" panose="02020603050405020304" pitchFamily="18" charset="0"/>
                <a:cs typeface="Times New Roman" panose="02020603050405020304" pitchFamily="18" charset="0"/>
              </a:rPr>
              <a:t> which were significant in contributions.</a:t>
            </a:r>
            <a:endParaRPr lang="en-US" dirty="0" smtClean="0">
              <a:latin typeface="Times New Roman" panose="02020603050405020304" pitchFamily="18" charset="0"/>
              <a:cs typeface="Times New Roman" panose="02020603050405020304" pitchFamily="18" charset="0"/>
            </a:endParaRPr>
          </a:p>
        </p:txBody>
      </p:sp>
      <p:sp>
        <p:nvSpPr>
          <p:cNvPr id="5" name="Rounded Rectangle 4"/>
          <p:cNvSpPr/>
          <p:nvPr/>
        </p:nvSpPr>
        <p:spPr>
          <a:xfrm>
            <a:off x="1244600" y="2138100"/>
            <a:ext cx="3454400" cy="2196842"/>
          </a:xfrm>
          <a:prstGeom prst="roundRect">
            <a:avLst/>
          </a:prstGeom>
          <a:solidFill>
            <a:srgbClr val="A73719">
              <a:alpha val="3000"/>
            </a:srgbClr>
          </a:solidFill>
          <a:ln>
            <a:solidFill>
              <a:srgbClr val="A73719"/>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 name="Straight Arrow Connector 7"/>
          <p:cNvCxnSpPr/>
          <p:nvPr/>
        </p:nvCxnSpPr>
        <p:spPr>
          <a:xfrm>
            <a:off x="2136175" y="2650077"/>
            <a:ext cx="2867625" cy="0"/>
          </a:xfrm>
          <a:prstGeom prst="straightConnector1">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131692" y="2503110"/>
            <a:ext cx="1181656"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B5, B4, B3, B2</a:t>
            </a:r>
            <a:endParaRPr lang="en-US" sz="1200" dirty="0" smtClean="0">
              <a:latin typeface="Times New Roman" panose="02020603050405020304" pitchFamily="18" charset="0"/>
              <a:cs typeface="Times New Roman" panose="02020603050405020304" pitchFamily="18" charset="0"/>
            </a:endParaRPr>
          </a:p>
        </p:txBody>
      </p:sp>
      <p:cxnSp>
        <p:nvCxnSpPr>
          <p:cNvPr id="46" name="Straight Arrow Connector 45"/>
          <p:cNvCxnSpPr/>
          <p:nvPr/>
        </p:nvCxnSpPr>
        <p:spPr>
          <a:xfrm>
            <a:off x="2119240" y="3149609"/>
            <a:ext cx="2867625" cy="0"/>
          </a:xfrm>
          <a:prstGeom prst="straightConnector1">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050700" y="3020754"/>
            <a:ext cx="1181656"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C1, C2, C3, C4</a:t>
            </a:r>
          </a:p>
        </p:txBody>
      </p:sp>
      <p:cxnSp>
        <p:nvCxnSpPr>
          <p:cNvPr id="48" name="Straight Arrow Connector 47"/>
          <p:cNvCxnSpPr/>
          <p:nvPr/>
        </p:nvCxnSpPr>
        <p:spPr>
          <a:xfrm>
            <a:off x="2043040" y="3649140"/>
            <a:ext cx="2867625" cy="0"/>
          </a:xfrm>
          <a:prstGeom prst="straightConnector1">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986865" y="3510640"/>
            <a:ext cx="897468"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D2, D3, D4</a:t>
            </a:r>
          </a:p>
        </p:txBody>
      </p:sp>
      <p:cxnSp>
        <p:nvCxnSpPr>
          <p:cNvPr id="50" name="Straight Arrow Connector 49"/>
          <p:cNvCxnSpPr/>
          <p:nvPr/>
        </p:nvCxnSpPr>
        <p:spPr>
          <a:xfrm>
            <a:off x="1968900" y="4174074"/>
            <a:ext cx="2867625" cy="0"/>
          </a:xfrm>
          <a:prstGeom prst="straightConnector1">
            <a:avLst/>
          </a:prstGeom>
          <a:ln>
            <a:solidFill>
              <a:schemeClr val="tx1">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924441" y="4035574"/>
            <a:ext cx="380614"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E1</a:t>
            </a:r>
          </a:p>
        </p:txBody>
      </p:sp>
      <p:sp>
        <p:nvSpPr>
          <p:cNvPr id="52" name="TextBox 51"/>
          <p:cNvSpPr txBox="1"/>
          <p:nvPr/>
        </p:nvSpPr>
        <p:spPr>
          <a:xfrm>
            <a:off x="2257467" y="1838647"/>
            <a:ext cx="4269671" cy="276999"/>
          </a:xfrm>
          <a:prstGeom prst="rect">
            <a:avLst/>
          </a:prstGeom>
          <a:noFill/>
        </p:spPr>
        <p:txBody>
          <a:bodyPr wrap="square" rtlCol="0">
            <a:spAutoFit/>
          </a:bodyPr>
          <a:lstStyle/>
          <a:p>
            <a:pPr algn="ctr"/>
            <a:r>
              <a:rPr lang="en-US" sz="1200" dirty="0" smtClean="0">
                <a:latin typeface="Times New Roman" panose="02020603050405020304" pitchFamily="18" charset="0"/>
                <a:cs typeface="Times New Roman" panose="02020603050405020304" pitchFamily="18" charset="0"/>
              </a:rPr>
              <a:t>Distribution of Grades across Loan Status</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758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6469" y="640080"/>
            <a:ext cx="9313817" cy="856138"/>
          </a:xfrm>
        </p:spPr>
        <p:txBody>
          <a:bodyPr>
            <a:normAutofit fontScale="90000"/>
          </a:bodyPr>
          <a:lstStyle/>
          <a:p>
            <a:r>
              <a:rPr lang="en-IN" b="1" dirty="0" smtClean="0"/>
              <a:t>Hypothesis – </a:t>
            </a:r>
            <a:r>
              <a:rPr lang="en-IN" b="1" dirty="0" smtClean="0"/>
              <a:t>IV</a:t>
            </a:r>
            <a:br>
              <a:rPr lang="en-IN" b="1" dirty="0" smtClean="0"/>
            </a:br>
            <a:r>
              <a:rPr lang="en-IN" sz="3100" i="1" dirty="0" smtClean="0"/>
              <a:t>How does </a:t>
            </a:r>
            <a:r>
              <a:rPr lang="en-IN" sz="3100" i="1" dirty="0"/>
              <a:t>Revolving line utilization </a:t>
            </a:r>
            <a:r>
              <a:rPr lang="en-IN" sz="3100" i="1" dirty="0" smtClean="0"/>
              <a:t>rate impacts Loan Status?</a:t>
            </a:r>
            <a:endParaRPr lang="en-IN" sz="3100" i="1" dirty="0"/>
          </a:p>
        </p:txBody>
      </p:sp>
      <p:sp>
        <p:nvSpPr>
          <p:cNvPr id="6" name="Rectangle 5"/>
          <p:cNvSpPr/>
          <p:nvPr/>
        </p:nvSpPr>
        <p:spPr>
          <a:xfrm>
            <a:off x="1836624" y="6045208"/>
            <a:ext cx="9381711" cy="660393"/>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rtlCol="0" anchor="t"/>
          <a:lstStyle/>
          <a:p>
            <a:r>
              <a:rPr lang="en-US" sz="1200" i="1" dirty="0" smtClean="0">
                <a:solidFill>
                  <a:schemeClr val="tx1"/>
                </a:solidFill>
                <a:latin typeface="Times New Roman" panose="02020603050405020304" pitchFamily="18" charset="0"/>
                <a:cs typeface="Times New Roman" panose="02020603050405020304" pitchFamily="18" charset="0"/>
              </a:rPr>
              <a:t>“</a:t>
            </a:r>
            <a:r>
              <a:rPr lang="en-US" sz="1200" dirty="0">
                <a:solidFill>
                  <a:schemeClr val="tx1"/>
                </a:solidFill>
                <a:latin typeface="Times New Roman" panose="02020603050405020304" pitchFamily="18" charset="0"/>
                <a:cs typeface="Times New Roman" panose="02020603050405020304" pitchFamily="18" charset="0"/>
              </a:rPr>
              <a:t>With the Increase in revolving line of utilization rate the chances of default increases</a:t>
            </a:r>
            <a:r>
              <a:rPr lang="en-US" sz="1200" i="1" dirty="0" smtClean="0">
                <a:solidFill>
                  <a:schemeClr val="tx1"/>
                </a:solidFill>
                <a:latin typeface="Times New Roman" panose="02020603050405020304" pitchFamily="18" charset="0"/>
                <a:cs typeface="Times New Roman" panose="02020603050405020304" pitchFamily="18" charset="0"/>
              </a:rPr>
              <a:t>”</a:t>
            </a:r>
            <a:endParaRPr lang="en-US" sz="1200" i="1" dirty="0" smtClean="0">
              <a:solidFill>
                <a:schemeClr val="tx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1015994" y="1650999"/>
            <a:ext cx="10532533" cy="5122333"/>
          </a:xfrm>
          <a:prstGeom prst="roundRect">
            <a:avLst/>
          </a:prstGeom>
          <a:noFill/>
          <a:ln>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6252" y="6075004"/>
            <a:ext cx="477398" cy="507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1015994" y="6036742"/>
            <a:ext cx="10532533" cy="0"/>
          </a:xfrm>
          <a:prstGeom prst="line">
            <a:avLst/>
          </a:prstGeom>
          <a:ln w="1905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798733" y="2314014"/>
            <a:ext cx="42164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have created the point plots and box plots with revolving line utilization rate and loan status to study the behavior of the revolving line utilization rate and it’s impacts on loan </a:t>
            </a:r>
            <a:r>
              <a:rPr lang="en-US" dirty="0" smtClean="0">
                <a:latin typeface="Times New Roman" panose="02020603050405020304" pitchFamily="18" charset="0"/>
                <a:cs typeface="Times New Roman" panose="02020603050405020304" pitchFamily="18" charset="0"/>
              </a:rPr>
              <a:t>default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the plots, it can be said that higher the value of this Revolving balance utility rate , greater is the chance of loan default as we can observe the median quite high for defaulted loans.</a:t>
            </a:r>
            <a:endParaRPr lang="en-US" b="1"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xmlns="" id="{2DC80B39-0422-4336-B2D5-303415DDF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731" y="2082356"/>
            <a:ext cx="5054782" cy="1676401"/>
          </a:xfrm>
          <a:prstGeom prst="rect">
            <a:avLst/>
          </a:prstGeom>
        </p:spPr>
      </p:pic>
      <p:pic>
        <p:nvPicPr>
          <p:cNvPr id="22" name="Picture 21">
            <a:extLst>
              <a:ext uri="{FF2B5EF4-FFF2-40B4-BE49-F238E27FC236}">
                <a16:creationId xmlns:a16="http://schemas.microsoft.com/office/drawing/2014/main" xmlns="" id="{CB7EE283-FC18-4B4F-A228-243903BA9E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0598" y="3764986"/>
            <a:ext cx="1410138" cy="2160754"/>
          </a:xfrm>
          <a:prstGeom prst="rect">
            <a:avLst/>
          </a:prstGeom>
        </p:spPr>
      </p:pic>
    </p:spTree>
    <p:extLst>
      <p:ext uri="{BB962C8B-B14F-4D97-AF65-F5344CB8AC3E}">
        <p14:creationId xmlns:p14="http://schemas.microsoft.com/office/powerpoint/2010/main" val="3034019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2177</TotalTime>
  <Words>1109</Words>
  <Application>Microsoft Office PowerPoint</Application>
  <PresentationFormat>Custom</PresentationFormat>
  <Paragraphs>105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Gramener Case Study Solution Deck</vt:lpstr>
      <vt:lpstr>Loan Approval Process Current Scenario</vt:lpstr>
      <vt:lpstr>Analysis Objective Strategy</vt:lpstr>
      <vt:lpstr>Understanding the Data** Landscaping – Overall</vt:lpstr>
      <vt:lpstr>Driver Analysis by Categories [through available sources]</vt:lpstr>
      <vt:lpstr>Hypothesis – I Is there any pattern around the Loan Term?</vt:lpstr>
      <vt:lpstr>Hypothesis – II Does Loan Term also affect other factors?</vt:lpstr>
      <vt:lpstr>Hypothesis – III Does Grades impact the Loan Status?</vt:lpstr>
      <vt:lpstr>Hypothesis – IV How does Revolving line utilization rate impacts Loan Status?</vt:lpstr>
      <vt:lpstr>Hypothesis – V Is there any pattern around the debt to income ratio?</vt:lpstr>
      <vt:lpstr>Driver Analysis by Categories [through derived metrics]</vt:lpstr>
      <vt:lpstr>Loan Variables for Analysis Correlation Matrix</vt:lpstr>
      <vt:lpstr>Summarizing the findings 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Sen, Sourjya</cp:lastModifiedBy>
  <cp:revision>116</cp:revision>
  <dcterms:created xsi:type="dcterms:W3CDTF">2016-06-09T08:16:28Z</dcterms:created>
  <dcterms:modified xsi:type="dcterms:W3CDTF">2018-07-29T13:31:26Z</dcterms:modified>
</cp:coreProperties>
</file>