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x="0" y="0"/>
          <a:ext cx="0" cy="0"/>
          <a:chOff x="0" y="0"/>
          <a:chExt cx="0" cy="0"/>
        </a:xfrm>
      </p:grpSpPr>
      <p:grpSp>
        <p:nvGrpSpPr>
          <p:cNvPr id="60" name="Shape 60"/>
          <p:cNvGrpSpPr/>
          <p:nvPr/>
        </p:nvGrpSpPr>
        <p:grpSpPr>
          <a:xfrm>
            <a:off x="-11" y="1000670"/>
            <a:ext cx="7314320" cy="3087224"/>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a:spcBef>
                  <a:spcPts val="0"/>
                </a:spcBef>
                <a:buNone/>
              </a:pPr>
              <a:r>
                <a:t/>
              </a:r>
              <a:endParaRPr/>
            </a:p>
          </p:txBody>
        </p:sp>
        <p:sp>
          <p:nvSpPr>
            <p:cNvPr id="62" name="Shape 62"/>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63" name="Shape 63"/>
          <p:cNvSpPr txBox="1"/>
          <p:nvPr>
            <p:ph type="ctrTitle"/>
          </p:nvPr>
        </p:nvSpPr>
        <p:spPr>
          <a:xfrm>
            <a:off x="685800" y="1699932"/>
            <a:ext cx="6400799" cy="1000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 type="subTitle"/>
          </p:nvPr>
        </p:nvSpPr>
        <p:spPr>
          <a:xfrm>
            <a:off x="685800" y="2700338"/>
            <a:ext cx="6400799" cy="675299"/>
          </a:xfrm>
          <a:prstGeom prst="rect">
            <a:avLst/>
          </a:prstGeom>
        </p:spPr>
        <p:txBody>
          <a:bodyPr anchorCtr="0" anchor="t" bIns="91425" lIns="91425" rIns="91425" tIns="91425"/>
          <a:lstStyle>
            <a:lvl1pPr>
              <a:spcBef>
                <a:spcPts val="0"/>
              </a:spcBef>
              <a:buClr>
                <a:schemeClr val="lt1"/>
              </a:buClr>
              <a:buSzPct val="100000"/>
              <a:buNone/>
              <a:defRPr sz="2400">
                <a:solidFill>
                  <a:schemeClr val="lt1"/>
                </a:solidFill>
              </a:defRPr>
            </a:lvl1pPr>
            <a:lvl2pPr>
              <a:spcBef>
                <a:spcPts val="0"/>
              </a:spcBef>
              <a:buClr>
                <a:schemeClr val="lt1"/>
              </a:buClr>
              <a:buSzPct val="100000"/>
              <a:buNone/>
              <a:defRPr sz="2400">
                <a:solidFill>
                  <a:schemeClr val="lt1"/>
                </a:solidFill>
              </a:defRPr>
            </a:lvl2pPr>
            <a:lvl3pPr>
              <a:spcBef>
                <a:spcPts val="0"/>
              </a:spcBef>
              <a:buClr>
                <a:schemeClr val="lt1"/>
              </a:buClr>
              <a:buSzPct val="100000"/>
              <a:buNone/>
              <a:defRPr sz="2400">
                <a:solidFill>
                  <a:schemeClr val="lt1"/>
                </a:solidFill>
              </a:defRPr>
            </a:lvl3pPr>
            <a:lvl4pPr>
              <a:spcBef>
                <a:spcPts val="0"/>
              </a:spcBef>
              <a:buClr>
                <a:schemeClr val="lt1"/>
              </a:buClr>
              <a:buSzPct val="100000"/>
              <a:buNone/>
              <a:defRPr sz="2400">
                <a:solidFill>
                  <a:schemeClr val="lt1"/>
                </a:solidFill>
              </a:defRPr>
            </a:lvl4pPr>
            <a:lvl5pPr>
              <a:spcBef>
                <a:spcPts val="0"/>
              </a:spcBef>
              <a:buClr>
                <a:schemeClr val="lt1"/>
              </a:buClr>
              <a:buSzPct val="100000"/>
              <a:buNone/>
              <a:defRPr sz="2400">
                <a:solidFill>
                  <a:schemeClr val="lt1"/>
                </a:solidFill>
              </a:defRPr>
            </a:lvl5pPr>
            <a:lvl6pPr>
              <a:spcBef>
                <a:spcPts val="0"/>
              </a:spcBef>
              <a:buClr>
                <a:schemeClr val="lt1"/>
              </a:buClr>
              <a:buSzPct val="100000"/>
              <a:buNone/>
              <a:defRPr sz="2400">
                <a:solidFill>
                  <a:schemeClr val="lt1"/>
                </a:solidFill>
              </a:defRPr>
            </a:lvl6pPr>
            <a:lvl7pPr>
              <a:spcBef>
                <a:spcPts val="0"/>
              </a:spcBef>
              <a:buClr>
                <a:schemeClr val="lt1"/>
              </a:buClr>
              <a:buSzPct val="100000"/>
              <a:buNone/>
              <a:defRPr sz="2400">
                <a:solidFill>
                  <a:schemeClr val="lt1"/>
                </a:solidFill>
              </a:defRPr>
            </a:lvl7pPr>
            <a:lvl8pPr>
              <a:spcBef>
                <a:spcPts val="0"/>
              </a:spcBef>
              <a:buClr>
                <a:schemeClr val="lt1"/>
              </a:buClr>
              <a:buSzPct val="100000"/>
              <a:buNone/>
              <a:defRPr sz="2400">
                <a:solidFill>
                  <a:schemeClr val="lt1"/>
                </a:solidFill>
              </a:defRPr>
            </a:lvl8pPr>
            <a:lvl9pP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grpSp>
        <p:nvGrpSpPr>
          <p:cNvPr id="66" name="Shape 66"/>
          <p:cNvGrpSpPr/>
          <p:nvPr/>
        </p:nvGrpSpPr>
        <p:grpSpPr>
          <a:xfrm>
            <a:off x="-13" y="-9140"/>
            <a:ext cx="8005727" cy="120942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a:spcBef>
                  <a:spcPts val="0"/>
                </a:spcBef>
                <a:buNone/>
              </a:pPr>
              <a:r>
                <a:t/>
              </a:r>
              <a:endParaRPr/>
            </a:p>
          </p:txBody>
        </p:sp>
        <p:sp>
          <p:nvSpPr>
            <p:cNvPr id="68" name="Shape 68"/>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69" name="Shape 69"/>
          <p:cNvSpPr txBox="1"/>
          <p:nvPr>
            <p:ph type="title"/>
          </p:nvPr>
        </p:nvSpPr>
        <p:spPr>
          <a:xfrm>
            <a:off x="457200" y="101100"/>
            <a:ext cx="7315499" cy="10139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0" name="Shape 70"/>
          <p:cNvSpPr txBox="1"/>
          <p:nvPr>
            <p:ph idx="1" type="body"/>
          </p:nvPr>
        </p:nvSpPr>
        <p:spPr>
          <a:xfrm>
            <a:off x="457200" y="1278516"/>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x="0" y="0"/>
          <a:ext cx="0" cy="0"/>
          <a:chOff x="0" y="0"/>
          <a:chExt cx="0" cy="0"/>
        </a:xfrm>
      </p:grpSpPr>
      <p:sp>
        <p:nvSpPr>
          <p:cNvPr id="72" name="Shape 72"/>
          <p:cNvSpPr txBox="1"/>
          <p:nvPr>
            <p:ph idx="1" type="body"/>
          </p:nvPr>
        </p:nvSpPr>
        <p:spPr>
          <a:xfrm>
            <a:off x="456245" y="1278513"/>
            <a:ext cx="4038599"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3" name="Shape 73"/>
          <p:cNvSpPr txBox="1"/>
          <p:nvPr>
            <p:ph idx="2" type="body"/>
          </p:nvPr>
        </p:nvSpPr>
        <p:spPr>
          <a:xfrm>
            <a:off x="4648200" y="1278513"/>
            <a:ext cx="4038599"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grpSp>
        <p:nvGrpSpPr>
          <p:cNvPr id="74" name="Shape 74"/>
          <p:cNvGrpSpPr/>
          <p:nvPr/>
        </p:nvGrpSpPr>
        <p:grpSpPr>
          <a:xfrm>
            <a:off x="-13" y="-9140"/>
            <a:ext cx="8005727" cy="120942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76" name="Shape 76"/>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77" name="Shape 77"/>
          <p:cNvSpPr txBox="1"/>
          <p:nvPr>
            <p:ph type="title"/>
          </p:nvPr>
        </p:nvSpPr>
        <p:spPr>
          <a:xfrm>
            <a:off x="457200" y="101100"/>
            <a:ext cx="7315499" cy="10139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8" name="Shape 78"/>
        <p:cNvGrpSpPr/>
        <p:nvPr/>
      </p:nvGrpSpPr>
      <p:grpSpPr>
        <a:xfrm>
          <a:off x="0" y="0"/>
          <a:ext cx="0" cy="0"/>
          <a:chOff x="0" y="0"/>
          <a:chExt cx="0" cy="0"/>
        </a:xfrm>
      </p:grpSpPr>
      <p:grpSp>
        <p:nvGrpSpPr>
          <p:cNvPr id="79" name="Shape 79"/>
          <p:cNvGrpSpPr/>
          <p:nvPr/>
        </p:nvGrpSpPr>
        <p:grpSpPr>
          <a:xfrm>
            <a:off x="-13" y="-9140"/>
            <a:ext cx="8005727" cy="120942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81" name="Shape 81"/>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82" name="Shape 82"/>
          <p:cNvSpPr txBox="1"/>
          <p:nvPr>
            <p:ph type="title"/>
          </p:nvPr>
        </p:nvSpPr>
        <p:spPr>
          <a:xfrm>
            <a:off x="457200" y="101100"/>
            <a:ext cx="7315499" cy="10139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3" name="Shape 83"/>
        <p:cNvGrpSpPr/>
        <p:nvPr/>
      </p:nvGrpSpPr>
      <p:grpSpPr>
        <a:xfrm>
          <a:off x="0" y="0"/>
          <a:ext cx="0" cy="0"/>
          <a:chOff x="0" y="0"/>
          <a:chExt cx="0" cy="0"/>
        </a:xfrm>
      </p:grpSpPr>
      <p:sp>
        <p:nvSpPr>
          <p:cNvPr id="84" name="Shape 84"/>
          <p:cNvSpPr/>
          <p:nvPr/>
        </p:nvSpPr>
        <p:spPr>
          <a:xfrm flipH="1">
            <a:off x="8964665" y="4623760"/>
            <a:ext cx="187800" cy="5214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85" name="Shape 85"/>
          <p:cNvSpPr/>
          <p:nvPr/>
        </p:nvSpPr>
        <p:spPr>
          <a:xfrm flipH="1">
            <a:off x="3866777" y="4623760"/>
            <a:ext cx="5097900" cy="5214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sp>
        <p:nvSpPr>
          <p:cNvPr id="86" name="Shape 86"/>
          <p:cNvSpPr txBox="1"/>
          <p:nvPr>
            <p:ph idx="1" type="body"/>
          </p:nvPr>
        </p:nvSpPr>
        <p:spPr>
          <a:xfrm>
            <a:off x="3866812" y="4623760"/>
            <a:ext cx="5097900" cy="521400"/>
          </a:xfrm>
          <a:prstGeom prst="rect">
            <a:avLst/>
          </a:prstGeom>
        </p:spPr>
        <p:txBody>
          <a:bodyPr anchorCtr="0" anchor="t" bIns="91425" lIns="91425" rIns="91425" tIns="91425"/>
          <a:lstStyle>
            <a:lvl1pPr>
              <a:spcBef>
                <a:spcPts val="0"/>
              </a:spcBef>
              <a:buClr>
                <a:schemeClr val="lt1"/>
              </a:buClr>
              <a:buSzPct val="1000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grpSp>
        <p:nvGrpSpPr>
          <p:cNvPr id="5" name="Shape 5"/>
          <p:cNvGrpSpPr/>
          <p:nvPr/>
        </p:nvGrpSpPr>
        <p:grpSpPr>
          <a:xfrm>
            <a:off x="33867" y="-70"/>
            <a:ext cx="3409812" cy="2107677"/>
            <a:chOff x="0" y="1493"/>
            <a:chExt cx="3409812" cy="2810236"/>
          </a:xfrm>
        </p:grpSpPr>
        <p:cxnSp>
          <p:nvCxnSpPr>
            <p:cNvPr id="6" name="Shape 6"/>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7" name="Shape 7"/>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8" name="Shape 8"/>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9" name="Shape 9"/>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0" name="Shape 10"/>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1" name="Shape 11"/>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1" name="Shape 31"/>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sz="4400">
                <a:solidFill>
                  <a:schemeClr val="lt1"/>
                </a:solidFill>
              </a:defRPr>
            </a:lvl1pPr>
            <a:lvl2pPr>
              <a:spcBef>
                <a:spcPts val="0"/>
              </a:spcBef>
              <a:buClr>
                <a:schemeClr val="lt1"/>
              </a:buClr>
              <a:buSzPct val="100000"/>
              <a:buNone/>
              <a:defRPr sz="4400">
                <a:solidFill>
                  <a:schemeClr val="lt1"/>
                </a:solidFill>
              </a:defRPr>
            </a:lvl2pPr>
            <a:lvl3pPr>
              <a:spcBef>
                <a:spcPts val="0"/>
              </a:spcBef>
              <a:buClr>
                <a:schemeClr val="lt1"/>
              </a:buClr>
              <a:buSzPct val="100000"/>
              <a:buNone/>
              <a:defRPr sz="4400">
                <a:solidFill>
                  <a:schemeClr val="lt1"/>
                </a:solidFill>
              </a:defRPr>
            </a:lvl3pPr>
            <a:lvl4pPr>
              <a:spcBef>
                <a:spcPts val="0"/>
              </a:spcBef>
              <a:buClr>
                <a:schemeClr val="lt1"/>
              </a:buClr>
              <a:buSzPct val="100000"/>
              <a:buNone/>
              <a:defRPr sz="4400">
                <a:solidFill>
                  <a:schemeClr val="lt1"/>
                </a:solidFill>
              </a:defRPr>
            </a:lvl4pPr>
            <a:lvl5pPr>
              <a:spcBef>
                <a:spcPts val="0"/>
              </a:spcBef>
              <a:buClr>
                <a:schemeClr val="lt1"/>
              </a:buClr>
              <a:buSzPct val="100000"/>
              <a:buNone/>
              <a:defRPr sz="4400">
                <a:solidFill>
                  <a:schemeClr val="lt1"/>
                </a:solidFill>
              </a:defRPr>
            </a:lvl5pPr>
            <a:lvl6pPr>
              <a:spcBef>
                <a:spcPts val="0"/>
              </a:spcBef>
              <a:buClr>
                <a:schemeClr val="lt1"/>
              </a:buClr>
              <a:buSzPct val="100000"/>
              <a:buNone/>
              <a:defRPr sz="4400">
                <a:solidFill>
                  <a:schemeClr val="lt1"/>
                </a:solidFill>
              </a:defRPr>
            </a:lvl6pPr>
            <a:lvl7pPr>
              <a:spcBef>
                <a:spcPts val="0"/>
              </a:spcBef>
              <a:buClr>
                <a:schemeClr val="lt1"/>
              </a:buClr>
              <a:buSzPct val="100000"/>
              <a:buNone/>
              <a:defRPr sz="4400">
                <a:solidFill>
                  <a:schemeClr val="lt1"/>
                </a:solidFill>
              </a:defRPr>
            </a:lvl7pPr>
            <a:lvl8pPr>
              <a:spcBef>
                <a:spcPts val="0"/>
              </a:spcBef>
              <a:buClr>
                <a:schemeClr val="lt1"/>
              </a:buClr>
              <a:buSzPct val="100000"/>
              <a:buNone/>
              <a:defRPr sz="4400">
                <a:solidFill>
                  <a:schemeClr val="lt1"/>
                </a:solidFill>
              </a:defRPr>
            </a:lvl8pPr>
            <a:lvl9pPr>
              <a:spcBef>
                <a:spcPts val="0"/>
              </a:spcBef>
              <a:buClr>
                <a:schemeClr val="lt1"/>
              </a:buClr>
              <a:buSzPct val="100000"/>
              <a:buNone/>
              <a:defRPr sz="4400">
                <a:solidFill>
                  <a:schemeClr val="lt1"/>
                </a:solidFill>
              </a:defRPr>
            </a:lvl9pPr>
          </a:lstStyle>
          <a:p/>
        </p:txBody>
      </p:sp>
      <p:sp>
        <p:nvSpPr>
          <p:cNvPr id="32" name="Shape 3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a:spcBef>
                <a:spcPts val="0"/>
              </a:spcBef>
              <a:buClr>
                <a:schemeClr val="dk2"/>
              </a:buClr>
              <a:buSzPct val="100000"/>
              <a:defRPr sz="1800">
                <a:solidFill>
                  <a:schemeClr val="dk2"/>
                </a:solidFill>
              </a:defRPr>
            </a:lvl1pPr>
            <a:lvl2pPr>
              <a:spcBef>
                <a:spcPts val="360"/>
              </a:spcBef>
              <a:buClr>
                <a:schemeClr val="dk2"/>
              </a:buClr>
              <a:buSzPct val="100000"/>
              <a:defRPr sz="1800">
                <a:solidFill>
                  <a:schemeClr val="dk2"/>
                </a:solidFill>
              </a:defRPr>
            </a:lvl2pPr>
            <a:lvl3pPr>
              <a:spcBef>
                <a:spcPts val="360"/>
              </a:spcBef>
              <a:buClr>
                <a:schemeClr val="dk2"/>
              </a:buClr>
              <a:buSzPct val="100000"/>
              <a:defRPr sz="18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grpSp>
        <p:nvGrpSpPr>
          <p:cNvPr id="33" name="Shape 33"/>
          <p:cNvGrpSpPr/>
          <p:nvPr/>
        </p:nvGrpSpPr>
        <p:grpSpPr>
          <a:xfrm rot="10800000">
            <a:off x="5734187" y="3035893"/>
            <a:ext cx="3409812" cy="2107677"/>
            <a:chOff x="0" y="1493"/>
            <a:chExt cx="3409812" cy="2810236"/>
          </a:xfrm>
        </p:grpSpPr>
        <p:cxnSp>
          <p:nvCxnSpPr>
            <p:cNvPr id="34" name="Shape 34"/>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5" name="Shape 35"/>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6" name="Shape 36"/>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7" name="Shape 37"/>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8" name="Shape 38"/>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9" name="Shape 39"/>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0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youtube.com/watch?v=-_qNTSIJL-I" TargetMode="External"/><Relationship Id="rId3" Type="http://schemas.openxmlformats.org/officeDocument/2006/relationships/hyperlink" Target="http://s1251.photobucket.com/user/vladimirzec/media/Fiziologija/img387.jpg.html" TargetMode="External"/><Relationship Id="rId6" Type="http://schemas.openxmlformats.org/officeDocument/2006/relationships/hyperlink" Target="http://www.bbc.co.uk/schools/gcsebitesize/science/ocr_gateway/understanding_organisms/staying_in_balancerev2.shtml" TargetMode="External"/><Relationship Id="rId5" Type="http://schemas.openxmlformats.org/officeDocument/2006/relationships/hyperlink" Target="http://s1251.photobucket.com/user/vladimirzec/media/Fiziologija/img387.jpg.html" TargetMode="External"/><Relationship Id="rId7" Type="http://schemas.openxmlformats.org/officeDocument/2006/relationships/hyperlink" Target="http://www.bbc.co.uk/schools/gcsebitesize/science/ocr_gateway/understanding_organisms/staying_in_balancerev2.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 Id="rId3" Type="http://schemas.openxmlformats.org/officeDocument/2006/relationships/image" Target="../media/image0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1699932"/>
            <a:ext cx="6400799" cy="1000499"/>
          </a:xfrm>
          <a:prstGeom prst="rect">
            <a:avLst/>
          </a:prstGeom>
        </p:spPr>
        <p:txBody>
          <a:bodyPr anchorCtr="0" anchor="b" bIns="91425" lIns="91425" rIns="91425" tIns="91425">
            <a:noAutofit/>
          </a:bodyPr>
          <a:lstStyle/>
          <a:p>
            <a:pPr>
              <a:spcBef>
                <a:spcPts val="0"/>
              </a:spcBef>
              <a:buNone/>
            </a:pPr>
            <a:r>
              <a:rPr lang="en" sz="3600"/>
              <a:t>Measuring and Controlling Body Temperature with XBee. </a:t>
            </a:r>
          </a:p>
        </p:txBody>
      </p:sp>
      <p:sp>
        <p:nvSpPr>
          <p:cNvPr id="90" name="Shape 90"/>
          <p:cNvSpPr txBox="1"/>
          <p:nvPr>
            <p:ph idx="1" type="subTitle"/>
          </p:nvPr>
        </p:nvSpPr>
        <p:spPr>
          <a:xfrm>
            <a:off x="685800" y="2700338"/>
            <a:ext cx="6400799" cy="6752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114799"/>
            <a:ext cx="7315499" cy="1076700"/>
          </a:xfrm>
          <a:prstGeom prst="rect">
            <a:avLst/>
          </a:prstGeom>
        </p:spPr>
        <p:txBody>
          <a:bodyPr anchorCtr="0" anchor="b" bIns="91425" lIns="91425" rIns="91425" tIns="91425">
            <a:noAutofit/>
          </a:bodyPr>
          <a:lstStyle/>
          <a:p>
            <a:pPr>
              <a:spcBef>
                <a:spcPts val="0"/>
              </a:spcBef>
              <a:buNone/>
            </a:pPr>
            <a:r>
              <a:rPr lang="en" sz="3600"/>
              <a:t>Temperature Variations in Heat Stroke.</a:t>
            </a:r>
          </a:p>
        </p:txBody>
      </p:sp>
      <p:sp>
        <p:nvSpPr>
          <p:cNvPr id="146" name="Shape 146"/>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t>Heat stroke is the most severe form of heat-related illness, and it can sometimes lead to death or permanent disability.</a:t>
            </a:r>
          </a:p>
          <a:p>
            <a:pPr lvl="0" rtl="0">
              <a:spcBef>
                <a:spcPts val="0"/>
              </a:spcBef>
              <a:buNone/>
            </a:pPr>
            <a:r>
              <a:t/>
            </a:r>
            <a:endParaRPr/>
          </a:p>
          <a:p>
            <a:pPr indent="-342900" lvl="0" marL="457200" rtl="0">
              <a:spcBef>
                <a:spcPts val="0"/>
              </a:spcBef>
              <a:buClr>
                <a:schemeClr val="dk2"/>
              </a:buClr>
              <a:buSzPct val="100000"/>
              <a:buFont typeface="Arial"/>
              <a:buChar char="●"/>
            </a:pPr>
            <a:r>
              <a:rPr lang="en"/>
              <a:t>The body's temperature rises rapidly in excess of 105 F (40.5 C), leading to damage to the brain and other vital organs.</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sz="3600"/>
              <a:t>Temperature Variations in Heat Exhaustion.  </a:t>
            </a:r>
          </a:p>
        </p:txBody>
      </p:sp>
      <p:sp>
        <p:nvSpPr>
          <p:cNvPr id="152" name="Shape 152"/>
          <p:cNvSpPr txBox="1"/>
          <p:nvPr>
            <p:ph idx="1" type="body"/>
          </p:nvPr>
        </p:nvSpPr>
        <p:spPr>
          <a:xfrm>
            <a:off x="457200" y="1278516"/>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t>Heat exhaustion is the body's response to an excessive loss of water and salt contained in sweat as a result of engaging in physical activity (work or exercising) in a hot environment. </a:t>
            </a:r>
          </a:p>
          <a:p>
            <a:pPr lvl="0" rtl="0">
              <a:spcBef>
                <a:spcPts val="0"/>
              </a:spcBef>
              <a:buNone/>
            </a:pPr>
            <a:r>
              <a:t/>
            </a:r>
            <a:endParaRPr/>
          </a:p>
          <a:p>
            <a:pPr indent="-342900" lvl="0" marL="457200" rtl="0">
              <a:spcBef>
                <a:spcPts val="0"/>
              </a:spcBef>
              <a:buClr>
                <a:schemeClr val="dk2"/>
              </a:buClr>
              <a:buSzPct val="100000"/>
              <a:buFont typeface="Arial"/>
              <a:buChar char="●"/>
            </a:pPr>
            <a:r>
              <a:rPr lang="en"/>
              <a:t>The body temperature may be normal or mildly elevated, but not above 104 F (40 C). It generally occurs in individuals who are not accustomed to working or exercising in the heat.</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Pulse rate Monitoring </a:t>
            </a:r>
          </a:p>
        </p:txBody>
      </p:sp>
      <p:sp>
        <p:nvSpPr>
          <p:cNvPr id="158" name="Shape 158"/>
          <p:cNvSpPr txBox="1"/>
          <p:nvPr>
            <p:ph idx="1" type="body"/>
          </p:nvPr>
        </p:nvSpPr>
        <p:spPr>
          <a:xfrm>
            <a:off x="494850" y="1278525"/>
            <a:ext cx="7240199"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t>In pulse rate Monitoring device, we are using IR transmitter and receiver to transmit and receiver the pulse rate of human body through the finger.</a:t>
            </a:r>
          </a:p>
          <a:p>
            <a:pPr lvl="0" rtl="0">
              <a:spcBef>
                <a:spcPts val="0"/>
              </a:spcBef>
              <a:buNone/>
            </a:pPr>
            <a:r>
              <a:t/>
            </a:r>
            <a:endParaRPr/>
          </a:p>
          <a:p>
            <a:pPr indent="-342900" lvl="0" marL="457200" rtl="0">
              <a:spcBef>
                <a:spcPts val="0"/>
              </a:spcBef>
              <a:buClr>
                <a:schemeClr val="dk2"/>
              </a:buClr>
              <a:buSzPct val="100000"/>
              <a:buFont typeface="Arial"/>
              <a:buChar char="●"/>
            </a:pPr>
            <a:r>
              <a:rPr lang="en"/>
              <a:t>We can see the output through the LED and also through the serial monitor of the arduino software. </a:t>
            </a:r>
          </a:p>
          <a:p>
            <a:pPr lvl="0" rtl="0">
              <a:spcBef>
                <a:spcPts val="0"/>
              </a:spcBef>
              <a:buNone/>
            </a:pPr>
            <a:r>
              <a:t/>
            </a:r>
            <a:endParaRPr/>
          </a:p>
          <a:p>
            <a:pPr indent="-342900" lvl="0" marL="457200" rtl="0">
              <a:spcBef>
                <a:spcPts val="0"/>
              </a:spcBef>
              <a:buClr>
                <a:schemeClr val="dk2"/>
              </a:buClr>
              <a:buSzPct val="100000"/>
              <a:buFont typeface="Arial"/>
              <a:buChar char="●"/>
            </a:pPr>
            <a:r>
              <a:rPr lang="en"/>
              <a:t>Output of the circuit is not very much accurate because of the noise which has the frequency between 50Hz to 60Hz.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263575" y="75199"/>
            <a:ext cx="8339999" cy="1129799"/>
          </a:xfrm>
          <a:prstGeom prst="rect">
            <a:avLst/>
          </a:prstGeom>
        </p:spPr>
        <p:txBody>
          <a:bodyPr anchorCtr="0" anchor="b" bIns="91425" lIns="91425" rIns="91425" tIns="91425">
            <a:noAutofit/>
          </a:bodyPr>
          <a:lstStyle/>
          <a:p>
            <a:pPr>
              <a:spcBef>
                <a:spcPts val="0"/>
              </a:spcBef>
              <a:buNone/>
            </a:pPr>
            <a:r>
              <a:rPr lang="en"/>
              <a:t>Pulse Rate Monitoring Circuit </a:t>
            </a:r>
          </a:p>
        </p:txBody>
      </p:sp>
      <p:sp>
        <p:nvSpPr>
          <p:cNvPr id="164" name="Shape 164"/>
          <p:cNvSpPr txBox="1"/>
          <p:nvPr>
            <p:ph idx="1" type="body"/>
          </p:nvPr>
        </p:nvSpPr>
        <p:spPr>
          <a:xfrm>
            <a:off x="263575" y="1351141"/>
            <a:ext cx="8229600" cy="3630300"/>
          </a:xfrm>
          <a:prstGeom prst="rect">
            <a:avLst/>
          </a:prstGeom>
        </p:spPr>
        <p:txBody>
          <a:bodyPr anchorCtr="0" anchor="t" bIns="91425" lIns="91425" rIns="91425" tIns="91425">
            <a:noAutofit/>
          </a:bodyPr>
          <a:lstStyle/>
          <a:p>
            <a:pPr>
              <a:spcBef>
                <a:spcPts val="0"/>
              </a:spcBef>
              <a:buNone/>
            </a:pPr>
            <a:r>
              <a:t/>
            </a:r>
            <a:endParaRPr/>
          </a:p>
        </p:txBody>
      </p:sp>
      <p:pic>
        <p:nvPicPr>
          <p:cNvPr id="165" name="Shape 165"/>
          <p:cNvPicPr preferRelativeResize="0"/>
          <p:nvPr/>
        </p:nvPicPr>
        <p:blipFill>
          <a:blip r:embed="rId3">
            <a:alphaModFix/>
          </a:blip>
          <a:stretch>
            <a:fillRect/>
          </a:stretch>
        </p:blipFill>
        <p:spPr>
          <a:xfrm>
            <a:off x="392000" y="1461075"/>
            <a:ext cx="7958775" cy="35203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Pulse Sensor</a:t>
            </a:r>
          </a:p>
        </p:txBody>
      </p:sp>
      <p:sp>
        <p:nvSpPr>
          <p:cNvPr id="171" name="Shape 171"/>
          <p:cNvSpPr txBox="1"/>
          <p:nvPr>
            <p:ph idx="1" type="body"/>
          </p:nvPr>
        </p:nvSpPr>
        <p:spPr>
          <a:xfrm>
            <a:off x="0" y="1200500"/>
            <a:ext cx="4263900" cy="3942899"/>
          </a:xfrm>
          <a:prstGeom prst="rect">
            <a:avLst/>
          </a:prstGeom>
        </p:spPr>
        <p:txBody>
          <a:bodyPr anchorCtr="0" anchor="t" bIns="91425" lIns="91425" rIns="91425" tIns="91425">
            <a:noAutofit/>
          </a:bodyPr>
          <a:lstStyle/>
          <a:p>
            <a:pPr indent="-330200" lvl="0" marL="457200" rtl="0">
              <a:spcBef>
                <a:spcPts val="0"/>
              </a:spcBef>
              <a:buClr>
                <a:schemeClr val="dk2"/>
              </a:buClr>
              <a:buSzPct val="100000"/>
              <a:buFont typeface="Arial"/>
              <a:buChar char="●"/>
            </a:pPr>
            <a:r>
              <a:rPr lang="en" sz="1600"/>
              <a:t>The Pulse sensor allows you to measure the pulse rate from fingertip using the transmission mode PPG (Photoplethysmography).</a:t>
            </a:r>
          </a:p>
          <a:p>
            <a:pPr lvl="0" rtl="0">
              <a:spcBef>
                <a:spcPts val="0"/>
              </a:spcBef>
              <a:buNone/>
            </a:pPr>
            <a:r>
              <a:t/>
            </a:r>
            <a:endParaRPr sz="1600"/>
          </a:p>
          <a:p>
            <a:pPr indent="-330200" lvl="0" marL="457200" rtl="0">
              <a:spcBef>
                <a:spcPts val="0"/>
              </a:spcBef>
              <a:buClr>
                <a:schemeClr val="dk2"/>
              </a:buClr>
              <a:buSzPct val="100000"/>
              <a:buFont typeface="Arial"/>
              <a:buChar char="●"/>
            </a:pPr>
            <a:r>
              <a:rPr lang="en" sz="1600"/>
              <a:t>IR LED that illuminates the finger from one side.</a:t>
            </a:r>
          </a:p>
          <a:p>
            <a:pPr lvl="0" rtl="0">
              <a:spcBef>
                <a:spcPts val="0"/>
              </a:spcBef>
              <a:buNone/>
            </a:pPr>
            <a:r>
              <a:t/>
            </a:r>
            <a:endParaRPr sz="1600"/>
          </a:p>
          <a:p>
            <a:pPr indent="-330200" lvl="0" marL="457200" rtl="0">
              <a:spcBef>
                <a:spcPts val="0"/>
              </a:spcBef>
              <a:buClr>
                <a:schemeClr val="dk2"/>
              </a:buClr>
              <a:buSzPct val="100000"/>
              <a:buFont typeface="Arial"/>
              <a:buChar char="●"/>
            </a:pPr>
            <a:r>
              <a:rPr lang="en" sz="1600"/>
              <a:t>A photodetector detects the transmitted light through the finger.</a:t>
            </a:r>
          </a:p>
          <a:p>
            <a:pPr lvl="0" rtl="0">
              <a:spcBef>
                <a:spcPts val="0"/>
              </a:spcBef>
              <a:buNone/>
            </a:pPr>
            <a:r>
              <a:rPr lang="en" sz="1600"/>
              <a:t> </a:t>
            </a:r>
          </a:p>
          <a:p>
            <a:pPr indent="-330200" lvl="0" marL="457200">
              <a:spcBef>
                <a:spcPts val="0"/>
              </a:spcBef>
              <a:buClr>
                <a:schemeClr val="dk2"/>
              </a:buClr>
              <a:buSzPct val="100000"/>
              <a:buFont typeface="Arial"/>
              <a:buChar char="●"/>
            </a:pPr>
            <a:r>
              <a:rPr lang="en" sz="1600"/>
              <a:t>It filters out the noise from the PPG signal and amplifies signal.</a:t>
            </a:r>
          </a:p>
        </p:txBody>
      </p:sp>
      <p:pic>
        <p:nvPicPr>
          <p:cNvPr id="172" name="Shape 172"/>
          <p:cNvPicPr preferRelativeResize="0"/>
          <p:nvPr/>
        </p:nvPicPr>
        <p:blipFill>
          <a:blip r:embed="rId3">
            <a:alphaModFix/>
          </a:blip>
          <a:stretch>
            <a:fillRect/>
          </a:stretch>
        </p:blipFill>
        <p:spPr>
          <a:xfrm>
            <a:off x="4376600" y="1278525"/>
            <a:ext cx="4310199" cy="36303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0"/>
            <a:ext cx="7315499" cy="1021499"/>
          </a:xfrm>
          <a:prstGeom prst="rect">
            <a:avLst/>
          </a:prstGeom>
        </p:spPr>
        <p:txBody>
          <a:bodyPr anchorCtr="0" anchor="b" bIns="91425" lIns="91425" rIns="91425" tIns="91425">
            <a:noAutofit/>
          </a:bodyPr>
          <a:lstStyle/>
          <a:p>
            <a:pPr>
              <a:spcBef>
                <a:spcPts val="0"/>
              </a:spcBef>
              <a:buNone/>
            </a:pPr>
            <a:r>
              <a:rPr lang="en"/>
              <a:t>Temperature Monitoring</a:t>
            </a:r>
          </a:p>
        </p:txBody>
      </p:sp>
      <p:sp>
        <p:nvSpPr>
          <p:cNvPr id="178" name="Shape 178"/>
          <p:cNvSpPr txBox="1"/>
          <p:nvPr>
            <p:ph idx="1" type="body"/>
          </p:nvPr>
        </p:nvSpPr>
        <p:spPr>
          <a:xfrm>
            <a:off x="229550" y="1361325"/>
            <a:ext cx="7315499"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t>For temperature monitoring, we are using Arduino board as a micro-controller and LM35 as temperature sensor to monitor the temperature of the body.</a:t>
            </a:r>
          </a:p>
          <a:p>
            <a:pPr lvl="0" rtl="0">
              <a:spcBef>
                <a:spcPts val="0"/>
              </a:spcBef>
              <a:buNone/>
            </a:pPr>
            <a:r>
              <a:t/>
            </a:r>
            <a:endParaRPr/>
          </a:p>
          <a:p>
            <a:pPr indent="-342900" lvl="0" marL="457200" rtl="0">
              <a:spcBef>
                <a:spcPts val="0"/>
              </a:spcBef>
              <a:buClr>
                <a:schemeClr val="dk2"/>
              </a:buClr>
              <a:buSzPct val="100000"/>
              <a:buFont typeface="Arial"/>
              <a:buChar char="●"/>
            </a:pPr>
            <a:r>
              <a:rPr lang="en"/>
              <a:t>Then, we will analyse the data and if the temperature is above or below the specified value then we will send the warning message through zigbee protocol to the doctors. </a:t>
            </a:r>
          </a:p>
          <a:p>
            <a:pPr lvl="0" rtl="0">
              <a:spcBef>
                <a:spcPts val="0"/>
              </a:spcBef>
              <a:buNone/>
            </a:pPr>
            <a:r>
              <a:t/>
            </a:r>
            <a:endParaRPr/>
          </a:p>
          <a:p>
            <a:pPr indent="-342900" lvl="0" marL="457200" rtl="0">
              <a:spcBef>
                <a:spcPts val="0"/>
              </a:spcBef>
              <a:buClr>
                <a:schemeClr val="dk2"/>
              </a:buClr>
              <a:buSzPct val="100000"/>
              <a:buFont typeface="Arial"/>
              <a:buChar char="●"/>
            </a:pPr>
            <a:r>
              <a:rPr lang="en"/>
              <a:t>We are using 5 Volt power supply. </a:t>
            </a:r>
          </a:p>
          <a:p>
            <a:pPr lvl="0" rtl="0">
              <a:spcBef>
                <a:spcPts val="0"/>
              </a:spcBef>
              <a:buNone/>
            </a:pPr>
            <a:r>
              <a:t/>
            </a:r>
            <a:endParaRPr/>
          </a:p>
          <a:p>
            <a:pPr indent="-342900" lvl="0" marL="457200" rtl="0">
              <a:spcBef>
                <a:spcPts val="0"/>
              </a:spcBef>
              <a:buClr>
                <a:schemeClr val="dk2"/>
              </a:buClr>
              <a:buSzPct val="100000"/>
              <a:buFont typeface="Arial"/>
              <a:buChar char="●"/>
            </a:pPr>
            <a:r>
              <a:rPr lang="en"/>
              <a:t>We are converting the analog input values to Centigrade value by following sets of formulas.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Temperature Monitoring </a:t>
            </a:r>
          </a:p>
        </p:txBody>
      </p:sp>
      <p:sp>
        <p:nvSpPr>
          <p:cNvPr id="184" name="Shape 184"/>
          <p:cNvSpPr txBox="1"/>
          <p:nvPr>
            <p:ph idx="1" type="body"/>
          </p:nvPr>
        </p:nvSpPr>
        <p:spPr>
          <a:xfrm>
            <a:off x="285100" y="1278525"/>
            <a:ext cx="8742899" cy="3630300"/>
          </a:xfrm>
          <a:prstGeom prst="rect">
            <a:avLst/>
          </a:prstGeom>
        </p:spPr>
        <p:txBody>
          <a:bodyPr anchorCtr="0" anchor="t" bIns="91425" lIns="91425" rIns="91425" tIns="91425">
            <a:noAutofit/>
          </a:bodyPr>
          <a:lstStyle/>
          <a:p>
            <a:pPr lvl="0" rtl="0">
              <a:spcBef>
                <a:spcPts val="0"/>
              </a:spcBef>
              <a:buNone/>
            </a:pPr>
            <a:r>
              <a:rPr lang="en"/>
              <a:t>The formula for converting the analog reading to volts for 5 volts supply is given by:</a:t>
            </a:r>
          </a:p>
          <a:p>
            <a:pPr indent="457200" lvl="0" rtl="0">
              <a:spcBef>
                <a:spcPts val="0"/>
              </a:spcBef>
              <a:buNone/>
            </a:pPr>
            <a:r>
              <a:t/>
            </a:r>
            <a:endParaRPr/>
          </a:p>
          <a:p>
            <a:pPr indent="457200" lvl="0" rtl="0">
              <a:spcBef>
                <a:spcPts val="0"/>
              </a:spcBef>
              <a:buNone/>
            </a:pPr>
            <a:r>
              <a:rPr lang="en"/>
              <a:t>1) Voltage at pin in milliVolts = (reading from ADC) * (5000/1024)</a:t>
            </a:r>
          </a:p>
          <a:p>
            <a:pPr lvl="0" rtl="0">
              <a:spcBef>
                <a:spcPts val="0"/>
              </a:spcBef>
              <a:buNone/>
            </a:pPr>
            <a:r>
              <a:t/>
            </a:r>
            <a:endParaRPr/>
          </a:p>
          <a:p>
            <a:pPr lvl="0" rtl="0">
              <a:spcBef>
                <a:spcPts val="0"/>
              </a:spcBef>
              <a:buNone/>
            </a:pPr>
            <a:r>
              <a:rPr lang="en"/>
              <a:t>For 3.3 Volts of power supply, formula is given by: </a:t>
            </a:r>
          </a:p>
          <a:p>
            <a:pPr lvl="0" rtl="0">
              <a:spcBef>
                <a:spcPts val="0"/>
              </a:spcBef>
              <a:buNone/>
            </a:pPr>
            <a:r>
              <a:t/>
            </a:r>
            <a:endParaRPr/>
          </a:p>
          <a:p>
            <a:pPr indent="457200" lvl="0" rtl="0">
              <a:spcBef>
                <a:spcPts val="0"/>
              </a:spcBef>
              <a:buNone/>
            </a:pPr>
            <a:r>
              <a:rPr lang="en"/>
              <a:t>2)Voltage at pin in milliVolts = (reading from ADC) * (3300/1024)</a:t>
            </a:r>
          </a:p>
          <a:p>
            <a:pPr lvl="0" rtl="0">
              <a:spcBef>
                <a:spcPts val="0"/>
              </a:spcBef>
              <a:buNone/>
            </a:pPr>
            <a:r>
              <a:t/>
            </a:r>
            <a:endParaRPr/>
          </a:p>
          <a:p>
            <a:pPr lvl="0" rtl="0">
              <a:spcBef>
                <a:spcPts val="0"/>
              </a:spcBef>
              <a:buNone/>
            </a:pPr>
            <a:r>
              <a:rPr lang="en"/>
              <a:t>To convert from milliVolts to Centigrade temperature, the formula is given by:</a:t>
            </a:r>
          </a:p>
          <a:p>
            <a:pPr lvl="0" rtl="0">
              <a:spcBef>
                <a:spcPts val="0"/>
              </a:spcBef>
              <a:buNone/>
            </a:pPr>
            <a:r>
              <a:t/>
            </a:r>
            <a:endParaRPr/>
          </a:p>
          <a:p>
            <a:pPr indent="457200">
              <a:spcBef>
                <a:spcPts val="0"/>
              </a:spcBef>
              <a:buNone/>
            </a:pPr>
            <a:r>
              <a:rPr lang="en"/>
              <a:t>3)Voltage at pin in milliVolts = (reading from ADC) * (3300/1024)</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Temperature Monitoring</a:t>
            </a:r>
          </a:p>
        </p:txBody>
      </p:sp>
      <p:sp>
        <p:nvSpPr>
          <p:cNvPr id="190" name="Shape 190"/>
          <p:cNvSpPr txBox="1"/>
          <p:nvPr>
            <p:ph idx="1" type="body"/>
          </p:nvPr>
        </p:nvSpPr>
        <p:spPr>
          <a:xfrm>
            <a:off x="457200" y="1278516"/>
            <a:ext cx="8229600" cy="3630300"/>
          </a:xfrm>
          <a:prstGeom prst="rect">
            <a:avLst/>
          </a:prstGeom>
        </p:spPr>
        <p:txBody>
          <a:bodyPr anchorCtr="0" anchor="t" bIns="91425" lIns="91425" rIns="91425" tIns="91425">
            <a:noAutofit/>
          </a:bodyPr>
          <a:lstStyle/>
          <a:p>
            <a:pPr>
              <a:spcBef>
                <a:spcPts val="0"/>
              </a:spcBef>
              <a:buNone/>
            </a:pPr>
            <a:r>
              <a:t/>
            </a:r>
            <a:endParaRPr/>
          </a:p>
        </p:txBody>
      </p:sp>
      <p:pic>
        <p:nvPicPr>
          <p:cNvPr id="191" name="Shape 191"/>
          <p:cNvPicPr preferRelativeResize="0"/>
          <p:nvPr/>
        </p:nvPicPr>
        <p:blipFill>
          <a:blip r:embed="rId3">
            <a:alphaModFix/>
          </a:blip>
          <a:stretch>
            <a:fillRect/>
          </a:stretch>
        </p:blipFill>
        <p:spPr>
          <a:xfrm>
            <a:off x="593950" y="1411100"/>
            <a:ext cx="7376700" cy="33641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Current Stage. </a:t>
            </a:r>
          </a:p>
        </p:txBody>
      </p:sp>
      <p:sp>
        <p:nvSpPr>
          <p:cNvPr id="197" name="Shape 197"/>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None/>
            </a:pPr>
            <a:r>
              <a:rPr lang="en"/>
              <a:t>We are finished with making the Pulse Rate Monitor. Below is the image of our circuit.</a:t>
            </a:r>
          </a:p>
          <a:p>
            <a:pPr lvl="0" rtl="0">
              <a:spcBef>
                <a:spcPts val="0"/>
              </a:spcBef>
              <a:buNone/>
            </a:pPr>
            <a:r>
              <a:rPr lang="en"/>
              <a:t>We have also made a working video of our circuit. </a:t>
            </a:r>
          </a:p>
          <a:p>
            <a:pPr>
              <a:spcBef>
                <a:spcPts val="0"/>
              </a:spcBef>
              <a:buNone/>
            </a:pPr>
            <a:r>
              <a:rPr lang="en"/>
              <a:t> </a:t>
            </a:r>
          </a:p>
        </p:txBody>
      </p:sp>
      <p:pic>
        <p:nvPicPr>
          <p:cNvPr id="198" name="Shape 198"/>
          <p:cNvPicPr preferRelativeResize="0"/>
          <p:nvPr/>
        </p:nvPicPr>
        <p:blipFill>
          <a:blip r:embed="rId3">
            <a:alphaModFix/>
          </a:blip>
          <a:stretch>
            <a:fillRect/>
          </a:stretch>
        </p:blipFill>
        <p:spPr>
          <a:xfrm>
            <a:off x="1710050" y="2341825"/>
            <a:ext cx="4987623" cy="28016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NS2 Simulations</a:t>
            </a:r>
          </a:p>
        </p:txBody>
      </p:sp>
      <p:pic>
        <p:nvPicPr>
          <p:cNvPr id="204" name="Shape 204"/>
          <p:cNvPicPr preferRelativeResize="0"/>
          <p:nvPr/>
        </p:nvPicPr>
        <p:blipFill>
          <a:blip r:embed="rId3">
            <a:alphaModFix/>
          </a:blip>
          <a:stretch>
            <a:fillRect/>
          </a:stretch>
        </p:blipFill>
        <p:spPr>
          <a:xfrm>
            <a:off x="0" y="1722000"/>
            <a:ext cx="9144000" cy="28260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Problem Statement</a:t>
            </a:r>
          </a:p>
        </p:txBody>
      </p:sp>
      <p:sp>
        <p:nvSpPr>
          <p:cNvPr id="96" name="Shape 96"/>
          <p:cNvSpPr txBox="1"/>
          <p:nvPr>
            <p:ph idx="1" type="body"/>
          </p:nvPr>
        </p:nvSpPr>
        <p:spPr>
          <a:xfrm>
            <a:off x="457200" y="1327166"/>
            <a:ext cx="8229600" cy="3630300"/>
          </a:xfrm>
          <a:prstGeom prst="rect">
            <a:avLst/>
          </a:prstGeom>
          <a:noFill/>
          <a:ln>
            <a:noFill/>
          </a:ln>
        </p:spPr>
        <p:txBody>
          <a:bodyPr anchorCtr="0" anchor="t" bIns="91425" lIns="91425" rIns="91425" tIns="91425">
            <a:noAutofit/>
          </a:bodyPr>
          <a:lstStyle/>
          <a:p>
            <a:pPr lvl="0" rtl="0">
              <a:lnSpc>
                <a:spcPct val="135000"/>
              </a:lnSpc>
              <a:spcBef>
                <a:spcPts val="0"/>
              </a:spcBef>
              <a:spcAft>
                <a:spcPts val="800"/>
              </a:spcAft>
              <a:buNone/>
            </a:pPr>
            <a:r>
              <a:rPr lang="en" sz="1400"/>
              <a:t>Human body temperature can be measured in several places, including the ear, finger, mouth and anus. There are various ways to measure body temperature , including using a clinical thermometer, heat-sensitive strips, digital probes or thermal imaging cameras. </a:t>
            </a:r>
          </a:p>
          <a:p>
            <a:pPr lvl="0" rtl="0">
              <a:lnSpc>
                <a:spcPct val="135000"/>
              </a:lnSpc>
              <a:spcBef>
                <a:spcPts val="0"/>
              </a:spcBef>
              <a:spcAft>
                <a:spcPts val="800"/>
              </a:spcAft>
              <a:buNone/>
            </a:pPr>
            <a:r>
              <a:rPr lang="en" sz="1400"/>
              <a:t>Heating or cooling certain parts of your body-such as applying a warm towel to your forehead if you feel chilly-can help maintain your perceived thermal comfort. Based on this concept can we design :</a:t>
            </a:r>
          </a:p>
          <a:p>
            <a:pPr lvl="0" rtl="0">
              <a:lnSpc>
                <a:spcPct val="135000"/>
              </a:lnSpc>
              <a:spcBef>
                <a:spcPts val="0"/>
              </a:spcBef>
              <a:spcAft>
                <a:spcPts val="800"/>
              </a:spcAft>
              <a:buNone/>
            </a:pPr>
            <a:r>
              <a:rPr lang="en" sz="1400"/>
              <a:t>A) a device which can control our body temperature </a:t>
            </a:r>
          </a:p>
          <a:p>
            <a:pPr lvl="0" rtl="0">
              <a:lnSpc>
                <a:spcPct val="135000"/>
              </a:lnSpc>
              <a:spcBef>
                <a:spcPts val="0"/>
              </a:spcBef>
              <a:spcAft>
                <a:spcPts val="800"/>
              </a:spcAft>
              <a:buNone/>
            </a:pPr>
            <a:r>
              <a:rPr lang="en" sz="1400"/>
              <a:t>B) and a device which can replace the conventional thermometer and pulse oximeter</a:t>
            </a:r>
          </a:p>
          <a:p>
            <a:pPr lvl="0" rtl="0">
              <a:lnSpc>
                <a:spcPct val="135000"/>
              </a:lnSpc>
              <a:spcBef>
                <a:spcPts val="0"/>
              </a:spcBef>
              <a:spcAft>
                <a:spcPts val="800"/>
              </a:spcAft>
              <a:buNone/>
            </a:pPr>
            <a:r>
              <a:rPr lang="en" sz="1400"/>
              <a:t>Can we use the principles of electronics in bio-medical technology ?</a:t>
            </a:r>
          </a:p>
          <a:p>
            <a:pPr lvl="0" marR="76200" rtl="0">
              <a:lnSpc>
                <a:spcPct val="135000"/>
              </a:lnSpc>
              <a:spcBef>
                <a:spcPts val="0"/>
              </a:spcBef>
              <a:spcAft>
                <a:spcPts val="800"/>
              </a:spcAft>
              <a:buNone/>
            </a:pPr>
            <a:r>
              <a:t/>
            </a:r>
            <a:endParaRPr sz="1100">
              <a:latin typeface="Comic Sans MS"/>
              <a:ea typeface="Comic Sans MS"/>
              <a:cs typeface="Comic Sans MS"/>
              <a:sym typeface="Comic Sans MS"/>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Wired Vs Wireless</a:t>
            </a:r>
          </a:p>
        </p:txBody>
      </p:sp>
      <p:sp>
        <p:nvSpPr>
          <p:cNvPr id="210" name="Shape 210"/>
          <p:cNvSpPr txBox="1"/>
          <p:nvPr>
            <p:ph idx="1" type="body"/>
          </p:nvPr>
        </p:nvSpPr>
        <p:spPr>
          <a:xfrm>
            <a:off x="457200" y="1278516"/>
            <a:ext cx="8229600" cy="3630300"/>
          </a:xfrm>
          <a:prstGeom prst="rect">
            <a:avLst/>
          </a:prstGeom>
        </p:spPr>
        <p:txBody>
          <a:bodyPr anchorCtr="0" anchor="t" bIns="91425" lIns="91425" rIns="91425" tIns="91425">
            <a:noAutofit/>
          </a:bodyPr>
          <a:lstStyle/>
          <a:p>
            <a:pPr>
              <a:spcBef>
                <a:spcPts val="0"/>
              </a:spcBef>
              <a:buNone/>
            </a:pPr>
            <a:r>
              <a:t/>
            </a:r>
            <a:endParaRPr/>
          </a:p>
        </p:txBody>
      </p:sp>
      <p:pic>
        <p:nvPicPr>
          <p:cNvPr id="211" name="Shape 211"/>
          <p:cNvPicPr preferRelativeResize="0"/>
          <p:nvPr/>
        </p:nvPicPr>
        <p:blipFill>
          <a:blip r:embed="rId3">
            <a:alphaModFix/>
          </a:blip>
          <a:stretch>
            <a:fillRect/>
          </a:stretch>
        </p:blipFill>
        <p:spPr>
          <a:xfrm>
            <a:off x="4959475" y="1278525"/>
            <a:ext cx="4122000" cy="3317224"/>
          </a:xfrm>
          <a:prstGeom prst="rect">
            <a:avLst/>
          </a:prstGeom>
          <a:noFill/>
          <a:ln>
            <a:noFill/>
          </a:ln>
        </p:spPr>
      </p:pic>
      <p:pic>
        <p:nvPicPr>
          <p:cNvPr id="212" name="Shape 212"/>
          <p:cNvPicPr preferRelativeResize="0"/>
          <p:nvPr/>
        </p:nvPicPr>
        <p:blipFill>
          <a:blip r:embed="rId4">
            <a:alphaModFix/>
          </a:blip>
          <a:stretch>
            <a:fillRect/>
          </a:stretch>
        </p:blipFill>
        <p:spPr>
          <a:xfrm>
            <a:off x="114750" y="2381949"/>
            <a:ext cx="4718450" cy="26528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Bibliography: </a:t>
            </a:r>
          </a:p>
        </p:txBody>
      </p:sp>
      <p:sp>
        <p:nvSpPr>
          <p:cNvPr id="218" name="Shape 218"/>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None/>
            </a:pPr>
            <a:r>
              <a:rPr lang="en"/>
              <a:t>1.</a:t>
            </a:r>
            <a:r>
              <a:rPr lang="en" u="sng">
                <a:solidFill>
                  <a:schemeClr val="hlink"/>
                </a:solidFill>
                <a:hlinkClick r:id="rId3"/>
              </a:rPr>
              <a:t>http://s1251.photobucket.com/user/vladimirzec/media/Fiziologija/img387.jpg.htm</a:t>
            </a:r>
          </a:p>
          <a:p>
            <a:pPr lvl="0" rtl="0">
              <a:spcBef>
                <a:spcPts val="0"/>
              </a:spcBef>
              <a:buNone/>
            </a:pPr>
            <a:r>
              <a:t/>
            </a:r>
            <a:endParaRPr/>
          </a:p>
          <a:p>
            <a:pPr lvl="0" rtl="0">
              <a:spcBef>
                <a:spcPts val="0"/>
              </a:spcBef>
              <a:buNone/>
            </a:pPr>
            <a:r>
              <a:rPr lang="en"/>
              <a:t>2. </a:t>
            </a:r>
            <a:r>
              <a:rPr lang="en" u="sng">
                <a:solidFill>
                  <a:schemeClr val="hlink"/>
                </a:solidFill>
                <a:hlinkClick r:id="rId4"/>
              </a:rPr>
              <a:t>http://www.youtube.com/watch?v=-_qNTSIJL-I</a:t>
            </a:r>
          </a:p>
          <a:p>
            <a:pPr lvl="0" rtl="0">
              <a:spcBef>
                <a:spcPts val="0"/>
              </a:spcBef>
              <a:buNone/>
            </a:pPr>
            <a:r>
              <a:t/>
            </a:r>
            <a:endParaRPr/>
          </a:p>
          <a:p>
            <a:pPr lvl="0" rtl="0">
              <a:spcBef>
                <a:spcPts val="0"/>
              </a:spcBef>
              <a:buNone/>
            </a:pPr>
            <a:r>
              <a:rPr lang="en"/>
              <a:t>3. http://en.wikipedia.org/wiki/Thermoelectric_effect</a:t>
            </a:r>
            <a:r>
              <a:rPr lang="en" u="sng">
                <a:solidFill>
                  <a:schemeClr val="hlink"/>
                </a:solidFill>
                <a:hlinkClick r:id="rId5"/>
              </a:rPr>
              <a:t>l</a:t>
            </a:r>
          </a:p>
          <a:p>
            <a:pPr lvl="0" rtl="0">
              <a:spcBef>
                <a:spcPts val="0"/>
              </a:spcBef>
              <a:buNone/>
            </a:pPr>
            <a:r>
              <a:t/>
            </a:r>
            <a:endParaRPr/>
          </a:p>
          <a:p>
            <a:pPr lvl="0" rtl="0">
              <a:spcBef>
                <a:spcPts val="0"/>
              </a:spcBef>
              <a:buNone/>
            </a:pPr>
            <a:r>
              <a:rPr lang="en"/>
              <a:t>4.</a:t>
            </a:r>
            <a:r>
              <a:rPr lang="en" u="sng">
                <a:solidFill>
                  <a:schemeClr val="hlink"/>
                </a:solidFill>
                <a:hlinkClick r:id="rId6"/>
              </a:rPr>
              <a:t>http://www.bbc.co.uk/schools/gcsebitesize/science/ocr_gateway/understanding_organisms/staying_in_balancerev2.shtml</a:t>
            </a:r>
          </a:p>
          <a:p>
            <a:pPr lvl="0" rtl="0">
              <a:spcBef>
                <a:spcPts val="0"/>
              </a:spcBef>
              <a:buClr>
                <a:schemeClr val="dk1"/>
              </a:buClr>
              <a:buFont typeface="Arial"/>
              <a:buNone/>
            </a:pPr>
            <a:r>
              <a:t/>
            </a:r>
            <a:endParaRPr u="sng">
              <a:solidFill>
                <a:schemeClr val="hlink"/>
              </a:solidFill>
              <a:hlinkClick r:id="rId7"/>
            </a:endParaRPr>
          </a:p>
          <a:p>
            <a:pPr lvl="0" rtl="0">
              <a:spcBef>
                <a:spcPts val="0"/>
              </a:spcBef>
              <a:buClr>
                <a:schemeClr val="dk1"/>
              </a:buClr>
              <a:buSzPct val="61111"/>
              <a:buFont typeface="Arial"/>
              <a:buNone/>
            </a:pPr>
            <a:r>
              <a:rPr lang="en"/>
              <a:t>5 http://searchnetworking.techtarget.com/definition/Peltier-effect</a:t>
            </a: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None/>
            </a:pPr>
            <a:r>
              <a:rPr lang="en" sz="1400"/>
              <a:t>As ICT engineers we can make a Temperature measuring and Pulse rate monitoring device which can not only measure our temperature which can also gather data, and data can be used by doctors. </a:t>
            </a:r>
          </a:p>
          <a:p>
            <a:pPr lvl="0" rtl="0">
              <a:spcBef>
                <a:spcPts val="0"/>
              </a:spcBef>
              <a:buNone/>
            </a:pPr>
            <a:r>
              <a:t/>
            </a:r>
            <a:endParaRPr sz="1400"/>
          </a:p>
          <a:p>
            <a:pPr lvl="0" rtl="0">
              <a:spcBef>
                <a:spcPts val="0"/>
              </a:spcBef>
              <a:buNone/>
            </a:pPr>
            <a:r>
              <a:rPr lang="en" sz="1400"/>
              <a:t>We also want to send out the data collected to specified doctors and hospitals using XBee via text message. </a:t>
            </a:r>
          </a:p>
          <a:p>
            <a:pPr lvl="0" rtl="0">
              <a:spcBef>
                <a:spcPts val="0"/>
              </a:spcBef>
              <a:buNone/>
            </a:pPr>
            <a:r>
              <a:t/>
            </a:r>
            <a:endParaRPr sz="1400"/>
          </a:p>
          <a:p>
            <a:pPr>
              <a:spcBef>
                <a:spcPts val="0"/>
              </a:spcBef>
              <a:buNone/>
            </a:pPr>
            <a:r>
              <a:rPr lang="en" sz="1400"/>
              <a:t>Therefore,</a:t>
            </a:r>
            <a:r>
              <a:rPr lang="en"/>
              <a:t> </a:t>
            </a:r>
            <a:r>
              <a:rPr lang="en" sz="1400"/>
              <a:t>Our study aims to create a working prototype of the “Pulse Rate and Body Temperature Monitoring Device with XBee”</a:t>
            </a:r>
          </a:p>
        </p:txBody>
      </p:sp>
      <p:sp>
        <p:nvSpPr>
          <p:cNvPr id="102" name="Shape 102"/>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Solution.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sz="3600"/>
              <a:t>How body maintains Temperature?</a:t>
            </a:r>
          </a:p>
        </p:txBody>
      </p:sp>
      <p:sp>
        <p:nvSpPr>
          <p:cNvPr id="108" name="Shape 108"/>
          <p:cNvSpPr txBox="1"/>
          <p:nvPr>
            <p:ph idx="1" type="body"/>
          </p:nvPr>
        </p:nvSpPr>
        <p:spPr>
          <a:xfrm>
            <a:off x="457200" y="1278525"/>
            <a:ext cx="8240100" cy="3630300"/>
          </a:xfrm>
          <a:prstGeom prst="rect">
            <a:avLst/>
          </a:prstGeom>
        </p:spPr>
        <p:txBody>
          <a:bodyPr anchorCtr="0" anchor="t" bIns="91425" lIns="91425" rIns="91425" tIns="91425">
            <a:noAutofit/>
          </a:bodyPr>
          <a:lstStyle/>
          <a:p>
            <a:pPr lvl="0" rtl="0">
              <a:spcBef>
                <a:spcPts val="0"/>
              </a:spcBef>
              <a:buNone/>
            </a:pPr>
            <a:r>
              <a:t/>
            </a:r>
            <a:endParaRPr>
              <a:latin typeface="Comic Sans MS"/>
              <a:ea typeface="Comic Sans MS"/>
              <a:cs typeface="Comic Sans MS"/>
              <a:sym typeface="Comic Sans MS"/>
            </a:endParaRPr>
          </a:p>
          <a:p>
            <a:pPr lvl="0" rtl="0">
              <a:spcBef>
                <a:spcPts val="0"/>
              </a:spcBef>
              <a:buNone/>
            </a:pPr>
            <a:r>
              <a:rPr lang="en"/>
              <a:t>How do body gains heat when it is cool?</a:t>
            </a:r>
          </a:p>
          <a:p>
            <a:pPr lvl="0" rtl="0">
              <a:lnSpc>
                <a:spcPct val="127272"/>
              </a:lnSpc>
              <a:spcBef>
                <a:spcPts val="0"/>
              </a:spcBef>
              <a:spcAft>
                <a:spcPts val="600"/>
              </a:spcAft>
              <a:buClr>
                <a:schemeClr val="dk1"/>
              </a:buClr>
              <a:buSzPct val="61111"/>
              <a:buFont typeface="Arial"/>
              <a:buNone/>
            </a:pPr>
            <a:r>
              <a:rPr lang="en"/>
              <a:t>	</a:t>
            </a:r>
            <a:r>
              <a:rPr lang="en" sz="1400"/>
              <a:t>Heat can be gained by respiration, shivering, exercise or by reducing the blood flow to the skin. Clothing also helps to retain heat.</a:t>
            </a:r>
          </a:p>
          <a:p>
            <a:pPr lvl="0" rtl="0">
              <a:spcBef>
                <a:spcPts val="0"/>
              </a:spcBef>
              <a:buNone/>
            </a:pPr>
            <a:r>
              <a:t/>
            </a:r>
            <a:endParaRPr/>
          </a:p>
          <a:p>
            <a:pPr lvl="0" rtl="0">
              <a:spcBef>
                <a:spcPts val="0"/>
              </a:spcBef>
              <a:buNone/>
            </a:pPr>
            <a:r>
              <a:rPr lang="en"/>
              <a:t>How do body loses heat when it is too hot?</a:t>
            </a:r>
          </a:p>
          <a:p>
            <a:pPr lvl="0" rtl="0">
              <a:lnSpc>
                <a:spcPct val="127272"/>
              </a:lnSpc>
              <a:spcBef>
                <a:spcPts val="0"/>
              </a:spcBef>
              <a:spcAft>
                <a:spcPts val="600"/>
              </a:spcAft>
              <a:buClr>
                <a:schemeClr val="dk1"/>
              </a:buClr>
              <a:buSzPct val="61111"/>
              <a:buFont typeface="Arial"/>
              <a:buNone/>
            </a:pPr>
            <a:r>
              <a:rPr lang="en"/>
              <a:t>	</a:t>
            </a:r>
            <a:r>
              <a:rPr lang="en" sz="1400"/>
              <a:t>If we get too hot, heat can be lost by reducing the blood flow to the skin or by sweating. Sweating increases heat loss by evaporation.</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Detailed Analysis. </a:t>
            </a:r>
          </a:p>
        </p:txBody>
      </p:sp>
      <p:sp>
        <p:nvSpPr>
          <p:cNvPr id="114" name="Shape 114"/>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lnSpc>
                <a:spcPct val="127272"/>
              </a:lnSpc>
              <a:spcBef>
                <a:spcPts val="0"/>
              </a:spcBef>
              <a:spcAft>
                <a:spcPts val="600"/>
              </a:spcAft>
              <a:buClr>
                <a:schemeClr val="dk1"/>
              </a:buClr>
              <a:buSzPct val="78571"/>
              <a:buFont typeface="Arial"/>
              <a:buNone/>
            </a:pPr>
            <a:r>
              <a:rPr lang="en" sz="1400"/>
              <a:t>Following is the Internal mechanism through which body controls the temperature: </a:t>
            </a:r>
          </a:p>
          <a:p>
            <a:pPr indent="-317500" lvl="0" marL="457200" rtl="0">
              <a:lnSpc>
                <a:spcPct val="127272"/>
              </a:lnSpc>
              <a:spcBef>
                <a:spcPts val="0"/>
              </a:spcBef>
              <a:spcAft>
                <a:spcPts val="600"/>
              </a:spcAft>
              <a:buClr>
                <a:schemeClr val="dk2"/>
              </a:buClr>
              <a:buSzPct val="100000"/>
              <a:buFont typeface="Arial"/>
              <a:buChar char="●"/>
            </a:pPr>
            <a:r>
              <a:rPr lang="en" sz="1400"/>
              <a:t>The body’s temperature is monitored by a part of the brain called the hypothalamus. If you are too hot or too cold, it sends nerve impulses to the skin.</a:t>
            </a:r>
          </a:p>
          <a:p>
            <a:pPr indent="-317500" lvl="0" marL="457200" rtl="0">
              <a:lnSpc>
                <a:spcPct val="127272"/>
              </a:lnSpc>
              <a:spcBef>
                <a:spcPts val="0"/>
              </a:spcBef>
              <a:spcAft>
                <a:spcPts val="600"/>
              </a:spcAft>
              <a:buClr>
                <a:schemeClr val="dk2"/>
              </a:buClr>
              <a:buSzPct val="100000"/>
              <a:buFont typeface="Arial"/>
              <a:buChar char="●"/>
            </a:pPr>
            <a:r>
              <a:rPr lang="en" sz="1400"/>
              <a:t>The blood vessels supplying blood to the skin can dilate or swell. This is called vasodilation. It causes more heat to be carried by the blood to the skin, where it can be lost to the surroundings.</a:t>
            </a:r>
          </a:p>
          <a:p>
            <a:pPr indent="-317500" lvl="0" marL="457200" rtl="0">
              <a:lnSpc>
                <a:spcPct val="127272"/>
              </a:lnSpc>
              <a:spcBef>
                <a:spcPts val="0"/>
              </a:spcBef>
              <a:spcAft>
                <a:spcPts val="600"/>
              </a:spcAft>
              <a:buClr>
                <a:schemeClr val="dk2"/>
              </a:buClr>
              <a:buSzPct val="100000"/>
              <a:buFont typeface="Arial"/>
              <a:buChar char="●"/>
            </a:pPr>
            <a:r>
              <a:rPr lang="en" sz="1400"/>
              <a:t>Blood vessels can shrink down again. This is called vasoconstriction. It reduces heat loss from the skin once the body’s temperature has returned to normal.</a:t>
            </a:r>
          </a:p>
          <a:p>
            <a:pPr indent="-317500" lvl="0" marL="457200" rtl="0">
              <a:lnSpc>
                <a:spcPct val="127272"/>
              </a:lnSpc>
              <a:spcBef>
                <a:spcPts val="0"/>
              </a:spcBef>
              <a:spcAft>
                <a:spcPts val="600"/>
              </a:spcAft>
              <a:buClr>
                <a:schemeClr val="dk2"/>
              </a:buClr>
              <a:buSzPct val="100000"/>
              <a:buFont typeface="Arial"/>
              <a:buChar char="●"/>
            </a:pPr>
            <a:r>
              <a:rPr lang="en" sz="1400"/>
              <a:t>This sort of control is a ‘negative feedback mechanism’. The body’s internal environment is kept almost constant by causing cooling if it gets too hot, and warming if it gets too cold.</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1" type="body"/>
          </p:nvPr>
        </p:nvSpPr>
        <p:spPr>
          <a:xfrm>
            <a:off x="3866812" y="4623760"/>
            <a:ext cx="5097900" cy="521400"/>
          </a:xfrm>
          <a:prstGeom prst="rect">
            <a:avLst/>
          </a:prstGeom>
        </p:spPr>
        <p:txBody>
          <a:bodyPr anchorCtr="0" anchor="t" bIns="91425" lIns="91425" rIns="91425" tIns="91425">
            <a:noAutofit/>
          </a:bodyPr>
          <a:lstStyle/>
          <a:p>
            <a:pPr>
              <a:spcBef>
                <a:spcPts val="0"/>
              </a:spcBef>
              <a:buNone/>
            </a:pPr>
            <a:r>
              <a:rPr lang="en"/>
              <a:t>http://s1251.photobucket.com/user/vladimirzec/media/Fiziologija/img384.jpg.html</a:t>
            </a:r>
          </a:p>
        </p:txBody>
      </p:sp>
      <p:pic>
        <p:nvPicPr>
          <p:cNvPr id="120" name="Shape 120"/>
          <p:cNvPicPr preferRelativeResize="0"/>
          <p:nvPr/>
        </p:nvPicPr>
        <p:blipFill>
          <a:blip r:embed="rId3">
            <a:alphaModFix/>
          </a:blip>
          <a:stretch>
            <a:fillRect/>
          </a:stretch>
        </p:blipFill>
        <p:spPr>
          <a:xfrm>
            <a:off x="146325" y="112550"/>
            <a:ext cx="8733799" cy="43556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Peltier Effect </a:t>
            </a:r>
          </a:p>
        </p:txBody>
      </p:sp>
      <p:sp>
        <p:nvSpPr>
          <p:cNvPr id="126" name="Shape 126"/>
          <p:cNvSpPr txBox="1"/>
          <p:nvPr>
            <p:ph idx="1" type="body"/>
          </p:nvPr>
        </p:nvSpPr>
        <p:spPr>
          <a:xfrm>
            <a:off x="457200" y="1115100"/>
            <a:ext cx="5367599" cy="39242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Peltier effect was invented in 19th century and peltier devices are made using p and n type semiconductors. </a:t>
            </a:r>
          </a:p>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The Peltier effect occurs whenever electrical current flows through two dissimilar conductors. Depending on the direction of current flow, the junction of the two conductors will either absorb or release heat.</a:t>
            </a:r>
          </a:p>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The cooling side should be placed in contact with the surface whose temperature you want to control. Other side should be connected to the heat sink which will absorb heat from peltier device.</a:t>
            </a:r>
          </a:p>
          <a:p>
            <a:pPr lvl="0" rtl="0">
              <a:spcBef>
                <a:spcPts val="0"/>
              </a:spcBef>
              <a:buNone/>
            </a:pPr>
            <a:r>
              <a:t/>
            </a:r>
            <a:endParaRPr/>
          </a:p>
          <a:p>
            <a:pPr>
              <a:spcBef>
                <a:spcPts val="0"/>
              </a:spcBef>
              <a:buNone/>
            </a:pPr>
            <a:r>
              <a:t/>
            </a:r>
            <a:endParaRPr/>
          </a:p>
        </p:txBody>
      </p:sp>
      <p:pic>
        <p:nvPicPr>
          <p:cNvPr id="127" name="Shape 127"/>
          <p:cNvPicPr preferRelativeResize="0"/>
          <p:nvPr/>
        </p:nvPicPr>
        <p:blipFill>
          <a:blip r:embed="rId3">
            <a:alphaModFix/>
          </a:blip>
          <a:stretch>
            <a:fillRect/>
          </a:stretch>
        </p:blipFill>
        <p:spPr>
          <a:xfrm>
            <a:off x="5721037" y="1351937"/>
            <a:ext cx="3152775" cy="30194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101100"/>
            <a:ext cx="7315499" cy="1013999"/>
          </a:xfrm>
          <a:prstGeom prst="rect">
            <a:avLst/>
          </a:prstGeom>
        </p:spPr>
        <p:txBody>
          <a:bodyPr anchorCtr="0" anchor="b" bIns="91425" lIns="91425" rIns="91425" tIns="91425">
            <a:noAutofit/>
          </a:bodyPr>
          <a:lstStyle/>
          <a:p>
            <a:pPr>
              <a:spcBef>
                <a:spcPts val="0"/>
              </a:spcBef>
              <a:buNone/>
            </a:pPr>
            <a:r>
              <a:rPr lang="en"/>
              <a:t>Why to use Peltier effect?</a:t>
            </a:r>
          </a:p>
        </p:txBody>
      </p:sp>
      <p:sp>
        <p:nvSpPr>
          <p:cNvPr id="133" name="Shape 133"/>
          <p:cNvSpPr txBox="1"/>
          <p:nvPr>
            <p:ph idx="1" type="body"/>
          </p:nvPr>
        </p:nvSpPr>
        <p:spPr>
          <a:xfrm>
            <a:off x="457200" y="1115100"/>
            <a:ext cx="4606200" cy="37938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Thermoelectric technology are strong in products which demand both heating and cooling in the face of a changing operating environment.</a:t>
            </a:r>
          </a:p>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Technology really shines, is in making it feasible to do very small cooling jobs.</a:t>
            </a:r>
          </a:p>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Thermoelectric system components can be mounted in any physical orientation and still function properly.</a:t>
            </a:r>
          </a:p>
          <a:p>
            <a:pPr indent="-342900" lvl="0" marL="457200" rtl="0">
              <a:spcBef>
                <a:spcPts val="0"/>
              </a:spcBef>
              <a:buClr>
                <a:schemeClr val="dk2"/>
              </a:buClr>
              <a:buSzPct val="100000"/>
              <a:buFont typeface="Arial"/>
              <a:buChar char="●"/>
            </a:pPr>
            <a:r>
              <a:rPr lang="en">
                <a:latin typeface="Comic Sans MS"/>
                <a:ea typeface="Comic Sans MS"/>
                <a:cs typeface="Comic Sans MS"/>
                <a:sym typeface="Comic Sans MS"/>
              </a:rPr>
              <a:t>These devices do not require evaporative chemicals which may be harmful to the environment.</a:t>
            </a:r>
          </a:p>
          <a:p>
            <a:pPr lvl="0" rtl="0">
              <a:spcBef>
                <a:spcPts val="0"/>
              </a:spcBef>
              <a:buNone/>
            </a:pPr>
            <a:r>
              <a:t/>
            </a:r>
            <a:endParaRPr/>
          </a:p>
          <a:p>
            <a:pPr>
              <a:spcBef>
                <a:spcPts val="0"/>
              </a:spcBef>
              <a:buNone/>
            </a:pPr>
            <a:r>
              <a:t/>
            </a:r>
            <a:endParaRPr/>
          </a:p>
        </p:txBody>
      </p:sp>
      <p:pic>
        <p:nvPicPr>
          <p:cNvPr id="134" name="Shape 134"/>
          <p:cNvPicPr preferRelativeResize="0"/>
          <p:nvPr/>
        </p:nvPicPr>
        <p:blipFill>
          <a:blip r:embed="rId3">
            <a:alphaModFix/>
          </a:blip>
          <a:stretch>
            <a:fillRect/>
          </a:stretch>
        </p:blipFill>
        <p:spPr>
          <a:xfrm>
            <a:off x="5063400" y="1979925"/>
            <a:ext cx="3353349" cy="27254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216100" y="189425"/>
            <a:ext cx="7786200" cy="1013999"/>
          </a:xfrm>
          <a:prstGeom prst="rect">
            <a:avLst/>
          </a:prstGeom>
        </p:spPr>
        <p:txBody>
          <a:bodyPr anchorCtr="0" anchor="b" bIns="91425" lIns="91425" rIns="91425" tIns="91425">
            <a:noAutofit/>
          </a:bodyPr>
          <a:lstStyle/>
          <a:p>
            <a:pPr>
              <a:spcBef>
                <a:spcPts val="0"/>
              </a:spcBef>
              <a:buNone/>
            </a:pPr>
            <a:r>
              <a:rPr lang="en" sz="3600"/>
              <a:t>Temperature Variations in Malaria </a:t>
            </a:r>
          </a:p>
        </p:txBody>
      </p:sp>
      <p:sp>
        <p:nvSpPr>
          <p:cNvPr id="140" name="Shape 140"/>
          <p:cNvSpPr txBox="1"/>
          <p:nvPr>
            <p:ph idx="1" type="body"/>
          </p:nvPr>
        </p:nvSpPr>
        <p:spPr>
          <a:xfrm>
            <a:off x="136550" y="1278516"/>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a:t>The most common symptom of malaria is fever, when the body temperature is high. The fever from malaria usually comes very suddenly.</a:t>
            </a:r>
          </a:p>
          <a:p>
            <a:pPr lvl="0" rtl="0">
              <a:spcBef>
                <a:spcPts val="0"/>
              </a:spcBef>
              <a:buNone/>
            </a:pPr>
            <a:r>
              <a:t/>
            </a:r>
            <a:endParaRPr/>
          </a:p>
          <a:p>
            <a:pPr indent="-342900" lvl="0" marL="457200" rtl="0">
              <a:spcBef>
                <a:spcPts val="0"/>
              </a:spcBef>
              <a:buClr>
                <a:schemeClr val="dk2"/>
              </a:buClr>
              <a:buSzPct val="100000"/>
              <a:buFont typeface="Arial"/>
              <a:buChar char="●"/>
            </a:pPr>
            <a:r>
              <a:rPr lang="en"/>
              <a:t>The attack begins with fever, with the temperature rising as high as 40ºC and falling again over a period of several hours.</a:t>
            </a:r>
          </a:p>
          <a:p>
            <a:pPr lvl="0" rtl="0">
              <a:spcBef>
                <a:spcPts val="0"/>
              </a:spcBef>
              <a:buNone/>
            </a:pPr>
            <a:r>
              <a:t/>
            </a:r>
            <a:endParaRPr/>
          </a:p>
          <a:p>
            <a:pPr indent="-342900" lvl="0" marL="457200" rtl="0">
              <a:spcBef>
                <a:spcPts val="0"/>
              </a:spcBef>
              <a:buClr>
                <a:schemeClr val="dk2"/>
              </a:buClr>
              <a:buSzPct val="100000"/>
              <a:buFont typeface="Arial"/>
              <a:buChar char="●"/>
            </a:pPr>
            <a:r>
              <a:rPr lang="en"/>
              <a:t>When the temperature drops, the patient often sweats profusely and feels much better. Then the same day, or one to two days later, further attacks occur with feeling generally unwell, high temperature and so on.</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