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7" r:id="rId6"/>
    <p:sldId id="262" r:id="rId7"/>
    <p:sldId id="259" r:id="rId8"/>
    <p:sldId id="263" r:id="rId9"/>
    <p:sldId id="260" r:id="rId10"/>
    <p:sldId id="265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E7C9-B943-478B-9544-67758CA7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E0E2-601A-4EB7-916D-6A50A04EA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7A7E-3024-486A-A7C7-7D68B076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A1C1-8DAD-4F99-81D8-4A332498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FC5C-FC65-4AFF-9473-36F67BF5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7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5BA-6A11-4D42-AD48-147749BA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5616D-24CA-4AEB-91A9-69604FE37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FDB4-EFEC-43BF-85FC-1095C269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34C45-CC9A-403C-8592-67AD6197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2C4F-E589-4A47-BC1C-3D108506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7094E-3A97-4A4D-89A2-797008752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3DC04-78EA-4891-9C47-48847433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C518-C476-4CC4-A834-1555DB30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3BAC-51A3-4386-BD14-088B755D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6218-86E0-4F7F-94D8-7923CFE8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2BE2-4254-409A-84AF-A05A8BC4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9201-F8A6-4C9E-B349-9216861F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2439-0EF0-4888-AA43-EE4BA943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EF54-FBD1-4617-9482-BD12F61F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EE9C-86AE-4804-885B-A0B05419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9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CAB9-28D0-4659-80D6-5E53746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8740-34FD-4618-8387-E50136AB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06B8-0AC8-4256-B116-917BF64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64B-6B4B-42A5-85D6-103F5777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8A9-CEDC-4407-9CC8-6FCCC086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7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92DE-98BC-41E2-A3A8-DE3E3E3F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2048-26D9-4AE7-9A6C-D712CB29E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E1410-7640-4681-961C-DB1523F7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0F9A9-0E56-4230-8A49-5A387CFA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FFB2-0103-4886-8912-8019C847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803D6-C0AF-464F-977B-6EAEBE8F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E2B1-344D-4A63-B691-75E19444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DD31-42A6-4703-BFEA-4D98E1EF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F475B-FDDF-4CAB-AE87-D7C589E42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5CEFF-4BAC-4C7F-B750-50DADEAEC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9B817-3C4C-4925-8780-D30DFA04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419AC-43AB-4092-9AFF-B05C35C0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5F4A2-BEF1-4235-9793-92ED9505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D3BD4-F3B9-4E69-8295-B125D50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C8E5-8475-4D6E-87EB-F6277226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21A0F-DFF7-4C17-BCD7-A00D26EB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032C6-8C42-42B1-8F49-C20EB659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8B5A1-25DB-4AE0-929F-9B3E0BB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8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28C08-AD95-48D5-B007-C94D0616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D26D1-063C-42F6-BE72-87CC44FD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87F6C-A64E-447D-B495-5BB18BED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D5BF-0745-4BEF-B4B2-CB7CDD27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1E4A-15E7-4B5E-92D4-66B9E765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5C9BB-2210-427B-BEC3-785AEBDE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C6D2-6120-47CB-9DF8-782F707D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073C0-E770-4CF4-9DED-F64D76E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50A8-4833-4C1E-9AD7-06D3062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1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CEA-2775-4C74-91E2-C5BE41EA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80C60-F09B-4619-9072-A18D590FB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F3C96-0C1B-4C8D-8ECC-65ADCED32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95BB-B73F-4D32-AF7F-63D481B7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AA6BC-1E54-4632-ABED-30E2DF7B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96F4E-40E9-4BCA-99D8-D48B0696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496F9-FB0A-4F82-91CF-56EA23F7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7FC0F-BF14-4021-8B36-2075616B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AE63-5A83-4CBF-A011-5BD162E3B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5FAD-A4DA-47A0-A241-0312B979C39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DAA1-0C32-454A-BBEA-E475B75CE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FB2F-6CF5-438A-B115-FF6C5403A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0FBE-73D0-4C30-9E82-9836C12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9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A99E9E-99C4-4076-9504-9157FD499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3" b="50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D01B5-B4F5-420E-B64D-2458C66A4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Prediction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16C7D-5947-4A6F-9086-473EB89B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- Brijesh Goharia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28;p3" descr="http://cbe.lehigh.edu/sites/all/themes/lehigh2013/images/logo.gif">
            <a:extLst>
              <a:ext uri="{FF2B5EF4-FFF2-40B4-BE49-F238E27FC236}">
                <a16:creationId xmlns:a16="http://schemas.microsoft.com/office/drawing/2014/main" id="{7E6C6151-3EF5-4F73-9EEE-BF433525F3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809" y="64515"/>
            <a:ext cx="2286000" cy="48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29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E6D1C-2C0B-5E4A-B2BB-995D6420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Model: Logistic Regression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5D643D8-6758-A74C-8855-985D21F0F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08451"/>
            <a:ext cx="6553545" cy="5849039"/>
          </a:xfrm>
          <a:prstGeom prst="rect">
            <a:avLst/>
          </a:prstGeom>
        </p:spPr>
      </p:pic>
      <p:pic>
        <p:nvPicPr>
          <p:cNvPr id="6" name="Google Shape;28;p3" descr="http://cbe.lehigh.edu/sites/all/themes/lehigh2013/images/logo.gif">
            <a:extLst>
              <a:ext uri="{FF2B5EF4-FFF2-40B4-BE49-F238E27FC236}">
                <a16:creationId xmlns:a16="http://schemas.microsoft.com/office/drawing/2014/main" id="{2B462C48-41C7-45C1-9828-763F8073E8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809" y="64515"/>
            <a:ext cx="2286000" cy="48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19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79F94-481B-4EAE-AA11-CA5CFF67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6F1A-18F3-4DEE-B5CA-BFDF2B57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Running the model on Score data gave us the following 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Accuracy is 81.24%</a:t>
            </a:r>
          </a:p>
          <a:p>
            <a:r>
              <a:rPr lang="en-US" sz="2000" dirty="0">
                <a:solidFill>
                  <a:schemeClr val="bg1"/>
                </a:solidFill>
              </a:rPr>
              <a:t>Error rate : 1- Accuracy = 18.76%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BBA714-8D15-8144-B80B-3F6ED581B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99" y="643467"/>
            <a:ext cx="5356096" cy="5410199"/>
          </a:xfrm>
          <a:prstGeom prst="rect">
            <a:avLst/>
          </a:prstGeom>
        </p:spPr>
      </p:pic>
      <p:pic>
        <p:nvPicPr>
          <p:cNvPr id="6" name="Google Shape;28;p3" descr="http://cbe.lehigh.edu/sites/all/themes/lehigh2013/images/logo.gif">
            <a:extLst>
              <a:ext uri="{FF2B5EF4-FFF2-40B4-BE49-F238E27FC236}">
                <a16:creationId xmlns:a16="http://schemas.microsoft.com/office/drawing/2014/main" id="{82C17274-7417-408A-96A5-0CA2BD0F6A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809" y="64515"/>
            <a:ext cx="2286000" cy="48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02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5D34F-8930-478E-96EB-D545B19E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5840-EFC1-4932-B0BA-34EEC6D7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We observed the following points from our project: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Producing the right logic is as important as writing the right code for the model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Cleaning the dataset could be trickier if one would dive into n number of permutation and combination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Selecting the best predictors could significantly reduce the execution time and boost the accuracy %, thereby reducing errors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Google Shape;28;p3" descr="http://cbe.lehigh.edu/sites/all/themes/lehigh2013/images/logo.gif">
            <a:extLst>
              <a:ext uri="{FF2B5EF4-FFF2-40B4-BE49-F238E27FC236}">
                <a16:creationId xmlns:a16="http://schemas.microsoft.com/office/drawing/2014/main" id="{79E66A57-2906-419B-ADFB-DFED334BA8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809" y="64515"/>
            <a:ext cx="2286000" cy="48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2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9657-9D07-4E7D-B81A-B014FB0F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556E-EDB5-40E3-BC18-F66B5919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 predict with given data if the consumer enrolled in loyalty program will buy organic vegetables or not  </a:t>
            </a:r>
          </a:p>
        </p:txBody>
      </p:sp>
      <p:pic>
        <p:nvPicPr>
          <p:cNvPr id="6" name="Google Shape;28;p3" descr="http://cbe.lehigh.edu/sites/all/themes/lehigh2013/images/logo.gif">
            <a:extLst>
              <a:ext uri="{FF2B5EF4-FFF2-40B4-BE49-F238E27FC236}">
                <a16:creationId xmlns:a16="http://schemas.microsoft.com/office/drawing/2014/main" id="{A4CC07F5-096E-4553-A089-858B0BE5CC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809" y="64515"/>
            <a:ext cx="2286000" cy="48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86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CD3-17A4-204C-8711-93CE77D4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chart of our approach</a:t>
            </a:r>
          </a:p>
        </p:txBody>
      </p:sp>
      <p:pic>
        <p:nvPicPr>
          <p:cNvPr id="1026" name="Picture 2" descr="https://lh4.googleusercontent.com/cq_oHfWe2AfxyqhQOXGXbuTUBKfa4ZDKXfGRqTgbo_Q8v9CdvBAhA-UAbNv-bdJ_GXHCuf2khlnP1A3RoTOIZFuR4K3ROxgWouqPxOMjqjrpudHRlMm2oXqrAIymtASEPSIEUVUo">
            <a:extLst>
              <a:ext uri="{FF2B5EF4-FFF2-40B4-BE49-F238E27FC236}">
                <a16:creationId xmlns:a16="http://schemas.microsoft.com/office/drawing/2014/main" id="{47FF703F-4555-7440-808E-EB1EACEE30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87" y="1569695"/>
            <a:ext cx="8886133" cy="516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28;p3" descr="http://cbe.lehigh.edu/sites/all/themes/lehigh2013/images/logo.gif">
            <a:extLst>
              <a:ext uri="{FF2B5EF4-FFF2-40B4-BE49-F238E27FC236}">
                <a16:creationId xmlns:a16="http://schemas.microsoft.com/office/drawing/2014/main" id="{EC0A4AD1-4DB6-4C0A-8B9B-E3347157F6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809" y="64515"/>
            <a:ext cx="2286000" cy="48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14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866D4885-29B8-4012-BBF4-2325B6115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3D222-C601-42B1-BFBB-A4391C26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Data Pre-processing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67F5D2E8-4A23-4D89-AD29-365486F7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On examining the dataset, we observed that data were missing in every variable.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Hence, we decided on trying out with different iterations by imputing/eliminating the missing/NA values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imputed “ “ with NA in categorical variables for few models. Also, imputed the mode value for respective variable.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numerical variables, we imputed the missing values with mean value of the respective variable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After brainstorming we came up with 8 different models to test, mentioned in the following slide</a:t>
            </a:r>
          </a:p>
        </p:txBody>
      </p:sp>
      <p:pic>
        <p:nvPicPr>
          <p:cNvPr id="7" name="Google Shape;28;p3" descr="http://cbe.lehigh.edu/sites/all/themes/lehigh2013/images/logo.gif">
            <a:extLst>
              <a:ext uri="{FF2B5EF4-FFF2-40B4-BE49-F238E27FC236}">
                <a16:creationId xmlns:a16="http://schemas.microsoft.com/office/drawing/2014/main" id="{A50B4DA1-2938-47C0-A486-6D33E03EF7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809" y="64515"/>
            <a:ext cx="2286000" cy="48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74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55B1D0-13B6-4AEB-A35A-7477BF13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543697"/>
            <a:ext cx="3363974" cy="5509969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sapply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organic.df,function</a:t>
            </a:r>
            <a:r>
              <a:rPr lang="en-US" sz="2000" dirty="0">
                <a:solidFill>
                  <a:schemeClr val="bg1"/>
                </a:solidFill>
              </a:rPr>
              <a:t>(x) sum(</a:t>
            </a:r>
            <a:r>
              <a:rPr lang="en-US" sz="2000" dirty="0" err="1">
                <a:solidFill>
                  <a:schemeClr val="bg1"/>
                </a:solidFill>
              </a:rPr>
              <a:t>is.na</a:t>
            </a:r>
            <a:r>
              <a:rPr lang="en-US" sz="2000" dirty="0">
                <a:solidFill>
                  <a:schemeClr val="bg1"/>
                </a:solidFill>
              </a:rPr>
              <a:t>(x)))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sapply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organic.df</a:t>
            </a:r>
            <a:r>
              <a:rPr lang="en-US" sz="2000" dirty="0">
                <a:solidFill>
                  <a:schemeClr val="bg1"/>
                </a:solidFill>
              </a:rPr>
              <a:t>, function(x) length(unique(x)))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row.has.na</a:t>
            </a:r>
            <a:r>
              <a:rPr lang="en-US" sz="2000" dirty="0">
                <a:solidFill>
                  <a:schemeClr val="bg1"/>
                </a:solidFill>
              </a:rPr>
              <a:t> &lt;- apply(</a:t>
            </a:r>
            <a:r>
              <a:rPr lang="en-US" sz="2000" dirty="0" err="1">
                <a:solidFill>
                  <a:schemeClr val="bg1"/>
                </a:solidFill>
              </a:rPr>
              <a:t>organic.df</a:t>
            </a:r>
            <a:r>
              <a:rPr lang="en-US" sz="2000" dirty="0">
                <a:solidFill>
                  <a:schemeClr val="bg1"/>
                </a:solidFill>
              </a:rPr>
              <a:t>, 1, function(x){any(</a:t>
            </a:r>
            <a:r>
              <a:rPr lang="en-US" sz="2000" dirty="0" err="1">
                <a:solidFill>
                  <a:schemeClr val="bg1"/>
                </a:solidFill>
              </a:rPr>
              <a:t>is.na</a:t>
            </a:r>
            <a:r>
              <a:rPr lang="en-US" sz="2000" dirty="0">
                <a:solidFill>
                  <a:schemeClr val="bg1"/>
                </a:solidFill>
              </a:rPr>
              <a:t>(x))})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sum(</a:t>
            </a:r>
            <a:r>
              <a:rPr lang="en-US" sz="2000" dirty="0" err="1">
                <a:solidFill>
                  <a:schemeClr val="bg1"/>
                </a:solidFill>
              </a:rPr>
              <a:t>row.has.na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41BA530D-B058-D74F-AD7F-FFE903C8F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27" y="976185"/>
            <a:ext cx="6951034" cy="53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D0F8A-00BB-4A03-BF4B-1FE79C8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iterations</a:t>
            </a:r>
          </a:p>
        </p:txBody>
      </p:sp>
      <p:pic>
        <p:nvPicPr>
          <p:cNvPr id="53" name="Content Placeholder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B14C3C-0AD1-234F-A09D-2C5A6FD8D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6" y="492573"/>
            <a:ext cx="6498117" cy="5880796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oogle Shape;28;p3" descr="http://cbe.lehigh.edu/sites/all/themes/lehigh2013/images/logo.gif">
            <a:extLst>
              <a:ext uri="{FF2B5EF4-FFF2-40B4-BE49-F238E27FC236}">
                <a16:creationId xmlns:a16="http://schemas.microsoft.com/office/drawing/2014/main" id="{A7E4AFDC-638A-4D7F-8809-668874A704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809" y="64515"/>
            <a:ext cx="2286000" cy="48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85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C613D-7020-4E0E-8405-B268BDE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 Partition &amp; Normalizing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1EE-F3A9-4E12-A764-F2D7011A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We partitioned the data into training and validation dataset with 60:40 ratio</a:t>
            </a:r>
          </a:p>
          <a:p>
            <a:r>
              <a:rPr lang="en-US" sz="2200" dirty="0">
                <a:solidFill>
                  <a:srgbClr val="000000"/>
                </a:solidFill>
              </a:rPr>
              <a:t>Also, normalized these dataset for Neural Net and KNN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93F1D0C-14D5-4D45-84E7-C81BBBD7A538}"/>
              </a:ext>
            </a:extLst>
          </p:cNvPr>
          <p:cNvSpPr/>
          <p:nvPr/>
        </p:nvSpPr>
        <p:spPr>
          <a:xfrm>
            <a:off x="-25401" y="2043814"/>
            <a:ext cx="2396435" cy="25535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5B7618A-AF47-44BF-9B68-F89C9E160D90}"/>
              </a:ext>
            </a:extLst>
          </p:cNvPr>
          <p:cNvSpPr/>
          <p:nvPr/>
        </p:nvSpPr>
        <p:spPr>
          <a:xfrm>
            <a:off x="3154562" y="1724405"/>
            <a:ext cx="1530877" cy="139455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  <a:p>
            <a:pPr algn="ctr"/>
            <a:r>
              <a:rPr lang="en-US" dirty="0"/>
              <a:t>60%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0C13995-71C7-4BCB-BC09-274D20373C63}"/>
              </a:ext>
            </a:extLst>
          </p:cNvPr>
          <p:cNvSpPr/>
          <p:nvPr/>
        </p:nvSpPr>
        <p:spPr>
          <a:xfrm>
            <a:off x="3154562" y="4039007"/>
            <a:ext cx="1144719" cy="1180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40%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4E6522-2D19-479A-BE99-325A75C43795}"/>
              </a:ext>
            </a:extLst>
          </p:cNvPr>
          <p:cNvSpPr/>
          <p:nvPr/>
        </p:nvSpPr>
        <p:spPr>
          <a:xfrm rot="20470392">
            <a:off x="2378785" y="2519751"/>
            <a:ext cx="653142" cy="273602"/>
          </a:xfrm>
          <a:prstGeom prst="rightArrow">
            <a:avLst>
              <a:gd name="adj1" fmla="val 50000"/>
              <a:gd name="adj2" fmla="val 105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1F2CE7-7AAE-4F96-BC63-C4D247D1798A}"/>
              </a:ext>
            </a:extLst>
          </p:cNvPr>
          <p:cNvSpPr/>
          <p:nvPr/>
        </p:nvSpPr>
        <p:spPr>
          <a:xfrm rot="588778">
            <a:off x="2370648" y="4104524"/>
            <a:ext cx="653142" cy="273602"/>
          </a:xfrm>
          <a:prstGeom prst="rightArrow">
            <a:avLst>
              <a:gd name="adj1" fmla="val 50000"/>
              <a:gd name="adj2" fmla="val 105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oogle Shape;28;p3" descr="http://cbe.lehigh.edu/sites/all/themes/lehigh2013/images/logo.gif">
            <a:extLst>
              <a:ext uri="{FF2B5EF4-FFF2-40B4-BE49-F238E27FC236}">
                <a16:creationId xmlns:a16="http://schemas.microsoft.com/office/drawing/2014/main" id="{7F7A0821-E155-46D5-9C94-F8175A1515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809" y="64515"/>
            <a:ext cx="2286000" cy="48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45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E0721-83C5-4BF2-A5A6-B74FA1F4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Assessment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436D56-D853-4079-BC47-DB8326A35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155855"/>
              </p:ext>
            </p:extLst>
          </p:nvPr>
        </p:nvGraphicFramePr>
        <p:xfrm>
          <a:off x="444662" y="800014"/>
          <a:ext cx="6553547" cy="526592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37837">
                  <a:extLst>
                    <a:ext uri="{9D8B030D-6E8A-4147-A177-3AD203B41FA5}">
                      <a16:colId xmlns:a16="http://schemas.microsoft.com/office/drawing/2014/main" val="2352023513"/>
                    </a:ext>
                  </a:extLst>
                </a:gridCol>
                <a:gridCol w="1958578">
                  <a:extLst>
                    <a:ext uri="{9D8B030D-6E8A-4147-A177-3AD203B41FA5}">
                      <a16:colId xmlns:a16="http://schemas.microsoft.com/office/drawing/2014/main" val="2132318095"/>
                    </a:ext>
                  </a:extLst>
                </a:gridCol>
                <a:gridCol w="1621985">
                  <a:extLst>
                    <a:ext uri="{9D8B030D-6E8A-4147-A177-3AD203B41FA5}">
                      <a16:colId xmlns:a16="http://schemas.microsoft.com/office/drawing/2014/main" val="418044192"/>
                    </a:ext>
                  </a:extLst>
                </a:gridCol>
                <a:gridCol w="1435147">
                  <a:extLst>
                    <a:ext uri="{9D8B030D-6E8A-4147-A177-3AD203B41FA5}">
                      <a16:colId xmlns:a16="http://schemas.microsoft.com/office/drawing/2014/main" val="88734336"/>
                    </a:ext>
                  </a:extLst>
                </a:gridCol>
              </a:tblGrid>
              <a:tr h="936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Model #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Logistics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Neural Net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KNN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653509769"/>
                  </a:ext>
                </a:extLst>
              </a:tr>
              <a:tr h="936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1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           79.93 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80.49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77.74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1221640094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80.74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81.28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78.72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1873912197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3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78.82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79.86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76.68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2123619896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4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80.55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80.37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77.05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4260032954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5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81.17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81.37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78.41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806806026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6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81.90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</a:rPr>
                        <a:t>82.09</a:t>
                      </a:r>
                      <a:endParaRPr lang="en-IN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78.78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3611787845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81.40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81.18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77.92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3084191919"/>
                  </a:ext>
                </a:extLst>
              </a:tr>
              <a:tr h="484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80.67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>
                          <a:effectLst/>
                        </a:rPr>
                        <a:t>81.38</a:t>
                      </a:r>
                      <a:endParaRPr lang="en-IN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3000" dirty="0">
                          <a:effectLst/>
                        </a:rPr>
                        <a:t>78.44</a:t>
                      </a:r>
                      <a:endParaRPr lang="en-IN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606" marR="172606" marT="0" marB="0" anchor="b"/>
                </a:tc>
                <a:extLst>
                  <a:ext uri="{0D108BD9-81ED-4DB2-BD59-A6C34878D82A}">
                    <a16:rowId xmlns:a16="http://schemas.microsoft.com/office/drawing/2014/main" val="44912322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02E36F6B-7EA1-4AB1-AA2B-F091A9CFB7ED}"/>
              </a:ext>
            </a:extLst>
          </p:cNvPr>
          <p:cNvSpPr/>
          <p:nvPr/>
        </p:nvSpPr>
        <p:spPr>
          <a:xfrm>
            <a:off x="2650067" y="4656667"/>
            <a:ext cx="1346200" cy="4402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F1BC3C-EC82-4C9E-92CB-307EFD363AEE}"/>
              </a:ext>
            </a:extLst>
          </p:cNvPr>
          <p:cNvSpPr/>
          <p:nvPr/>
        </p:nvSpPr>
        <p:spPr>
          <a:xfrm>
            <a:off x="4301067" y="4656667"/>
            <a:ext cx="1346200" cy="4402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28;p3" descr="http://cbe.lehigh.edu/sites/all/themes/lehigh2013/images/logo.gif">
            <a:extLst>
              <a:ext uri="{FF2B5EF4-FFF2-40B4-BE49-F238E27FC236}">
                <a16:creationId xmlns:a16="http://schemas.microsoft.com/office/drawing/2014/main" id="{6A9D4F6C-DDA7-4D0C-8FA8-2EFB7E4F3A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78809" y="64515"/>
            <a:ext cx="2286000" cy="48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72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sign&#10;&#10;Description automatically generated">
            <a:extLst>
              <a:ext uri="{FF2B5EF4-FFF2-40B4-BE49-F238E27FC236}">
                <a16:creationId xmlns:a16="http://schemas.microsoft.com/office/drawing/2014/main" id="{9628B1D6-4AAC-46BC-8545-EC60BE53A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D0F8A-00BB-4A03-BF4B-1FE79C8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Selecting the best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32E5-1619-4991-9BE9-E46860131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554" y="1065862"/>
            <a:ext cx="6631453" cy="521227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We ran the stepwise() function to find the significant predictors: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FF"/>
                </a:solidFill>
              </a:rPr>
              <a:t>DemAffl + DemAge + PromTime + Unknown + Female + F.   + North + Border + Silver 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We tried implementing our model with Neural network (accuracy 82.77 %) but were unsuccessful at fetching the results with score-data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Hence, we had to choose logistic regression for our project which has an accuracy of 82.12%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Google Shape;28;p3" descr="http://cbe.lehigh.edu/sites/all/themes/lehigh2013/images/logo.gif">
            <a:extLst>
              <a:ext uri="{FF2B5EF4-FFF2-40B4-BE49-F238E27FC236}">
                <a16:creationId xmlns:a16="http://schemas.microsoft.com/office/drawing/2014/main" id="{26CB0ACE-8E6D-4E0D-ABC5-7C2AE6CFE4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809" y="64515"/>
            <a:ext cx="2286000" cy="48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82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Prediction Challenge</vt:lpstr>
      <vt:lpstr>The Challenge</vt:lpstr>
      <vt:lpstr>Flow chart of our approach</vt:lpstr>
      <vt:lpstr>Data Pre-processing</vt:lpstr>
      <vt:lpstr>PowerPoint Presentation</vt:lpstr>
      <vt:lpstr>Model iterations</vt:lpstr>
      <vt:lpstr>Data Partition &amp; Normalizing</vt:lpstr>
      <vt:lpstr>Model Assessment </vt:lpstr>
      <vt:lpstr>Selecting the best model</vt:lpstr>
      <vt:lpstr>Best Model: Logistic Regression</vt:lpstr>
      <vt:lpstr>Model Implementation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</dc:title>
  <dc:creator>Goharia, Brijesh Kailash</dc:creator>
  <cp:lastModifiedBy>User</cp:lastModifiedBy>
  <cp:revision>2</cp:revision>
  <dcterms:created xsi:type="dcterms:W3CDTF">2018-12-03T17:59:27Z</dcterms:created>
  <dcterms:modified xsi:type="dcterms:W3CDTF">2019-11-21T18:54:25Z</dcterms:modified>
</cp:coreProperties>
</file>