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8"/>
  </p:notesMasterIdLst>
  <p:sldIdLst>
    <p:sldId id="279" r:id="rId4"/>
    <p:sldId id="256" r:id="rId5"/>
    <p:sldId id="257" r:id="rId6"/>
    <p:sldId id="266" r:id="rId7"/>
    <p:sldId id="271" r:id="rId8"/>
    <p:sldId id="269" r:id="rId9"/>
    <p:sldId id="273" r:id="rId10"/>
    <p:sldId id="262" r:id="rId11"/>
    <p:sldId id="263" r:id="rId12"/>
    <p:sldId id="264" r:id="rId13"/>
    <p:sldId id="277" r:id="rId14"/>
    <p:sldId id="265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jesh Gupta" initials="BG" lastIdx="1" clrIdx="0">
    <p:extLst>
      <p:ext uri="{19B8F6BF-5375-455C-9EA6-DF929625EA0E}">
        <p15:presenceInfo xmlns:p15="http://schemas.microsoft.com/office/powerpoint/2012/main" userId="9780d96dca0d3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 Placement Rate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FC8-4EC8-8857-5E592683EE4B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C8-4EC8-8857-5E592683EE4B}"/>
              </c:ext>
            </c:extLst>
          </c:dPt>
          <c:cat>
            <c:strRef>
              <c:f>Sheet1!$A$2:$A$3</c:f>
              <c:strCache>
                <c:ptCount val="2"/>
                <c:pt idx="0">
                  <c:v>Placed</c:v>
                </c:pt>
                <c:pt idx="1">
                  <c:v>Not Placed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</c:v>
                </c:pt>
                <c:pt idx="1">
                  <c:v>0.31999999999999995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C8-4EC8-8857-5E592683E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ptos Black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8-4736-9B7D-7879C985E2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Balance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8-4736-9B7D-7879C985E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591543088"/>
        <c:axId val="752308895"/>
      </c:barChart>
      <c:catAx>
        <c:axId val="1591543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2308895"/>
        <c:crosses val="autoZero"/>
        <c:auto val="1"/>
        <c:lblAlgn val="ctr"/>
        <c:lblOffset val="100"/>
        <c:noMultiLvlLbl val="0"/>
      </c:catAx>
      <c:valAx>
        <c:axId val="752308895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9154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ptos Black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1-4963-8464-4929813D14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Balance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01-4963-8464-4929813D1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591543088"/>
        <c:axId val="752308895"/>
      </c:barChart>
      <c:catAx>
        <c:axId val="1591543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2308895"/>
        <c:crosses val="autoZero"/>
        <c:auto val="1"/>
        <c:lblAlgn val="ctr"/>
        <c:lblOffset val="100"/>
        <c:noMultiLvlLbl val="0"/>
      </c:catAx>
      <c:valAx>
        <c:axId val="752308895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9154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F56E-24E9-4C89-B442-7BD4A5D424A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5994-C885-4D76-B3EC-3559C448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35994-C885-4D76-B3EC-3559C448A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865C-22AB-4EBD-84F8-4FC73E118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65E36-BE3B-482F-831A-33065D3C9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4C3A-DAFB-4F15-B375-D6486A0E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3F9A-6DDC-4FF2-BF54-836147B6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742D-0F6F-487F-AEBB-B50B506D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638-1953-414C-B3EC-8E138171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DFBE5-2142-4664-8BDB-2AB1FCA9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4888-72A6-47C7-8BDF-4C0E568A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4F32-3BC9-41D8-A22F-89833EDF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19FE-FBAB-4467-9004-4D78A722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4428-8A03-4ACB-9C86-407242522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7E812-CE55-4DE3-9F65-48732149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8A29-BEF8-414B-8E0A-0B28B815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7C8B-4ADA-4CF3-B5EF-248C520C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6592-B5BF-4FE3-ABC1-244DC834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5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3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3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7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ACB-B049-46BD-AE4C-7C56932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D7CC-EE45-4F15-9FEE-E30DD46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C7DF-37D3-46C5-8460-B2138C0A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B937-03B4-43EE-8662-BEA5913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C44-FEF9-4CA1-BEF7-009CFBB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9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2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9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1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9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8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8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2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2AD7-1ADE-4D5E-872F-7904C028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474F-360B-4ABD-87A3-F1BC70D7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83DA-9CC9-44ED-9DDE-59A7AFA7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D03F-ED70-45F8-8BF6-304ECB09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24E8-AF5D-4E40-BE38-ADF08891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64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6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3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0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5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091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4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8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66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76D2-6C50-4E0F-B9CA-33C1A2D5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6980-E1F3-4F92-8674-2C1809ABD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BBFB-3515-45DA-B5BC-7D73F5CB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5CE9-645B-4E4A-8FEF-A019BCB9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6D3F-7241-4ED4-B38F-648A7808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AED2F-1D98-49AB-968B-D3C783BC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AB4C-1C19-4F6F-81F5-13A1B2E5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54F2-D8E3-48E0-957D-F64BA3FA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AC198-DD92-47A7-B5E8-4D5C8DDE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F7E57-62C6-4E2E-9391-2BCBCBD3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65061-E483-442A-9C14-0558547A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CDD72-DB20-4A5A-B757-95A3FDAC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71AE-3A80-40E4-AB6E-30E0D770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0F1BB-FF03-4646-B3CE-D5553880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7ED0-543C-4C53-B921-B064B8BF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BABB3-A252-4890-8851-F56E46D6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5F66B-F12F-41D7-BFD8-8BEA6AFE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30CE-032F-4C36-81D7-C15AECCC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0BB73-536E-48E7-AEA6-A4E8D090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4EB7-E929-4E2B-BE7E-1A893344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60A5D-C79D-40F0-BD0E-8DB3491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A96C-C53C-46DB-BF23-A226B902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8B8D-3477-4EBC-A678-F2224549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D5A5-67A6-4451-8EB9-EAB8D4F3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BECF-0FF7-40AC-8134-A3CC5D0E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B53F-EACE-4529-B901-A937D0C6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47DE-6372-4B3E-A9A0-C766038A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DA6E-B68C-40D6-ABB3-5766C780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D7E69-6D62-43F6-A197-9B25DCD3A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FD95-7D0E-4E45-9846-8A434148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451ED-206E-4F3C-B955-DD19F7DD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C503-9787-414C-A703-EFEDA885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5C39-7B6D-4A3E-9422-28FFD4D1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3C432-6807-4C19-8F7B-81DF080A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A32-5E72-49ED-B703-B894E720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B6A1-A90E-425F-B443-AA7841142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2A3E-640A-4B80-98F9-6C811FCC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775D-C229-45FD-A0DE-F66E805BE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B3A5-676D-4D7E-B17B-E6BCE36550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143A-6AE5-4AF6-8011-F38DB5F0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1C8D-4351-427E-AD20-978A786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7F8A-CDEC-432E-AE1C-67F10F71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Insights and Recommendations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Submitted by Brijesh Gupta</a:t>
            </a:r>
          </a:p>
        </p:txBody>
      </p:sp>
    </p:spTree>
    <p:extLst>
      <p:ext uri="{BB962C8B-B14F-4D97-AF65-F5344CB8AC3E}">
        <p14:creationId xmlns:p14="http://schemas.microsoft.com/office/powerpoint/2010/main" val="96206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chemeClr val="bg1">
                <a:lumMod val="85000"/>
              </a:schemeClr>
            </a:gs>
            <a:gs pos="9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5D46E-8A87-C1AF-C5D6-1799695D0B62}"/>
              </a:ext>
            </a:extLst>
          </p:cNvPr>
          <p:cNvSpPr txBox="1"/>
          <p:nvPr/>
        </p:nvSpPr>
        <p:spPr>
          <a:xfrm>
            <a:off x="600173" y="693066"/>
            <a:ext cx="1099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ptos Light" panose="020B0004020202020204" pitchFamily="34" charset="0"/>
              </a:rPr>
              <a:t>Placement by Degree Types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tos Light" panose="020B0004020202020204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67136-388A-ECE1-C966-618922822D5B}"/>
              </a:ext>
            </a:extLst>
          </p:cNvPr>
          <p:cNvSpPr/>
          <p:nvPr/>
        </p:nvSpPr>
        <p:spPr>
          <a:xfrm>
            <a:off x="600173" y="2314673"/>
            <a:ext cx="2235547" cy="18229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white"/>
                </a:solidFill>
                <a:latin typeface="Aptos Black" panose="020B0004020202020204" pitchFamily="34" charset="0"/>
              </a:rPr>
              <a:t>70%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E97642-736F-2435-E8BE-9C6D129416F5}"/>
              </a:ext>
            </a:extLst>
          </p:cNvPr>
          <p:cNvSpPr/>
          <p:nvPr/>
        </p:nvSpPr>
        <p:spPr>
          <a:xfrm>
            <a:off x="4081904" y="1951982"/>
            <a:ext cx="3737038" cy="30205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8800" dirty="0">
                <a:solidFill>
                  <a:prstClr val="white"/>
                </a:solidFill>
                <a:latin typeface="Aptos Black" panose="020B0004020202020204" pitchFamily="34" charset="0"/>
              </a:rPr>
              <a:t>70%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E6BFB-22B4-A42F-6781-7602ABFC0874}"/>
              </a:ext>
            </a:extLst>
          </p:cNvPr>
          <p:cNvSpPr/>
          <p:nvPr/>
        </p:nvSpPr>
        <p:spPr>
          <a:xfrm>
            <a:off x="8900278" y="2314673"/>
            <a:ext cx="2224628" cy="17980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45%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5157-2AB6-4DC3-8DFC-F534E539E312}"/>
              </a:ext>
            </a:extLst>
          </p:cNvPr>
          <p:cNvSpPr txBox="1"/>
          <p:nvPr/>
        </p:nvSpPr>
        <p:spPr>
          <a:xfrm>
            <a:off x="653151" y="3319713"/>
            <a:ext cx="212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 &amp; </a:t>
            </a:r>
            <a:r>
              <a:rPr kumimoji="0" lang="en-N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Mgmt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1555F-9532-4F27-A4F4-C37FC07C4D45}"/>
              </a:ext>
            </a:extLst>
          </p:cNvPr>
          <p:cNvSpPr txBox="1"/>
          <p:nvPr/>
        </p:nvSpPr>
        <p:spPr>
          <a:xfrm>
            <a:off x="4838109" y="3859089"/>
            <a:ext cx="22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2400" dirty="0">
                <a:solidFill>
                  <a:prstClr val="white"/>
                </a:solidFill>
                <a:latin typeface="Aptos" panose="02110004020202020204"/>
              </a:rPr>
              <a:t>Sci &amp; Tech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EEA55-9A2F-4FFC-AF74-91316D96EBA2}"/>
              </a:ext>
            </a:extLst>
          </p:cNvPr>
          <p:cNvSpPr txBox="1"/>
          <p:nvPr/>
        </p:nvSpPr>
        <p:spPr>
          <a:xfrm>
            <a:off x="8759992" y="3429000"/>
            <a:ext cx="2224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Others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36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chemeClr val="bg1">
                <a:lumMod val="85000"/>
              </a:schemeClr>
            </a:gs>
            <a:gs pos="9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5D46E-8A87-C1AF-C5D6-1799695D0B62}"/>
              </a:ext>
            </a:extLst>
          </p:cNvPr>
          <p:cNvSpPr txBox="1"/>
          <p:nvPr/>
        </p:nvSpPr>
        <p:spPr>
          <a:xfrm>
            <a:off x="600173" y="693066"/>
            <a:ext cx="1099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ptos Light" panose="020B0004020202020204" pitchFamily="34" charset="0"/>
              </a:rPr>
              <a:t>Placement by Degree Types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tos Light" panose="020B0004020202020204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67136-388A-ECE1-C966-618922822D5B}"/>
              </a:ext>
            </a:extLst>
          </p:cNvPr>
          <p:cNvSpPr/>
          <p:nvPr/>
        </p:nvSpPr>
        <p:spPr>
          <a:xfrm>
            <a:off x="486648" y="2314673"/>
            <a:ext cx="2235547" cy="18229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white"/>
                </a:solidFill>
                <a:latin typeface="Aptos Black" panose="020B0004020202020204" pitchFamily="34" charset="0"/>
              </a:rPr>
              <a:t>70</a:t>
            </a:r>
            <a:r>
              <a:rPr kumimoji="0" lang="en-NZ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E97642-736F-2435-E8BE-9C6D129416F5}"/>
              </a:ext>
            </a:extLst>
          </p:cNvPr>
          <p:cNvSpPr/>
          <p:nvPr/>
        </p:nvSpPr>
        <p:spPr>
          <a:xfrm>
            <a:off x="4081904" y="2314673"/>
            <a:ext cx="2235547" cy="18229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dirty="0">
                <a:solidFill>
                  <a:prstClr val="white"/>
                </a:solidFill>
                <a:latin typeface="Aptos Black" panose="020B0004020202020204" pitchFamily="34" charset="0"/>
              </a:rPr>
              <a:t>70</a:t>
            </a: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E6BFB-22B4-A42F-6781-7602ABFC0874}"/>
              </a:ext>
            </a:extLst>
          </p:cNvPr>
          <p:cNvSpPr/>
          <p:nvPr/>
        </p:nvSpPr>
        <p:spPr>
          <a:xfrm>
            <a:off x="8097253" y="1951982"/>
            <a:ext cx="3608099" cy="30205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8800" dirty="0">
                <a:solidFill>
                  <a:prstClr val="white"/>
                </a:solidFill>
                <a:latin typeface="Aptos Black" panose="020B0004020202020204" pitchFamily="34" charset="0"/>
              </a:rPr>
              <a:t>45</a:t>
            </a:r>
            <a:r>
              <a:rPr kumimoji="0" lang="en-NZ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73625-A6A5-4521-8311-C095F06F0A33}"/>
              </a:ext>
            </a:extLst>
          </p:cNvPr>
          <p:cNvSpPr txBox="1"/>
          <p:nvPr/>
        </p:nvSpPr>
        <p:spPr>
          <a:xfrm>
            <a:off x="89946" y="346223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 &amp;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Mgmt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54CA2-0D44-48A7-9FE6-A271F98CCC24}"/>
              </a:ext>
            </a:extLst>
          </p:cNvPr>
          <p:cNvSpPr txBox="1"/>
          <p:nvPr/>
        </p:nvSpPr>
        <p:spPr>
          <a:xfrm>
            <a:off x="3685202" y="334325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solidFill>
                  <a:prstClr val="white"/>
                </a:solidFill>
                <a:latin typeface="Aptos" panose="02110004020202020204"/>
              </a:rPr>
              <a:t>Sci &amp; Tech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AB622-2200-4C48-B0DE-21BDDCB36F4F}"/>
              </a:ext>
            </a:extLst>
          </p:cNvPr>
          <p:cNvSpPr txBox="1"/>
          <p:nvPr/>
        </p:nvSpPr>
        <p:spPr>
          <a:xfrm>
            <a:off x="8788988" y="3829850"/>
            <a:ext cx="222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Others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5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54381-16C0-4558-B1FC-60F6626B3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57501"/>
              </p:ext>
            </p:extLst>
          </p:nvPr>
        </p:nvGraphicFramePr>
        <p:xfrm>
          <a:off x="23812" y="1515643"/>
          <a:ext cx="1214437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12144244" imgH="4352921" progId="Excel.Sheet.12">
                  <p:embed/>
                </p:oleObj>
              </mc:Choice>
              <mc:Fallback>
                <p:oleObj name="Worksheet" r:id="rId3" imgW="12144244" imgH="43529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" y="1515643"/>
                        <a:ext cx="12144375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03BE42-314A-4D5A-87AF-92A06D23CF13}"/>
              </a:ext>
            </a:extLst>
          </p:cNvPr>
          <p:cNvSpPr txBox="1"/>
          <p:nvPr/>
        </p:nvSpPr>
        <p:spPr>
          <a:xfrm>
            <a:off x="3031958" y="541421"/>
            <a:ext cx="586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Excel Interactive Embedded Dashboard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5D865-46ED-459B-816B-3EAD4100A129}"/>
              </a:ext>
            </a:extLst>
          </p:cNvPr>
          <p:cNvSpPr txBox="1"/>
          <p:nvPr/>
        </p:nvSpPr>
        <p:spPr>
          <a:xfrm>
            <a:off x="9548310" y="6453971"/>
            <a:ext cx="2619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click on graph to interact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63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C5DEE-52EA-407F-8882-05A23330DFDC}"/>
              </a:ext>
            </a:extLst>
          </p:cNvPr>
          <p:cNvSpPr txBox="1"/>
          <p:nvPr/>
        </p:nvSpPr>
        <p:spPr>
          <a:xfrm>
            <a:off x="2556988" y="697829"/>
            <a:ext cx="6793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Conclusion and Recommendations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ABB8D-9F83-4097-B8EB-A104F319D7F6}"/>
              </a:ext>
            </a:extLst>
          </p:cNvPr>
          <p:cNvSpPr txBox="1"/>
          <p:nvPr/>
        </p:nvSpPr>
        <p:spPr>
          <a:xfrm>
            <a:off x="1058779" y="2081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EA0A6F-7DB6-4FC6-8545-D5F879F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55" y="2081463"/>
            <a:ext cx="960508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Encourage students to gain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work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internships or part-time jobs to improve both placement rates and salary packages.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additional training and skill development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 &amp; HR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non-traditional degree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students to enhance employability.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specializations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 &amp; Finance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have better placement rates and salary outcomes.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 gap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placements by ensuring equal opportunities and providing tailored career support. </a:t>
            </a:r>
          </a:p>
        </p:txBody>
      </p:sp>
    </p:spTree>
    <p:extLst>
      <p:ext uri="{BB962C8B-B14F-4D97-AF65-F5344CB8AC3E}">
        <p14:creationId xmlns:p14="http://schemas.microsoft.com/office/powerpoint/2010/main" val="409149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93D13-BAF1-4AED-AF82-AE51F4333A9E}"/>
              </a:ext>
            </a:extLst>
          </p:cNvPr>
          <p:cNvSpPr txBox="1"/>
          <p:nvPr/>
        </p:nvSpPr>
        <p:spPr>
          <a:xfrm>
            <a:off x="1046747" y="661737"/>
            <a:ext cx="5141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Thank You !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F5026-FB68-D072-7484-730DC04A4411}"/>
              </a:ext>
            </a:extLst>
          </p:cNvPr>
          <p:cNvSpPr/>
          <p:nvPr/>
        </p:nvSpPr>
        <p:spPr>
          <a:xfrm>
            <a:off x="-1" y="0"/>
            <a:ext cx="3572759" cy="6858000"/>
          </a:xfrm>
          <a:prstGeom prst="rect">
            <a:avLst/>
          </a:prstGeom>
          <a:solidFill>
            <a:srgbClr val="EBE4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The overall placement rate for students is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68.8 %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, indicating that nearly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7 out of 10 students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were successfully placed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E7554-6A68-8960-E104-6AE26A62474E}"/>
              </a:ext>
            </a:extLst>
          </p:cNvPr>
          <p:cNvSpPr txBox="1"/>
          <p:nvPr/>
        </p:nvSpPr>
        <p:spPr>
          <a:xfrm>
            <a:off x="5472919" y="104946"/>
            <a:ext cx="4466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Black" panose="020B0004020202020204" pitchFamily="34" charset="0"/>
              </a:rPr>
              <a:t>Placement Rate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ptos Black" panose="020B00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512B71-0BAE-3EA0-3FAE-1717A7B5D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05747"/>
              </p:ext>
            </p:extLst>
          </p:nvPr>
        </p:nvGraphicFramePr>
        <p:xfrm>
          <a:off x="3642183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29AB40-9EE0-78F9-54BD-CD921F7A5E16}"/>
              </a:ext>
            </a:extLst>
          </p:cNvPr>
          <p:cNvSpPr txBox="1"/>
          <p:nvPr/>
        </p:nvSpPr>
        <p:spPr>
          <a:xfrm>
            <a:off x="6419424" y="2767279"/>
            <a:ext cx="2573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ptos Black" panose="020B0004020202020204" pitchFamily="34" charset="0"/>
              </a:rPr>
              <a:t>68%</a:t>
            </a:r>
            <a:endParaRPr lang="en-US" sz="8000" dirty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C5CB5A-5482-B833-25C9-BFD8D521C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741176"/>
              </p:ext>
            </p:extLst>
          </p:nvPr>
        </p:nvGraphicFramePr>
        <p:xfrm>
          <a:off x="6845370" y="1587710"/>
          <a:ext cx="4368619" cy="479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DD4CB5-53F7-E0AC-3B9E-D8C7E0499EA0}"/>
              </a:ext>
            </a:extLst>
          </p:cNvPr>
          <p:cNvSpPr/>
          <p:nvPr/>
        </p:nvSpPr>
        <p:spPr>
          <a:xfrm>
            <a:off x="6845371" y="1310326"/>
            <a:ext cx="4368618" cy="5075618"/>
          </a:xfrm>
          <a:custGeom>
            <a:avLst/>
            <a:gdLst>
              <a:gd name="connsiteX0" fmla="*/ 2188859 w 4368618"/>
              <a:gd name="connsiteY0" fmla="*/ 1668063 h 5075618"/>
              <a:gd name="connsiteX1" fmla="*/ 1979530 w 4368618"/>
              <a:gd name="connsiteY1" fmla="*/ 1686266 h 5075618"/>
              <a:gd name="connsiteX2" fmla="*/ 1597276 w 4368618"/>
              <a:gd name="connsiteY2" fmla="*/ 1840987 h 5075618"/>
              <a:gd name="connsiteX3" fmla="*/ 1524465 w 4368618"/>
              <a:gd name="connsiteY3" fmla="*/ 1941102 h 5075618"/>
              <a:gd name="connsiteX4" fmla="*/ 1187718 w 4368618"/>
              <a:gd name="connsiteY4" fmla="*/ 3069662 h 5075618"/>
              <a:gd name="connsiteX5" fmla="*/ 1315136 w 4368618"/>
              <a:gd name="connsiteY5" fmla="*/ 3297194 h 5075618"/>
              <a:gd name="connsiteX6" fmla="*/ 1369743 w 4368618"/>
              <a:gd name="connsiteY6" fmla="*/ 3306295 h 5075618"/>
              <a:gd name="connsiteX7" fmla="*/ 1542668 w 4368618"/>
              <a:gd name="connsiteY7" fmla="*/ 3178877 h 5075618"/>
              <a:gd name="connsiteX8" fmla="*/ 1824808 w 4368618"/>
              <a:gd name="connsiteY8" fmla="*/ 2223242 h 5075618"/>
              <a:gd name="connsiteX9" fmla="*/ 1824808 w 4368618"/>
              <a:gd name="connsiteY9" fmla="*/ 2541787 h 5075618"/>
              <a:gd name="connsiteX10" fmla="*/ 1488060 w 4368618"/>
              <a:gd name="connsiteY10" fmla="*/ 3670347 h 5075618"/>
              <a:gd name="connsiteX11" fmla="*/ 1733795 w 4368618"/>
              <a:gd name="connsiteY11" fmla="*/ 3670347 h 5075618"/>
              <a:gd name="connsiteX12" fmla="*/ 1733795 w 4368618"/>
              <a:gd name="connsiteY12" fmla="*/ 4944527 h 5075618"/>
              <a:gd name="connsiteX13" fmla="*/ 2097847 w 4368618"/>
              <a:gd name="connsiteY13" fmla="*/ 4944527 h 5075618"/>
              <a:gd name="connsiteX14" fmla="*/ 2097847 w 4368618"/>
              <a:gd name="connsiteY14" fmla="*/ 3670347 h 5075618"/>
              <a:gd name="connsiteX15" fmla="*/ 2279872 w 4368618"/>
              <a:gd name="connsiteY15" fmla="*/ 3670347 h 5075618"/>
              <a:gd name="connsiteX16" fmla="*/ 2279872 w 4368618"/>
              <a:gd name="connsiteY16" fmla="*/ 4944527 h 5075618"/>
              <a:gd name="connsiteX17" fmla="*/ 2643924 w 4368618"/>
              <a:gd name="connsiteY17" fmla="*/ 4944527 h 5075618"/>
              <a:gd name="connsiteX18" fmla="*/ 2643924 w 4368618"/>
              <a:gd name="connsiteY18" fmla="*/ 3670347 h 5075618"/>
              <a:gd name="connsiteX19" fmla="*/ 2889659 w 4368618"/>
              <a:gd name="connsiteY19" fmla="*/ 3670347 h 5075618"/>
              <a:gd name="connsiteX20" fmla="*/ 2552911 w 4368618"/>
              <a:gd name="connsiteY20" fmla="*/ 2541787 h 5075618"/>
              <a:gd name="connsiteX21" fmla="*/ 2552911 w 4368618"/>
              <a:gd name="connsiteY21" fmla="*/ 2223242 h 5075618"/>
              <a:gd name="connsiteX22" fmla="*/ 2835051 w 4368618"/>
              <a:gd name="connsiteY22" fmla="*/ 3178877 h 5075618"/>
              <a:gd name="connsiteX23" fmla="*/ 3007976 w 4368618"/>
              <a:gd name="connsiteY23" fmla="*/ 3306295 h 5075618"/>
              <a:gd name="connsiteX24" fmla="*/ 3062583 w 4368618"/>
              <a:gd name="connsiteY24" fmla="*/ 3297194 h 5075618"/>
              <a:gd name="connsiteX25" fmla="*/ 3180900 w 4368618"/>
              <a:gd name="connsiteY25" fmla="*/ 3069662 h 5075618"/>
              <a:gd name="connsiteX26" fmla="*/ 2853254 w 4368618"/>
              <a:gd name="connsiteY26" fmla="*/ 1941102 h 5075618"/>
              <a:gd name="connsiteX27" fmla="*/ 2780443 w 4368618"/>
              <a:gd name="connsiteY27" fmla="*/ 1840987 h 5075618"/>
              <a:gd name="connsiteX28" fmla="*/ 2398189 w 4368618"/>
              <a:gd name="connsiteY28" fmla="*/ 1686266 h 5075618"/>
              <a:gd name="connsiteX29" fmla="*/ 2188859 w 4368618"/>
              <a:gd name="connsiteY29" fmla="*/ 1668063 h 5075618"/>
              <a:gd name="connsiteX30" fmla="*/ 2188860 w 4368618"/>
              <a:gd name="connsiteY30" fmla="*/ 848947 h 5075618"/>
              <a:gd name="connsiteX31" fmla="*/ 1824808 w 4368618"/>
              <a:gd name="connsiteY31" fmla="*/ 1212999 h 5075618"/>
              <a:gd name="connsiteX32" fmla="*/ 2188860 w 4368618"/>
              <a:gd name="connsiteY32" fmla="*/ 1577050 h 5075618"/>
              <a:gd name="connsiteX33" fmla="*/ 2552911 w 4368618"/>
              <a:gd name="connsiteY33" fmla="*/ 1212999 h 5075618"/>
              <a:gd name="connsiteX34" fmla="*/ 2188860 w 4368618"/>
              <a:gd name="connsiteY34" fmla="*/ 848947 h 5075618"/>
              <a:gd name="connsiteX35" fmla="*/ 219086 w 4368618"/>
              <a:gd name="connsiteY35" fmla="*/ 0 h 5075618"/>
              <a:gd name="connsiteX36" fmla="*/ 4149532 w 4368618"/>
              <a:gd name="connsiteY36" fmla="*/ 0 h 5075618"/>
              <a:gd name="connsiteX37" fmla="*/ 4368618 w 4368618"/>
              <a:gd name="connsiteY37" fmla="*/ 219086 h 5075618"/>
              <a:gd name="connsiteX38" fmla="*/ 4368618 w 4368618"/>
              <a:gd name="connsiteY38" fmla="*/ 4856532 h 5075618"/>
              <a:gd name="connsiteX39" fmla="*/ 4149532 w 4368618"/>
              <a:gd name="connsiteY39" fmla="*/ 5075618 h 5075618"/>
              <a:gd name="connsiteX40" fmla="*/ 219086 w 4368618"/>
              <a:gd name="connsiteY40" fmla="*/ 5075618 h 5075618"/>
              <a:gd name="connsiteX41" fmla="*/ 0 w 4368618"/>
              <a:gd name="connsiteY41" fmla="*/ 4856532 h 5075618"/>
              <a:gd name="connsiteX42" fmla="*/ 0 w 4368618"/>
              <a:gd name="connsiteY42" fmla="*/ 219086 h 5075618"/>
              <a:gd name="connsiteX43" fmla="*/ 219086 w 4368618"/>
              <a:gd name="connsiteY43" fmla="*/ 0 h 50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368618" h="5075618">
                <a:moveTo>
                  <a:pt x="2188859" y="1668063"/>
                </a:moveTo>
                <a:cubicBezTo>
                  <a:pt x="2116049" y="1668063"/>
                  <a:pt x="2052340" y="1677164"/>
                  <a:pt x="1979530" y="1686266"/>
                </a:cubicBezTo>
                <a:cubicBezTo>
                  <a:pt x="1833909" y="1713569"/>
                  <a:pt x="1706491" y="1768177"/>
                  <a:pt x="1597276" y="1840987"/>
                </a:cubicBezTo>
                <a:cubicBezTo>
                  <a:pt x="1560870" y="1868291"/>
                  <a:pt x="1533567" y="1895595"/>
                  <a:pt x="1524465" y="1941102"/>
                </a:cubicBezTo>
                <a:lnTo>
                  <a:pt x="1187718" y="3069662"/>
                </a:lnTo>
                <a:cubicBezTo>
                  <a:pt x="1160414" y="3169776"/>
                  <a:pt x="1215022" y="3269890"/>
                  <a:pt x="1315136" y="3297194"/>
                </a:cubicBezTo>
                <a:cubicBezTo>
                  <a:pt x="1333338" y="3306295"/>
                  <a:pt x="1351541" y="3306295"/>
                  <a:pt x="1369743" y="3306295"/>
                </a:cubicBezTo>
                <a:cubicBezTo>
                  <a:pt x="1451655" y="3306295"/>
                  <a:pt x="1524465" y="3251687"/>
                  <a:pt x="1542668" y="3178877"/>
                </a:cubicBezTo>
                <a:lnTo>
                  <a:pt x="1824808" y="2223242"/>
                </a:lnTo>
                <a:lnTo>
                  <a:pt x="1824808" y="2541787"/>
                </a:lnTo>
                <a:lnTo>
                  <a:pt x="1488060" y="3670347"/>
                </a:lnTo>
                <a:lnTo>
                  <a:pt x="1733795" y="3670347"/>
                </a:lnTo>
                <a:lnTo>
                  <a:pt x="1733795" y="4944527"/>
                </a:lnTo>
                <a:lnTo>
                  <a:pt x="2097847" y="4944527"/>
                </a:lnTo>
                <a:lnTo>
                  <a:pt x="2097847" y="3670347"/>
                </a:lnTo>
                <a:lnTo>
                  <a:pt x="2279872" y="3670347"/>
                </a:lnTo>
                <a:lnTo>
                  <a:pt x="2279872" y="4944527"/>
                </a:lnTo>
                <a:lnTo>
                  <a:pt x="2643924" y="4944527"/>
                </a:lnTo>
                <a:lnTo>
                  <a:pt x="2643924" y="3670347"/>
                </a:lnTo>
                <a:lnTo>
                  <a:pt x="2889659" y="3670347"/>
                </a:lnTo>
                <a:lnTo>
                  <a:pt x="2552911" y="2541787"/>
                </a:lnTo>
                <a:lnTo>
                  <a:pt x="2552911" y="2223242"/>
                </a:lnTo>
                <a:lnTo>
                  <a:pt x="2835051" y="3178877"/>
                </a:lnTo>
                <a:cubicBezTo>
                  <a:pt x="2862355" y="3260789"/>
                  <a:pt x="2935165" y="3306295"/>
                  <a:pt x="3007976" y="3306295"/>
                </a:cubicBezTo>
                <a:cubicBezTo>
                  <a:pt x="3026178" y="3306295"/>
                  <a:pt x="3044381" y="3306295"/>
                  <a:pt x="3062583" y="3297194"/>
                </a:cubicBezTo>
                <a:cubicBezTo>
                  <a:pt x="3153596" y="3269890"/>
                  <a:pt x="3208204" y="3169776"/>
                  <a:pt x="3180900" y="3069662"/>
                </a:cubicBezTo>
                <a:lnTo>
                  <a:pt x="2853254" y="1941102"/>
                </a:lnTo>
                <a:cubicBezTo>
                  <a:pt x="2844152" y="1895595"/>
                  <a:pt x="2816849" y="1859190"/>
                  <a:pt x="2780443" y="1840987"/>
                </a:cubicBezTo>
                <a:cubicBezTo>
                  <a:pt x="2671228" y="1768177"/>
                  <a:pt x="2543810" y="1722671"/>
                  <a:pt x="2398189" y="1686266"/>
                </a:cubicBezTo>
                <a:cubicBezTo>
                  <a:pt x="2325379" y="1677164"/>
                  <a:pt x="2261670" y="1668063"/>
                  <a:pt x="2188859" y="1668063"/>
                </a:cubicBezTo>
                <a:close/>
                <a:moveTo>
                  <a:pt x="2188860" y="848947"/>
                </a:moveTo>
                <a:cubicBezTo>
                  <a:pt x="1987799" y="848947"/>
                  <a:pt x="1824808" y="1011938"/>
                  <a:pt x="1824808" y="1212999"/>
                </a:cubicBezTo>
                <a:cubicBezTo>
                  <a:pt x="1824808" y="1414059"/>
                  <a:pt x="1987799" y="1577050"/>
                  <a:pt x="2188860" y="1577050"/>
                </a:cubicBezTo>
                <a:cubicBezTo>
                  <a:pt x="2389920" y="1577050"/>
                  <a:pt x="2552911" y="1414059"/>
                  <a:pt x="2552911" y="1212999"/>
                </a:cubicBezTo>
                <a:cubicBezTo>
                  <a:pt x="2552911" y="1011938"/>
                  <a:pt x="2389920" y="848947"/>
                  <a:pt x="2188860" y="848947"/>
                </a:cubicBezTo>
                <a:close/>
                <a:moveTo>
                  <a:pt x="219086" y="0"/>
                </a:moveTo>
                <a:lnTo>
                  <a:pt x="4149532" y="0"/>
                </a:lnTo>
                <a:cubicBezTo>
                  <a:pt x="4270530" y="0"/>
                  <a:pt x="4368618" y="98088"/>
                  <a:pt x="4368618" y="219086"/>
                </a:cubicBezTo>
                <a:lnTo>
                  <a:pt x="4368618" y="4856532"/>
                </a:lnTo>
                <a:cubicBezTo>
                  <a:pt x="4368618" y="4977530"/>
                  <a:pt x="4270530" y="5075618"/>
                  <a:pt x="4149532" y="5075618"/>
                </a:cubicBezTo>
                <a:lnTo>
                  <a:pt x="219086" y="5075618"/>
                </a:lnTo>
                <a:cubicBezTo>
                  <a:pt x="98088" y="5075618"/>
                  <a:pt x="0" y="4977530"/>
                  <a:pt x="0" y="4856532"/>
                </a:cubicBezTo>
                <a:lnTo>
                  <a:pt x="0" y="219086"/>
                </a:lnTo>
                <a:cubicBezTo>
                  <a:pt x="0" y="98088"/>
                  <a:pt x="98088" y="0"/>
                  <a:pt x="21908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5B53F0-2A1B-FA61-6E5B-12A0BBD8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019929"/>
              </p:ext>
            </p:extLst>
          </p:nvPr>
        </p:nvGraphicFramePr>
        <p:xfrm>
          <a:off x="1188317" y="1389747"/>
          <a:ext cx="4044099" cy="48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4FC762-3A3C-19EF-CABB-B1D9F2C2888A}"/>
              </a:ext>
            </a:extLst>
          </p:cNvPr>
          <p:cNvSpPr/>
          <p:nvPr/>
        </p:nvSpPr>
        <p:spPr>
          <a:xfrm>
            <a:off x="1188317" y="1310326"/>
            <a:ext cx="4044099" cy="4957077"/>
          </a:xfrm>
          <a:custGeom>
            <a:avLst/>
            <a:gdLst>
              <a:gd name="connsiteX0" fmla="*/ 2022050 w 4044099"/>
              <a:gd name="connsiteY0" fmla="*/ 1540971 h 4957077"/>
              <a:gd name="connsiteX1" fmla="*/ 1721432 w 4044099"/>
              <a:gd name="connsiteY1" fmla="*/ 1586519 h 4957077"/>
              <a:gd name="connsiteX2" fmla="*/ 1338829 w 4044099"/>
              <a:gd name="connsiteY2" fmla="*/ 1786931 h 4957077"/>
              <a:gd name="connsiteX3" fmla="*/ 1284171 w 4044099"/>
              <a:gd name="connsiteY3" fmla="*/ 1887136 h 4957077"/>
              <a:gd name="connsiteX4" fmla="*/ 1029102 w 4044099"/>
              <a:gd name="connsiteY4" fmla="*/ 2971181 h 4957077"/>
              <a:gd name="connsiteX5" fmla="*/ 1019992 w 4044099"/>
              <a:gd name="connsiteY5" fmla="*/ 3016729 h 4957077"/>
              <a:gd name="connsiteX6" fmla="*/ 1202184 w 4044099"/>
              <a:gd name="connsiteY6" fmla="*/ 3198921 h 4957077"/>
              <a:gd name="connsiteX7" fmla="*/ 1375267 w 4044099"/>
              <a:gd name="connsiteY7" fmla="*/ 3062277 h 4957077"/>
              <a:gd name="connsiteX8" fmla="*/ 1566569 w 4044099"/>
              <a:gd name="connsiteY8" fmla="*/ 2269740 h 4957077"/>
              <a:gd name="connsiteX9" fmla="*/ 1566569 w 4044099"/>
              <a:gd name="connsiteY9" fmla="*/ 4820432 h 4957077"/>
              <a:gd name="connsiteX10" fmla="*/ 1930953 w 4044099"/>
              <a:gd name="connsiteY10" fmla="*/ 4820432 h 4957077"/>
              <a:gd name="connsiteX11" fmla="*/ 1930953 w 4044099"/>
              <a:gd name="connsiteY11" fmla="*/ 3180702 h 4957077"/>
              <a:gd name="connsiteX12" fmla="*/ 2113146 w 4044099"/>
              <a:gd name="connsiteY12" fmla="*/ 3180702 h 4957077"/>
              <a:gd name="connsiteX13" fmla="*/ 2113146 w 4044099"/>
              <a:gd name="connsiteY13" fmla="*/ 4820432 h 4957077"/>
              <a:gd name="connsiteX14" fmla="*/ 2477530 w 4044099"/>
              <a:gd name="connsiteY14" fmla="*/ 4820432 h 4957077"/>
              <a:gd name="connsiteX15" fmla="*/ 2477530 w 4044099"/>
              <a:gd name="connsiteY15" fmla="*/ 2260631 h 4957077"/>
              <a:gd name="connsiteX16" fmla="*/ 2668832 w 4044099"/>
              <a:gd name="connsiteY16" fmla="*/ 3053167 h 4957077"/>
              <a:gd name="connsiteX17" fmla="*/ 2841915 w 4044099"/>
              <a:gd name="connsiteY17" fmla="*/ 3189811 h 4957077"/>
              <a:gd name="connsiteX18" fmla="*/ 3024107 w 4044099"/>
              <a:gd name="connsiteY18" fmla="*/ 3007619 h 4957077"/>
              <a:gd name="connsiteX19" fmla="*/ 3014998 w 4044099"/>
              <a:gd name="connsiteY19" fmla="*/ 2962071 h 4957077"/>
              <a:gd name="connsiteX20" fmla="*/ 2759928 w 4044099"/>
              <a:gd name="connsiteY20" fmla="*/ 1878027 h 4957077"/>
              <a:gd name="connsiteX21" fmla="*/ 2705271 w 4044099"/>
              <a:gd name="connsiteY21" fmla="*/ 1777821 h 4957077"/>
              <a:gd name="connsiteX22" fmla="*/ 2322667 w 4044099"/>
              <a:gd name="connsiteY22" fmla="*/ 1577409 h 4957077"/>
              <a:gd name="connsiteX23" fmla="*/ 2022050 w 4044099"/>
              <a:gd name="connsiteY23" fmla="*/ 1540971 h 4957077"/>
              <a:gd name="connsiteX24" fmla="*/ 2022050 w 4044099"/>
              <a:gd name="connsiteY24" fmla="*/ 721106 h 4957077"/>
              <a:gd name="connsiteX25" fmla="*/ 1657665 w 4044099"/>
              <a:gd name="connsiteY25" fmla="*/ 1085491 h 4957077"/>
              <a:gd name="connsiteX26" fmla="*/ 2022050 w 4044099"/>
              <a:gd name="connsiteY26" fmla="*/ 1449875 h 4957077"/>
              <a:gd name="connsiteX27" fmla="*/ 2386434 w 4044099"/>
              <a:gd name="connsiteY27" fmla="*/ 1085491 h 4957077"/>
              <a:gd name="connsiteX28" fmla="*/ 2022050 w 4044099"/>
              <a:gd name="connsiteY28" fmla="*/ 721106 h 4957077"/>
              <a:gd name="connsiteX29" fmla="*/ 174422 w 4044099"/>
              <a:gd name="connsiteY29" fmla="*/ 0 h 4957077"/>
              <a:gd name="connsiteX30" fmla="*/ 3869677 w 4044099"/>
              <a:gd name="connsiteY30" fmla="*/ 0 h 4957077"/>
              <a:gd name="connsiteX31" fmla="*/ 4044099 w 4044099"/>
              <a:gd name="connsiteY31" fmla="*/ 174422 h 4957077"/>
              <a:gd name="connsiteX32" fmla="*/ 4044099 w 4044099"/>
              <a:gd name="connsiteY32" fmla="*/ 4782655 h 4957077"/>
              <a:gd name="connsiteX33" fmla="*/ 3869677 w 4044099"/>
              <a:gd name="connsiteY33" fmla="*/ 4957077 h 4957077"/>
              <a:gd name="connsiteX34" fmla="*/ 174422 w 4044099"/>
              <a:gd name="connsiteY34" fmla="*/ 4957077 h 4957077"/>
              <a:gd name="connsiteX35" fmla="*/ 0 w 4044099"/>
              <a:gd name="connsiteY35" fmla="*/ 4782655 h 4957077"/>
              <a:gd name="connsiteX36" fmla="*/ 0 w 4044099"/>
              <a:gd name="connsiteY36" fmla="*/ 174422 h 4957077"/>
              <a:gd name="connsiteX37" fmla="*/ 174422 w 4044099"/>
              <a:gd name="connsiteY37" fmla="*/ 0 h 495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44099" h="4957077">
                <a:moveTo>
                  <a:pt x="2022050" y="1540971"/>
                </a:moveTo>
                <a:cubicBezTo>
                  <a:pt x="1921844" y="1540971"/>
                  <a:pt x="1821638" y="1559190"/>
                  <a:pt x="1721432" y="1586519"/>
                </a:cubicBezTo>
                <a:cubicBezTo>
                  <a:pt x="1575679" y="1622958"/>
                  <a:pt x="1448144" y="1695834"/>
                  <a:pt x="1338829" y="1786931"/>
                </a:cubicBezTo>
                <a:cubicBezTo>
                  <a:pt x="1311500" y="1814259"/>
                  <a:pt x="1293280" y="1850698"/>
                  <a:pt x="1284171" y="1887136"/>
                </a:cubicBezTo>
                <a:lnTo>
                  <a:pt x="1029102" y="2971181"/>
                </a:lnTo>
                <a:cubicBezTo>
                  <a:pt x="1029102" y="2980290"/>
                  <a:pt x="1019992" y="2998509"/>
                  <a:pt x="1019992" y="3016729"/>
                </a:cubicBezTo>
                <a:cubicBezTo>
                  <a:pt x="1019992" y="3116934"/>
                  <a:pt x="1101979" y="3198921"/>
                  <a:pt x="1202184" y="3198921"/>
                </a:cubicBezTo>
                <a:cubicBezTo>
                  <a:pt x="1284171" y="3198921"/>
                  <a:pt x="1357048" y="3135154"/>
                  <a:pt x="1375267" y="3062277"/>
                </a:cubicBezTo>
                <a:lnTo>
                  <a:pt x="1566569" y="2269740"/>
                </a:lnTo>
                <a:lnTo>
                  <a:pt x="1566569" y="4820432"/>
                </a:lnTo>
                <a:lnTo>
                  <a:pt x="1930953" y="4820432"/>
                </a:lnTo>
                <a:lnTo>
                  <a:pt x="1930953" y="3180702"/>
                </a:lnTo>
                <a:lnTo>
                  <a:pt x="2113146" y="3180702"/>
                </a:lnTo>
                <a:lnTo>
                  <a:pt x="2113146" y="4820432"/>
                </a:lnTo>
                <a:lnTo>
                  <a:pt x="2477530" y="4820432"/>
                </a:lnTo>
                <a:lnTo>
                  <a:pt x="2477530" y="2260631"/>
                </a:lnTo>
                <a:lnTo>
                  <a:pt x="2668832" y="3053167"/>
                </a:lnTo>
                <a:cubicBezTo>
                  <a:pt x="2687051" y="3126044"/>
                  <a:pt x="2759928" y="3189811"/>
                  <a:pt x="2841915" y="3189811"/>
                </a:cubicBezTo>
                <a:cubicBezTo>
                  <a:pt x="2942121" y="3189811"/>
                  <a:pt x="3024107" y="3107825"/>
                  <a:pt x="3024107" y="3007619"/>
                </a:cubicBezTo>
                <a:cubicBezTo>
                  <a:pt x="3024107" y="2989400"/>
                  <a:pt x="3014998" y="2971181"/>
                  <a:pt x="3014998" y="2962071"/>
                </a:cubicBezTo>
                <a:lnTo>
                  <a:pt x="2759928" y="1878027"/>
                </a:lnTo>
                <a:cubicBezTo>
                  <a:pt x="2750819" y="1841588"/>
                  <a:pt x="2732600" y="1805150"/>
                  <a:pt x="2705271" y="1777821"/>
                </a:cubicBezTo>
                <a:cubicBezTo>
                  <a:pt x="2595955" y="1686725"/>
                  <a:pt x="2468421" y="1622958"/>
                  <a:pt x="2322667" y="1577409"/>
                </a:cubicBezTo>
                <a:cubicBezTo>
                  <a:pt x="2222461" y="1559190"/>
                  <a:pt x="2122255" y="1540971"/>
                  <a:pt x="2022050" y="1540971"/>
                </a:cubicBezTo>
                <a:close/>
                <a:moveTo>
                  <a:pt x="2022050" y="721106"/>
                </a:moveTo>
                <a:cubicBezTo>
                  <a:pt x="1820806" y="721106"/>
                  <a:pt x="1657665" y="884247"/>
                  <a:pt x="1657665" y="1085491"/>
                </a:cubicBezTo>
                <a:cubicBezTo>
                  <a:pt x="1657665" y="1286735"/>
                  <a:pt x="1820806" y="1449875"/>
                  <a:pt x="2022050" y="1449875"/>
                </a:cubicBezTo>
                <a:cubicBezTo>
                  <a:pt x="2223294" y="1449875"/>
                  <a:pt x="2386434" y="1286735"/>
                  <a:pt x="2386434" y="1085491"/>
                </a:cubicBezTo>
                <a:cubicBezTo>
                  <a:pt x="2386434" y="884247"/>
                  <a:pt x="2223294" y="721106"/>
                  <a:pt x="2022050" y="721106"/>
                </a:cubicBezTo>
                <a:close/>
                <a:moveTo>
                  <a:pt x="174422" y="0"/>
                </a:moveTo>
                <a:lnTo>
                  <a:pt x="3869677" y="0"/>
                </a:lnTo>
                <a:cubicBezTo>
                  <a:pt x="3966008" y="0"/>
                  <a:pt x="4044099" y="78091"/>
                  <a:pt x="4044099" y="174422"/>
                </a:cubicBezTo>
                <a:lnTo>
                  <a:pt x="4044099" y="4782655"/>
                </a:lnTo>
                <a:cubicBezTo>
                  <a:pt x="4044099" y="4878986"/>
                  <a:pt x="3966008" y="4957077"/>
                  <a:pt x="3869677" y="4957077"/>
                </a:cubicBezTo>
                <a:lnTo>
                  <a:pt x="174422" y="4957077"/>
                </a:lnTo>
                <a:cubicBezTo>
                  <a:pt x="78091" y="4957077"/>
                  <a:pt x="0" y="4878986"/>
                  <a:pt x="0" y="4782655"/>
                </a:cubicBezTo>
                <a:lnTo>
                  <a:pt x="0" y="174422"/>
                </a:lnTo>
                <a:cubicBezTo>
                  <a:pt x="0" y="78091"/>
                  <a:pt x="78091" y="0"/>
                  <a:pt x="17442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6A09E-DBAE-DEE5-AED6-59A70FDE1F92}"/>
              </a:ext>
            </a:extLst>
          </p:cNvPr>
          <p:cNvSpPr txBox="1"/>
          <p:nvPr/>
        </p:nvSpPr>
        <p:spPr>
          <a:xfrm>
            <a:off x="600173" y="216816"/>
            <a:ext cx="1099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solidFill>
                  <a:schemeClr val="accent2"/>
                </a:solidFill>
                <a:latin typeface="Aptos Light" panose="020B0004020202020204" pitchFamily="34" charset="0"/>
              </a:rPr>
              <a:t>Gender-Based Placement</a:t>
            </a:r>
            <a:endParaRPr lang="en-US" sz="3200" dirty="0">
              <a:solidFill>
                <a:schemeClr val="accent2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89EE1AA-9194-41EB-BDC0-0B2866B7B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33518"/>
              </p:ext>
            </p:extLst>
          </p:nvPr>
        </p:nvGraphicFramePr>
        <p:xfrm>
          <a:off x="589547" y="969818"/>
          <a:ext cx="11069052" cy="464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3" imgW="8172439" imgH="3628943" progId="Excel.Sheet.12">
                  <p:embed/>
                </p:oleObj>
              </mc:Choice>
              <mc:Fallback>
                <p:oleObj name="Worksheet" r:id="rId3" imgW="8172439" imgH="36289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547" y="969818"/>
                        <a:ext cx="11069052" cy="4642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B6339A-D971-4303-9AF3-0FF3DF624801}"/>
              </a:ext>
            </a:extLst>
          </p:cNvPr>
          <p:cNvSpPr txBox="1"/>
          <p:nvPr/>
        </p:nvSpPr>
        <p:spPr>
          <a:xfrm>
            <a:off x="3151016" y="306958"/>
            <a:ext cx="5946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Work Experience Impact on Placement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A6EEC-227B-41BB-8F6D-739D3971F5FE}"/>
              </a:ext>
            </a:extLst>
          </p:cNvPr>
          <p:cNvSpPr txBox="1"/>
          <p:nvPr/>
        </p:nvSpPr>
        <p:spPr>
          <a:xfrm>
            <a:off x="2719137" y="5752197"/>
            <a:ext cx="680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with work experience have significantly higher placement rates (86.49%) compared to those without experience (59.57%).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27C3-6E72-46F0-A635-DCE30B00B1C9}"/>
              </a:ext>
            </a:extLst>
          </p:cNvPr>
          <p:cNvSpPr txBox="1"/>
          <p:nvPr/>
        </p:nvSpPr>
        <p:spPr>
          <a:xfrm>
            <a:off x="9637903" y="6244639"/>
            <a:ext cx="255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Double click on graph to interact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047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B6339A-D971-4303-9AF3-0FF3DF624801}"/>
              </a:ext>
            </a:extLst>
          </p:cNvPr>
          <p:cNvSpPr txBox="1"/>
          <p:nvPr/>
        </p:nvSpPr>
        <p:spPr>
          <a:xfrm>
            <a:off x="3151016" y="306958"/>
            <a:ext cx="528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Work Experience Impact on Salary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A6EEC-227B-41BB-8F6D-739D3971F5FE}"/>
              </a:ext>
            </a:extLst>
          </p:cNvPr>
          <p:cNvSpPr txBox="1"/>
          <p:nvPr/>
        </p:nvSpPr>
        <p:spPr>
          <a:xfrm>
            <a:off x="2691063" y="5143515"/>
            <a:ext cx="680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with work experience earn higher average salaries compared to those without work experience.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7CA0E2-2F08-4D6A-A58E-337ECF9FB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65935"/>
              </p:ext>
            </p:extLst>
          </p:nvPr>
        </p:nvGraphicFramePr>
        <p:xfrm>
          <a:off x="679450" y="1438776"/>
          <a:ext cx="1151255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3" imgW="9039345" imgH="2676458" progId="Excel.Sheet.12">
                  <p:embed/>
                </p:oleObj>
              </mc:Choice>
              <mc:Fallback>
                <p:oleObj name="Worksheet" r:id="rId3" imgW="9039345" imgH="26764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450" y="1438776"/>
                        <a:ext cx="11512550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877F30-4885-4D1A-9FBA-D6FF0BB5B770}"/>
              </a:ext>
            </a:extLst>
          </p:cNvPr>
          <p:cNvSpPr txBox="1"/>
          <p:nvPr/>
        </p:nvSpPr>
        <p:spPr>
          <a:xfrm>
            <a:off x="9500937" y="6351851"/>
            <a:ext cx="2774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click on graph to interact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7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A59EE-ED9F-42F5-ADDA-98BE7C94AEA2}"/>
              </a:ext>
            </a:extLst>
          </p:cNvPr>
          <p:cNvSpPr txBox="1"/>
          <p:nvPr/>
        </p:nvSpPr>
        <p:spPr>
          <a:xfrm>
            <a:off x="2604117" y="5944539"/>
            <a:ext cx="74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specializing in Marketing &amp; Finance (</a:t>
            </a:r>
            <a:r>
              <a:rPr lang="en-US" dirty="0" err="1"/>
              <a:t>Mkt&amp;Fin</a:t>
            </a:r>
            <a:r>
              <a:rPr lang="en-US" dirty="0"/>
              <a:t>) have a higher placement rate compared to those specializing in Marketing &amp; HR (</a:t>
            </a:r>
            <a:r>
              <a:rPr lang="en-US" dirty="0" err="1"/>
              <a:t>Mkt&amp;HR</a:t>
            </a:r>
            <a:r>
              <a:rPr lang="en-US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2EE37-81E9-4DC0-9C21-59831EA50D53}"/>
              </a:ext>
            </a:extLst>
          </p:cNvPr>
          <p:cNvSpPr txBox="1"/>
          <p:nvPr/>
        </p:nvSpPr>
        <p:spPr>
          <a:xfrm>
            <a:off x="3900912" y="179199"/>
            <a:ext cx="4867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Specialization vs Placement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44552B-1B48-4041-A418-46F399B92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23957"/>
              </p:ext>
            </p:extLst>
          </p:nvPr>
        </p:nvGraphicFramePr>
        <p:xfrm>
          <a:off x="661987" y="913461"/>
          <a:ext cx="10972549" cy="490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8124782" imgH="3628943" progId="Excel.Sheet.12">
                  <p:embed/>
                </p:oleObj>
              </mc:Choice>
              <mc:Fallback>
                <p:oleObj name="Worksheet" r:id="rId3" imgW="8124782" imgH="36289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987" y="913461"/>
                        <a:ext cx="10972549" cy="4900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24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A59EE-ED9F-42F5-ADDA-98BE7C94AEA2}"/>
              </a:ext>
            </a:extLst>
          </p:cNvPr>
          <p:cNvSpPr txBox="1"/>
          <p:nvPr/>
        </p:nvSpPr>
        <p:spPr>
          <a:xfrm>
            <a:off x="2821403" y="5747959"/>
            <a:ext cx="654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with a Marketing &amp; Finance specialization earn higher salaries (₹2,98,853) than those in Marketing &amp; HR (₹2,70,377).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2EE37-81E9-4DC0-9C21-59831EA50D53}"/>
              </a:ext>
            </a:extLst>
          </p:cNvPr>
          <p:cNvSpPr txBox="1"/>
          <p:nvPr/>
        </p:nvSpPr>
        <p:spPr>
          <a:xfrm>
            <a:off x="3284043" y="66011"/>
            <a:ext cx="562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+mj-lt"/>
              </a:rPr>
              <a:t>A</a:t>
            </a:r>
            <a:r>
              <a:rPr lang="en-US" sz="3200" b="1" dirty="0" err="1">
                <a:latin typeface="+mj-lt"/>
              </a:rPr>
              <a:t>verage</a:t>
            </a:r>
            <a:r>
              <a:rPr lang="en-US" sz="3200" b="1" dirty="0">
                <a:latin typeface="+mj-lt"/>
              </a:rPr>
              <a:t> Salary by Specialization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9296FB-DFEA-42D7-8BF0-E1CD62124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04472"/>
              </p:ext>
            </p:extLst>
          </p:nvPr>
        </p:nvGraphicFramePr>
        <p:xfrm>
          <a:off x="744282" y="1192693"/>
          <a:ext cx="11160633" cy="447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Worksheet" r:id="rId3" imgW="7629678" imgH="3057678" progId="Excel.Sheet.12">
                  <p:embed/>
                </p:oleObj>
              </mc:Choice>
              <mc:Fallback>
                <p:oleObj name="Worksheet" r:id="rId3" imgW="7629678" imgH="30576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282" y="1192693"/>
                        <a:ext cx="11160633" cy="447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50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chemeClr val="bg1">
                <a:lumMod val="85000"/>
              </a:schemeClr>
            </a:gs>
            <a:gs pos="9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5D46E-8A87-C1AF-C5D6-1799695D0B62}"/>
              </a:ext>
            </a:extLst>
          </p:cNvPr>
          <p:cNvSpPr txBox="1"/>
          <p:nvPr/>
        </p:nvSpPr>
        <p:spPr>
          <a:xfrm>
            <a:off x="600173" y="693066"/>
            <a:ext cx="1099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ptos Light" panose="020B0004020202020204" pitchFamily="34" charset="0"/>
              </a:rPr>
              <a:t>Placement by Degree Types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tos Light" panose="020B0004020202020204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67136-388A-ECE1-C966-618922822D5B}"/>
              </a:ext>
            </a:extLst>
          </p:cNvPr>
          <p:cNvSpPr/>
          <p:nvPr/>
        </p:nvSpPr>
        <p:spPr>
          <a:xfrm>
            <a:off x="800100" y="2324100"/>
            <a:ext cx="3028950" cy="228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600" dirty="0">
                <a:solidFill>
                  <a:prstClr val="white"/>
                </a:solidFill>
                <a:latin typeface="Aptos Black" panose="020B0004020202020204" pitchFamily="34" charset="0"/>
              </a:rPr>
              <a:t>70</a:t>
            </a:r>
            <a:r>
              <a:rPr kumimoji="0" lang="en-NZ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E8926-8131-FB03-7F5F-7075A3DCCCFB}"/>
              </a:ext>
            </a:extLst>
          </p:cNvPr>
          <p:cNvSpPr txBox="1"/>
          <p:nvPr/>
        </p:nvSpPr>
        <p:spPr>
          <a:xfrm>
            <a:off x="800100" y="375285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 &amp;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Mgmt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E97642-736F-2435-E8BE-9C6D129416F5}"/>
              </a:ext>
            </a:extLst>
          </p:cNvPr>
          <p:cNvSpPr/>
          <p:nvPr/>
        </p:nvSpPr>
        <p:spPr>
          <a:xfrm>
            <a:off x="4581525" y="2324100"/>
            <a:ext cx="3028950" cy="228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600" dirty="0">
                <a:solidFill>
                  <a:prstClr val="white"/>
                </a:solidFill>
                <a:latin typeface="Aptos Black" panose="020B0004020202020204" pitchFamily="34" charset="0"/>
              </a:rPr>
              <a:t>70</a:t>
            </a:r>
            <a:r>
              <a:rPr kumimoji="0" lang="en-NZ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32940-284F-7CDC-2337-9B7EF20F2F45}"/>
              </a:ext>
            </a:extLst>
          </p:cNvPr>
          <p:cNvSpPr txBox="1"/>
          <p:nvPr/>
        </p:nvSpPr>
        <p:spPr>
          <a:xfrm>
            <a:off x="4581525" y="375285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solidFill>
                  <a:prstClr val="white"/>
                </a:solidFill>
                <a:latin typeface="Aptos" panose="02110004020202020204"/>
              </a:rPr>
              <a:t>Sci &amp; Tech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E6BFB-22B4-A42F-6781-7602ABFC0874}"/>
              </a:ext>
            </a:extLst>
          </p:cNvPr>
          <p:cNvSpPr/>
          <p:nvPr/>
        </p:nvSpPr>
        <p:spPr>
          <a:xfrm>
            <a:off x="8362950" y="2324100"/>
            <a:ext cx="3028950" cy="228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600" dirty="0">
                <a:solidFill>
                  <a:prstClr val="white"/>
                </a:solidFill>
                <a:latin typeface="Aptos Black" panose="020B0004020202020204" pitchFamily="34" charset="0"/>
              </a:rPr>
              <a:t>45%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3EB88-1768-8600-7694-CBDC287E13BD}"/>
              </a:ext>
            </a:extLst>
          </p:cNvPr>
          <p:cNvSpPr txBox="1"/>
          <p:nvPr/>
        </p:nvSpPr>
        <p:spPr>
          <a:xfrm>
            <a:off x="8362950" y="367665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solidFill>
                  <a:prstClr val="white"/>
                </a:solidFill>
                <a:latin typeface="Aptos" panose="02110004020202020204"/>
              </a:rPr>
              <a:t>Others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42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chemeClr val="bg1">
                <a:lumMod val="85000"/>
              </a:schemeClr>
            </a:gs>
            <a:gs pos="9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5D46E-8A87-C1AF-C5D6-1799695D0B62}"/>
              </a:ext>
            </a:extLst>
          </p:cNvPr>
          <p:cNvSpPr txBox="1"/>
          <p:nvPr/>
        </p:nvSpPr>
        <p:spPr>
          <a:xfrm>
            <a:off x="600173" y="693066"/>
            <a:ext cx="1099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Aptos Light" panose="020B0004020202020204" pitchFamily="34" charset="0"/>
              </a:rPr>
              <a:t>Placement by Degree Types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ptos Light" panose="020B0004020202020204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67136-388A-ECE1-C966-618922822D5B}"/>
              </a:ext>
            </a:extLst>
          </p:cNvPr>
          <p:cNvSpPr/>
          <p:nvPr/>
        </p:nvSpPr>
        <p:spPr>
          <a:xfrm>
            <a:off x="462503" y="1956847"/>
            <a:ext cx="3704144" cy="30205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9600" dirty="0">
                <a:solidFill>
                  <a:prstClr val="white"/>
                </a:solidFill>
                <a:latin typeface="Aptos Black" panose="020B0004020202020204" pitchFamily="34" charset="0"/>
              </a:rPr>
              <a:t>70</a:t>
            </a:r>
            <a:r>
              <a:rPr kumimoji="0" lang="en-NZ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E8926-8131-FB03-7F5F-7075A3DCCCFB}"/>
              </a:ext>
            </a:extLst>
          </p:cNvPr>
          <p:cNvSpPr txBox="1"/>
          <p:nvPr/>
        </p:nvSpPr>
        <p:spPr>
          <a:xfrm>
            <a:off x="800099" y="3752850"/>
            <a:ext cx="347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 &amp; </a:t>
            </a:r>
            <a:r>
              <a:rPr kumimoji="0" lang="en-NZ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Mgmt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E97642-736F-2435-E8BE-9C6D129416F5}"/>
              </a:ext>
            </a:extLst>
          </p:cNvPr>
          <p:cNvSpPr/>
          <p:nvPr/>
        </p:nvSpPr>
        <p:spPr>
          <a:xfrm>
            <a:off x="5099999" y="2345622"/>
            <a:ext cx="2224628" cy="17980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800" dirty="0">
                <a:solidFill>
                  <a:prstClr val="white"/>
                </a:solidFill>
                <a:latin typeface="Aptos Black" panose="020B0004020202020204" pitchFamily="34" charset="0"/>
              </a:rPr>
              <a:t>70</a:t>
            </a:r>
            <a:r>
              <a:rPr kumimoji="0" lang="en-NZ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%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32940-284F-7CDC-2337-9B7EF20F2F45}"/>
              </a:ext>
            </a:extLst>
          </p:cNvPr>
          <p:cNvSpPr txBox="1"/>
          <p:nvPr/>
        </p:nvSpPr>
        <p:spPr>
          <a:xfrm>
            <a:off x="5099999" y="3377742"/>
            <a:ext cx="2224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400" dirty="0">
                <a:solidFill>
                  <a:prstClr val="white"/>
                </a:solidFill>
                <a:latin typeface="Aptos" panose="02110004020202020204"/>
              </a:rPr>
              <a:t>Sci &amp; Tech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E6BFB-22B4-A42F-6781-7602ABFC0874}"/>
              </a:ext>
            </a:extLst>
          </p:cNvPr>
          <p:cNvSpPr/>
          <p:nvPr/>
        </p:nvSpPr>
        <p:spPr>
          <a:xfrm>
            <a:off x="8362950" y="2324100"/>
            <a:ext cx="2224628" cy="17980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Black" panose="020B0004020202020204" pitchFamily="34" charset="0"/>
                <a:ea typeface="+mn-ea"/>
                <a:cs typeface="+mn-cs"/>
              </a:rPr>
              <a:t>45%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3EB88-1768-8600-7694-CBDC287E13BD}"/>
              </a:ext>
            </a:extLst>
          </p:cNvPr>
          <p:cNvSpPr txBox="1"/>
          <p:nvPr/>
        </p:nvSpPr>
        <p:spPr>
          <a:xfrm>
            <a:off x="8362950" y="3352926"/>
            <a:ext cx="2224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Others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1064</TotalTime>
  <Words>311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Aptos Black</vt:lpstr>
      <vt:lpstr>Aptos Light</vt:lpstr>
      <vt:lpstr>Arial</vt:lpstr>
      <vt:lpstr>Arial Black</vt:lpstr>
      <vt:lpstr>Calibri</vt:lpstr>
      <vt:lpstr>Calibri Light</vt:lpstr>
      <vt:lpstr>Trebuchet MS</vt:lpstr>
      <vt:lpstr>Office Theme</vt:lpstr>
      <vt:lpstr>Retrospect</vt:lpstr>
      <vt:lpstr>Berlin</vt:lpstr>
      <vt:lpstr>Microsoft Excel Worksheet</vt:lpstr>
      <vt:lpstr>Worksheet</vt:lpstr>
      <vt:lpstr>Placement Analysis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Chandoo ORG</dc:creator>
  <cp:lastModifiedBy>Brijesh Gupta</cp:lastModifiedBy>
  <cp:revision>44</cp:revision>
  <dcterms:created xsi:type="dcterms:W3CDTF">2024-06-11T21:30:32Z</dcterms:created>
  <dcterms:modified xsi:type="dcterms:W3CDTF">2024-11-17T22:59:53Z</dcterms:modified>
</cp:coreProperties>
</file>