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9" r:id="rId3"/>
    <p:sldId id="284" r:id="rId4"/>
    <p:sldId id="365" r:id="rId5"/>
    <p:sldId id="366" r:id="rId6"/>
    <p:sldId id="265" r:id="rId7"/>
    <p:sldId id="410" r:id="rId8"/>
    <p:sldId id="411" r:id="rId9"/>
    <p:sldId id="412" r:id="rId10"/>
    <p:sldId id="413" r:id="rId11"/>
    <p:sldId id="257" r:id="rId12"/>
    <p:sldId id="266" r:id="rId13"/>
    <p:sldId id="367" r:id="rId14"/>
    <p:sldId id="368" r:id="rId15"/>
    <p:sldId id="369" r:id="rId16"/>
    <p:sldId id="370" r:id="rId17"/>
    <p:sldId id="371" r:id="rId18"/>
    <p:sldId id="364" r:id="rId19"/>
    <p:sldId id="372" r:id="rId20"/>
    <p:sldId id="373" r:id="rId21"/>
    <p:sldId id="361" r:id="rId22"/>
    <p:sldId id="362" r:id="rId23"/>
    <p:sldId id="363" r:id="rId24"/>
    <p:sldId id="267" r:id="rId25"/>
    <p:sldId id="268" r:id="rId26"/>
    <p:sldId id="260" r:id="rId27"/>
    <p:sldId id="279" r:id="rId28"/>
    <p:sldId id="280" r:id="rId29"/>
    <p:sldId id="281" r:id="rId30"/>
    <p:sldId id="378" r:id="rId31"/>
    <p:sldId id="379" r:id="rId32"/>
    <p:sldId id="380" r:id="rId33"/>
    <p:sldId id="381" r:id="rId34"/>
    <p:sldId id="382" r:id="rId35"/>
    <p:sldId id="383" r:id="rId36"/>
    <p:sldId id="384" r:id="rId37"/>
    <p:sldId id="385" r:id="rId38"/>
    <p:sldId id="282" r:id="rId39"/>
    <p:sldId id="283" r:id="rId40"/>
    <p:sldId id="386" r:id="rId41"/>
    <p:sldId id="258" r:id="rId42"/>
    <p:sldId id="269" r:id="rId43"/>
    <p:sldId id="270" r:id="rId44"/>
    <p:sldId id="271" r:id="rId45"/>
    <p:sldId id="272" r:id="rId46"/>
    <p:sldId id="259" r:id="rId47"/>
    <p:sldId id="387" r:id="rId48"/>
    <p:sldId id="388" r:id="rId49"/>
    <p:sldId id="274" r:id="rId50"/>
    <p:sldId id="275" r:id="rId51"/>
    <p:sldId id="276" r:id="rId52"/>
    <p:sldId id="311" r:id="rId53"/>
    <p:sldId id="312" r:id="rId54"/>
    <p:sldId id="313" r:id="rId55"/>
    <p:sldId id="314" r:id="rId56"/>
    <p:sldId id="277" r:id="rId57"/>
    <p:sldId id="278" r:id="rId58"/>
    <p:sldId id="262" r:id="rId59"/>
    <p:sldId id="391" r:id="rId60"/>
    <p:sldId id="389" r:id="rId61"/>
    <p:sldId id="390" r:id="rId62"/>
    <p:sldId id="392" r:id="rId63"/>
    <p:sldId id="319" r:id="rId64"/>
    <p:sldId id="320" r:id="rId65"/>
    <p:sldId id="321" r:id="rId66"/>
    <p:sldId id="393" r:id="rId67"/>
    <p:sldId id="394" r:id="rId68"/>
    <p:sldId id="395" r:id="rId69"/>
    <p:sldId id="396" r:id="rId70"/>
    <p:sldId id="397" r:id="rId71"/>
    <p:sldId id="398" r:id="rId72"/>
    <p:sldId id="399" r:id="rId73"/>
    <p:sldId id="400" r:id="rId74"/>
    <p:sldId id="401" r:id="rId75"/>
    <p:sldId id="402" r:id="rId76"/>
    <p:sldId id="403" r:id="rId77"/>
    <p:sldId id="325" r:id="rId78"/>
    <p:sldId id="326" r:id="rId79"/>
    <p:sldId id="327" r:id="rId80"/>
    <p:sldId id="328" r:id="rId81"/>
    <p:sldId id="329" r:id="rId82"/>
    <p:sldId id="404" r:id="rId83"/>
    <p:sldId id="405" r:id="rId84"/>
    <p:sldId id="406" r:id="rId85"/>
    <p:sldId id="407" r:id="rId86"/>
    <p:sldId id="408" r:id="rId87"/>
    <p:sldId id="330" r:id="rId88"/>
    <p:sldId id="331" r:id="rId89"/>
    <p:sldId id="332" r:id="rId90"/>
    <p:sldId id="357" r:id="rId91"/>
    <p:sldId id="358" r:id="rId92"/>
    <p:sldId id="359" r:id="rId93"/>
    <p:sldId id="360" r:id="rId94"/>
    <p:sldId id="261" r:id="rId95"/>
    <p:sldId id="315" r:id="rId96"/>
    <p:sldId id="316" r:id="rId97"/>
    <p:sldId id="317" r:id="rId98"/>
    <p:sldId id="318"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AC03-7C0D-4B1F-B3B8-42EEDEA90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8CDEC2-2C5E-402D-891A-B767F97C5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DDADE8-602C-40DC-A994-D3589D0E2D75}"/>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D18497D2-D6B0-474B-B5DD-65E174A2D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21877-1D1D-40B2-982F-4A411A49BF9D}"/>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125936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6222-983D-45EB-A3EE-EDC0BF54BB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EBFE4B-1A94-439C-9E26-0F4F196A4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4F241-1F05-4532-9F62-EED1FFB6B1F4}"/>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78D070BA-4C7E-42AF-9255-22EA6FF35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0D630-EABC-4DF1-AB01-64D5987AC264}"/>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137240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2D772-B1FD-4FC7-BA76-569430845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48DC5-9A02-465D-9EB8-A2A6471D5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51D60-4F90-4A93-B17D-03676BE081E0}"/>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F3C3FE06-8847-4470-938E-E559F862B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FDC3A-7CCF-45B6-83A9-2DBC8AE69C6B}"/>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27601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AB7A-1076-42AA-B503-4302F15978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0B249-486A-49C7-B093-F9F2EB34D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50BC1-6DA2-4D71-812A-074FF172BF94}"/>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C1A66ED0-275B-4909-A576-FFE9D8D39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7A093-1E53-4375-8786-AE0A20C9D546}"/>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149275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74C0-9A1B-4BD9-AA03-479B69AB0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56AA6-F4C8-4A2F-BFAA-8F66A2962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BD3CC-EE6C-4C9C-9176-E5FD75E2108D}"/>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D4B540F4-7230-4710-BB59-30810B454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DF3E88-30B7-423F-8E34-A924DD5F56F0}"/>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227288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B880-9690-413C-8F70-154C58154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8D76F-4753-40B4-9B6E-E925567C78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F087A0-DD97-4DC5-A165-8ADCD30AA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FDBD15-DDC3-4F5F-A1DA-CEB930EFF16B}"/>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6" name="Footer Placeholder 5">
            <a:extLst>
              <a:ext uri="{FF2B5EF4-FFF2-40B4-BE49-F238E27FC236}">
                <a16:creationId xmlns:a16="http://schemas.microsoft.com/office/drawing/2014/main" id="{8585931E-AA42-49B0-992A-C4AC00460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9E23F6-1947-42C7-8ED3-B7DCCC9E40C2}"/>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358052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CE4B-C842-48F6-ACA6-1CD3BE2C41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710BA-B892-4800-993F-69CDE9BD3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8E5DF-DBC8-4CF3-A4E0-2B1F1FDB4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A6920-181A-498C-8033-F41BFA8E2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94E7D-760A-4267-91EF-4FEFD6363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597049-08FC-4DCA-BC1C-B536AA40B7C5}"/>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8" name="Footer Placeholder 7">
            <a:extLst>
              <a:ext uri="{FF2B5EF4-FFF2-40B4-BE49-F238E27FC236}">
                <a16:creationId xmlns:a16="http://schemas.microsoft.com/office/drawing/2014/main" id="{9B95F0C4-612B-4E90-93EA-04CC168518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0AAF86-AF16-4BDD-B0B0-E5D246625E70}"/>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4113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8E25-97D7-4FF4-A2CE-050F2F203C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4880D7-726D-4C47-9CA8-96CF1C2AE657}"/>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4" name="Footer Placeholder 3">
            <a:extLst>
              <a:ext uri="{FF2B5EF4-FFF2-40B4-BE49-F238E27FC236}">
                <a16:creationId xmlns:a16="http://schemas.microsoft.com/office/drawing/2014/main" id="{571DCCCD-3D70-4666-808B-1C70A6A7FB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09FCD2-79BC-4BFF-872F-886DE0E18560}"/>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68093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E8730-E997-419E-959D-03F5535935AF}"/>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3" name="Footer Placeholder 2">
            <a:extLst>
              <a:ext uri="{FF2B5EF4-FFF2-40B4-BE49-F238E27FC236}">
                <a16:creationId xmlns:a16="http://schemas.microsoft.com/office/drawing/2014/main" id="{1E1B44E2-09D5-4EFF-86F1-E038D45B0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358E4F-BC56-40D7-91F9-34FE8B354572}"/>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31358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06F-7324-4A69-BC62-ACA79A65E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8CAE2C-E8A0-406A-BA2E-21D14E4B1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F67A57-1DC9-4371-ABA1-291AEAE6E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3C921-2813-493C-9666-521732C172B2}"/>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6" name="Footer Placeholder 5">
            <a:extLst>
              <a:ext uri="{FF2B5EF4-FFF2-40B4-BE49-F238E27FC236}">
                <a16:creationId xmlns:a16="http://schemas.microsoft.com/office/drawing/2014/main" id="{578D1860-AD20-4FCE-BBD0-89297CFA0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F6838-4687-4C32-B66C-7BB36397BF83}"/>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368453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AD6E-10D5-4073-9F15-9CC7D90BB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57F19-DB81-42ED-982B-C3E45370D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F11D33-1C75-4731-AA7D-C1FA5F842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8F8A3-820D-4671-B359-812706571D4F}"/>
              </a:ext>
            </a:extLst>
          </p:cNvPr>
          <p:cNvSpPr>
            <a:spLocks noGrp="1"/>
          </p:cNvSpPr>
          <p:nvPr>
            <p:ph type="dt" sz="half" idx="10"/>
          </p:nvPr>
        </p:nvSpPr>
        <p:spPr/>
        <p:txBody>
          <a:bodyPr/>
          <a:lstStyle/>
          <a:p>
            <a:fld id="{FE0FA357-99AB-4A54-84D3-347FFC0428FF}" type="datetimeFigureOut">
              <a:rPr lang="en-IN" smtClean="0"/>
              <a:t>28-08-2023</a:t>
            </a:fld>
            <a:endParaRPr lang="en-IN"/>
          </a:p>
        </p:txBody>
      </p:sp>
      <p:sp>
        <p:nvSpPr>
          <p:cNvPr id="6" name="Footer Placeholder 5">
            <a:extLst>
              <a:ext uri="{FF2B5EF4-FFF2-40B4-BE49-F238E27FC236}">
                <a16:creationId xmlns:a16="http://schemas.microsoft.com/office/drawing/2014/main" id="{7E67668C-A1AC-4B1A-86E7-8DA634BF4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29C67-DAC1-4772-B165-D6EA1DB56370}"/>
              </a:ext>
            </a:extLst>
          </p:cNvPr>
          <p:cNvSpPr>
            <a:spLocks noGrp="1"/>
          </p:cNvSpPr>
          <p:nvPr>
            <p:ph type="sldNum" sz="quarter" idx="12"/>
          </p:nvPr>
        </p:nvSpPr>
        <p:spPr/>
        <p:txBody>
          <a:bodyPr/>
          <a:lstStyle/>
          <a:p>
            <a:fld id="{4100F60F-5A75-4D0D-8958-54D4F82607FB}" type="slidenum">
              <a:rPr lang="en-IN" smtClean="0"/>
              <a:t>‹#›</a:t>
            </a:fld>
            <a:endParaRPr lang="en-IN"/>
          </a:p>
        </p:txBody>
      </p:sp>
    </p:spTree>
    <p:extLst>
      <p:ext uri="{BB962C8B-B14F-4D97-AF65-F5344CB8AC3E}">
        <p14:creationId xmlns:p14="http://schemas.microsoft.com/office/powerpoint/2010/main" val="235854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6564D-90D3-46F4-BF9E-7ADE13C0F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050AD3-5C3E-4B01-876D-9D7E127F3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6E850-A6D5-4243-9594-DC89F4E36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FA357-99AB-4A54-84D3-347FFC0428FF}" type="datetimeFigureOut">
              <a:rPr lang="en-IN" smtClean="0"/>
              <a:t>28-08-2023</a:t>
            </a:fld>
            <a:endParaRPr lang="en-IN"/>
          </a:p>
        </p:txBody>
      </p:sp>
      <p:sp>
        <p:nvSpPr>
          <p:cNvPr id="5" name="Footer Placeholder 4">
            <a:extLst>
              <a:ext uri="{FF2B5EF4-FFF2-40B4-BE49-F238E27FC236}">
                <a16:creationId xmlns:a16="http://schemas.microsoft.com/office/drawing/2014/main" id="{2EFEBFAA-33C0-480E-834F-DA784D31A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C083D9-FED0-446B-9323-CDDCE6850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0F60F-5A75-4D0D-8958-54D4F82607FB}" type="slidenum">
              <a:rPr lang="en-IN" smtClean="0"/>
              <a:t>‹#›</a:t>
            </a:fld>
            <a:endParaRPr lang="en-IN"/>
          </a:p>
        </p:txBody>
      </p:sp>
    </p:spTree>
    <p:extLst>
      <p:ext uri="{BB962C8B-B14F-4D97-AF65-F5344CB8AC3E}">
        <p14:creationId xmlns:p14="http://schemas.microsoft.com/office/powerpoint/2010/main" val="216762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EF50-8EA3-433E-B939-9E6010CA3A53}"/>
              </a:ext>
            </a:extLst>
          </p:cNvPr>
          <p:cNvSpPr>
            <a:spLocks noGrp="1"/>
          </p:cNvSpPr>
          <p:nvPr>
            <p:ph type="ctrTitle"/>
          </p:nvPr>
        </p:nvSpPr>
        <p:spPr/>
        <p:txBody>
          <a:bodyPr>
            <a:normAutofit/>
          </a:bodyPr>
          <a:lstStyle/>
          <a:p>
            <a:r>
              <a:rPr lang="en-US" sz="5400" b="1" dirty="0">
                <a:effectLst/>
                <a:latin typeface="Rockwell" panose="02060603020205020403" pitchFamily="18" charset="0"/>
                <a:ea typeface="Calibri" panose="020F0502020204030204" pitchFamily="34" charset="0"/>
                <a:cs typeface="Calibri" panose="020F0502020204030204" pitchFamily="34" charset="0"/>
              </a:rPr>
              <a:t>Knowledge Representation</a:t>
            </a:r>
            <a:endParaRPr lang="en-IN" sz="19900" dirty="0"/>
          </a:p>
        </p:txBody>
      </p:sp>
      <p:sp>
        <p:nvSpPr>
          <p:cNvPr id="3" name="Subtitle 2">
            <a:extLst>
              <a:ext uri="{FF2B5EF4-FFF2-40B4-BE49-F238E27FC236}">
                <a16:creationId xmlns:a16="http://schemas.microsoft.com/office/drawing/2014/main" id="{67607E3A-3777-4E0E-9D99-5D6F67B7730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768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B0FC-6497-4F5F-8117-A625753E2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E1E4A9-0245-4585-B0C7-CF2C8260422B}"/>
              </a:ext>
            </a:extLst>
          </p:cNvPr>
          <p:cNvSpPr>
            <a:spLocks noGrp="1"/>
          </p:cNvSpPr>
          <p:nvPr>
            <p:ph idx="1"/>
          </p:nvPr>
        </p:nvSpPr>
        <p:spPr/>
        <p:txBody>
          <a:bodyPr/>
          <a:lstStyle/>
          <a:p>
            <a:r>
              <a:rPr lang="en-US" dirty="0"/>
              <a:t>Human gets knowledge by experience, by books, by experience of other humans.</a:t>
            </a:r>
          </a:p>
          <a:p>
            <a:r>
              <a:rPr lang="en-US" dirty="0"/>
              <a:t>But computers are not yet completely natural language enabled.</a:t>
            </a:r>
          </a:p>
          <a:p>
            <a:r>
              <a:rPr lang="en-US" dirty="0"/>
              <a:t>They need crisp, unambiguous, precise formalism for representing and manipulating knowledge</a:t>
            </a:r>
          </a:p>
          <a:p>
            <a:endParaRPr lang="en-US" dirty="0"/>
          </a:p>
        </p:txBody>
      </p:sp>
    </p:spTree>
    <p:extLst>
      <p:ext uri="{BB962C8B-B14F-4D97-AF65-F5344CB8AC3E}">
        <p14:creationId xmlns:p14="http://schemas.microsoft.com/office/powerpoint/2010/main" val="329968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A59D-81C8-4A7E-8F56-837BDE73E296}"/>
              </a:ext>
            </a:extLst>
          </p:cNvPr>
          <p:cNvSpPr>
            <a:spLocks noGrp="1"/>
          </p:cNvSpPr>
          <p:nvPr>
            <p:ph type="title"/>
          </p:nvPr>
        </p:nvSpPr>
        <p:spPr/>
        <p:txBody>
          <a:bodyPr>
            <a:normAutofit/>
          </a:bodyPr>
          <a:lstStyle/>
          <a:p>
            <a:r>
              <a:rPr lang="en-US" sz="3600" dirty="0">
                <a:effectLst/>
                <a:latin typeface="Rockwell" panose="02060603020205020403" pitchFamily="18" charset="0"/>
                <a:ea typeface="Calibri" panose="020F0502020204030204" pitchFamily="34" charset="0"/>
                <a:cs typeface="Calibri" panose="020F0502020204030204" pitchFamily="34" charset="0"/>
              </a:rPr>
              <a:t>Logical Representation</a:t>
            </a:r>
            <a:endParaRPr lang="en-IN" sz="7200" dirty="0"/>
          </a:p>
        </p:txBody>
      </p:sp>
      <p:sp>
        <p:nvSpPr>
          <p:cNvPr id="3" name="Content Placeholder 2">
            <a:extLst>
              <a:ext uri="{FF2B5EF4-FFF2-40B4-BE49-F238E27FC236}">
                <a16:creationId xmlns:a16="http://schemas.microsoft.com/office/drawing/2014/main" id="{6C4D9296-4E59-4281-BB32-50A2EEDE3883}"/>
              </a:ext>
            </a:extLst>
          </p:cNvPr>
          <p:cNvSpPr>
            <a:spLocks noGrp="1"/>
          </p:cNvSpPr>
          <p:nvPr>
            <p:ph idx="1"/>
          </p:nvPr>
        </p:nvSpPr>
        <p:spPr/>
        <p:txBody>
          <a:bodyPr/>
          <a:lstStyle/>
          <a:p>
            <a:r>
              <a:rPr lang="en-US" b="0" i="0" dirty="0">
                <a:solidFill>
                  <a:srgbClr val="333333"/>
                </a:solidFill>
                <a:effectLst/>
                <a:latin typeface="inter-regular"/>
              </a:rPr>
              <a:t>Logical representation is a language with some concrete rules which deals with propositions and has no ambiguity in representation.</a:t>
            </a:r>
          </a:p>
          <a:p>
            <a:r>
              <a:rPr lang="en-US" b="0" i="0" dirty="0">
                <a:solidFill>
                  <a:srgbClr val="333333"/>
                </a:solidFill>
                <a:effectLst/>
                <a:latin typeface="inter-regular"/>
              </a:rPr>
              <a:t>Logical representation means drawing a conclusion based on various conditions. </a:t>
            </a:r>
          </a:p>
          <a:p>
            <a:r>
              <a:rPr lang="en-US" b="0" i="0" dirty="0">
                <a:solidFill>
                  <a:srgbClr val="333333"/>
                </a:solidFill>
                <a:effectLst/>
                <a:latin typeface="inter-regular"/>
              </a:rPr>
              <a:t>This representation lays down some important communication rules.</a:t>
            </a:r>
          </a:p>
          <a:p>
            <a:r>
              <a:rPr lang="en-US" b="0" i="0" dirty="0">
                <a:solidFill>
                  <a:srgbClr val="333333"/>
                </a:solidFill>
                <a:effectLst/>
                <a:latin typeface="inter-regular"/>
              </a:rPr>
              <a:t>It consists of precisely defined syntax and semantics which supports the sound inference. </a:t>
            </a:r>
          </a:p>
          <a:p>
            <a:r>
              <a:rPr lang="en-US" b="0" i="0" dirty="0">
                <a:solidFill>
                  <a:srgbClr val="333333"/>
                </a:solidFill>
                <a:effectLst/>
                <a:latin typeface="inter-regular"/>
              </a:rPr>
              <a:t>Each sentence can be translated into logics using syntax and semantics.</a:t>
            </a:r>
            <a:endParaRPr lang="en-IN" dirty="0"/>
          </a:p>
        </p:txBody>
      </p:sp>
    </p:spTree>
    <p:extLst>
      <p:ext uri="{BB962C8B-B14F-4D97-AF65-F5344CB8AC3E}">
        <p14:creationId xmlns:p14="http://schemas.microsoft.com/office/powerpoint/2010/main" val="302196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386-9481-4476-BC53-CE1B67D380CB}"/>
              </a:ext>
            </a:extLst>
          </p:cNvPr>
          <p:cNvSpPr>
            <a:spLocks noGrp="1"/>
          </p:cNvSpPr>
          <p:nvPr>
            <p:ph type="title"/>
          </p:nvPr>
        </p:nvSpPr>
        <p:spPr/>
        <p:txBody>
          <a:bodyPr/>
          <a:lstStyle/>
          <a:p>
            <a:r>
              <a:rPr lang="en-US" sz="4400" dirty="0">
                <a:effectLst/>
                <a:latin typeface="Rockwell" panose="02060603020205020403" pitchFamily="18" charset="0"/>
                <a:ea typeface="Calibri" panose="020F0502020204030204" pitchFamily="34" charset="0"/>
                <a:cs typeface="Calibri" panose="020F0502020204030204" pitchFamily="34" charset="0"/>
              </a:rPr>
              <a:t>Logical Representation</a:t>
            </a:r>
            <a:endParaRPr lang="en-IN" dirty="0"/>
          </a:p>
        </p:txBody>
      </p:sp>
      <p:sp>
        <p:nvSpPr>
          <p:cNvPr id="3" name="Content Placeholder 2">
            <a:extLst>
              <a:ext uri="{FF2B5EF4-FFF2-40B4-BE49-F238E27FC236}">
                <a16:creationId xmlns:a16="http://schemas.microsoft.com/office/drawing/2014/main" id="{16296120-42ED-45D3-87E5-97EEB754F332}"/>
              </a:ext>
            </a:extLst>
          </p:cNvPr>
          <p:cNvSpPr>
            <a:spLocks noGrp="1"/>
          </p:cNvSpPr>
          <p:nvPr>
            <p:ph idx="1"/>
          </p:nvPr>
        </p:nvSpPr>
        <p:spPr/>
        <p:txBody>
          <a:bodyPr>
            <a:normAutofit fontScale="92500" lnSpcReduction="10000"/>
          </a:bodyPr>
          <a:lstStyle/>
          <a:p>
            <a:pPr algn="just"/>
            <a:r>
              <a:rPr lang="en-US" b="0" i="0" dirty="0">
                <a:solidFill>
                  <a:srgbClr val="610B4B"/>
                </a:solidFill>
                <a:effectLst/>
                <a:latin typeface="erdana"/>
              </a:rPr>
              <a:t>Syntax:</a:t>
            </a:r>
          </a:p>
          <a:p>
            <a:pPr lvl="1" algn="just"/>
            <a:r>
              <a:rPr lang="en-US" b="0" i="0" dirty="0">
                <a:solidFill>
                  <a:srgbClr val="000000"/>
                </a:solidFill>
                <a:effectLst/>
                <a:latin typeface="inter-regular"/>
              </a:rPr>
              <a:t>Syntaxes are the rules which decide how we can construct legal sentences in the logic.</a:t>
            </a:r>
          </a:p>
          <a:p>
            <a:pPr lvl="1" algn="just"/>
            <a:r>
              <a:rPr lang="en-US" b="0" i="0" dirty="0">
                <a:solidFill>
                  <a:srgbClr val="000000"/>
                </a:solidFill>
                <a:effectLst/>
                <a:latin typeface="inter-regular"/>
              </a:rPr>
              <a:t>It determines which symbol we can use in knowledge representation.</a:t>
            </a:r>
          </a:p>
          <a:p>
            <a:pPr lvl="1" algn="just"/>
            <a:r>
              <a:rPr lang="en-US" b="0" i="0" dirty="0">
                <a:solidFill>
                  <a:srgbClr val="000000"/>
                </a:solidFill>
                <a:effectLst/>
                <a:latin typeface="inter-regular"/>
              </a:rPr>
              <a:t>How to write those symbols.</a:t>
            </a:r>
          </a:p>
          <a:p>
            <a:pPr algn="just"/>
            <a:r>
              <a:rPr lang="en-US" b="0" i="0" dirty="0">
                <a:solidFill>
                  <a:srgbClr val="610B4B"/>
                </a:solidFill>
                <a:effectLst/>
                <a:latin typeface="erdana"/>
              </a:rPr>
              <a:t>Semantics:</a:t>
            </a:r>
          </a:p>
          <a:p>
            <a:pPr lvl="1" algn="just"/>
            <a:r>
              <a:rPr lang="en-US" b="0" i="0" dirty="0">
                <a:solidFill>
                  <a:srgbClr val="000000"/>
                </a:solidFill>
                <a:effectLst/>
                <a:latin typeface="inter-regular"/>
              </a:rPr>
              <a:t>Semantics are the rules by which we can interpret the sentence in the logic.</a:t>
            </a:r>
          </a:p>
          <a:p>
            <a:pPr lvl="1" algn="just"/>
            <a:r>
              <a:rPr lang="en-US" b="0" i="0" dirty="0">
                <a:solidFill>
                  <a:srgbClr val="000000"/>
                </a:solidFill>
                <a:effectLst/>
                <a:latin typeface="inter-regular"/>
              </a:rPr>
              <a:t>Semantic also involves assigning a meaning to each sentence.</a:t>
            </a:r>
          </a:p>
          <a:p>
            <a:pPr algn="just"/>
            <a:r>
              <a:rPr lang="en-US" b="0" i="0" dirty="0">
                <a:solidFill>
                  <a:srgbClr val="333333"/>
                </a:solidFill>
                <a:effectLst/>
                <a:latin typeface="inter-regular"/>
              </a:rPr>
              <a:t>Logical representation can be </a:t>
            </a:r>
            <a:r>
              <a:rPr lang="en-US" b="0" i="0" dirty="0" err="1">
                <a:solidFill>
                  <a:srgbClr val="333333"/>
                </a:solidFill>
                <a:effectLst/>
                <a:latin typeface="inter-regular"/>
              </a:rPr>
              <a:t>categorised</a:t>
            </a:r>
            <a:r>
              <a:rPr lang="en-US" b="0" i="0" dirty="0">
                <a:solidFill>
                  <a:srgbClr val="333333"/>
                </a:solidFill>
                <a:effectLst/>
                <a:latin typeface="inter-regular"/>
              </a:rPr>
              <a:t> into mainly two logics:</a:t>
            </a:r>
          </a:p>
          <a:p>
            <a:pPr algn="just">
              <a:buFont typeface="+mj-lt"/>
              <a:buAutoNum type="arabicPeriod"/>
            </a:pPr>
            <a:r>
              <a:rPr lang="en-US" b="0" i="0" dirty="0">
                <a:solidFill>
                  <a:srgbClr val="000000"/>
                </a:solidFill>
                <a:effectLst/>
                <a:latin typeface="inter-regular"/>
              </a:rPr>
              <a:t>Propositional Logics</a:t>
            </a:r>
          </a:p>
          <a:p>
            <a:pPr algn="just">
              <a:buFont typeface="+mj-lt"/>
              <a:buAutoNum type="arabicPeriod"/>
            </a:pPr>
            <a:r>
              <a:rPr lang="en-US" b="0" i="0" dirty="0">
                <a:solidFill>
                  <a:srgbClr val="000000"/>
                </a:solidFill>
                <a:effectLst/>
                <a:latin typeface="inter-regular"/>
              </a:rPr>
              <a:t>Predicate logics</a:t>
            </a:r>
          </a:p>
          <a:p>
            <a:endParaRPr lang="en-IN" dirty="0"/>
          </a:p>
        </p:txBody>
      </p:sp>
    </p:spTree>
    <p:extLst>
      <p:ext uri="{BB962C8B-B14F-4D97-AF65-F5344CB8AC3E}">
        <p14:creationId xmlns:p14="http://schemas.microsoft.com/office/powerpoint/2010/main" val="416027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8019-BE1B-4551-BED2-B0AFEAFA48A5}"/>
              </a:ext>
            </a:extLst>
          </p:cNvPr>
          <p:cNvSpPr>
            <a:spLocks noGrp="1"/>
          </p:cNvSpPr>
          <p:nvPr>
            <p:ph type="title"/>
          </p:nvPr>
        </p:nvSpPr>
        <p:spPr/>
        <p:txBody>
          <a:bodyPr/>
          <a:lstStyle/>
          <a:p>
            <a:r>
              <a:rPr lang="en-IN" dirty="0"/>
              <a:t>FOL</a:t>
            </a:r>
          </a:p>
        </p:txBody>
      </p:sp>
      <p:sp>
        <p:nvSpPr>
          <p:cNvPr id="3" name="Content Placeholder 2">
            <a:extLst>
              <a:ext uri="{FF2B5EF4-FFF2-40B4-BE49-F238E27FC236}">
                <a16:creationId xmlns:a16="http://schemas.microsoft.com/office/drawing/2014/main" id="{E0416FAA-91CA-4829-A4A8-60A12B3D86CA}"/>
              </a:ext>
            </a:extLst>
          </p:cNvPr>
          <p:cNvSpPr>
            <a:spLocks noGrp="1"/>
          </p:cNvSpPr>
          <p:nvPr>
            <p:ph idx="1"/>
          </p:nvPr>
        </p:nvSpPr>
        <p:spPr>
          <a:xfrm>
            <a:off x="838200" y="1603719"/>
            <a:ext cx="10515600" cy="5100173"/>
          </a:xfrm>
        </p:spPr>
        <p:txBody>
          <a:bodyPr>
            <a:normAutofit fontScale="85000" lnSpcReduction="20000"/>
          </a:bodyPr>
          <a:lstStyle/>
          <a:p>
            <a:r>
              <a:rPr lang="en-IN" dirty="0"/>
              <a:t>Domain: A set of Individuals</a:t>
            </a:r>
          </a:p>
          <a:p>
            <a:r>
              <a:rPr lang="en-IN" dirty="0"/>
              <a:t>Statements in logic (Predicate): relations about those individuals</a:t>
            </a:r>
          </a:p>
          <a:p>
            <a:r>
              <a:rPr lang="en-IN" dirty="0"/>
              <a:t>From the perspective of knowledge representation the question is what should those individuals in the domain be?</a:t>
            </a:r>
          </a:p>
          <a:p>
            <a:r>
              <a:rPr lang="en-IN" dirty="0"/>
              <a:t>We cannot represent the physical world as seen by physics</a:t>
            </a:r>
          </a:p>
          <a:p>
            <a:pPr lvl="1"/>
            <a:r>
              <a:rPr lang="en-IN" dirty="0"/>
              <a:t>That is made of some fundamental particles</a:t>
            </a:r>
          </a:p>
          <a:p>
            <a:r>
              <a:rPr lang="en-IN" dirty="0"/>
              <a:t>We need to represent concepts in our cognitive models</a:t>
            </a:r>
          </a:p>
          <a:p>
            <a:pPr lvl="1"/>
            <a:r>
              <a:rPr lang="en-IN" dirty="0"/>
              <a:t>A person, for example, Socrates</a:t>
            </a:r>
          </a:p>
          <a:p>
            <a:pPr lvl="1"/>
            <a:r>
              <a:rPr lang="en-IN" dirty="0"/>
              <a:t>But if Socrates is an individual in the domain</a:t>
            </a:r>
          </a:p>
          <a:p>
            <a:pPr lvl="2"/>
            <a:r>
              <a:rPr lang="en-IN" dirty="0"/>
              <a:t>What about the right hand of Socrates?</a:t>
            </a:r>
          </a:p>
          <a:p>
            <a:pPr lvl="2"/>
            <a:r>
              <a:rPr lang="en-IN" dirty="0"/>
              <a:t>If the right hand another individual? What about his index finger?</a:t>
            </a:r>
          </a:p>
          <a:p>
            <a:r>
              <a:rPr lang="en-IN" dirty="0"/>
              <a:t>What about concepts like water, air, and sky?</a:t>
            </a:r>
          </a:p>
          <a:p>
            <a:pPr lvl="1"/>
            <a:r>
              <a:rPr lang="en-IN" dirty="0"/>
              <a:t>These are not individuals (it is not clear whether they are individuals)</a:t>
            </a:r>
          </a:p>
          <a:p>
            <a:pPr lvl="1"/>
            <a:r>
              <a:rPr lang="en-IN" dirty="0"/>
              <a:t>Or even categories</a:t>
            </a:r>
          </a:p>
          <a:p>
            <a:pPr lvl="1"/>
            <a:r>
              <a:rPr lang="en-IN" dirty="0"/>
              <a:t>What does a “glass of water” represent?</a:t>
            </a:r>
          </a:p>
        </p:txBody>
      </p:sp>
    </p:spTree>
    <p:extLst>
      <p:ext uri="{BB962C8B-B14F-4D97-AF65-F5344CB8AC3E}">
        <p14:creationId xmlns:p14="http://schemas.microsoft.com/office/powerpoint/2010/main" val="263095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353-5E4F-4432-AD80-173F55AF5BB5}"/>
              </a:ext>
            </a:extLst>
          </p:cNvPr>
          <p:cNvSpPr>
            <a:spLocks noGrp="1"/>
          </p:cNvSpPr>
          <p:nvPr>
            <p:ph type="title"/>
          </p:nvPr>
        </p:nvSpPr>
        <p:spPr/>
        <p:txBody>
          <a:bodyPr/>
          <a:lstStyle/>
          <a:p>
            <a:r>
              <a:rPr lang="en-IN" dirty="0"/>
              <a:t>Aggregation and Reification (Abstraction)</a:t>
            </a:r>
          </a:p>
        </p:txBody>
      </p:sp>
      <p:sp>
        <p:nvSpPr>
          <p:cNvPr id="3" name="Content Placeholder 2">
            <a:extLst>
              <a:ext uri="{FF2B5EF4-FFF2-40B4-BE49-F238E27FC236}">
                <a16:creationId xmlns:a16="http://schemas.microsoft.com/office/drawing/2014/main" id="{357CD9AB-6E34-4B04-91BC-CD3463B5299A}"/>
              </a:ext>
            </a:extLst>
          </p:cNvPr>
          <p:cNvSpPr>
            <a:spLocks noGrp="1"/>
          </p:cNvSpPr>
          <p:nvPr>
            <p:ph idx="1"/>
          </p:nvPr>
        </p:nvSpPr>
        <p:spPr/>
        <p:txBody>
          <a:bodyPr>
            <a:normAutofit fontScale="92500" lnSpcReduction="20000"/>
          </a:bodyPr>
          <a:lstStyle/>
          <a:p>
            <a:r>
              <a:rPr lang="en-IN" dirty="0"/>
              <a:t>Individuals in our cognitive models are not the individual elements in the domain- which are the elementary particles.</a:t>
            </a:r>
          </a:p>
          <a:p>
            <a:r>
              <a:rPr lang="en-IN" dirty="0"/>
              <a:t>Instead we invent our own concepts in our heads</a:t>
            </a:r>
          </a:p>
          <a:p>
            <a:pPr lvl="1"/>
            <a:r>
              <a:rPr lang="en-IN" dirty="0"/>
              <a:t>People, trees, dogs, nations, organizations, football teams, rivers etc.</a:t>
            </a:r>
          </a:p>
          <a:p>
            <a:r>
              <a:rPr lang="en-IN" dirty="0"/>
              <a:t>We also think of concepts like length and colour.</a:t>
            </a:r>
          </a:p>
          <a:p>
            <a:pPr lvl="1"/>
            <a:r>
              <a:rPr lang="en-IN" dirty="0"/>
              <a:t>Are these individuals in some domain</a:t>
            </a:r>
          </a:p>
          <a:p>
            <a:pPr lvl="1"/>
            <a:r>
              <a:rPr lang="en-IN" dirty="0"/>
              <a:t>These are all abstract or reified composites that we think of as individuals</a:t>
            </a:r>
          </a:p>
          <a:p>
            <a:pPr lvl="1"/>
            <a:r>
              <a:rPr lang="en-IN" dirty="0"/>
              <a:t>When we say “the rose is red” we mean an individual rose</a:t>
            </a:r>
          </a:p>
          <a:p>
            <a:pPr lvl="1"/>
            <a:r>
              <a:rPr lang="en-IN" dirty="0"/>
              <a:t>But when we say “violets are blue” we mean categories</a:t>
            </a:r>
          </a:p>
          <a:p>
            <a:pPr lvl="1"/>
            <a:r>
              <a:rPr lang="en-IN" dirty="0"/>
              <a:t>We also think of time, events, actions</a:t>
            </a:r>
          </a:p>
          <a:p>
            <a:r>
              <a:rPr lang="en-IN" dirty="0"/>
              <a:t>Complex entities have some simple entities.</a:t>
            </a:r>
          </a:p>
          <a:p>
            <a:r>
              <a:rPr lang="en-IN" dirty="0"/>
              <a:t>In our conceptual domain (that is different from physical domain)</a:t>
            </a:r>
          </a:p>
        </p:txBody>
      </p:sp>
    </p:spTree>
    <p:extLst>
      <p:ext uri="{BB962C8B-B14F-4D97-AF65-F5344CB8AC3E}">
        <p14:creationId xmlns:p14="http://schemas.microsoft.com/office/powerpoint/2010/main" val="51971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A4BC-077C-4DCA-992C-2C88E1BECDE6}"/>
              </a:ext>
            </a:extLst>
          </p:cNvPr>
          <p:cNvSpPr>
            <a:spLocks noGrp="1"/>
          </p:cNvSpPr>
          <p:nvPr>
            <p:ph type="title"/>
          </p:nvPr>
        </p:nvSpPr>
        <p:spPr/>
        <p:txBody>
          <a:bodyPr/>
          <a:lstStyle/>
          <a:p>
            <a:r>
              <a:rPr lang="en-IN" dirty="0"/>
              <a:t>Hierarchies of Structured Knowledge</a:t>
            </a:r>
          </a:p>
        </p:txBody>
      </p:sp>
      <p:sp>
        <p:nvSpPr>
          <p:cNvPr id="3" name="Content Placeholder 2">
            <a:extLst>
              <a:ext uri="{FF2B5EF4-FFF2-40B4-BE49-F238E27FC236}">
                <a16:creationId xmlns:a16="http://schemas.microsoft.com/office/drawing/2014/main" id="{E91C1EA5-C07A-4629-A9E4-F091F41052F8}"/>
              </a:ext>
            </a:extLst>
          </p:cNvPr>
          <p:cNvSpPr>
            <a:spLocks noGrp="1"/>
          </p:cNvSpPr>
          <p:nvPr>
            <p:ph idx="1"/>
          </p:nvPr>
        </p:nvSpPr>
        <p:spPr/>
        <p:txBody>
          <a:bodyPr>
            <a:normAutofit lnSpcReduction="10000"/>
          </a:bodyPr>
          <a:lstStyle/>
          <a:p>
            <a:r>
              <a:rPr lang="en-IN" dirty="0"/>
              <a:t>Two types of hierarchies in structured knowledge :</a:t>
            </a:r>
          </a:p>
          <a:p>
            <a:pPr lvl="1"/>
            <a:r>
              <a:rPr lang="en-IN" dirty="0"/>
              <a:t>Aggregation hierarchy</a:t>
            </a:r>
          </a:p>
          <a:p>
            <a:pPr lvl="2"/>
            <a:r>
              <a:rPr lang="en-IN" dirty="0"/>
              <a:t>Is-part-of: Wheel is part of car…</a:t>
            </a:r>
          </a:p>
          <a:p>
            <a:pPr lvl="2"/>
            <a:r>
              <a:rPr lang="en-IN" dirty="0"/>
              <a:t>Tells us how different components come together to form a larger abstract (physical) entity like car is made up of steering, wheels, seats etc. wheels are made up of ……etc.</a:t>
            </a:r>
          </a:p>
          <a:p>
            <a:pPr lvl="2"/>
            <a:r>
              <a:rPr lang="en-IN" dirty="0"/>
              <a:t>We have to define the level of aggregation hierarchy- up to what level down </a:t>
            </a:r>
          </a:p>
          <a:p>
            <a:pPr lvl="2"/>
            <a:r>
              <a:rPr lang="en-IN" dirty="0"/>
              <a:t>Obviously we can’t go to the level of fundamental particles. We don’t have the computational capability to do that. </a:t>
            </a:r>
          </a:p>
          <a:p>
            <a:pPr lvl="1"/>
            <a:r>
              <a:rPr lang="en-IN" dirty="0"/>
              <a:t>Abstraction hierarchies:</a:t>
            </a:r>
          </a:p>
          <a:p>
            <a:pPr lvl="2"/>
            <a:r>
              <a:rPr lang="en-IN" dirty="0"/>
              <a:t>Is-A</a:t>
            </a:r>
          </a:p>
          <a:p>
            <a:pPr lvl="2"/>
            <a:r>
              <a:rPr lang="en-IN" dirty="0"/>
              <a:t>All these elements belong to the same category</a:t>
            </a:r>
          </a:p>
          <a:p>
            <a:pPr lvl="3"/>
            <a:r>
              <a:rPr lang="en-IN" dirty="0"/>
              <a:t>Example: all individual cats to cat category, all individual dogs to dog category… etc. all cats and dogs …etc. categories to mammals so cat is a mammal, dog is a mammal etc.</a:t>
            </a:r>
          </a:p>
        </p:txBody>
      </p:sp>
    </p:spTree>
    <p:extLst>
      <p:ext uri="{BB962C8B-B14F-4D97-AF65-F5344CB8AC3E}">
        <p14:creationId xmlns:p14="http://schemas.microsoft.com/office/powerpoint/2010/main" val="2361275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67DD-01EE-43D9-A774-5B113D24A53D}"/>
              </a:ext>
            </a:extLst>
          </p:cNvPr>
          <p:cNvSpPr>
            <a:spLocks noGrp="1"/>
          </p:cNvSpPr>
          <p:nvPr>
            <p:ph type="title"/>
          </p:nvPr>
        </p:nvSpPr>
        <p:spPr/>
        <p:txBody>
          <a:bodyPr/>
          <a:lstStyle/>
          <a:p>
            <a:r>
              <a:rPr lang="en-IN" dirty="0"/>
              <a:t>Hierarchies of Structured Knowledge</a:t>
            </a:r>
          </a:p>
        </p:txBody>
      </p:sp>
      <p:pic>
        <p:nvPicPr>
          <p:cNvPr id="9" name="Picture 8">
            <a:extLst>
              <a:ext uri="{FF2B5EF4-FFF2-40B4-BE49-F238E27FC236}">
                <a16:creationId xmlns:a16="http://schemas.microsoft.com/office/drawing/2014/main" id="{7C0812A7-F37C-415C-B67E-2091E81D86EC}"/>
              </a:ext>
            </a:extLst>
          </p:cNvPr>
          <p:cNvPicPr>
            <a:picLocks noChangeAspect="1"/>
          </p:cNvPicPr>
          <p:nvPr/>
        </p:nvPicPr>
        <p:blipFill>
          <a:blip r:embed="rId2"/>
          <a:stretch>
            <a:fillRect/>
          </a:stretch>
        </p:blipFill>
        <p:spPr>
          <a:xfrm>
            <a:off x="3175679" y="1856935"/>
            <a:ext cx="6070326" cy="3839535"/>
          </a:xfrm>
          <a:prstGeom prst="rect">
            <a:avLst/>
          </a:prstGeom>
        </p:spPr>
      </p:pic>
    </p:spTree>
    <p:extLst>
      <p:ext uri="{BB962C8B-B14F-4D97-AF65-F5344CB8AC3E}">
        <p14:creationId xmlns:p14="http://schemas.microsoft.com/office/powerpoint/2010/main" val="306265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3E8D-3763-4412-9833-8F8E60923748}"/>
              </a:ext>
            </a:extLst>
          </p:cNvPr>
          <p:cNvSpPr>
            <a:spLocks noGrp="1"/>
          </p:cNvSpPr>
          <p:nvPr>
            <p:ph type="title"/>
          </p:nvPr>
        </p:nvSpPr>
        <p:spPr/>
        <p:txBody>
          <a:bodyPr/>
          <a:lstStyle/>
          <a:p>
            <a:r>
              <a:rPr lang="en-IN" dirty="0"/>
              <a:t>Beyond categories and concepts</a:t>
            </a:r>
          </a:p>
        </p:txBody>
      </p:sp>
      <p:sp>
        <p:nvSpPr>
          <p:cNvPr id="3" name="Content Placeholder 2">
            <a:extLst>
              <a:ext uri="{FF2B5EF4-FFF2-40B4-BE49-F238E27FC236}">
                <a16:creationId xmlns:a16="http://schemas.microsoft.com/office/drawing/2014/main" id="{B414146F-235E-4E9C-BF98-4759630D1ED4}"/>
              </a:ext>
            </a:extLst>
          </p:cNvPr>
          <p:cNvSpPr>
            <a:spLocks noGrp="1"/>
          </p:cNvSpPr>
          <p:nvPr>
            <p:ph idx="1"/>
          </p:nvPr>
        </p:nvSpPr>
        <p:spPr/>
        <p:txBody>
          <a:bodyPr/>
          <a:lstStyle/>
          <a:p>
            <a:r>
              <a:rPr lang="en-IN" dirty="0"/>
              <a:t>The language of logic is concerned with sentences.</a:t>
            </a:r>
          </a:p>
          <a:p>
            <a:r>
              <a:rPr lang="en-IN" dirty="0"/>
              <a:t>Sentence is something that is true or false.</a:t>
            </a:r>
          </a:p>
          <a:p>
            <a:r>
              <a:rPr lang="en-IN" dirty="0"/>
              <a:t>But knowledge about the world goes beyond simple sentences</a:t>
            </a:r>
          </a:p>
          <a:p>
            <a:pPr lvl="1"/>
            <a:r>
              <a:rPr lang="en-IN" dirty="0"/>
              <a:t>Complex organisms can be described only by collecting a large number of sentences and organizing them into meaningful structures.</a:t>
            </a:r>
          </a:p>
          <a:p>
            <a:pPr lvl="1"/>
            <a:r>
              <a:rPr lang="en-IN" dirty="0"/>
              <a:t>That we call as hierarchies.</a:t>
            </a:r>
          </a:p>
        </p:txBody>
      </p:sp>
    </p:spTree>
    <p:extLst>
      <p:ext uri="{BB962C8B-B14F-4D97-AF65-F5344CB8AC3E}">
        <p14:creationId xmlns:p14="http://schemas.microsoft.com/office/powerpoint/2010/main" val="56709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8CB-B8C5-4F36-A2F5-1D92D1F0A591}"/>
              </a:ext>
            </a:extLst>
          </p:cNvPr>
          <p:cNvSpPr>
            <a:spLocks noGrp="1"/>
          </p:cNvSpPr>
          <p:nvPr>
            <p:ph type="title"/>
          </p:nvPr>
        </p:nvSpPr>
        <p:spPr/>
        <p:txBody>
          <a:bodyPr/>
          <a:lstStyle/>
          <a:p>
            <a:r>
              <a:rPr lang="en-IN" dirty="0"/>
              <a:t>Situational Knowledge</a:t>
            </a:r>
          </a:p>
        </p:txBody>
      </p:sp>
      <p:sp>
        <p:nvSpPr>
          <p:cNvPr id="3" name="Content Placeholder 2">
            <a:extLst>
              <a:ext uri="{FF2B5EF4-FFF2-40B4-BE49-F238E27FC236}">
                <a16:creationId xmlns:a16="http://schemas.microsoft.com/office/drawing/2014/main" id="{59FAFACD-BC11-49F1-87AD-CFD2D3796919}"/>
              </a:ext>
            </a:extLst>
          </p:cNvPr>
          <p:cNvSpPr>
            <a:spLocks noGrp="1"/>
          </p:cNvSpPr>
          <p:nvPr>
            <p:ph idx="1"/>
          </p:nvPr>
        </p:nvSpPr>
        <p:spPr/>
        <p:txBody>
          <a:bodyPr/>
          <a:lstStyle/>
          <a:p>
            <a:r>
              <a:rPr lang="en-IN" dirty="0"/>
              <a:t>We can say that an agent is intelligent in a situation</a:t>
            </a:r>
          </a:p>
          <a:p>
            <a:pPr lvl="1"/>
            <a:r>
              <a:rPr lang="en-IN" dirty="0"/>
              <a:t>Intelligence can be shown in a domain in a particular situation</a:t>
            </a:r>
          </a:p>
          <a:p>
            <a:r>
              <a:rPr lang="en-IN" dirty="0"/>
              <a:t>We do abductive reasoning as we have situational knowledge </a:t>
            </a:r>
          </a:p>
          <a:p>
            <a:pPr lvl="1"/>
            <a:r>
              <a:rPr lang="en-IN" dirty="0"/>
              <a:t>What happens in a restaurant</a:t>
            </a:r>
          </a:p>
          <a:p>
            <a:pPr lvl="1"/>
            <a:r>
              <a:rPr lang="en-IN" dirty="0"/>
              <a:t>What happens in a hospital etc.</a:t>
            </a:r>
          </a:p>
          <a:p>
            <a:r>
              <a:rPr lang="en-IN" dirty="0"/>
              <a:t>So we need that kind of situational knowledge</a:t>
            </a:r>
          </a:p>
          <a:p>
            <a:r>
              <a:rPr lang="en-IN" dirty="0"/>
              <a:t>If you are blindfolded and touching something </a:t>
            </a:r>
          </a:p>
          <a:p>
            <a:pPr lvl="1"/>
            <a:r>
              <a:rPr lang="en-IN" dirty="0"/>
              <a:t>How can you guess that it is an elephant?</a:t>
            </a:r>
          </a:p>
          <a:p>
            <a:pPr lvl="1"/>
            <a:r>
              <a:rPr lang="en-IN" dirty="0"/>
              <a:t>You have to know about elephants in the first place.</a:t>
            </a:r>
          </a:p>
          <a:p>
            <a:endParaRPr lang="en-IN" dirty="0"/>
          </a:p>
          <a:p>
            <a:pPr lvl="1"/>
            <a:endParaRPr lang="en-IN" dirty="0"/>
          </a:p>
        </p:txBody>
      </p:sp>
    </p:spTree>
    <p:extLst>
      <p:ext uri="{BB962C8B-B14F-4D97-AF65-F5344CB8AC3E}">
        <p14:creationId xmlns:p14="http://schemas.microsoft.com/office/powerpoint/2010/main" val="82430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4CAA-9ED0-4BD6-BCA1-38D64984D69B}"/>
              </a:ext>
            </a:extLst>
          </p:cNvPr>
          <p:cNvSpPr>
            <a:spLocks noGrp="1"/>
          </p:cNvSpPr>
          <p:nvPr>
            <p:ph type="title"/>
          </p:nvPr>
        </p:nvSpPr>
        <p:spPr/>
        <p:txBody>
          <a:bodyPr/>
          <a:lstStyle/>
          <a:p>
            <a:r>
              <a:rPr lang="en-IN" dirty="0"/>
              <a:t>Knowledge structure</a:t>
            </a:r>
          </a:p>
        </p:txBody>
      </p:sp>
      <p:sp>
        <p:nvSpPr>
          <p:cNvPr id="3" name="Content Placeholder 2">
            <a:extLst>
              <a:ext uri="{FF2B5EF4-FFF2-40B4-BE49-F238E27FC236}">
                <a16:creationId xmlns:a16="http://schemas.microsoft.com/office/drawing/2014/main" id="{AB9844FC-6D9E-4BF6-86E3-1D722F96D9B1}"/>
              </a:ext>
            </a:extLst>
          </p:cNvPr>
          <p:cNvSpPr>
            <a:spLocks noGrp="1"/>
          </p:cNvSpPr>
          <p:nvPr>
            <p:ph idx="1"/>
          </p:nvPr>
        </p:nvSpPr>
        <p:spPr/>
        <p:txBody>
          <a:bodyPr/>
          <a:lstStyle/>
          <a:p>
            <a:r>
              <a:rPr lang="en-IN" dirty="0"/>
              <a:t>How does one represent knowledge about bookstore?</a:t>
            </a:r>
          </a:p>
          <a:p>
            <a:r>
              <a:rPr lang="en-IN" dirty="0"/>
              <a:t>Or about restaurants, or about dental clinics?</a:t>
            </a:r>
          </a:p>
          <a:p>
            <a:r>
              <a:rPr lang="en-IN" dirty="0"/>
              <a:t>We can do it by putting together different kind of sentences which will describe those entities</a:t>
            </a:r>
          </a:p>
          <a:p>
            <a:pPr lvl="1"/>
            <a:r>
              <a:rPr lang="en-IN" dirty="0"/>
              <a:t>In some sense we collect and organize individual bits of facts about the typical knowledge about these entities</a:t>
            </a:r>
          </a:p>
          <a:p>
            <a:pPr lvl="2"/>
            <a:r>
              <a:rPr lang="en-IN" dirty="0"/>
              <a:t>These will be aggregated representations</a:t>
            </a:r>
          </a:p>
          <a:p>
            <a:pPr lvl="1"/>
            <a:r>
              <a:rPr lang="en-IN" dirty="0"/>
              <a:t>Roger </a:t>
            </a:r>
            <a:r>
              <a:rPr lang="en-IN" dirty="0" err="1"/>
              <a:t>Schank</a:t>
            </a:r>
            <a:r>
              <a:rPr lang="en-IN" dirty="0"/>
              <a:t> called such structures Scripts</a:t>
            </a:r>
          </a:p>
          <a:p>
            <a:pPr lvl="1"/>
            <a:r>
              <a:rPr lang="en-IN" dirty="0"/>
              <a:t>Marvin Minsky called them Frames</a:t>
            </a:r>
          </a:p>
          <a:p>
            <a:pPr lvl="2"/>
            <a:r>
              <a:rPr lang="en-IN" dirty="0"/>
              <a:t>And gave rise to the idea of Object Oriented Programming Systems</a:t>
            </a:r>
          </a:p>
          <a:p>
            <a:endParaRPr lang="en-IN" dirty="0"/>
          </a:p>
        </p:txBody>
      </p:sp>
    </p:spTree>
    <p:extLst>
      <p:ext uri="{BB962C8B-B14F-4D97-AF65-F5344CB8AC3E}">
        <p14:creationId xmlns:p14="http://schemas.microsoft.com/office/powerpoint/2010/main" val="101821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4742-0502-4A8D-B939-31633C01F98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23B754-8DE5-4BD0-BB0A-A8C88397FE46}"/>
              </a:ext>
            </a:extLst>
          </p:cNvPr>
          <p:cNvSpPr>
            <a:spLocks noGrp="1"/>
          </p:cNvSpPr>
          <p:nvPr>
            <p:ph idx="1"/>
          </p:nvPr>
        </p:nvSpPr>
        <p:spPr/>
        <p:txBody>
          <a:bodyPr/>
          <a:lstStyle/>
          <a:p>
            <a:r>
              <a:rPr lang="en-IN" dirty="0"/>
              <a:t>Finding appropriate representation is a major part of problem solving</a:t>
            </a:r>
          </a:p>
        </p:txBody>
      </p:sp>
    </p:spTree>
    <p:extLst>
      <p:ext uri="{BB962C8B-B14F-4D97-AF65-F5344CB8AC3E}">
        <p14:creationId xmlns:p14="http://schemas.microsoft.com/office/powerpoint/2010/main" val="995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3CF1-8299-41BE-A3FF-A53C0B771C47}"/>
              </a:ext>
            </a:extLst>
          </p:cNvPr>
          <p:cNvSpPr>
            <a:spLocks noGrp="1"/>
          </p:cNvSpPr>
          <p:nvPr>
            <p:ph type="title"/>
          </p:nvPr>
        </p:nvSpPr>
        <p:spPr/>
        <p:txBody>
          <a:bodyPr/>
          <a:lstStyle/>
          <a:p>
            <a:r>
              <a:rPr lang="en-IN" dirty="0"/>
              <a:t>Taxonomies</a:t>
            </a:r>
          </a:p>
        </p:txBody>
      </p:sp>
      <p:sp>
        <p:nvSpPr>
          <p:cNvPr id="3" name="Content Placeholder 2">
            <a:extLst>
              <a:ext uri="{FF2B5EF4-FFF2-40B4-BE49-F238E27FC236}">
                <a16:creationId xmlns:a16="http://schemas.microsoft.com/office/drawing/2014/main" id="{7DE1B146-FDBC-47B6-97AC-602BB0590BFC}"/>
              </a:ext>
            </a:extLst>
          </p:cNvPr>
          <p:cNvSpPr>
            <a:spLocks noGrp="1"/>
          </p:cNvSpPr>
          <p:nvPr>
            <p:ph idx="1"/>
          </p:nvPr>
        </p:nvSpPr>
        <p:spPr/>
        <p:txBody>
          <a:bodyPr>
            <a:normAutofit fontScale="85000" lnSpcReduction="20000"/>
          </a:bodyPr>
          <a:lstStyle/>
          <a:p>
            <a:r>
              <a:rPr lang="en-IN" dirty="0"/>
              <a:t>One approach to representing knowledge would be to have a large pool of sentences</a:t>
            </a:r>
          </a:p>
          <a:p>
            <a:r>
              <a:rPr lang="en-IN" dirty="0"/>
              <a:t>An algorithm for making inferences would search through the sentences to make the right connections</a:t>
            </a:r>
          </a:p>
          <a:p>
            <a:r>
              <a:rPr lang="en-IN" dirty="0"/>
              <a:t>This would be at the cost of computational complexity</a:t>
            </a:r>
          </a:p>
          <a:p>
            <a:r>
              <a:rPr lang="en-IN" dirty="0"/>
              <a:t>Instead we tend to organize facts into taxonomies</a:t>
            </a:r>
          </a:p>
          <a:p>
            <a:r>
              <a:rPr lang="en-IN" dirty="0"/>
              <a:t>Taxonomies facilitate inheritance</a:t>
            </a:r>
          </a:p>
          <a:p>
            <a:pPr lvl="1"/>
            <a:r>
              <a:rPr lang="en-IN" dirty="0"/>
              <a:t>For example, mammals have two eyes</a:t>
            </a:r>
          </a:p>
          <a:p>
            <a:pPr lvl="1"/>
            <a:r>
              <a:rPr lang="en-IN" dirty="0"/>
              <a:t>Implies that cats have two eyes</a:t>
            </a:r>
          </a:p>
          <a:p>
            <a:r>
              <a:rPr lang="en-IN" dirty="0"/>
              <a:t>Taxonomies facilitate compactness</a:t>
            </a:r>
          </a:p>
          <a:p>
            <a:pPr lvl="1"/>
            <a:r>
              <a:rPr lang="en-IN" dirty="0"/>
              <a:t>We only need to store a property in a super class</a:t>
            </a:r>
          </a:p>
          <a:p>
            <a:pPr lvl="1"/>
            <a:r>
              <a:rPr lang="en-IN" dirty="0"/>
              <a:t>And inherit it into a subclass</a:t>
            </a:r>
          </a:p>
          <a:p>
            <a:r>
              <a:rPr lang="en-IN"/>
              <a:t>Minsky’s frames led to OOPs</a:t>
            </a:r>
            <a:endParaRPr lang="en-IN" dirty="0"/>
          </a:p>
        </p:txBody>
      </p:sp>
    </p:spTree>
    <p:extLst>
      <p:ext uri="{BB962C8B-B14F-4D97-AF65-F5344CB8AC3E}">
        <p14:creationId xmlns:p14="http://schemas.microsoft.com/office/powerpoint/2010/main" val="58731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C380-8CBC-4A07-AB81-F8B3306B80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003F9-BAC1-4884-962C-B136863BA156}"/>
              </a:ext>
            </a:extLst>
          </p:cNvPr>
          <p:cNvSpPr>
            <a:spLocks noGrp="1"/>
          </p:cNvSpPr>
          <p:nvPr>
            <p:ph idx="1"/>
          </p:nvPr>
        </p:nvSpPr>
        <p:spPr/>
        <p:txBody>
          <a:bodyPr>
            <a:normAutofit fontScale="92500"/>
          </a:bodyPr>
          <a:lstStyle/>
          <a:p>
            <a:r>
              <a:rPr lang="en-IN" dirty="0"/>
              <a:t>First order logic allows us to talk about</a:t>
            </a:r>
          </a:p>
          <a:p>
            <a:pPr lvl="1"/>
            <a:r>
              <a:rPr lang="en-IN" dirty="0"/>
              <a:t>Domain</a:t>
            </a:r>
          </a:p>
          <a:p>
            <a:pPr lvl="1"/>
            <a:r>
              <a:rPr lang="en-IN" dirty="0"/>
              <a:t>Individuals in the domain</a:t>
            </a:r>
          </a:p>
          <a:p>
            <a:pPr lvl="1"/>
            <a:r>
              <a:rPr lang="en-IN" dirty="0"/>
              <a:t>Relations between individuals</a:t>
            </a:r>
          </a:p>
          <a:p>
            <a:pPr lvl="1"/>
            <a:r>
              <a:rPr lang="en-IN" dirty="0"/>
              <a:t>Relations between categories</a:t>
            </a:r>
          </a:p>
          <a:p>
            <a:r>
              <a:rPr lang="en-IN" dirty="0"/>
              <a:t>Notion of vars and quantifiers</a:t>
            </a:r>
          </a:p>
          <a:p>
            <a:r>
              <a:rPr lang="en-IN" dirty="0"/>
              <a:t>First order logic does not involve time</a:t>
            </a:r>
          </a:p>
          <a:p>
            <a:pPr lvl="1"/>
            <a:r>
              <a:rPr lang="en-IN" dirty="0"/>
              <a:t>First order logic is change less (it is not the case that something was true yesterday but not today)</a:t>
            </a:r>
          </a:p>
          <a:p>
            <a:pPr lvl="1"/>
            <a:r>
              <a:rPr lang="en-IN" dirty="0"/>
              <a:t>It is called as mathematical logic</a:t>
            </a:r>
          </a:p>
          <a:p>
            <a:pPr lvl="1"/>
            <a:r>
              <a:rPr lang="en-IN" dirty="0"/>
              <a:t>It’s a logic of relations (predicates capture relations between individuals and so on)</a:t>
            </a:r>
          </a:p>
          <a:p>
            <a:pPr marL="457200" lvl="1" indent="0">
              <a:buNone/>
            </a:pPr>
            <a:endParaRPr lang="en-IN" dirty="0"/>
          </a:p>
        </p:txBody>
      </p:sp>
    </p:spTree>
    <p:extLst>
      <p:ext uri="{BB962C8B-B14F-4D97-AF65-F5344CB8AC3E}">
        <p14:creationId xmlns:p14="http://schemas.microsoft.com/office/powerpoint/2010/main" val="130159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9719-10D9-41E5-9C0D-B438E4441C9E}"/>
              </a:ext>
            </a:extLst>
          </p:cNvPr>
          <p:cNvSpPr>
            <a:spLocks noGrp="1"/>
          </p:cNvSpPr>
          <p:nvPr>
            <p:ph type="title"/>
          </p:nvPr>
        </p:nvSpPr>
        <p:spPr/>
        <p:txBody>
          <a:bodyPr/>
          <a:lstStyle/>
          <a:p>
            <a:r>
              <a:rPr lang="en-IN" dirty="0"/>
              <a:t>First Order Logic (FOL)</a:t>
            </a:r>
          </a:p>
        </p:txBody>
      </p:sp>
      <p:sp>
        <p:nvSpPr>
          <p:cNvPr id="3" name="Content Placeholder 2">
            <a:extLst>
              <a:ext uri="{FF2B5EF4-FFF2-40B4-BE49-F238E27FC236}">
                <a16:creationId xmlns:a16="http://schemas.microsoft.com/office/drawing/2014/main" id="{1C2F5A20-FBEC-4377-99DF-E10C5A4F0FF2}"/>
              </a:ext>
            </a:extLst>
          </p:cNvPr>
          <p:cNvSpPr>
            <a:spLocks noGrp="1"/>
          </p:cNvSpPr>
          <p:nvPr>
            <p:ph idx="1"/>
          </p:nvPr>
        </p:nvSpPr>
        <p:spPr/>
        <p:txBody>
          <a:bodyPr>
            <a:normAutofit fontScale="92500" lnSpcReduction="10000"/>
          </a:bodyPr>
          <a:lstStyle/>
          <a:p>
            <a:r>
              <a:rPr lang="en-IN" dirty="0"/>
              <a:t>The domain D of FOL is a set of individuals</a:t>
            </a:r>
          </a:p>
          <a:p>
            <a:r>
              <a:rPr lang="en-IN" dirty="0"/>
              <a:t>Predicates of FOL capture</a:t>
            </a:r>
          </a:p>
          <a:p>
            <a:pPr lvl="1"/>
            <a:r>
              <a:rPr lang="en-IN" dirty="0"/>
              <a:t>Relation between individuals. For example, 	Friend(Priya, Sonam)</a:t>
            </a:r>
          </a:p>
          <a:p>
            <a:pPr lvl="1"/>
            <a:r>
              <a:rPr lang="en-IN" dirty="0"/>
              <a:t>Categories or concepts. For example, 		Man(Socrates)</a:t>
            </a:r>
          </a:p>
          <a:p>
            <a:pPr lvl="1"/>
            <a:r>
              <a:rPr lang="en-IN" dirty="0"/>
              <a:t>Relation between categories. For example, 	</a:t>
            </a:r>
            <a:r>
              <a:rPr lang="en-IN" b="0" i="0" dirty="0">
                <a:solidFill>
                  <a:srgbClr val="202124"/>
                </a:solidFill>
                <a:effectLst/>
                <a:latin typeface="arial" panose="020B0604020202020204" pitchFamily="34" charset="0"/>
              </a:rPr>
              <a:t>∀</a:t>
            </a:r>
            <a:r>
              <a:rPr lang="en-IN" dirty="0"/>
              <a:t>x (Deer(x) </a:t>
            </a:r>
            <a:r>
              <a:rPr lang="en-IN" dirty="0">
                <a:sym typeface="Wingdings" panose="05000000000000000000" pitchFamily="2" charset="2"/>
              </a:rPr>
              <a:t>=&gt; Mammal(x))</a:t>
            </a:r>
          </a:p>
          <a:p>
            <a:pPr lvl="1"/>
            <a:r>
              <a:rPr lang="en-IN" dirty="0">
                <a:sym typeface="Wingdings" panose="05000000000000000000" pitchFamily="2" charset="2"/>
              </a:rPr>
              <a:t>Relations between named relations. For example, </a:t>
            </a:r>
            <a:r>
              <a:rPr lang="en-IN" b="0" i="0" dirty="0">
                <a:solidFill>
                  <a:srgbClr val="202124"/>
                </a:solidFill>
                <a:effectLst/>
                <a:latin typeface="arial" panose="020B0604020202020204" pitchFamily="34" charset="0"/>
              </a:rPr>
              <a:t>∀</a:t>
            </a:r>
            <a:r>
              <a:rPr lang="en-IN" dirty="0" err="1">
                <a:sym typeface="Wingdings" panose="05000000000000000000" pitchFamily="2" charset="2"/>
              </a:rPr>
              <a:t>x,y</a:t>
            </a:r>
            <a:r>
              <a:rPr lang="en-IN" dirty="0">
                <a:sym typeface="Wingdings" panose="05000000000000000000" pitchFamily="2" charset="2"/>
              </a:rPr>
              <a:t> (Brother(</a:t>
            </a:r>
            <a:r>
              <a:rPr lang="en-IN" dirty="0" err="1">
                <a:sym typeface="Wingdings" panose="05000000000000000000" pitchFamily="2" charset="2"/>
              </a:rPr>
              <a:t>x,y</a:t>
            </a:r>
            <a:r>
              <a:rPr lang="en-IN" dirty="0">
                <a:sym typeface="Wingdings" panose="05000000000000000000" pitchFamily="2" charset="2"/>
              </a:rPr>
              <a:t>) =&gt; Sibling(</a:t>
            </a:r>
            <a:r>
              <a:rPr lang="en-IN" dirty="0" err="1">
                <a:sym typeface="Wingdings" panose="05000000000000000000" pitchFamily="2" charset="2"/>
              </a:rPr>
              <a:t>x,y</a:t>
            </a:r>
            <a:r>
              <a:rPr lang="en-IN" dirty="0">
                <a:sym typeface="Wingdings" panose="05000000000000000000" pitchFamily="2" charset="2"/>
              </a:rPr>
              <a:t>)</a:t>
            </a:r>
          </a:p>
          <a:p>
            <a:r>
              <a:rPr lang="en-IN" dirty="0"/>
              <a:t>Depending on the types of predicates we choose, we need to add such rules to our logic</a:t>
            </a:r>
          </a:p>
          <a:p>
            <a:r>
              <a:rPr lang="en-IN" dirty="0"/>
              <a:t>Inference involve traversing from known to the unknown</a:t>
            </a:r>
          </a:p>
          <a:p>
            <a:r>
              <a:rPr lang="en-IN" dirty="0"/>
              <a:t>Rules of inference facilitate this traversal</a:t>
            </a:r>
          </a:p>
          <a:p>
            <a:r>
              <a:rPr lang="en-IN" dirty="0"/>
              <a:t>The more the number of predicates the more the rules</a:t>
            </a:r>
          </a:p>
          <a:p>
            <a:endParaRPr lang="en-IN" dirty="0"/>
          </a:p>
        </p:txBody>
      </p:sp>
    </p:spTree>
    <p:extLst>
      <p:ext uri="{BB962C8B-B14F-4D97-AF65-F5344CB8AC3E}">
        <p14:creationId xmlns:p14="http://schemas.microsoft.com/office/powerpoint/2010/main" val="2085433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7781-DD4C-4335-9D8C-7C6F486A835B}"/>
              </a:ext>
            </a:extLst>
          </p:cNvPr>
          <p:cNvSpPr>
            <a:spLocks noGrp="1"/>
          </p:cNvSpPr>
          <p:nvPr>
            <p:ph type="title"/>
          </p:nvPr>
        </p:nvSpPr>
        <p:spPr/>
        <p:txBody>
          <a:bodyPr/>
          <a:lstStyle/>
          <a:p>
            <a:r>
              <a:rPr lang="en-IN" dirty="0"/>
              <a:t>To avoid the tsunami of rules of inferences</a:t>
            </a:r>
          </a:p>
        </p:txBody>
      </p:sp>
      <p:sp>
        <p:nvSpPr>
          <p:cNvPr id="3" name="Content Placeholder 2">
            <a:extLst>
              <a:ext uri="{FF2B5EF4-FFF2-40B4-BE49-F238E27FC236}">
                <a16:creationId xmlns:a16="http://schemas.microsoft.com/office/drawing/2014/main" id="{12AEDEAB-586C-4ABF-9A41-6B30DDF7F3E3}"/>
              </a:ext>
            </a:extLst>
          </p:cNvPr>
          <p:cNvSpPr>
            <a:spLocks noGrp="1"/>
          </p:cNvSpPr>
          <p:nvPr>
            <p:ph idx="1"/>
          </p:nvPr>
        </p:nvSpPr>
        <p:spPr/>
        <p:txBody>
          <a:bodyPr/>
          <a:lstStyle/>
          <a:p>
            <a:r>
              <a:rPr lang="en-IN" dirty="0"/>
              <a:t>How to choose the set of predicates so that our reasoning becomes tractable and computationally feasible.</a:t>
            </a:r>
          </a:p>
          <a:p>
            <a:pPr lvl="1"/>
            <a:r>
              <a:rPr lang="en-IN" dirty="0"/>
              <a:t>So that our representation is compact and canonical</a:t>
            </a:r>
          </a:p>
          <a:p>
            <a:r>
              <a:rPr lang="en-IN" dirty="0"/>
              <a:t>Canonical set of predicate</a:t>
            </a:r>
          </a:p>
          <a:p>
            <a:pPr lvl="1"/>
            <a:r>
              <a:rPr lang="en-IN" dirty="0"/>
              <a:t>Represent only the core concept</a:t>
            </a:r>
          </a:p>
          <a:p>
            <a:pPr lvl="2"/>
            <a:r>
              <a:rPr lang="en-IN" dirty="0"/>
              <a:t>Same thing is not represented in many different ways</a:t>
            </a:r>
          </a:p>
          <a:p>
            <a:r>
              <a:rPr lang="en-IN" dirty="0"/>
              <a:t>If we want input in any natural language we need to map into set of canonical conceptual representation that is not as rich </a:t>
            </a:r>
            <a:r>
              <a:rPr lang="en-IN"/>
              <a:t>in words as </a:t>
            </a:r>
            <a:endParaRPr lang="en-IN" dirty="0"/>
          </a:p>
          <a:p>
            <a:pPr lvl="2"/>
            <a:endParaRPr lang="en-IN" dirty="0"/>
          </a:p>
          <a:p>
            <a:pPr lvl="1"/>
            <a:endParaRPr lang="en-IN" dirty="0"/>
          </a:p>
        </p:txBody>
      </p:sp>
    </p:spTree>
    <p:extLst>
      <p:ext uri="{BB962C8B-B14F-4D97-AF65-F5344CB8AC3E}">
        <p14:creationId xmlns:p14="http://schemas.microsoft.com/office/powerpoint/2010/main" val="65121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2205-A175-45B6-AE53-5D64EB0E7725}"/>
              </a:ext>
            </a:extLst>
          </p:cNvPr>
          <p:cNvSpPr>
            <a:spLocks noGrp="1"/>
          </p:cNvSpPr>
          <p:nvPr>
            <p:ph type="title"/>
          </p:nvPr>
        </p:nvSpPr>
        <p:spPr/>
        <p:txBody>
          <a:bodyPr/>
          <a:lstStyle/>
          <a:p>
            <a:r>
              <a:rPr lang="en-IN" b="0" i="0" dirty="0">
                <a:solidFill>
                  <a:srgbClr val="610B4B"/>
                </a:solidFill>
                <a:effectLst/>
                <a:latin typeface="erdana"/>
              </a:rPr>
              <a:t>Advantages of logical representation</a:t>
            </a:r>
            <a:endParaRPr lang="en-IN" dirty="0"/>
          </a:p>
        </p:txBody>
      </p:sp>
      <p:sp>
        <p:nvSpPr>
          <p:cNvPr id="3" name="Content Placeholder 2">
            <a:extLst>
              <a:ext uri="{FF2B5EF4-FFF2-40B4-BE49-F238E27FC236}">
                <a16:creationId xmlns:a16="http://schemas.microsoft.com/office/drawing/2014/main" id="{32332BCF-E338-4767-BD4D-E24EB0A629E6}"/>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Logical representation enables us to do logical reasoning.</a:t>
            </a:r>
          </a:p>
          <a:p>
            <a:pPr algn="just">
              <a:buFont typeface="+mj-lt"/>
              <a:buAutoNum type="arabicPeriod"/>
            </a:pPr>
            <a:r>
              <a:rPr lang="en-US" b="0" i="0" dirty="0">
                <a:solidFill>
                  <a:srgbClr val="000000"/>
                </a:solidFill>
                <a:effectLst/>
                <a:latin typeface="inter-regular"/>
              </a:rPr>
              <a:t>Logical representation is the basis for the programming languages.</a:t>
            </a:r>
          </a:p>
          <a:p>
            <a:endParaRPr lang="en-IN" dirty="0"/>
          </a:p>
        </p:txBody>
      </p:sp>
    </p:spTree>
    <p:extLst>
      <p:ext uri="{BB962C8B-B14F-4D97-AF65-F5344CB8AC3E}">
        <p14:creationId xmlns:p14="http://schemas.microsoft.com/office/powerpoint/2010/main" val="428990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9FA-DE37-455C-9E20-38B5325F272C}"/>
              </a:ext>
            </a:extLst>
          </p:cNvPr>
          <p:cNvSpPr>
            <a:spLocks noGrp="1"/>
          </p:cNvSpPr>
          <p:nvPr>
            <p:ph type="title"/>
          </p:nvPr>
        </p:nvSpPr>
        <p:spPr/>
        <p:txBody>
          <a:bodyPr/>
          <a:lstStyle/>
          <a:p>
            <a:r>
              <a:rPr lang="en-IN" b="0" i="0" dirty="0">
                <a:solidFill>
                  <a:srgbClr val="610B4B"/>
                </a:solidFill>
                <a:effectLst/>
                <a:latin typeface="erdana"/>
              </a:rPr>
              <a:t>Disadvantages of logical Representation</a:t>
            </a:r>
            <a:endParaRPr lang="en-IN" dirty="0"/>
          </a:p>
        </p:txBody>
      </p:sp>
      <p:sp>
        <p:nvSpPr>
          <p:cNvPr id="3" name="Content Placeholder 2">
            <a:extLst>
              <a:ext uri="{FF2B5EF4-FFF2-40B4-BE49-F238E27FC236}">
                <a16:creationId xmlns:a16="http://schemas.microsoft.com/office/drawing/2014/main" id="{CF981D5B-23B0-4D0C-B5B6-DA60C2610128}"/>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Logical representations have some restrictions and are challenging to work with.</a:t>
            </a:r>
          </a:p>
          <a:p>
            <a:pPr algn="just">
              <a:buFont typeface="+mj-lt"/>
              <a:buAutoNum type="arabicPeriod"/>
            </a:pPr>
            <a:r>
              <a:rPr lang="en-US" b="0" i="0" dirty="0">
                <a:solidFill>
                  <a:srgbClr val="000000"/>
                </a:solidFill>
                <a:effectLst/>
                <a:latin typeface="inter-regular"/>
              </a:rPr>
              <a:t>Logical representation technique may not be very natural, and inference may not be so efficient.</a:t>
            </a:r>
          </a:p>
          <a:p>
            <a:pPr algn="just">
              <a:buFont typeface="+mj-lt"/>
              <a:buAutoNum type="arabicPeriod"/>
            </a:pPr>
            <a:r>
              <a:rPr lang="en-US" dirty="0">
                <a:solidFill>
                  <a:srgbClr val="000000"/>
                </a:solidFill>
                <a:latin typeface="inter-regular"/>
              </a:rPr>
              <a:t>First order logic is computationally very expensive</a:t>
            </a:r>
          </a:p>
          <a:p>
            <a:pPr algn="just">
              <a:buFont typeface="+mj-lt"/>
              <a:buAutoNum type="arabicPeriod"/>
            </a:pPr>
            <a:r>
              <a:rPr lang="en-US" dirty="0">
                <a:solidFill>
                  <a:srgbClr val="000000"/>
                </a:solidFill>
                <a:latin typeface="inter-regular"/>
              </a:rPr>
              <a:t>And very often all its power is not required in the kind of reasoning that we want to do</a:t>
            </a:r>
          </a:p>
          <a:p>
            <a:pPr algn="just">
              <a:buFont typeface="+mj-lt"/>
              <a:buAutoNum type="arabicPeriod"/>
            </a:pPr>
            <a:r>
              <a:rPr lang="en-US" dirty="0">
                <a:solidFill>
                  <a:srgbClr val="000000"/>
                </a:solidFill>
                <a:latin typeface="inter-regular"/>
              </a:rPr>
              <a:t>Logic of noun </a:t>
            </a:r>
            <a:r>
              <a:rPr lang="en-US" dirty="0" err="1">
                <a:solidFill>
                  <a:srgbClr val="000000"/>
                </a:solidFill>
                <a:latin typeface="inter-regular"/>
              </a:rPr>
              <a:t>prases</a:t>
            </a: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2578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568A-10C9-411B-BC41-C1BE68D7B2A1}"/>
              </a:ext>
            </a:extLst>
          </p:cNvPr>
          <p:cNvSpPr>
            <a:spLocks noGrp="1"/>
          </p:cNvSpPr>
          <p:nvPr>
            <p:ph type="title"/>
          </p:nvPr>
        </p:nvSpPr>
        <p:spPr/>
        <p:txBody>
          <a:bodyPr>
            <a:normAutofit/>
          </a:bodyPr>
          <a:lstStyle/>
          <a:p>
            <a:r>
              <a:rPr lang="en-US" sz="3600" dirty="0">
                <a:effectLst/>
                <a:latin typeface="Rockwell" panose="02060603020205020403" pitchFamily="18" charset="0"/>
                <a:ea typeface="Calibri" panose="020F0502020204030204" pitchFamily="34" charset="0"/>
                <a:cs typeface="Calibri" panose="020F0502020204030204" pitchFamily="34" charset="0"/>
              </a:rPr>
              <a:t>Production Rules</a:t>
            </a:r>
            <a:endParaRPr lang="en-IN" sz="7200" dirty="0"/>
          </a:p>
        </p:txBody>
      </p:sp>
      <p:sp>
        <p:nvSpPr>
          <p:cNvPr id="3" name="Content Placeholder 2">
            <a:extLst>
              <a:ext uri="{FF2B5EF4-FFF2-40B4-BE49-F238E27FC236}">
                <a16:creationId xmlns:a16="http://schemas.microsoft.com/office/drawing/2014/main" id="{86ACF484-2402-4C29-BBBE-D6F29E25D31C}"/>
              </a:ext>
            </a:extLst>
          </p:cNvPr>
          <p:cNvSpPr>
            <a:spLocks noGrp="1"/>
          </p:cNvSpPr>
          <p:nvPr>
            <p:ph idx="1"/>
          </p:nvPr>
        </p:nvSpPr>
        <p:spPr/>
        <p:txBody>
          <a:bodyPr/>
          <a:lstStyle/>
          <a:p>
            <a:pPr algn="just"/>
            <a:r>
              <a:rPr lang="en-US" b="0" i="0" dirty="0">
                <a:solidFill>
                  <a:srgbClr val="333333"/>
                </a:solidFill>
                <a:effectLst/>
                <a:latin typeface="inter-regular"/>
              </a:rPr>
              <a:t>Production rules system consist of (</a:t>
            </a:r>
            <a:r>
              <a:rPr lang="en-US" b="1" i="0" dirty="0">
                <a:solidFill>
                  <a:srgbClr val="333333"/>
                </a:solidFill>
                <a:effectLst/>
                <a:latin typeface="inter-bold"/>
              </a:rPr>
              <a:t>condition, action</a:t>
            </a:r>
            <a:r>
              <a:rPr lang="en-US" b="0" i="0" dirty="0">
                <a:solidFill>
                  <a:srgbClr val="333333"/>
                </a:solidFill>
                <a:effectLst/>
                <a:latin typeface="inter-regular"/>
              </a:rPr>
              <a:t>) pairs which mean, "If condition then action". It has mainly three parts:</a:t>
            </a:r>
          </a:p>
          <a:p>
            <a:pPr lvl="1" algn="just"/>
            <a:r>
              <a:rPr lang="en-US" b="0" i="0" dirty="0">
                <a:solidFill>
                  <a:srgbClr val="000000"/>
                </a:solidFill>
                <a:effectLst/>
                <a:latin typeface="inter-regular"/>
              </a:rPr>
              <a:t>The set of production rules</a:t>
            </a:r>
          </a:p>
          <a:p>
            <a:pPr lvl="1" algn="just"/>
            <a:r>
              <a:rPr lang="en-US" b="0" i="0" dirty="0">
                <a:solidFill>
                  <a:srgbClr val="000000"/>
                </a:solidFill>
                <a:effectLst/>
                <a:latin typeface="inter-regular"/>
              </a:rPr>
              <a:t>Working Memory</a:t>
            </a:r>
          </a:p>
          <a:p>
            <a:pPr lvl="1" algn="just"/>
            <a:r>
              <a:rPr lang="en-US" b="0" i="0" dirty="0">
                <a:solidFill>
                  <a:srgbClr val="000000"/>
                </a:solidFill>
                <a:effectLst/>
                <a:latin typeface="inter-regular"/>
              </a:rPr>
              <a:t>The recognize-act-cycle</a:t>
            </a:r>
          </a:p>
          <a:p>
            <a:endParaRPr lang="en-IN" dirty="0"/>
          </a:p>
        </p:txBody>
      </p:sp>
    </p:spTree>
    <p:extLst>
      <p:ext uri="{BB962C8B-B14F-4D97-AF65-F5344CB8AC3E}">
        <p14:creationId xmlns:p14="http://schemas.microsoft.com/office/powerpoint/2010/main" val="152430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FEC3-9C77-4D81-95DD-B8EA9231CE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41F13B-7DDD-4FBF-92D4-A5DD04DB3E9C}"/>
              </a:ext>
            </a:extLst>
          </p:cNvPr>
          <p:cNvSpPr>
            <a:spLocks noGrp="1"/>
          </p:cNvSpPr>
          <p:nvPr>
            <p:ph idx="1"/>
          </p:nvPr>
        </p:nvSpPr>
        <p:spPr/>
        <p:txBody>
          <a:bodyPr/>
          <a:lstStyle/>
          <a:p>
            <a:r>
              <a:rPr lang="en-US" b="0" i="0" dirty="0">
                <a:solidFill>
                  <a:srgbClr val="333333"/>
                </a:solidFill>
                <a:effectLst/>
                <a:latin typeface="inter-regular"/>
              </a:rPr>
              <a:t>In production rules agent checks for the condition and if the condition exists then production rule fires and corresponding action is carried out. </a:t>
            </a:r>
          </a:p>
          <a:p>
            <a:r>
              <a:rPr lang="en-US" b="0" i="0" dirty="0">
                <a:solidFill>
                  <a:srgbClr val="333333"/>
                </a:solidFill>
                <a:effectLst/>
                <a:latin typeface="inter-regular"/>
              </a:rPr>
              <a:t>The condition part of the rule determines which rule may be applied to a problem. </a:t>
            </a:r>
          </a:p>
          <a:p>
            <a:r>
              <a:rPr lang="en-US" b="0" i="0" dirty="0">
                <a:solidFill>
                  <a:srgbClr val="333333"/>
                </a:solidFill>
                <a:effectLst/>
                <a:latin typeface="inter-regular"/>
              </a:rPr>
              <a:t>And the action part carries out the associated problem-solving steps.</a:t>
            </a:r>
          </a:p>
          <a:p>
            <a:r>
              <a:rPr lang="en-US" b="0" i="0" dirty="0">
                <a:solidFill>
                  <a:srgbClr val="333333"/>
                </a:solidFill>
                <a:effectLst/>
                <a:latin typeface="inter-regular"/>
              </a:rPr>
              <a:t> This complete process is called a recognize-act cycle.</a:t>
            </a:r>
            <a:endParaRPr lang="en-IN" dirty="0"/>
          </a:p>
        </p:txBody>
      </p:sp>
    </p:spTree>
    <p:extLst>
      <p:ext uri="{BB962C8B-B14F-4D97-AF65-F5344CB8AC3E}">
        <p14:creationId xmlns:p14="http://schemas.microsoft.com/office/powerpoint/2010/main" val="375259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0F5E-1ED2-4E34-9E4F-DF28A5C105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37E7AA-51BC-4FCE-82EE-AB8CCC2E1282}"/>
              </a:ext>
            </a:extLst>
          </p:cNvPr>
          <p:cNvSpPr>
            <a:spLocks noGrp="1"/>
          </p:cNvSpPr>
          <p:nvPr>
            <p:ph idx="1"/>
          </p:nvPr>
        </p:nvSpPr>
        <p:spPr/>
        <p:txBody>
          <a:bodyPr/>
          <a:lstStyle/>
          <a:p>
            <a:pPr algn="just"/>
            <a:r>
              <a:rPr lang="en-US" b="0" i="0" dirty="0">
                <a:solidFill>
                  <a:srgbClr val="333333"/>
                </a:solidFill>
                <a:effectLst/>
                <a:latin typeface="inter-regular"/>
              </a:rPr>
              <a:t>The working memory contains the description of the current state of problems-solving and rule can write knowledge to the working memory. </a:t>
            </a:r>
          </a:p>
          <a:p>
            <a:pPr algn="just"/>
            <a:r>
              <a:rPr lang="en-US" b="0" i="0" dirty="0">
                <a:solidFill>
                  <a:srgbClr val="333333"/>
                </a:solidFill>
                <a:effectLst/>
                <a:latin typeface="inter-regular"/>
              </a:rPr>
              <a:t>This knowledge match and may fire other rules.</a:t>
            </a:r>
          </a:p>
          <a:p>
            <a:pPr algn="just"/>
            <a:r>
              <a:rPr lang="en-US" b="0" i="0" dirty="0">
                <a:solidFill>
                  <a:srgbClr val="333333"/>
                </a:solidFill>
                <a:effectLst/>
                <a:latin typeface="inter-regular"/>
              </a:rPr>
              <a:t>If there is a new situation (state) generates, then multiple production rules will be fired together, this is called conflict set.</a:t>
            </a:r>
          </a:p>
          <a:p>
            <a:pPr lvl="1" algn="just"/>
            <a:r>
              <a:rPr lang="en-US" b="0" i="0" dirty="0">
                <a:solidFill>
                  <a:srgbClr val="333333"/>
                </a:solidFill>
                <a:effectLst/>
                <a:latin typeface="inter-regular"/>
              </a:rPr>
              <a:t>In this situation, the agent needs to select a rule from these sets, and it is called a conflict resolution.</a:t>
            </a:r>
          </a:p>
          <a:p>
            <a:endParaRPr lang="en-IN" dirty="0"/>
          </a:p>
        </p:txBody>
      </p:sp>
    </p:spTree>
    <p:extLst>
      <p:ext uri="{BB962C8B-B14F-4D97-AF65-F5344CB8AC3E}">
        <p14:creationId xmlns:p14="http://schemas.microsoft.com/office/powerpoint/2010/main" val="3665406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8A6E-2421-4B35-853A-E842F2E0E4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1AA93D-CD09-4717-8B6E-49D5E8317782}"/>
              </a:ext>
            </a:extLst>
          </p:cNvPr>
          <p:cNvSpPr>
            <a:spLocks noGrp="1"/>
          </p:cNvSpPr>
          <p:nvPr>
            <p:ph idx="1"/>
          </p:nvPr>
        </p:nvSpPr>
        <p:spPr/>
        <p:txBody>
          <a:bodyPr/>
          <a:lstStyle/>
          <a:p>
            <a:pPr algn="just"/>
            <a:r>
              <a:rPr lang="en-US" b="0" i="0" dirty="0">
                <a:solidFill>
                  <a:srgbClr val="610B4B"/>
                </a:solidFill>
                <a:effectLst/>
                <a:latin typeface="erdana"/>
              </a:rPr>
              <a:t>Example:</a:t>
            </a:r>
          </a:p>
          <a:p>
            <a:pPr lvl="1" algn="just"/>
            <a:r>
              <a:rPr lang="en-US" b="1" i="0" dirty="0">
                <a:solidFill>
                  <a:srgbClr val="000000"/>
                </a:solidFill>
                <a:effectLst/>
                <a:latin typeface="inter-bold"/>
              </a:rPr>
              <a:t>IF (at bus stop AND bus arrives) THEN action (get into the bus)</a:t>
            </a:r>
            <a:endParaRPr lang="en-US" b="0" i="0" dirty="0">
              <a:solidFill>
                <a:srgbClr val="000000"/>
              </a:solidFill>
              <a:effectLst/>
              <a:latin typeface="inter-regular"/>
            </a:endParaRPr>
          </a:p>
          <a:p>
            <a:pPr lvl="1" algn="just"/>
            <a:r>
              <a:rPr lang="en-US" b="1" i="0" dirty="0">
                <a:solidFill>
                  <a:srgbClr val="000000"/>
                </a:solidFill>
                <a:effectLst/>
                <a:latin typeface="inter-bold"/>
              </a:rPr>
              <a:t>IF (on the bus AND paid AND empty seat) THEN action (sit down).</a:t>
            </a:r>
            <a:endParaRPr lang="en-US" b="0" i="0" dirty="0">
              <a:solidFill>
                <a:srgbClr val="000000"/>
              </a:solidFill>
              <a:effectLst/>
              <a:latin typeface="inter-regular"/>
            </a:endParaRPr>
          </a:p>
          <a:p>
            <a:pPr lvl="1" algn="just"/>
            <a:r>
              <a:rPr lang="en-US" b="1" i="0" dirty="0">
                <a:solidFill>
                  <a:srgbClr val="000000"/>
                </a:solidFill>
                <a:effectLst/>
                <a:latin typeface="inter-bold"/>
              </a:rPr>
              <a:t>IF (on bus AND unpaid) THEN action (pay charges).</a:t>
            </a:r>
            <a:endParaRPr lang="en-US" b="0" i="0" dirty="0">
              <a:solidFill>
                <a:srgbClr val="000000"/>
              </a:solidFill>
              <a:effectLst/>
              <a:latin typeface="inter-regular"/>
            </a:endParaRPr>
          </a:p>
          <a:p>
            <a:pPr lvl="1" algn="just"/>
            <a:r>
              <a:rPr lang="en-US" b="1" i="0" dirty="0">
                <a:solidFill>
                  <a:srgbClr val="000000"/>
                </a:solidFill>
                <a:effectLst/>
                <a:latin typeface="inter-bold"/>
              </a:rPr>
              <a:t>IF (bus arrives at destination) THEN action (get down from the bus).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32339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8E30-3753-4D7C-A09F-99475205A7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925EB3-5985-4006-B054-434CA121633A}"/>
              </a:ext>
            </a:extLst>
          </p:cNvPr>
          <p:cNvSpPr>
            <a:spLocks noGrp="1"/>
          </p:cNvSpPr>
          <p:nvPr>
            <p:ph idx="1"/>
          </p:nvPr>
        </p:nvSpPr>
        <p:spPr/>
        <p:txBody>
          <a:bodyPr/>
          <a:lstStyle/>
          <a:p>
            <a:r>
              <a:rPr lang="en-US" dirty="0"/>
              <a:t>Need to represent knowledge about the world</a:t>
            </a:r>
          </a:p>
          <a:p>
            <a:r>
              <a:rPr lang="en-US" dirty="0"/>
              <a:t>Types of knowledge </a:t>
            </a:r>
          </a:p>
          <a:p>
            <a:pPr lvl="1"/>
            <a:r>
              <a:rPr lang="en-US" dirty="0"/>
              <a:t>objects </a:t>
            </a:r>
          </a:p>
          <a:p>
            <a:pPr lvl="1"/>
            <a:r>
              <a:rPr lang="en-US" dirty="0"/>
              <a:t>events </a:t>
            </a:r>
          </a:p>
          <a:p>
            <a:pPr lvl="1"/>
            <a:r>
              <a:rPr lang="en-US" dirty="0"/>
              <a:t>procedures</a:t>
            </a:r>
          </a:p>
          <a:p>
            <a:pPr lvl="1"/>
            <a:r>
              <a:rPr lang="en-US" dirty="0"/>
              <a:t>relations </a:t>
            </a:r>
          </a:p>
          <a:p>
            <a:pPr lvl="1"/>
            <a:r>
              <a:rPr lang="en-US"/>
              <a:t>mental states </a:t>
            </a:r>
          </a:p>
          <a:p>
            <a:pPr lvl="1"/>
            <a:r>
              <a:rPr lang="en-US"/>
              <a:t>meta </a:t>
            </a:r>
            <a:r>
              <a:rPr lang="en-US" dirty="0"/>
              <a:t>knowledge</a:t>
            </a:r>
            <a:endParaRPr lang="en-IN" dirty="0"/>
          </a:p>
        </p:txBody>
      </p:sp>
    </p:spTree>
    <p:extLst>
      <p:ext uri="{BB962C8B-B14F-4D97-AF65-F5344CB8AC3E}">
        <p14:creationId xmlns:p14="http://schemas.microsoft.com/office/powerpoint/2010/main" val="273943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5867-75A6-409B-AB2B-C4F177E0F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AE341-E268-4BA1-B093-F35346055AA4}"/>
              </a:ext>
            </a:extLst>
          </p:cNvPr>
          <p:cNvSpPr>
            <a:spLocks noGrp="1"/>
          </p:cNvSpPr>
          <p:nvPr>
            <p:ph idx="1"/>
          </p:nvPr>
        </p:nvSpPr>
        <p:spPr/>
        <p:txBody>
          <a:bodyPr/>
          <a:lstStyle/>
          <a:p>
            <a:r>
              <a:rPr lang="en-US" b="0" i="0" dirty="0">
                <a:solidFill>
                  <a:srgbClr val="222222"/>
                </a:solidFill>
                <a:effectLst/>
                <a:latin typeface="Lato"/>
              </a:rPr>
              <a:t>There are two ways to pursue such a search that are forward and backward reasoning. The significant difference between both of them is that forward reasoning starts with the initial data towards the goal. Conversely, backward reasoning works in opposite fashion where the purpose is to determine the initial facts and information with the help of the given results.</a:t>
            </a:r>
            <a:endParaRPr lang="en-IN" dirty="0"/>
          </a:p>
        </p:txBody>
      </p:sp>
    </p:spTree>
    <p:extLst>
      <p:ext uri="{BB962C8B-B14F-4D97-AF65-F5344CB8AC3E}">
        <p14:creationId xmlns:p14="http://schemas.microsoft.com/office/powerpoint/2010/main" val="363886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AFF-2EF1-49C9-8DCA-7C9DCC1C0D23}"/>
              </a:ext>
            </a:extLst>
          </p:cNvPr>
          <p:cNvSpPr>
            <a:spLocks noGrp="1"/>
          </p:cNvSpPr>
          <p:nvPr>
            <p:ph type="title"/>
          </p:nvPr>
        </p:nvSpPr>
        <p:spPr/>
        <p:txBody>
          <a:bodyPr/>
          <a:lstStyle/>
          <a:p>
            <a:r>
              <a:rPr lang="en-IN" b="0" i="0" dirty="0">
                <a:solidFill>
                  <a:srgbClr val="222222"/>
                </a:solidFill>
                <a:effectLst/>
                <a:latin typeface="Raleway"/>
              </a:rPr>
              <a:t>Comparison Chart</a:t>
            </a:r>
            <a:endParaRPr lang="en-IN" dirty="0"/>
          </a:p>
        </p:txBody>
      </p:sp>
      <p:graphicFrame>
        <p:nvGraphicFramePr>
          <p:cNvPr id="4" name="Content Placeholder 3">
            <a:extLst>
              <a:ext uri="{FF2B5EF4-FFF2-40B4-BE49-F238E27FC236}">
                <a16:creationId xmlns:a16="http://schemas.microsoft.com/office/drawing/2014/main" id="{120686A9-B8DB-4699-9E8C-293939590113}"/>
              </a:ext>
            </a:extLst>
          </p:cNvPr>
          <p:cNvGraphicFramePr>
            <a:graphicFrameLocks noGrp="1"/>
          </p:cNvGraphicFramePr>
          <p:nvPr>
            <p:ph idx="1"/>
          </p:nvPr>
        </p:nvGraphicFramePr>
        <p:xfrm>
          <a:off x="3048000" y="2172494"/>
          <a:ext cx="6096000" cy="3657600"/>
        </p:xfrm>
        <a:graphic>
          <a:graphicData uri="http://schemas.openxmlformats.org/drawingml/2006/table">
            <a:tbl>
              <a:tblPr/>
              <a:tblGrid>
                <a:gridCol w="2032000">
                  <a:extLst>
                    <a:ext uri="{9D8B030D-6E8A-4147-A177-3AD203B41FA5}">
                      <a16:colId xmlns:a16="http://schemas.microsoft.com/office/drawing/2014/main" val="2099867681"/>
                    </a:ext>
                  </a:extLst>
                </a:gridCol>
                <a:gridCol w="2032000">
                  <a:extLst>
                    <a:ext uri="{9D8B030D-6E8A-4147-A177-3AD203B41FA5}">
                      <a16:colId xmlns:a16="http://schemas.microsoft.com/office/drawing/2014/main" val="889922129"/>
                    </a:ext>
                  </a:extLst>
                </a:gridCol>
                <a:gridCol w="2032000">
                  <a:extLst>
                    <a:ext uri="{9D8B030D-6E8A-4147-A177-3AD203B41FA5}">
                      <a16:colId xmlns:a16="http://schemas.microsoft.com/office/drawing/2014/main" val="3526542568"/>
                    </a:ext>
                  </a:extLst>
                </a:gridCol>
              </a:tblGrid>
              <a:tr h="0">
                <a:tc>
                  <a:txBody>
                    <a:bodyPr/>
                    <a:lstStyle/>
                    <a:p>
                      <a:pPr algn="ctr" fontAlgn="ctr"/>
                      <a:r>
                        <a:rPr lang="en-IN" b="1" cap="all">
                          <a:effectLst/>
                        </a:rPr>
                        <a:t>BASIS FOR COMPARISON</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b="1" cap="all">
                          <a:effectLst/>
                        </a:rPr>
                        <a:t>FORWARD REASONING</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b="1" cap="all">
                          <a:effectLst/>
                        </a:rPr>
                        <a:t>BACKWARD REASONING</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148129015"/>
                  </a:ext>
                </a:extLst>
              </a:tr>
              <a:tr h="0">
                <a:tc>
                  <a:txBody>
                    <a:bodyPr/>
                    <a:lstStyle/>
                    <a:p>
                      <a:pPr algn="l" fontAlgn="t"/>
                      <a:r>
                        <a:rPr lang="en-IN">
                          <a:effectLst/>
                        </a:rPr>
                        <a:t>Basic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Data-driven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Goal driven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1781203"/>
                  </a:ext>
                </a:extLst>
              </a:tr>
              <a:tr h="0">
                <a:tc>
                  <a:txBody>
                    <a:bodyPr/>
                    <a:lstStyle/>
                    <a:p>
                      <a:pPr algn="l" fontAlgn="t"/>
                      <a:r>
                        <a:rPr lang="en-IN">
                          <a:effectLst/>
                        </a:rPr>
                        <a:t>Begins with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New Data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Uncertain conclusion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9356627"/>
                  </a:ext>
                </a:extLst>
              </a:tr>
              <a:tr h="0">
                <a:tc>
                  <a:txBody>
                    <a:bodyPr/>
                    <a:lstStyle/>
                    <a:p>
                      <a:pPr algn="l" fontAlgn="t"/>
                      <a:r>
                        <a:rPr lang="en-US">
                          <a:effectLst/>
                        </a:rPr>
                        <a:t>Objective is to find the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Conclusion that must follow</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Facts to support the conclusions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46541012"/>
                  </a:ext>
                </a:extLst>
              </a:tr>
              <a:tr h="0">
                <a:tc>
                  <a:txBody>
                    <a:bodyPr/>
                    <a:lstStyle/>
                    <a:p>
                      <a:pPr algn="l" fontAlgn="t"/>
                      <a:r>
                        <a:rPr lang="en-IN">
                          <a:effectLst/>
                        </a:rPr>
                        <a:t>Type of approach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Opportunistic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Conservative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19298272"/>
                  </a:ext>
                </a:extLst>
              </a:tr>
              <a:tr h="0">
                <a:tc>
                  <a:txBody>
                    <a:bodyPr/>
                    <a:lstStyle/>
                    <a:p>
                      <a:pPr algn="l" fontAlgn="t"/>
                      <a:r>
                        <a:rPr lang="en-IN">
                          <a:effectLst/>
                        </a:rPr>
                        <a:t>Flow</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a:effectLst/>
                        </a:rPr>
                        <a:t>Incipient to consequence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dirty="0">
                          <a:effectLst/>
                        </a:rPr>
                        <a:t>Consequence to incipient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320928021"/>
                  </a:ext>
                </a:extLst>
              </a:tr>
            </a:tbl>
          </a:graphicData>
        </a:graphic>
      </p:graphicFrame>
    </p:spTree>
    <p:extLst>
      <p:ext uri="{BB962C8B-B14F-4D97-AF65-F5344CB8AC3E}">
        <p14:creationId xmlns:p14="http://schemas.microsoft.com/office/powerpoint/2010/main" val="32811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B43B-B6C2-4FF8-A3D6-06AC28ACAA3B}"/>
              </a:ext>
            </a:extLst>
          </p:cNvPr>
          <p:cNvSpPr>
            <a:spLocks noGrp="1"/>
          </p:cNvSpPr>
          <p:nvPr>
            <p:ph type="title"/>
          </p:nvPr>
        </p:nvSpPr>
        <p:spPr/>
        <p:txBody>
          <a:bodyPr/>
          <a:lstStyle/>
          <a:p>
            <a:r>
              <a:rPr lang="en-IN" b="0" i="0" dirty="0">
                <a:solidFill>
                  <a:srgbClr val="222222"/>
                </a:solidFill>
                <a:effectLst/>
                <a:latin typeface="Raleway"/>
              </a:rPr>
              <a:t> Forward Reasoning</a:t>
            </a:r>
            <a:endParaRPr lang="en-IN" dirty="0"/>
          </a:p>
        </p:txBody>
      </p:sp>
      <p:sp>
        <p:nvSpPr>
          <p:cNvPr id="3" name="Content Placeholder 2">
            <a:extLst>
              <a:ext uri="{FF2B5EF4-FFF2-40B4-BE49-F238E27FC236}">
                <a16:creationId xmlns:a16="http://schemas.microsoft.com/office/drawing/2014/main" id="{40AA4F6C-7EB4-4377-80C0-80BBDEB8ED7B}"/>
              </a:ext>
            </a:extLst>
          </p:cNvPr>
          <p:cNvSpPr>
            <a:spLocks noGrp="1"/>
          </p:cNvSpPr>
          <p:nvPr>
            <p:ph idx="1"/>
          </p:nvPr>
        </p:nvSpPr>
        <p:spPr/>
        <p:txBody>
          <a:bodyPr>
            <a:normAutofit fontScale="92500" lnSpcReduction="20000"/>
          </a:bodyPr>
          <a:lstStyle/>
          <a:p>
            <a:r>
              <a:rPr lang="en-US" b="0" i="0" dirty="0">
                <a:solidFill>
                  <a:srgbClr val="222222"/>
                </a:solidFill>
                <a:effectLst/>
                <a:latin typeface="Lato"/>
              </a:rPr>
              <a:t>The solution of a problem generally includes the initial data and facts in order to arrive at the solution. </a:t>
            </a:r>
          </a:p>
          <a:p>
            <a:r>
              <a:rPr lang="en-US" b="0" i="0" dirty="0">
                <a:solidFill>
                  <a:srgbClr val="222222"/>
                </a:solidFill>
                <a:effectLst/>
                <a:latin typeface="Lato"/>
              </a:rPr>
              <a:t>These known facts and information is used to deduce the result. </a:t>
            </a:r>
          </a:p>
          <a:p>
            <a:r>
              <a:rPr lang="en-US" b="0" i="0" dirty="0">
                <a:solidFill>
                  <a:srgbClr val="222222"/>
                </a:solidFill>
                <a:effectLst/>
                <a:latin typeface="Lato"/>
              </a:rPr>
              <a:t>For example, while diagnosing a patient the doctor first check the symptoms and medical condition of the body such as temperature, blood pressure, pulse, eye </a:t>
            </a:r>
            <a:r>
              <a:rPr lang="en-US" b="0" i="0" dirty="0" err="1">
                <a:solidFill>
                  <a:srgbClr val="222222"/>
                </a:solidFill>
                <a:effectLst/>
                <a:latin typeface="Lato"/>
              </a:rPr>
              <a:t>colour</a:t>
            </a:r>
            <a:r>
              <a:rPr lang="en-US" b="0" i="0" dirty="0">
                <a:solidFill>
                  <a:srgbClr val="222222"/>
                </a:solidFill>
                <a:effectLst/>
                <a:latin typeface="Lato"/>
              </a:rPr>
              <a:t>, blood, etcetera. </a:t>
            </a:r>
          </a:p>
          <a:p>
            <a:r>
              <a:rPr lang="en-US" b="0" i="0" dirty="0">
                <a:solidFill>
                  <a:srgbClr val="222222"/>
                </a:solidFill>
                <a:effectLst/>
                <a:latin typeface="Lato"/>
              </a:rPr>
              <a:t>After that, the patient symptoms are </a:t>
            </a:r>
            <a:r>
              <a:rPr lang="en-US" b="0" i="0" dirty="0" err="1">
                <a:solidFill>
                  <a:srgbClr val="222222"/>
                </a:solidFill>
                <a:effectLst/>
                <a:latin typeface="Lato"/>
              </a:rPr>
              <a:t>analysed</a:t>
            </a:r>
            <a:r>
              <a:rPr lang="en-US" b="0" i="0" dirty="0">
                <a:solidFill>
                  <a:srgbClr val="222222"/>
                </a:solidFill>
                <a:effectLst/>
                <a:latin typeface="Lato"/>
              </a:rPr>
              <a:t> and compared against the predetermined symptoms of diseases. </a:t>
            </a:r>
          </a:p>
          <a:p>
            <a:r>
              <a:rPr lang="en-US" b="0" i="0" dirty="0">
                <a:solidFill>
                  <a:srgbClr val="222222"/>
                </a:solidFill>
                <a:effectLst/>
                <a:latin typeface="Lato"/>
              </a:rPr>
              <a:t>Then the doctor is able to provide the medicines according to the symptoms of the patient. </a:t>
            </a:r>
          </a:p>
          <a:p>
            <a:r>
              <a:rPr lang="en-US" b="0" i="0" dirty="0">
                <a:solidFill>
                  <a:srgbClr val="222222"/>
                </a:solidFill>
                <a:effectLst/>
                <a:latin typeface="Lato"/>
              </a:rPr>
              <a:t>So, when a solution employs this manner of reasoning, it is known as </a:t>
            </a:r>
            <a:r>
              <a:rPr lang="en-US" b="1" i="0" dirty="0">
                <a:solidFill>
                  <a:srgbClr val="222222"/>
                </a:solidFill>
                <a:effectLst/>
                <a:latin typeface="Lato"/>
              </a:rPr>
              <a:t>forward reasoning</a:t>
            </a:r>
            <a:r>
              <a:rPr lang="en-US" b="0" i="0" dirty="0">
                <a:solidFill>
                  <a:srgbClr val="222222"/>
                </a:solidFill>
                <a:effectLst/>
                <a:latin typeface="Lato"/>
              </a:rPr>
              <a:t>.</a:t>
            </a:r>
            <a:endParaRPr lang="en-IN" dirty="0"/>
          </a:p>
        </p:txBody>
      </p:sp>
    </p:spTree>
    <p:extLst>
      <p:ext uri="{BB962C8B-B14F-4D97-AF65-F5344CB8AC3E}">
        <p14:creationId xmlns:p14="http://schemas.microsoft.com/office/powerpoint/2010/main" val="2252127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F91D-78DD-4CFD-8899-BE1161C6A3EA}"/>
              </a:ext>
            </a:extLst>
          </p:cNvPr>
          <p:cNvSpPr>
            <a:spLocks noGrp="1"/>
          </p:cNvSpPr>
          <p:nvPr>
            <p:ph type="title"/>
          </p:nvPr>
        </p:nvSpPr>
        <p:spPr/>
        <p:txBody>
          <a:bodyPr/>
          <a:lstStyle/>
          <a:p>
            <a:r>
              <a:rPr lang="en-IN" b="1" dirty="0">
                <a:latin typeface="Lato"/>
              </a:rPr>
              <a:t>S</a:t>
            </a:r>
            <a:r>
              <a:rPr lang="en-US" b="1" i="0" dirty="0" err="1">
                <a:solidFill>
                  <a:srgbClr val="222222"/>
                </a:solidFill>
                <a:effectLst/>
                <a:latin typeface="Lato"/>
              </a:rPr>
              <a:t>teps</a:t>
            </a:r>
            <a:r>
              <a:rPr lang="en-US" b="1" i="0" dirty="0">
                <a:solidFill>
                  <a:srgbClr val="222222"/>
                </a:solidFill>
                <a:effectLst/>
                <a:latin typeface="Lato"/>
              </a:rPr>
              <a:t> that are followed in the forward reasoning</a:t>
            </a:r>
            <a:endParaRPr lang="en-IN" dirty="0"/>
          </a:p>
        </p:txBody>
      </p:sp>
      <p:sp>
        <p:nvSpPr>
          <p:cNvPr id="3" name="Content Placeholder 2">
            <a:extLst>
              <a:ext uri="{FF2B5EF4-FFF2-40B4-BE49-F238E27FC236}">
                <a16:creationId xmlns:a16="http://schemas.microsoft.com/office/drawing/2014/main" id="{E567636C-011C-474B-9680-954D72C43D48}"/>
              </a:ext>
            </a:extLst>
          </p:cNvPr>
          <p:cNvSpPr>
            <a:spLocks noGrp="1"/>
          </p:cNvSpPr>
          <p:nvPr>
            <p:ph idx="1"/>
          </p:nvPr>
        </p:nvSpPr>
        <p:spPr/>
        <p:txBody>
          <a:bodyPr>
            <a:normAutofit/>
          </a:bodyPr>
          <a:lstStyle/>
          <a:p>
            <a:pPr algn="l"/>
            <a:r>
              <a:rPr lang="en-US" b="0" i="0" dirty="0">
                <a:solidFill>
                  <a:srgbClr val="222222"/>
                </a:solidFill>
                <a:effectLst/>
                <a:latin typeface="Lato"/>
              </a:rPr>
              <a:t>The inference engine explores the knowledge base with the provided information for constraints whose precedence matches the given current state.</a:t>
            </a:r>
          </a:p>
          <a:p>
            <a:pPr lvl="1"/>
            <a:r>
              <a:rPr lang="en-US" b="0" i="0" dirty="0">
                <a:solidFill>
                  <a:srgbClr val="222222"/>
                </a:solidFill>
                <a:effectLst/>
                <a:latin typeface="Lato"/>
              </a:rPr>
              <a:t>In the first step, the system is given one or more than one constraints.</a:t>
            </a:r>
          </a:p>
          <a:p>
            <a:pPr lvl="1"/>
            <a:r>
              <a:rPr lang="en-US" b="0" i="0" dirty="0">
                <a:solidFill>
                  <a:srgbClr val="222222"/>
                </a:solidFill>
                <a:effectLst/>
                <a:latin typeface="Lato"/>
              </a:rPr>
              <a:t>Then the rules are searched in the knowledge base for each constraint. The rules that fulfil the condition are selected(i.e., IF part).</a:t>
            </a:r>
          </a:p>
          <a:p>
            <a:pPr lvl="1"/>
            <a:r>
              <a:rPr lang="en-US" b="0" i="0" dirty="0">
                <a:solidFill>
                  <a:srgbClr val="222222"/>
                </a:solidFill>
                <a:effectLst/>
                <a:latin typeface="Lato"/>
              </a:rPr>
              <a:t>Now each rule is able to produce new conditions from the conclusion of the invoked one. As a result, THEN part is again included in the existing one.</a:t>
            </a:r>
          </a:p>
          <a:p>
            <a:pPr lvl="1"/>
            <a:r>
              <a:rPr lang="en-US" b="0" i="0" dirty="0">
                <a:solidFill>
                  <a:srgbClr val="222222"/>
                </a:solidFill>
                <a:effectLst/>
                <a:latin typeface="Lato"/>
              </a:rPr>
              <a:t>The added conditions are processed again by repeating step 2. </a:t>
            </a:r>
          </a:p>
          <a:p>
            <a:pPr lvl="1"/>
            <a:r>
              <a:rPr lang="en-US" b="0" i="0" dirty="0">
                <a:solidFill>
                  <a:srgbClr val="222222"/>
                </a:solidFill>
                <a:effectLst/>
                <a:latin typeface="Lato"/>
              </a:rPr>
              <a:t>The process will end if there is no new conditions exist.</a:t>
            </a:r>
          </a:p>
          <a:p>
            <a:endParaRPr lang="en-IN" dirty="0"/>
          </a:p>
        </p:txBody>
      </p:sp>
    </p:spTree>
    <p:extLst>
      <p:ext uri="{BB962C8B-B14F-4D97-AF65-F5344CB8AC3E}">
        <p14:creationId xmlns:p14="http://schemas.microsoft.com/office/powerpoint/2010/main" val="247982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9E52-8051-422F-9FCA-B88FC0A34EE8}"/>
              </a:ext>
            </a:extLst>
          </p:cNvPr>
          <p:cNvSpPr>
            <a:spLocks noGrp="1"/>
          </p:cNvSpPr>
          <p:nvPr>
            <p:ph type="title"/>
          </p:nvPr>
        </p:nvSpPr>
        <p:spPr/>
        <p:txBody>
          <a:bodyPr/>
          <a:lstStyle/>
          <a:p>
            <a:r>
              <a:rPr lang="en-IN" b="0" i="0" dirty="0">
                <a:solidFill>
                  <a:srgbClr val="222222"/>
                </a:solidFill>
                <a:effectLst/>
                <a:latin typeface="Raleway"/>
              </a:rPr>
              <a:t>Backward Reasoning</a:t>
            </a:r>
            <a:endParaRPr lang="en-IN" dirty="0"/>
          </a:p>
        </p:txBody>
      </p:sp>
      <p:sp>
        <p:nvSpPr>
          <p:cNvPr id="3" name="Content Placeholder 2">
            <a:extLst>
              <a:ext uri="{FF2B5EF4-FFF2-40B4-BE49-F238E27FC236}">
                <a16:creationId xmlns:a16="http://schemas.microsoft.com/office/drawing/2014/main" id="{1C74EA75-B7A1-409B-AFFC-B9D7C6D178B3}"/>
              </a:ext>
            </a:extLst>
          </p:cNvPr>
          <p:cNvSpPr>
            <a:spLocks noGrp="1"/>
          </p:cNvSpPr>
          <p:nvPr>
            <p:ph idx="1"/>
          </p:nvPr>
        </p:nvSpPr>
        <p:spPr/>
        <p:txBody>
          <a:bodyPr/>
          <a:lstStyle/>
          <a:p>
            <a:r>
              <a:rPr lang="en-US" b="0" i="0" dirty="0">
                <a:solidFill>
                  <a:srgbClr val="222222"/>
                </a:solidFill>
                <a:effectLst/>
                <a:latin typeface="Lato"/>
              </a:rPr>
              <a:t>The </a:t>
            </a:r>
            <a:r>
              <a:rPr lang="en-US" b="1" i="0" dirty="0">
                <a:solidFill>
                  <a:srgbClr val="222222"/>
                </a:solidFill>
                <a:effectLst/>
                <a:latin typeface="Lato"/>
              </a:rPr>
              <a:t>backward reasoning</a:t>
            </a:r>
            <a:r>
              <a:rPr lang="en-US" b="0" i="0" dirty="0">
                <a:solidFill>
                  <a:srgbClr val="222222"/>
                </a:solidFill>
                <a:effectLst/>
                <a:latin typeface="Lato"/>
              </a:rPr>
              <a:t> is inverse of forward reasoning in which goal is </a:t>
            </a:r>
            <a:r>
              <a:rPr lang="en-US" b="0" i="0" dirty="0" err="1">
                <a:solidFill>
                  <a:srgbClr val="222222"/>
                </a:solidFill>
                <a:effectLst/>
                <a:latin typeface="Lato"/>
              </a:rPr>
              <a:t>analysed</a:t>
            </a:r>
            <a:r>
              <a:rPr lang="en-US" b="0" i="0" dirty="0">
                <a:solidFill>
                  <a:srgbClr val="222222"/>
                </a:solidFill>
                <a:effectLst/>
                <a:latin typeface="Lato"/>
              </a:rPr>
              <a:t> in order to deduce the rules, initial facts and data. </a:t>
            </a:r>
          </a:p>
          <a:p>
            <a:r>
              <a:rPr lang="en-US" b="0" i="0" dirty="0">
                <a:solidFill>
                  <a:srgbClr val="222222"/>
                </a:solidFill>
                <a:effectLst/>
                <a:latin typeface="Lato"/>
              </a:rPr>
              <a:t>We can understand the concept by the similar example given in the above definition, where the doctor is trying to diagnose the patient with the help of the inceptive data such as symptoms. </a:t>
            </a:r>
          </a:p>
          <a:p>
            <a:r>
              <a:rPr lang="en-US" b="0" i="0" dirty="0">
                <a:solidFill>
                  <a:srgbClr val="222222"/>
                </a:solidFill>
                <a:effectLst/>
                <a:latin typeface="Lato"/>
              </a:rPr>
              <a:t>However, in this case, the patient is experiencing a problem in his body, on the basis of which the doctor is going to prove the symptoms. </a:t>
            </a:r>
          </a:p>
          <a:p>
            <a:r>
              <a:rPr lang="en-US" b="0" i="0" dirty="0">
                <a:solidFill>
                  <a:srgbClr val="222222"/>
                </a:solidFill>
                <a:effectLst/>
                <a:latin typeface="Lato"/>
              </a:rPr>
              <a:t>This kind of reasoning comes under backward reasoning.</a:t>
            </a:r>
            <a:endParaRPr lang="en-IN" dirty="0"/>
          </a:p>
        </p:txBody>
      </p:sp>
    </p:spTree>
    <p:extLst>
      <p:ext uri="{BB962C8B-B14F-4D97-AF65-F5344CB8AC3E}">
        <p14:creationId xmlns:p14="http://schemas.microsoft.com/office/powerpoint/2010/main" val="343641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5FD5-EF3D-4B92-A587-BB14E7D94CA2}"/>
              </a:ext>
            </a:extLst>
          </p:cNvPr>
          <p:cNvSpPr>
            <a:spLocks noGrp="1"/>
          </p:cNvSpPr>
          <p:nvPr>
            <p:ph type="title"/>
          </p:nvPr>
        </p:nvSpPr>
        <p:spPr/>
        <p:txBody>
          <a:bodyPr/>
          <a:lstStyle/>
          <a:p>
            <a:r>
              <a:rPr lang="en-US" b="1" i="0" dirty="0">
                <a:solidFill>
                  <a:srgbClr val="222222"/>
                </a:solidFill>
                <a:effectLst/>
                <a:latin typeface="Lato"/>
              </a:rPr>
              <a:t>Steps that are followed in the backward reasoning</a:t>
            </a:r>
            <a:endParaRPr lang="en-IN" dirty="0"/>
          </a:p>
        </p:txBody>
      </p:sp>
      <p:sp>
        <p:nvSpPr>
          <p:cNvPr id="3" name="Content Placeholder 2">
            <a:extLst>
              <a:ext uri="{FF2B5EF4-FFF2-40B4-BE49-F238E27FC236}">
                <a16:creationId xmlns:a16="http://schemas.microsoft.com/office/drawing/2014/main" id="{33023947-9F32-4715-834F-61526DADC596}"/>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Lato"/>
              </a:rPr>
              <a:t>In this type of reasoning, the system chooses a goal state and reasons in the backward direction. </a:t>
            </a:r>
          </a:p>
          <a:p>
            <a:pPr algn="l"/>
            <a:r>
              <a:rPr lang="en-US" b="0" i="0" dirty="0">
                <a:solidFill>
                  <a:srgbClr val="222222"/>
                </a:solidFill>
                <a:effectLst/>
                <a:latin typeface="Lato"/>
              </a:rPr>
              <a:t>Now, let’s understand how does it happens and what steps are followed.</a:t>
            </a:r>
          </a:p>
          <a:p>
            <a:pPr lvl="1"/>
            <a:r>
              <a:rPr lang="en-US" b="0" i="0" dirty="0">
                <a:solidFill>
                  <a:srgbClr val="222222"/>
                </a:solidFill>
                <a:effectLst/>
                <a:latin typeface="Lato"/>
              </a:rPr>
              <a:t>Firstly, the goal state and the rules are selected where the goal state reside in the THEN part as the conclusion.</a:t>
            </a:r>
          </a:p>
          <a:p>
            <a:pPr lvl="1"/>
            <a:r>
              <a:rPr lang="en-US" b="0" i="0" dirty="0">
                <a:solidFill>
                  <a:srgbClr val="222222"/>
                </a:solidFill>
                <a:effectLst/>
                <a:latin typeface="Lato"/>
              </a:rPr>
              <a:t>From the IF part of the selected rule the subgoals are made to be satisfied for the goal state to be true.</a:t>
            </a:r>
          </a:p>
          <a:p>
            <a:pPr lvl="1"/>
            <a:r>
              <a:rPr lang="en-US" b="0" i="0" dirty="0">
                <a:solidFill>
                  <a:srgbClr val="222222"/>
                </a:solidFill>
                <a:effectLst/>
                <a:latin typeface="Lato"/>
              </a:rPr>
              <a:t>Set initial conditions important to satisfy all the subgoals.</a:t>
            </a:r>
          </a:p>
          <a:p>
            <a:pPr lvl="1"/>
            <a:r>
              <a:rPr lang="en-US" b="0" i="0" dirty="0">
                <a:solidFill>
                  <a:srgbClr val="222222"/>
                </a:solidFill>
                <a:effectLst/>
                <a:latin typeface="Lato"/>
              </a:rPr>
              <a:t>Verify whether the provided initial state matches with the established states. </a:t>
            </a:r>
          </a:p>
          <a:p>
            <a:pPr lvl="1"/>
            <a:r>
              <a:rPr lang="en-US" b="0" i="0" dirty="0">
                <a:solidFill>
                  <a:srgbClr val="222222"/>
                </a:solidFill>
                <a:effectLst/>
                <a:latin typeface="Lato"/>
              </a:rPr>
              <a:t>If it fulfils the condition then the goal is the solution otherwise other goal state is selected.</a:t>
            </a:r>
          </a:p>
          <a:p>
            <a:endParaRPr lang="en-IN" dirty="0"/>
          </a:p>
        </p:txBody>
      </p:sp>
    </p:spTree>
    <p:extLst>
      <p:ext uri="{BB962C8B-B14F-4D97-AF65-F5344CB8AC3E}">
        <p14:creationId xmlns:p14="http://schemas.microsoft.com/office/powerpoint/2010/main" val="1735473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72E7-994E-4D08-8204-53B5EA75E75A}"/>
              </a:ext>
            </a:extLst>
          </p:cNvPr>
          <p:cNvSpPr>
            <a:spLocks noGrp="1"/>
          </p:cNvSpPr>
          <p:nvPr>
            <p:ph type="title"/>
          </p:nvPr>
        </p:nvSpPr>
        <p:spPr/>
        <p:txBody>
          <a:bodyPr/>
          <a:lstStyle/>
          <a:p>
            <a:r>
              <a:rPr lang="en-IN" b="0" i="0" dirty="0">
                <a:solidFill>
                  <a:srgbClr val="000000"/>
                </a:solidFill>
                <a:effectLst/>
                <a:latin typeface="Oswald"/>
              </a:rPr>
              <a:t>Conflict Resolution</a:t>
            </a:r>
            <a:endParaRPr lang="en-IN" dirty="0"/>
          </a:p>
        </p:txBody>
      </p:sp>
      <p:sp>
        <p:nvSpPr>
          <p:cNvPr id="3" name="Content Placeholder 2">
            <a:extLst>
              <a:ext uri="{FF2B5EF4-FFF2-40B4-BE49-F238E27FC236}">
                <a16:creationId xmlns:a16="http://schemas.microsoft.com/office/drawing/2014/main" id="{4B5CBC7D-D7D9-40DD-8EC4-DF2224834111}"/>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2E2E2E"/>
                </a:solidFill>
                <a:effectLst/>
                <a:latin typeface="Open Sans"/>
              </a:rPr>
              <a:t>We have two rules, Rule 1 and Rule 2,  with the same IF part. </a:t>
            </a:r>
          </a:p>
          <a:p>
            <a:pPr algn="l">
              <a:buFont typeface="Arial" panose="020B0604020202020204" pitchFamily="34" charset="0"/>
              <a:buChar char="•"/>
            </a:pPr>
            <a:r>
              <a:rPr lang="en-US" b="0" i="0" dirty="0">
                <a:solidFill>
                  <a:srgbClr val="2E2E2E"/>
                </a:solidFill>
                <a:effectLst/>
                <a:latin typeface="Open Sans"/>
              </a:rPr>
              <a:t>Thus both of them can be set to fire when the condition part is satisfied. </a:t>
            </a:r>
          </a:p>
          <a:p>
            <a:pPr algn="l">
              <a:buFont typeface="Arial" panose="020B0604020202020204" pitchFamily="34" charset="0"/>
              <a:buChar char="•"/>
            </a:pPr>
            <a:r>
              <a:rPr lang="en-US" b="0" i="0" dirty="0">
                <a:solidFill>
                  <a:srgbClr val="2E2E2E"/>
                </a:solidFill>
                <a:effectLst/>
                <a:latin typeface="Open Sans"/>
              </a:rPr>
              <a:t>These rules represent a conflict set. </a:t>
            </a:r>
          </a:p>
          <a:p>
            <a:pPr algn="l">
              <a:buFont typeface="Arial" panose="020B0604020202020204" pitchFamily="34" charset="0"/>
              <a:buChar char="•"/>
            </a:pPr>
            <a:r>
              <a:rPr lang="en-US" b="0" i="0" dirty="0">
                <a:solidFill>
                  <a:srgbClr val="2E2E2E"/>
                </a:solidFill>
                <a:effectLst/>
                <a:latin typeface="Open Sans"/>
              </a:rPr>
              <a:t>The inference engine must determine which rule to fire from such a set. </a:t>
            </a:r>
            <a:endParaRPr lang="en-US" dirty="0">
              <a:solidFill>
                <a:srgbClr val="2E2E2E"/>
              </a:solidFill>
              <a:latin typeface="Open Sans"/>
            </a:endParaRPr>
          </a:p>
          <a:p>
            <a:pPr algn="l">
              <a:buFont typeface="Arial" panose="020B0604020202020204" pitchFamily="34" charset="0"/>
              <a:buChar char="•"/>
            </a:pPr>
            <a:r>
              <a:rPr lang="en-US" b="0" i="0" dirty="0">
                <a:solidFill>
                  <a:srgbClr val="2E2E2E"/>
                </a:solidFill>
                <a:effectLst/>
                <a:latin typeface="Open Sans"/>
              </a:rPr>
              <a:t>A method for choosing a rule to fired in a given cycle is called </a:t>
            </a:r>
            <a:r>
              <a:rPr lang="en-US" b="1" i="0" dirty="0">
                <a:solidFill>
                  <a:srgbClr val="2E2E2E"/>
                </a:solidFill>
                <a:effectLst/>
                <a:latin typeface="Open Sans"/>
              </a:rPr>
              <a:t>conflict resolution</a:t>
            </a:r>
            <a:r>
              <a:rPr lang="en-US" b="0" i="0" dirty="0">
                <a:solidFill>
                  <a:srgbClr val="2E2E2E"/>
                </a:solidFill>
                <a:effectLst/>
                <a:latin typeface="Open Sans"/>
              </a:rPr>
              <a:t>.</a:t>
            </a:r>
          </a:p>
          <a:p>
            <a:pPr algn="l">
              <a:buFont typeface="Arial" panose="020B0604020202020204" pitchFamily="34" charset="0"/>
              <a:buChar char="•"/>
            </a:pPr>
            <a:r>
              <a:rPr lang="en-US" b="0" i="0" dirty="0">
                <a:solidFill>
                  <a:srgbClr val="2E2E2E"/>
                </a:solidFill>
                <a:effectLst/>
                <a:latin typeface="Open Sans"/>
              </a:rPr>
              <a:t>In  forward chaining, BOTH rules would be fired.</a:t>
            </a:r>
          </a:p>
          <a:p>
            <a:pPr algn="l">
              <a:buFont typeface="Arial" panose="020B0604020202020204" pitchFamily="34" charset="0"/>
              <a:buChar char="•"/>
            </a:pPr>
            <a:r>
              <a:rPr lang="en-US" b="0" i="0" dirty="0">
                <a:solidFill>
                  <a:srgbClr val="2E2E2E"/>
                </a:solidFill>
                <a:effectLst/>
                <a:latin typeface="Open Sans"/>
              </a:rPr>
              <a:t>Rule 1 is fired first as the topmost one, and as a result, its THEN part is executed.</a:t>
            </a:r>
          </a:p>
          <a:p>
            <a:pPr algn="l">
              <a:buFont typeface="Arial" panose="020B0604020202020204" pitchFamily="34" charset="0"/>
              <a:buChar char="•"/>
            </a:pPr>
            <a:r>
              <a:rPr lang="en-US" b="0" i="0" dirty="0">
                <a:solidFill>
                  <a:srgbClr val="2E2E2E"/>
                </a:solidFill>
                <a:effectLst/>
                <a:latin typeface="Open Sans"/>
              </a:rPr>
              <a:t>However, Rule 2 is also fired because the condition part of this matches.</a:t>
            </a:r>
          </a:p>
          <a:p>
            <a:endParaRPr lang="en-IN" dirty="0"/>
          </a:p>
        </p:txBody>
      </p:sp>
    </p:spTree>
    <p:extLst>
      <p:ext uri="{BB962C8B-B14F-4D97-AF65-F5344CB8AC3E}">
        <p14:creationId xmlns:p14="http://schemas.microsoft.com/office/powerpoint/2010/main" val="1510430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B321-08AA-4C74-B0D0-D34966C5845B}"/>
              </a:ext>
            </a:extLst>
          </p:cNvPr>
          <p:cNvSpPr>
            <a:spLocks noGrp="1"/>
          </p:cNvSpPr>
          <p:nvPr>
            <p:ph type="title"/>
          </p:nvPr>
        </p:nvSpPr>
        <p:spPr/>
        <p:txBody>
          <a:bodyPr/>
          <a:lstStyle/>
          <a:p>
            <a:r>
              <a:rPr lang="en-US" b="0" i="0" dirty="0">
                <a:solidFill>
                  <a:srgbClr val="2E2E2E"/>
                </a:solidFill>
                <a:effectLst/>
                <a:latin typeface="Open Sans"/>
              </a:rPr>
              <a:t>Methods used for</a:t>
            </a:r>
            <a:r>
              <a:rPr lang="en-US" b="1" i="0" dirty="0">
                <a:solidFill>
                  <a:srgbClr val="2E2E2E"/>
                </a:solidFill>
                <a:effectLst/>
                <a:latin typeface="Open Sans"/>
              </a:rPr>
              <a:t> conflict resolution</a:t>
            </a:r>
            <a:endParaRPr lang="en-IN" dirty="0"/>
          </a:p>
        </p:txBody>
      </p:sp>
      <p:sp>
        <p:nvSpPr>
          <p:cNvPr id="3" name="Content Placeholder 2">
            <a:extLst>
              <a:ext uri="{FF2B5EF4-FFF2-40B4-BE49-F238E27FC236}">
                <a16:creationId xmlns:a16="http://schemas.microsoft.com/office/drawing/2014/main" id="{BB858F54-CABB-4FC6-A360-7558DD92B61B}"/>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E2E2E"/>
                </a:solidFill>
                <a:effectLst/>
                <a:latin typeface="Open Sans"/>
              </a:rPr>
              <a:t>Fire the rule </a:t>
            </a:r>
          </a:p>
          <a:p>
            <a:pPr lvl="1"/>
            <a:r>
              <a:rPr lang="en-US" b="0" i="0" dirty="0">
                <a:solidFill>
                  <a:srgbClr val="2E2E2E"/>
                </a:solidFill>
                <a:effectLst/>
                <a:latin typeface="Open Sans"/>
              </a:rPr>
              <a:t>with the </a:t>
            </a:r>
            <a:r>
              <a:rPr lang="en-US" b="1" i="0" dirty="0">
                <a:solidFill>
                  <a:srgbClr val="2E2E2E"/>
                </a:solidFill>
                <a:effectLst/>
                <a:latin typeface="Open Sans"/>
              </a:rPr>
              <a:t>highest priority</a:t>
            </a:r>
            <a:r>
              <a:rPr lang="en-US" b="0" i="0" dirty="0">
                <a:solidFill>
                  <a:srgbClr val="2E2E2E"/>
                </a:solidFill>
                <a:effectLst/>
                <a:latin typeface="Open Sans"/>
              </a:rPr>
              <a:t>. In simple applications, the priority can be established by placing the rules in an appropriate order in the knowledge base. Usually this strategy works well for expert systems with around 100 rules.</a:t>
            </a:r>
          </a:p>
          <a:p>
            <a:pPr lvl="1"/>
            <a:r>
              <a:rPr lang="en-US" dirty="0">
                <a:solidFill>
                  <a:srgbClr val="2E2E2E"/>
                </a:solidFill>
                <a:latin typeface="Open Sans"/>
              </a:rPr>
              <a:t>That is </a:t>
            </a:r>
            <a:r>
              <a:rPr lang="en-US" b="1" i="0" dirty="0">
                <a:solidFill>
                  <a:srgbClr val="2E2E2E"/>
                </a:solidFill>
                <a:effectLst/>
                <a:latin typeface="Open Sans"/>
              </a:rPr>
              <a:t>most specific rule</a:t>
            </a:r>
            <a:r>
              <a:rPr lang="en-US" b="0" i="0" dirty="0">
                <a:solidFill>
                  <a:srgbClr val="2E2E2E"/>
                </a:solidFill>
                <a:effectLst/>
                <a:latin typeface="Open Sans"/>
              </a:rPr>
              <a:t>. This method is also known as the </a:t>
            </a:r>
            <a:r>
              <a:rPr lang="en-US" b="1" i="0" dirty="0">
                <a:solidFill>
                  <a:srgbClr val="2E2E2E"/>
                </a:solidFill>
                <a:effectLst/>
                <a:latin typeface="Open Sans"/>
              </a:rPr>
              <a:t>longest matching strategy</a:t>
            </a:r>
            <a:r>
              <a:rPr lang="en-US" b="0" i="0" dirty="0">
                <a:solidFill>
                  <a:srgbClr val="2E2E2E"/>
                </a:solidFill>
                <a:effectLst/>
                <a:latin typeface="Open Sans"/>
              </a:rPr>
              <a:t>. It is based on the assumption that a specific rule processes more information than a general one.</a:t>
            </a:r>
          </a:p>
          <a:p>
            <a:pPr lvl="1"/>
            <a:r>
              <a:rPr lang="en-US" dirty="0">
                <a:solidFill>
                  <a:srgbClr val="2E2E2E"/>
                </a:solidFill>
                <a:latin typeface="Open Sans"/>
              </a:rPr>
              <a:t>That </a:t>
            </a:r>
            <a:r>
              <a:rPr lang="en-US" b="0" i="0" dirty="0">
                <a:solidFill>
                  <a:srgbClr val="2E2E2E"/>
                </a:solidFill>
                <a:effectLst/>
                <a:latin typeface="Open Sans"/>
              </a:rPr>
              <a:t>uses the data most recently entered in the database.</a:t>
            </a:r>
          </a:p>
          <a:p>
            <a:pPr lvl="2"/>
            <a:r>
              <a:rPr lang="en-US" b="0" i="0" dirty="0">
                <a:solidFill>
                  <a:srgbClr val="2E2E2E"/>
                </a:solidFill>
                <a:effectLst/>
                <a:latin typeface="Open Sans"/>
              </a:rPr>
              <a:t>This method relies on time tags attached to each fact in the database.</a:t>
            </a:r>
          </a:p>
          <a:p>
            <a:endParaRPr lang="en-IN" dirty="0"/>
          </a:p>
        </p:txBody>
      </p:sp>
    </p:spTree>
    <p:extLst>
      <p:ext uri="{BB962C8B-B14F-4D97-AF65-F5344CB8AC3E}">
        <p14:creationId xmlns:p14="http://schemas.microsoft.com/office/powerpoint/2010/main" val="300940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923A-CD1F-40C6-A0FA-415DF71E8F74}"/>
              </a:ext>
            </a:extLst>
          </p:cNvPr>
          <p:cNvSpPr>
            <a:spLocks noGrp="1"/>
          </p:cNvSpPr>
          <p:nvPr>
            <p:ph type="title"/>
          </p:nvPr>
        </p:nvSpPr>
        <p:spPr/>
        <p:txBody>
          <a:bodyPr/>
          <a:lstStyle/>
          <a:p>
            <a:r>
              <a:rPr lang="en-IN" b="0" i="0" dirty="0">
                <a:solidFill>
                  <a:srgbClr val="610B4B"/>
                </a:solidFill>
                <a:effectLst/>
                <a:latin typeface="erdana"/>
              </a:rPr>
              <a:t>Advantages of Production rule</a:t>
            </a:r>
            <a:endParaRPr lang="en-IN" dirty="0"/>
          </a:p>
        </p:txBody>
      </p:sp>
      <p:sp>
        <p:nvSpPr>
          <p:cNvPr id="3" name="Content Placeholder 2">
            <a:extLst>
              <a:ext uri="{FF2B5EF4-FFF2-40B4-BE49-F238E27FC236}">
                <a16:creationId xmlns:a16="http://schemas.microsoft.com/office/drawing/2014/main" id="{9C910CB4-1B29-4466-A48C-282D8381CC97}"/>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The production rules are expressed in natural language.</a:t>
            </a:r>
          </a:p>
          <a:p>
            <a:pPr algn="just">
              <a:buFont typeface="+mj-lt"/>
              <a:buAutoNum type="arabicPeriod"/>
            </a:pPr>
            <a:r>
              <a:rPr lang="en-US" b="0" i="0" dirty="0">
                <a:solidFill>
                  <a:srgbClr val="000000"/>
                </a:solidFill>
                <a:effectLst/>
                <a:latin typeface="inter-regular"/>
              </a:rPr>
              <a:t>The production rules are highly modular, so we can easily remove, add or modify an individual rule.</a:t>
            </a:r>
          </a:p>
          <a:p>
            <a:endParaRPr lang="en-IN" dirty="0"/>
          </a:p>
        </p:txBody>
      </p:sp>
    </p:spTree>
    <p:extLst>
      <p:ext uri="{BB962C8B-B14F-4D97-AF65-F5344CB8AC3E}">
        <p14:creationId xmlns:p14="http://schemas.microsoft.com/office/powerpoint/2010/main" val="493689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0684-013A-42C0-ADF4-1F4A6B580F34}"/>
              </a:ext>
            </a:extLst>
          </p:cNvPr>
          <p:cNvSpPr>
            <a:spLocks noGrp="1"/>
          </p:cNvSpPr>
          <p:nvPr>
            <p:ph type="title"/>
          </p:nvPr>
        </p:nvSpPr>
        <p:spPr/>
        <p:txBody>
          <a:bodyPr/>
          <a:lstStyle/>
          <a:p>
            <a:r>
              <a:rPr lang="en-IN" b="0" i="0" dirty="0">
                <a:solidFill>
                  <a:srgbClr val="610B4B"/>
                </a:solidFill>
                <a:effectLst/>
                <a:latin typeface="erdana"/>
              </a:rPr>
              <a:t>Disadvantages of Production rule</a:t>
            </a:r>
            <a:endParaRPr lang="en-IN" dirty="0"/>
          </a:p>
        </p:txBody>
      </p:sp>
      <p:sp>
        <p:nvSpPr>
          <p:cNvPr id="3" name="Content Placeholder 2">
            <a:extLst>
              <a:ext uri="{FF2B5EF4-FFF2-40B4-BE49-F238E27FC236}">
                <a16:creationId xmlns:a16="http://schemas.microsoft.com/office/drawing/2014/main" id="{679C8835-264E-4D4A-ADAE-360225F8BC1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Production rule system does not exhibit any learning capabilities, as it does not store the result of the problem for the future uses.</a:t>
            </a:r>
          </a:p>
          <a:p>
            <a:pPr algn="just">
              <a:buFont typeface="+mj-lt"/>
              <a:buAutoNum type="arabicPeriod"/>
            </a:pPr>
            <a:r>
              <a:rPr lang="en-US" b="0" i="0" dirty="0">
                <a:solidFill>
                  <a:srgbClr val="000000"/>
                </a:solidFill>
                <a:effectLst/>
                <a:latin typeface="inter-regular"/>
              </a:rPr>
              <a:t>During the execution of the program, many rules may be active hence rule-based production systems are inefficient.</a:t>
            </a:r>
          </a:p>
          <a:p>
            <a:endParaRPr lang="en-IN" dirty="0"/>
          </a:p>
        </p:txBody>
      </p:sp>
    </p:spTree>
    <p:extLst>
      <p:ext uri="{BB962C8B-B14F-4D97-AF65-F5344CB8AC3E}">
        <p14:creationId xmlns:p14="http://schemas.microsoft.com/office/powerpoint/2010/main" val="165241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D832-4535-4BAB-A10D-A87992D3268C}"/>
              </a:ext>
            </a:extLst>
          </p:cNvPr>
          <p:cNvSpPr>
            <a:spLocks noGrp="1"/>
          </p:cNvSpPr>
          <p:nvPr>
            <p:ph type="title"/>
          </p:nvPr>
        </p:nvSpPr>
        <p:spPr/>
        <p:txBody>
          <a:bodyPr/>
          <a:lstStyle/>
          <a:p>
            <a:r>
              <a:rPr lang="en-IN" dirty="0"/>
              <a:t>Closed worlds and Open worlds</a:t>
            </a:r>
          </a:p>
        </p:txBody>
      </p:sp>
      <p:sp>
        <p:nvSpPr>
          <p:cNvPr id="3" name="Content Placeholder 2">
            <a:extLst>
              <a:ext uri="{FF2B5EF4-FFF2-40B4-BE49-F238E27FC236}">
                <a16:creationId xmlns:a16="http://schemas.microsoft.com/office/drawing/2014/main" id="{EAA33FBE-311A-44E1-9CB9-E3AE98708ADE}"/>
              </a:ext>
            </a:extLst>
          </p:cNvPr>
          <p:cNvSpPr>
            <a:spLocks noGrp="1"/>
          </p:cNvSpPr>
          <p:nvPr>
            <p:ph idx="1"/>
          </p:nvPr>
        </p:nvSpPr>
        <p:spPr/>
        <p:txBody>
          <a:bodyPr/>
          <a:lstStyle/>
          <a:p>
            <a:r>
              <a:rPr lang="en-IN" dirty="0"/>
              <a:t>Do we know the world completely? Or is our knowledge incomplete?</a:t>
            </a:r>
          </a:p>
          <a:p>
            <a:r>
              <a:rPr lang="en-IN" dirty="0"/>
              <a:t>The closed world assumption says that</a:t>
            </a:r>
          </a:p>
          <a:p>
            <a:pPr lvl="1"/>
            <a:r>
              <a:rPr lang="en-IN" dirty="0"/>
              <a:t>What you know is all there is to know about the world.</a:t>
            </a:r>
          </a:p>
          <a:p>
            <a:pPr lvl="1"/>
            <a:r>
              <a:rPr lang="en-IN" dirty="0"/>
              <a:t>This implies that if you do not know something, it is false.</a:t>
            </a:r>
          </a:p>
          <a:p>
            <a:pPr lvl="1"/>
            <a:r>
              <a:rPr lang="en-IN" dirty="0"/>
              <a:t>When we look at this idea of logic in programming language: </a:t>
            </a:r>
            <a:r>
              <a:rPr lang="en-IN" dirty="0" err="1"/>
              <a:t>Prolog</a:t>
            </a:r>
            <a:r>
              <a:rPr lang="en-IN" dirty="0"/>
              <a:t> there is this notion of negation by failure</a:t>
            </a:r>
          </a:p>
          <a:p>
            <a:pPr lvl="2"/>
            <a:r>
              <a:rPr lang="en-IN" dirty="0"/>
              <a:t>If you fail to show that it is true then it must be false</a:t>
            </a:r>
          </a:p>
          <a:p>
            <a:pPr lvl="1"/>
            <a:r>
              <a:rPr lang="en-IN" dirty="0"/>
              <a:t>It’s not saying that its false because you don’t know whether it is true or false</a:t>
            </a:r>
          </a:p>
          <a:p>
            <a:pPr lvl="1"/>
            <a:r>
              <a:rPr lang="en-IN" dirty="0"/>
              <a:t>In the real world is not like that, there are so many things that we may not take cognisance of and which may be relevant to what we are trying to show</a:t>
            </a:r>
          </a:p>
          <a:p>
            <a:endParaRPr lang="en-IN" dirty="0"/>
          </a:p>
        </p:txBody>
      </p:sp>
    </p:spTree>
    <p:extLst>
      <p:ext uri="{BB962C8B-B14F-4D97-AF65-F5344CB8AC3E}">
        <p14:creationId xmlns:p14="http://schemas.microsoft.com/office/powerpoint/2010/main" val="2988958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F4D5-981E-437D-ACCC-0F3F881C3B29}"/>
              </a:ext>
            </a:extLst>
          </p:cNvPr>
          <p:cNvSpPr>
            <a:spLocks noGrp="1"/>
          </p:cNvSpPr>
          <p:nvPr>
            <p:ph type="title"/>
          </p:nvPr>
        </p:nvSpPr>
        <p:spPr/>
        <p:txBody>
          <a:bodyPr/>
          <a:lstStyle/>
          <a:p>
            <a:r>
              <a:rPr lang="en-IN" dirty="0"/>
              <a:t>Structured knowledge representation</a:t>
            </a:r>
          </a:p>
        </p:txBody>
      </p:sp>
      <p:sp>
        <p:nvSpPr>
          <p:cNvPr id="3" name="Content Placeholder 2">
            <a:extLst>
              <a:ext uri="{FF2B5EF4-FFF2-40B4-BE49-F238E27FC236}">
                <a16:creationId xmlns:a16="http://schemas.microsoft.com/office/drawing/2014/main" id="{E66C229D-3E96-4254-9DC5-9F5B27780795}"/>
              </a:ext>
            </a:extLst>
          </p:cNvPr>
          <p:cNvSpPr>
            <a:spLocks noGrp="1"/>
          </p:cNvSpPr>
          <p:nvPr>
            <p:ph idx="1"/>
          </p:nvPr>
        </p:nvSpPr>
        <p:spPr/>
        <p:txBody>
          <a:bodyPr/>
          <a:lstStyle/>
          <a:p>
            <a:r>
              <a:rPr lang="en-US" sz="1800" dirty="0">
                <a:solidFill>
                  <a:srgbClr val="242424"/>
                </a:solidFill>
                <a:effectLst/>
                <a:latin typeface="Bookman Old Style" panose="02050604050505020204" pitchFamily="18" charset="0"/>
                <a:ea typeface="Times New Roman" panose="02020603050405020304" pitchFamily="18" charset="0"/>
                <a:cs typeface="Calibri" panose="020F0502020204030204" pitchFamily="34" charset="0"/>
              </a:rPr>
              <a:t>Semantic Nets, </a:t>
            </a:r>
          </a:p>
          <a:p>
            <a:r>
              <a:rPr lang="en-US" sz="1800" dirty="0">
                <a:solidFill>
                  <a:srgbClr val="242424"/>
                </a:solidFill>
                <a:effectLst/>
                <a:latin typeface="Bookman Old Style" panose="02050604050505020204" pitchFamily="18" charset="0"/>
                <a:ea typeface="Times New Roman" panose="02020603050405020304" pitchFamily="18" charset="0"/>
                <a:cs typeface="Calibri" panose="020F0502020204030204" pitchFamily="34" charset="0"/>
              </a:rPr>
              <a:t>frames, </a:t>
            </a:r>
          </a:p>
          <a:p>
            <a:r>
              <a:rPr lang="en-US" sz="1800" dirty="0">
                <a:solidFill>
                  <a:srgbClr val="242424"/>
                </a:solidFill>
                <a:effectLst/>
                <a:latin typeface="Bookman Old Style" panose="02050604050505020204" pitchFamily="18" charset="0"/>
                <a:ea typeface="Times New Roman" panose="02020603050405020304" pitchFamily="18" charset="0"/>
                <a:cs typeface="Calibri" panose="020F0502020204030204" pitchFamily="34" charset="0"/>
              </a:rPr>
              <a:t>Conceptual dependency, </a:t>
            </a:r>
          </a:p>
          <a:p>
            <a:r>
              <a:rPr lang="en-US" sz="1800" dirty="0">
                <a:solidFill>
                  <a:srgbClr val="242424"/>
                </a:solidFill>
                <a:effectLst/>
                <a:latin typeface="Bookman Old Style" panose="02050604050505020204" pitchFamily="18" charset="0"/>
                <a:ea typeface="Times New Roman" panose="02020603050405020304" pitchFamily="18" charset="0"/>
                <a:cs typeface="Calibri" panose="020F0502020204030204" pitchFamily="34" charset="0"/>
              </a:rPr>
              <a:t>Scripts</a:t>
            </a:r>
            <a:endParaRPr lang="en-IN" dirty="0"/>
          </a:p>
        </p:txBody>
      </p:sp>
    </p:spTree>
    <p:extLst>
      <p:ext uri="{BB962C8B-B14F-4D97-AF65-F5344CB8AC3E}">
        <p14:creationId xmlns:p14="http://schemas.microsoft.com/office/powerpoint/2010/main" val="1859717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6F6-4B7D-45D2-88B7-22B7A4347247}"/>
              </a:ext>
            </a:extLst>
          </p:cNvPr>
          <p:cNvSpPr>
            <a:spLocks noGrp="1"/>
          </p:cNvSpPr>
          <p:nvPr>
            <p:ph type="title"/>
          </p:nvPr>
        </p:nvSpPr>
        <p:spPr/>
        <p:txBody>
          <a:bodyPr>
            <a:normAutofit/>
          </a:bodyPr>
          <a:lstStyle/>
          <a:p>
            <a:r>
              <a:rPr lang="en-US" sz="3600" dirty="0">
                <a:effectLst/>
                <a:latin typeface="Rockwell" panose="02060603020205020403" pitchFamily="18" charset="0"/>
                <a:ea typeface="Calibri" panose="020F0502020204030204" pitchFamily="34" charset="0"/>
                <a:cs typeface="Calibri" panose="020F0502020204030204" pitchFamily="34" charset="0"/>
              </a:rPr>
              <a:t>Semantic Networks Representation</a:t>
            </a:r>
            <a:endParaRPr lang="en-IN" sz="7200" dirty="0"/>
          </a:p>
        </p:txBody>
      </p:sp>
      <p:sp>
        <p:nvSpPr>
          <p:cNvPr id="3" name="Content Placeholder 2">
            <a:extLst>
              <a:ext uri="{FF2B5EF4-FFF2-40B4-BE49-F238E27FC236}">
                <a16:creationId xmlns:a16="http://schemas.microsoft.com/office/drawing/2014/main" id="{758ABADF-40C7-446B-B3DD-D09FD847692F}"/>
              </a:ext>
            </a:extLst>
          </p:cNvPr>
          <p:cNvSpPr>
            <a:spLocks noGrp="1"/>
          </p:cNvSpPr>
          <p:nvPr>
            <p:ph idx="1"/>
          </p:nvPr>
        </p:nvSpPr>
        <p:spPr/>
        <p:txBody>
          <a:bodyPr>
            <a:normAutofit fontScale="92500"/>
          </a:bodyPr>
          <a:lstStyle/>
          <a:p>
            <a:r>
              <a:rPr lang="en-US" b="0" i="0" dirty="0">
                <a:solidFill>
                  <a:srgbClr val="333333"/>
                </a:solidFill>
                <a:effectLst/>
                <a:latin typeface="inter-regular"/>
              </a:rPr>
              <a:t>Semantic networks are alternative of predicate logic for knowledge representation. </a:t>
            </a:r>
          </a:p>
          <a:p>
            <a:r>
              <a:rPr lang="en-US" b="0" i="0" dirty="0">
                <a:solidFill>
                  <a:srgbClr val="333333"/>
                </a:solidFill>
                <a:effectLst/>
                <a:latin typeface="inter-regular"/>
              </a:rPr>
              <a:t>In Semantic networks, we can represent our knowledge in the form of graphical networks. </a:t>
            </a:r>
          </a:p>
          <a:p>
            <a:r>
              <a:rPr lang="en-US" b="0" i="0" dirty="0">
                <a:solidFill>
                  <a:srgbClr val="333333"/>
                </a:solidFill>
                <a:effectLst/>
                <a:latin typeface="inter-regular"/>
              </a:rPr>
              <a:t>This network consists of nodes representing objects and arcs which describe the relationship between those objects and arc labels that denote particular relations. </a:t>
            </a:r>
          </a:p>
          <a:p>
            <a:r>
              <a:rPr lang="en-US" b="0" i="0" dirty="0">
                <a:solidFill>
                  <a:srgbClr val="333333"/>
                </a:solidFill>
                <a:effectLst/>
                <a:latin typeface="inter-regular"/>
              </a:rPr>
              <a:t>Semantic networks can categorize the object in different forms and can also link those objects. </a:t>
            </a:r>
          </a:p>
          <a:p>
            <a:r>
              <a:rPr lang="en-US" b="0" i="0" dirty="0">
                <a:solidFill>
                  <a:srgbClr val="333333"/>
                </a:solidFill>
                <a:effectLst/>
                <a:latin typeface="inter-regular"/>
              </a:rPr>
              <a:t>Semantic networks are easy to understand and can be easily extended.</a:t>
            </a:r>
            <a:endParaRPr lang="en-IN" dirty="0"/>
          </a:p>
        </p:txBody>
      </p:sp>
    </p:spTree>
    <p:extLst>
      <p:ext uri="{BB962C8B-B14F-4D97-AF65-F5344CB8AC3E}">
        <p14:creationId xmlns:p14="http://schemas.microsoft.com/office/powerpoint/2010/main" val="3566186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BAB9-3453-4A0D-B1F2-3F93C730EF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236F78-769D-4D95-A897-E7F5D4BE1B7B}"/>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This representation consist of mainly two types of relations:</a:t>
            </a:r>
          </a:p>
          <a:p>
            <a:pPr lvl="1" algn="just">
              <a:buFont typeface="+mj-lt"/>
              <a:buAutoNum type="arabicPeriod"/>
            </a:pPr>
            <a:r>
              <a:rPr lang="en-US" b="0" i="0" dirty="0">
                <a:solidFill>
                  <a:srgbClr val="000000"/>
                </a:solidFill>
                <a:effectLst/>
                <a:latin typeface="inter-regular"/>
              </a:rPr>
              <a:t>IS-A relation (Inheritance)</a:t>
            </a:r>
          </a:p>
          <a:p>
            <a:pPr lvl="1" algn="just">
              <a:buFont typeface="+mj-lt"/>
              <a:buAutoNum type="arabicPeriod"/>
            </a:pPr>
            <a:r>
              <a:rPr lang="en-US" b="0" i="0" dirty="0">
                <a:solidFill>
                  <a:srgbClr val="000000"/>
                </a:solidFill>
                <a:effectLst/>
                <a:latin typeface="inter-regular"/>
              </a:rPr>
              <a:t>Kind-of-relation</a:t>
            </a:r>
          </a:p>
          <a:p>
            <a:pPr algn="just"/>
            <a:r>
              <a:rPr lang="en-US" b="1" i="0" dirty="0">
                <a:solidFill>
                  <a:srgbClr val="333333"/>
                </a:solidFill>
                <a:effectLst/>
                <a:latin typeface="inter-bold"/>
              </a:rPr>
              <a:t>Example:</a:t>
            </a:r>
            <a:r>
              <a:rPr lang="en-US" b="0" i="0" dirty="0">
                <a:solidFill>
                  <a:srgbClr val="333333"/>
                </a:solidFill>
                <a:effectLst/>
                <a:latin typeface="inter-regular"/>
              </a:rPr>
              <a:t> Following are some statements which we need to represent in the form of nodes and arcs.</a:t>
            </a:r>
          </a:p>
          <a:p>
            <a:pPr algn="just"/>
            <a:r>
              <a:rPr lang="en-US" b="0" i="0" dirty="0">
                <a:solidFill>
                  <a:srgbClr val="610B4B"/>
                </a:solidFill>
                <a:effectLst/>
                <a:latin typeface="erdana"/>
              </a:rPr>
              <a:t>Statements:</a:t>
            </a:r>
          </a:p>
          <a:p>
            <a:pPr algn="just">
              <a:buFont typeface="+mj-lt"/>
              <a:buAutoNum type="arabicPeriod"/>
            </a:pPr>
            <a:r>
              <a:rPr lang="en-US" b="0" i="0" dirty="0">
                <a:solidFill>
                  <a:srgbClr val="000000"/>
                </a:solidFill>
                <a:effectLst/>
                <a:latin typeface="inter-regular"/>
              </a:rPr>
              <a:t>Jerry is a cat.</a:t>
            </a:r>
          </a:p>
          <a:p>
            <a:pPr algn="just">
              <a:buFont typeface="+mj-lt"/>
              <a:buAutoNum type="arabicPeriod"/>
            </a:pPr>
            <a:r>
              <a:rPr lang="en-US" b="0" i="0" dirty="0">
                <a:solidFill>
                  <a:srgbClr val="000000"/>
                </a:solidFill>
                <a:effectLst/>
                <a:latin typeface="inter-regular"/>
              </a:rPr>
              <a:t>Jerry is a mammal</a:t>
            </a:r>
          </a:p>
          <a:p>
            <a:pPr algn="just">
              <a:buFont typeface="+mj-lt"/>
              <a:buAutoNum type="arabicPeriod"/>
            </a:pPr>
            <a:r>
              <a:rPr lang="en-US" b="0" i="0" dirty="0">
                <a:solidFill>
                  <a:srgbClr val="000000"/>
                </a:solidFill>
                <a:effectLst/>
                <a:latin typeface="inter-regular"/>
              </a:rPr>
              <a:t>Jerry is owned by Priya.</a:t>
            </a:r>
          </a:p>
          <a:p>
            <a:pPr algn="just">
              <a:buFont typeface="+mj-lt"/>
              <a:buAutoNum type="arabicPeriod"/>
            </a:pPr>
            <a:r>
              <a:rPr lang="en-US" b="0" i="0" dirty="0">
                <a:solidFill>
                  <a:srgbClr val="000000"/>
                </a:solidFill>
                <a:effectLst/>
                <a:latin typeface="inter-regular"/>
              </a:rPr>
              <a:t>Jerry is white colored.</a:t>
            </a:r>
          </a:p>
          <a:p>
            <a:pPr algn="just">
              <a:buFont typeface="+mj-lt"/>
              <a:buAutoNum type="arabicPeriod"/>
            </a:pPr>
            <a:r>
              <a:rPr lang="en-US" b="0" i="0" dirty="0">
                <a:solidFill>
                  <a:srgbClr val="000000"/>
                </a:solidFill>
                <a:effectLst/>
                <a:latin typeface="inter-regular"/>
              </a:rPr>
              <a:t>All animals are mammal.</a:t>
            </a:r>
          </a:p>
          <a:p>
            <a:endParaRPr lang="en-IN" dirty="0"/>
          </a:p>
        </p:txBody>
      </p:sp>
    </p:spTree>
    <p:extLst>
      <p:ext uri="{BB962C8B-B14F-4D97-AF65-F5344CB8AC3E}">
        <p14:creationId xmlns:p14="http://schemas.microsoft.com/office/powerpoint/2010/main" val="287702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chniques of knowledge representation">
            <a:extLst>
              <a:ext uri="{FF2B5EF4-FFF2-40B4-BE49-F238E27FC236}">
                <a16:creationId xmlns:a16="http://schemas.microsoft.com/office/drawing/2014/main" id="{A4B43BA4-18C2-402C-A275-CC3B02AC1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840" y="1385888"/>
            <a:ext cx="6725603" cy="360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749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0CBB-199A-4367-8D00-BBCDF30DFACE}"/>
              </a:ext>
            </a:extLst>
          </p:cNvPr>
          <p:cNvSpPr>
            <a:spLocks noGrp="1"/>
          </p:cNvSpPr>
          <p:nvPr>
            <p:ph type="title"/>
          </p:nvPr>
        </p:nvSpPr>
        <p:spPr/>
        <p:txBody>
          <a:bodyPr/>
          <a:lstStyle/>
          <a:p>
            <a:r>
              <a:rPr lang="en-IN" b="0" i="0" dirty="0">
                <a:solidFill>
                  <a:srgbClr val="610B4B"/>
                </a:solidFill>
                <a:effectLst/>
                <a:latin typeface="erdana"/>
              </a:rPr>
              <a:t>Drawbacks in Semantic representation</a:t>
            </a:r>
            <a:endParaRPr lang="en-IN" dirty="0"/>
          </a:p>
        </p:txBody>
      </p:sp>
      <p:sp>
        <p:nvSpPr>
          <p:cNvPr id="3" name="Content Placeholder 2">
            <a:extLst>
              <a:ext uri="{FF2B5EF4-FFF2-40B4-BE49-F238E27FC236}">
                <a16:creationId xmlns:a16="http://schemas.microsoft.com/office/drawing/2014/main" id="{60ADCA25-93DC-4833-BE61-444EE37E2DE4}"/>
              </a:ext>
            </a:extLst>
          </p:cNvPr>
          <p:cNvSpPr>
            <a:spLocks noGrp="1"/>
          </p:cNvSpPr>
          <p:nvPr>
            <p:ph idx="1"/>
          </p:nvPr>
        </p:nvSpPr>
        <p:spPr/>
        <p:txBody>
          <a:bodyPr>
            <a:normAutofit fontScale="92500" lnSpcReduction="20000"/>
          </a:bodyPr>
          <a:lstStyle/>
          <a:p>
            <a:pPr algn="just">
              <a:buFont typeface="+mj-lt"/>
              <a:buAutoNum type="arabicPeriod"/>
            </a:pPr>
            <a:r>
              <a:rPr lang="en-US" b="0" i="0" dirty="0">
                <a:solidFill>
                  <a:srgbClr val="000000"/>
                </a:solidFill>
                <a:effectLst/>
                <a:latin typeface="inter-regular"/>
              </a:rPr>
              <a:t>Semantic networks take more computational time at runtime as we need to traverse the complete network tree to answer some questions. </a:t>
            </a:r>
          </a:p>
          <a:p>
            <a:pPr algn="just">
              <a:buFont typeface="+mj-lt"/>
              <a:buAutoNum type="arabicPeriod"/>
            </a:pPr>
            <a:r>
              <a:rPr lang="en-US" dirty="0">
                <a:solidFill>
                  <a:srgbClr val="000000"/>
                </a:solidFill>
                <a:latin typeface="inter-regular"/>
              </a:rPr>
              <a:t> </a:t>
            </a:r>
            <a:r>
              <a:rPr lang="en-US" b="0" i="0" dirty="0">
                <a:solidFill>
                  <a:srgbClr val="000000"/>
                </a:solidFill>
                <a:effectLst/>
                <a:latin typeface="inter-regular"/>
              </a:rPr>
              <a:t>It might be possible in the worst case scenario that after traversing the entire tree, we find that the solution does not exist in this network.</a:t>
            </a:r>
          </a:p>
          <a:p>
            <a:pPr algn="just">
              <a:buFont typeface="+mj-lt"/>
              <a:buAutoNum type="arabicPeriod"/>
            </a:pPr>
            <a:r>
              <a:rPr lang="en-US" b="0" i="0" dirty="0">
                <a:solidFill>
                  <a:srgbClr val="000000"/>
                </a:solidFill>
                <a:effectLst/>
                <a:latin typeface="inter-regular"/>
              </a:rPr>
              <a:t>Semantic networks try to model human-like memory (Which has 86 billion neurons and links) to store the information, but in practice, it is not possible to build such a vast semantic network.</a:t>
            </a:r>
          </a:p>
          <a:p>
            <a:pPr algn="just">
              <a:buFont typeface="+mj-lt"/>
              <a:buAutoNum type="arabicPeriod"/>
            </a:pPr>
            <a:r>
              <a:rPr lang="en-US" b="0" i="0" dirty="0">
                <a:solidFill>
                  <a:srgbClr val="000000"/>
                </a:solidFill>
                <a:effectLst/>
                <a:latin typeface="inter-regular"/>
              </a:rPr>
              <a:t>These types of representations are inadequate as they do not have any equivalent quantifier, e.g., for all, for some, none, etc.</a:t>
            </a:r>
          </a:p>
          <a:p>
            <a:pPr algn="just">
              <a:buFont typeface="+mj-lt"/>
              <a:buAutoNum type="arabicPeriod"/>
            </a:pPr>
            <a:r>
              <a:rPr lang="en-US" b="0" i="0" dirty="0">
                <a:solidFill>
                  <a:srgbClr val="000000"/>
                </a:solidFill>
                <a:effectLst/>
                <a:latin typeface="inter-regular"/>
              </a:rPr>
              <a:t>Semantic networks do not have any standard definition for the link names.</a:t>
            </a:r>
          </a:p>
          <a:p>
            <a:pPr algn="just">
              <a:buFont typeface="+mj-lt"/>
              <a:buAutoNum type="arabicPeriod"/>
            </a:pPr>
            <a:r>
              <a:rPr lang="en-US" b="0" i="0" dirty="0">
                <a:solidFill>
                  <a:srgbClr val="000000"/>
                </a:solidFill>
                <a:effectLst/>
                <a:latin typeface="inter-regular"/>
              </a:rPr>
              <a:t>These networks are not intelligent and depend on the creator of the system.</a:t>
            </a:r>
          </a:p>
          <a:p>
            <a:endParaRPr lang="en-IN" dirty="0"/>
          </a:p>
        </p:txBody>
      </p:sp>
    </p:spTree>
    <p:extLst>
      <p:ext uri="{BB962C8B-B14F-4D97-AF65-F5344CB8AC3E}">
        <p14:creationId xmlns:p14="http://schemas.microsoft.com/office/powerpoint/2010/main" val="3648212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D3EE-1FF9-4328-90A3-8E426DDBEC94}"/>
              </a:ext>
            </a:extLst>
          </p:cNvPr>
          <p:cNvSpPr>
            <a:spLocks noGrp="1"/>
          </p:cNvSpPr>
          <p:nvPr>
            <p:ph type="title"/>
          </p:nvPr>
        </p:nvSpPr>
        <p:spPr/>
        <p:txBody>
          <a:bodyPr/>
          <a:lstStyle/>
          <a:p>
            <a:r>
              <a:rPr lang="en-IN" b="0" i="0" dirty="0">
                <a:solidFill>
                  <a:srgbClr val="610B4B"/>
                </a:solidFill>
                <a:effectLst/>
                <a:latin typeface="erdana"/>
              </a:rPr>
              <a:t>Advantages of Semantic network</a:t>
            </a:r>
            <a:endParaRPr lang="en-IN" dirty="0"/>
          </a:p>
        </p:txBody>
      </p:sp>
      <p:sp>
        <p:nvSpPr>
          <p:cNvPr id="3" name="Content Placeholder 2">
            <a:extLst>
              <a:ext uri="{FF2B5EF4-FFF2-40B4-BE49-F238E27FC236}">
                <a16:creationId xmlns:a16="http://schemas.microsoft.com/office/drawing/2014/main" id="{10C62512-6838-45A5-89FC-2F026BE6877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Semantic networks are a natural representation of knowledge.</a:t>
            </a:r>
          </a:p>
          <a:p>
            <a:pPr algn="just">
              <a:buFont typeface="+mj-lt"/>
              <a:buAutoNum type="arabicPeriod"/>
            </a:pPr>
            <a:r>
              <a:rPr lang="en-US" b="0" i="0" dirty="0">
                <a:solidFill>
                  <a:srgbClr val="000000"/>
                </a:solidFill>
                <a:effectLst/>
                <a:latin typeface="inter-regular"/>
              </a:rPr>
              <a:t>Semantic networks convey meaning in a transparent manner.</a:t>
            </a:r>
          </a:p>
          <a:p>
            <a:pPr algn="just">
              <a:buFont typeface="+mj-lt"/>
              <a:buAutoNum type="arabicPeriod"/>
            </a:pPr>
            <a:r>
              <a:rPr lang="en-US" b="0" i="0" dirty="0">
                <a:solidFill>
                  <a:srgbClr val="000000"/>
                </a:solidFill>
                <a:effectLst/>
                <a:latin typeface="inter-regular"/>
              </a:rPr>
              <a:t>These networks are simple and easily understandable.</a:t>
            </a:r>
          </a:p>
          <a:p>
            <a:endParaRPr lang="en-IN" dirty="0"/>
          </a:p>
        </p:txBody>
      </p:sp>
    </p:spTree>
    <p:extLst>
      <p:ext uri="{BB962C8B-B14F-4D97-AF65-F5344CB8AC3E}">
        <p14:creationId xmlns:p14="http://schemas.microsoft.com/office/powerpoint/2010/main" val="1961938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9250-E1B6-4876-AF7F-ABEDAC225250}"/>
              </a:ext>
            </a:extLst>
          </p:cNvPr>
          <p:cNvSpPr>
            <a:spLocks noGrp="1"/>
          </p:cNvSpPr>
          <p:nvPr>
            <p:ph type="title"/>
          </p:nvPr>
        </p:nvSpPr>
        <p:spPr>
          <a:xfrm>
            <a:off x="838200" y="308854"/>
            <a:ext cx="10515600" cy="1325563"/>
          </a:xfrm>
        </p:spPr>
        <p:txBody>
          <a:bodyPr>
            <a:normAutofit/>
          </a:bodyPr>
          <a:lstStyle/>
          <a:p>
            <a:r>
              <a:rPr lang="en-US" sz="3200" dirty="0">
                <a:effectLst/>
                <a:latin typeface="Rockwell" panose="02060603020205020403" pitchFamily="18" charset="0"/>
                <a:ea typeface="Calibri" panose="020F0502020204030204" pitchFamily="34" charset="0"/>
                <a:cs typeface="Calibri" panose="020F0502020204030204" pitchFamily="34" charset="0"/>
              </a:rPr>
              <a:t>Frames Representation</a:t>
            </a:r>
            <a:endParaRPr lang="en-IN" sz="6600" dirty="0"/>
          </a:p>
        </p:txBody>
      </p:sp>
      <p:sp>
        <p:nvSpPr>
          <p:cNvPr id="3" name="Content Placeholder 2">
            <a:extLst>
              <a:ext uri="{FF2B5EF4-FFF2-40B4-BE49-F238E27FC236}">
                <a16:creationId xmlns:a16="http://schemas.microsoft.com/office/drawing/2014/main" id="{78D727E1-A5AD-4E8E-B2B5-504122366807}"/>
              </a:ext>
            </a:extLst>
          </p:cNvPr>
          <p:cNvSpPr>
            <a:spLocks noGrp="1"/>
          </p:cNvSpPr>
          <p:nvPr>
            <p:ph idx="1"/>
          </p:nvPr>
        </p:nvSpPr>
        <p:spPr/>
        <p:txBody>
          <a:bodyPr>
            <a:normAutofit fontScale="92500" lnSpcReduction="20000"/>
          </a:bodyPr>
          <a:lstStyle/>
          <a:p>
            <a:r>
              <a:rPr lang="en-US" dirty="0"/>
              <a:t>A frame is a collection of attributes or slots and associated values that describe some real world entity</a:t>
            </a:r>
          </a:p>
          <a:p>
            <a:r>
              <a:rPr lang="en-US" dirty="0"/>
              <a:t>Each frame represents – </a:t>
            </a:r>
          </a:p>
          <a:p>
            <a:pPr lvl="1"/>
            <a:r>
              <a:rPr lang="en-US" dirty="0"/>
              <a:t>a class, or </a:t>
            </a:r>
          </a:p>
          <a:p>
            <a:pPr lvl="1"/>
            <a:r>
              <a:rPr lang="en-US" dirty="0"/>
              <a:t>an instance (an element of a class)</a:t>
            </a:r>
            <a:endParaRPr lang="en-US" b="0" i="0" dirty="0">
              <a:effectLst/>
              <a:latin typeface="inter-regular"/>
            </a:endParaRPr>
          </a:p>
          <a:p>
            <a:r>
              <a:rPr lang="en-US" b="0" i="0" dirty="0">
                <a:effectLst/>
                <a:latin typeface="inter-regular"/>
              </a:rPr>
              <a:t>A frame is a record like structure which consists of a collection of attributes and its values to describe an entity in the world. </a:t>
            </a:r>
          </a:p>
          <a:p>
            <a:r>
              <a:rPr lang="en-US" b="0" i="0" dirty="0">
                <a:effectLst/>
                <a:latin typeface="inter-regular"/>
              </a:rPr>
              <a:t>Frames are the AI data structure which divides knowledge into substructures. </a:t>
            </a:r>
          </a:p>
          <a:p>
            <a:r>
              <a:rPr lang="en-US" b="0" i="0" dirty="0">
                <a:effectLst/>
                <a:latin typeface="inter-regular"/>
              </a:rPr>
              <a:t>Thus, It consists of a collection of slots and slot values. </a:t>
            </a:r>
          </a:p>
          <a:p>
            <a:r>
              <a:rPr lang="en-US" b="0" i="0" dirty="0">
                <a:effectLst/>
                <a:latin typeface="inter-regular"/>
              </a:rPr>
              <a:t>These slots may be of any type and sizes. </a:t>
            </a:r>
          </a:p>
          <a:p>
            <a:r>
              <a:rPr lang="en-US" b="0" i="0" dirty="0">
                <a:effectLst/>
                <a:latin typeface="inter-regular"/>
              </a:rPr>
              <a:t>Slots have names and values which are called facets.</a:t>
            </a:r>
            <a:endParaRPr lang="en-IN" dirty="0"/>
          </a:p>
        </p:txBody>
      </p:sp>
    </p:spTree>
    <p:extLst>
      <p:ext uri="{BB962C8B-B14F-4D97-AF65-F5344CB8AC3E}">
        <p14:creationId xmlns:p14="http://schemas.microsoft.com/office/powerpoint/2010/main" val="2598176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8C10-7D30-4184-A857-CDB72968E32B}"/>
              </a:ext>
            </a:extLst>
          </p:cNvPr>
          <p:cNvSpPr>
            <a:spLocks noGrp="1"/>
          </p:cNvSpPr>
          <p:nvPr>
            <p:ph type="title"/>
          </p:nvPr>
        </p:nvSpPr>
        <p:spPr/>
        <p:txBody>
          <a:bodyPr/>
          <a:lstStyle/>
          <a:p>
            <a:r>
              <a:rPr lang="en-IN" dirty="0"/>
              <a:t>Facets</a:t>
            </a:r>
          </a:p>
        </p:txBody>
      </p:sp>
      <p:sp>
        <p:nvSpPr>
          <p:cNvPr id="3" name="Content Placeholder 2">
            <a:extLst>
              <a:ext uri="{FF2B5EF4-FFF2-40B4-BE49-F238E27FC236}">
                <a16:creationId xmlns:a16="http://schemas.microsoft.com/office/drawing/2014/main" id="{F752125A-F47D-42C0-9420-67D84ACF9983}"/>
              </a:ext>
            </a:extLst>
          </p:cNvPr>
          <p:cNvSpPr>
            <a:spLocks noGrp="1"/>
          </p:cNvSpPr>
          <p:nvPr>
            <p:ph idx="1"/>
          </p:nvPr>
        </p:nvSpPr>
        <p:spPr/>
        <p:txBody>
          <a:bodyPr/>
          <a:lstStyle/>
          <a:p>
            <a:r>
              <a:rPr lang="en-US" b="0" i="0" dirty="0">
                <a:solidFill>
                  <a:srgbClr val="2E2E2E"/>
                </a:solidFill>
                <a:effectLst/>
                <a:latin typeface="Open Sans"/>
              </a:rPr>
              <a:t>Each </a:t>
            </a:r>
            <a:r>
              <a:rPr lang="en-US" b="0" i="0" dirty="0">
                <a:effectLst/>
                <a:latin typeface="Open Sans"/>
              </a:rPr>
              <a:t>slot may contain one or more facets (called fillers) which may take many forms such as :</a:t>
            </a:r>
            <a:br>
              <a:rPr lang="en-US" dirty="0"/>
            </a:br>
            <a:r>
              <a:rPr lang="en-US" b="0" i="0" dirty="0">
                <a:effectLst/>
                <a:latin typeface="Open Sans"/>
              </a:rPr>
              <a:t>                 ⇒value (value of the slot),</a:t>
            </a:r>
            <a:br>
              <a:rPr lang="en-US" dirty="0"/>
            </a:br>
            <a:r>
              <a:rPr lang="en-US" b="0" i="0" dirty="0">
                <a:effectLst/>
                <a:latin typeface="Open Sans"/>
              </a:rPr>
              <a:t>                 ⇒default (default value of the slot),</a:t>
            </a:r>
            <a:br>
              <a:rPr lang="en-US" dirty="0"/>
            </a:br>
            <a:r>
              <a:rPr lang="en-US" b="0" i="0" dirty="0">
                <a:effectLst/>
                <a:latin typeface="Open Sans"/>
              </a:rPr>
              <a:t>                 ⇒range (indicates the range of integer or enumerated values, a slot can have),</a:t>
            </a:r>
            <a:br>
              <a:rPr lang="en-US" dirty="0"/>
            </a:br>
            <a:r>
              <a:rPr lang="en-US" b="0" i="0" dirty="0">
                <a:effectLst/>
                <a:latin typeface="Open Sans"/>
              </a:rPr>
              <a:t>                ⇒demons (procedural attachments such as </a:t>
            </a:r>
            <a:r>
              <a:rPr lang="en-US" b="0" i="0" dirty="0" err="1">
                <a:effectLst/>
                <a:latin typeface="Open Sans"/>
              </a:rPr>
              <a:t>if_needed</a:t>
            </a:r>
            <a:r>
              <a:rPr lang="en-US" b="0" i="0" dirty="0">
                <a:effectLst/>
                <a:latin typeface="Open Sans"/>
              </a:rPr>
              <a:t>, </a:t>
            </a:r>
            <a:r>
              <a:rPr lang="en-US" b="0" i="0" dirty="0" err="1">
                <a:effectLst/>
                <a:latin typeface="Open Sans"/>
              </a:rPr>
              <a:t>if_deleted</a:t>
            </a:r>
            <a:r>
              <a:rPr lang="en-US" b="0" i="0" dirty="0">
                <a:effectLst/>
                <a:latin typeface="Open Sans"/>
              </a:rPr>
              <a:t>, </a:t>
            </a:r>
            <a:r>
              <a:rPr lang="en-US" b="0" i="0" dirty="0" err="1">
                <a:effectLst/>
                <a:latin typeface="Open Sans"/>
              </a:rPr>
              <a:t>if_added</a:t>
            </a:r>
            <a:r>
              <a:rPr lang="en-US" b="0" i="0" dirty="0">
                <a:effectLst/>
                <a:latin typeface="Open Sans"/>
              </a:rPr>
              <a:t> etc.) and</a:t>
            </a:r>
            <a:br>
              <a:rPr lang="en-US" dirty="0"/>
            </a:br>
            <a:r>
              <a:rPr lang="en-US" b="0" i="0" dirty="0">
                <a:effectLst/>
                <a:latin typeface="Open Sans"/>
              </a:rPr>
              <a:t>                ⇒other (may contain rules, other frames, semantic net or any type of other information</a:t>
            </a:r>
            <a:r>
              <a:rPr lang="en-US" b="0" i="0" dirty="0">
                <a:solidFill>
                  <a:srgbClr val="2E2E2E"/>
                </a:solidFill>
                <a:effectLst/>
                <a:latin typeface="Open Sans"/>
              </a:rPr>
              <a:t>). </a:t>
            </a:r>
            <a:br>
              <a:rPr lang="en-US" dirty="0"/>
            </a:br>
            <a:endParaRPr lang="en-IN" dirty="0"/>
          </a:p>
        </p:txBody>
      </p:sp>
    </p:spTree>
    <p:extLst>
      <p:ext uri="{BB962C8B-B14F-4D97-AF65-F5344CB8AC3E}">
        <p14:creationId xmlns:p14="http://schemas.microsoft.com/office/powerpoint/2010/main" val="255862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CF70-136D-47AC-8AA2-949D2376974A}"/>
              </a:ext>
            </a:extLst>
          </p:cNvPr>
          <p:cNvSpPr>
            <a:spLocks noGrp="1"/>
          </p:cNvSpPr>
          <p:nvPr>
            <p:ph type="title"/>
          </p:nvPr>
        </p:nvSpPr>
        <p:spPr/>
        <p:txBody>
          <a:bodyPr/>
          <a:lstStyle/>
          <a:p>
            <a:r>
              <a:rPr lang="en-US" b="1" i="0" dirty="0">
                <a:solidFill>
                  <a:srgbClr val="2E2E2E"/>
                </a:solidFill>
                <a:effectLst/>
                <a:latin typeface="Open Sans"/>
              </a:rPr>
              <a:t>Description of Frames</a:t>
            </a:r>
            <a:endParaRPr lang="en-IN" dirty="0"/>
          </a:p>
        </p:txBody>
      </p:sp>
      <p:sp>
        <p:nvSpPr>
          <p:cNvPr id="3" name="Content Placeholder 2">
            <a:extLst>
              <a:ext uri="{FF2B5EF4-FFF2-40B4-BE49-F238E27FC236}">
                <a16:creationId xmlns:a16="http://schemas.microsoft.com/office/drawing/2014/main" id="{8C6E5424-4CB8-43CF-BA68-2BD9479B1F3F}"/>
              </a:ext>
            </a:extLst>
          </p:cNvPr>
          <p:cNvSpPr>
            <a:spLocks noGrp="1"/>
          </p:cNvSpPr>
          <p:nvPr>
            <p:ph idx="1"/>
          </p:nvPr>
        </p:nvSpPr>
        <p:spPr/>
        <p:txBody>
          <a:bodyPr/>
          <a:lstStyle/>
          <a:p>
            <a:pPr algn="l">
              <a:buFont typeface="Arial" panose="020B0604020202020204" pitchFamily="34" charset="0"/>
              <a:buChar char="•"/>
            </a:pPr>
            <a:r>
              <a:rPr lang="en-US" b="0" i="0">
                <a:solidFill>
                  <a:srgbClr val="2E2E2E"/>
                </a:solidFill>
                <a:effectLst/>
                <a:latin typeface="Open Sans"/>
              </a:rPr>
              <a:t>Each </a:t>
            </a:r>
            <a:r>
              <a:rPr lang="en-US" b="0" i="0" dirty="0">
                <a:solidFill>
                  <a:srgbClr val="2E2E2E"/>
                </a:solidFill>
                <a:effectLst/>
                <a:latin typeface="Open Sans"/>
              </a:rPr>
              <a:t>frame represent either a class or an instance.</a:t>
            </a:r>
          </a:p>
          <a:p>
            <a:pPr algn="l">
              <a:buFont typeface="Arial" panose="020B0604020202020204" pitchFamily="34" charset="0"/>
              <a:buChar char="•"/>
            </a:pPr>
            <a:r>
              <a:rPr lang="en-US" b="0" i="0" dirty="0">
                <a:solidFill>
                  <a:srgbClr val="2E2E2E"/>
                </a:solidFill>
                <a:effectLst/>
                <a:latin typeface="Open Sans"/>
              </a:rPr>
              <a:t>Class frame represents a general concept whereas instance frame represents a specific occurrence of the class instance.</a:t>
            </a:r>
          </a:p>
          <a:p>
            <a:pPr algn="l">
              <a:buFont typeface="Arial" panose="020B0604020202020204" pitchFamily="34" charset="0"/>
              <a:buChar char="•"/>
            </a:pPr>
            <a:r>
              <a:rPr lang="en-US" b="0" i="0" dirty="0">
                <a:solidFill>
                  <a:srgbClr val="2E2E2E"/>
                </a:solidFill>
                <a:effectLst/>
                <a:latin typeface="Open Sans"/>
              </a:rPr>
              <a:t>Class frame generally have default values which can be redefined at lower levels.</a:t>
            </a:r>
          </a:p>
          <a:p>
            <a:pPr algn="l">
              <a:buFont typeface="Arial" panose="020B0604020202020204" pitchFamily="34" charset="0"/>
              <a:buChar char="•"/>
            </a:pPr>
            <a:r>
              <a:rPr lang="en-US" b="0" i="0" dirty="0">
                <a:solidFill>
                  <a:srgbClr val="2E2E2E"/>
                </a:solidFill>
                <a:effectLst/>
                <a:latin typeface="Open Sans"/>
              </a:rPr>
              <a:t>If class frame has actual value facet then decedent frames can not modify that value.</a:t>
            </a:r>
          </a:p>
          <a:p>
            <a:pPr algn="l">
              <a:buFont typeface="Arial" panose="020B0604020202020204" pitchFamily="34" charset="0"/>
              <a:buChar char="•"/>
            </a:pPr>
            <a:r>
              <a:rPr lang="en-US" b="0" i="0" dirty="0">
                <a:solidFill>
                  <a:srgbClr val="2E2E2E"/>
                </a:solidFill>
                <a:effectLst/>
                <a:latin typeface="Open Sans"/>
              </a:rPr>
              <a:t>Value remains unchanged for subclasses and instances.</a:t>
            </a:r>
          </a:p>
          <a:p>
            <a:endParaRPr lang="en-IN" dirty="0"/>
          </a:p>
        </p:txBody>
      </p:sp>
    </p:spTree>
    <p:extLst>
      <p:ext uri="{BB962C8B-B14F-4D97-AF65-F5344CB8AC3E}">
        <p14:creationId xmlns:p14="http://schemas.microsoft.com/office/powerpoint/2010/main" val="2192934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5C1F-4886-4059-B128-41EF74E659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6E3398-B7A1-49B6-ADD0-CFE51E34A90F}"/>
              </a:ext>
            </a:extLst>
          </p:cNvPr>
          <p:cNvSpPr>
            <a:spLocks noGrp="1"/>
          </p:cNvSpPr>
          <p:nvPr>
            <p:ph idx="1"/>
          </p:nvPr>
        </p:nvSpPr>
        <p:spPr/>
        <p:txBody>
          <a:bodyPr/>
          <a:lstStyle/>
          <a:p>
            <a:r>
              <a:rPr lang="en-US" b="0" i="0" dirty="0">
                <a:solidFill>
                  <a:srgbClr val="333333"/>
                </a:solidFill>
                <a:effectLst/>
                <a:latin typeface="inter-regular"/>
              </a:rPr>
              <a:t>Frames are derived from semantic networks and later evolved into our modern-day classes and objects. </a:t>
            </a:r>
          </a:p>
          <a:p>
            <a:r>
              <a:rPr lang="en-US" b="0" i="0" dirty="0">
                <a:solidFill>
                  <a:srgbClr val="333333"/>
                </a:solidFill>
                <a:effectLst/>
                <a:latin typeface="inter-regular"/>
              </a:rPr>
              <a:t>A single frame is not much useful. </a:t>
            </a:r>
          </a:p>
          <a:p>
            <a:r>
              <a:rPr lang="en-US" b="0" i="0" dirty="0">
                <a:solidFill>
                  <a:srgbClr val="333333"/>
                </a:solidFill>
                <a:effectLst/>
                <a:latin typeface="inter-regular"/>
              </a:rPr>
              <a:t>Frames system consist of a collection of frames which are connected. </a:t>
            </a:r>
          </a:p>
          <a:p>
            <a:r>
              <a:rPr lang="en-US" b="0" i="0" dirty="0">
                <a:solidFill>
                  <a:srgbClr val="333333"/>
                </a:solidFill>
                <a:effectLst/>
                <a:latin typeface="inter-regular"/>
              </a:rPr>
              <a:t>In the frame, knowledge about an object or event can be stored together in the knowledge base. </a:t>
            </a:r>
          </a:p>
          <a:p>
            <a:r>
              <a:rPr lang="en-US" b="0" i="0" dirty="0">
                <a:solidFill>
                  <a:srgbClr val="333333"/>
                </a:solidFill>
                <a:effectLst/>
                <a:latin typeface="inter-regular"/>
              </a:rPr>
              <a:t>The frame is a type of technology which is widely used in various applications including Natural language processing and machine visions.</a:t>
            </a:r>
            <a:endParaRPr lang="en-IN" dirty="0"/>
          </a:p>
        </p:txBody>
      </p:sp>
    </p:spTree>
    <p:extLst>
      <p:ext uri="{BB962C8B-B14F-4D97-AF65-F5344CB8AC3E}">
        <p14:creationId xmlns:p14="http://schemas.microsoft.com/office/powerpoint/2010/main" val="411147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1857-0C4F-4E53-8520-D8E937342487}"/>
              </a:ext>
            </a:extLst>
          </p:cNvPr>
          <p:cNvSpPr>
            <a:spLocks noGrp="1"/>
          </p:cNvSpPr>
          <p:nvPr>
            <p:ph type="title"/>
          </p:nvPr>
        </p:nvSpPr>
        <p:spPr/>
        <p:txBody>
          <a:bodyPr/>
          <a:lstStyle/>
          <a:p>
            <a:r>
              <a:rPr lang="en-IN" dirty="0"/>
              <a:t>Closed worlds and Open worlds</a:t>
            </a:r>
          </a:p>
        </p:txBody>
      </p:sp>
      <p:sp>
        <p:nvSpPr>
          <p:cNvPr id="3" name="Content Placeholder 2">
            <a:extLst>
              <a:ext uri="{FF2B5EF4-FFF2-40B4-BE49-F238E27FC236}">
                <a16:creationId xmlns:a16="http://schemas.microsoft.com/office/drawing/2014/main" id="{D674D879-080F-4107-979A-115F332B08B1}"/>
              </a:ext>
            </a:extLst>
          </p:cNvPr>
          <p:cNvSpPr>
            <a:spLocks noGrp="1"/>
          </p:cNvSpPr>
          <p:nvPr>
            <p:ph idx="1"/>
          </p:nvPr>
        </p:nvSpPr>
        <p:spPr/>
        <p:txBody>
          <a:bodyPr/>
          <a:lstStyle/>
          <a:p>
            <a:r>
              <a:rPr lang="en-IN" dirty="0"/>
              <a:t>The open worlds assumption says we have only partial knowledge of the world around us.</a:t>
            </a:r>
          </a:p>
          <a:p>
            <a:r>
              <a:rPr lang="en-IN" dirty="0"/>
              <a:t>This implies that the conclusions we make now may have to be withdrawn when more facts come to light.</a:t>
            </a:r>
          </a:p>
          <a:p>
            <a:pPr lvl="1"/>
            <a:r>
              <a:rPr lang="en-IN" dirty="0"/>
              <a:t>This is also sometimes called as non monotonic reasoning</a:t>
            </a:r>
          </a:p>
        </p:txBody>
      </p:sp>
    </p:spTree>
    <p:extLst>
      <p:ext uri="{BB962C8B-B14F-4D97-AF65-F5344CB8AC3E}">
        <p14:creationId xmlns:p14="http://schemas.microsoft.com/office/powerpoint/2010/main" val="4210367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FBD9-3EAE-486F-84F1-FD5F07E9CF75}"/>
              </a:ext>
            </a:extLst>
          </p:cNvPr>
          <p:cNvSpPr>
            <a:spLocks noGrp="1"/>
          </p:cNvSpPr>
          <p:nvPr>
            <p:ph type="title"/>
          </p:nvPr>
        </p:nvSpPr>
        <p:spPr/>
        <p:txBody>
          <a:bodyPr/>
          <a:lstStyle/>
          <a:p>
            <a:r>
              <a:rPr lang="en-IN" b="0" i="0" dirty="0">
                <a:solidFill>
                  <a:srgbClr val="610B4B"/>
                </a:solidFill>
                <a:effectLst/>
                <a:latin typeface="erdana"/>
              </a:rPr>
              <a:t>Example: </a:t>
            </a:r>
            <a:r>
              <a:rPr lang="en-US" b="0" i="0" dirty="0">
                <a:solidFill>
                  <a:srgbClr val="333333"/>
                </a:solidFill>
                <a:effectLst/>
                <a:latin typeface="inter-regular"/>
              </a:rPr>
              <a:t>example of a frame for a book</a:t>
            </a:r>
            <a:endParaRPr lang="en-IN" dirty="0"/>
          </a:p>
        </p:txBody>
      </p:sp>
      <p:graphicFrame>
        <p:nvGraphicFramePr>
          <p:cNvPr id="4" name="Content Placeholder 3">
            <a:extLst>
              <a:ext uri="{FF2B5EF4-FFF2-40B4-BE49-F238E27FC236}">
                <a16:creationId xmlns:a16="http://schemas.microsoft.com/office/drawing/2014/main" id="{9F8B09A2-87BE-47DC-B032-F03F3EFBE3C1}"/>
              </a:ext>
            </a:extLst>
          </p:cNvPr>
          <p:cNvGraphicFramePr>
            <a:graphicFrameLocks noGrp="1"/>
          </p:cNvGraphicFramePr>
          <p:nvPr>
            <p:ph idx="1"/>
          </p:nvPr>
        </p:nvGraphicFramePr>
        <p:xfrm>
          <a:off x="2572045" y="2469674"/>
          <a:ext cx="7047910" cy="3063240"/>
        </p:xfrm>
        <a:graphic>
          <a:graphicData uri="http://schemas.openxmlformats.org/drawingml/2006/table">
            <a:tbl>
              <a:tblPr/>
              <a:tblGrid>
                <a:gridCol w="3523955">
                  <a:extLst>
                    <a:ext uri="{9D8B030D-6E8A-4147-A177-3AD203B41FA5}">
                      <a16:colId xmlns:a16="http://schemas.microsoft.com/office/drawing/2014/main" val="1746081576"/>
                    </a:ext>
                  </a:extLst>
                </a:gridCol>
                <a:gridCol w="3523955">
                  <a:extLst>
                    <a:ext uri="{9D8B030D-6E8A-4147-A177-3AD203B41FA5}">
                      <a16:colId xmlns:a16="http://schemas.microsoft.com/office/drawing/2014/main" val="3958984676"/>
                    </a:ext>
                  </a:extLst>
                </a:gridCol>
              </a:tblGrid>
              <a:tr h="0">
                <a:tc>
                  <a:txBody>
                    <a:bodyPr/>
                    <a:lstStyle/>
                    <a:p>
                      <a:pPr algn="l" fontAlgn="t"/>
                      <a:r>
                        <a:rPr lang="en-IN">
                          <a:solidFill>
                            <a:srgbClr val="000000"/>
                          </a:solidFill>
                          <a:effectLst/>
                          <a:latin typeface="times new roman" panose="02020603050405020304" pitchFamily="18" charset="0"/>
                        </a:rPr>
                        <a:t>Slots</a:t>
                      </a:r>
                    </a:p>
                  </a:txBody>
                  <a:tcPr marL="114300" marR="114300" marT="114300" marB="114300">
                    <a:lnL w="9525" cap="flat" cmpd="sng" algn="ctr">
                      <a:solidFill>
                        <a:srgbClr val="90E5A3"/>
                      </a:solidFill>
                      <a:prstDash val="solid"/>
                      <a:round/>
                      <a:headEnd type="none" w="med" len="med"/>
                      <a:tailEnd type="none" w="med" len="med"/>
                    </a:lnL>
                    <a:lnR w="9525" cap="flat" cmpd="sng" algn="ctr">
                      <a:solidFill>
                        <a:srgbClr val="90E5A3"/>
                      </a:solidFill>
                      <a:prstDash val="solid"/>
                      <a:round/>
                      <a:headEnd type="none" w="med" len="med"/>
                      <a:tailEnd type="none" w="med" len="med"/>
                    </a:lnR>
                    <a:lnT w="9525" cap="flat" cmpd="sng" algn="ctr">
                      <a:solidFill>
                        <a:srgbClr val="90E5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Filters</a:t>
                      </a:r>
                    </a:p>
                  </a:txBody>
                  <a:tcPr marL="114300" marR="114300" marT="114300" marB="114300">
                    <a:lnL w="9525" cap="flat" cmpd="sng" algn="ctr">
                      <a:solidFill>
                        <a:srgbClr val="90E5A3"/>
                      </a:solidFill>
                      <a:prstDash val="solid"/>
                      <a:round/>
                      <a:headEnd type="none" w="med" len="med"/>
                      <a:tailEnd type="none" w="med" len="med"/>
                    </a:lnL>
                    <a:lnR w="9525" cap="flat" cmpd="sng" algn="ctr">
                      <a:solidFill>
                        <a:srgbClr val="90E5A3"/>
                      </a:solidFill>
                      <a:prstDash val="solid"/>
                      <a:round/>
                      <a:headEnd type="none" w="med" len="med"/>
                      <a:tailEnd type="none" w="med" len="med"/>
                    </a:lnR>
                    <a:lnT w="9525" cap="flat" cmpd="sng" algn="ctr">
                      <a:solidFill>
                        <a:srgbClr val="90E5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88836729"/>
                  </a:ext>
                </a:extLst>
              </a:tr>
              <a:tr h="0">
                <a:tc>
                  <a:txBody>
                    <a:bodyPr/>
                    <a:lstStyle/>
                    <a:p>
                      <a:pPr algn="just" fontAlgn="t"/>
                      <a:r>
                        <a:rPr lang="en-IN" b="1">
                          <a:solidFill>
                            <a:srgbClr val="333333"/>
                          </a:solidFill>
                          <a:effectLst/>
                          <a:latin typeface="inter-bold"/>
                        </a:rPr>
                        <a:t>Title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Artificial Intelligence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825683"/>
                  </a:ext>
                </a:extLst>
              </a:tr>
              <a:tr h="0">
                <a:tc>
                  <a:txBody>
                    <a:bodyPr/>
                    <a:lstStyle/>
                    <a:p>
                      <a:pPr algn="just" fontAlgn="t"/>
                      <a:r>
                        <a:rPr lang="en-IN" b="1">
                          <a:solidFill>
                            <a:srgbClr val="333333"/>
                          </a:solidFill>
                          <a:effectLst/>
                          <a:latin typeface="inter-bold"/>
                        </a:rPr>
                        <a:t>Genre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Computer Science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2438690"/>
                  </a:ext>
                </a:extLst>
              </a:tr>
              <a:tr h="0">
                <a:tc>
                  <a:txBody>
                    <a:bodyPr/>
                    <a:lstStyle/>
                    <a:p>
                      <a:pPr algn="just" fontAlgn="t"/>
                      <a:r>
                        <a:rPr lang="en-IN" b="1">
                          <a:solidFill>
                            <a:srgbClr val="333333"/>
                          </a:solidFill>
                          <a:effectLst/>
                          <a:latin typeface="inter-bold"/>
                        </a:rPr>
                        <a:t>Author</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Peter Norvig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095441"/>
                  </a:ext>
                </a:extLst>
              </a:tr>
              <a:tr h="0">
                <a:tc>
                  <a:txBody>
                    <a:bodyPr/>
                    <a:lstStyle/>
                    <a:p>
                      <a:pPr algn="just" fontAlgn="t"/>
                      <a:r>
                        <a:rPr lang="en-IN" b="1">
                          <a:solidFill>
                            <a:srgbClr val="333333"/>
                          </a:solidFill>
                          <a:effectLst/>
                          <a:latin typeface="inter-bold"/>
                        </a:rPr>
                        <a:t>Edition</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Third Edition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3791523"/>
                  </a:ext>
                </a:extLst>
              </a:tr>
              <a:tr h="0">
                <a:tc>
                  <a:txBody>
                    <a:bodyPr/>
                    <a:lstStyle/>
                    <a:p>
                      <a:pPr algn="just" fontAlgn="t"/>
                      <a:r>
                        <a:rPr lang="en-IN" b="1">
                          <a:solidFill>
                            <a:srgbClr val="333333"/>
                          </a:solidFill>
                          <a:effectLst/>
                          <a:latin typeface="inter-bold"/>
                        </a:rPr>
                        <a:t>Year</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1996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8587978"/>
                  </a:ext>
                </a:extLst>
              </a:tr>
              <a:tr h="0">
                <a:tc>
                  <a:txBody>
                    <a:bodyPr/>
                    <a:lstStyle/>
                    <a:p>
                      <a:pPr algn="just" fontAlgn="t"/>
                      <a:r>
                        <a:rPr lang="en-IN" b="1">
                          <a:solidFill>
                            <a:srgbClr val="333333"/>
                          </a:solidFill>
                          <a:effectLst/>
                          <a:latin typeface="inter-bold"/>
                        </a:rPr>
                        <a:t>Page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1152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1690057"/>
                  </a:ext>
                </a:extLst>
              </a:tr>
            </a:tbl>
          </a:graphicData>
        </a:graphic>
      </p:graphicFrame>
    </p:spTree>
    <p:extLst>
      <p:ext uri="{BB962C8B-B14F-4D97-AF65-F5344CB8AC3E}">
        <p14:creationId xmlns:p14="http://schemas.microsoft.com/office/powerpoint/2010/main" val="3186841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5227-9799-4E06-A4D5-9CCE6B4D1C9D}"/>
              </a:ext>
            </a:extLst>
          </p:cNvPr>
          <p:cNvSpPr>
            <a:spLocks noGrp="1"/>
          </p:cNvSpPr>
          <p:nvPr>
            <p:ph type="title"/>
          </p:nvPr>
        </p:nvSpPr>
        <p:spPr/>
        <p:txBody>
          <a:bodyPr/>
          <a:lstStyle/>
          <a:p>
            <a:r>
              <a:rPr lang="en-IN" b="0" i="0" dirty="0">
                <a:solidFill>
                  <a:srgbClr val="610B4B"/>
                </a:solidFill>
                <a:effectLst/>
                <a:latin typeface="erdana"/>
              </a:rPr>
              <a:t>Example: </a:t>
            </a:r>
            <a:r>
              <a:rPr lang="en-IN" b="0" i="0" dirty="0">
                <a:solidFill>
                  <a:srgbClr val="333333"/>
                </a:solidFill>
                <a:effectLst/>
                <a:latin typeface="inter-regular"/>
              </a:rPr>
              <a:t>an entity Peter</a:t>
            </a:r>
            <a:endParaRPr lang="en-IN" dirty="0"/>
          </a:p>
        </p:txBody>
      </p:sp>
      <p:sp>
        <p:nvSpPr>
          <p:cNvPr id="3" name="Content Placeholder 2">
            <a:extLst>
              <a:ext uri="{FF2B5EF4-FFF2-40B4-BE49-F238E27FC236}">
                <a16:creationId xmlns:a16="http://schemas.microsoft.com/office/drawing/2014/main" id="{6575651C-6C53-4583-8A1F-F180F154ED57}"/>
              </a:ext>
            </a:extLst>
          </p:cNvPr>
          <p:cNvSpPr>
            <a:spLocks noGrp="1"/>
          </p:cNvSpPr>
          <p:nvPr>
            <p:ph idx="1"/>
          </p:nvPr>
        </p:nvSpPr>
        <p:spPr/>
        <p:txBody>
          <a:bodyPr/>
          <a:lstStyle/>
          <a:p>
            <a:r>
              <a:rPr lang="en-US" b="0" i="0" dirty="0">
                <a:solidFill>
                  <a:srgbClr val="333333"/>
                </a:solidFill>
                <a:effectLst/>
                <a:latin typeface="inter-regular"/>
              </a:rPr>
              <a:t>Peter is an engineer as a profession, and his age is 25, he lives in city London, and the country is England. So following is the frame representation for this:</a:t>
            </a:r>
            <a:endParaRPr lang="en-IN" dirty="0"/>
          </a:p>
        </p:txBody>
      </p:sp>
      <p:graphicFrame>
        <p:nvGraphicFramePr>
          <p:cNvPr id="6" name="Table 5">
            <a:extLst>
              <a:ext uri="{FF2B5EF4-FFF2-40B4-BE49-F238E27FC236}">
                <a16:creationId xmlns:a16="http://schemas.microsoft.com/office/drawing/2014/main" id="{C5EAE155-0527-4951-9D58-CA4DDAE5DC9D}"/>
              </a:ext>
            </a:extLst>
          </p:cNvPr>
          <p:cNvGraphicFramePr>
            <a:graphicFrameLocks noGrp="1"/>
          </p:cNvGraphicFramePr>
          <p:nvPr/>
        </p:nvGraphicFramePr>
        <p:xfrm>
          <a:off x="2754925" y="3201194"/>
          <a:ext cx="7047910" cy="2636520"/>
        </p:xfrm>
        <a:graphic>
          <a:graphicData uri="http://schemas.openxmlformats.org/drawingml/2006/table">
            <a:tbl>
              <a:tblPr/>
              <a:tblGrid>
                <a:gridCol w="3523955">
                  <a:extLst>
                    <a:ext uri="{9D8B030D-6E8A-4147-A177-3AD203B41FA5}">
                      <a16:colId xmlns:a16="http://schemas.microsoft.com/office/drawing/2014/main" val="3207462973"/>
                    </a:ext>
                  </a:extLst>
                </a:gridCol>
                <a:gridCol w="3523955">
                  <a:extLst>
                    <a:ext uri="{9D8B030D-6E8A-4147-A177-3AD203B41FA5}">
                      <a16:colId xmlns:a16="http://schemas.microsoft.com/office/drawing/2014/main" val="106919558"/>
                    </a:ext>
                  </a:extLst>
                </a:gridCol>
              </a:tblGrid>
              <a:tr h="0">
                <a:tc>
                  <a:txBody>
                    <a:bodyPr/>
                    <a:lstStyle/>
                    <a:p>
                      <a:pPr algn="l" fontAlgn="t"/>
                      <a:r>
                        <a:rPr lang="en-IN">
                          <a:solidFill>
                            <a:srgbClr val="000000"/>
                          </a:solidFill>
                          <a:effectLst/>
                          <a:latin typeface="times new roman" panose="02020603050405020304" pitchFamily="18" charset="0"/>
                        </a:rPr>
                        <a:t>Slots</a:t>
                      </a:r>
                    </a:p>
                  </a:txBody>
                  <a:tcPr marL="114300" marR="114300" marT="114300" marB="114300">
                    <a:lnL w="9525" cap="flat" cmpd="sng" algn="ctr">
                      <a:solidFill>
                        <a:srgbClr val="F07848"/>
                      </a:solidFill>
                      <a:prstDash val="solid"/>
                      <a:round/>
                      <a:headEnd type="none" w="med" len="med"/>
                      <a:tailEnd type="none" w="med" len="med"/>
                    </a:lnL>
                    <a:lnR w="9525" cap="flat" cmpd="sng" algn="ctr">
                      <a:solidFill>
                        <a:srgbClr val="F07848"/>
                      </a:solidFill>
                      <a:prstDash val="solid"/>
                      <a:round/>
                      <a:headEnd type="none" w="med" len="med"/>
                      <a:tailEnd type="none" w="med" len="med"/>
                    </a:lnR>
                    <a:lnT w="9525" cap="flat" cmpd="sng" algn="ctr">
                      <a:solidFill>
                        <a:srgbClr val="F078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Filter</a:t>
                      </a:r>
                    </a:p>
                  </a:txBody>
                  <a:tcPr marL="114300" marR="114300" marT="114300" marB="114300">
                    <a:lnL w="9525" cap="flat" cmpd="sng" algn="ctr">
                      <a:solidFill>
                        <a:srgbClr val="F07848"/>
                      </a:solidFill>
                      <a:prstDash val="solid"/>
                      <a:round/>
                      <a:headEnd type="none" w="med" len="med"/>
                      <a:tailEnd type="none" w="med" len="med"/>
                    </a:lnL>
                    <a:lnR w="9525" cap="flat" cmpd="sng" algn="ctr">
                      <a:solidFill>
                        <a:srgbClr val="F07848"/>
                      </a:solidFill>
                      <a:prstDash val="solid"/>
                      <a:round/>
                      <a:headEnd type="none" w="med" len="med"/>
                      <a:tailEnd type="none" w="med" len="med"/>
                    </a:lnR>
                    <a:lnT w="9525" cap="flat" cmpd="sng" algn="ctr">
                      <a:solidFill>
                        <a:srgbClr val="F078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83950663"/>
                  </a:ext>
                </a:extLst>
              </a:tr>
              <a:tr h="0">
                <a:tc>
                  <a:txBody>
                    <a:bodyPr/>
                    <a:lstStyle/>
                    <a:p>
                      <a:pPr algn="just" fontAlgn="t"/>
                      <a:r>
                        <a:rPr lang="en-IN" b="1">
                          <a:solidFill>
                            <a:srgbClr val="333333"/>
                          </a:solidFill>
                          <a:effectLst/>
                          <a:latin typeface="inter-bold"/>
                        </a:rPr>
                        <a:t>Name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Peter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8452842"/>
                  </a:ext>
                </a:extLst>
              </a:tr>
              <a:tr h="0">
                <a:tc>
                  <a:txBody>
                    <a:bodyPr/>
                    <a:lstStyle/>
                    <a:p>
                      <a:pPr algn="just" fontAlgn="t"/>
                      <a:r>
                        <a:rPr lang="en-IN" b="1">
                          <a:solidFill>
                            <a:srgbClr val="333333"/>
                          </a:solidFill>
                          <a:effectLst/>
                          <a:latin typeface="inter-bold"/>
                        </a:rPr>
                        <a:t>Profession</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Doctor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9723606"/>
                  </a:ext>
                </a:extLst>
              </a:tr>
              <a:tr h="0">
                <a:tc>
                  <a:txBody>
                    <a:bodyPr/>
                    <a:lstStyle/>
                    <a:p>
                      <a:pPr algn="just" fontAlgn="t"/>
                      <a:r>
                        <a:rPr lang="en-IN" b="1">
                          <a:solidFill>
                            <a:srgbClr val="333333"/>
                          </a:solidFill>
                          <a:effectLst/>
                          <a:latin typeface="inter-bold"/>
                        </a:rPr>
                        <a:t>Age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544898"/>
                  </a:ext>
                </a:extLst>
              </a:tr>
              <a:tr h="0">
                <a:tc>
                  <a:txBody>
                    <a:bodyPr/>
                    <a:lstStyle/>
                    <a:p>
                      <a:pPr algn="just" fontAlgn="t"/>
                      <a:r>
                        <a:rPr lang="en-IN" b="1">
                          <a:solidFill>
                            <a:srgbClr val="333333"/>
                          </a:solidFill>
                          <a:effectLst/>
                          <a:latin typeface="inter-bold"/>
                        </a:rPr>
                        <a:t>Marital status</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Single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5261848"/>
                  </a:ext>
                </a:extLst>
              </a:tr>
              <a:tr h="0">
                <a:tc>
                  <a:txBody>
                    <a:bodyPr/>
                    <a:lstStyle/>
                    <a:p>
                      <a:pPr algn="just" fontAlgn="t"/>
                      <a:r>
                        <a:rPr lang="en-IN" b="1">
                          <a:solidFill>
                            <a:srgbClr val="333333"/>
                          </a:solidFill>
                          <a:effectLst/>
                          <a:latin typeface="inter-bold"/>
                        </a:rPr>
                        <a:t>Weight</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2416513"/>
                  </a:ext>
                </a:extLst>
              </a:tr>
            </a:tbl>
          </a:graphicData>
        </a:graphic>
      </p:graphicFrame>
    </p:spTree>
    <p:extLst>
      <p:ext uri="{BB962C8B-B14F-4D97-AF65-F5344CB8AC3E}">
        <p14:creationId xmlns:p14="http://schemas.microsoft.com/office/powerpoint/2010/main" val="3520102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D3AF-FF4C-4CCE-A719-25F99A92DEB2}"/>
              </a:ext>
            </a:extLst>
          </p:cNvPr>
          <p:cNvSpPr>
            <a:spLocks noGrp="1"/>
          </p:cNvSpPr>
          <p:nvPr>
            <p:ph type="title"/>
          </p:nvPr>
        </p:nvSpPr>
        <p:spPr/>
        <p:txBody>
          <a:bodyPr/>
          <a:lstStyle/>
          <a:p>
            <a:r>
              <a:rPr lang="en-IN" dirty="0"/>
              <a:t>Frames: Example</a:t>
            </a:r>
          </a:p>
        </p:txBody>
      </p:sp>
      <p:sp>
        <p:nvSpPr>
          <p:cNvPr id="3" name="Content Placeholder 2">
            <a:extLst>
              <a:ext uri="{FF2B5EF4-FFF2-40B4-BE49-F238E27FC236}">
                <a16:creationId xmlns:a16="http://schemas.microsoft.com/office/drawing/2014/main" id="{B8CFDE80-D244-4E2F-8EB9-1795B9ED4BA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FC10A035-9877-467C-8108-3C0938E1E03E}"/>
              </a:ext>
            </a:extLst>
          </p:cNvPr>
          <p:cNvPicPr>
            <a:picLocks noChangeAspect="1"/>
          </p:cNvPicPr>
          <p:nvPr/>
        </p:nvPicPr>
        <p:blipFill>
          <a:blip r:embed="rId2"/>
          <a:stretch>
            <a:fillRect/>
          </a:stretch>
        </p:blipFill>
        <p:spPr>
          <a:xfrm>
            <a:off x="2472506" y="1791047"/>
            <a:ext cx="7417081" cy="4297767"/>
          </a:xfrm>
          <a:prstGeom prst="rect">
            <a:avLst/>
          </a:prstGeom>
        </p:spPr>
      </p:pic>
    </p:spTree>
    <p:extLst>
      <p:ext uri="{BB962C8B-B14F-4D97-AF65-F5344CB8AC3E}">
        <p14:creationId xmlns:p14="http://schemas.microsoft.com/office/powerpoint/2010/main" val="3902278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587-D4DD-4D8F-8C50-864A79C2BD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F38F63-DC18-4F3A-82D9-2DE24D70632D}"/>
              </a:ext>
            </a:extLst>
          </p:cNvPr>
          <p:cNvSpPr>
            <a:spLocks noGrp="1"/>
          </p:cNvSpPr>
          <p:nvPr>
            <p:ph idx="1"/>
          </p:nvPr>
        </p:nvSpPr>
        <p:spPr/>
        <p:txBody>
          <a:bodyPr/>
          <a:lstStyle/>
          <a:p>
            <a:r>
              <a:rPr lang="en-US" dirty="0"/>
              <a:t>Information retrieval when facing a new situation</a:t>
            </a:r>
          </a:p>
          <a:p>
            <a:pPr lvl="1"/>
            <a:r>
              <a:rPr lang="en-US" dirty="0"/>
              <a:t>information is stored in frames with slots </a:t>
            </a:r>
          </a:p>
          <a:p>
            <a:pPr lvl="1"/>
            <a:r>
              <a:rPr lang="en-US" dirty="0"/>
              <a:t>some of the slots trigger actions, causing new situations </a:t>
            </a:r>
          </a:p>
          <a:p>
            <a:r>
              <a:rPr lang="en-US" dirty="0"/>
              <a:t>Frames are templates </a:t>
            </a:r>
          </a:p>
          <a:p>
            <a:pPr lvl="1"/>
            <a:r>
              <a:rPr lang="en-US" dirty="0"/>
              <a:t>need to be filled-in in a situation </a:t>
            </a:r>
          </a:p>
          <a:p>
            <a:pPr lvl="1"/>
            <a:r>
              <a:rPr lang="en-US" dirty="0"/>
              <a:t>filling them causes the agent to undertake actions and retrieve other frames </a:t>
            </a:r>
          </a:p>
          <a:p>
            <a:r>
              <a:rPr lang="en-US" dirty="0"/>
              <a:t>Frames are extensions of record datatype in databases </a:t>
            </a:r>
          </a:p>
          <a:p>
            <a:r>
              <a:rPr lang="en-US" dirty="0"/>
              <a:t>Also very similar to object oriented processing</a:t>
            </a:r>
            <a:endParaRPr lang="en-IN" dirty="0"/>
          </a:p>
        </p:txBody>
      </p:sp>
    </p:spTree>
    <p:extLst>
      <p:ext uri="{BB962C8B-B14F-4D97-AF65-F5344CB8AC3E}">
        <p14:creationId xmlns:p14="http://schemas.microsoft.com/office/powerpoint/2010/main" val="3387333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A0F4-6318-4FC8-B554-3860F31AE536}"/>
              </a:ext>
            </a:extLst>
          </p:cNvPr>
          <p:cNvSpPr>
            <a:spLocks noGrp="1"/>
          </p:cNvSpPr>
          <p:nvPr>
            <p:ph type="title"/>
          </p:nvPr>
        </p:nvSpPr>
        <p:spPr/>
        <p:txBody>
          <a:bodyPr/>
          <a:lstStyle/>
          <a:p>
            <a:r>
              <a:rPr lang="en-IN" dirty="0"/>
              <a:t>Flexibility in Frames</a:t>
            </a:r>
          </a:p>
        </p:txBody>
      </p:sp>
      <p:sp>
        <p:nvSpPr>
          <p:cNvPr id="3" name="Content Placeholder 2">
            <a:extLst>
              <a:ext uri="{FF2B5EF4-FFF2-40B4-BE49-F238E27FC236}">
                <a16:creationId xmlns:a16="http://schemas.microsoft.com/office/drawing/2014/main" id="{F86B9F9C-8628-4694-9FE3-7E0721EF3964}"/>
              </a:ext>
            </a:extLst>
          </p:cNvPr>
          <p:cNvSpPr>
            <a:spLocks noGrp="1"/>
          </p:cNvSpPr>
          <p:nvPr>
            <p:ph idx="1"/>
          </p:nvPr>
        </p:nvSpPr>
        <p:spPr/>
        <p:txBody>
          <a:bodyPr/>
          <a:lstStyle/>
          <a:p>
            <a:r>
              <a:rPr lang="en-US" dirty="0"/>
              <a:t>Slots in a frame can contain </a:t>
            </a:r>
          </a:p>
          <a:p>
            <a:pPr lvl="1"/>
            <a:r>
              <a:rPr lang="en-US" dirty="0"/>
              <a:t>information for choosing a frame in a situation </a:t>
            </a:r>
          </a:p>
          <a:p>
            <a:pPr lvl="1"/>
            <a:r>
              <a:rPr lang="en-US" dirty="0"/>
              <a:t>relationship between this and other frames </a:t>
            </a:r>
          </a:p>
          <a:p>
            <a:pPr lvl="1"/>
            <a:r>
              <a:rPr lang="en-US" dirty="0"/>
              <a:t>procedures to carry out after various slots filled </a:t>
            </a:r>
          </a:p>
          <a:p>
            <a:pPr lvl="1"/>
            <a:r>
              <a:rPr lang="en-US" dirty="0"/>
              <a:t>default information to use when input is missing </a:t>
            </a:r>
          </a:p>
          <a:p>
            <a:pPr lvl="1"/>
            <a:r>
              <a:rPr lang="en-US" dirty="0"/>
              <a:t>blank slots </a:t>
            </a:r>
          </a:p>
          <a:p>
            <a:pPr lvl="1"/>
            <a:r>
              <a:rPr lang="en-US" dirty="0"/>
              <a:t>left blank unless required for a task </a:t>
            </a:r>
          </a:p>
          <a:p>
            <a:pPr lvl="1"/>
            <a:r>
              <a:rPr lang="en-US" dirty="0"/>
              <a:t>other frames, which gives a hierarchy</a:t>
            </a:r>
            <a:endParaRPr lang="en-IN" dirty="0"/>
          </a:p>
        </p:txBody>
      </p:sp>
    </p:spTree>
    <p:extLst>
      <p:ext uri="{BB962C8B-B14F-4D97-AF65-F5344CB8AC3E}">
        <p14:creationId xmlns:p14="http://schemas.microsoft.com/office/powerpoint/2010/main" val="231692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7A81-48FF-4506-AA08-FBCA53823E90}"/>
              </a:ext>
            </a:extLst>
          </p:cNvPr>
          <p:cNvSpPr>
            <a:spLocks noGrp="1"/>
          </p:cNvSpPr>
          <p:nvPr>
            <p:ph type="title"/>
          </p:nvPr>
        </p:nvSpPr>
        <p:spPr/>
        <p:txBody>
          <a:bodyPr/>
          <a:lstStyle/>
          <a:p>
            <a:r>
              <a:rPr lang="en-IN" dirty="0"/>
              <a:t>Example: Frames Hierarchy</a:t>
            </a:r>
          </a:p>
        </p:txBody>
      </p:sp>
      <p:pic>
        <p:nvPicPr>
          <p:cNvPr id="5" name="Picture 4">
            <a:extLst>
              <a:ext uri="{FF2B5EF4-FFF2-40B4-BE49-F238E27FC236}">
                <a16:creationId xmlns:a16="http://schemas.microsoft.com/office/drawing/2014/main" id="{77A00AD3-0E5D-4289-B17D-6C8E0E840E4A}"/>
              </a:ext>
            </a:extLst>
          </p:cNvPr>
          <p:cNvPicPr>
            <a:picLocks noChangeAspect="1"/>
          </p:cNvPicPr>
          <p:nvPr/>
        </p:nvPicPr>
        <p:blipFill>
          <a:blip r:embed="rId2"/>
          <a:stretch>
            <a:fillRect/>
          </a:stretch>
        </p:blipFill>
        <p:spPr>
          <a:xfrm>
            <a:off x="3579401" y="1690689"/>
            <a:ext cx="4682107" cy="3880118"/>
          </a:xfrm>
          <a:prstGeom prst="rect">
            <a:avLst/>
          </a:prstGeom>
        </p:spPr>
      </p:pic>
    </p:spTree>
    <p:extLst>
      <p:ext uri="{BB962C8B-B14F-4D97-AF65-F5344CB8AC3E}">
        <p14:creationId xmlns:p14="http://schemas.microsoft.com/office/powerpoint/2010/main" val="646827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EF13-4C82-4847-BB00-E68A7011D1BE}"/>
              </a:ext>
            </a:extLst>
          </p:cNvPr>
          <p:cNvSpPr>
            <a:spLocks noGrp="1"/>
          </p:cNvSpPr>
          <p:nvPr>
            <p:ph type="title"/>
          </p:nvPr>
        </p:nvSpPr>
        <p:spPr/>
        <p:txBody>
          <a:bodyPr/>
          <a:lstStyle/>
          <a:p>
            <a:r>
              <a:rPr lang="en-IN" b="0" i="0" dirty="0">
                <a:solidFill>
                  <a:srgbClr val="610B4B"/>
                </a:solidFill>
                <a:effectLst/>
                <a:latin typeface="erdana"/>
              </a:rPr>
              <a:t>Advantages of frame representation</a:t>
            </a:r>
            <a:endParaRPr lang="en-IN" dirty="0"/>
          </a:p>
        </p:txBody>
      </p:sp>
      <p:sp>
        <p:nvSpPr>
          <p:cNvPr id="3" name="Content Placeholder 2">
            <a:extLst>
              <a:ext uri="{FF2B5EF4-FFF2-40B4-BE49-F238E27FC236}">
                <a16:creationId xmlns:a16="http://schemas.microsoft.com/office/drawing/2014/main" id="{77CC6DE0-44E5-4BD3-B136-C265CFFCAF24}"/>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The frame knowledge representation makes the programming easier by grouping the related data.</a:t>
            </a:r>
          </a:p>
          <a:p>
            <a:pPr algn="just">
              <a:buFont typeface="+mj-lt"/>
              <a:buAutoNum type="arabicPeriod"/>
            </a:pPr>
            <a:r>
              <a:rPr lang="en-US" b="0" i="0" dirty="0">
                <a:solidFill>
                  <a:srgbClr val="000000"/>
                </a:solidFill>
                <a:effectLst/>
                <a:latin typeface="inter-regular"/>
              </a:rPr>
              <a:t>The frame representation is comparably flexible and used by many applications in AI.</a:t>
            </a:r>
          </a:p>
          <a:p>
            <a:pPr algn="just">
              <a:buFont typeface="+mj-lt"/>
              <a:buAutoNum type="arabicPeriod"/>
            </a:pPr>
            <a:r>
              <a:rPr lang="en-US" b="0" i="0" dirty="0">
                <a:solidFill>
                  <a:srgbClr val="000000"/>
                </a:solidFill>
                <a:effectLst/>
                <a:latin typeface="inter-regular"/>
              </a:rPr>
              <a:t>It is very easy to add slots for new attribute and relations.</a:t>
            </a:r>
          </a:p>
          <a:p>
            <a:pPr algn="just">
              <a:buFont typeface="+mj-lt"/>
              <a:buAutoNum type="arabicPeriod"/>
            </a:pPr>
            <a:r>
              <a:rPr lang="en-US" b="0" i="0" dirty="0">
                <a:solidFill>
                  <a:srgbClr val="000000"/>
                </a:solidFill>
                <a:effectLst/>
                <a:latin typeface="inter-regular"/>
              </a:rPr>
              <a:t>It is easy to include default data and to search for missing values.</a:t>
            </a:r>
          </a:p>
          <a:p>
            <a:pPr algn="just">
              <a:buFont typeface="+mj-lt"/>
              <a:buAutoNum type="arabicPeriod"/>
            </a:pPr>
            <a:r>
              <a:rPr lang="en-US" b="0" i="0" dirty="0">
                <a:solidFill>
                  <a:srgbClr val="000000"/>
                </a:solidFill>
                <a:effectLst/>
                <a:latin typeface="inter-regular"/>
              </a:rPr>
              <a:t>Frame representation is easy to understand and visualize.</a:t>
            </a:r>
          </a:p>
          <a:p>
            <a:endParaRPr lang="en-IN" dirty="0"/>
          </a:p>
        </p:txBody>
      </p:sp>
    </p:spTree>
    <p:extLst>
      <p:ext uri="{BB962C8B-B14F-4D97-AF65-F5344CB8AC3E}">
        <p14:creationId xmlns:p14="http://schemas.microsoft.com/office/powerpoint/2010/main" val="3309477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D4EB-4916-480A-8C01-E089CC6B95F6}"/>
              </a:ext>
            </a:extLst>
          </p:cNvPr>
          <p:cNvSpPr>
            <a:spLocks noGrp="1"/>
          </p:cNvSpPr>
          <p:nvPr>
            <p:ph type="title"/>
          </p:nvPr>
        </p:nvSpPr>
        <p:spPr/>
        <p:txBody>
          <a:bodyPr/>
          <a:lstStyle/>
          <a:p>
            <a:r>
              <a:rPr lang="en-IN" b="0" i="0" dirty="0">
                <a:solidFill>
                  <a:srgbClr val="610B4B"/>
                </a:solidFill>
                <a:effectLst/>
                <a:latin typeface="erdana"/>
              </a:rPr>
              <a:t>Disadvantages of frame representation</a:t>
            </a:r>
            <a:endParaRPr lang="en-IN" dirty="0"/>
          </a:p>
        </p:txBody>
      </p:sp>
      <p:sp>
        <p:nvSpPr>
          <p:cNvPr id="3" name="Content Placeholder 2">
            <a:extLst>
              <a:ext uri="{FF2B5EF4-FFF2-40B4-BE49-F238E27FC236}">
                <a16:creationId xmlns:a16="http://schemas.microsoft.com/office/drawing/2014/main" id="{DA35A574-E3C3-4CF6-910A-B26C7E4911F9}"/>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In frame system inference mechanism is not be easily processed.</a:t>
            </a:r>
          </a:p>
          <a:p>
            <a:pPr algn="just">
              <a:buFont typeface="+mj-lt"/>
              <a:buAutoNum type="arabicPeriod"/>
            </a:pPr>
            <a:r>
              <a:rPr lang="en-US" b="0" i="0">
                <a:solidFill>
                  <a:srgbClr val="000000"/>
                </a:solidFill>
                <a:effectLst/>
                <a:latin typeface="inter-regular"/>
              </a:rPr>
              <a:t>Frame </a:t>
            </a:r>
            <a:r>
              <a:rPr lang="en-US" b="0" i="0" dirty="0">
                <a:solidFill>
                  <a:srgbClr val="000000"/>
                </a:solidFill>
                <a:effectLst/>
                <a:latin typeface="inter-regular"/>
              </a:rPr>
              <a:t>representation has a much generalized approach.</a:t>
            </a:r>
          </a:p>
          <a:p>
            <a:endParaRPr lang="en-IN" dirty="0"/>
          </a:p>
        </p:txBody>
      </p:sp>
    </p:spTree>
    <p:extLst>
      <p:ext uri="{BB962C8B-B14F-4D97-AF65-F5344CB8AC3E}">
        <p14:creationId xmlns:p14="http://schemas.microsoft.com/office/powerpoint/2010/main" val="3761707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73BF-51C7-4443-978A-7ABAD3C79A67}"/>
              </a:ext>
            </a:extLst>
          </p:cNvPr>
          <p:cNvSpPr>
            <a:spLocks noGrp="1"/>
          </p:cNvSpPr>
          <p:nvPr>
            <p:ph type="title"/>
          </p:nvPr>
        </p:nvSpPr>
        <p:spPr/>
        <p:txBody>
          <a:bodyPr>
            <a:normAutofit/>
          </a:bodyPr>
          <a:lstStyle/>
          <a:p>
            <a:r>
              <a:rPr lang="en-US" sz="3200" dirty="0">
                <a:effectLst/>
                <a:latin typeface="Rockwell" panose="02060603020205020403" pitchFamily="18" charset="0"/>
                <a:ea typeface="Calibri" panose="020F0502020204030204" pitchFamily="34" charset="0"/>
                <a:cs typeface="Calibri" panose="020F0502020204030204" pitchFamily="34" charset="0"/>
              </a:rPr>
              <a:t>Conceptual Dependency (CD)</a:t>
            </a:r>
            <a:endParaRPr lang="en-IN" sz="6600" dirty="0"/>
          </a:p>
        </p:txBody>
      </p:sp>
      <p:sp>
        <p:nvSpPr>
          <p:cNvPr id="3" name="Content Placeholder 2">
            <a:extLst>
              <a:ext uri="{FF2B5EF4-FFF2-40B4-BE49-F238E27FC236}">
                <a16:creationId xmlns:a16="http://schemas.microsoft.com/office/drawing/2014/main" id="{90EEA223-DCA8-4D92-A8C2-F97CEDB4899C}"/>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A model of Natural language understanding in AI</a:t>
            </a:r>
          </a:p>
          <a:p>
            <a:pPr algn="l"/>
            <a:r>
              <a:rPr lang="en-US" b="0" i="0" dirty="0">
                <a:solidFill>
                  <a:srgbClr val="000000"/>
                </a:solidFill>
                <a:effectLst/>
                <a:latin typeface="Times New Roman" panose="02020603050405020304" pitchFamily="18" charset="0"/>
              </a:rPr>
              <a:t>Conceptual Dependency originally developed to represent knowledge acquired from natural language input.</a:t>
            </a:r>
          </a:p>
          <a:p>
            <a:pPr algn="l"/>
            <a:r>
              <a:rPr lang="en-US" b="0" i="0" dirty="0">
                <a:solidFill>
                  <a:srgbClr val="000000"/>
                </a:solidFill>
                <a:effectLst/>
                <a:latin typeface="Times New Roman" panose="02020603050405020304" pitchFamily="18" charset="0"/>
              </a:rPr>
              <a:t>Roger </a:t>
            </a:r>
            <a:r>
              <a:rPr lang="en-US" b="0" i="0" dirty="0" err="1">
                <a:solidFill>
                  <a:srgbClr val="000000"/>
                </a:solidFill>
                <a:effectLst/>
                <a:latin typeface="Times New Roman" panose="02020603050405020304" pitchFamily="18" charset="0"/>
              </a:rPr>
              <a:t>Schank</a:t>
            </a:r>
            <a:r>
              <a:rPr lang="en-US" b="0" i="0" dirty="0">
                <a:solidFill>
                  <a:srgbClr val="000000"/>
                </a:solidFill>
                <a:effectLst/>
                <a:latin typeface="Times New Roman" panose="02020603050405020304" pitchFamily="18" charset="0"/>
              </a:rPr>
              <a:t> at Stanford University introduced CD model in 1973 to 1975</a:t>
            </a:r>
          </a:p>
          <a:p>
            <a:pPr algn="l"/>
            <a:r>
              <a:rPr lang="en-US" b="0" i="0" dirty="0">
                <a:solidFill>
                  <a:srgbClr val="000000"/>
                </a:solidFill>
                <a:effectLst/>
                <a:latin typeface="Times New Roman" panose="02020603050405020304" pitchFamily="18" charset="0"/>
              </a:rPr>
              <a:t>The goals of this theory are:</a:t>
            </a:r>
          </a:p>
          <a:p>
            <a:pPr lvl="1"/>
            <a:r>
              <a:rPr lang="en-US" b="0" i="0" dirty="0">
                <a:solidFill>
                  <a:srgbClr val="000000"/>
                </a:solidFill>
                <a:effectLst/>
                <a:latin typeface="Times New Roman" panose="02020603050405020304" pitchFamily="18" charset="0"/>
              </a:rPr>
              <a:t>To help in the drawing of inference from sentences.</a:t>
            </a:r>
          </a:p>
          <a:p>
            <a:pPr lvl="1"/>
            <a:r>
              <a:rPr lang="en-US" b="0" i="0" dirty="0">
                <a:solidFill>
                  <a:srgbClr val="000000"/>
                </a:solidFill>
                <a:effectLst/>
                <a:latin typeface="Times New Roman" panose="02020603050405020304" pitchFamily="18" charset="0"/>
              </a:rPr>
              <a:t>To be independent of the language.</a:t>
            </a:r>
          </a:p>
          <a:p>
            <a:pPr lvl="1"/>
            <a:r>
              <a:rPr lang="en-US" b="0" i="0" dirty="0">
                <a:solidFill>
                  <a:srgbClr val="000000"/>
                </a:solidFill>
                <a:effectLst/>
                <a:latin typeface="Times New Roman" panose="02020603050405020304" pitchFamily="18" charset="0"/>
              </a:rPr>
              <a:t>That is to say: </a:t>
            </a:r>
            <a:r>
              <a:rPr lang="en-US" b="0" i="1" dirty="0">
                <a:solidFill>
                  <a:srgbClr val="000000"/>
                </a:solidFill>
                <a:effectLst/>
                <a:latin typeface="Times New Roman" panose="02020603050405020304" pitchFamily="18" charset="0"/>
              </a:rPr>
              <a:t>For any 2 (or more) sentences that are identical in meaning there should be only one representation of that meaning.</a:t>
            </a: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50851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A5D5-459F-49DD-ABDC-6BEBF51A64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3A2152-BFE5-4A6A-B5A1-138AC0BE34ED}"/>
              </a:ext>
            </a:extLst>
          </p:cNvPr>
          <p:cNvSpPr>
            <a:spLocks noGrp="1"/>
          </p:cNvSpPr>
          <p:nvPr>
            <p:ph idx="1"/>
          </p:nvPr>
        </p:nvSpPr>
        <p:spPr/>
        <p:txBody>
          <a:bodyPr/>
          <a:lstStyle/>
          <a:p>
            <a:r>
              <a:rPr lang="en-IN" dirty="0"/>
              <a:t>CD representation of a sentence is not built using words in the sentence rather built using conceptual primitives which give the intended meanings of words.</a:t>
            </a:r>
          </a:p>
          <a:p>
            <a:r>
              <a:rPr lang="en-IN" dirty="0"/>
              <a:t>CD provides structures and specific set of primitives from which representation can be built.</a:t>
            </a:r>
          </a:p>
        </p:txBody>
      </p:sp>
    </p:spTree>
    <p:extLst>
      <p:ext uri="{BB962C8B-B14F-4D97-AF65-F5344CB8AC3E}">
        <p14:creationId xmlns:p14="http://schemas.microsoft.com/office/powerpoint/2010/main" val="418524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ques of knowledge representation">
            <a:extLst>
              <a:ext uri="{FF2B5EF4-FFF2-40B4-BE49-F238E27FC236}">
                <a16:creationId xmlns:a16="http://schemas.microsoft.com/office/drawing/2014/main" id="{7B730008-C59A-4E36-8BD6-29BC7BBF2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615794"/>
            <a:ext cx="8884920" cy="587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81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276A-925B-4CE1-BFD3-638222727FE9}"/>
              </a:ext>
            </a:extLst>
          </p:cNvPr>
          <p:cNvSpPr>
            <a:spLocks noGrp="1"/>
          </p:cNvSpPr>
          <p:nvPr>
            <p:ph type="title"/>
          </p:nvPr>
        </p:nvSpPr>
        <p:spPr>
          <a:xfrm>
            <a:off x="838200" y="365126"/>
            <a:ext cx="10515600" cy="605546"/>
          </a:xfrm>
        </p:spPr>
        <p:txBody>
          <a:bodyPr>
            <a:normAutofit fontScale="90000"/>
          </a:bodyPr>
          <a:lstStyle/>
          <a:p>
            <a:r>
              <a:rPr lang="en-IN" dirty="0"/>
              <a:t>CD</a:t>
            </a:r>
          </a:p>
        </p:txBody>
      </p:sp>
      <p:sp>
        <p:nvSpPr>
          <p:cNvPr id="3" name="Content Placeholder 2">
            <a:extLst>
              <a:ext uri="{FF2B5EF4-FFF2-40B4-BE49-F238E27FC236}">
                <a16:creationId xmlns:a16="http://schemas.microsoft.com/office/drawing/2014/main" id="{536BD85A-4788-427B-A08F-A87DE556A189}"/>
              </a:ext>
            </a:extLst>
          </p:cNvPr>
          <p:cNvSpPr>
            <a:spLocks noGrp="1"/>
          </p:cNvSpPr>
          <p:nvPr>
            <p:ph idx="1"/>
          </p:nvPr>
        </p:nvSpPr>
        <p:spPr>
          <a:xfrm>
            <a:off x="838200" y="1220078"/>
            <a:ext cx="10515600" cy="4351338"/>
          </a:xfrm>
        </p:spPr>
        <p:txBody>
          <a:bodyPr/>
          <a:lstStyle/>
          <a:p>
            <a:r>
              <a:rPr lang="en-IN" dirty="0"/>
              <a:t>It is independent of the language in which the sentences were originally stated.</a:t>
            </a:r>
          </a:p>
          <a:p>
            <a:r>
              <a:rPr lang="en-IN" dirty="0"/>
              <a:t>CD representations of a sentence is built out of primitives, which are not words belonging to the language but are conceptual</a:t>
            </a:r>
          </a:p>
          <a:p>
            <a:r>
              <a:rPr lang="en-IN" dirty="0"/>
              <a:t>These primitives are combined to form the meanings of the words</a:t>
            </a:r>
          </a:p>
          <a:p>
            <a:r>
              <a:rPr lang="en-IN" dirty="0"/>
              <a:t>As an example consider the event represented by the sentence</a:t>
            </a:r>
          </a:p>
          <a:p>
            <a:endParaRPr lang="en-IN" dirty="0"/>
          </a:p>
        </p:txBody>
      </p:sp>
      <p:pic>
        <p:nvPicPr>
          <p:cNvPr id="5" name="Picture 4">
            <a:extLst>
              <a:ext uri="{FF2B5EF4-FFF2-40B4-BE49-F238E27FC236}">
                <a16:creationId xmlns:a16="http://schemas.microsoft.com/office/drawing/2014/main" id="{DFF31685-69D5-40EC-B1DB-EA79B94C53CB}"/>
              </a:ext>
            </a:extLst>
          </p:cNvPr>
          <p:cNvPicPr>
            <a:picLocks noChangeAspect="1"/>
          </p:cNvPicPr>
          <p:nvPr/>
        </p:nvPicPr>
        <p:blipFill>
          <a:blip r:embed="rId2"/>
          <a:stretch>
            <a:fillRect/>
          </a:stretch>
        </p:blipFill>
        <p:spPr>
          <a:xfrm>
            <a:off x="2343150" y="4135388"/>
            <a:ext cx="7505700" cy="2047875"/>
          </a:xfrm>
          <a:prstGeom prst="rect">
            <a:avLst/>
          </a:prstGeom>
        </p:spPr>
      </p:pic>
    </p:spTree>
    <p:extLst>
      <p:ext uri="{BB962C8B-B14F-4D97-AF65-F5344CB8AC3E}">
        <p14:creationId xmlns:p14="http://schemas.microsoft.com/office/powerpoint/2010/main" val="2263623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5F5-7132-4189-9FF4-768BC0ACC7D2}"/>
              </a:ext>
            </a:extLst>
          </p:cNvPr>
          <p:cNvSpPr>
            <a:spLocks noGrp="1"/>
          </p:cNvSpPr>
          <p:nvPr>
            <p:ph type="title"/>
          </p:nvPr>
        </p:nvSpPr>
        <p:spPr>
          <a:xfrm>
            <a:off x="894471" y="365125"/>
            <a:ext cx="10459329" cy="1325563"/>
          </a:xfrm>
        </p:spPr>
        <p:txBody>
          <a:bodyPr/>
          <a:lstStyle/>
          <a:p>
            <a:r>
              <a:rPr lang="en-IN" dirty="0"/>
              <a:t>Few conventions</a:t>
            </a:r>
          </a:p>
        </p:txBody>
      </p:sp>
      <p:sp>
        <p:nvSpPr>
          <p:cNvPr id="3" name="Content Placeholder 2">
            <a:extLst>
              <a:ext uri="{FF2B5EF4-FFF2-40B4-BE49-F238E27FC236}">
                <a16:creationId xmlns:a16="http://schemas.microsoft.com/office/drawing/2014/main" id="{2B644033-4476-4597-B050-4CAB7E788D75}"/>
              </a:ext>
            </a:extLst>
          </p:cNvPr>
          <p:cNvSpPr>
            <a:spLocks noGrp="1"/>
          </p:cNvSpPr>
          <p:nvPr>
            <p:ph idx="1"/>
          </p:nvPr>
        </p:nvSpPr>
        <p:spPr>
          <a:xfrm>
            <a:off x="894471" y="1720056"/>
            <a:ext cx="6496050" cy="4351338"/>
          </a:xfrm>
        </p:spPr>
        <p:txBody>
          <a:bodyPr>
            <a:normAutofit fontScale="85000" lnSpcReduction="20000"/>
          </a:bodyPr>
          <a:lstStyle/>
          <a:p>
            <a:r>
              <a:rPr lang="en-IN" dirty="0"/>
              <a:t>In this representation the symbols have the following meaning:</a:t>
            </a:r>
          </a:p>
          <a:p>
            <a:r>
              <a:rPr lang="en-IN" dirty="0"/>
              <a:t>Arrows indicate direction of dependency</a:t>
            </a:r>
          </a:p>
          <a:p>
            <a:r>
              <a:rPr lang="en-IN" dirty="0"/>
              <a:t>Double arrow indicates two way link between actor and action</a:t>
            </a:r>
          </a:p>
          <a:p>
            <a:r>
              <a:rPr lang="en-IN" dirty="0"/>
              <a:t>ATRANS is one of the primitive acts used by the theory. </a:t>
            </a:r>
          </a:p>
          <a:p>
            <a:pPr lvl="1"/>
            <a:r>
              <a:rPr lang="en-IN" dirty="0"/>
              <a:t>It indicates transfer of possession</a:t>
            </a:r>
          </a:p>
          <a:p>
            <a:r>
              <a:rPr lang="en-IN" dirty="0"/>
              <a:t>O- for the object case relation</a:t>
            </a:r>
          </a:p>
          <a:p>
            <a:r>
              <a:rPr lang="en-IN" dirty="0"/>
              <a:t>R- for the recipient case relation</a:t>
            </a:r>
          </a:p>
          <a:p>
            <a:r>
              <a:rPr lang="en-IN" dirty="0"/>
              <a:t>P- for past tense</a:t>
            </a:r>
          </a:p>
          <a:p>
            <a:r>
              <a:rPr lang="en-IN" dirty="0"/>
              <a:t>D- for destination {*not used in this representation}</a:t>
            </a:r>
          </a:p>
        </p:txBody>
      </p:sp>
      <p:pic>
        <p:nvPicPr>
          <p:cNvPr id="5" name="Picture 4">
            <a:extLst>
              <a:ext uri="{FF2B5EF4-FFF2-40B4-BE49-F238E27FC236}">
                <a16:creationId xmlns:a16="http://schemas.microsoft.com/office/drawing/2014/main" id="{D4484E2C-98CF-4D38-964E-D7C10E378F8E}"/>
              </a:ext>
            </a:extLst>
          </p:cNvPr>
          <p:cNvPicPr>
            <a:picLocks noChangeAspect="1"/>
          </p:cNvPicPr>
          <p:nvPr/>
        </p:nvPicPr>
        <p:blipFill>
          <a:blip r:embed="rId2"/>
          <a:stretch>
            <a:fillRect/>
          </a:stretch>
        </p:blipFill>
        <p:spPr>
          <a:xfrm>
            <a:off x="7052897" y="2962275"/>
            <a:ext cx="4857750" cy="933450"/>
          </a:xfrm>
          <a:prstGeom prst="rect">
            <a:avLst/>
          </a:prstGeom>
        </p:spPr>
      </p:pic>
    </p:spTree>
    <p:extLst>
      <p:ext uri="{BB962C8B-B14F-4D97-AF65-F5344CB8AC3E}">
        <p14:creationId xmlns:p14="http://schemas.microsoft.com/office/powerpoint/2010/main" val="899612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73AE-5DBE-436C-9D9F-50EBB64BD2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B077BF-C8D1-434E-9D76-43F3EC115FEB}"/>
              </a:ext>
            </a:extLst>
          </p:cNvPr>
          <p:cNvSpPr>
            <a:spLocks noGrp="1"/>
          </p:cNvSpPr>
          <p:nvPr>
            <p:ph idx="1"/>
          </p:nvPr>
        </p:nvSpPr>
        <p:spPr>
          <a:xfrm>
            <a:off x="838200" y="1825625"/>
            <a:ext cx="6003681" cy="4351338"/>
          </a:xfrm>
        </p:spPr>
        <p:txBody>
          <a:bodyPr/>
          <a:lstStyle/>
          <a:p>
            <a:r>
              <a:rPr lang="en-IN" dirty="0"/>
              <a:t>This representation is same for different saying with same meaning.</a:t>
            </a:r>
          </a:p>
          <a:p>
            <a:r>
              <a:rPr lang="en-IN" dirty="0"/>
              <a:t>For example</a:t>
            </a:r>
          </a:p>
          <a:p>
            <a:pPr lvl="1"/>
            <a:r>
              <a:rPr lang="en-IN" dirty="0"/>
              <a:t>I gave the man a book.</a:t>
            </a:r>
          </a:p>
          <a:p>
            <a:pPr lvl="1"/>
            <a:r>
              <a:rPr lang="en-IN" dirty="0"/>
              <a:t>The man got book from me.</a:t>
            </a:r>
          </a:p>
          <a:p>
            <a:pPr lvl="1"/>
            <a:r>
              <a:rPr lang="en-IN" dirty="0"/>
              <a:t>The book was given to man by me etc.</a:t>
            </a:r>
          </a:p>
        </p:txBody>
      </p:sp>
      <p:pic>
        <p:nvPicPr>
          <p:cNvPr id="4" name="Picture 3">
            <a:extLst>
              <a:ext uri="{FF2B5EF4-FFF2-40B4-BE49-F238E27FC236}">
                <a16:creationId xmlns:a16="http://schemas.microsoft.com/office/drawing/2014/main" id="{418D3783-FB45-4512-A4F6-A349731E2940}"/>
              </a:ext>
            </a:extLst>
          </p:cNvPr>
          <p:cNvPicPr>
            <a:picLocks noChangeAspect="1"/>
          </p:cNvPicPr>
          <p:nvPr/>
        </p:nvPicPr>
        <p:blipFill>
          <a:blip r:embed="rId2"/>
          <a:stretch>
            <a:fillRect/>
          </a:stretch>
        </p:blipFill>
        <p:spPr>
          <a:xfrm>
            <a:off x="6841881" y="2962275"/>
            <a:ext cx="4857750" cy="933450"/>
          </a:xfrm>
          <a:prstGeom prst="rect">
            <a:avLst/>
          </a:prstGeom>
        </p:spPr>
      </p:pic>
    </p:spTree>
    <p:extLst>
      <p:ext uri="{BB962C8B-B14F-4D97-AF65-F5344CB8AC3E}">
        <p14:creationId xmlns:p14="http://schemas.microsoft.com/office/powerpoint/2010/main" val="240894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FA63-CFB0-4A0D-B9C7-D73FBB160D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5A6BB2-ACE9-464B-A771-2A554C788FF7}"/>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rPr>
              <a:t>It has been used by many programs that pretend to understand English (</a:t>
            </a:r>
            <a:r>
              <a:rPr lang="en-US" b="0" i="1" dirty="0">
                <a:solidFill>
                  <a:srgbClr val="000000"/>
                </a:solidFill>
                <a:effectLst/>
                <a:latin typeface="Times New Roman" panose="02020603050405020304" pitchFamily="18" charset="0"/>
              </a:rPr>
              <a:t>MARGIE, SAM, PAM</a:t>
            </a:r>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CD provides:</a:t>
            </a:r>
          </a:p>
          <a:p>
            <a:pPr lvl="1"/>
            <a:r>
              <a:rPr lang="en-US" b="0" i="0" dirty="0">
                <a:solidFill>
                  <a:srgbClr val="000000"/>
                </a:solidFill>
                <a:effectLst/>
                <a:latin typeface="Times New Roman" panose="02020603050405020304" pitchFamily="18" charset="0"/>
              </a:rPr>
              <a:t>a structure into which nodes representing information can be placed</a:t>
            </a:r>
          </a:p>
          <a:p>
            <a:pPr lvl="1"/>
            <a:r>
              <a:rPr lang="en-US" b="0" i="0" dirty="0">
                <a:solidFill>
                  <a:srgbClr val="000000"/>
                </a:solidFill>
                <a:effectLst/>
                <a:latin typeface="Times New Roman" panose="02020603050405020304" pitchFamily="18" charset="0"/>
              </a:rPr>
              <a:t>a specific set of primitives</a:t>
            </a:r>
          </a:p>
          <a:p>
            <a:pPr lvl="1"/>
            <a:r>
              <a:rPr lang="en-US" b="0" i="0" dirty="0">
                <a:solidFill>
                  <a:srgbClr val="000000"/>
                </a:solidFill>
                <a:effectLst/>
                <a:latin typeface="Times New Roman" panose="02020603050405020304" pitchFamily="18" charset="0"/>
              </a:rPr>
              <a:t>at a given level of granularity.</a:t>
            </a:r>
          </a:p>
          <a:p>
            <a:pPr algn="l"/>
            <a:r>
              <a:rPr lang="en-US" b="0" i="0" dirty="0">
                <a:solidFill>
                  <a:srgbClr val="000000"/>
                </a:solidFill>
                <a:effectLst/>
                <a:latin typeface="Times New Roman" panose="02020603050405020304" pitchFamily="18" charset="0"/>
              </a:rPr>
              <a:t>Sentences are represented as a series of diagrams depicting actions using both abstract and real physical situations.</a:t>
            </a:r>
          </a:p>
          <a:p>
            <a:pPr lvl="1"/>
            <a:r>
              <a:rPr lang="en-US" b="0" i="0" dirty="0">
                <a:solidFill>
                  <a:srgbClr val="000000"/>
                </a:solidFill>
                <a:effectLst/>
                <a:latin typeface="Times New Roman" panose="02020603050405020304" pitchFamily="18" charset="0"/>
              </a:rPr>
              <a:t>The agent and the objects are represented</a:t>
            </a:r>
          </a:p>
          <a:p>
            <a:pPr lvl="1"/>
            <a:r>
              <a:rPr lang="en-US" b="0" i="0" dirty="0">
                <a:solidFill>
                  <a:srgbClr val="000000"/>
                </a:solidFill>
                <a:effectLst/>
                <a:latin typeface="Times New Roman" panose="02020603050405020304" pitchFamily="18" charset="0"/>
              </a:rPr>
              <a:t>The actions are built up from a set of primitive acts which can be modified by tense.</a:t>
            </a:r>
          </a:p>
          <a:p>
            <a:endParaRPr lang="en-IN" dirty="0"/>
          </a:p>
        </p:txBody>
      </p:sp>
    </p:spTree>
    <p:extLst>
      <p:ext uri="{BB962C8B-B14F-4D97-AF65-F5344CB8AC3E}">
        <p14:creationId xmlns:p14="http://schemas.microsoft.com/office/powerpoint/2010/main" val="2510982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EFA8-56DE-4255-A19B-D911778D211A}"/>
              </a:ext>
            </a:extLst>
          </p:cNvPr>
          <p:cNvSpPr>
            <a:spLocks noGrp="1"/>
          </p:cNvSpPr>
          <p:nvPr>
            <p:ph type="title"/>
          </p:nvPr>
        </p:nvSpPr>
        <p:spPr/>
        <p:txBody>
          <a:bodyPr/>
          <a:lstStyle/>
          <a:p>
            <a:r>
              <a:rPr lang="en-IN" b="0" i="0" dirty="0">
                <a:solidFill>
                  <a:srgbClr val="000000"/>
                </a:solidFill>
                <a:effectLst/>
                <a:latin typeface="Times New Roman" panose="02020603050405020304" pitchFamily="18" charset="0"/>
              </a:rPr>
              <a:t>Primitive Acts of CD theory</a:t>
            </a:r>
            <a:endParaRPr lang="en-IN" dirty="0"/>
          </a:p>
        </p:txBody>
      </p:sp>
      <p:sp>
        <p:nvSpPr>
          <p:cNvPr id="4" name="Rectangle 1">
            <a:extLst>
              <a:ext uri="{FF2B5EF4-FFF2-40B4-BE49-F238E27FC236}">
                <a16:creationId xmlns:a16="http://schemas.microsoft.com/office/drawing/2014/main" id="{504427C9-7551-468F-8FE8-42E7EB400C53}"/>
              </a:ext>
            </a:extLst>
          </p:cNvPr>
          <p:cNvSpPr>
            <a:spLocks noGrp="1" noChangeArrowheads="1"/>
          </p:cNvSpPr>
          <p:nvPr>
            <p:ph idx="1"/>
          </p:nvPr>
        </p:nvSpPr>
        <p:spPr bwMode="auto">
          <a:xfrm>
            <a:off x="838200" y="1877636"/>
            <a:ext cx="484514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ATRANS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Transfer of an abstract relationship.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give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PTRANS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Transfer of the physical location of an object.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go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PROPEL</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Application of a physical force to an object.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push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MTRANS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Transfer of mental information.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tell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MBUILD</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Construct new information from old.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decide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19B9B55-E6E2-4A60-8DA0-2D6ACDFC5CD4}"/>
              </a:ext>
            </a:extLst>
          </p:cNvPr>
          <p:cNvSpPr txBox="1">
            <a:spLocks noChangeArrowheads="1"/>
          </p:cNvSpPr>
          <p:nvPr/>
        </p:nvSpPr>
        <p:spPr bwMode="auto">
          <a:xfrm>
            <a:off x="6096000" y="1800493"/>
            <a:ext cx="48451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endParaRPr lang="en-US" altLang="en-US" sz="1800" dirty="0"/>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SPEAK</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Utter a sound. </a:t>
            </a:r>
            <a:r>
              <a:rPr lang="en-US" altLang="en-US" sz="1800" i="1" dirty="0">
                <a:solidFill>
                  <a:srgbClr val="000000"/>
                </a:solidFill>
                <a:latin typeface="Times New Roman" panose="02020603050405020304" pitchFamily="18" charset="0"/>
                <a:cs typeface="Times New Roman" panose="02020603050405020304" pitchFamily="18" charset="0"/>
              </a:rPr>
              <a:t>e.g. say</a:t>
            </a:r>
            <a:r>
              <a:rPr lang="en-US" altLang="en-US" sz="18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ATTEND</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Focusing of a sense organ toward a stimulus. </a:t>
            </a:r>
            <a:r>
              <a:rPr lang="en-US" altLang="en-US" sz="1800" i="1" dirty="0">
                <a:solidFill>
                  <a:srgbClr val="000000"/>
                </a:solidFill>
                <a:latin typeface="Times New Roman" panose="02020603050405020304" pitchFamily="18" charset="0"/>
                <a:cs typeface="Times New Roman" panose="02020603050405020304" pitchFamily="18" charset="0"/>
              </a:rPr>
              <a:t>e.g. listen, watch</a:t>
            </a:r>
            <a:r>
              <a:rPr lang="en-US" altLang="en-US" sz="18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MOVE</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Movement of a body part by owner. </a:t>
            </a:r>
            <a:r>
              <a:rPr lang="en-US" altLang="en-US" sz="1800" i="1" dirty="0">
                <a:solidFill>
                  <a:srgbClr val="000000"/>
                </a:solidFill>
                <a:latin typeface="Times New Roman" panose="02020603050405020304" pitchFamily="18" charset="0"/>
                <a:cs typeface="Times New Roman" panose="02020603050405020304" pitchFamily="18" charset="0"/>
              </a:rPr>
              <a:t>e.g. punch, kick</a:t>
            </a:r>
            <a:r>
              <a:rPr lang="en-US" altLang="en-US" sz="18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GRASP</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Actor grasping an object. </a:t>
            </a:r>
            <a:r>
              <a:rPr lang="en-US" altLang="en-US" sz="1800" i="1" dirty="0">
                <a:solidFill>
                  <a:srgbClr val="000000"/>
                </a:solidFill>
                <a:latin typeface="Times New Roman" panose="02020603050405020304" pitchFamily="18" charset="0"/>
                <a:cs typeface="Times New Roman" panose="02020603050405020304" pitchFamily="18" charset="0"/>
              </a:rPr>
              <a:t>e.g. clutch</a:t>
            </a:r>
            <a:r>
              <a:rPr lang="en-US" altLang="en-US" sz="18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INGEST</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Actor ingesting an object. </a:t>
            </a:r>
            <a:r>
              <a:rPr lang="en-US" altLang="en-US" sz="1800" i="1" dirty="0">
                <a:solidFill>
                  <a:srgbClr val="000000"/>
                </a:solidFill>
                <a:latin typeface="Times New Roman" panose="02020603050405020304" pitchFamily="18" charset="0"/>
                <a:cs typeface="Times New Roman" panose="02020603050405020304" pitchFamily="18" charset="0"/>
              </a:rPr>
              <a:t>e.g. eat</a:t>
            </a:r>
            <a:r>
              <a:rPr lang="en-US" altLang="en-US" sz="18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FontTx/>
              <a:buNone/>
            </a:pPr>
            <a:r>
              <a:rPr lang="en-US" altLang="en-US" sz="1800" b="1" dirty="0">
                <a:solidFill>
                  <a:srgbClr val="000000"/>
                </a:solidFill>
                <a:latin typeface="Times New Roman" panose="02020603050405020304" pitchFamily="18" charset="0"/>
                <a:cs typeface="Times New Roman" panose="02020603050405020304" pitchFamily="18" charset="0"/>
              </a:rPr>
              <a:t>EXPEL</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457200" lvl="1" indent="-457200">
              <a:lnSpc>
                <a:spcPct val="100000"/>
              </a:lnSpc>
              <a:buFontTx/>
              <a:buNone/>
            </a:pPr>
            <a:r>
              <a:rPr lang="en-US" altLang="en-US" sz="1800" dirty="0">
                <a:solidFill>
                  <a:srgbClr val="000000"/>
                </a:solidFill>
                <a:latin typeface="Times New Roman" panose="02020603050405020304" pitchFamily="18" charset="0"/>
                <a:cs typeface="Times New Roman" panose="02020603050405020304" pitchFamily="18" charset="0"/>
              </a:rPr>
              <a:t>-- Actor getting rid of an object from body. </a:t>
            </a:r>
            <a:r>
              <a:rPr lang="en-US" altLang="en-US" sz="1800" i="1" dirty="0">
                <a:solidFill>
                  <a:srgbClr val="000000"/>
                </a:solidFill>
                <a:latin typeface="Times New Roman" panose="02020603050405020304" pitchFamily="18" charset="0"/>
                <a:cs typeface="Times New Roman" panose="02020603050405020304" pitchFamily="18" charset="0"/>
              </a:rPr>
              <a:t>e.g. cry</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FontTx/>
              <a:buNone/>
            </a:pPr>
            <a:endParaRPr lang="en-US" altLang="en-US" sz="1800" dirty="0"/>
          </a:p>
        </p:txBody>
      </p:sp>
    </p:spTree>
    <p:extLst>
      <p:ext uri="{BB962C8B-B14F-4D97-AF65-F5344CB8AC3E}">
        <p14:creationId xmlns:p14="http://schemas.microsoft.com/office/powerpoint/2010/main" val="3959157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636A-B767-44CE-926F-BD58631EAB6C}"/>
              </a:ext>
            </a:extLst>
          </p:cNvPr>
          <p:cNvSpPr>
            <a:spLocks noGrp="1"/>
          </p:cNvSpPr>
          <p:nvPr>
            <p:ph type="title"/>
          </p:nvPr>
        </p:nvSpPr>
        <p:spPr/>
        <p:txBody>
          <a:bodyPr>
            <a:normAutofit/>
          </a:bodyPr>
          <a:lstStyle/>
          <a:p>
            <a:r>
              <a:rPr lang="en-US" b="0" i="0" dirty="0">
                <a:solidFill>
                  <a:srgbClr val="000000"/>
                </a:solidFill>
                <a:effectLst/>
                <a:latin typeface="Times New Roman" panose="02020603050405020304" pitchFamily="18" charset="0"/>
              </a:rPr>
              <a:t>Six primitive conceptual categories</a:t>
            </a:r>
            <a:endParaRPr lang="en-IN" dirty="0"/>
          </a:p>
        </p:txBody>
      </p:sp>
      <p:sp>
        <p:nvSpPr>
          <p:cNvPr id="3" name="Content Placeholder 2">
            <a:extLst>
              <a:ext uri="{FF2B5EF4-FFF2-40B4-BE49-F238E27FC236}">
                <a16:creationId xmlns:a16="http://schemas.microsoft.com/office/drawing/2014/main" id="{B23ACA85-05E7-4A13-A358-7DF9A4831ABE}"/>
              </a:ext>
            </a:extLst>
          </p:cNvPr>
          <p:cNvSpPr>
            <a:spLocks noGrp="1"/>
          </p:cNvSpPr>
          <p:nvPr>
            <p:ph idx="1"/>
          </p:nvPr>
        </p:nvSpPr>
        <p:spPr/>
        <p:txBody>
          <a:bodyPr>
            <a:normAutofit fontScale="77500" lnSpcReduction="20000"/>
          </a:bodyPr>
          <a:lstStyle/>
          <a:p>
            <a:r>
              <a:rPr lang="en-US" b="0" i="0" dirty="0">
                <a:solidFill>
                  <a:srgbClr val="000000"/>
                </a:solidFill>
                <a:effectLst/>
              </a:rPr>
              <a:t>provide </a:t>
            </a:r>
            <a:r>
              <a:rPr lang="en-US" b="0" i="1" dirty="0">
                <a:solidFill>
                  <a:srgbClr val="000000"/>
                </a:solidFill>
                <a:effectLst/>
              </a:rPr>
              <a:t>building blocks</a:t>
            </a:r>
            <a:r>
              <a:rPr lang="en-US" b="0" i="0" dirty="0">
                <a:solidFill>
                  <a:srgbClr val="000000"/>
                </a:solidFill>
                <a:effectLst/>
              </a:rPr>
              <a:t> which are the set of allowable dependencies in the concepts in a sentence</a:t>
            </a:r>
          </a:p>
          <a:p>
            <a:r>
              <a:rPr lang="en-IN" dirty="0"/>
              <a:t>PP</a:t>
            </a:r>
          </a:p>
          <a:p>
            <a:pPr lvl="1"/>
            <a:r>
              <a:rPr lang="en-IN" b="0" i="0" dirty="0">
                <a:solidFill>
                  <a:srgbClr val="000000"/>
                </a:solidFill>
                <a:effectLst/>
              </a:rPr>
              <a:t> Real world objects. {Picture producer}</a:t>
            </a:r>
          </a:p>
          <a:p>
            <a:r>
              <a:rPr lang="en-IN" i="0" dirty="0">
                <a:solidFill>
                  <a:srgbClr val="000000"/>
                </a:solidFill>
                <a:effectLst/>
              </a:rPr>
              <a:t>ACT</a:t>
            </a:r>
          </a:p>
          <a:p>
            <a:pPr lvl="1"/>
            <a:r>
              <a:rPr lang="en-IN" b="0" i="0" dirty="0">
                <a:solidFill>
                  <a:srgbClr val="000000"/>
                </a:solidFill>
                <a:effectLst/>
              </a:rPr>
              <a:t>Real world actions {one of the CD Primitives}</a:t>
            </a:r>
            <a:endParaRPr lang="en-IN" b="1" dirty="0">
              <a:solidFill>
                <a:srgbClr val="000000"/>
              </a:solidFill>
            </a:endParaRPr>
          </a:p>
          <a:p>
            <a:r>
              <a:rPr lang="en-IN" dirty="0"/>
              <a:t>PA</a:t>
            </a:r>
          </a:p>
          <a:p>
            <a:pPr lvl="1"/>
            <a:r>
              <a:rPr lang="en-IN" b="0" i="0" dirty="0">
                <a:solidFill>
                  <a:srgbClr val="000000"/>
                </a:solidFill>
                <a:effectLst/>
              </a:rPr>
              <a:t> Attributes of objects {Picture aiders}</a:t>
            </a:r>
          </a:p>
          <a:p>
            <a:r>
              <a:rPr lang="en-IN" b="0" i="0" dirty="0">
                <a:solidFill>
                  <a:srgbClr val="000000"/>
                </a:solidFill>
                <a:effectLst/>
              </a:rPr>
              <a:t>AA</a:t>
            </a:r>
          </a:p>
          <a:p>
            <a:pPr lvl="1"/>
            <a:r>
              <a:rPr lang="en-IN" b="0" i="0" dirty="0">
                <a:solidFill>
                  <a:srgbClr val="000000"/>
                </a:solidFill>
                <a:effectLst/>
                <a:latin typeface="Times New Roman" panose="02020603050405020304" pitchFamily="18" charset="0"/>
              </a:rPr>
              <a:t>Attributes of actions {Action aiders}</a:t>
            </a:r>
          </a:p>
          <a:p>
            <a:r>
              <a:rPr lang="en-IN" b="0" i="0" dirty="0">
                <a:solidFill>
                  <a:srgbClr val="000000"/>
                </a:solidFill>
                <a:effectLst/>
              </a:rPr>
              <a:t>T</a:t>
            </a:r>
          </a:p>
          <a:p>
            <a:pPr lvl="1"/>
            <a:r>
              <a:rPr lang="en-IN" dirty="0">
                <a:solidFill>
                  <a:srgbClr val="000000"/>
                </a:solidFill>
              </a:rPr>
              <a:t>Times</a:t>
            </a:r>
          </a:p>
          <a:p>
            <a:r>
              <a:rPr lang="en-IN" b="0" i="0" dirty="0">
                <a:solidFill>
                  <a:srgbClr val="000000"/>
                </a:solidFill>
                <a:effectLst/>
              </a:rPr>
              <a:t>LOC</a:t>
            </a:r>
          </a:p>
          <a:p>
            <a:pPr lvl="1"/>
            <a:r>
              <a:rPr lang="en-IN" dirty="0">
                <a:solidFill>
                  <a:srgbClr val="000000"/>
                </a:solidFill>
              </a:rPr>
              <a:t>Locations</a:t>
            </a:r>
            <a:endParaRPr lang="en-IN" b="0" i="0" dirty="0">
              <a:solidFill>
                <a:srgbClr val="000000"/>
              </a:solidFill>
              <a:effectLst/>
            </a:endParaRPr>
          </a:p>
          <a:p>
            <a:pPr lvl="1"/>
            <a:endParaRPr lang="en-IN" dirty="0"/>
          </a:p>
        </p:txBody>
      </p:sp>
    </p:spTree>
    <p:extLst>
      <p:ext uri="{BB962C8B-B14F-4D97-AF65-F5344CB8AC3E}">
        <p14:creationId xmlns:p14="http://schemas.microsoft.com/office/powerpoint/2010/main" val="1464462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440F-FA38-4AB5-8786-9BB38451C27A}"/>
              </a:ext>
            </a:extLst>
          </p:cNvPr>
          <p:cNvSpPr>
            <a:spLocks noGrp="1"/>
          </p:cNvSpPr>
          <p:nvPr>
            <p:ph type="title"/>
          </p:nvPr>
        </p:nvSpPr>
        <p:spPr/>
        <p:txBody>
          <a:bodyPr/>
          <a:lstStyle/>
          <a:p>
            <a:r>
              <a:rPr lang="en-IN" dirty="0"/>
              <a:t>The use of tense and mood in describing events</a:t>
            </a:r>
          </a:p>
        </p:txBody>
      </p:sp>
      <p:sp>
        <p:nvSpPr>
          <p:cNvPr id="3" name="Content Placeholder 2">
            <a:extLst>
              <a:ext uri="{FF2B5EF4-FFF2-40B4-BE49-F238E27FC236}">
                <a16:creationId xmlns:a16="http://schemas.microsoft.com/office/drawing/2014/main" id="{0DBA8081-B076-4369-AECB-60D1DBEFE887}"/>
              </a:ext>
            </a:extLst>
          </p:cNvPr>
          <p:cNvSpPr>
            <a:spLocks noGrp="1"/>
          </p:cNvSpPr>
          <p:nvPr>
            <p:ph idx="1"/>
          </p:nvPr>
        </p:nvSpPr>
        <p:spPr/>
        <p:txBody>
          <a:bodyPr>
            <a:normAutofit fontScale="77500" lnSpcReduction="20000"/>
          </a:bodyPr>
          <a:lstStyle/>
          <a:p>
            <a:r>
              <a:rPr lang="en-IN" dirty="0"/>
              <a:t>p- past</a:t>
            </a:r>
          </a:p>
          <a:p>
            <a:r>
              <a:rPr lang="en-IN" dirty="0"/>
              <a:t>f- future</a:t>
            </a:r>
          </a:p>
          <a:p>
            <a:r>
              <a:rPr lang="en-IN" dirty="0"/>
              <a:t>t- transition</a:t>
            </a:r>
          </a:p>
          <a:p>
            <a:r>
              <a:rPr lang="en-IN" dirty="0" err="1"/>
              <a:t>t</a:t>
            </a:r>
            <a:r>
              <a:rPr lang="en-IN" baseline="-25000" dirty="0" err="1"/>
              <a:t>s</a:t>
            </a:r>
            <a:r>
              <a:rPr lang="en-IN" dirty="0"/>
              <a:t>- start transition</a:t>
            </a:r>
          </a:p>
          <a:p>
            <a:r>
              <a:rPr lang="en-IN" dirty="0" err="1"/>
              <a:t>t</a:t>
            </a:r>
            <a:r>
              <a:rPr lang="en-IN" baseline="-25000" dirty="0" err="1"/>
              <a:t>f</a:t>
            </a:r>
            <a:r>
              <a:rPr lang="en-IN" dirty="0"/>
              <a:t>- Finished transition</a:t>
            </a:r>
          </a:p>
          <a:p>
            <a:r>
              <a:rPr lang="en-IN" dirty="0"/>
              <a:t>k- continuing</a:t>
            </a:r>
          </a:p>
          <a:p>
            <a:r>
              <a:rPr lang="en-IN" dirty="0"/>
              <a:t>?- </a:t>
            </a:r>
            <a:r>
              <a:rPr lang="en-IN" dirty="0" err="1"/>
              <a:t>introgative</a:t>
            </a:r>
            <a:endParaRPr lang="en-IN" dirty="0"/>
          </a:p>
          <a:p>
            <a:r>
              <a:rPr lang="en-IN" dirty="0"/>
              <a:t>/- negative</a:t>
            </a:r>
          </a:p>
          <a:p>
            <a:r>
              <a:rPr lang="en-IN" dirty="0"/>
              <a:t>Nil- Present</a:t>
            </a:r>
          </a:p>
          <a:p>
            <a:r>
              <a:rPr lang="en-IN" dirty="0"/>
              <a:t>delta- timeless</a:t>
            </a:r>
          </a:p>
          <a:p>
            <a:r>
              <a:rPr lang="en-IN" dirty="0"/>
              <a:t>c- conditional</a:t>
            </a:r>
          </a:p>
          <a:p>
            <a:r>
              <a:rPr lang="en-IN" dirty="0"/>
              <a:t>The absence of any modifier implies the present tense</a:t>
            </a:r>
          </a:p>
        </p:txBody>
      </p:sp>
    </p:spTree>
    <p:extLst>
      <p:ext uri="{BB962C8B-B14F-4D97-AF65-F5344CB8AC3E}">
        <p14:creationId xmlns:p14="http://schemas.microsoft.com/office/powerpoint/2010/main" val="2828076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F47F-A932-4AD4-AAEB-930EF7906C7D}"/>
              </a:ext>
            </a:extLst>
          </p:cNvPr>
          <p:cNvSpPr>
            <a:spLocks noGrp="1"/>
          </p:cNvSpPr>
          <p:nvPr>
            <p:ph type="title"/>
          </p:nvPr>
        </p:nvSpPr>
        <p:spPr/>
        <p:txBody>
          <a:bodyPr/>
          <a:lstStyle/>
          <a:p>
            <a:r>
              <a:rPr lang="en-IN" dirty="0"/>
              <a:t>Rule 1: PP </a:t>
            </a:r>
            <a:r>
              <a:rPr lang="en-IN" dirty="0">
                <a:sym typeface="Wingdings" panose="05000000000000000000" pitchFamily="2" charset="2"/>
              </a:rPr>
              <a:t> ACT</a:t>
            </a:r>
            <a:endParaRPr lang="en-IN" dirty="0"/>
          </a:p>
        </p:txBody>
      </p:sp>
      <p:sp>
        <p:nvSpPr>
          <p:cNvPr id="3" name="Content Placeholder 2">
            <a:extLst>
              <a:ext uri="{FF2B5EF4-FFF2-40B4-BE49-F238E27FC236}">
                <a16:creationId xmlns:a16="http://schemas.microsoft.com/office/drawing/2014/main" id="{B90C648B-B165-48E6-901A-3A778B6F51B4}"/>
              </a:ext>
            </a:extLst>
          </p:cNvPr>
          <p:cNvSpPr>
            <a:spLocks noGrp="1"/>
          </p:cNvSpPr>
          <p:nvPr>
            <p:ph idx="1"/>
          </p:nvPr>
        </p:nvSpPr>
        <p:spPr/>
        <p:txBody>
          <a:bodyPr/>
          <a:lstStyle/>
          <a:p>
            <a:r>
              <a:rPr lang="en-IN" dirty="0"/>
              <a:t>It describes the relationship between an actor and the event he/she causes</a:t>
            </a:r>
          </a:p>
          <a:p>
            <a:pPr lvl="1"/>
            <a:r>
              <a:rPr lang="en-IN" dirty="0"/>
              <a:t>This is a two way dependency, since neither actor nor event can be considered primary</a:t>
            </a:r>
          </a:p>
          <a:p>
            <a:pPr lvl="1"/>
            <a:r>
              <a:rPr lang="en-IN" dirty="0"/>
              <a:t>The letter p in the dependency link indicates past tense.</a:t>
            </a:r>
          </a:p>
          <a:p>
            <a:r>
              <a:rPr lang="en-IN" dirty="0"/>
              <a:t>Example</a:t>
            </a:r>
          </a:p>
          <a:p>
            <a:pPr lvl="1"/>
            <a:r>
              <a:rPr lang="en-IN" dirty="0"/>
              <a:t>John ran</a:t>
            </a:r>
          </a:p>
          <a:p>
            <a:pPr lvl="1"/>
            <a:r>
              <a:rPr lang="en-IN" dirty="0"/>
              <a:t>CD Representation John </a:t>
            </a:r>
            <a:r>
              <a:rPr lang="en-IN" dirty="0">
                <a:sym typeface="Wingdings" panose="05000000000000000000" pitchFamily="2" charset="2"/>
              </a:rPr>
              <a:t>PTRANS</a:t>
            </a:r>
            <a:endParaRPr lang="en-IN" dirty="0"/>
          </a:p>
        </p:txBody>
      </p:sp>
      <p:pic>
        <p:nvPicPr>
          <p:cNvPr id="5" name="Picture 4">
            <a:extLst>
              <a:ext uri="{FF2B5EF4-FFF2-40B4-BE49-F238E27FC236}">
                <a16:creationId xmlns:a16="http://schemas.microsoft.com/office/drawing/2014/main" id="{D35C39F3-4E52-4C0B-9349-00C55F40DCB9}"/>
              </a:ext>
            </a:extLst>
          </p:cNvPr>
          <p:cNvPicPr>
            <a:picLocks noChangeAspect="1"/>
          </p:cNvPicPr>
          <p:nvPr/>
        </p:nvPicPr>
        <p:blipFill>
          <a:blip r:embed="rId2"/>
          <a:stretch>
            <a:fillRect/>
          </a:stretch>
        </p:blipFill>
        <p:spPr>
          <a:xfrm>
            <a:off x="4726743" y="4453384"/>
            <a:ext cx="239957" cy="327214"/>
          </a:xfrm>
          <a:prstGeom prst="rect">
            <a:avLst/>
          </a:prstGeom>
        </p:spPr>
      </p:pic>
    </p:spTree>
    <p:extLst>
      <p:ext uri="{BB962C8B-B14F-4D97-AF65-F5344CB8AC3E}">
        <p14:creationId xmlns:p14="http://schemas.microsoft.com/office/powerpoint/2010/main" val="16164601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52E4-1510-4A9B-9D02-14172623E632}"/>
              </a:ext>
            </a:extLst>
          </p:cNvPr>
          <p:cNvSpPr>
            <a:spLocks noGrp="1"/>
          </p:cNvSpPr>
          <p:nvPr>
            <p:ph type="title"/>
          </p:nvPr>
        </p:nvSpPr>
        <p:spPr/>
        <p:txBody>
          <a:bodyPr/>
          <a:lstStyle/>
          <a:p>
            <a:r>
              <a:rPr lang="en-IN" dirty="0"/>
              <a:t>Rule 2: ACT </a:t>
            </a:r>
            <a:r>
              <a:rPr lang="en-IN" dirty="0">
                <a:latin typeface="Times New Roman" panose="02020603050405020304" pitchFamily="18" charset="0"/>
                <a:cs typeface="Times New Roman" panose="02020603050405020304" pitchFamily="18" charset="0"/>
              </a:rPr>
              <a:t>←</a:t>
            </a:r>
            <a:r>
              <a:rPr lang="en-IN" dirty="0"/>
              <a:t> PP</a:t>
            </a:r>
          </a:p>
        </p:txBody>
      </p:sp>
      <p:sp>
        <p:nvSpPr>
          <p:cNvPr id="3" name="Content Placeholder 2">
            <a:extLst>
              <a:ext uri="{FF2B5EF4-FFF2-40B4-BE49-F238E27FC236}">
                <a16:creationId xmlns:a16="http://schemas.microsoft.com/office/drawing/2014/main" id="{5B709575-4DA0-45E6-A67C-45D04DBAAA33}"/>
              </a:ext>
            </a:extLst>
          </p:cNvPr>
          <p:cNvSpPr>
            <a:spLocks noGrp="1"/>
          </p:cNvSpPr>
          <p:nvPr>
            <p:ph idx="1"/>
          </p:nvPr>
        </p:nvSpPr>
        <p:spPr/>
        <p:txBody>
          <a:bodyPr/>
          <a:lstStyle/>
          <a:p>
            <a:r>
              <a:rPr lang="en-IN" dirty="0"/>
              <a:t>It describes the relationship between a ACT and a PP (object) of ACT</a:t>
            </a:r>
          </a:p>
          <a:p>
            <a:pPr lvl="1"/>
            <a:r>
              <a:rPr lang="en-IN" dirty="0"/>
              <a:t>The direction of the arrow is toward the ACT since the context of the specific ACT determines the meaning of the object relation</a:t>
            </a:r>
          </a:p>
          <a:p>
            <a:r>
              <a:rPr lang="en-IN" dirty="0"/>
              <a:t>Example: John pushed the bike</a:t>
            </a:r>
          </a:p>
          <a:p>
            <a:r>
              <a:rPr lang="en-IN" dirty="0"/>
              <a:t>CD Representation: John </a:t>
            </a:r>
            <a:r>
              <a:rPr lang="en-IN" dirty="0">
                <a:sym typeface="Wingdings" panose="05000000000000000000" pitchFamily="2" charset="2"/>
              </a:rPr>
              <a:t> PROPEL </a:t>
            </a:r>
            <a:r>
              <a:rPr lang="en-IN" dirty="0">
                <a:latin typeface="Times New Roman" panose="02020603050405020304" pitchFamily="18" charset="0"/>
                <a:cs typeface="Times New Roman" panose="02020603050405020304" pitchFamily="18" charset="0"/>
              </a:rPr>
              <a:t>← bike</a:t>
            </a:r>
            <a:endParaRPr lang="en-IN" dirty="0"/>
          </a:p>
        </p:txBody>
      </p:sp>
    </p:spTree>
    <p:extLst>
      <p:ext uri="{BB962C8B-B14F-4D97-AF65-F5344CB8AC3E}">
        <p14:creationId xmlns:p14="http://schemas.microsoft.com/office/powerpoint/2010/main" val="2427333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E76E-8009-471C-A168-1DC680B05FA2}"/>
              </a:ext>
            </a:extLst>
          </p:cNvPr>
          <p:cNvSpPr>
            <a:spLocks noGrp="1"/>
          </p:cNvSpPr>
          <p:nvPr>
            <p:ph type="title"/>
          </p:nvPr>
        </p:nvSpPr>
        <p:spPr/>
        <p:txBody>
          <a:bodyPr/>
          <a:lstStyle/>
          <a:p>
            <a:r>
              <a:rPr lang="en-IN" dirty="0"/>
              <a:t>Rule 3: PP</a:t>
            </a:r>
            <a:r>
              <a:rPr lang="en-IN" dirty="0">
                <a:latin typeface="Times New Roman" panose="02020603050405020304" pitchFamily="18" charset="0"/>
                <a:cs typeface="Times New Roman" panose="02020603050405020304" pitchFamily="18" charset="0"/>
              </a:rPr>
              <a:t>↔</a:t>
            </a:r>
            <a:r>
              <a:rPr lang="en-IN" dirty="0"/>
              <a:t> PP</a:t>
            </a:r>
          </a:p>
        </p:txBody>
      </p:sp>
      <p:sp>
        <p:nvSpPr>
          <p:cNvPr id="3" name="Content Placeholder 2">
            <a:extLst>
              <a:ext uri="{FF2B5EF4-FFF2-40B4-BE49-F238E27FC236}">
                <a16:creationId xmlns:a16="http://schemas.microsoft.com/office/drawing/2014/main" id="{A484C2E3-D273-4E85-A4D5-2742EF6ADD20}"/>
              </a:ext>
            </a:extLst>
          </p:cNvPr>
          <p:cNvSpPr>
            <a:spLocks noGrp="1"/>
          </p:cNvSpPr>
          <p:nvPr>
            <p:ph idx="1"/>
          </p:nvPr>
        </p:nvSpPr>
        <p:spPr/>
        <p:txBody>
          <a:bodyPr/>
          <a:lstStyle/>
          <a:p>
            <a:r>
              <a:rPr lang="en-IN" dirty="0"/>
              <a:t>It describes the relationship between two PP’s, one of which belongs to the set defined by the other.</a:t>
            </a:r>
          </a:p>
          <a:p>
            <a:r>
              <a:rPr lang="en-IN" dirty="0"/>
              <a:t>Example: John is doctor.</a:t>
            </a:r>
          </a:p>
          <a:p>
            <a:r>
              <a:rPr lang="en-IN" dirty="0"/>
              <a:t>CD Representation: John </a:t>
            </a:r>
            <a:r>
              <a:rPr lang="en-IN" dirty="0">
                <a:latin typeface="Times New Roman" panose="02020603050405020304" pitchFamily="18" charset="0"/>
                <a:cs typeface="Times New Roman" panose="02020603050405020304" pitchFamily="18" charset="0"/>
              </a:rPr>
              <a:t>↔ doctor</a:t>
            </a:r>
            <a:endParaRPr lang="en-IN" dirty="0"/>
          </a:p>
        </p:txBody>
      </p:sp>
    </p:spTree>
    <p:extLst>
      <p:ext uri="{BB962C8B-B14F-4D97-AF65-F5344CB8AC3E}">
        <p14:creationId xmlns:p14="http://schemas.microsoft.com/office/powerpoint/2010/main" val="141343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A7E1-BF25-4C5D-8272-7A8E6D8FE0DD}"/>
              </a:ext>
            </a:extLst>
          </p:cNvPr>
          <p:cNvSpPr>
            <a:spLocks noGrp="1"/>
          </p:cNvSpPr>
          <p:nvPr>
            <p:ph type="title"/>
          </p:nvPr>
        </p:nvSpPr>
        <p:spPr/>
        <p:txBody>
          <a:bodyPr/>
          <a:lstStyle/>
          <a:p>
            <a:r>
              <a:rPr lang="en-US" dirty="0"/>
              <a:t>Difference between traditional programming and AI approach</a:t>
            </a:r>
          </a:p>
        </p:txBody>
      </p:sp>
      <p:sp>
        <p:nvSpPr>
          <p:cNvPr id="3" name="Content Placeholder 2">
            <a:extLst>
              <a:ext uri="{FF2B5EF4-FFF2-40B4-BE49-F238E27FC236}">
                <a16:creationId xmlns:a16="http://schemas.microsoft.com/office/drawing/2014/main" id="{17F3D60F-F759-45BA-B9B9-ACACFBB50F7F}"/>
              </a:ext>
            </a:extLst>
          </p:cNvPr>
          <p:cNvSpPr>
            <a:spLocks noGrp="1"/>
          </p:cNvSpPr>
          <p:nvPr>
            <p:ph idx="1"/>
          </p:nvPr>
        </p:nvSpPr>
        <p:spPr/>
        <p:txBody>
          <a:bodyPr>
            <a:normAutofit/>
          </a:bodyPr>
          <a:lstStyle/>
          <a:p>
            <a:r>
              <a:rPr lang="en-US" dirty="0"/>
              <a:t>Connection between input and output may be found at runtime and not encoded by the programmer.</a:t>
            </a:r>
          </a:p>
          <a:p>
            <a:r>
              <a:rPr lang="en-US" dirty="0"/>
              <a:t>In traditional programming programmer implements the solution steps, for problems in a given domain, into a program.</a:t>
            </a:r>
          </a:p>
          <a:p>
            <a:r>
              <a:rPr lang="en-US" dirty="0"/>
              <a:t>In AI programs the programmer implements a problem solving strategy in a more domain independent form.</a:t>
            </a:r>
          </a:p>
          <a:p>
            <a:pPr lvl="1"/>
            <a:r>
              <a:rPr lang="en-US" dirty="0"/>
              <a:t>AI program takes a domain knowledge and a given problem and produces the solution steps, based on the strategy it embodies.</a:t>
            </a:r>
          </a:p>
          <a:p>
            <a:r>
              <a:rPr lang="en-US" dirty="0"/>
              <a:t>Both problem solving strategy and domain description call upon knowledge representation approaches.</a:t>
            </a:r>
          </a:p>
          <a:p>
            <a:endParaRPr lang="en-US" dirty="0"/>
          </a:p>
          <a:p>
            <a:endParaRPr lang="en-US" dirty="0"/>
          </a:p>
        </p:txBody>
      </p:sp>
    </p:spTree>
    <p:extLst>
      <p:ext uri="{BB962C8B-B14F-4D97-AF65-F5344CB8AC3E}">
        <p14:creationId xmlns:p14="http://schemas.microsoft.com/office/powerpoint/2010/main" val="4250853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3374-915D-47D1-9904-FE3A8CF575E3}"/>
              </a:ext>
            </a:extLst>
          </p:cNvPr>
          <p:cNvSpPr>
            <a:spLocks noGrp="1"/>
          </p:cNvSpPr>
          <p:nvPr>
            <p:ph type="title"/>
          </p:nvPr>
        </p:nvSpPr>
        <p:spPr/>
        <p:txBody>
          <a:bodyPr/>
          <a:lstStyle/>
          <a:p>
            <a:r>
              <a:rPr lang="en-IN" dirty="0"/>
              <a:t>Rule 4: PP</a:t>
            </a:r>
            <a:r>
              <a:rPr lang="en-IN" dirty="0">
                <a:latin typeface="Times New Roman" panose="02020603050405020304" pitchFamily="18" charset="0"/>
                <a:cs typeface="Times New Roman" panose="02020603050405020304" pitchFamily="18" charset="0"/>
              </a:rPr>
              <a:t> ← </a:t>
            </a:r>
            <a:r>
              <a:rPr lang="en-IN" dirty="0"/>
              <a:t>PP </a:t>
            </a:r>
          </a:p>
        </p:txBody>
      </p:sp>
      <p:sp>
        <p:nvSpPr>
          <p:cNvPr id="3" name="Content Placeholder 2">
            <a:extLst>
              <a:ext uri="{FF2B5EF4-FFF2-40B4-BE49-F238E27FC236}">
                <a16:creationId xmlns:a16="http://schemas.microsoft.com/office/drawing/2014/main" id="{0B26465C-E6D0-4D84-979E-A8C96F081673}"/>
              </a:ext>
            </a:extLst>
          </p:cNvPr>
          <p:cNvSpPr>
            <a:spLocks noGrp="1"/>
          </p:cNvSpPr>
          <p:nvPr>
            <p:ph idx="1"/>
          </p:nvPr>
        </p:nvSpPr>
        <p:spPr/>
        <p:txBody>
          <a:bodyPr/>
          <a:lstStyle/>
          <a:p>
            <a:r>
              <a:rPr lang="en-IN" dirty="0"/>
              <a:t>It describes the relationship between two PP’s, one of which provides a particular kind of information about the other.</a:t>
            </a:r>
          </a:p>
          <a:p>
            <a:pPr lvl="1"/>
            <a:r>
              <a:rPr lang="en-IN" dirty="0"/>
              <a:t>The three most common types of information to be provided in this way are possession (shown as POSS-BY), location (shown as LOC), and physical containment (Shown as CONT)</a:t>
            </a:r>
          </a:p>
          <a:p>
            <a:pPr lvl="1"/>
            <a:r>
              <a:rPr lang="en-IN" dirty="0"/>
              <a:t>The direction of the arrow is again toward the concept being described.</a:t>
            </a:r>
          </a:p>
          <a:p>
            <a:pPr lvl="1"/>
            <a:r>
              <a:rPr lang="en-IN" dirty="0"/>
              <a:t>Example: John’s dog</a:t>
            </a:r>
          </a:p>
          <a:p>
            <a:pPr lvl="1"/>
            <a:r>
              <a:rPr lang="en-IN" dirty="0"/>
              <a:t>CD representation:  dog            John </a:t>
            </a:r>
          </a:p>
        </p:txBody>
      </p:sp>
      <p:pic>
        <p:nvPicPr>
          <p:cNvPr id="7" name="Picture 6">
            <a:extLst>
              <a:ext uri="{FF2B5EF4-FFF2-40B4-BE49-F238E27FC236}">
                <a16:creationId xmlns:a16="http://schemas.microsoft.com/office/drawing/2014/main" id="{ABCB4E89-6617-4D0F-8164-418198F60647}"/>
              </a:ext>
            </a:extLst>
          </p:cNvPr>
          <p:cNvPicPr>
            <a:picLocks noChangeAspect="1"/>
          </p:cNvPicPr>
          <p:nvPr/>
        </p:nvPicPr>
        <p:blipFill>
          <a:blip r:embed="rId2"/>
          <a:stretch>
            <a:fillRect/>
          </a:stretch>
        </p:blipFill>
        <p:spPr>
          <a:xfrm>
            <a:off x="4670766" y="4457846"/>
            <a:ext cx="571500" cy="361950"/>
          </a:xfrm>
          <a:prstGeom prst="rect">
            <a:avLst/>
          </a:prstGeom>
        </p:spPr>
      </p:pic>
    </p:spTree>
    <p:extLst>
      <p:ext uri="{BB962C8B-B14F-4D97-AF65-F5344CB8AC3E}">
        <p14:creationId xmlns:p14="http://schemas.microsoft.com/office/powerpoint/2010/main" val="2633003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3DF9-D08E-48E8-93BB-0DEAC809F8E3}"/>
              </a:ext>
            </a:extLst>
          </p:cNvPr>
          <p:cNvSpPr>
            <a:spLocks noGrp="1"/>
          </p:cNvSpPr>
          <p:nvPr>
            <p:ph type="title"/>
          </p:nvPr>
        </p:nvSpPr>
        <p:spPr/>
        <p:txBody>
          <a:bodyPr/>
          <a:lstStyle/>
          <a:p>
            <a:r>
              <a:rPr lang="en-IN" dirty="0"/>
              <a:t>Rule 5: PP</a:t>
            </a:r>
            <a:r>
              <a:rPr lang="en-IN" dirty="0">
                <a:sym typeface="Wingdings" panose="05000000000000000000" pitchFamily="2" charset="2"/>
              </a:rPr>
              <a:t>PA</a:t>
            </a:r>
            <a:endParaRPr lang="en-IN" dirty="0"/>
          </a:p>
        </p:txBody>
      </p:sp>
      <p:sp>
        <p:nvSpPr>
          <p:cNvPr id="3" name="Content Placeholder 2">
            <a:extLst>
              <a:ext uri="{FF2B5EF4-FFF2-40B4-BE49-F238E27FC236}">
                <a16:creationId xmlns:a16="http://schemas.microsoft.com/office/drawing/2014/main" id="{01DB0C00-59B3-4C73-B247-1B18538008D4}"/>
              </a:ext>
            </a:extLst>
          </p:cNvPr>
          <p:cNvSpPr>
            <a:spLocks noGrp="1"/>
          </p:cNvSpPr>
          <p:nvPr>
            <p:ph idx="1"/>
          </p:nvPr>
        </p:nvSpPr>
        <p:spPr/>
        <p:txBody>
          <a:bodyPr/>
          <a:lstStyle/>
          <a:p>
            <a:r>
              <a:rPr lang="en-IN" dirty="0"/>
              <a:t>It describes the relationship between a PP and a PA that is asserted to describe it.</a:t>
            </a:r>
          </a:p>
          <a:p>
            <a:pPr lvl="1"/>
            <a:r>
              <a:rPr lang="en-IN" dirty="0"/>
              <a:t>PA represents states of PP such as height, health etc.</a:t>
            </a:r>
          </a:p>
          <a:p>
            <a:r>
              <a:rPr lang="en-IN" dirty="0"/>
              <a:t>Example: John is fat</a:t>
            </a:r>
          </a:p>
          <a:p>
            <a:r>
              <a:rPr lang="en-IN" dirty="0"/>
              <a:t>CD representation:  John </a:t>
            </a:r>
            <a:r>
              <a:rPr lang="en-IN" dirty="0">
                <a:sym typeface="Wingdings" panose="05000000000000000000" pitchFamily="2" charset="2"/>
              </a:rPr>
              <a:t> weight (&gt;80)</a:t>
            </a:r>
            <a:endParaRPr lang="en-IN" dirty="0"/>
          </a:p>
        </p:txBody>
      </p:sp>
    </p:spTree>
    <p:extLst>
      <p:ext uri="{BB962C8B-B14F-4D97-AF65-F5344CB8AC3E}">
        <p14:creationId xmlns:p14="http://schemas.microsoft.com/office/powerpoint/2010/main" val="780002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AF2A-CD5A-4BD7-B65E-B296175ED504}"/>
              </a:ext>
            </a:extLst>
          </p:cNvPr>
          <p:cNvSpPr>
            <a:spLocks noGrp="1"/>
          </p:cNvSpPr>
          <p:nvPr>
            <p:ph type="title"/>
          </p:nvPr>
        </p:nvSpPr>
        <p:spPr/>
        <p:txBody>
          <a:bodyPr/>
          <a:lstStyle/>
          <a:p>
            <a:r>
              <a:rPr lang="en-IN" dirty="0"/>
              <a:t>Rule 6: PP</a:t>
            </a:r>
            <a:r>
              <a:rPr lang="en-IN" dirty="0">
                <a:latin typeface="Times New Roman" panose="02020603050405020304" pitchFamily="18" charset="0"/>
                <a:cs typeface="Times New Roman" panose="02020603050405020304" pitchFamily="18" charset="0"/>
              </a:rPr>
              <a:t> ←PA</a:t>
            </a:r>
            <a:r>
              <a:rPr lang="en-IN" dirty="0"/>
              <a:t> </a:t>
            </a:r>
          </a:p>
        </p:txBody>
      </p:sp>
      <p:sp>
        <p:nvSpPr>
          <p:cNvPr id="3" name="Content Placeholder 2">
            <a:extLst>
              <a:ext uri="{FF2B5EF4-FFF2-40B4-BE49-F238E27FC236}">
                <a16:creationId xmlns:a16="http://schemas.microsoft.com/office/drawing/2014/main" id="{75C7FA7A-4456-41CB-A068-8F761BAAAC79}"/>
              </a:ext>
            </a:extLst>
          </p:cNvPr>
          <p:cNvSpPr>
            <a:spLocks noGrp="1"/>
          </p:cNvSpPr>
          <p:nvPr>
            <p:ph idx="1"/>
          </p:nvPr>
        </p:nvSpPr>
        <p:spPr/>
        <p:txBody>
          <a:bodyPr/>
          <a:lstStyle/>
          <a:p>
            <a:r>
              <a:rPr lang="en-IN" dirty="0"/>
              <a:t>It describes the relationship between a PP and an attribute that already has been predicated of it.</a:t>
            </a:r>
          </a:p>
          <a:p>
            <a:pPr lvl="1"/>
            <a:r>
              <a:rPr lang="en-IN" dirty="0"/>
              <a:t>Direction is towards PP being described.</a:t>
            </a:r>
          </a:p>
          <a:p>
            <a:r>
              <a:rPr lang="en-IN" dirty="0"/>
              <a:t>Example: Smart John</a:t>
            </a:r>
          </a:p>
          <a:p>
            <a:r>
              <a:rPr lang="en-IN" dirty="0"/>
              <a:t>CD Representation: John</a:t>
            </a:r>
            <a:r>
              <a:rPr lang="en-IN" dirty="0">
                <a:latin typeface="Times New Roman" panose="02020603050405020304" pitchFamily="18" charset="0"/>
                <a:cs typeface="Times New Roman" panose="02020603050405020304" pitchFamily="18" charset="0"/>
              </a:rPr>
              <a:t> ←</a:t>
            </a:r>
            <a:r>
              <a:rPr lang="en-IN" dirty="0"/>
              <a:t> smart</a:t>
            </a:r>
          </a:p>
        </p:txBody>
      </p:sp>
    </p:spTree>
    <p:extLst>
      <p:ext uri="{BB962C8B-B14F-4D97-AF65-F5344CB8AC3E}">
        <p14:creationId xmlns:p14="http://schemas.microsoft.com/office/powerpoint/2010/main" val="430506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5E7F-764F-4BA5-8A39-54B00063415E}"/>
              </a:ext>
            </a:extLst>
          </p:cNvPr>
          <p:cNvSpPr>
            <a:spLocks noGrp="1"/>
          </p:cNvSpPr>
          <p:nvPr>
            <p:ph type="title"/>
          </p:nvPr>
        </p:nvSpPr>
        <p:spPr/>
        <p:txBody>
          <a:bodyPr/>
          <a:lstStyle/>
          <a:p>
            <a:r>
              <a:rPr lang="en-IN" dirty="0"/>
              <a:t>Rule 7: ACT</a:t>
            </a:r>
            <a:r>
              <a:rPr lang="en-IN" dirty="0">
                <a:latin typeface="Times New Roman" panose="02020603050405020304" pitchFamily="18" charset="0"/>
                <a:cs typeface="Times New Roman" panose="02020603050405020304" pitchFamily="18" charset="0"/>
              </a:rPr>
              <a:t> ←R</a:t>
            </a:r>
            <a:r>
              <a:rPr lang="en-IN" dirty="0"/>
              <a:t> </a:t>
            </a:r>
          </a:p>
        </p:txBody>
      </p:sp>
      <p:sp>
        <p:nvSpPr>
          <p:cNvPr id="3" name="Content Placeholder 2">
            <a:extLst>
              <a:ext uri="{FF2B5EF4-FFF2-40B4-BE49-F238E27FC236}">
                <a16:creationId xmlns:a16="http://schemas.microsoft.com/office/drawing/2014/main" id="{EE5CA459-2DC4-4D74-B455-80E1D5526A53}"/>
              </a:ext>
            </a:extLst>
          </p:cNvPr>
          <p:cNvSpPr>
            <a:spLocks noGrp="1"/>
          </p:cNvSpPr>
          <p:nvPr>
            <p:ph idx="1"/>
          </p:nvPr>
        </p:nvSpPr>
        <p:spPr/>
        <p:txBody>
          <a:bodyPr/>
          <a:lstStyle/>
          <a:p>
            <a:r>
              <a:rPr lang="en-IN" dirty="0"/>
              <a:t>It describes the relationship between an ACT and the source and the recipient of the ACT</a:t>
            </a:r>
          </a:p>
          <a:p>
            <a:r>
              <a:rPr lang="en-IN" dirty="0"/>
              <a:t>Example: John took the book from Mary</a:t>
            </a:r>
          </a:p>
          <a:p>
            <a:r>
              <a:rPr lang="en-IN" dirty="0"/>
              <a:t>CD Representation:</a:t>
            </a:r>
          </a:p>
        </p:txBody>
      </p:sp>
      <p:pic>
        <p:nvPicPr>
          <p:cNvPr id="5" name="Picture 4">
            <a:extLst>
              <a:ext uri="{FF2B5EF4-FFF2-40B4-BE49-F238E27FC236}">
                <a16:creationId xmlns:a16="http://schemas.microsoft.com/office/drawing/2014/main" id="{16C1CD15-89CD-4BC4-8757-6C4A6334CAA4}"/>
              </a:ext>
            </a:extLst>
          </p:cNvPr>
          <p:cNvPicPr>
            <a:picLocks noChangeAspect="1"/>
          </p:cNvPicPr>
          <p:nvPr/>
        </p:nvPicPr>
        <p:blipFill>
          <a:blip r:embed="rId2"/>
          <a:stretch>
            <a:fillRect/>
          </a:stretch>
        </p:blipFill>
        <p:spPr>
          <a:xfrm>
            <a:off x="4641679" y="665956"/>
            <a:ext cx="1304925" cy="723900"/>
          </a:xfrm>
          <a:prstGeom prst="rect">
            <a:avLst/>
          </a:prstGeom>
        </p:spPr>
      </p:pic>
      <p:pic>
        <p:nvPicPr>
          <p:cNvPr id="7" name="Picture 6">
            <a:extLst>
              <a:ext uri="{FF2B5EF4-FFF2-40B4-BE49-F238E27FC236}">
                <a16:creationId xmlns:a16="http://schemas.microsoft.com/office/drawing/2014/main" id="{FF0D535A-2960-4987-883A-8E334D2AD36F}"/>
              </a:ext>
            </a:extLst>
          </p:cNvPr>
          <p:cNvPicPr>
            <a:picLocks noChangeAspect="1"/>
          </p:cNvPicPr>
          <p:nvPr/>
        </p:nvPicPr>
        <p:blipFill>
          <a:blip r:embed="rId3"/>
          <a:stretch>
            <a:fillRect/>
          </a:stretch>
        </p:blipFill>
        <p:spPr>
          <a:xfrm>
            <a:off x="4339516" y="3322760"/>
            <a:ext cx="5229225" cy="1619250"/>
          </a:xfrm>
          <a:prstGeom prst="rect">
            <a:avLst/>
          </a:prstGeom>
        </p:spPr>
      </p:pic>
    </p:spTree>
    <p:extLst>
      <p:ext uri="{BB962C8B-B14F-4D97-AF65-F5344CB8AC3E}">
        <p14:creationId xmlns:p14="http://schemas.microsoft.com/office/powerpoint/2010/main" val="1121818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2694-F9EF-43FD-87A3-EC1D241420E8}"/>
              </a:ext>
            </a:extLst>
          </p:cNvPr>
          <p:cNvSpPr>
            <a:spLocks noGrp="1"/>
          </p:cNvSpPr>
          <p:nvPr>
            <p:ph type="title"/>
          </p:nvPr>
        </p:nvSpPr>
        <p:spPr/>
        <p:txBody>
          <a:bodyPr/>
          <a:lstStyle/>
          <a:p>
            <a:r>
              <a:rPr lang="en-IN" dirty="0"/>
              <a:t>Rule 8: PP </a:t>
            </a:r>
          </a:p>
        </p:txBody>
      </p:sp>
      <p:sp>
        <p:nvSpPr>
          <p:cNvPr id="3" name="Content Placeholder 2">
            <a:extLst>
              <a:ext uri="{FF2B5EF4-FFF2-40B4-BE49-F238E27FC236}">
                <a16:creationId xmlns:a16="http://schemas.microsoft.com/office/drawing/2014/main" id="{E4FD3017-2B25-40CA-8AD3-859B622BE9E1}"/>
              </a:ext>
            </a:extLst>
          </p:cNvPr>
          <p:cNvSpPr>
            <a:spLocks noGrp="1"/>
          </p:cNvSpPr>
          <p:nvPr>
            <p:ph idx="1"/>
          </p:nvPr>
        </p:nvSpPr>
        <p:spPr/>
        <p:txBody>
          <a:bodyPr/>
          <a:lstStyle/>
          <a:p>
            <a:r>
              <a:rPr lang="en-IN" dirty="0"/>
              <a:t>It describes the relationship that describes the change in state.</a:t>
            </a:r>
          </a:p>
          <a:p>
            <a:r>
              <a:rPr lang="en-IN" dirty="0"/>
              <a:t>Example: Tree grows</a:t>
            </a:r>
          </a:p>
          <a:p>
            <a:r>
              <a:rPr lang="en-IN" dirty="0"/>
              <a:t>CD Representation: </a:t>
            </a:r>
          </a:p>
        </p:txBody>
      </p:sp>
      <p:pic>
        <p:nvPicPr>
          <p:cNvPr id="7" name="Picture 6">
            <a:extLst>
              <a:ext uri="{FF2B5EF4-FFF2-40B4-BE49-F238E27FC236}">
                <a16:creationId xmlns:a16="http://schemas.microsoft.com/office/drawing/2014/main" id="{A16329FF-258F-4612-8720-975E9F98B7FA}"/>
              </a:ext>
            </a:extLst>
          </p:cNvPr>
          <p:cNvPicPr>
            <a:picLocks noChangeAspect="1"/>
          </p:cNvPicPr>
          <p:nvPr/>
        </p:nvPicPr>
        <p:blipFill>
          <a:blip r:embed="rId2"/>
          <a:stretch>
            <a:fillRect/>
          </a:stretch>
        </p:blipFill>
        <p:spPr>
          <a:xfrm>
            <a:off x="3238353" y="632618"/>
            <a:ext cx="1466850" cy="790575"/>
          </a:xfrm>
          <a:prstGeom prst="rect">
            <a:avLst/>
          </a:prstGeom>
        </p:spPr>
      </p:pic>
      <p:pic>
        <p:nvPicPr>
          <p:cNvPr id="9" name="Picture 8">
            <a:extLst>
              <a:ext uri="{FF2B5EF4-FFF2-40B4-BE49-F238E27FC236}">
                <a16:creationId xmlns:a16="http://schemas.microsoft.com/office/drawing/2014/main" id="{B5979051-07AA-435E-A377-F27C3389357B}"/>
              </a:ext>
            </a:extLst>
          </p:cNvPr>
          <p:cNvPicPr>
            <a:picLocks noChangeAspect="1"/>
          </p:cNvPicPr>
          <p:nvPr/>
        </p:nvPicPr>
        <p:blipFill>
          <a:blip r:embed="rId3"/>
          <a:stretch>
            <a:fillRect/>
          </a:stretch>
        </p:blipFill>
        <p:spPr>
          <a:xfrm>
            <a:off x="4786312" y="3028950"/>
            <a:ext cx="2619375" cy="800100"/>
          </a:xfrm>
          <a:prstGeom prst="rect">
            <a:avLst/>
          </a:prstGeom>
        </p:spPr>
      </p:pic>
    </p:spTree>
    <p:extLst>
      <p:ext uri="{BB962C8B-B14F-4D97-AF65-F5344CB8AC3E}">
        <p14:creationId xmlns:p14="http://schemas.microsoft.com/office/powerpoint/2010/main" val="8587406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286A-AC3C-444C-9F1A-D71280F53D67}"/>
              </a:ext>
            </a:extLst>
          </p:cNvPr>
          <p:cNvSpPr>
            <a:spLocks noGrp="1"/>
          </p:cNvSpPr>
          <p:nvPr>
            <p:ph type="title"/>
          </p:nvPr>
        </p:nvSpPr>
        <p:spPr/>
        <p:txBody>
          <a:bodyPr/>
          <a:lstStyle/>
          <a:p>
            <a:r>
              <a:rPr lang="en-IN" dirty="0"/>
              <a:t>Rule 9: </a:t>
            </a:r>
          </a:p>
        </p:txBody>
      </p:sp>
      <p:sp>
        <p:nvSpPr>
          <p:cNvPr id="3" name="Content Placeholder 2">
            <a:extLst>
              <a:ext uri="{FF2B5EF4-FFF2-40B4-BE49-F238E27FC236}">
                <a16:creationId xmlns:a16="http://schemas.microsoft.com/office/drawing/2014/main" id="{AAD0D19D-5D15-4306-A501-F9FA1EA87A9F}"/>
              </a:ext>
            </a:extLst>
          </p:cNvPr>
          <p:cNvSpPr>
            <a:spLocks noGrp="1"/>
          </p:cNvSpPr>
          <p:nvPr>
            <p:ph idx="1"/>
          </p:nvPr>
        </p:nvSpPr>
        <p:spPr/>
        <p:txBody>
          <a:bodyPr/>
          <a:lstStyle/>
          <a:p>
            <a:r>
              <a:rPr lang="en-IN" dirty="0"/>
              <a:t>It describes the relationship between one conceptualization and another that causes it.</a:t>
            </a:r>
          </a:p>
          <a:p>
            <a:pPr lvl="1"/>
            <a:r>
              <a:rPr lang="en-IN" dirty="0"/>
              <a:t>Here {x} causes {y} i.e., if x then y</a:t>
            </a:r>
          </a:p>
          <a:p>
            <a:r>
              <a:rPr lang="en-IN" dirty="0"/>
              <a:t>Example: Bill shot Bob. Bob’s heath is poor.</a:t>
            </a:r>
          </a:p>
          <a:p>
            <a:r>
              <a:rPr lang="en-IN" dirty="0"/>
              <a:t>CD Representation: </a:t>
            </a:r>
          </a:p>
        </p:txBody>
      </p:sp>
      <p:pic>
        <p:nvPicPr>
          <p:cNvPr id="5" name="Picture 4">
            <a:extLst>
              <a:ext uri="{FF2B5EF4-FFF2-40B4-BE49-F238E27FC236}">
                <a16:creationId xmlns:a16="http://schemas.microsoft.com/office/drawing/2014/main" id="{A76DD7E7-00FC-4A0D-B1FB-3B35FF1C31B6}"/>
              </a:ext>
            </a:extLst>
          </p:cNvPr>
          <p:cNvPicPr>
            <a:picLocks noChangeAspect="1"/>
          </p:cNvPicPr>
          <p:nvPr/>
        </p:nvPicPr>
        <p:blipFill>
          <a:blip r:embed="rId2"/>
          <a:stretch>
            <a:fillRect/>
          </a:stretch>
        </p:blipFill>
        <p:spPr>
          <a:xfrm>
            <a:off x="2671616" y="594518"/>
            <a:ext cx="771525" cy="866775"/>
          </a:xfrm>
          <a:prstGeom prst="rect">
            <a:avLst/>
          </a:prstGeom>
        </p:spPr>
      </p:pic>
      <p:pic>
        <p:nvPicPr>
          <p:cNvPr id="7" name="Picture 6">
            <a:extLst>
              <a:ext uri="{FF2B5EF4-FFF2-40B4-BE49-F238E27FC236}">
                <a16:creationId xmlns:a16="http://schemas.microsoft.com/office/drawing/2014/main" id="{183D522C-38A1-4468-984E-6BE21B256C67}"/>
              </a:ext>
            </a:extLst>
          </p:cNvPr>
          <p:cNvPicPr>
            <a:picLocks noChangeAspect="1"/>
          </p:cNvPicPr>
          <p:nvPr/>
        </p:nvPicPr>
        <p:blipFill>
          <a:blip r:embed="rId3"/>
          <a:stretch>
            <a:fillRect/>
          </a:stretch>
        </p:blipFill>
        <p:spPr>
          <a:xfrm>
            <a:off x="4414837" y="3927439"/>
            <a:ext cx="3362325" cy="923925"/>
          </a:xfrm>
          <a:prstGeom prst="rect">
            <a:avLst/>
          </a:prstGeom>
        </p:spPr>
      </p:pic>
    </p:spTree>
    <p:extLst>
      <p:ext uri="{BB962C8B-B14F-4D97-AF65-F5344CB8AC3E}">
        <p14:creationId xmlns:p14="http://schemas.microsoft.com/office/powerpoint/2010/main" val="5724287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FC0E-2CFF-4AA6-A9C0-C30C4D778D9D}"/>
              </a:ext>
            </a:extLst>
          </p:cNvPr>
          <p:cNvSpPr>
            <a:spLocks noGrp="1"/>
          </p:cNvSpPr>
          <p:nvPr>
            <p:ph type="title"/>
          </p:nvPr>
        </p:nvSpPr>
        <p:spPr/>
        <p:txBody>
          <a:bodyPr/>
          <a:lstStyle/>
          <a:p>
            <a:r>
              <a:rPr lang="en-IN" dirty="0"/>
              <a:t>Rule 10: </a:t>
            </a:r>
          </a:p>
        </p:txBody>
      </p:sp>
      <p:sp>
        <p:nvSpPr>
          <p:cNvPr id="3" name="Content Placeholder 2">
            <a:extLst>
              <a:ext uri="{FF2B5EF4-FFF2-40B4-BE49-F238E27FC236}">
                <a16:creationId xmlns:a16="http://schemas.microsoft.com/office/drawing/2014/main" id="{8D5DD2B9-9B30-4EED-88FA-AFF69C087420}"/>
              </a:ext>
            </a:extLst>
          </p:cNvPr>
          <p:cNvSpPr>
            <a:spLocks noGrp="1"/>
          </p:cNvSpPr>
          <p:nvPr>
            <p:ph idx="1"/>
          </p:nvPr>
        </p:nvSpPr>
        <p:spPr/>
        <p:txBody>
          <a:bodyPr/>
          <a:lstStyle/>
          <a:p>
            <a:r>
              <a:rPr lang="en-IN" dirty="0"/>
              <a:t>It describes the relationship between one conceptualization with another that is happening at the time of the first</a:t>
            </a:r>
          </a:p>
          <a:p>
            <a:pPr lvl="1"/>
            <a:r>
              <a:rPr lang="en-IN" dirty="0"/>
              <a:t>Here {y} is happening while {x} is in progress.</a:t>
            </a:r>
          </a:p>
          <a:p>
            <a:r>
              <a:rPr lang="en-IN" dirty="0"/>
              <a:t>Example: while going home I saw a snake</a:t>
            </a:r>
          </a:p>
          <a:p>
            <a:endParaRPr lang="en-IN" dirty="0"/>
          </a:p>
        </p:txBody>
      </p:sp>
      <p:pic>
        <p:nvPicPr>
          <p:cNvPr id="5" name="Picture 4">
            <a:extLst>
              <a:ext uri="{FF2B5EF4-FFF2-40B4-BE49-F238E27FC236}">
                <a16:creationId xmlns:a16="http://schemas.microsoft.com/office/drawing/2014/main" id="{1EDEF14A-5332-4D07-A3D5-8235E2A5AD7D}"/>
              </a:ext>
            </a:extLst>
          </p:cNvPr>
          <p:cNvPicPr>
            <a:picLocks noChangeAspect="1"/>
          </p:cNvPicPr>
          <p:nvPr/>
        </p:nvPicPr>
        <p:blipFill>
          <a:blip r:embed="rId2"/>
          <a:stretch>
            <a:fillRect/>
          </a:stretch>
        </p:blipFill>
        <p:spPr>
          <a:xfrm>
            <a:off x="3145595" y="561400"/>
            <a:ext cx="723900" cy="904875"/>
          </a:xfrm>
          <a:prstGeom prst="rect">
            <a:avLst/>
          </a:prstGeom>
        </p:spPr>
      </p:pic>
      <p:pic>
        <p:nvPicPr>
          <p:cNvPr id="7" name="Picture 6">
            <a:extLst>
              <a:ext uri="{FF2B5EF4-FFF2-40B4-BE49-F238E27FC236}">
                <a16:creationId xmlns:a16="http://schemas.microsoft.com/office/drawing/2014/main" id="{36238824-235E-4B06-A8F3-A416CCB3C038}"/>
              </a:ext>
            </a:extLst>
          </p:cNvPr>
          <p:cNvPicPr>
            <a:picLocks noChangeAspect="1"/>
          </p:cNvPicPr>
          <p:nvPr/>
        </p:nvPicPr>
        <p:blipFill>
          <a:blip r:embed="rId3"/>
          <a:stretch>
            <a:fillRect/>
          </a:stretch>
        </p:blipFill>
        <p:spPr>
          <a:xfrm>
            <a:off x="4417109" y="3797691"/>
            <a:ext cx="2457450" cy="838200"/>
          </a:xfrm>
          <a:prstGeom prst="rect">
            <a:avLst/>
          </a:prstGeom>
        </p:spPr>
      </p:pic>
    </p:spTree>
    <p:extLst>
      <p:ext uri="{BB962C8B-B14F-4D97-AF65-F5344CB8AC3E}">
        <p14:creationId xmlns:p14="http://schemas.microsoft.com/office/powerpoint/2010/main" val="4741787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3191-8A56-45D6-B2BF-FDEF47FAE0B9}"/>
              </a:ext>
            </a:extLst>
          </p:cNvPr>
          <p:cNvSpPr>
            <a:spLocks noGrp="1"/>
          </p:cNvSpPr>
          <p:nvPr>
            <p:ph type="title"/>
          </p:nvPr>
        </p:nvSpPr>
        <p:spPr/>
        <p:txBody>
          <a:bodyPr/>
          <a:lstStyle/>
          <a:p>
            <a:r>
              <a:rPr lang="en-US" b="0" i="1" dirty="0">
                <a:solidFill>
                  <a:srgbClr val="000000"/>
                </a:solidFill>
                <a:effectLst/>
                <a:latin typeface="Times New Roman" panose="02020603050405020304" pitchFamily="18" charset="0"/>
              </a:rPr>
              <a:t>Primitive states</a:t>
            </a:r>
            <a:r>
              <a:rPr lang="en-US" b="0" i="0" dirty="0">
                <a:solidFill>
                  <a:srgbClr val="000000"/>
                </a:solidFill>
                <a:effectLst/>
                <a:latin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22759368-F4EC-463F-BB75-92FDB7E8D090}"/>
              </a:ext>
            </a:extLst>
          </p:cNvPr>
          <p:cNvSpPr>
            <a:spLocks noGrp="1"/>
          </p:cNvSpPr>
          <p:nvPr>
            <p:ph idx="1"/>
          </p:nvPr>
        </p:nvSpPr>
        <p:spPr/>
        <p:txBody>
          <a:bodyPr>
            <a:normAutofit/>
          </a:bodyPr>
          <a:lstStyle/>
          <a:p>
            <a:r>
              <a:rPr lang="en-US" b="0" i="1" dirty="0">
                <a:solidFill>
                  <a:srgbClr val="000000"/>
                </a:solidFill>
                <a:effectLst/>
                <a:latin typeface="Times New Roman" panose="02020603050405020304" pitchFamily="18" charset="0"/>
              </a:rPr>
              <a:t>Primitive states</a:t>
            </a:r>
            <a:r>
              <a:rPr lang="en-US" b="0" i="0" dirty="0">
                <a:solidFill>
                  <a:srgbClr val="000000"/>
                </a:solidFill>
                <a:effectLst/>
                <a:latin typeface="Times New Roman" panose="02020603050405020304" pitchFamily="18" charset="0"/>
              </a:rPr>
              <a:t> are used to describe many state descriptions such as height, health, mental state, physical state.</a:t>
            </a:r>
          </a:p>
          <a:p>
            <a:r>
              <a:rPr lang="en-US" b="0" i="0" dirty="0">
                <a:solidFill>
                  <a:srgbClr val="000000"/>
                </a:solidFill>
                <a:effectLst/>
                <a:latin typeface="Times New Roman" panose="02020603050405020304" pitchFamily="18" charset="0"/>
              </a:rPr>
              <a:t>here are many more physical states than primitive actions. They use a numeric scale.</a:t>
            </a:r>
          </a:p>
          <a:p>
            <a:r>
              <a:rPr lang="en-IN" b="0" i="1" dirty="0">
                <a:solidFill>
                  <a:srgbClr val="000000"/>
                </a:solidFill>
                <a:effectLst/>
                <a:latin typeface="Times New Roman" panose="02020603050405020304" pitchFamily="18" charset="0"/>
              </a:rPr>
              <a:t>E.g.</a:t>
            </a:r>
            <a:r>
              <a:rPr lang="en-IN" b="0" i="0" dirty="0">
                <a:solidFill>
                  <a:srgbClr val="000000"/>
                </a:solidFill>
                <a:effectLst/>
                <a:latin typeface="Times New Roman" panose="02020603050405020304" pitchFamily="18" charset="0"/>
              </a:rPr>
              <a:t> John</a:t>
            </a:r>
            <a:r>
              <a:rPr lang="en-US" dirty="0">
                <a:solidFill>
                  <a:srgbClr val="000000"/>
                </a:solidFill>
                <a:latin typeface="Times New Roman" panose="02020603050405020304" pitchFamily="18" charset="0"/>
              </a:rPr>
              <a:t> </a:t>
            </a:r>
            <a:r>
              <a:rPr lang="en-IN" dirty="0">
                <a:sym typeface="Wingdings" panose="05000000000000000000" pitchFamily="2" charset="2"/>
              </a:rPr>
              <a:t></a:t>
            </a:r>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height(+10) </a:t>
            </a:r>
            <a:r>
              <a:rPr lang="en-US" b="0" i="1" dirty="0">
                <a:solidFill>
                  <a:srgbClr val="000000"/>
                </a:solidFill>
                <a:effectLst/>
                <a:latin typeface="Times New Roman" panose="02020603050405020304" pitchFamily="18" charset="0"/>
              </a:rPr>
              <a:t>John is the tallest</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John</a:t>
            </a:r>
            <a:r>
              <a:rPr lang="en-IN" dirty="0">
                <a:sym typeface="Wingdings" panose="05000000000000000000" pitchFamily="2" charset="2"/>
              </a:rPr>
              <a:t></a:t>
            </a:r>
            <a:r>
              <a:rPr lang="en-US" b="0" i="0" dirty="0">
                <a:solidFill>
                  <a:srgbClr val="000000"/>
                </a:solidFill>
                <a:effectLst/>
                <a:latin typeface="Times New Roman" panose="02020603050405020304" pitchFamily="18" charset="0"/>
              </a:rPr>
              <a:t>height(&lt; average) </a:t>
            </a:r>
            <a:r>
              <a:rPr lang="en-US" b="0" i="1" dirty="0">
                <a:solidFill>
                  <a:srgbClr val="000000"/>
                </a:solidFill>
                <a:effectLst/>
                <a:latin typeface="Times New Roman" panose="02020603050405020304" pitchFamily="18" charset="0"/>
              </a:rPr>
              <a:t>John is short</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Frank Zappa</a:t>
            </a:r>
            <a:r>
              <a:rPr lang="en-US" dirty="0">
                <a:solidFill>
                  <a:srgbClr val="000000"/>
                </a:solidFill>
                <a:latin typeface="Times New Roman" panose="02020603050405020304" pitchFamily="18" charset="0"/>
              </a:rPr>
              <a:t> </a:t>
            </a:r>
            <a:r>
              <a:rPr lang="en-IN" dirty="0">
                <a:sym typeface="Wingdings" panose="05000000000000000000" pitchFamily="2" charset="2"/>
              </a:rPr>
              <a:t></a:t>
            </a:r>
            <a:r>
              <a:rPr lang="en-US" dirty="0">
                <a:solidFill>
                  <a:srgbClr val="000000"/>
                </a:solidFill>
                <a:latin typeface="Times New Roman" panose="02020603050405020304" pitchFamily="18" charset="0"/>
              </a:rPr>
              <a:t> h</a:t>
            </a:r>
            <a:r>
              <a:rPr lang="en-US" b="0" i="0" dirty="0">
                <a:solidFill>
                  <a:srgbClr val="000000"/>
                </a:solidFill>
                <a:effectLst/>
                <a:latin typeface="Times New Roman" panose="02020603050405020304" pitchFamily="18" charset="0"/>
              </a:rPr>
              <a:t>ealth(-10) </a:t>
            </a:r>
            <a:r>
              <a:rPr lang="en-US" b="0" i="1" dirty="0">
                <a:solidFill>
                  <a:srgbClr val="000000"/>
                </a:solidFill>
                <a:effectLst/>
                <a:latin typeface="Times New Roman" panose="02020603050405020304" pitchFamily="18" charset="0"/>
              </a:rPr>
              <a:t>Frank Zappa is dead</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Dave </a:t>
            </a:r>
            <a:r>
              <a:rPr lang="en-IN" dirty="0">
                <a:sym typeface="Wingdings" panose="05000000000000000000" pitchFamily="2" charset="2"/>
              </a:rPr>
              <a:t></a:t>
            </a:r>
            <a:r>
              <a:rPr lang="en-US" b="0" i="0" dirty="0" err="1">
                <a:solidFill>
                  <a:srgbClr val="000000"/>
                </a:solidFill>
                <a:effectLst/>
                <a:latin typeface="Times New Roman" panose="02020603050405020304" pitchFamily="18" charset="0"/>
              </a:rPr>
              <a:t>mental_state</a:t>
            </a:r>
            <a:r>
              <a:rPr lang="en-US" b="0" i="0" dirty="0">
                <a:solidFill>
                  <a:srgbClr val="000000"/>
                </a:solidFill>
                <a:effectLst/>
                <a:latin typeface="Times New Roman" panose="02020603050405020304" pitchFamily="18" charset="0"/>
              </a:rPr>
              <a:t>(-10) </a:t>
            </a:r>
            <a:r>
              <a:rPr lang="en-US" b="0" i="1" dirty="0">
                <a:solidFill>
                  <a:srgbClr val="000000"/>
                </a:solidFill>
                <a:effectLst/>
                <a:latin typeface="Times New Roman" panose="02020603050405020304" pitchFamily="18" charset="0"/>
              </a:rPr>
              <a:t>Dave is sad</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Vase </a:t>
            </a:r>
            <a:r>
              <a:rPr lang="en-IN" dirty="0">
                <a:sym typeface="Wingdings" panose="05000000000000000000" pitchFamily="2" charset="2"/>
              </a:rPr>
              <a:t></a:t>
            </a:r>
            <a:r>
              <a:rPr lang="en-US" b="0" i="0" dirty="0" err="1">
                <a:solidFill>
                  <a:srgbClr val="000000"/>
                </a:solidFill>
                <a:effectLst/>
                <a:latin typeface="Times New Roman" panose="02020603050405020304" pitchFamily="18" charset="0"/>
              </a:rPr>
              <a:t>physical_state</a:t>
            </a:r>
            <a:r>
              <a:rPr lang="en-US" b="0" i="0" dirty="0">
                <a:solidFill>
                  <a:srgbClr val="000000"/>
                </a:solidFill>
                <a:effectLst/>
                <a:latin typeface="Times New Roman" panose="02020603050405020304" pitchFamily="18" charset="0"/>
              </a:rPr>
              <a:t>(-10) </a:t>
            </a:r>
            <a:r>
              <a:rPr lang="en-US" b="0" i="1" dirty="0">
                <a:solidFill>
                  <a:srgbClr val="000000"/>
                </a:solidFill>
                <a:effectLst/>
                <a:latin typeface="Times New Roman" panose="02020603050405020304" pitchFamily="18" charset="0"/>
              </a:rPr>
              <a:t>The vase is broken</a:t>
            </a:r>
            <a:endParaRPr lang="en-IN" dirty="0"/>
          </a:p>
        </p:txBody>
      </p:sp>
    </p:spTree>
    <p:extLst>
      <p:ext uri="{BB962C8B-B14F-4D97-AF65-F5344CB8AC3E}">
        <p14:creationId xmlns:p14="http://schemas.microsoft.com/office/powerpoint/2010/main" val="823023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0FDB-9FB8-4D4D-ABCA-E978BDA4F5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D0D40E-2F78-4460-88DE-A2FB100C1AF4}"/>
              </a:ext>
            </a:extLst>
          </p:cNvPr>
          <p:cNvSpPr>
            <a:spLocks noGrp="1"/>
          </p:cNvSpPr>
          <p:nvPr>
            <p:ph idx="1"/>
          </p:nvPr>
        </p:nvSpPr>
        <p:spPr/>
        <p:txBody>
          <a:bodyPr>
            <a:normAutofit fontScale="47500" lnSpcReduction="20000"/>
          </a:bodyPr>
          <a:lstStyle/>
          <a:p>
            <a:r>
              <a:rPr lang="en-US" sz="4400" b="0" i="0" dirty="0">
                <a:solidFill>
                  <a:srgbClr val="000000"/>
                </a:solidFill>
                <a:effectLst/>
                <a:latin typeface="Times New Roman" panose="02020603050405020304" pitchFamily="18" charset="0"/>
              </a:rPr>
              <a:t>You can also specify things like the time of occurrence in the relation ship.</a:t>
            </a:r>
          </a:p>
          <a:p>
            <a:r>
              <a:rPr lang="en-US" sz="4400" b="0" i="0" dirty="0">
                <a:solidFill>
                  <a:srgbClr val="000000"/>
                </a:solidFill>
                <a:effectLst/>
                <a:latin typeface="Times New Roman" panose="02020603050405020304" pitchFamily="18" charset="0"/>
              </a:rPr>
              <a:t>For Example: </a:t>
            </a:r>
            <a:r>
              <a:rPr lang="en-US" sz="4400" b="0" i="1" dirty="0">
                <a:solidFill>
                  <a:srgbClr val="000000"/>
                </a:solidFill>
                <a:effectLst/>
                <a:latin typeface="Times New Roman" panose="02020603050405020304" pitchFamily="18" charset="0"/>
              </a:rPr>
              <a:t>John gave Mary the book yesterday</a:t>
            </a:r>
          </a:p>
          <a:p>
            <a:endParaRPr lang="en-US" i="1" dirty="0">
              <a:solidFill>
                <a:srgbClr val="000000"/>
              </a:solidFill>
              <a:latin typeface="Times New Roman" panose="02020603050405020304" pitchFamily="18" charset="0"/>
            </a:endParaRPr>
          </a:p>
          <a:p>
            <a:endParaRPr lang="en-US" i="1"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Now let us consider a more complex sentence</a:t>
            </a:r>
            <a:endParaRPr lang="en-US" sz="4400" dirty="0">
              <a:solidFill>
                <a:srgbClr val="000000"/>
              </a:solidFill>
              <a:latin typeface="Times New Roman" panose="02020603050405020304" pitchFamily="18" charset="0"/>
            </a:endParaRPr>
          </a:p>
          <a:p>
            <a:pPr lvl="1"/>
            <a:r>
              <a:rPr lang="en-US" sz="4000" b="0" i="1" dirty="0">
                <a:solidFill>
                  <a:srgbClr val="000000"/>
                </a:solidFill>
                <a:effectLst/>
                <a:latin typeface="Times New Roman" panose="02020603050405020304" pitchFamily="18" charset="0"/>
              </a:rPr>
              <a:t>Since smoking can kill you, I stopped</a:t>
            </a:r>
            <a:r>
              <a:rPr lang="en-US" sz="4000" b="0" i="0" dirty="0">
                <a:solidFill>
                  <a:srgbClr val="000000"/>
                </a:solidFill>
                <a:effectLst/>
                <a:latin typeface="Times New Roman" panose="02020603050405020304" pitchFamily="18" charset="0"/>
              </a:rPr>
              <a:t> </a:t>
            </a:r>
          </a:p>
          <a:p>
            <a:r>
              <a:rPr lang="en-US" sz="4400" b="0" i="0" dirty="0">
                <a:solidFill>
                  <a:srgbClr val="000000"/>
                </a:solidFill>
                <a:effectLst/>
                <a:latin typeface="Times New Roman" panose="02020603050405020304" pitchFamily="18" charset="0"/>
              </a:rPr>
              <a:t>Lets look at how we represent the inference that </a:t>
            </a:r>
            <a:r>
              <a:rPr lang="en-US" sz="4400" b="0" i="1" dirty="0">
                <a:solidFill>
                  <a:srgbClr val="000000"/>
                </a:solidFill>
                <a:effectLst/>
                <a:latin typeface="Times New Roman" panose="02020603050405020304" pitchFamily="18" charset="0"/>
              </a:rPr>
              <a:t>smoking can kill</a:t>
            </a:r>
            <a:r>
              <a:rPr lang="en-US" sz="4400" b="0" i="0" dirty="0">
                <a:solidFill>
                  <a:srgbClr val="000000"/>
                </a:solidFill>
                <a:effectLst/>
                <a:latin typeface="Times New Roman" panose="02020603050405020304" pitchFamily="18" charset="0"/>
              </a:rPr>
              <a:t>:</a:t>
            </a:r>
          </a:p>
          <a:p>
            <a:pPr lvl="1"/>
            <a:r>
              <a:rPr lang="en-US" sz="3300" b="0" i="0" dirty="0">
                <a:solidFill>
                  <a:srgbClr val="000000"/>
                </a:solidFill>
                <a:effectLst/>
                <a:latin typeface="Times New Roman" panose="02020603050405020304" pitchFamily="18" charset="0"/>
              </a:rPr>
              <a:t>Use the notion of </a:t>
            </a:r>
            <a:r>
              <a:rPr lang="en-US" sz="3300" b="0" i="1" dirty="0">
                <a:solidFill>
                  <a:srgbClr val="000000"/>
                </a:solidFill>
                <a:effectLst/>
                <a:latin typeface="Times New Roman" panose="02020603050405020304" pitchFamily="18" charset="0"/>
              </a:rPr>
              <a:t>one</a:t>
            </a:r>
            <a:r>
              <a:rPr lang="en-US" sz="3300" b="0" i="0" dirty="0">
                <a:solidFill>
                  <a:srgbClr val="000000"/>
                </a:solidFill>
                <a:effectLst/>
                <a:latin typeface="Times New Roman" panose="02020603050405020304" pitchFamily="18" charset="0"/>
              </a:rPr>
              <a:t> to apply the knowledge to.</a:t>
            </a:r>
          </a:p>
          <a:p>
            <a:pPr lvl="1"/>
            <a:r>
              <a:rPr lang="en-US" sz="3300" b="0" i="0" dirty="0">
                <a:solidFill>
                  <a:srgbClr val="000000"/>
                </a:solidFill>
                <a:effectLst/>
                <a:latin typeface="Times New Roman" panose="02020603050405020304" pitchFamily="18" charset="0"/>
              </a:rPr>
              <a:t>Use the </a:t>
            </a:r>
            <a:r>
              <a:rPr lang="en-US" sz="3300" b="0" i="1" dirty="0">
                <a:solidFill>
                  <a:srgbClr val="000000"/>
                </a:solidFill>
                <a:effectLst/>
                <a:latin typeface="Times New Roman" panose="02020603050405020304" pitchFamily="18" charset="0"/>
              </a:rPr>
              <a:t>primitive act</a:t>
            </a:r>
            <a:r>
              <a:rPr lang="en-US" sz="3300" b="0" i="0" dirty="0">
                <a:solidFill>
                  <a:srgbClr val="000000"/>
                </a:solidFill>
                <a:effectLst/>
                <a:latin typeface="Times New Roman" panose="02020603050405020304" pitchFamily="18" charset="0"/>
              </a:rPr>
              <a:t> of </a:t>
            </a:r>
            <a:r>
              <a:rPr lang="en-US" sz="3300" b="0" i="0" dirty="0" err="1">
                <a:solidFill>
                  <a:srgbClr val="000000"/>
                </a:solidFill>
                <a:effectLst/>
                <a:latin typeface="Times New Roman" panose="02020603050405020304" pitchFamily="18" charset="0"/>
              </a:rPr>
              <a:t>INGESTing</a:t>
            </a:r>
            <a:r>
              <a:rPr lang="en-US" sz="3300" b="0" i="0" dirty="0">
                <a:solidFill>
                  <a:srgbClr val="000000"/>
                </a:solidFill>
                <a:effectLst/>
                <a:latin typeface="Times New Roman" panose="02020603050405020304" pitchFamily="18" charset="0"/>
              </a:rPr>
              <a:t> smoke from a cigarette to one.</a:t>
            </a:r>
          </a:p>
          <a:p>
            <a:pPr lvl="1"/>
            <a:r>
              <a:rPr lang="en-US" sz="3300" b="0" i="0" dirty="0">
                <a:solidFill>
                  <a:srgbClr val="000000"/>
                </a:solidFill>
                <a:effectLst/>
                <a:latin typeface="Times New Roman" panose="02020603050405020304" pitchFamily="18" charset="0"/>
              </a:rPr>
              <a:t>Killing is a transition from being alive to dead. We use </a:t>
            </a:r>
            <a:r>
              <a:rPr lang="en-US" sz="3300" b="0" i="1" dirty="0">
                <a:solidFill>
                  <a:srgbClr val="000000"/>
                </a:solidFill>
                <a:effectLst/>
                <a:latin typeface="Times New Roman" panose="02020603050405020304" pitchFamily="18" charset="0"/>
              </a:rPr>
              <a:t>triple arrow</a:t>
            </a:r>
            <a:r>
              <a:rPr lang="en-US" sz="3300" b="0" i="0" dirty="0">
                <a:solidFill>
                  <a:srgbClr val="000000"/>
                </a:solidFill>
                <a:effectLst/>
                <a:latin typeface="Times New Roman" panose="02020603050405020304" pitchFamily="18" charset="0"/>
              </a:rPr>
              <a:t>s to indicate a transition from one state to another.</a:t>
            </a:r>
          </a:p>
          <a:p>
            <a:pPr lvl="1"/>
            <a:r>
              <a:rPr lang="en-US" sz="3300" b="0" i="0" dirty="0">
                <a:solidFill>
                  <a:srgbClr val="000000"/>
                </a:solidFill>
                <a:effectLst/>
                <a:latin typeface="Times New Roman" panose="02020603050405020304" pitchFamily="18" charset="0"/>
              </a:rPr>
              <a:t>Have a conditional, </a:t>
            </a:r>
            <a:r>
              <a:rPr lang="en-US" sz="3300" b="0" i="1" dirty="0">
                <a:solidFill>
                  <a:srgbClr val="000000"/>
                </a:solidFill>
                <a:effectLst/>
                <a:latin typeface="Times New Roman" panose="02020603050405020304" pitchFamily="18" charset="0"/>
              </a:rPr>
              <a:t>c</a:t>
            </a:r>
            <a:r>
              <a:rPr lang="en-US" sz="3300" b="0" i="0" dirty="0">
                <a:solidFill>
                  <a:srgbClr val="000000"/>
                </a:solidFill>
                <a:effectLst/>
                <a:latin typeface="Times New Roman" panose="02020603050405020304" pitchFamily="18" charset="0"/>
              </a:rPr>
              <a:t> causality link. The </a:t>
            </a:r>
            <a:r>
              <a:rPr lang="en-US" sz="3300" b="0" i="1" dirty="0">
                <a:solidFill>
                  <a:srgbClr val="000000"/>
                </a:solidFill>
                <a:effectLst/>
                <a:latin typeface="Times New Roman" panose="02020603050405020304" pitchFamily="18" charset="0"/>
              </a:rPr>
              <a:t>triple arrow</a:t>
            </a:r>
            <a:r>
              <a:rPr lang="en-US" sz="3300" b="0" i="0" dirty="0">
                <a:solidFill>
                  <a:srgbClr val="000000"/>
                </a:solidFill>
                <a:effectLst/>
                <a:latin typeface="Times New Roman" panose="02020603050405020304" pitchFamily="18" charset="0"/>
              </a:rPr>
              <a:t> indicates dependency of one concept on another.</a:t>
            </a:r>
          </a:p>
          <a:p>
            <a:pPr marL="0" indent="0">
              <a:buNone/>
            </a:pPr>
            <a:br>
              <a:rPr lang="en-US" dirty="0"/>
            </a:br>
            <a:br>
              <a:rPr lang="en-US" dirty="0"/>
            </a:br>
            <a:endParaRPr lang="en-IN" dirty="0"/>
          </a:p>
        </p:txBody>
      </p:sp>
      <p:pic>
        <p:nvPicPr>
          <p:cNvPr id="5" name="Picture 4">
            <a:extLst>
              <a:ext uri="{FF2B5EF4-FFF2-40B4-BE49-F238E27FC236}">
                <a16:creationId xmlns:a16="http://schemas.microsoft.com/office/drawing/2014/main" id="{E45EFFE0-E727-4F5B-868A-E57D88179506}"/>
              </a:ext>
            </a:extLst>
          </p:cNvPr>
          <p:cNvPicPr>
            <a:picLocks noChangeAspect="1"/>
          </p:cNvPicPr>
          <p:nvPr/>
        </p:nvPicPr>
        <p:blipFill>
          <a:blip r:embed="rId2"/>
          <a:stretch>
            <a:fillRect/>
          </a:stretch>
        </p:blipFill>
        <p:spPr>
          <a:xfrm>
            <a:off x="3871179" y="2528523"/>
            <a:ext cx="3978593" cy="956039"/>
          </a:xfrm>
          <a:prstGeom prst="rect">
            <a:avLst/>
          </a:prstGeom>
        </p:spPr>
      </p:pic>
    </p:spTree>
    <p:extLst>
      <p:ext uri="{BB962C8B-B14F-4D97-AF65-F5344CB8AC3E}">
        <p14:creationId xmlns:p14="http://schemas.microsoft.com/office/powerpoint/2010/main" val="1556698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2E6F-D1F3-4D8B-86B1-B7C7A8E7AA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7537C6-1807-4895-9624-CF54AA59D578}"/>
              </a:ext>
            </a:extLst>
          </p:cNvPr>
          <p:cNvSpPr>
            <a:spLocks noGrp="1"/>
          </p:cNvSpPr>
          <p:nvPr>
            <p:ph idx="1"/>
          </p:nvPr>
        </p:nvSpPr>
        <p:spPr/>
        <p:txBody>
          <a:bodyPr/>
          <a:lstStyle/>
          <a:p>
            <a:endParaRPr lang="en-IN"/>
          </a:p>
        </p:txBody>
      </p:sp>
      <p:pic>
        <p:nvPicPr>
          <p:cNvPr id="7170" name="Picture 2" descr="picture1082">
            <a:extLst>
              <a:ext uri="{FF2B5EF4-FFF2-40B4-BE49-F238E27FC236}">
                <a16:creationId xmlns:a16="http://schemas.microsoft.com/office/drawing/2014/main" id="{3436C181-B922-4BCA-9F4A-B8543553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763" y="2157840"/>
            <a:ext cx="5882933" cy="3686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8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7A6B-14EC-4B27-A7D9-B264A7603985}"/>
              </a:ext>
            </a:extLst>
          </p:cNvPr>
          <p:cNvSpPr>
            <a:spLocks noGrp="1"/>
          </p:cNvSpPr>
          <p:nvPr>
            <p:ph type="title"/>
          </p:nvPr>
        </p:nvSpPr>
        <p:spPr/>
        <p:txBody>
          <a:bodyPr/>
          <a:lstStyle/>
          <a:p>
            <a:r>
              <a:rPr lang="en-US" dirty="0"/>
              <a:t>Difference between traditional programming and AI approach</a:t>
            </a:r>
          </a:p>
        </p:txBody>
      </p:sp>
      <p:sp>
        <p:nvSpPr>
          <p:cNvPr id="3" name="Content Placeholder 2">
            <a:extLst>
              <a:ext uri="{FF2B5EF4-FFF2-40B4-BE49-F238E27FC236}">
                <a16:creationId xmlns:a16="http://schemas.microsoft.com/office/drawing/2014/main" id="{E7AFA46B-2EEA-40BF-9C21-BDB0F359A22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7F4674D-34A5-4C5E-9813-3ABA9D9FBC65}"/>
              </a:ext>
            </a:extLst>
          </p:cNvPr>
          <p:cNvPicPr>
            <a:picLocks noChangeAspect="1"/>
          </p:cNvPicPr>
          <p:nvPr/>
        </p:nvPicPr>
        <p:blipFill>
          <a:blip r:embed="rId2"/>
          <a:stretch>
            <a:fillRect/>
          </a:stretch>
        </p:blipFill>
        <p:spPr>
          <a:xfrm>
            <a:off x="2475027" y="2690927"/>
            <a:ext cx="6904013" cy="2827867"/>
          </a:xfrm>
          <a:prstGeom prst="rect">
            <a:avLst/>
          </a:prstGeom>
        </p:spPr>
      </p:pic>
    </p:spTree>
    <p:extLst>
      <p:ext uri="{BB962C8B-B14F-4D97-AF65-F5344CB8AC3E}">
        <p14:creationId xmlns:p14="http://schemas.microsoft.com/office/powerpoint/2010/main" val="1655548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B6A3-492A-4F68-8301-854AD1CBD6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DAD03C-B72B-4DDE-AF5E-2B4C61BCDEB5}"/>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To add the fact that </a:t>
            </a:r>
            <a:r>
              <a:rPr lang="en-US" b="0" i="1" dirty="0">
                <a:solidFill>
                  <a:srgbClr val="000000"/>
                </a:solidFill>
                <a:effectLst/>
                <a:latin typeface="Times New Roman" panose="02020603050405020304" pitchFamily="18" charset="0"/>
              </a:rPr>
              <a:t>I stopped smoking</a:t>
            </a:r>
          </a:p>
          <a:p>
            <a:pPr lvl="1"/>
            <a:r>
              <a:rPr lang="en-US" b="0" i="0" dirty="0">
                <a:solidFill>
                  <a:srgbClr val="000000"/>
                </a:solidFill>
                <a:effectLst/>
                <a:latin typeface="Times New Roman" panose="02020603050405020304" pitchFamily="18" charset="0"/>
              </a:rPr>
              <a:t>Use similar rules to imply that I smoke cigarettes.</a:t>
            </a:r>
          </a:p>
          <a:p>
            <a:pPr lvl="1"/>
            <a:r>
              <a:rPr lang="en-IN" b="0" i="0" dirty="0">
                <a:solidFill>
                  <a:srgbClr val="000000"/>
                </a:solidFill>
                <a:effectLst/>
                <a:latin typeface="Times New Roman" panose="02020603050405020304" pitchFamily="18" charset="0"/>
              </a:rPr>
              <a:t>The qualification </a:t>
            </a:r>
            <a:r>
              <a:rPr lang="en-US" b="0" i="1" dirty="0" err="1">
                <a:solidFill>
                  <a:srgbClr val="000000"/>
                </a:solidFill>
                <a:effectLst/>
                <a:latin typeface="Times New Roman" panose="02020603050405020304" pitchFamily="18" charset="0"/>
              </a:rPr>
              <a:t>t</a:t>
            </a:r>
            <a:r>
              <a:rPr lang="en-US" b="0" i="1" baseline="-25000" dirty="0" err="1">
                <a:solidFill>
                  <a:srgbClr val="000000"/>
                </a:solidFill>
                <a:effectLst/>
                <a:latin typeface="Times New Roman" panose="02020603050405020304" pitchFamily="18" charset="0"/>
              </a:rPr>
              <a:t>fp</a:t>
            </a:r>
            <a:r>
              <a:rPr lang="en-US" b="0" i="1" baseline="-2500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attached to this dependency indicates that the instance </a:t>
            </a:r>
            <a:r>
              <a:rPr lang="en-US" b="0" i="0" dirty="0" err="1">
                <a:solidFill>
                  <a:srgbClr val="000000"/>
                </a:solidFill>
                <a:effectLst/>
                <a:latin typeface="Times New Roman" panose="02020603050405020304" pitchFamily="18" charset="0"/>
              </a:rPr>
              <a:t>INGESTing</a:t>
            </a:r>
            <a:r>
              <a:rPr lang="en-US" b="0" i="0" dirty="0">
                <a:solidFill>
                  <a:srgbClr val="000000"/>
                </a:solidFill>
                <a:effectLst/>
                <a:latin typeface="Times New Roman" panose="02020603050405020304" pitchFamily="18" charset="0"/>
              </a:rPr>
              <a:t> smoke has stopped.</a:t>
            </a:r>
            <a:endParaRPr lang="en-IN" baseline="-25000" dirty="0"/>
          </a:p>
        </p:txBody>
      </p:sp>
    </p:spTree>
    <p:extLst>
      <p:ext uri="{BB962C8B-B14F-4D97-AF65-F5344CB8AC3E}">
        <p14:creationId xmlns:p14="http://schemas.microsoft.com/office/powerpoint/2010/main" val="39936726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4F1E-ECF7-4E5A-AA0E-CB5D9972DD5D}"/>
              </a:ext>
            </a:extLst>
          </p:cNvPr>
          <p:cNvSpPr>
            <a:spLocks noGrp="1"/>
          </p:cNvSpPr>
          <p:nvPr>
            <p:ph type="title"/>
          </p:nvPr>
        </p:nvSpPr>
        <p:spPr/>
        <p:txBody>
          <a:bodyPr/>
          <a:lstStyle/>
          <a:p>
            <a:endParaRPr lang="en-IN"/>
          </a:p>
        </p:txBody>
      </p:sp>
      <p:pic>
        <p:nvPicPr>
          <p:cNvPr id="9218" name="Picture 2" descr="picture1126">
            <a:extLst>
              <a:ext uri="{FF2B5EF4-FFF2-40B4-BE49-F238E27FC236}">
                <a16:creationId xmlns:a16="http://schemas.microsoft.com/office/drawing/2014/main" id="{648BBB22-623B-4BAF-8481-D818C5C5E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302" y="2468732"/>
            <a:ext cx="6009396" cy="302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467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C34E-6009-48D9-B1F7-DDCB5FE58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5D7BF4-2EF6-46DD-ACBD-E6A5492957D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BC2B5CD-7214-4BD2-A444-A4B9C8328085}"/>
              </a:ext>
            </a:extLst>
          </p:cNvPr>
          <p:cNvPicPr>
            <a:picLocks noChangeAspect="1"/>
          </p:cNvPicPr>
          <p:nvPr/>
        </p:nvPicPr>
        <p:blipFill>
          <a:blip r:embed="rId2"/>
          <a:stretch>
            <a:fillRect/>
          </a:stretch>
        </p:blipFill>
        <p:spPr>
          <a:xfrm>
            <a:off x="3848381" y="1862333"/>
            <a:ext cx="4495238" cy="3133333"/>
          </a:xfrm>
          <a:prstGeom prst="rect">
            <a:avLst/>
          </a:prstGeom>
        </p:spPr>
      </p:pic>
    </p:spTree>
    <p:extLst>
      <p:ext uri="{BB962C8B-B14F-4D97-AF65-F5344CB8AC3E}">
        <p14:creationId xmlns:p14="http://schemas.microsoft.com/office/powerpoint/2010/main" val="8035048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D060-D56C-4026-A7BB-7BB52BE827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201E6F-F2BA-41F0-9173-E9507C9470B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994AED-CBBD-44EE-9FC6-58F38F5C2F59}"/>
              </a:ext>
            </a:extLst>
          </p:cNvPr>
          <p:cNvPicPr>
            <a:picLocks noChangeAspect="1"/>
          </p:cNvPicPr>
          <p:nvPr/>
        </p:nvPicPr>
        <p:blipFill>
          <a:blip r:embed="rId2"/>
          <a:stretch>
            <a:fillRect/>
          </a:stretch>
        </p:blipFill>
        <p:spPr>
          <a:xfrm>
            <a:off x="3786476" y="2338524"/>
            <a:ext cx="4619048" cy="2180952"/>
          </a:xfrm>
          <a:prstGeom prst="rect">
            <a:avLst/>
          </a:prstGeom>
        </p:spPr>
      </p:pic>
    </p:spTree>
    <p:extLst>
      <p:ext uri="{BB962C8B-B14F-4D97-AF65-F5344CB8AC3E}">
        <p14:creationId xmlns:p14="http://schemas.microsoft.com/office/powerpoint/2010/main" val="41540734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2A15-E32F-4282-90C0-F19E19596B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5386C7-F232-41C7-B46C-4C93B715C9B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E7DDAA7-27C9-4321-9003-4422483488A8}"/>
              </a:ext>
            </a:extLst>
          </p:cNvPr>
          <p:cNvPicPr>
            <a:picLocks noChangeAspect="1"/>
          </p:cNvPicPr>
          <p:nvPr/>
        </p:nvPicPr>
        <p:blipFill>
          <a:blip r:embed="rId2"/>
          <a:stretch>
            <a:fillRect/>
          </a:stretch>
        </p:blipFill>
        <p:spPr>
          <a:xfrm>
            <a:off x="4196000" y="2062333"/>
            <a:ext cx="3800000" cy="2733333"/>
          </a:xfrm>
          <a:prstGeom prst="rect">
            <a:avLst/>
          </a:prstGeom>
        </p:spPr>
      </p:pic>
    </p:spTree>
    <p:extLst>
      <p:ext uri="{BB962C8B-B14F-4D97-AF65-F5344CB8AC3E}">
        <p14:creationId xmlns:p14="http://schemas.microsoft.com/office/powerpoint/2010/main" val="12336514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6FA8-C6D4-4504-9B8D-B8E6BCD080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74BF3B-EC47-43F2-AEED-519FCC1F71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AF4FBB-EA8E-49AE-9BBC-AFE9BCD5542B}"/>
              </a:ext>
            </a:extLst>
          </p:cNvPr>
          <p:cNvPicPr>
            <a:picLocks noChangeAspect="1"/>
          </p:cNvPicPr>
          <p:nvPr/>
        </p:nvPicPr>
        <p:blipFill>
          <a:blip r:embed="rId2"/>
          <a:stretch>
            <a:fillRect/>
          </a:stretch>
        </p:blipFill>
        <p:spPr>
          <a:xfrm>
            <a:off x="3891238" y="1990905"/>
            <a:ext cx="4409524" cy="2876190"/>
          </a:xfrm>
          <a:prstGeom prst="rect">
            <a:avLst/>
          </a:prstGeom>
        </p:spPr>
      </p:pic>
    </p:spTree>
    <p:extLst>
      <p:ext uri="{BB962C8B-B14F-4D97-AF65-F5344CB8AC3E}">
        <p14:creationId xmlns:p14="http://schemas.microsoft.com/office/powerpoint/2010/main" val="3612208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4179-C620-4537-8615-D5BBBC602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9860F-D1B8-4C47-B704-11A3317F14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31DE6D0-E523-4D64-8735-5CDBAD4AA668}"/>
              </a:ext>
            </a:extLst>
          </p:cNvPr>
          <p:cNvPicPr>
            <a:picLocks noChangeAspect="1"/>
          </p:cNvPicPr>
          <p:nvPr/>
        </p:nvPicPr>
        <p:blipFill>
          <a:blip r:embed="rId2"/>
          <a:stretch>
            <a:fillRect/>
          </a:stretch>
        </p:blipFill>
        <p:spPr>
          <a:xfrm>
            <a:off x="3862666" y="1981381"/>
            <a:ext cx="4466667" cy="2895238"/>
          </a:xfrm>
          <a:prstGeom prst="rect">
            <a:avLst/>
          </a:prstGeom>
        </p:spPr>
      </p:pic>
    </p:spTree>
    <p:extLst>
      <p:ext uri="{BB962C8B-B14F-4D97-AF65-F5344CB8AC3E}">
        <p14:creationId xmlns:p14="http://schemas.microsoft.com/office/powerpoint/2010/main" val="1929892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E24E-258C-45FA-A388-36DFB5660800}"/>
              </a:ext>
            </a:extLst>
          </p:cNvPr>
          <p:cNvSpPr>
            <a:spLocks noGrp="1"/>
          </p:cNvSpPr>
          <p:nvPr>
            <p:ph type="title"/>
          </p:nvPr>
        </p:nvSpPr>
        <p:spPr/>
        <p:txBody>
          <a:bodyPr/>
          <a:lstStyle/>
          <a:p>
            <a:r>
              <a:rPr lang="en-IN" b="0" i="0" dirty="0">
                <a:solidFill>
                  <a:srgbClr val="000000"/>
                </a:solidFill>
                <a:effectLst/>
                <a:latin typeface="Times New Roman" panose="02020603050405020304" pitchFamily="18" charset="0"/>
              </a:rPr>
              <a:t>Advantages of CD</a:t>
            </a:r>
            <a:endParaRPr lang="en-IN" dirty="0"/>
          </a:p>
        </p:txBody>
      </p:sp>
      <p:sp>
        <p:nvSpPr>
          <p:cNvPr id="3" name="Content Placeholder 2">
            <a:extLst>
              <a:ext uri="{FF2B5EF4-FFF2-40B4-BE49-F238E27FC236}">
                <a16:creationId xmlns:a16="http://schemas.microsoft.com/office/drawing/2014/main" id="{DF35D476-23E8-4A8E-B224-343813A02E22}"/>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Using these primitives involves fewer inference rules.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Many inference rules are already represented in CD structure.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holes in the initial structure help to focus on the points still to be established.</a:t>
            </a:r>
          </a:p>
          <a:p>
            <a:endParaRPr lang="en-IN" dirty="0"/>
          </a:p>
        </p:txBody>
      </p:sp>
    </p:spTree>
    <p:extLst>
      <p:ext uri="{BB962C8B-B14F-4D97-AF65-F5344CB8AC3E}">
        <p14:creationId xmlns:p14="http://schemas.microsoft.com/office/powerpoint/2010/main" val="14602134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D52A-7FAC-4992-BD5B-92C73113490E}"/>
              </a:ext>
            </a:extLst>
          </p:cNvPr>
          <p:cNvSpPr>
            <a:spLocks noGrp="1"/>
          </p:cNvSpPr>
          <p:nvPr>
            <p:ph type="title"/>
          </p:nvPr>
        </p:nvSpPr>
        <p:spPr/>
        <p:txBody>
          <a:bodyPr/>
          <a:lstStyle/>
          <a:p>
            <a:r>
              <a:rPr lang="en-IN" b="0" i="0" dirty="0">
                <a:solidFill>
                  <a:srgbClr val="000000"/>
                </a:solidFill>
                <a:effectLst/>
                <a:latin typeface="Times New Roman" panose="02020603050405020304" pitchFamily="18" charset="0"/>
              </a:rPr>
              <a:t>Disadvantages of CD</a:t>
            </a:r>
            <a:endParaRPr lang="en-IN" dirty="0"/>
          </a:p>
        </p:txBody>
      </p:sp>
      <p:sp>
        <p:nvSpPr>
          <p:cNvPr id="3" name="Content Placeholder 2">
            <a:extLst>
              <a:ext uri="{FF2B5EF4-FFF2-40B4-BE49-F238E27FC236}">
                <a16:creationId xmlns:a16="http://schemas.microsoft.com/office/drawing/2014/main" id="{61A94DB1-85A1-431D-BD06-BBA387591FCE}"/>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Knowledge must be decomposed into fairly low level primitives.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Impossible or difficult to find correct set of primitives.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lot of inference may still be required.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Representations can be complex even for relatively simple actions. </a:t>
            </a:r>
            <a:r>
              <a:rPr lang="en-US" b="0" i="0" dirty="0" err="1">
                <a:solidFill>
                  <a:srgbClr val="000000"/>
                </a:solidFill>
                <a:effectLst/>
                <a:latin typeface="Times New Roman" panose="02020603050405020304" pitchFamily="18" charset="0"/>
              </a:rPr>
              <a:t>Consider:</a:t>
            </a:r>
            <a:r>
              <a:rPr lang="en-US" b="0" i="1" dirty="0" err="1">
                <a:solidFill>
                  <a:srgbClr val="000000"/>
                </a:solidFill>
                <a:effectLst/>
                <a:latin typeface="Times New Roman" panose="02020603050405020304" pitchFamily="18" charset="0"/>
              </a:rPr>
              <a:t>Dave</a:t>
            </a:r>
            <a:r>
              <a:rPr lang="en-US" b="0" i="1" dirty="0">
                <a:solidFill>
                  <a:srgbClr val="000000"/>
                </a:solidFill>
                <a:effectLst/>
                <a:latin typeface="Times New Roman" panose="02020603050405020304" pitchFamily="18" charset="0"/>
              </a:rPr>
              <a:t> bet Frank five pounds that Wales would win the Rugby World Cup</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Complex representations require a lot of storage</a:t>
            </a:r>
          </a:p>
          <a:p>
            <a:endParaRPr lang="en-IN" dirty="0"/>
          </a:p>
        </p:txBody>
      </p:sp>
    </p:spTree>
    <p:extLst>
      <p:ext uri="{BB962C8B-B14F-4D97-AF65-F5344CB8AC3E}">
        <p14:creationId xmlns:p14="http://schemas.microsoft.com/office/powerpoint/2010/main" val="6866326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73C1-1FC8-45BC-8167-8750A49F8A1B}"/>
              </a:ext>
            </a:extLst>
          </p:cNvPr>
          <p:cNvSpPr>
            <a:spLocks noGrp="1"/>
          </p:cNvSpPr>
          <p:nvPr>
            <p:ph type="title"/>
          </p:nvPr>
        </p:nvSpPr>
        <p:spPr/>
        <p:txBody>
          <a:bodyPr/>
          <a:lstStyle/>
          <a:p>
            <a:r>
              <a:rPr lang="en-IN" b="0" i="0" dirty="0">
                <a:solidFill>
                  <a:srgbClr val="000000"/>
                </a:solidFill>
                <a:effectLst/>
                <a:latin typeface="Times New Roman" panose="02020603050405020304" pitchFamily="18" charset="0"/>
              </a:rPr>
              <a:t>Applications of CD</a:t>
            </a:r>
            <a:endParaRPr lang="en-IN" dirty="0"/>
          </a:p>
        </p:txBody>
      </p:sp>
      <p:sp>
        <p:nvSpPr>
          <p:cNvPr id="4" name="Rectangle 1">
            <a:extLst>
              <a:ext uri="{FF2B5EF4-FFF2-40B4-BE49-F238E27FC236}">
                <a16:creationId xmlns:a16="http://schemas.microsoft.com/office/drawing/2014/main" id="{8888CE40-9775-4317-BFCD-8EBD14493399}"/>
              </a:ext>
            </a:extLst>
          </p:cNvPr>
          <p:cNvSpPr>
            <a:spLocks noGrp="1" noChangeArrowheads="1"/>
          </p:cNvSpPr>
          <p:nvPr>
            <p:ph idx="1"/>
          </p:nvPr>
        </p:nvSpPr>
        <p:spPr bwMode="auto">
          <a:xfrm>
            <a:off x="317211" y="2039064"/>
            <a:ext cx="1187478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MARGIE</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Meaning Analysis, Response Generation and Inference on English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lvl="1">
              <a:lnSpc>
                <a:spcPct val="100000"/>
              </a:lnSpc>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natural language understanding.</a:t>
            </a:r>
          </a:p>
          <a:p>
            <a:pPr>
              <a:lnSpc>
                <a:spcPct val="100000"/>
              </a:lnSpc>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SAM</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Script Applier Mechanism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lvl="1">
              <a:lnSpc>
                <a:spcPct val="100000"/>
              </a:lnSpc>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Scripts to understand stories. See next section.</a:t>
            </a:r>
          </a:p>
          <a:p>
            <a:pPr>
              <a:lnSpc>
                <a:spcPct val="100000"/>
              </a:lnSpc>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PAM</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Plan Applier Mechanism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lvl="1">
              <a:lnSpc>
                <a:spcPct val="100000"/>
              </a:lnSpc>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Scripts to understand stories.</a:t>
            </a:r>
          </a:p>
          <a:p>
            <a:pPr>
              <a:lnSpc>
                <a:spcPct val="100000"/>
              </a:lnSpc>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Schank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et al.</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developed all of the above.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01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E750-E8EC-4696-922F-6E1FCBCD439F}"/>
              </a:ext>
            </a:extLst>
          </p:cNvPr>
          <p:cNvSpPr>
            <a:spLocks noGrp="1"/>
          </p:cNvSpPr>
          <p:nvPr>
            <p:ph type="title"/>
          </p:nvPr>
        </p:nvSpPr>
        <p:spPr/>
        <p:txBody>
          <a:bodyPr/>
          <a:lstStyle/>
          <a:p>
            <a:r>
              <a:rPr lang="en-US" dirty="0"/>
              <a:t>Knowledge based problem solving agent</a:t>
            </a:r>
          </a:p>
        </p:txBody>
      </p:sp>
      <p:pic>
        <p:nvPicPr>
          <p:cNvPr id="4" name="Picture 3">
            <a:extLst>
              <a:ext uri="{FF2B5EF4-FFF2-40B4-BE49-F238E27FC236}">
                <a16:creationId xmlns:a16="http://schemas.microsoft.com/office/drawing/2014/main" id="{828EFE54-FC07-4A98-9E91-B4ACAEC21238}"/>
              </a:ext>
            </a:extLst>
          </p:cNvPr>
          <p:cNvPicPr>
            <a:picLocks noChangeAspect="1"/>
          </p:cNvPicPr>
          <p:nvPr/>
        </p:nvPicPr>
        <p:blipFill>
          <a:blip r:embed="rId2"/>
          <a:stretch>
            <a:fillRect/>
          </a:stretch>
        </p:blipFill>
        <p:spPr>
          <a:xfrm>
            <a:off x="2072177" y="2531883"/>
            <a:ext cx="7173001" cy="3106200"/>
          </a:xfrm>
          <a:prstGeom prst="rect">
            <a:avLst/>
          </a:prstGeom>
        </p:spPr>
      </p:pic>
    </p:spTree>
    <p:extLst>
      <p:ext uri="{BB962C8B-B14F-4D97-AF65-F5344CB8AC3E}">
        <p14:creationId xmlns:p14="http://schemas.microsoft.com/office/powerpoint/2010/main" val="23209626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A744-FCE7-4551-87EA-B6EAE65FD9B0}"/>
              </a:ext>
            </a:extLst>
          </p:cNvPr>
          <p:cNvSpPr>
            <a:spLocks noGrp="1"/>
          </p:cNvSpPr>
          <p:nvPr>
            <p:ph type="title"/>
          </p:nvPr>
        </p:nvSpPr>
        <p:spPr/>
        <p:txBody>
          <a:bodyPr/>
          <a:lstStyle/>
          <a:p>
            <a:r>
              <a:rPr lang="en-IN" dirty="0"/>
              <a:t>Ontologies</a:t>
            </a:r>
          </a:p>
        </p:txBody>
      </p:sp>
      <p:sp>
        <p:nvSpPr>
          <p:cNvPr id="3" name="Content Placeholder 2">
            <a:extLst>
              <a:ext uri="{FF2B5EF4-FFF2-40B4-BE49-F238E27FC236}">
                <a16:creationId xmlns:a16="http://schemas.microsoft.com/office/drawing/2014/main" id="{9BF3DC64-2D29-4DF3-8092-D656423F9477}"/>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an </a:t>
            </a:r>
            <a:r>
              <a:rPr lang="en-US" b="1" i="0" dirty="0">
                <a:solidFill>
                  <a:srgbClr val="000000"/>
                </a:solidFill>
                <a:effectLst/>
                <a:latin typeface="Times New Roman" panose="02020603050405020304" pitchFamily="18" charset="0"/>
              </a:rPr>
              <a:t>ontology</a:t>
            </a:r>
            <a:r>
              <a:rPr lang="en-US" b="0" i="0" dirty="0">
                <a:solidFill>
                  <a:srgbClr val="000000"/>
                </a:solidFill>
                <a:effectLst/>
                <a:latin typeface="Times New Roman" panose="02020603050405020304" pitchFamily="18" charset="0"/>
              </a:rPr>
              <a:t> is a formal explicit description of concepts in a domain of discourse (</a:t>
            </a:r>
            <a:r>
              <a:rPr lang="en-US" b="1" i="0" dirty="0">
                <a:solidFill>
                  <a:srgbClr val="000000"/>
                </a:solidFill>
                <a:effectLst/>
                <a:latin typeface="Times New Roman" panose="02020603050405020304" pitchFamily="18" charset="0"/>
              </a:rPr>
              <a:t>classes </a:t>
            </a:r>
            <a:r>
              <a:rPr lang="en-US" b="0" i="0" dirty="0">
                <a:solidFill>
                  <a:srgbClr val="000000"/>
                </a:solidFill>
                <a:effectLst/>
                <a:latin typeface="Times New Roman" panose="02020603050405020304" pitchFamily="18" charset="0"/>
              </a:rPr>
              <a:t>(sometimes called </a:t>
            </a:r>
            <a:r>
              <a:rPr lang="en-US" b="1" i="0" dirty="0">
                <a:solidFill>
                  <a:srgbClr val="000000"/>
                </a:solidFill>
                <a:effectLst/>
                <a:latin typeface="Times New Roman" panose="02020603050405020304" pitchFamily="18" charset="0"/>
              </a:rPr>
              <a:t>concepts</a:t>
            </a:r>
            <a:r>
              <a:rPr lang="en-US" b="0" i="0" dirty="0">
                <a:solidFill>
                  <a:srgbClr val="000000"/>
                </a:solidFill>
                <a:effectLst/>
                <a:latin typeface="Times New Roman" panose="02020603050405020304" pitchFamily="18" charset="0"/>
              </a:rPr>
              <a:t>)), properties of each concept describing various features and attributes of the concept (</a:t>
            </a:r>
            <a:r>
              <a:rPr lang="en-US" b="1" i="0" dirty="0">
                <a:solidFill>
                  <a:srgbClr val="000000"/>
                </a:solidFill>
                <a:effectLst/>
                <a:latin typeface="Times New Roman" panose="02020603050405020304" pitchFamily="18" charset="0"/>
              </a:rPr>
              <a:t>slots </a:t>
            </a:r>
            <a:r>
              <a:rPr lang="en-US" b="0" i="0" dirty="0">
                <a:solidFill>
                  <a:srgbClr val="000000"/>
                </a:solidFill>
                <a:effectLst/>
                <a:latin typeface="Times New Roman" panose="02020603050405020304" pitchFamily="18" charset="0"/>
              </a:rPr>
              <a:t>(sometimes called</a:t>
            </a:r>
            <a:r>
              <a:rPr lang="en-US" b="1" i="0" dirty="0">
                <a:solidFill>
                  <a:srgbClr val="000000"/>
                </a:solidFill>
                <a:effectLst/>
                <a:latin typeface="Times New Roman" panose="02020603050405020304" pitchFamily="18" charset="0"/>
              </a:rPr>
              <a:t> roles </a:t>
            </a:r>
            <a:r>
              <a:rPr lang="en-US" b="0" i="0" dirty="0">
                <a:solidFill>
                  <a:srgbClr val="000000"/>
                </a:solidFill>
                <a:effectLst/>
                <a:latin typeface="Times New Roman" panose="02020603050405020304" pitchFamily="18" charset="0"/>
              </a:rPr>
              <a:t>or</a:t>
            </a:r>
            <a:r>
              <a:rPr lang="en-US" b="1" i="0" dirty="0">
                <a:solidFill>
                  <a:srgbClr val="000000"/>
                </a:solidFill>
                <a:effectLst/>
                <a:latin typeface="Times New Roman" panose="02020603050405020304" pitchFamily="18" charset="0"/>
              </a:rPr>
              <a:t> properties</a:t>
            </a:r>
            <a:r>
              <a:rPr lang="en-US" b="0" i="0" dirty="0">
                <a:solidFill>
                  <a:srgbClr val="000000"/>
                </a:solidFill>
                <a:effectLst/>
                <a:latin typeface="Times New Roman" panose="02020603050405020304" pitchFamily="18" charset="0"/>
              </a:rPr>
              <a:t>)), and restrictions on slots (</a:t>
            </a:r>
            <a:r>
              <a:rPr lang="en-US" b="1" i="0" dirty="0">
                <a:solidFill>
                  <a:srgbClr val="000000"/>
                </a:solidFill>
                <a:effectLst/>
                <a:latin typeface="Times New Roman" panose="02020603050405020304" pitchFamily="18" charset="0"/>
              </a:rPr>
              <a:t>facets </a:t>
            </a:r>
            <a:r>
              <a:rPr lang="en-US" b="0" i="0" dirty="0">
                <a:solidFill>
                  <a:srgbClr val="000000"/>
                </a:solidFill>
                <a:effectLst/>
                <a:latin typeface="Times New Roman" panose="02020603050405020304" pitchFamily="18" charset="0"/>
              </a:rPr>
              <a:t>(sometimes called </a:t>
            </a:r>
            <a:r>
              <a:rPr lang="en-US" b="1" i="0" dirty="0">
                <a:solidFill>
                  <a:srgbClr val="000000"/>
                </a:solidFill>
                <a:effectLst/>
                <a:latin typeface="Times New Roman" panose="02020603050405020304" pitchFamily="18" charset="0"/>
              </a:rPr>
              <a:t>role restrictions</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An ontology together with a set of individual </a:t>
            </a:r>
            <a:r>
              <a:rPr lang="en-US" b="1" i="0" dirty="0">
                <a:solidFill>
                  <a:srgbClr val="000000"/>
                </a:solidFill>
                <a:effectLst/>
                <a:latin typeface="Times New Roman" panose="02020603050405020304" pitchFamily="18" charset="0"/>
              </a:rPr>
              <a:t>instances</a:t>
            </a:r>
            <a:r>
              <a:rPr lang="en-US" b="0" i="0" dirty="0">
                <a:solidFill>
                  <a:srgbClr val="000000"/>
                </a:solidFill>
                <a:effectLst/>
                <a:latin typeface="Times New Roman" panose="02020603050405020304" pitchFamily="18" charset="0"/>
              </a:rPr>
              <a:t> of classes constitutes a </a:t>
            </a:r>
            <a:r>
              <a:rPr lang="en-US" b="1" i="0" dirty="0">
                <a:solidFill>
                  <a:srgbClr val="000000"/>
                </a:solidFill>
                <a:effectLst/>
                <a:latin typeface="Times New Roman" panose="02020603050405020304" pitchFamily="18" charset="0"/>
              </a:rPr>
              <a:t>knowledge base.</a:t>
            </a:r>
            <a:endParaRPr lang="en-IN" dirty="0"/>
          </a:p>
        </p:txBody>
      </p:sp>
    </p:spTree>
    <p:extLst>
      <p:ext uri="{BB962C8B-B14F-4D97-AF65-F5344CB8AC3E}">
        <p14:creationId xmlns:p14="http://schemas.microsoft.com/office/powerpoint/2010/main" val="40064132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8B75-52C2-4DEF-8A1B-ECC7FB3AE0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D273DE-09E1-4AB6-949B-2F070831FB2B}"/>
              </a:ext>
            </a:extLst>
          </p:cNvPr>
          <p:cNvSpPr>
            <a:spLocks noGrp="1"/>
          </p:cNvSpPr>
          <p:nvPr>
            <p:ph idx="1"/>
          </p:nvPr>
        </p:nvSpPr>
        <p:spPr/>
        <p:txBody>
          <a:bodyPr>
            <a:normAutofit fontScale="92500" lnSpcReduction="20000"/>
          </a:bodyPr>
          <a:lstStyle/>
          <a:p>
            <a:r>
              <a:rPr lang="en-US" b="0" i="0" dirty="0">
                <a:solidFill>
                  <a:srgbClr val="000000"/>
                </a:solidFill>
                <a:effectLst/>
                <a:latin typeface="Times New Roman" panose="02020603050405020304" pitchFamily="18" charset="0"/>
              </a:rPr>
              <a:t>Classes are the focus of most ontologies. </a:t>
            </a:r>
          </a:p>
          <a:p>
            <a:r>
              <a:rPr lang="en-US" b="0" i="0" dirty="0">
                <a:solidFill>
                  <a:srgbClr val="000000"/>
                </a:solidFill>
                <a:effectLst/>
                <a:latin typeface="Times New Roman" panose="02020603050405020304" pitchFamily="18" charset="0"/>
              </a:rPr>
              <a:t>Classes describe concepts in the domain. </a:t>
            </a:r>
          </a:p>
          <a:p>
            <a:r>
              <a:rPr lang="en-US" b="0" i="0" dirty="0">
                <a:solidFill>
                  <a:srgbClr val="000000"/>
                </a:solidFill>
                <a:effectLst/>
                <a:latin typeface="Times New Roman" panose="02020603050405020304" pitchFamily="18" charset="0"/>
              </a:rPr>
              <a:t>For example, a class of wines represents all wines. </a:t>
            </a:r>
          </a:p>
          <a:p>
            <a:r>
              <a:rPr lang="en-US" b="0" i="0" dirty="0">
                <a:solidFill>
                  <a:srgbClr val="000000"/>
                </a:solidFill>
                <a:effectLst/>
                <a:latin typeface="Times New Roman" panose="02020603050405020304" pitchFamily="18" charset="0"/>
              </a:rPr>
              <a:t>Specific wines are instances of this class. </a:t>
            </a:r>
          </a:p>
          <a:p>
            <a:r>
              <a:rPr lang="en-US" b="0" i="0" dirty="0">
                <a:solidFill>
                  <a:srgbClr val="000000"/>
                </a:solidFill>
                <a:effectLst/>
                <a:latin typeface="Times New Roman" panose="02020603050405020304" pitchFamily="18" charset="0"/>
              </a:rPr>
              <a:t>The Bordeaux wine in the glass in front of you while you read this document is an instance of  the class of Bordeaux wines. </a:t>
            </a:r>
          </a:p>
          <a:p>
            <a:r>
              <a:rPr lang="en-US" b="0" i="0" dirty="0">
                <a:solidFill>
                  <a:srgbClr val="000000"/>
                </a:solidFill>
                <a:effectLst/>
                <a:latin typeface="Times New Roman" panose="02020603050405020304" pitchFamily="18" charset="0"/>
              </a:rPr>
              <a:t>A class can have </a:t>
            </a:r>
            <a:r>
              <a:rPr lang="en-US" b="1" i="0" dirty="0">
                <a:solidFill>
                  <a:srgbClr val="000000"/>
                </a:solidFill>
                <a:effectLst/>
                <a:latin typeface="Times New Roman" panose="02020603050405020304" pitchFamily="18" charset="0"/>
              </a:rPr>
              <a:t>subclasses</a:t>
            </a:r>
            <a:r>
              <a:rPr lang="en-US" b="0" i="0" dirty="0">
                <a:solidFill>
                  <a:srgbClr val="000000"/>
                </a:solidFill>
                <a:effectLst/>
                <a:latin typeface="Times New Roman" panose="02020603050405020304" pitchFamily="18" charset="0"/>
              </a:rPr>
              <a:t> that represent concepts that are more specific than the superclass. </a:t>
            </a:r>
          </a:p>
          <a:p>
            <a:r>
              <a:rPr lang="en-US" b="0" i="0" dirty="0">
                <a:solidFill>
                  <a:srgbClr val="000000"/>
                </a:solidFill>
                <a:effectLst/>
                <a:latin typeface="Times New Roman" panose="02020603050405020304" pitchFamily="18" charset="0"/>
              </a:rPr>
              <a:t>For example, we can divide the class of all wines into red, white, and rosé wines. </a:t>
            </a:r>
          </a:p>
          <a:p>
            <a:r>
              <a:rPr lang="en-US" b="0" i="0" dirty="0">
                <a:solidFill>
                  <a:srgbClr val="000000"/>
                </a:solidFill>
                <a:effectLst/>
                <a:latin typeface="Times New Roman" panose="02020603050405020304" pitchFamily="18" charset="0"/>
              </a:rPr>
              <a:t>Alternatively, we can divide a class of all wines into sparkling and non-sparkling wines. </a:t>
            </a:r>
            <a:endParaRPr lang="en-IN" dirty="0"/>
          </a:p>
        </p:txBody>
      </p:sp>
    </p:spTree>
    <p:extLst>
      <p:ext uri="{BB962C8B-B14F-4D97-AF65-F5344CB8AC3E}">
        <p14:creationId xmlns:p14="http://schemas.microsoft.com/office/powerpoint/2010/main" val="40041746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9470-4EFC-40FD-8752-C5CB91641E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3BBEFA-140E-42DD-A06C-4F5332D6C5C3}"/>
              </a:ext>
            </a:extLst>
          </p:cNvPr>
          <p:cNvSpPr>
            <a:spLocks noGrp="1"/>
          </p:cNvSpPr>
          <p:nvPr>
            <p:ph idx="1"/>
          </p:nvPr>
        </p:nvSpPr>
        <p:spPr/>
        <p:txBody>
          <a:bodyPr/>
          <a:lstStyle/>
          <a:p>
            <a:pPr marL="0" marR="0" algn="just">
              <a:spcBef>
                <a:spcPts val="0"/>
              </a:spcBef>
              <a:spcAft>
                <a:spcPts val="300"/>
              </a:spcAft>
            </a:pPr>
            <a:r>
              <a:rPr lang="en-US" sz="2400" b="0" i="0" dirty="0">
                <a:solidFill>
                  <a:srgbClr val="000000"/>
                </a:solidFill>
                <a:effectLst/>
                <a:latin typeface="Times New Roman" panose="02020603050405020304" pitchFamily="18" charset="0"/>
              </a:rPr>
              <a:t>Slots</a:t>
            </a:r>
            <a:r>
              <a:rPr lang="en-US" sz="2400" b="1"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describe properties of classes and instances: </a:t>
            </a:r>
            <a:r>
              <a:rPr lang="en-US" sz="2400" b="0" i="0" dirty="0">
                <a:solidFill>
                  <a:srgbClr val="000000"/>
                </a:solidFill>
                <a:effectLst/>
                <a:latin typeface="Courier New" panose="02070309020205020404" pitchFamily="49" charset="0"/>
              </a:rPr>
              <a:t>Château </a:t>
            </a:r>
            <a:r>
              <a:rPr lang="en-US" sz="2400" b="0" i="0" dirty="0" err="1">
                <a:solidFill>
                  <a:srgbClr val="000000"/>
                </a:solidFill>
                <a:effectLst/>
                <a:latin typeface="Courier New" panose="02070309020205020404" pitchFamily="49" charset="0"/>
              </a:rPr>
              <a:t>Lafite</a:t>
            </a:r>
            <a:r>
              <a:rPr lang="en-US" sz="2400" b="0" i="0" dirty="0">
                <a:solidFill>
                  <a:srgbClr val="000000"/>
                </a:solidFill>
                <a:effectLst/>
                <a:latin typeface="Courier New" panose="02070309020205020404" pitchFamily="49" charset="0"/>
              </a:rPr>
              <a:t> Rothschild </a:t>
            </a:r>
            <a:r>
              <a:rPr lang="en-US" sz="2400" b="0" i="0" dirty="0" err="1">
                <a:solidFill>
                  <a:srgbClr val="000000"/>
                </a:solidFill>
                <a:effectLst/>
                <a:latin typeface="Courier New" panose="02070309020205020404" pitchFamily="49" charset="0"/>
              </a:rPr>
              <a:t>Pauillac</a:t>
            </a:r>
            <a:r>
              <a:rPr lang="en-US" sz="2400" b="0" i="0" dirty="0">
                <a:solidFill>
                  <a:srgbClr val="000000"/>
                </a:solidFill>
                <a:effectLst/>
                <a:latin typeface="Times New Roman" panose="02020603050405020304" pitchFamily="18" charset="0"/>
              </a:rPr>
              <a:t> wine has a full body; </a:t>
            </a:r>
          </a:p>
          <a:p>
            <a:pPr marL="0" marR="0" algn="just">
              <a:spcBef>
                <a:spcPts val="0"/>
              </a:spcBef>
              <a:spcAft>
                <a:spcPts val="300"/>
              </a:spcAft>
            </a:pPr>
            <a:r>
              <a:rPr lang="en-US" sz="2400" b="0" i="0" dirty="0">
                <a:solidFill>
                  <a:srgbClr val="000000"/>
                </a:solidFill>
                <a:effectLst/>
                <a:latin typeface="Times New Roman" panose="02020603050405020304" pitchFamily="18" charset="0"/>
              </a:rPr>
              <a:t>It is produced by the </a:t>
            </a:r>
            <a:r>
              <a:rPr lang="en-US" sz="2400" b="0" i="0" dirty="0">
                <a:solidFill>
                  <a:srgbClr val="000000"/>
                </a:solidFill>
                <a:effectLst/>
                <a:latin typeface="Courier New" panose="02070309020205020404" pitchFamily="49" charset="0"/>
              </a:rPr>
              <a:t>Château </a:t>
            </a:r>
            <a:r>
              <a:rPr lang="en-US" sz="2400" b="0" i="0" dirty="0" err="1">
                <a:solidFill>
                  <a:srgbClr val="000000"/>
                </a:solidFill>
                <a:effectLst/>
                <a:latin typeface="Courier New" panose="02070309020205020404" pitchFamily="49" charset="0"/>
              </a:rPr>
              <a:t>Lafite</a:t>
            </a:r>
            <a:r>
              <a:rPr lang="en-US" sz="2400" b="0" i="0" dirty="0">
                <a:solidFill>
                  <a:srgbClr val="000000"/>
                </a:solidFill>
                <a:effectLst/>
                <a:latin typeface="Courier New" panose="02070309020205020404" pitchFamily="49" charset="0"/>
              </a:rPr>
              <a:t> Rothschild</a:t>
            </a:r>
            <a:r>
              <a:rPr lang="en-US" sz="2400" b="0" i="0" dirty="0">
                <a:solidFill>
                  <a:srgbClr val="000000"/>
                </a:solidFill>
                <a:effectLst/>
                <a:latin typeface="Times New Roman" panose="02020603050405020304" pitchFamily="18" charset="0"/>
              </a:rPr>
              <a:t> winery. </a:t>
            </a:r>
          </a:p>
          <a:p>
            <a:pPr marL="0" marR="0" algn="just">
              <a:spcBef>
                <a:spcPts val="0"/>
              </a:spcBef>
              <a:spcAft>
                <a:spcPts val="300"/>
              </a:spcAft>
            </a:pPr>
            <a:r>
              <a:rPr lang="en-US" sz="2400" b="0" i="0" dirty="0">
                <a:solidFill>
                  <a:srgbClr val="000000"/>
                </a:solidFill>
                <a:effectLst/>
                <a:latin typeface="Times New Roman" panose="02020603050405020304" pitchFamily="18" charset="0"/>
              </a:rPr>
              <a:t>We have two slots describing the wine in this example: </a:t>
            </a:r>
          </a:p>
          <a:p>
            <a:pPr marL="457200" lvl="1" algn="just">
              <a:spcBef>
                <a:spcPts val="0"/>
              </a:spcBef>
              <a:spcAft>
                <a:spcPts val="300"/>
              </a:spcAft>
            </a:pPr>
            <a:r>
              <a:rPr lang="en-US" sz="1800" b="0" i="0" dirty="0">
                <a:solidFill>
                  <a:srgbClr val="000000"/>
                </a:solidFill>
                <a:effectLst/>
                <a:latin typeface="Times New Roman" panose="02020603050405020304" pitchFamily="18" charset="0"/>
              </a:rPr>
              <a:t>the slot body with the value full and the slot maker with the value </a:t>
            </a:r>
            <a:r>
              <a:rPr lang="en-US" sz="1800" b="0" i="0" dirty="0">
                <a:solidFill>
                  <a:srgbClr val="000000"/>
                </a:solidFill>
                <a:effectLst/>
                <a:latin typeface="Courier New" panose="02070309020205020404" pitchFamily="49" charset="0"/>
              </a:rPr>
              <a:t>Château </a:t>
            </a:r>
            <a:r>
              <a:rPr lang="en-US" sz="1800" b="0" i="0" dirty="0" err="1">
                <a:solidFill>
                  <a:srgbClr val="000000"/>
                </a:solidFill>
                <a:effectLst/>
                <a:latin typeface="Courier New" panose="02070309020205020404" pitchFamily="49" charset="0"/>
              </a:rPr>
              <a:t>Lafite</a:t>
            </a:r>
            <a:r>
              <a:rPr lang="en-US" sz="1800" b="0" i="0" dirty="0">
                <a:solidFill>
                  <a:srgbClr val="000000"/>
                </a:solidFill>
                <a:effectLst/>
                <a:latin typeface="Courier New" panose="02070309020205020404" pitchFamily="49" charset="0"/>
              </a:rPr>
              <a:t> Rothschild</a:t>
            </a:r>
            <a:r>
              <a:rPr lang="en-US" sz="1800" b="0" i="0" dirty="0">
                <a:solidFill>
                  <a:srgbClr val="000000"/>
                </a:solidFill>
                <a:effectLst/>
                <a:latin typeface="Times New Roman" panose="02020603050405020304" pitchFamily="18" charset="0"/>
              </a:rPr>
              <a:t> winery. </a:t>
            </a:r>
          </a:p>
          <a:p>
            <a:pPr marL="0" algn="just">
              <a:spcBef>
                <a:spcPts val="0"/>
              </a:spcBef>
              <a:spcAft>
                <a:spcPts val="300"/>
              </a:spcAft>
            </a:pPr>
            <a:r>
              <a:rPr lang="en-US" sz="2400" b="0" i="0" dirty="0">
                <a:solidFill>
                  <a:srgbClr val="000000"/>
                </a:solidFill>
                <a:effectLst/>
                <a:latin typeface="Times New Roman" panose="02020603050405020304" pitchFamily="18" charset="0"/>
              </a:rPr>
              <a:t>At the class level, we can say that instances of the class </a:t>
            </a:r>
            <a:r>
              <a:rPr lang="en-US" sz="2400" b="0" i="0" dirty="0">
                <a:solidFill>
                  <a:srgbClr val="000000"/>
                </a:solidFill>
                <a:effectLst/>
                <a:latin typeface="Courier New" panose="02070309020205020404" pitchFamily="49" charset="0"/>
              </a:rPr>
              <a:t>Wine</a:t>
            </a:r>
            <a:r>
              <a:rPr lang="en-US" sz="2400" b="0" i="0" dirty="0">
                <a:solidFill>
                  <a:srgbClr val="000000"/>
                </a:solidFill>
                <a:effectLst/>
                <a:latin typeface="Times New Roman" panose="02020603050405020304" pitchFamily="18" charset="0"/>
              </a:rPr>
              <a:t> will have slots describing their </a:t>
            </a:r>
            <a:r>
              <a:rPr lang="en-US" sz="2400" b="0" i="0" dirty="0">
                <a:solidFill>
                  <a:srgbClr val="000000"/>
                </a:solidFill>
                <a:effectLst/>
                <a:latin typeface="Courier New" panose="02070309020205020404" pitchFamily="49" charset="0"/>
              </a:rPr>
              <a:t>flavor</a:t>
            </a:r>
            <a:r>
              <a:rPr lang="en-US" sz="2400" b="0" i="0" dirty="0">
                <a:solidFill>
                  <a:srgbClr val="000000"/>
                </a:solidFill>
                <a:effectLst/>
                <a:latin typeface="Times New Roman" panose="02020603050405020304" pitchFamily="18" charset="0"/>
              </a:rPr>
              <a:t>, </a:t>
            </a:r>
            <a:r>
              <a:rPr lang="en-US" sz="2400" b="0" i="0" dirty="0">
                <a:solidFill>
                  <a:srgbClr val="000000"/>
                </a:solidFill>
                <a:effectLst/>
                <a:latin typeface="Courier New" panose="02070309020205020404" pitchFamily="49" charset="0"/>
              </a:rPr>
              <a:t>body</a:t>
            </a:r>
            <a:r>
              <a:rPr lang="en-US" sz="2400" b="0" i="0" dirty="0">
                <a:solidFill>
                  <a:srgbClr val="000000"/>
                </a:solidFill>
                <a:effectLst/>
                <a:latin typeface="Times New Roman" panose="02020603050405020304" pitchFamily="18" charset="0"/>
              </a:rPr>
              <a:t>, </a:t>
            </a:r>
            <a:r>
              <a:rPr lang="en-US" sz="2400" b="0" i="0" dirty="0">
                <a:solidFill>
                  <a:srgbClr val="000000"/>
                </a:solidFill>
                <a:effectLst/>
                <a:latin typeface="Courier New" panose="02070309020205020404" pitchFamily="49" charset="0"/>
              </a:rPr>
              <a:t>sugar</a:t>
            </a:r>
            <a:r>
              <a:rPr lang="en-US" sz="2400" b="0" i="0" dirty="0">
                <a:solidFill>
                  <a:srgbClr val="000000"/>
                </a:solidFill>
                <a:effectLst/>
                <a:latin typeface="Times New Roman" panose="02020603050405020304" pitchFamily="18" charset="0"/>
              </a:rPr>
              <a:t> </a:t>
            </a:r>
            <a:r>
              <a:rPr lang="en-US" sz="2400" b="0" i="0" dirty="0">
                <a:solidFill>
                  <a:srgbClr val="000000"/>
                </a:solidFill>
                <a:effectLst/>
                <a:latin typeface="Courier New" panose="02070309020205020404" pitchFamily="49" charset="0"/>
              </a:rPr>
              <a:t>level</a:t>
            </a:r>
            <a:r>
              <a:rPr lang="en-US" sz="2400" b="0" i="0" dirty="0">
                <a:solidFill>
                  <a:srgbClr val="000000"/>
                </a:solidFill>
                <a:effectLst/>
                <a:latin typeface="Times New Roman" panose="02020603050405020304" pitchFamily="18" charset="0"/>
              </a:rPr>
              <a:t>, the </a:t>
            </a:r>
            <a:r>
              <a:rPr lang="en-US" sz="2400" b="0" i="0" dirty="0">
                <a:solidFill>
                  <a:srgbClr val="000000"/>
                </a:solidFill>
                <a:effectLst/>
                <a:latin typeface="Courier New" panose="02070309020205020404" pitchFamily="49" charset="0"/>
              </a:rPr>
              <a:t>maker</a:t>
            </a:r>
            <a:r>
              <a:rPr lang="en-US" sz="2400" b="0" i="0" dirty="0">
                <a:solidFill>
                  <a:srgbClr val="000000"/>
                </a:solidFill>
                <a:effectLst/>
                <a:latin typeface="Times New Roman" panose="02020603050405020304" pitchFamily="18" charset="0"/>
              </a:rPr>
              <a:t> of the wine and so on.</a:t>
            </a:r>
          </a:p>
          <a:p>
            <a:pPr marL="0" marR="0" algn="just">
              <a:spcBef>
                <a:spcPts val="0"/>
              </a:spcBef>
              <a:spcAft>
                <a:spcPts val="300"/>
              </a:spcAft>
            </a:pPr>
            <a:r>
              <a:rPr lang="en-US" sz="2400" b="0" i="0" dirty="0">
                <a:solidFill>
                  <a:srgbClr val="000000"/>
                </a:solidFill>
                <a:effectLst/>
                <a:latin typeface="Times New Roman" panose="02020603050405020304" pitchFamily="18" charset="0"/>
              </a:rPr>
              <a:t>All instances of the class </a:t>
            </a:r>
            <a:r>
              <a:rPr lang="en-US" sz="2400" b="0" i="0" dirty="0">
                <a:solidFill>
                  <a:srgbClr val="000000"/>
                </a:solidFill>
                <a:effectLst/>
                <a:latin typeface="Courier New" panose="02070309020205020404" pitchFamily="49" charset="0"/>
              </a:rPr>
              <a:t>Wine</a:t>
            </a:r>
            <a:r>
              <a:rPr lang="en-US" sz="2400" b="0" i="0" dirty="0">
                <a:solidFill>
                  <a:srgbClr val="000000"/>
                </a:solidFill>
                <a:effectLst/>
                <a:latin typeface="Times New Roman" panose="02020603050405020304" pitchFamily="18" charset="0"/>
              </a:rPr>
              <a:t>, and its subclass </a:t>
            </a:r>
            <a:r>
              <a:rPr lang="en-US" sz="2400" b="0" i="0" dirty="0" err="1">
                <a:solidFill>
                  <a:srgbClr val="000000"/>
                </a:solidFill>
                <a:effectLst/>
                <a:latin typeface="Times New Roman" panose="02020603050405020304" pitchFamily="18" charset="0"/>
              </a:rPr>
              <a:t>Pauillac</a:t>
            </a:r>
            <a:r>
              <a:rPr lang="en-US" sz="2400" b="0" i="0" dirty="0">
                <a:solidFill>
                  <a:srgbClr val="000000"/>
                </a:solidFill>
                <a:effectLst/>
                <a:latin typeface="Times New Roman" panose="02020603050405020304" pitchFamily="18" charset="0"/>
              </a:rPr>
              <a:t>, have a slot </a:t>
            </a:r>
            <a:r>
              <a:rPr lang="en-US" sz="2400" b="0" i="0" dirty="0">
                <a:solidFill>
                  <a:srgbClr val="000000"/>
                </a:solidFill>
                <a:effectLst/>
                <a:latin typeface="Courier New" panose="02070309020205020404" pitchFamily="49" charset="0"/>
              </a:rPr>
              <a:t>maker</a:t>
            </a:r>
            <a:r>
              <a:rPr lang="en-US" sz="2400" b="0" i="0" dirty="0">
                <a:solidFill>
                  <a:srgbClr val="000000"/>
                </a:solidFill>
                <a:effectLst/>
                <a:latin typeface="Times New Roman" panose="02020603050405020304" pitchFamily="18" charset="0"/>
              </a:rPr>
              <a:t> the value of which is an instance of the class Winery. </a:t>
            </a:r>
          </a:p>
          <a:p>
            <a:pPr marL="0" marR="0" algn="just">
              <a:spcBef>
                <a:spcPts val="0"/>
              </a:spcBef>
              <a:spcAft>
                <a:spcPts val="300"/>
              </a:spcAft>
            </a:pPr>
            <a:r>
              <a:rPr lang="en-US" sz="2400" b="0" i="0" dirty="0">
                <a:solidFill>
                  <a:srgbClr val="000000"/>
                </a:solidFill>
                <a:effectLst/>
                <a:latin typeface="Times New Roman" panose="02020603050405020304" pitchFamily="18" charset="0"/>
              </a:rPr>
              <a:t>All instances of the class Winery have a slot </a:t>
            </a:r>
            <a:r>
              <a:rPr lang="en-US" sz="2400" b="0" i="0" dirty="0">
                <a:solidFill>
                  <a:srgbClr val="000000"/>
                </a:solidFill>
                <a:effectLst/>
                <a:latin typeface="Courier New" panose="02070309020205020404" pitchFamily="49" charset="0"/>
              </a:rPr>
              <a:t>produces</a:t>
            </a:r>
            <a:r>
              <a:rPr lang="en-US" sz="2400" b="0" i="0" dirty="0">
                <a:solidFill>
                  <a:srgbClr val="000000"/>
                </a:solidFill>
                <a:effectLst/>
                <a:latin typeface="Times New Roman" panose="02020603050405020304" pitchFamily="18" charset="0"/>
              </a:rPr>
              <a:t> that refers to all the wines (instances of the class Wine and its subclasses) that the winery produces.</a:t>
            </a:r>
          </a:p>
          <a:p>
            <a:endParaRPr lang="en-IN" dirty="0"/>
          </a:p>
        </p:txBody>
      </p:sp>
    </p:spTree>
    <p:extLst>
      <p:ext uri="{BB962C8B-B14F-4D97-AF65-F5344CB8AC3E}">
        <p14:creationId xmlns:p14="http://schemas.microsoft.com/office/powerpoint/2010/main" val="1486677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939-9DE3-46FB-A60D-E36758E04A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C24996-8453-4D9A-9C28-7FE43BDE68E2}"/>
              </a:ext>
            </a:extLst>
          </p:cNvPr>
          <p:cNvSpPr>
            <a:spLocks noGrp="1"/>
          </p:cNvSpPr>
          <p:nvPr>
            <p:ph idx="1"/>
          </p:nvPr>
        </p:nvSpPr>
        <p:spPr/>
        <p:txBody>
          <a:bodyPr>
            <a:noAutofit/>
          </a:bodyPr>
          <a:lstStyle/>
          <a:p>
            <a:pPr marL="0" marR="0" algn="just">
              <a:spcBef>
                <a:spcPts val="0"/>
              </a:spcBef>
              <a:spcAft>
                <a:spcPts val="300"/>
              </a:spcAft>
            </a:pPr>
            <a:r>
              <a:rPr lang="en-US" sz="2600" b="0" i="0" dirty="0">
                <a:solidFill>
                  <a:srgbClr val="000000"/>
                </a:solidFill>
                <a:effectLst/>
                <a:latin typeface="Times New Roman" panose="02020603050405020304" pitchFamily="18" charset="0"/>
              </a:rPr>
              <a:t>In practical terms, developing an ontology includes:</a:t>
            </a:r>
          </a:p>
          <a:p>
            <a:pPr marL="457200" marR="0" indent="-228600" algn="just">
              <a:spcBef>
                <a:spcPts val="0"/>
              </a:spcBef>
              <a:spcAft>
                <a:spcPts val="300"/>
              </a:spcAft>
            </a:pPr>
            <a:r>
              <a:rPr lang="en-US" sz="2600" b="0" i="0" dirty="0">
                <a:solidFill>
                  <a:srgbClr val="000000"/>
                </a:solidFill>
                <a:effectLst/>
                <a:latin typeface="Times New Roman" panose="02020603050405020304" pitchFamily="18" charset="0"/>
              </a:rPr>
              <a:t>defining classes in the ontology,</a:t>
            </a:r>
          </a:p>
          <a:p>
            <a:pPr marL="457200" marR="0" indent="-228600" algn="just">
              <a:spcBef>
                <a:spcPts val="0"/>
              </a:spcBef>
              <a:spcAft>
                <a:spcPts val="300"/>
              </a:spcAft>
            </a:pPr>
            <a:r>
              <a:rPr lang="en-US" sz="2600" b="0" i="0" dirty="0">
                <a:solidFill>
                  <a:srgbClr val="000000"/>
                </a:solidFill>
                <a:effectLst/>
                <a:latin typeface="Times New Roman" panose="02020603050405020304" pitchFamily="18" charset="0"/>
              </a:rPr>
              <a:t>arranging the classes in a taxonomic (subclass–superclass) hierarchy,</a:t>
            </a:r>
          </a:p>
          <a:p>
            <a:pPr marL="457200" marR="0" indent="-228600" algn="just">
              <a:spcBef>
                <a:spcPts val="0"/>
              </a:spcBef>
              <a:spcAft>
                <a:spcPts val="300"/>
              </a:spcAft>
            </a:pPr>
            <a:r>
              <a:rPr lang="en-US" sz="2600" b="0" i="0" dirty="0">
                <a:solidFill>
                  <a:srgbClr val="000000"/>
                </a:solidFill>
                <a:effectLst/>
                <a:latin typeface="Times New Roman" panose="02020603050405020304" pitchFamily="18" charset="0"/>
              </a:rPr>
              <a:t>defining slots and describing allowed values for these slots,</a:t>
            </a:r>
          </a:p>
          <a:p>
            <a:pPr marL="457200" marR="0" indent="-228600" algn="just">
              <a:spcBef>
                <a:spcPts val="0"/>
              </a:spcBef>
              <a:spcAft>
                <a:spcPts val="300"/>
              </a:spcAft>
            </a:pPr>
            <a:r>
              <a:rPr lang="en-US" sz="2600" b="0" i="0" dirty="0">
                <a:solidFill>
                  <a:srgbClr val="000000"/>
                </a:solidFill>
                <a:effectLst/>
                <a:latin typeface="Times New Roman" panose="02020603050405020304" pitchFamily="18" charset="0"/>
              </a:rPr>
              <a:t>filling in the values for slots for instances.</a:t>
            </a:r>
          </a:p>
          <a:p>
            <a:r>
              <a:rPr lang="en-US" sz="2600" b="0" i="0" dirty="0">
                <a:solidFill>
                  <a:srgbClr val="000000"/>
                </a:solidFill>
                <a:effectLst/>
                <a:latin typeface="Times New Roman" panose="02020603050405020304" pitchFamily="18" charset="0"/>
              </a:rPr>
              <a:t>We can then create a knowledge base by defining individual instances of these classes filling in specific slot value information and additional slot restrictions.</a:t>
            </a:r>
          </a:p>
          <a:p>
            <a:r>
              <a:rPr lang="en-US" sz="2600" dirty="0">
                <a:solidFill>
                  <a:srgbClr val="000000"/>
                </a:solidFill>
                <a:latin typeface="Times New Roman" panose="02020603050405020304" pitchFamily="18" charset="0"/>
              </a:rPr>
              <a:t>Suggested Readings: https://protege.stanford.edu/publications/ontology_development/ontology101-noy-mcguinness.html</a:t>
            </a:r>
            <a:endParaRPr lang="en-IN" sz="2600" dirty="0"/>
          </a:p>
        </p:txBody>
      </p:sp>
    </p:spTree>
    <p:extLst>
      <p:ext uri="{BB962C8B-B14F-4D97-AF65-F5344CB8AC3E}">
        <p14:creationId xmlns:p14="http://schemas.microsoft.com/office/powerpoint/2010/main" val="22965821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C6E3-966B-4EDD-825D-75D09E48BE42}"/>
              </a:ext>
            </a:extLst>
          </p:cNvPr>
          <p:cNvSpPr>
            <a:spLocks noGrp="1"/>
          </p:cNvSpPr>
          <p:nvPr>
            <p:ph type="title"/>
          </p:nvPr>
        </p:nvSpPr>
        <p:spPr/>
        <p:txBody>
          <a:bodyPr>
            <a:normAutofit/>
          </a:bodyPr>
          <a:lstStyle/>
          <a:p>
            <a:r>
              <a:rPr lang="en-US" sz="3200" dirty="0">
                <a:effectLst/>
                <a:latin typeface="Rockwell" panose="02060603020205020403" pitchFamily="18" charset="0"/>
                <a:ea typeface="Calibri" panose="020F0502020204030204" pitchFamily="34" charset="0"/>
                <a:cs typeface="Calibri" panose="020F0502020204030204" pitchFamily="34" charset="0"/>
              </a:rPr>
              <a:t>Scripts</a:t>
            </a:r>
            <a:endParaRPr lang="en-IN" sz="6600" dirty="0"/>
          </a:p>
        </p:txBody>
      </p:sp>
      <p:sp>
        <p:nvSpPr>
          <p:cNvPr id="3" name="Content Placeholder 2">
            <a:extLst>
              <a:ext uri="{FF2B5EF4-FFF2-40B4-BE49-F238E27FC236}">
                <a16:creationId xmlns:a16="http://schemas.microsoft.com/office/drawing/2014/main" id="{C7B76E65-A4AA-4BC0-A486-0535FE848F04}"/>
              </a:ext>
            </a:extLst>
          </p:cNvPr>
          <p:cNvSpPr>
            <a:spLocks noGrp="1"/>
          </p:cNvSpPr>
          <p:nvPr>
            <p:ph idx="1"/>
          </p:nvPr>
        </p:nvSpPr>
        <p:spPr/>
        <p:txBody>
          <a:bodyPr/>
          <a:lstStyle/>
          <a:p>
            <a:r>
              <a:rPr lang="en-US" dirty="0"/>
              <a:t>A script is a structured representation describing a stereotyped sequence of events in a particular context.</a:t>
            </a:r>
          </a:p>
          <a:p>
            <a:r>
              <a:rPr lang="en-US" dirty="0"/>
              <a:t>Scripts are used to organize events in knowledge bases</a:t>
            </a:r>
          </a:p>
          <a:p>
            <a:r>
              <a:rPr lang="en-US" dirty="0"/>
              <a:t>Scripts are very related to the idea of frames</a:t>
            </a:r>
            <a:endParaRPr lang="en-IN" dirty="0"/>
          </a:p>
        </p:txBody>
      </p:sp>
    </p:spTree>
    <p:extLst>
      <p:ext uri="{BB962C8B-B14F-4D97-AF65-F5344CB8AC3E}">
        <p14:creationId xmlns:p14="http://schemas.microsoft.com/office/powerpoint/2010/main" val="1229901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EA5F-4981-4437-9FD3-EC39D5EAEDC9}"/>
              </a:ext>
            </a:extLst>
          </p:cNvPr>
          <p:cNvSpPr>
            <a:spLocks noGrp="1"/>
          </p:cNvSpPr>
          <p:nvPr>
            <p:ph type="title"/>
          </p:nvPr>
        </p:nvSpPr>
        <p:spPr/>
        <p:txBody>
          <a:bodyPr/>
          <a:lstStyle/>
          <a:p>
            <a:r>
              <a:rPr lang="en-IN" dirty="0"/>
              <a:t>Components of a Script</a:t>
            </a:r>
          </a:p>
        </p:txBody>
      </p:sp>
      <p:sp>
        <p:nvSpPr>
          <p:cNvPr id="3" name="Content Placeholder 2">
            <a:extLst>
              <a:ext uri="{FF2B5EF4-FFF2-40B4-BE49-F238E27FC236}">
                <a16:creationId xmlns:a16="http://schemas.microsoft.com/office/drawing/2014/main" id="{2D555844-A482-4D2C-BA6C-0442F481C349}"/>
              </a:ext>
            </a:extLst>
          </p:cNvPr>
          <p:cNvSpPr>
            <a:spLocks noGrp="1"/>
          </p:cNvSpPr>
          <p:nvPr>
            <p:ph idx="1"/>
          </p:nvPr>
        </p:nvSpPr>
        <p:spPr/>
        <p:txBody>
          <a:bodyPr/>
          <a:lstStyle/>
          <a:p>
            <a:r>
              <a:rPr lang="en-US" dirty="0"/>
              <a:t>A script is composed of several components </a:t>
            </a:r>
          </a:p>
          <a:p>
            <a:r>
              <a:rPr lang="en-US" dirty="0"/>
              <a:t>Entry conditions that must be true for the script to be called </a:t>
            </a:r>
          </a:p>
          <a:p>
            <a:r>
              <a:rPr lang="en-US" dirty="0"/>
              <a:t>Results or facts that are true once the script has terminated </a:t>
            </a:r>
          </a:p>
          <a:p>
            <a:r>
              <a:rPr lang="en-US" dirty="0"/>
              <a:t>Props or the ”things” that make up the content of the script </a:t>
            </a:r>
          </a:p>
          <a:p>
            <a:r>
              <a:rPr lang="en-US" dirty="0"/>
              <a:t>Roles are the actions that the individual participants perform </a:t>
            </a:r>
          </a:p>
          <a:p>
            <a:r>
              <a:rPr lang="en-US" dirty="0"/>
              <a:t>Scenes which present temporal aspects of the script</a:t>
            </a:r>
            <a:endParaRPr lang="en-IN" dirty="0"/>
          </a:p>
        </p:txBody>
      </p:sp>
    </p:spTree>
    <p:extLst>
      <p:ext uri="{BB962C8B-B14F-4D97-AF65-F5344CB8AC3E}">
        <p14:creationId xmlns:p14="http://schemas.microsoft.com/office/powerpoint/2010/main" val="24625711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636D-DED4-433E-9928-136CC5934C19}"/>
              </a:ext>
            </a:extLst>
          </p:cNvPr>
          <p:cNvSpPr>
            <a:spLocks noGrp="1"/>
          </p:cNvSpPr>
          <p:nvPr>
            <p:ph type="title"/>
          </p:nvPr>
        </p:nvSpPr>
        <p:spPr/>
        <p:txBody>
          <a:bodyPr/>
          <a:lstStyle/>
          <a:p>
            <a:r>
              <a:rPr lang="en-IN" dirty="0"/>
              <a:t>Canonical Example: Restaurant Visit</a:t>
            </a:r>
          </a:p>
        </p:txBody>
      </p:sp>
      <p:sp>
        <p:nvSpPr>
          <p:cNvPr id="3" name="Content Placeholder 2">
            <a:extLst>
              <a:ext uri="{FF2B5EF4-FFF2-40B4-BE49-F238E27FC236}">
                <a16:creationId xmlns:a16="http://schemas.microsoft.com/office/drawing/2014/main" id="{21FBED89-712A-41AE-996B-AC33FFDD2FD9}"/>
              </a:ext>
            </a:extLst>
          </p:cNvPr>
          <p:cNvSpPr>
            <a:spLocks noGrp="1"/>
          </p:cNvSpPr>
          <p:nvPr>
            <p:ph idx="1"/>
          </p:nvPr>
        </p:nvSpPr>
        <p:spPr/>
        <p:txBody>
          <a:bodyPr>
            <a:normAutofit fontScale="85000" lnSpcReduction="20000"/>
          </a:bodyPr>
          <a:lstStyle/>
          <a:p>
            <a:r>
              <a:rPr lang="en-IN" dirty="0"/>
              <a:t>Objects: tables, menu, food, check, money, ... </a:t>
            </a:r>
          </a:p>
          <a:p>
            <a:r>
              <a:rPr lang="en-IN" dirty="0"/>
              <a:t>Roles: customer, waiter, cook, cashier, owner, ... </a:t>
            </a:r>
          </a:p>
          <a:p>
            <a:r>
              <a:rPr lang="en-IN" dirty="0"/>
              <a:t>Entry conditions: customer hungry, customer has money </a:t>
            </a:r>
          </a:p>
          <a:p>
            <a:r>
              <a:rPr lang="en-IN" dirty="0"/>
              <a:t>Results: customer not hungry, customer has less money, owner more money, ... </a:t>
            </a:r>
          </a:p>
          <a:p>
            <a:r>
              <a:rPr lang="en-IN" dirty="0"/>
              <a:t>Scenes </a:t>
            </a:r>
          </a:p>
          <a:p>
            <a:pPr lvl="1"/>
            <a:r>
              <a:rPr lang="en-IN" dirty="0"/>
              <a:t>Scene 1: Entering </a:t>
            </a:r>
          </a:p>
          <a:p>
            <a:pPr lvl="2"/>
            <a:r>
              <a:rPr lang="en-IN" dirty="0"/>
              <a:t>customer enters restaurant </a:t>
            </a:r>
          </a:p>
          <a:p>
            <a:pPr lvl="2"/>
            <a:r>
              <a:rPr lang="en-IN" dirty="0"/>
              <a:t>customers looks at tables </a:t>
            </a:r>
          </a:p>
          <a:p>
            <a:pPr lvl="2"/>
            <a:r>
              <a:rPr lang="en-IN" dirty="0"/>
              <a:t>customer decides where to sit </a:t>
            </a:r>
          </a:p>
          <a:p>
            <a:pPr lvl="2"/>
            <a:r>
              <a:rPr lang="en-IN" dirty="0"/>
              <a:t>... </a:t>
            </a:r>
          </a:p>
          <a:p>
            <a:pPr lvl="1"/>
            <a:r>
              <a:rPr lang="en-IN" dirty="0"/>
              <a:t>Scene 2: Ordering </a:t>
            </a:r>
          </a:p>
          <a:p>
            <a:pPr lvl="2"/>
            <a:r>
              <a:rPr lang="en-IN" dirty="0"/>
              <a:t>waiter brings menu </a:t>
            </a:r>
          </a:p>
          <a:p>
            <a:pPr lvl="2"/>
            <a:r>
              <a:rPr lang="en-IN" dirty="0"/>
              <a:t>... </a:t>
            </a:r>
          </a:p>
          <a:p>
            <a:pPr lvl="1"/>
            <a:r>
              <a:rPr lang="en-IN" dirty="0"/>
              <a:t>...</a:t>
            </a:r>
          </a:p>
        </p:txBody>
      </p:sp>
    </p:spTree>
    <p:extLst>
      <p:ext uri="{BB962C8B-B14F-4D97-AF65-F5344CB8AC3E}">
        <p14:creationId xmlns:p14="http://schemas.microsoft.com/office/powerpoint/2010/main" val="988286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0646-1AD5-4C7A-8659-CAF3475FCFFC}"/>
              </a:ext>
            </a:extLst>
          </p:cNvPr>
          <p:cNvSpPr>
            <a:spLocks noGrp="1"/>
          </p:cNvSpPr>
          <p:nvPr>
            <p:ph type="title"/>
          </p:nvPr>
        </p:nvSpPr>
        <p:spPr/>
        <p:txBody>
          <a:bodyPr/>
          <a:lstStyle/>
          <a:p>
            <a:r>
              <a:rPr lang="en-IN" dirty="0"/>
              <a:t>Script Actions</a:t>
            </a:r>
          </a:p>
        </p:txBody>
      </p:sp>
      <p:pic>
        <p:nvPicPr>
          <p:cNvPr id="5" name="Picture 4">
            <a:extLst>
              <a:ext uri="{FF2B5EF4-FFF2-40B4-BE49-F238E27FC236}">
                <a16:creationId xmlns:a16="http://schemas.microsoft.com/office/drawing/2014/main" id="{1876D6DE-923E-4323-A9FA-5D4DE844FD33}"/>
              </a:ext>
            </a:extLst>
          </p:cNvPr>
          <p:cNvPicPr>
            <a:picLocks noChangeAspect="1"/>
          </p:cNvPicPr>
          <p:nvPr/>
        </p:nvPicPr>
        <p:blipFill>
          <a:blip r:embed="rId2"/>
          <a:stretch>
            <a:fillRect/>
          </a:stretch>
        </p:blipFill>
        <p:spPr>
          <a:xfrm>
            <a:off x="2194560" y="1439901"/>
            <a:ext cx="7391400" cy="5055539"/>
          </a:xfrm>
          <a:prstGeom prst="rect">
            <a:avLst/>
          </a:prstGeom>
        </p:spPr>
      </p:pic>
    </p:spTree>
    <p:extLst>
      <p:ext uri="{BB962C8B-B14F-4D97-AF65-F5344CB8AC3E}">
        <p14:creationId xmlns:p14="http://schemas.microsoft.com/office/powerpoint/2010/main" val="13744238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F832-4962-4630-9CFF-494E5D71974B}"/>
              </a:ext>
            </a:extLst>
          </p:cNvPr>
          <p:cNvSpPr>
            <a:spLocks noGrp="1"/>
          </p:cNvSpPr>
          <p:nvPr>
            <p:ph type="title"/>
          </p:nvPr>
        </p:nvSpPr>
        <p:spPr>
          <a:xfrm>
            <a:off x="838200" y="365126"/>
            <a:ext cx="10515600" cy="338260"/>
          </a:xfrm>
        </p:spPr>
        <p:txBody>
          <a:bodyPr>
            <a:normAutofit fontScale="90000"/>
          </a:bodyPr>
          <a:lstStyle/>
          <a:p>
            <a:r>
              <a:rPr lang="en-IN" dirty="0"/>
              <a:t>Detailed Script</a:t>
            </a:r>
          </a:p>
        </p:txBody>
      </p:sp>
      <p:pic>
        <p:nvPicPr>
          <p:cNvPr id="5" name="Picture 4">
            <a:extLst>
              <a:ext uri="{FF2B5EF4-FFF2-40B4-BE49-F238E27FC236}">
                <a16:creationId xmlns:a16="http://schemas.microsoft.com/office/drawing/2014/main" id="{3DAE07E5-720F-46FA-96BC-246633CE8875}"/>
              </a:ext>
            </a:extLst>
          </p:cNvPr>
          <p:cNvPicPr>
            <a:picLocks noChangeAspect="1"/>
          </p:cNvPicPr>
          <p:nvPr/>
        </p:nvPicPr>
        <p:blipFill>
          <a:blip r:embed="rId2"/>
          <a:stretch>
            <a:fillRect/>
          </a:stretch>
        </p:blipFill>
        <p:spPr>
          <a:xfrm>
            <a:off x="1111347" y="885926"/>
            <a:ext cx="9129933" cy="5775681"/>
          </a:xfrm>
          <a:prstGeom prst="rect">
            <a:avLst/>
          </a:prstGeom>
        </p:spPr>
      </p:pic>
    </p:spTree>
    <p:extLst>
      <p:ext uri="{BB962C8B-B14F-4D97-AF65-F5344CB8AC3E}">
        <p14:creationId xmlns:p14="http://schemas.microsoft.com/office/powerpoint/2010/main" val="190193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5467</TotalTime>
  <Words>5960</Words>
  <Application>Microsoft Office PowerPoint</Application>
  <PresentationFormat>Widescreen</PresentationFormat>
  <Paragraphs>598</Paragraphs>
  <Slides>98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98</vt:i4>
      </vt:variant>
    </vt:vector>
  </HeadingPairs>
  <TitlesOfParts>
    <vt:vector size="115" baseType="lpstr">
      <vt:lpstr>Arial</vt:lpstr>
      <vt:lpstr>Arial</vt:lpstr>
      <vt:lpstr>Bookman Old Style</vt:lpstr>
      <vt:lpstr>Calibri</vt:lpstr>
      <vt:lpstr>Calibri Light</vt:lpstr>
      <vt:lpstr>Courier New</vt:lpstr>
      <vt:lpstr>erdana</vt:lpstr>
      <vt:lpstr>inter-bold</vt:lpstr>
      <vt:lpstr>inter-regular</vt:lpstr>
      <vt:lpstr>Lato</vt:lpstr>
      <vt:lpstr>Open Sans</vt:lpstr>
      <vt:lpstr>Oswald</vt:lpstr>
      <vt:lpstr>Raleway</vt:lpstr>
      <vt:lpstr>Rockwell</vt:lpstr>
      <vt:lpstr>times new roman</vt:lpstr>
      <vt:lpstr>times new roman</vt:lpstr>
      <vt:lpstr>Office Theme</vt:lpstr>
      <vt:lpstr>Knowledge Representation</vt:lpstr>
      <vt:lpstr>PowerPoint Presentation</vt:lpstr>
      <vt:lpstr>PowerPoint Presentation</vt:lpstr>
      <vt:lpstr>Closed worlds and Open worlds</vt:lpstr>
      <vt:lpstr>Closed worlds and Open worlds</vt:lpstr>
      <vt:lpstr>PowerPoint Presentation</vt:lpstr>
      <vt:lpstr>Difference between traditional programming and AI approach</vt:lpstr>
      <vt:lpstr>Difference between traditional programming and AI approach</vt:lpstr>
      <vt:lpstr>Knowledge based problem solving agent</vt:lpstr>
      <vt:lpstr>PowerPoint Presentation</vt:lpstr>
      <vt:lpstr>Logical Representation</vt:lpstr>
      <vt:lpstr>Logical Representation</vt:lpstr>
      <vt:lpstr>FOL</vt:lpstr>
      <vt:lpstr>Aggregation and Reification (Abstraction)</vt:lpstr>
      <vt:lpstr>Hierarchies of Structured Knowledge</vt:lpstr>
      <vt:lpstr>Hierarchies of Structured Knowledge</vt:lpstr>
      <vt:lpstr>Beyond categories and concepts</vt:lpstr>
      <vt:lpstr>Situational Knowledge</vt:lpstr>
      <vt:lpstr>Knowledge structure</vt:lpstr>
      <vt:lpstr>Taxonomies</vt:lpstr>
      <vt:lpstr>PowerPoint Presentation</vt:lpstr>
      <vt:lpstr>First Order Logic (FOL)</vt:lpstr>
      <vt:lpstr>To avoid the tsunami of rules of inferences</vt:lpstr>
      <vt:lpstr>Advantages of logical representation</vt:lpstr>
      <vt:lpstr>Disadvantages of logical Representation</vt:lpstr>
      <vt:lpstr>Production Rules</vt:lpstr>
      <vt:lpstr>PowerPoint Presentation</vt:lpstr>
      <vt:lpstr>PowerPoint Presentation</vt:lpstr>
      <vt:lpstr>PowerPoint Presentation</vt:lpstr>
      <vt:lpstr>PowerPoint Presentation</vt:lpstr>
      <vt:lpstr>Comparison Chart</vt:lpstr>
      <vt:lpstr> Forward Reasoning</vt:lpstr>
      <vt:lpstr>Steps that are followed in the forward reasoning</vt:lpstr>
      <vt:lpstr>Backward Reasoning</vt:lpstr>
      <vt:lpstr>Steps that are followed in the backward reasoning</vt:lpstr>
      <vt:lpstr>Conflict Resolution</vt:lpstr>
      <vt:lpstr>Methods used for conflict resolution</vt:lpstr>
      <vt:lpstr>Advantages of Production rule</vt:lpstr>
      <vt:lpstr>Disadvantages of Production rule</vt:lpstr>
      <vt:lpstr>Structured knowledge representation</vt:lpstr>
      <vt:lpstr>Semantic Networks Representation</vt:lpstr>
      <vt:lpstr>PowerPoint Presentation</vt:lpstr>
      <vt:lpstr>PowerPoint Presentation</vt:lpstr>
      <vt:lpstr>Drawbacks in Semantic representation</vt:lpstr>
      <vt:lpstr>Advantages of Semantic network</vt:lpstr>
      <vt:lpstr>Frames Representation</vt:lpstr>
      <vt:lpstr>Facets</vt:lpstr>
      <vt:lpstr>Description of Frames</vt:lpstr>
      <vt:lpstr>PowerPoint Presentation</vt:lpstr>
      <vt:lpstr>Example: example of a frame for a book</vt:lpstr>
      <vt:lpstr>Example: an entity Peter</vt:lpstr>
      <vt:lpstr>Frames: Example</vt:lpstr>
      <vt:lpstr>PowerPoint Presentation</vt:lpstr>
      <vt:lpstr>Flexibility in Frames</vt:lpstr>
      <vt:lpstr>Example: Frames Hierarchy</vt:lpstr>
      <vt:lpstr>Advantages of frame representation</vt:lpstr>
      <vt:lpstr>Disadvantages of frame representation</vt:lpstr>
      <vt:lpstr>Conceptual Dependency (CD)</vt:lpstr>
      <vt:lpstr>PowerPoint Presentation</vt:lpstr>
      <vt:lpstr>CD</vt:lpstr>
      <vt:lpstr>Few conventions</vt:lpstr>
      <vt:lpstr>PowerPoint Presentation</vt:lpstr>
      <vt:lpstr>PowerPoint Presentation</vt:lpstr>
      <vt:lpstr>Primitive Acts of CD theory</vt:lpstr>
      <vt:lpstr>Six primitive conceptual categories</vt:lpstr>
      <vt:lpstr>The use of tense and mood in describing events</vt:lpstr>
      <vt:lpstr>Rule 1: PP  ACT</vt:lpstr>
      <vt:lpstr>Rule 2: ACT ← PP</vt:lpstr>
      <vt:lpstr>Rule 3: PP↔ PP</vt:lpstr>
      <vt:lpstr>Rule 4: PP ← PP </vt:lpstr>
      <vt:lpstr>Rule 5: PPPA</vt:lpstr>
      <vt:lpstr>Rule 6: PP ←PA </vt:lpstr>
      <vt:lpstr>Rule 7: ACT ←R </vt:lpstr>
      <vt:lpstr>Rule 8: PP </vt:lpstr>
      <vt:lpstr>Rule 9: </vt:lpstr>
      <vt:lpstr>Rule 10: </vt:lpstr>
      <vt:lpstr>Primitive states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CD</vt:lpstr>
      <vt:lpstr>Disadvantages of CD</vt:lpstr>
      <vt:lpstr>Applications of CD</vt:lpstr>
      <vt:lpstr>Ontologies</vt:lpstr>
      <vt:lpstr>PowerPoint Presentation</vt:lpstr>
      <vt:lpstr>PowerPoint Presentation</vt:lpstr>
      <vt:lpstr>PowerPoint Presentation</vt:lpstr>
      <vt:lpstr>Scripts</vt:lpstr>
      <vt:lpstr>Components of a Script</vt:lpstr>
      <vt:lpstr>Canonical Example: Restaurant Visit</vt:lpstr>
      <vt:lpstr>Script Actions</vt:lpstr>
      <vt:lpstr>Detailed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creator>Manjari Gupta</dc:creator>
  <cp:lastModifiedBy>Manjari Gupta</cp:lastModifiedBy>
  <cp:revision>432</cp:revision>
  <dcterms:created xsi:type="dcterms:W3CDTF">2022-07-04T16:30:55Z</dcterms:created>
  <dcterms:modified xsi:type="dcterms:W3CDTF">2023-08-28T17:07:02Z</dcterms:modified>
</cp:coreProperties>
</file>