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4" r:id="rId23"/>
    <p:sldId id="305" r:id="rId24"/>
    <p:sldId id="306" r:id="rId25"/>
    <p:sldId id="301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7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0B41-01C1-4806-A23D-0DAFB496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7BBD-9EB7-4C4D-B0E4-42457B51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8A1A-4FD8-4863-B028-1C28860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AF6D-F9D9-49C6-8030-2562A8D1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0E2A-A725-40DB-848F-2C75CD0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4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4042-ACA7-4E85-BA01-67FCEC4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EBFF5-3ABC-4181-87C9-ED6D450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C2C5-2F72-4BB2-B57B-DA6D822A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7932-93F5-4CDB-9CF5-D1C5A27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8C90-0502-4ED4-87B8-8733D62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02DE2-E727-44E0-93DB-A99D43628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998D-230D-4C5B-A013-A981BF75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6EF2-99E0-45F7-A49C-44DC11F1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D463-1617-4629-833D-23E188A3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9D73-9F57-407A-A591-09E779BB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6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98CC-B1A8-4658-AD47-AFA2E29C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4AC3-5EB0-4237-888B-96A72122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EB916-8E99-457A-A025-B7CE4E20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9232-7A09-4C3E-B64F-1E86795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0607-2FF9-44B8-B4A4-9ED93DDE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4907-AE66-4517-9186-B1ACEE23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0555-9533-4C71-9938-EC7C3080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D4D0-F014-4699-A535-917D00EF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FCC6-0E20-452B-890A-8A0702B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37A7-D00D-42D0-80AB-13BAE826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426-C218-4306-B939-0F61686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78E9-D03B-4349-8FE8-98EEC5DAD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9DED-F832-4DBF-BF03-B9D6ED37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9E3D-4288-4B9C-9F21-EB05D1B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E7BE1-1D54-43E6-8FB3-40087B35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8831-A96F-46C2-BA52-00B8224F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058F-15BC-4B16-8D58-ABC0BB67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4604C-74C2-4E9C-B65E-1520BF8D3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2E7C9-7B7D-4E69-A72C-B19D2A7D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3E0A-512E-4040-AE74-393A4695B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781AA-FCB5-4009-9501-8EA2DD06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C51D7-AEC1-4C41-A00C-3D176F46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3F1F1-979D-4197-995D-6F50AA44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82DA-4DD7-48FA-838C-CAF4EF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7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042B-3F09-4EEC-8334-FE940111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2EC71-79AB-444D-B896-CA910252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1B1A9-E789-407B-AD1B-FF08E305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B7A3A-A549-4E3A-B5EC-16A0E17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5D67-BCB5-4D2E-B019-69AF1CE6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02D59-2FF6-44EA-9C1B-3B763CCA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0782A-29E1-41FC-9856-823D6370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0C1-4B55-4ACB-9F2A-2606B5F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8335-2584-485D-91C9-D23B3F12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14423-BA8E-4815-96D9-47104503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EE1C-2B3A-4ED9-B549-51318999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F3D3-E892-4854-86F4-44A4BFE8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7CE4-3018-4D9E-AE63-8DB44442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7D48-930E-4247-B374-E9E4D9B6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E66CB-D5E2-4F6B-85C1-ABE155508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B69C-7427-480D-9E8A-E6647874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C7829-5228-4E62-B636-33142C1F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BCB6-7C9E-4D67-928F-83CBC621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CCB3-D091-4F8D-95AD-B3FE831B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2B09C-3103-4A74-8A69-9D5AFC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0A218-F401-4E95-B930-A72B9E55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868B-0120-4816-8305-832DC3C5A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8129-15F0-4A56-A395-EA8B7564410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A9D9-927D-40E0-A337-39AC05C5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BA4D-7AE7-4403-9C78-4C7D7B9C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F697-C736-4467-BA1E-BD3A22BFC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9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8C23-D7E1-4EAF-93B1-DFEA38113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Planning</a:t>
            </a:r>
            <a:endParaRPr lang="en-IN" sz="3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72C3A-0E33-48F2-B01E-0E33B82BB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9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B077-5A9D-4310-BE3D-F2761972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STRIPS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AA94-D765-4DBA-8E5C-44F4FA78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of planning domains </a:t>
            </a:r>
          </a:p>
          <a:p>
            <a:pPr lvl="1"/>
            <a:r>
              <a:rPr lang="en-IN" dirty="0"/>
              <a:t>Pose problems that are computationally hard to solve</a:t>
            </a:r>
          </a:p>
          <a:p>
            <a:r>
              <a:rPr lang="en-IN" dirty="0"/>
              <a:t>They are basically viewed as search problems in the classical approaches.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2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013-956E-41C0-9F3C-7565FEB6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STRIPS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E6E3-AF3E-42F5-BAA0-E0276677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algorithms can also be used for planning</a:t>
            </a:r>
          </a:p>
          <a:p>
            <a:r>
              <a:rPr lang="en-IN" dirty="0"/>
              <a:t>World is described in states and actions are described as operators</a:t>
            </a:r>
          </a:p>
          <a:p>
            <a:r>
              <a:rPr lang="en-IN" dirty="0"/>
              <a:t>Operators are applied to a state and transforms into another state</a:t>
            </a:r>
          </a:p>
          <a:p>
            <a:r>
              <a:rPr lang="en-IN" dirty="0"/>
              <a:t>The operators are close to the idea of production rules being applicable when the associated preconditions hold.</a:t>
            </a:r>
          </a:p>
          <a:p>
            <a:r>
              <a:rPr lang="en-IN" dirty="0"/>
              <a:t>The first program to use this formalism was STRIPS</a:t>
            </a:r>
          </a:p>
        </p:txBody>
      </p:sp>
    </p:spTree>
    <p:extLst>
      <p:ext uri="{BB962C8B-B14F-4D97-AF65-F5344CB8AC3E}">
        <p14:creationId xmlns:p14="http://schemas.microsoft.com/office/powerpoint/2010/main" val="34658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ADE-3586-42D3-9CD3-C440E837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STRIPS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821B-7997-445A-BC8F-058FAAAA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program was designed to plan in the domain of block world.</a:t>
            </a:r>
          </a:p>
          <a:p>
            <a:r>
              <a:rPr lang="en-IN" dirty="0"/>
              <a:t>In this domain a set of labelled blocks are in some configuration to start with.</a:t>
            </a:r>
          </a:p>
          <a:p>
            <a:r>
              <a:rPr lang="en-IN" dirty="0"/>
              <a:t>A block can be on another block, or a block can be on the table and the table has unlimited capacity.</a:t>
            </a:r>
          </a:p>
          <a:p>
            <a:r>
              <a:rPr lang="en-IN" dirty="0"/>
              <a:t>The objective of the planner is to rearrange the blocks into a desired (goal) configuration</a:t>
            </a:r>
          </a:p>
          <a:p>
            <a:r>
              <a:rPr lang="en-IN" dirty="0"/>
              <a:t>The output of the planner is the set of moves that brings about this desired rearrangement</a:t>
            </a:r>
          </a:p>
        </p:txBody>
      </p:sp>
    </p:spTree>
    <p:extLst>
      <p:ext uri="{BB962C8B-B14F-4D97-AF65-F5344CB8AC3E}">
        <p14:creationId xmlns:p14="http://schemas.microsoft.com/office/powerpoint/2010/main" val="28832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EA84A-950A-41A7-B94B-273BCECC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1080"/>
            <a:ext cx="11719561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CFED8-53B7-4658-99A7-91E3EE47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1" y="2170688"/>
            <a:ext cx="11462657" cy="25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799B-FACF-419B-868E-463D81EA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36A5-150C-4709-9990-A824FE41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representation borrows from logic, specifically first order logic</a:t>
            </a:r>
          </a:p>
          <a:p>
            <a:r>
              <a:rPr lang="en-IN" dirty="0"/>
              <a:t>Unlike in classical logic, predicates in planning such as on(C,D) can be true at one time instance and false at another.</a:t>
            </a:r>
          </a:p>
          <a:p>
            <a:pPr lvl="1"/>
            <a:r>
              <a:rPr lang="en-IN" dirty="0"/>
              <a:t>Such predicates are also known as </a:t>
            </a:r>
            <a:r>
              <a:rPr lang="en-IN" dirty="0" err="1"/>
              <a:t>fluents</a:t>
            </a:r>
            <a:endParaRPr lang="en-IN" dirty="0"/>
          </a:p>
          <a:p>
            <a:r>
              <a:rPr lang="en-IN" dirty="0"/>
              <a:t>Classical reasoning with first order logic does not allow for assertions to be withdrawn.</a:t>
            </a:r>
          </a:p>
          <a:p>
            <a:r>
              <a:rPr lang="en-IN" dirty="0"/>
              <a:t>One way to handle the problem is to introduce time as a parameter and have every predicate timestamped.</a:t>
            </a:r>
          </a:p>
          <a:p>
            <a:r>
              <a:rPr lang="en-IN" dirty="0"/>
              <a:t>However this creates an enormous book-keeping problem of carrying forward facts as time moves on.</a:t>
            </a:r>
          </a:p>
        </p:txBody>
      </p:sp>
    </p:spTree>
    <p:extLst>
      <p:ext uri="{BB962C8B-B14F-4D97-AF65-F5344CB8AC3E}">
        <p14:creationId xmlns:p14="http://schemas.microsoft.com/office/powerpoint/2010/main" val="66685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00E3-3777-43B0-93EB-A9760148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456C-C39E-4E66-B6E2-3BBFE2A0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 we know that if a fact like </a:t>
            </a:r>
            <a:r>
              <a:rPr lang="en-IN" dirty="0" err="1"/>
              <a:t>ontable</a:t>
            </a:r>
            <a:r>
              <a:rPr lang="en-IN" dirty="0"/>
              <a:t>(B, t1) is true the </a:t>
            </a:r>
            <a:r>
              <a:rPr lang="en-IN" dirty="0" err="1"/>
              <a:t>ontable</a:t>
            </a:r>
            <a:r>
              <a:rPr lang="en-IN" dirty="0"/>
              <a:t>(B, t2) will be true as well?</a:t>
            </a:r>
          </a:p>
          <a:p>
            <a:r>
              <a:rPr lang="en-IN" dirty="0"/>
              <a:t>This is well known frame problem</a:t>
            </a:r>
          </a:p>
          <a:p>
            <a:r>
              <a:rPr lang="en-IN" dirty="0"/>
              <a:t>This problem can be solved by adding the so called “frame axioms” which explicitly specify that all conditions not affected by actions are not changed while executing that action.</a:t>
            </a:r>
          </a:p>
          <a:p>
            <a:r>
              <a:rPr lang="en-IN" dirty="0"/>
              <a:t>Thus the frame axioms need to be applied at each stage to keep track of what is true as time marches 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0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F768-C38C-4579-BAF4-E1A0222F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611E-B44C-42D4-9B80-A61FCEB1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ingenious solution introduced in STRIPS was to make all changes explicit</a:t>
            </a:r>
          </a:p>
          <a:p>
            <a:pPr lvl="1"/>
            <a:r>
              <a:rPr lang="en-IN" dirty="0"/>
              <a:t>The assertions that became true as a consequence of the operator being applied will be added, </a:t>
            </a:r>
          </a:p>
          <a:p>
            <a:pPr lvl="1"/>
            <a:r>
              <a:rPr lang="en-IN" dirty="0"/>
              <a:t>The assertions that became false as a consequence of the operator being applied will be deleted, </a:t>
            </a:r>
          </a:p>
          <a:p>
            <a:pPr lvl="1"/>
            <a:r>
              <a:rPr lang="en-IN" dirty="0"/>
              <a:t>Whatever was not changed remained the same.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419-B09A-4C8F-87A9-60A9BD71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01E9-38F1-4DB3-B285-E11D592D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STRIP operators follow this strategy and are made of the following three components</a:t>
            </a:r>
          </a:p>
          <a:p>
            <a:pPr lvl="1"/>
            <a:r>
              <a:rPr lang="en-IN" dirty="0"/>
              <a:t>P: Precondition List </a:t>
            </a:r>
          </a:p>
          <a:p>
            <a:pPr lvl="2"/>
            <a:r>
              <a:rPr lang="en-IN" dirty="0"/>
              <a:t>The assertions needed to be true for the operator to be applicable</a:t>
            </a:r>
          </a:p>
          <a:p>
            <a:pPr lvl="1"/>
            <a:r>
              <a:rPr lang="en-IN" dirty="0"/>
              <a:t>A: Add List </a:t>
            </a:r>
          </a:p>
          <a:p>
            <a:pPr lvl="2"/>
            <a:r>
              <a:rPr lang="en-IN" dirty="0"/>
              <a:t>The assertions that became true as a consequence of the operator being applied will be added, </a:t>
            </a:r>
          </a:p>
          <a:p>
            <a:pPr lvl="1"/>
            <a:r>
              <a:rPr lang="en-IN" dirty="0"/>
              <a:t>D: Delete List</a:t>
            </a:r>
          </a:p>
          <a:p>
            <a:pPr lvl="2"/>
            <a:r>
              <a:rPr lang="en-IN" dirty="0"/>
              <a:t>The assertions that became false as a consequence of the operator being applied will be deleted, </a:t>
            </a:r>
          </a:p>
        </p:txBody>
      </p:sp>
    </p:spTree>
    <p:extLst>
      <p:ext uri="{BB962C8B-B14F-4D97-AF65-F5344CB8AC3E}">
        <p14:creationId xmlns:p14="http://schemas.microsoft.com/office/powerpoint/2010/main" val="341981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943-089A-4588-BFAC-31E9B300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World in the block world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FA37-C74B-44A5-8B02-CCDA72D6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On(X, Y): Block X is on block Y</a:t>
            </a:r>
          </a:p>
          <a:p>
            <a:r>
              <a:rPr lang="en-IN" dirty="0" err="1"/>
              <a:t>Ontable</a:t>
            </a:r>
            <a:r>
              <a:rPr lang="en-IN" dirty="0"/>
              <a:t>(X): block X is on the table</a:t>
            </a:r>
          </a:p>
          <a:p>
            <a:r>
              <a:rPr lang="en-IN" dirty="0"/>
              <a:t>Clear(X): no block is on block X</a:t>
            </a:r>
          </a:p>
          <a:p>
            <a:r>
              <a:rPr lang="en-IN" dirty="0"/>
              <a:t>Holding(X): the robot arm is holding X</a:t>
            </a:r>
          </a:p>
          <a:p>
            <a:r>
              <a:rPr lang="en-IN" dirty="0" err="1"/>
              <a:t>Armempty</a:t>
            </a:r>
            <a:r>
              <a:rPr lang="en-IN" dirty="0"/>
              <a:t>: the robot arm is not holding anything</a:t>
            </a:r>
          </a:p>
        </p:txBody>
      </p:sp>
    </p:spTree>
    <p:extLst>
      <p:ext uri="{BB962C8B-B14F-4D97-AF65-F5344CB8AC3E}">
        <p14:creationId xmlns:p14="http://schemas.microsoft.com/office/powerpoint/2010/main" val="427241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28A0-9DE5-4BC8-8A9D-64B2C814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for the blocks world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42DF-A493-4F2F-9B76-2AEF450E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PICKUP(X)</a:t>
            </a:r>
          </a:p>
          <a:p>
            <a:pPr lvl="1"/>
            <a:r>
              <a:rPr lang="en-IN" dirty="0"/>
              <a:t>P: </a:t>
            </a:r>
            <a:r>
              <a:rPr lang="en-IN" dirty="0" err="1"/>
              <a:t>Ontable</a:t>
            </a:r>
            <a:r>
              <a:rPr lang="en-IN" dirty="0"/>
              <a:t>(X) ^ Clear(X) ^ </a:t>
            </a:r>
            <a:r>
              <a:rPr lang="en-IN" dirty="0" err="1"/>
              <a:t>Armempty</a:t>
            </a:r>
            <a:endParaRPr lang="en-IN" dirty="0"/>
          </a:p>
          <a:p>
            <a:pPr lvl="1"/>
            <a:r>
              <a:rPr lang="en-IN" dirty="0"/>
              <a:t>A: Holding(X)</a:t>
            </a:r>
          </a:p>
          <a:p>
            <a:pPr lvl="1"/>
            <a:r>
              <a:rPr lang="en-IN" dirty="0"/>
              <a:t>D: </a:t>
            </a:r>
            <a:r>
              <a:rPr lang="en-IN" dirty="0" err="1"/>
              <a:t>Ontable</a:t>
            </a:r>
            <a:r>
              <a:rPr lang="en-IN" dirty="0"/>
              <a:t>(X) ^ </a:t>
            </a:r>
            <a:r>
              <a:rPr lang="en-IN" dirty="0" err="1"/>
              <a:t>Armempty</a:t>
            </a:r>
            <a:endParaRPr lang="en-IN" dirty="0"/>
          </a:p>
          <a:p>
            <a:r>
              <a:rPr lang="en-IN" dirty="0"/>
              <a:t>PUTDOWN(X)</a:t>
            </a:r>
          </a:p>
          <a:p>
            <a:pPr lvl="1"/>
            <a:r>
              <a:rPr lang="en-IN" dirty="0"/>
              <a:t>P: Holding(X)</a:t>
            </a:r>
          </a:p>
          <a:p>
            <a:pPr lvl="1"/>
            <a:r>
              <a:rPr lang="en-IN" dirty="0"/>
              <a:t>A: </a:t>
            </a:r>
            <a:r>
              <a:rPr lang="en-IN" dirty="0" err="1"/>
              <a:t>Ontable</a:t>
            </a:r>
            <a:r>
              <a:rPr lang="en-IN" dirty="0"/>
              <a:t>(X) ^ </a:t>
            </a:r>
            <a:r>
              <a:rPr lang="en-IN" dirty="0" err="1"/>
              <a:t>Armempty</a:t>
            </a:r>
            <a:endParaRPr lang="en-IN" dirty="0"/>
          </a:p>
          <a:p>
            <a:pPr lvl="1"/>
            <a:r>
              <a:rPr lang="en-IN" dirty="0"/>
              <a:t>D: Holding(X)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06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A8E-D1FF-441A-8EB1-AF35E7EA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00F0-5A02-4821-B6D4-84275AA5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Planning involve reasoning about actions that the agent intends to carry out.</a:t>
            </a:r>
          </a:p>
          <a:p>
            <a:pPr lvl="1"/>
            <a:r>
              <a:rPr lang="en-IN" dirty="0"/>
              <a:t>Planning is the reasoning side of actions.</a:t>
            </a:r>
          </a:p>
          <a:p>
            <a:pPr lvl="1"/>
            <a:r>
              <a:rPr lang="en-IN" dirty="0"/>
              <a:t>Reasoning involves the representation of the world that the agent has and the representation of its own actions.</a:t>
            </a:r>
          </a:p>
          <a:p>
            <a:pPr lvl="1"/>
            <a:r>
              <a:rPr lang="en-IN" dirty="0"/>
              <a:t>Agent plans for actions and executes them to achieve the goal.</a:t>
            </a:r>
          </a:p>
          <a:p>
            <a:r>
              <a:rPr lang="en-IN" dirty="0"/>
              <a:t>The planning problem can be described at varying levels of detail.</a:t>
            </a:r>
          </a:p>
          <a:p>
            <a:pPr lvl="1"/>
            <a:r>
              <a:rPr lang="en-IN" dirty="0"/>
              <a:t>Simplest planning to complex planning</a:t>
            </a:r>
          </a:p>
        </p:txBody>
      </p:sp>
    </p:spTree>
    <p:extLst>
      <p:ext uri="{BB962C8B-B14F-4D97-AF65-F5344CB8AC3E}">
        <p14:creationId xmlns:p14="http://schemas.microsoft.com/office/powerpoint/2010/main" val="3054448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28A0-9DE5-4BC8-8A9D-64B2C814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for the blocks world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42DF-A493-4F2F-9B76-2AEF450E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UNSTACK(X,Y)</a:t>
            </a:r>
          </a:p>
          <a:p>
            <a:pPr lvl="1"/>
            <a:r>
              <a:rPr lang="en-IN" dirty="0"/>
              <a:t>P: ON(X, Y) ^ clear (X) ^ </a:t>
            </a:r>
            <a:r>
              <a:rPr lang="en-IN" dirty="0" err="1"/>
              <a:t>armempty</a:t>
            </a:r>
            <a:endParaRPr lang="en-IN" dirty="0"/>
          </a:p>
          <a:p>
            <a:pPr lvl="1"/>
            <a:r>
              <a:rPr lang="en-IN" dirty="0"/>
              <a:t>A: holding(X) ^ clear(Y)</a:t>
            </a:r>
          </a:p>
          <a:p>
            <a:pPr lvl="1"/>
            <a:r>
              <a:rPr lang="en-IN" dirty="0"/>
              <a:t>D: on(X,Y) ^ </a:t>
            </a:r>
            <a:r>
              <a:rPr lang="en-IN" dirty="0" err="1"/>
              <a:t>armempty</a:t>
            </a:r>
            <a:endParaRPr lang="en-IN" dirty="0"/>
          </a:p>
          <a:p>
            <a:r>
              <a:rPr lang="en-IN" dirty="0"/>
              <a:t>STACK(X,Y)</a:t>
            </a:r>
          </a:p>
          <a:p>
            <a:pPr lvl="1"/>
            <a:r>
              <a:rPr lang="en-IN" dirty="0"/>
              <a:t>P: holding(X) ^ clear(Y)</a:t>
            </a:r>
          </a:p>
          <a:p>
            <a:pPr lvl="1"/>
            <a:r>
              <a:rPr lang="en-IN" dirty="0"/>
              <a:t>A: ON(X, Y) ^ clear (X) ^ </a:t>
            </a:r>
            <a:r>
              <a:rPr lang="en-IN" dirty="0" err="1"/>
              <a:t>armempty</a:t>
            </a:r>
            <a:endParaRPr lang="en-IN" dirty="0"/>
          </a:p>
          <a:p>
            <a:pPr lvl="1"/>
            <a:r>
              <a:rPr lang="en-IN" dirty="0"/>
              <a:t>D: : holding(X) ^ clear(Y)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2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EBA-D7E1-444C-BF0E-EE180AEF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36C9-EB48-469E-BFF9-D5988CB3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goal state description may not describe the final state completely</a:t>
            </a:r>
          </a:p>
          <a:p>
            <a:pPr lvl="1"/>
            <a:r>
              <a:rPr lang="en-IN" dirty="0"/>
              <a:t>There can be many states in which the given goal conditions will be true</a:t>
            </a:r>
          </a:p>
          <a:p>
            <a:r>
              <a:rPr lang="en-IN" dirty="0"/>
              <a:t>This also implies that backward reasoning will have to deal with incomplete state descriptions.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4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7BB3-EC48-4941-97EC-A56AB09E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 Algorithms in the STRIP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3777-D1D5-450D-89F4-B58F695F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search algorithms can easily be adapted to the task of planning</a:t>
            </a:r>
          </a:p>
          <a:p>
            <a:pPr lvl="1"/>
            <a:r>
              <a:rPr lang="en-IN" dirty="0"/>
              <a:t>Known as forward  reasoning/search</a:t>
            </a:r>
          </a:p>
          <a:p>
            <a:r>
              <a:rPr lang="en-IN" dirty="0"/>
              <a:t>We can start the search from the goal description</a:t>
            </a:r>
          </a:p>
          <a:p>
            <a:pPr lvl="1"/>
            <a:r>
              <a:rPr lang="en-IN" dirty="0"/>
              <a:t>Known as backword reasoning/search</a:t>
            </a:r>
          </a:p>
          <a:p>
            <a:r>
              <a:rPr lang="en-IN" dirty="0"/>
              <a:t>We can combine the good features of both, forward and backward search</a:t>
            </a:r>
          </a:p>
          <a:p>
            <a:pPr lvl="1"/>
            <a:r>
              <a:rPr lang="en-IN" dirty="0"/>
              <a:t>Known as goal stack planning</a:t>
            </a:r>
          </a:p>
          <a:p>
            <a:r>
              <a:rPr lang="en-IN" dirty="0"/>
              <a:t>We can seek to fill in the actions constituting the plan in a nonlinear order, filling in actions as and when we spot their requirements</a:t>
            </a:r>
          </a:p>
          <a:p>
            <a:pPr lvl="1"/>
            <a:r>
              <a:rPr lang="en-IN" dirty="0"/>
              <a:t>Plan space planning and Partial order planning</a:t>
            </a:r>
          </a:p>
          <a:p>
            <a:r>
              <a:rPr lang="en-IN" dirty="0"/>
              <a:t>Finally, hierarchical planning</a:t>
            </a:r>
          </a:p>
        </p:txBody>
      </p:sp>
    </p:spTree>
    <p:extLst>
      <p:ext uri="{BB962C8B-B14F-4D97-AF65-F5344CB8AC3E}">
        <p14:creationId xmlns:p14="http://schemas.microsoft.com/office/powerpoint/2010/main" val="143203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A6E6-22C9-453D-971F-BE08FF81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state space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804C-5722-4FE8-8F9B-8F70D785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 state, and given a set of operations, the actions can be determined that can be applied in the state to generate successor states.</a:t>
            </a:r>
          </a:p>
          <a:p>
            <a:r>
              <a:rPr lang="en-IN" dirty="0"/>
              <a:t>This corresponds to implement </a:t>
            </a:r>
            <a:r>
              <a:rPr lang="en-IN" dirty="0" err="1"/>
              <a:t>MovGen</a:t>
            </a:r>
            <a:r>
              <a:rPr lang="en-IN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8188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7BAE-C7DA-4359-85D2-D7018A1E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 problem from domain of blocks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F892-21B2-4F22-8D4B-6AA8BF6F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20099-F4C4-4AC2-A94B-8FC9E770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2212092"/>
            <a:ext cx="1916524" cy="1216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08B8F-B9F7-461D-AA61-B22E6BF5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74" y="3563937"/>
            <a:ext cx="8891452" cy="20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2735-74D3-4EF5-8A6E-B948088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problem described in PDDL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50F5-B9E9-40D4-B2FE-AE055239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7E5A2-EAD4-4628-A15B-4563E21F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6907"/>
            <a:ext cx="9052560" cy="1527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7ADB3-8740-42FD-992E-CE5881F5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0" y="3579177"/>
            <a:ext cx="3112225" cy="15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3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5CDB-E68F-487D-8A15-1AF30D7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880E-E160-4E1C-ABFB-6A73F880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47CF2-E277-41B2-BA60-DC86A344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83" y="2391173"/>
            <a:ext cx="2143397" cy="2485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E20BE-92B4-4689-B9B4-00AAE281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1" y="2019717"/>
            <a:ext cx="1188720" cy="413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4C861-65FB-4D66-BB38-0EF8DD33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41" y="5019364"/>
            <a:ext cx="6614159" cy="33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CAC2F-7EF0-4719-99E7-84665101E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89" y="5594958"/>
            <a:ext cx="245143" cy="3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D5AD-54DF-4FB7-B76A-7953127C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8368-0501-4699-8A9C-F7248A9B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effect(a) denotes all the effects of action a.</a:t>
            </a:r>
          </a:p>
          <a:p>
            <a:r>
              <a:rPr lang="en-IN" dirty="0"/>
              <a:t>Lets effect</a:t>
            </a:r>
            <a:r>
              <a:rPr lang="en-IN" baseline="30000" dirty="0"/>
              <a:t>+</a:t>
            </a:r>
            <a:r>
              <a:rPr lang="en-IN" dirty="0"/>
              <a:t>(a) denotes the set of positive effects of action a</a:t>
            </a:r>
          </a:p>
          <a:p>
            <a:r>
              <a:rPr lang="en-IN" dirty="0"/>
              <a:t>This is the same as the add list in the STRIPS notation</a:t>
            </a:r>
          </a:p>
          <a:p>
            <a:r>
              <a:rPr lang="en-IN" dirty="0"/>
              <a:t>Corresponding to the delete list, we have effect</a:t>
            </a:r>
            <a:r>
              <a:rPr lang="en-IN" baseline="30000" dirty="0"/>
              <a:t>-</a:t>
            </a:r>
            <a:r>
              <a:rPr lang="en-IN" dirty="0"/>
              <a:t>(a)</a:t>
            </a:r>
          </a:p>
          <a:p>
            <a:r>
              <a:rPr lang="en-IN" dirty="0"/>
              <a:t>Then given as state S in which the action a is applicable, the next state S’ after the action a is applied is given by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8A45D-9F0E-43AB-AC23-CB39F5B9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7" y="4777943"/>
            <a:ext cx="5339436" cy="3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2785-80E2-42C7-8654-BF544260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0776-CA5A-435D-9133-B50148F7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say that the state has progressed through the action a.</a:t>
            </a:r>
          </a:p>
          <a:p>
            <a:r>
              <a:rPr lang="en-IN" dirty="0"/>
              <a:t>Let us define a function Progress(A, S) that returns the successor state when action A is applied to S</a:t>
            </a:r>
          </a:p>
          <a:p>
            <a:r>
              <a:rPr lang="en-IN" dirty="0"/>
              <a:t>Given the progress(A,S) function, the search algorithms can be used.</a:t>
            </a:r>
          </a:p>
          <a:p>
            <a:r>
              <a:rPr lang="en-IN" dirty="0"/>
              <a:t>However they will suffer with same drawbacks</a:t>
            </a:r>
          </a:p>
          <a:p>
            <a:pPr lvl="1"/>
            <a:r>
              <a:rPr lang="en-IN" dirty="0"/>
              <a:t>The search space generated will be huge</a:t>
            </a:r>
          </a:p>
          <a:p>
            <a:pPr lvl="1"/>
            <a:r>
              <a:rPr lang="en-IN" dirty="0"/>
              <a:t>The search algorithm will have no sense of direction</a:t>
            </a:r>
          </a:p>
        </p:txBody>
      </p:sp>
    </p:spTree>
    <p:extLst>
      <p:ext uri="{BB962C8B-B14F-4D97-AF65-F5344CB8AC3E}">
        <p14:creationId xmlns:p14="http://schemas.microsoft.com/office/powerpoint/2010/main" val="3468609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8B8F-0C7A-473C-8D31-E958328C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state space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BD6C-FAE9-4A69-BA0A-8F8B56AA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FSSP is not knowing the goal and simply explores the set of all future states possible in some predetermined order.</a:t>
            </a:r>
          </a:p>
          <a:p>
            <a:r>
              <a:rPr lang="en-IN" dirty="0"/>
              <a:t>Backward Goal based reasoning is fundamental to intelligent behaviour</a:t>
            </a:r>
          </a:p>
          <a:p>
            <a:r>
              <a:rPr lang="en-IN" dirty="0"/>
              <a:t>It is also the foundation of reasoning with logic</a:t>
            </a:r>
          </a:p>
          <a:p>
            <a:r>
              <a:rPr lang="en-IN" dirty="0"/>
              <a:t>For backward planning we first need to define the regression- opposite of progression</a:t>
            </a:r>
          </a:p>
          <a:p>
            <a:pPr lvl="1"/>
            <a:r>
              <a:rPr lang="en-IN" dirty="0"/>
              <a:t>It allows us to move back from set of goal clauses to a set of subgoal clauses</a:t>
            </a:r>
          </a:p>
        </p:txBody>
      </p:sp>
    </p:spTree>
    <p:extLst>
      <p:ext uri="{BB962C8B-B14F-4D97-AF65-F5344CB8AC3E}">
        <p14:creationId xmlns:p14="http://schemas.microsoft.com/office/powerpoint/2010/main" val="300577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492F-D683-4DDF-8CF9-C4CD1531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Simplest planning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117E-70F9-4D61-961A-A369FEA3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simplest planning problems</a:t>
            </a:r>
          </a:p>
          <a:p>
            <a:pPr lvl="1"/>
            <a:r>
              <a:rPr lang="en-IN" dirty="0"/>
              <a:t>The domain is static</a:t>
            </a:r>
          </a:p>
          <a:p>
            <a:pPr lvl="1"/>
            <a:r>
              <a:rPr lang="en-IN" dirty="0"/>
              <a:t>The agent has complete information of domain (perception is perfect)</a:t>
            </a:r>
          </a:p>
          <a:p>
            <a:pPr lvl="2"/>
            <a:r>
              <a:rPr lang="en-IN" dirty="0"/>
              <a:t>Agent can take all facts into account while planning</a:t>
            </a:r>
          </a:p>
          <a:p>
            <a:pPr lvl="1"/>
            <a:r>
              <a:rPr lang="en-IN" dirty="0"/>
              <a:t>Actions are instantaneous</a:t>
            </a:r>
          </a:p>
          <a:p>
            <a:pPr lvl="2"/>
            <a:r>
              <a:rPr lang="en-IN" dirty="0"/>
              <a:t>There is no notion of time, but only of sequencing of actions.</a:t>
            </a:r>
          </a:p>
          <a:p>
            <a:pPr lvl="1"/>
            <a:r>
              <a:rPr lang="en-IN" dirty="0"/>
              <a:t>Actions effects are deterministic</a:t>
            </a:r>
          </a:p>
          <a:p>
            <a:pPr lvl="2"/>
            <a:r>
              <a:rPr lang="en-IN" dirty="0"/>
              <a:t>Agent is the only one changing the world.</a:t>
            </a:r>
          </a:p>
        </p:txBody>
      </p:sp>
    </p:spTree>
    <p:extLst>
      <p:ext uri="{BB962C8B-B14F-4D97-AF65-F5344CB8AC3E}">
        <p14:creationId xmlns:p14="http://schemas.microsoft.com/office/powerpoint/2010/main" val="214947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61E1-F4D5-4695-83D2-14924D58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F9DF-5EE0-4B90-9C3A-78CA7CE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regressed goal represents the minimum set of facts that must be true in a state in which the action can be applied and which would result in a goal state.</a:t>
            </a:r>
          </a:p>
          <a:p>
            <a:r>
              <a:rPr lang="en-IN" dirty="0"/>
              <a:t>Form the set of goal facts , remove the effect of the action and add the preconditions of the action </a:t>
            </a:r>
          </a:p>
          <a:p>
            <a:r>
              <a:rPr lang="en-IN" dirty="0"/>
              <a:t>Lets define a function regress(A,G) that returns the regressed goal over action A when applied to goal G</a:t>
            </a:r>
          </a:p>
          <a:p>
            <a:r>
              <a:rPr lang="en-IN" dirty="0"/>
              <a:t>The regresses goal represents the minimum set of facts that must be true in a state in which action can be applied and which would result an goal state</a:t>
            </a:r>
          </a:p>
        </p:txBody>
      </p:sp>
    </p:spTree>
    <p:extLst>
      <p:ext uri="{BB962C8B-B14F-4D97-AF65-F5344CB8AC3E}">
        <p14:creationId xmlns:p14="http://schemas.microsoft.com/office/powerpoint/2010/main" val="190661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E1D3-887E-4815-87BA-9764E80B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A749-CB30-45EB-86B0-EBF3EE32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However the regressor process is not sound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720AE-110C-4742-99D2-413D1567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265367"/>
            <a:ext cx="4495800" cy="1260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B5BD5-F39C-47C6-8B68-1138891F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3399311"/>
            <a:ext cx="9729652" cy="30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5950-438F-404B-90E3-0EA05CAA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FECF-6BDD-4A8C-BA72-4631D464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relevance of action to a goal simply means that it looks like that the action could achieve some part of the goal.</a:t>
            </a:r>
          </a:p>
          <a:p>
            <a:r>
              <a:rPr lang="en-IN" dirty="0"/>
              <a:t>But it does not mean that the action may be applicable in the preceding state. </a:t>
            </a:r>
          </a:p>
        </p:txBody>
      </p:sp>
    </p:spTree>
    <p:extLst>
      <p:ext uri="{BB962C8B-B14F-4D97-AF65-F5344CB8AC3E}">
        <p14:creationId xmlns:p14="http://schemas.microsoft.com/office/powerpoint/2010/main" val="1588497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D561-6B44-4A14-B131-0067C26C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D27D5F-467D-42B4-A52E-895478286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3959582"/>
            <a:ext cx="10515600" cy="2783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546E3-AB57-4DA2-A977-C9A5A4C9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61" y="365125"/>
            <a:ext cx="4966197" cy="3594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271FE-93EB-4E32-B635-D0DFA3EC8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1860406"/>
            <a:ext cx="7071361" cy="1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6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186B-89A2-415A-9BE6-B5900C4C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19B1-761E-44C9-8E92-3D2CD918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can generate plan and check whether it is a valid plan or not</a:t>
            </a:r>
          </a:p>
        </p:txBody>
      </p:sp>
    </p:spTree>
    <p:extLst>
      <p:ext uri="{BB962C8B-B14F-4D97-AF65-F5344CB8AC3E}">
        <p14:creationId xmlns:p14="http://schemas.microsoft.com/office/powerpoint/2010/main" val="12474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AF8A-017B-43C5-9457-6AD9ADC4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63D1-4074-432F-9528-16169DE0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of these constraints can be relaxed to define richer planning domains.</a:t>
            </a:r>
          </a:p>
          <a:p>
            <a:r>
              <a:rPr lang="en-IN" dirty="0"/>
              <a:t>In these problems planning is a computationally harder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11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13D8-708E-42EA-B491-29C950D2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8C57-7214-4809-985F-A066C83A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Planning requires explicit representation of actions in a domain.</a:t>
            </a:r>
          </a:p>
          <a:p>
            <a:r>
              <a:rPr lang="en-IN" dirty="0"/>
              <a:t>This is little different from our view of search problems that assume a move generation function.</a:t>
            </a:r>
          </a:p>
          <a:p>
            <a:r>
              <a:rPr lang="en-IN" dirty="0"/>
              <a:t>Representation actions explicitly allows us to explore richer domains for example when actions have durations.</a:t>
            </a:r>
          </a:p>
          <a:p>
            <a:r>
              <a:rPr lang="en-IN" dirty="0"/>
              <a:t>So it requires other approaches to planning different from graph search.</a:t>
            </a:r>
          </a:p>
        </p:txBody>
      </p:sp>
    </p:spTree>
    <p:extLst>
      <p:ext uri="{BB962C8B-B14F-4D97-AF65-F5344CB8AC3E}">
        <p14:creationId xmlns:p14="http://schemas.microsoft.com/office/powerpoint/2010/main" val="17681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D072-4CA3-4FF3-A9F4-C05A97E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FEAC-6B29-41E4-8D29-0A9C12C1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Reasoning about actions involves simulation of changes in the mental model (representation of the world)</a:t>
            </a:r>
          </a:p>
          <a:p>
            <a:r>
              <a:rPr lang="en-IN" dirty="0"/>
              <a:t>Agent peers into the future to examine the different possibilities and select the desirable course of action.</a:t>
            </a:r>
          </a:p>
          <a:p>
            <a:pPr lvl="1"/>
            <a:r>
              <a:rPr lang="en-IN" dirty="0"/>
              <a:t>This is called projection into future.</a:t>
            </a:r>
          </a:p>
          <a:p>
            <a:pPr lvl="1"/>
            <a:r>
              <a:rPr lang="en-IN" dirty="0"/>
              <a:t>The planner searches through the possible combination of actions to find the plan that </a:t>
            </a:r>
            <a:r>
              <a:rPr lang="en-IN"/>
              <a:t>will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32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EBA0-D1AB-4389-A592-AE085D0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Approach: Memory based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57EF-62C6-45B0-A0F0-60E9C7FE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exploit agent experience, looking into past.</a:t>
            </a:r>
          </a:p>
          <a:p>
            <a:r>
              <a:rPr lang="en-IN" dirty="0"/>
              <a:t>If the agent has memory, it can reuse </a:t>
            </a:r>
          </a:p>
          <a:p>
            <a:pPr lvl="1"/>
            <a:r>
              <a:rPr lang="en-IN" dirty="0"/>
              <a:t>a plan that worked earlier to find a solution</a:t>
            </a:r>
          </a:p>
          <a:p>
            <a:pPr lvl="1"/>
            <a:r>
              <a:rPr lang="en-IN" dirty="0"/>
              <a:t>Or problem solving experience to find a solution</a:t>
            </a:r>
          </a:p>
          <a:p>
            <a:r>
              <a:rPr lang="en-IN" dirty="0"/>
              <a:t>It involves representation and reasoning over the events in the past.</a:t>
            </a:r>
          </a:p>
          <a:p>
            <a:r>
              <a:rPr lang="en-IN" dirty="0"/>
              <a:t>The idea is</a:t>
            </a:r>
          </a:p>
          <a:p>
            <a:pPr lvl="1"/>
            <a:r>
              <a:rPr lang="en-IN" dirty="0"/>
              <a:t>If a problem is familiar, then a known solution is used from memory</a:t>
            </a:r>
          </a:p>
          <a:p>
            <a:pPr lvl="1"/>
            <a:r>
              <a:rPr lang="en-IN" dirty="0"/>
              <a:t>Is a problem is new, earlier project based methods have to be used.</a:t>
            </a:r>
          </a:p>
          <a:p>
            <a:r>
              <a:rPr lang="en-IN" dirty="0"/>
              <a:t>This is more intelligent agent: learning from the past.</a:t>
            </a:r>
          </a:p>
        </p:txBody>
      </p:sp>
    </p:spTree>
    <p:extLst>
      <p:ext uri="{BB962C8B-B14F-4D97-AF65-F5344CB8AC3E}">
        <p14:creationId xmlns:p14="http://schemas.microsoft.com/office/powerpoint/2010/main" val="81105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6303-A3DB-472C-A579-2A678672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 Domain Description Language  (PDDL)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C763-7CBB-4B41-B26A-9904744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standard notation for describing the world and actions</a:t>
            </a:r>
          </a:p>
          <a:p>
            <a:r>
              <a:rPr lang="en-IN" dirty="0"/>
              <a:t>Allows to express world in terms of the language and actions in terms of schemas</a:t>
            </a:r>
          </a:p>
          <a:p>
            <a:r>
              <a:rPr lang="en-IN" dirty="0"/>
              <a:t>The language is based on First Order Logic Notation</a:t>
            </a:r>
          </a:p>
          <a:p>
            <a:r>
              <a:rPr lang="en-IN" dirty="0"/>
              <a:t>It also allows to state a specific planning problem by describing the initial state and the goals using the constructs define in the schema</a:t>
            </a:r>
          </a:p>
          <a:p>
            <a:r>
              <a:rPr lang="en-IN" dirty="0"/>
              <a:t>The planning algorithms can be written in a domain independent form.</a:t>
            </a:r>
          </a:p>
          <a:p>
            <a:r>
              <a:rPr lang="en-IN" dirty="0"/>
              <a:t>The domain and problem descriptions will become input to the domain independent planning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07215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7F97-11B8-4D89-9937-BCC21263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1EA8-4CE1-49D7-B680-B285619B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complexity of planning domain will depend on the expressiveness of the PDDL and the constructs defined.</a:t>
            </a:r>
          </a:p>
          <a:p>
            <a:r>
              <a:rPr lang="en-IN" dirty="0"/>
              <a:t>Starting from simplest planning domain and problems, a series of more expressive PDDL languages have been defined.</a:t>
            </a:r>
          </a:p>
          <a:p>
            <a:r>
              <a:rPr lang="en-IN" dirty="0"/>
              <a:t>In each new languages, the world and actions can be described in richer fashion, taking more and more aspects from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111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1794</Words>
  <Application>Microsoft Office PowerPoint</Application>
  <PresentationFormat>Widescreen</PresentationFormat>
  <Paragraphs>152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Office Theme</vt:lpstr>
      <vt:lpstr>Planning</vt:lpstr>
      <vt:lpstr>PowerPoint Presentation</vt:lpstr>
      <vt:lpstr>Simplest planning problems </vt:lpstr>
      <vt:lpstr>Complex planning </vt:lpstr>
      <vt:lpstr>PowerPoint Presentation</vt:lpstr>
      <vt:lpstr>Classical planning</vt:lpstr>
      <vt:lpstr>Alternative Approach: Memory based planning</vt:lpstr>
      <vt:lpstr>Planning Domain Description Language  (PDDL)</vt:lpstr>
      <vt:lpstr>PowerPoint Presentation</vt:lpstr>
      <vt:lpstr>STRIPS domains</vt:lpstr>
      <vt:lpstr>The STRIPS Domain</vt:lpstr>
      <vt:lpstr>The STRIPS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World in the block world domain</vt:lpstr>
      <vt:lpstr>Operators for the blocks world domain</vt:lpstr>
      <vt:lpstr>Operators for the blocks world domain</vt:lpstr>
      <vt:lpstr>PowerPoint Presentation</vt:lpstr>
      <vt:lpstr>Planning Algorithms in the STRIP domain</vt:lpstr>
      <vt:lpstr>Forward state space planning</vt:lpstr>
      <vt:lpstr>Planning problem from domain of blocks world</vt:lpstr>
      <vt:lpstr>Same problem described in PDDL</vt:lpstr>
      <vt:lpstr>PowerPoint Presentation</vt:lpstr>
      <vt:lpstr>PowerPoint Presentation</vt:lpstr>
      <vt:lpstr>PowerPoint Presentation</vt:lpstr>
      <vt:lpstr>Backward state space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Manjari Gupta</dc:creator>
  <cp:lastModifiedBy>Manjari Gupta</cp:lastModifiedBy>
  <cp:revision>217</cp:revision>
  <dcterms:created xsi:type="dcterms:W3CDTF">2022-07-04T16:33:27Z</dcterms:created>
  <dcterms:modified xsi:type="dcterms:W3CDTF">2023-08-29T04:37:46Z</dcterms:modified>
</cp:coreProperties>
</file>