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7.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23"/>
  </p:notesMasterIdLst>
  <p:sldIdLst>
    <p:sldId id="294" r:id="rId9"/>
    <p:sldId id="295" r:id="rId10"/>
    <p:sldId id="258" r:id="rId11"/>
    <p:sldId id="290" r:id="rId12"/>
    <p:sldId id="312" r:id="rId13"/>
    <p:sldId id="302" r:id="rId14"/>
    <p:sldId id="296" r:id="rId15"/>
    <p:sldId id="308" r:id="rId16"/>
    <p:sldId id="309" r:id="rId17"/>
    <p:sldId id="305" r:id="rId18"/>
    <p:sldId id="306" r:id="rId19"/>
    <p:sldId id="272" r:id="rId20"/>
    <p:sldId id="311" r:id="rId21"/>
    <p:sldId id="31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6"/>
    <p:restoredTop sz="94632"/>
  </p:normalViewPr>
  <p:slideViewPr>
    <p:cSldViewPr snapToGrid="0" snapToObjects="1">
      <p:cViewPr varScale="1">
        <p:scale>
          <a:sx n="73" d="100"/>
          <a:sy n="73" d="100"/>
        </p:scale>
        <p:origin x="9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18B346-E6B6-4E23-893A-7F7C71D156A3}" type="doc">
      <dgm:prSet loTypeId="urn:microsoft.com/office/officeart/2005/8/layout/pyramid2" loCatId="pyramid" qsTypeId="urn:microsoft.com/office/officeart/2005/8/quickstyle/simple1" qsCatId="simple" csTypeId="urn:microsoft.com/office/officeart/2005/8/colors/accent1_2" csCatId="accent1" phldr="1"/>
      <dgm:spPr/>
    </dgm:pt>
    <dgm:pt modelId="{FFF1D577-9DB6-4E18-99B6-EBCB374FBEFC}">
      <dgm:prSet phldrT="[Text]" custT="1"/>
      <dgm:spPr/>
      <dgm:t>
        <a:bodyPr/>
        <a:lstStyle/>
        <a:p>
          <a:r>
            <a:rPr lang="en-US" sz="1100" b="1" dirty="0" smtClean="0">
              <a:latin typeface="+mn-lt"/>
            </a:rPr>
            <a:t>Business Logic</a:t>
          </a:r>
          <a:endParaRPr lang="en-US" sz="1100" b="1" dirty="0">
            <a:latin typeface="+mn-lt"/>
          </a:endParaRPr>
        </a:p>
      </dgm:t>
    </dgm:pt>
    <dgm:pt modelId="{9C6E92D2-3CC9-4E75-AEAF-EA6C23B3B6DE}" type="parTrans" cxnId="{9E798129-DF7C-45D7-BE1A-74F8946A76AE}">
      <dgm:prSet/>
      <dgm:spPr/>
      <dgm:t>
        <a:bodyPr/>
        <a:lstStyle/>
        <a:p>
          <a:endParaRPr lang="en-US" sz="1100" b="1">
            <a:latin typeface="+mn-lt"/>
          </a:endParaRPr>
        </a:p>
      </dgm:t>
    </dgm:pt>
    <dgm:pt modelId="{4891D1C2-BC56-4B85-A577-103BF99B023E}" type="sibTrans" cxnId="{9E798129-DF7C-45D7-BE1A-74F8946A76AE}">
      <dgm:prSet/>
      <dgm:spPr/>
      <dgm:t>
        <a:bodyPr/>
        <a:lstStyle/>
        <a:p>
          <a:endParaRPr lang="en-US" sz="1100" b="1">
            <a:latin typeface="+mn-lt"/>
          </a:endParaRPr>
        </a:p>
      </dgm:t>
    </dgm:pt>
    <dgm:pt modelId="{F17BBC2C-EECD-4466-8BE2-94EE946F23C3}">
      <dgm:prSet phldrT="[Text]" custT="1"/>
      <dgm:spPr/>
      <dgm:t>
        <a:bodyPr/>
        <a:lstStyle/>
        <a:p>
          <a:r>
            <a:rPr lang="en-US" sz="1100" b="1" dirty="0" smtClean="0">
              <a:latin typeface="+mn-lt"/>
            </a:rPr>
            <a:t>Infrastructure Services</a:t>
          </a:r>
          <a:endParaRPr lang="en-US" sz="1100" b="1" dirty="0">
            <a:latin typeface="+mn-lt"/>
          </a:endParaRPr>
        </a:p>
      </dgm:t>
    </dgm:pt>
    <dgm:pt modelId="{8EC4464E-F022-4B97-8AED-B61C982C3F88}" type="parTrans" cxnId="{D6F88962-DC6D-496A-942C-797890C8E981}">
      <dgm:prSet/>
      <dgm:spPr/>
      <dgm:t>
        <a:bodyPr/>
        <a:lstStyle/>
        <a:p>
          <a:endParaRPr lang="en-US" sz="1100" b="1">
            <a:latin typeface="+mn-lt"/>
          </a:endParaRPr>
        </a:p>
      </dgm:t>
    </dgm:pt>
    <dgm:pt modelId="{557B2084-81BB-4E6C-9D08-56765FB5FF3C}" type="sibTrans" cxnId="{D6F88962-DC6D-496A-942C-797890C8E981}">
      <dgm:prSet/>
      <dgm:spPr/>
      <dgm:t>
        <a:bodyPr/>
        <a:lstStyle/>
        <a:p>
          <a:endParaRPr lang="en-US" sz="1100" b="1">
            <a:latin typeface="+mn-lt"/>
          </a:endParaRPr>
        </a:p>
      </dgm:t>
    </dgm:pt>
    <dgm:pt modelId="{723E9D06-6552-4B10-B580-D6D3596A4A2B}">
      <dgm:prSet phldrT="[Text]" custT="1"/>
      <dgm:spPr/>
      <dgm:t>
        <a:bodyPr/>
        <a:lstStyle/>
        <a:p>
          <a:r>
            <a:rPr lang="en-US" sz="1100" b="1" dirty="0" smtClean="0">
              <a:latin typeface="+mn-lt"/>
            </a:rPr>
            <a:t>Request Processor </a:t>
          </a:r>
          <a:r>
            <a:rPr lang="en-US" sz="1100" b="1" dirty="0" smtClean="0">
              <a:latin typeface="+mn-lt"/>
            </a:rPr>
            <a:t>Accelerator</a:t>
          </a:r>
          <a:endParaRPr lang="en-US" sz="1100" b="1" dirty="0">
            <a:latin typeface="+mn-lt"/>
          </a:endParaRPr>
        </a:p>
      </dgm:t>
    </dgm:pt>
    <dgm:pt modelId="{59BCAA98-652E-4EFF-99C6-B6CC214292E3}" type="parTrans" cxnId="{BE542404-4F9F-44CD-962D-69F37FAB61BD}">
      <dgm:prSet/>
      <dgm:spPr/>
      <dgm:t>
        <a:bodyPr/>
        <a:lstStyle/>
        <a:p>
          <a:endParaRPr lang="en-US" sz="1100" b="1">
            <a:latin typeface="+mn-lt"/>
          </a:endParaRPr>
        </a:p>
      </dgm:t>
    </dgm:pt>
    <dgm:pt modelId="{C7C85B40-1C4C-4B29-9B59-1057A5F721FF}" type="sibTrans" cxnId="{BE542404-4F9F-44CD-962D-69F37FAB61BD}">
      <dgm:prSet/>
      <dgm:spPr/>
      <dgm:t>
        <a:bodyPr/>
        <a:lstStyle/>
        <a:p>
          <a:endParaRPr lang="en-US" sz="1100" b="1">
            <a:latin typeface="+mn-lt"/>
          </a:endParaRPr>
        </a:p>
      </dgm:t>
    </dgm:pt>
    <dgm:pt modelId="{CD383F35-055D-4621-89BD-B017D5EA6889}" type="pres">
      <dgm:prSet presAssocID="{8B18B346-E6B6-4E23-893A-7F7C71D156A3}" presName="compositeShape" presStyleCnt="0">
        <dgm:presLayoutVars>
          <dgm:dir/>
          <dgm:resizeHandles/>
        </dgm:presLayoutVars>
      </dgm:prSet>
      <dgm:spPr/>
    </dgm:pt>
    <dgm:pt modelId="{157249A3-19DB-49D5-AD28-2524301F7DDB}" type="pres">
      <dgm:prSet presAssocID="{8B18B346-E6B6-4E23-893A-7F7C71D156A3}" presName="pyramid" presStyleLbl="node1" presStyleIdx="0" presStyleCnt="1"/>
      <dgm:spPr/>
    </dgm:pt>
    <dgm:pt modelId="{8BAE6D7D-7788-416E-939A-BBA001FCB364}" type="pres">
      <dgm:prSet presAssocID="{8B18B346-E6B6-4E23-893A-7F7C71D156A3}" presName="theList" presStyleCnt="0"/>
      <dgm:spPr/>
    </dgm:pt>
    <dgm:pt modelId="{A40CE9B7-A321-4C46-9F79-C1272ABAB402}" type="pres">
      <dgm:prSet presAssocID="{FFF1D577-9DB6-4E18-99B6-EBCB374FBEFC}" presName="aNode" presStyleLbl="fgAcc1" presStyleIdx="0" presStyleCnt="3" custScaleX="145453">
        <dgm:presLayoutVars>
          <dgm:bulletEnabled val="1"/>
        </dgm:presLayoutVars>
      </dgm:prSet>
      <dgm:spPr/>
      <dgm:t>
        <a:bodyPr/>
        <a:lstStyle/>
        <a:p>
          <a:endParaRPr lang="en-US"/>
        </a:p>
      </dgm:t>
    </dgm:pt>
    <dgm:pt modelId="{6F0C3D8D-AADD-4FD7-89C3-1DDDD3C57E99}" type="pres">
      <dgm:prSet presAssocID="{FFF1D577-9DB6-4E18-99B6-EBCB374FBEFC}" presName="aSpace" presStyleCnt="0"/>
      <dgm:spPr/>
    </dgm:pt>
    <dgm:pt modelId="{FB4A8AD9-AFDC-4182-9C62-9198CB9347B3}" type="pres">
      <dgm:prSet presAssocID="{F17BBC2C-EECD-4466-8BE2-94EE946F23C3}" presName="aNode" presStyleLbl="fgAcc1" presStyleIdx="1" presStyleCnt="3" custScaleX="145453">
        <dgm:presLayoutVars>
          <dgm:bulletEnabled val="1"/>
        </dgm:presLayoutVars>
      </dgm:prSet>
      <dgm:spPr/>
      <dgm:t>
        <a:bodyPr/>
        <a:lstStyle/>
        <a:p>
          <a:endParaRPr lang="en-US"/>
        </a:p>
      </dgm:t>
    </dgm:pt>
    <dgm:pt modelId="{8181B82D-D5FC-43C8-8FD2-E68729AC4CD9}" type="pres">
      <dgm:prSet presAssocID="{F17BBC2C-EECD-4466-8BE2-94EE946F23C3}" presName="aSpace" presStyleCnt="0"/>
      <dgm:spPr/>
    </dgm:pt>
    <dgm:pt modelId="{BFCA7A8B-CBA6-44BA-993D-FA1AA6B544AB}" type="pres">
      <dgm:prSet presAssocID="{723E9D06-6552-4B10-B580-D6D3596A4A2B}" presName="aNode" presStyleLbl="fgAcc1" presStyleIdx="2" presStyleCnt="3" custScaleX="145453">
        <dgm:presLayoutVars>
          <dgm:bulletEnabled val="1"/>
        </dgm:presLayoutVars>
      </dgm:prSet>
      <dgm:spPr/>
      <dgm:t>
        <a:bodyPr/>
        <a:lstStyle/>
        <a:p>
          <a:endParaRPr lang="en-US"/>
        </a:p>
      </dgm:t>
    </dgm:pt>
    <dgm:pt modelId="{56F770C7-6FBB-468B-8645-37F3531D2454}" type="pres">
      <dgm:prSet presAssocID="{723E9D06-6552-4B10-B580-D6D3596A4A2B}" presName="aSpace" presStyleCnt="0"/>
      <dgm:spPr/>
    </dgm:pt>
  </dgm:ptLst>
  <dgm:cxnLst>
    <dgm:cxn modelId="{D6F88962-DC6D-496A-942C-797890C8E981}" srcId="{8B18B346-E6B6-4E23-893A-7F7C71D156A3}" destId="{F17BBC2C-EECD-4466-8BE2-94EE946F23C3}" srcOrd="1" destOrd="0" parTransId="{8EC4464E-F022-4B97-8AED-B61C982C3F88}" sibTransId="{557B2084-81BB-4E6C-9D08-56765FB5FF3C}"/>
    <dgm:cxn modelId="{4AD05909-C347-4845-AF88-4439F5D506A5}" type="presOf" srcId="{F17BBC2C-EECD-4466-8BE2-94EE946F23C3}" destId="{FB4A8AD9-AFDC-4182-9C62-9198CB9347B3}" srcOrd="0" destOrd="0" presId="urn:microsoft.com/office/officeart/2005/8/layout/pyramid2"/>
    <dgm:cxn modelId="{C0679DD1-FA52-4CCA-BD51-4312E890DC14}" type="presOf" srcId="{723E9D06-6552-4B10-B580-D6D3596A4A2B}" destId="{BFCA7A8B-CBA6-44BA-993D-FA1AA6B544AB}" srcOrd="0" destOrd="0" presId="urn:microsoft.com/office/officeart/2005/8/layout/pyramid2"/>
    <dgm:cxn modelId="{BE542404-4F9F-44CD-962D-69F37FAB61BD}" srcId="{8B18B346-E6B6-4E23-893A-7F7C71D156A3}" destId="{723E9D06-6552-4B10-B580-D6D3596A4A2B}" srcOrd="2" destOrd="0" parTransId="{59BCAA98-652E-4EFF-99C6-B6CC214292E3}" sibTransId="{C7C85B40-1C4C-4B29-9B59-1057A5F721FF}"/>
    <dgm:cxn modelId="{9E798129-DF7C-45D7-BE1A-74F8946A76AE}" srcId="{8B18B346-E6B6-4E23-893A-7F7C71D156A3}" destId="{FFF1D577-9DB6-4E18-99B6-EBCB374FBEFC}" srcOrd="0" destOrd="0" parTransId="{9C6E92D2-3CC9-4E75-AEAF-EA6C23B3B6DE}" sibTransId="{4891D1C2-BC56-4B85-A577-103BF99B023E}"/>
    <dgm:cxn modelId="{2FA887C9-19F0-4862-BDA8-E53536188E0A}" type="presOf" srcId="{8B18B346-E6B6-4E23-893A-7F7C71D156A3}" destId="{CD383F35-055D-4621-89BD-B017D5EA6889}" srcOrd="0" destOrd="0" presId="urn:microsoft.com/office/officeart/2005/8/layout/pyramid2"/>
    <dgm:cxn modelId="{69E36A02-EB64-4A02-A534-5E77BD9755BD}" type="presOf" srcId="{FFF1D577-9DB6-4E18-99B6-EBCB374FBEFC}" destId="{A40CE9B7-A321-4C46-9F79-C1272ABAB402}" srcOrd="0" destOrd="0" presId="urn:microsoft.com/office/officeart/2005/8/layout/pyramid2"/>
    <dgm:cxn modelId="{BD7D6A91-2427-4E4C-981C-2E72B2FF4B5B}" type="presParOf" srcId="{CD383F35-055D-4621-89BD-B017D5EA6889}" destId="{157249A3-19DB-49D5-AD28-2524301F7DDB}" srcOrd="0" destOrd="0" presId="urn:microsoft.com/office/officeart/2005/8/layout/pyramid2"/>
    <dgm:cxn modelId="{28EAF03B-7F2B-4A13-8624-5563B2322EB3}" type="presParOf" srcId="{CD383F35-055D-4621-89BD-B017D5EA6889}" destId="{8BAE6D7D-7788-416E-939A-BBA001FCB364}" srcOrd="1" destOrd="0" presId="urn:microsoft.com/office/officeart/2005/8/layout/pyramid2"/>
    <dgm:cxn modelId="{1937FDC5-F78B-4A66-BFBE-405F9105CB39}" type="presParOf" srcId="{8BAE6D7D-7788-416E-939A-BBA001FCB364}" destId="{A40CE9B7-A321-4C46-9F79-C1272ABAB402}" srcOrd="0" destOrd="0" presId="urn:microsoft.com/office/officeart/2005/8/layout/pyramid2"/>
    <dgm:cxn modelId="{7F73DD4E-ACFA-4484-9EAF-B933E34FDFA6}" type="presParOf" srcId="{8BAE6D7D-7788-416E-939A-BBA001FCB364}" destId="{6F0C3D8D-AADD-4FD7-89C3-1DDDD3C57E99}" srcOrd="1" destOrd="0" presId="urn:microsoft.com/office/officeart/2005/8/layout/pyramid2"/>
    <dgm:cxn modelId="{DE17182A-4C4D-47CD-9017-04686108AC24}" type="presParOf" srcId="{8BAE6D7D-7788-416E-939A-BBA001FCB364}" destId="{FB4A8AD9-AFDC-4182-9C62-9198CB9347B3}" srcOrd="2" destOrd="0" presId="urn:microsoft.com/office/officeart/2005/8/layout/pyramid2"/>
    <dgm:cxn modelId="{789512EE-4CA1-480A-B79F-CEDAD994B1AD}" type="presParOf" srcId="{8BAE6D7D-7788-416E-939A-BBA001FCB364}" destId="{8181B82D-D5FC-43C8-8FD2-E68729AC4CD9}" srcOrd="3" destOrd="0" presId="urn:microsoft.com/office/officeart/2005/8/layout/pyramid2"/>
    <dgm:cxn modelId="{6CEB07D4-92A9-40DA-A91A-7888B974167D}" type="presParOf" srcId="{8BAE6D7D-7788-416E-939A-BBA001FCB364}" destId="{BFCA7A8B-CBA6-44BA-993D-FA1AA6B544AB}" srcOrd="4" destOrd="0" presId="urn:microsoft.com/office/officeart/2005/8/layout/pyramid2"/>
    <dgm:cxn modelId="{9B641E79-4DA2-4F68-97D8-3BE959256FF6}" type="presParOf" srcId="{8BAE6D7D-7788-416E-939A-BBA001FCB364}" destId="{56F770C7-6FBB-468B-8645-37F3531D2454}"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249A3-19DB-49D5-AD28-2524301F7DDB}">
      <dsp:nvSpPr>
        <dsp:cNvPr id="0" name=""/>
        <dsp:cNvSpPr/>
      </dsp:nvSpPr>
      <dsp:spPr>
        <a:xfrm>
          <a:off x="-34216" y="0"/>
          <a:ext cx="1661826" cy="1661826"/>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0CE9B7-A321-4C46-9F79-C1272ABAB402}">
      <dsp:nvSpPr>
        <dsp:cNvPr id="0" name=""/>
        <dsp:cNvSpPr/>
      </dsp:nvSpPr>
      <dsp:spPr>
        <a:xfrm>
          <a:off x="551208" y="167075"/>
          <a:ext cx="1571165" cy="39338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mn-lt"/>
            </a:rPr>
            <a:t>Business Logic</a:t>
          </a:r>
          <a:endParaRPr lang="en-US" sz="1100" b="1" kern="1200" dirty="0">
            <a:latin typeface="+mn-lt"/>
          </a:endParaRPr>
        </a:p>
      </dsp:txBody>
      <dsp:txXfrm>
        <a:off x="570411" y="186278"/>
        <a:ext cx="1532759" cy="354979"/>
      </dsp:txXfrm>
    </dsp:sp>
    <dsp:sp modelId="{FB4A8AD9-AFDC-4182-9C62-9198CB9347B3}">
      <dsp:nvSpPr>
        <dsp:cNvPr id="0" name=""/>
        <dsp:cNvSpPr/>
      </dsp:nvSpPr>
      <dsp:spPr>
        <a:xfrm>
          <a:off x="551208" y="609634"/>
          <a:ext cx="1571165" cy="39338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mn-lt"/>
            </a:rPr>
            <a:t>Infrastructure Services</a:t>
          </a:r>
          <a:endParaRPr lang="en-US" sz="1100" b="1" kern="1200" dirty="0">
            <a:latin typeface="+mn-lt"/>
          </a:endParaRPr>
        </a:p>
      </dsp:txBody>
      <dsp:txXfrm>
        <a:off x="570411" y="628837"/>
        <a:ext cx="1532759" cy="354979"/>
      </dsp:txXfrm>
    </dsp:sp>
    <dsp:sp modelId="{BFCA7A8B-CBA6-44BA-993D-FA1AA6B544AB}">
      <dsp:nvSpPr>
        <dsp:cNvPr id="0" name=""/>
        <dsp:cNvSpPr/>
      </dsp:nvSpPr>
      <dsp:spPr>
        <a:xfrm>
          <a:off x="551208" y="1052192"/>
          <a:ext cx="1571165" cy="39338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mn-lt"/>
            </a:rPr>
            <a:t>Request Processor </a:t>
          </a:r>
          <a:r>
            <a:rPr lang="en-US" sz="1100" b="1" kern="1200" dirty="0" smtClean="0">
              <a:latin typeface="+mn-lt"/>
            </a:rPr>
            <a:t>Accelerator</a:t>
          </a:r>
          <a:endParaRPr lang="en-US" sz="1100" b="1" kern="1200" dirty="0">
            <a:latin typeface="+mn-lt"/>
          </a:endParaRPr>
        </a:p>
      </dsp:txBody>
      <dsp:txXfrm>
        <a:off x="570411" y="1071395"/>
        <a:ext cx="1532759" cy="35497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11/28/2019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768617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 id="2147483728" r:id="rId1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Brijesh.sharma1@publicissapient.com" TargetMode="External"/><Relationship Id="rId1" Type="http://schemas.openxmlformats.org/officeDocument/2006/relationships/slideLayout" Target="../slideLayouts/slideLayout50.xml"/><Relationship Id="rId4" Type="http://schemas.openxmlformats.org/officeDocument/2006/relationships/hyperlink" Target="https://www.certmetrics.com/amazon/public/badge.aspx?i=4&amp;t=c&amp;d=2019-04-15&amp;ci=AWS0078951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 Id="rId5" Type="http://schemas.openxmlformats.org/officeDocument/2006/relationships/image" Target="../media/image9.jfif"/><Relationship Id="rId4" Type="http://schemas.openxmlformats.org/officeDocument/2006/relationships/image" Target="../media/image8.jf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 Id="rId5" Type="http://schemas.openxmlformats.org/officeDocument/2006/relationships/image" Target="../media/image9.jfif"/><Relationship Id="rId4" Type="http://schemas.openxmlformats.org/officeDocument/2006/relationships/image" Target="../media/image8.jfif"/></Relationships>
</file>

<file path=ppt/slides/_rels/slide6.xml.rels><?xml version="1.0" encoding="UTF-8" standalone="yes"?>
<Relationships xmlns="http://schemas.openxmlformats.org/package/2006/relationships"><Relationship Id="rId8" Type="http://schemas.openxmlformats.org/officeDocument/2006/relationships/image" Target="../media/image11.jfif"/><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46.xml"/><Relationship Id="rId6" Type="http://schemas.microsoft.com/office/2007/relationships/diagramDrawing" Target="../diagrams/drawing1.xml"/><Relationship Id="rId11" Type="http://schemas.openxmlformats.org/officeDocument/2006/relationships/image" Target="../media/image14.jfif"/><Relationship Id="rId5" Type="http://schemas.openxmlformats.org/officeDocument/2006/relationships/diagramColors" Target="../diagrams/colors1.xml"/><Relationship Id="rId10" Type="http://schemas.openxmlformats.org/officeDocument/2006/relationships/image" Target="../media/image13.png"/><Relationship Id="rId4" Type="http://schemas.openxmlformats.org/officeDocument/2006/relationships/diagramQuickStyle" Target="../diagrams/quickStyle1.xm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8F4662-1EFD-46A0-AD4E-4C113A5E82A2}"/>
              </a:ext>
            </a:extLst>
          </p:cNvPr>
          <p:cNvSpPr>
            <a:spLocks noGrp="1"/>
          </p:cNvSpPr>
          <p:nvPr>
            <p:ph type="sldNum" sz="quarter" idx="4"/>
          </p:nvPr>
        </p:nvSpPr>
        <p:spPr/>
        <p:txBody>
          <a:bodyPr/>
          <a:lstStyle/>
          <a:p>
            <a:fld id="{58B792A5-9BAE-6942-BFE1-9FCDB51EA51E}" type="slidenum">
              <a:rPr lang="en-US" smtClean="0"/>
              <a:pPr/>
              <a:t>1</a:t>
            </a:fld>
            <a:endParaRPr lang="en-US" dirty="0"/>
          </a:p>
        </p:txBody>
      </p:sp>
    </p:spTree>
    <p:extLst>
      <p:ext uri="{BB962C8B-B14F-4D97-AF65-F5344CB8AC3E}">
        <p14:creationId xmlns:p14="http://schemas.microsoft.com/office/powerpoint/2010/main" val="28688787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POC | Use Case | Real Time Streaming Ingestion &amp; Integration</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10</a:t>
            </a:fld>
            <a:endParaRPr lang="en-US" dirty="0"/>
          </a:p>
        </p:txBody>
      </p:sp>
      <p:sp>
        <p:nvSpPr>
          <p:cNvPr id="4" name="TextBox 3">
            <a:extLst>
              <a:ext uri="{FF2B5EF4-FFF2-40B4-BE49-F238E27FC236}">
                <a16:creationId xmlns:a16="http://schemas.microsoft.com/office/drawing/2014/main" id="{86B1DFFB-40C8-4CF2-B063-6F7FFA674BDB}"/>
              </a:ext>
            </a:extLst>
          </p:cNvPr>
          <p:cNvSpPr txBox="1"/>
          <p:nvPr/>
        </p:nvSpPr>
        <p:spPr>
          <a:xfrm>
            <a:off x="685800" y="1671638"/>
            <a:ext cx="10543032" cy="3508653"/>
          </a:xfrm>
          <a:prstGeom prst="rect">
            <a:avLst/>
          </a:prstGeom>
          <a:noFill/>
        </p:spPr>
        <p:txBody>
          <a:bodyPr wrap="square" rtlCol="0">
            <a:spAutoFit/>
          </a:bodyPr>
          <a:lstStyle/>
          <a:p>
            <a:pPr marL="285750" indent="-285750">
              <a:spcAft>
                <a:spcPts val="600"/>
              </a:spcAft>
              <a:buFont typeface="Wingdings" panose="05000000000000000000" pitchFamily="2" charset="2"/>
              <a:buChar char="ü"/>
            </a:pPr>
            <a:r>
              <a:rPr lang="en-US" sz="1600" b="1" dirty="0" smtClean="0"/>
              <a:t>Use Case:</a:t>
            </a:r>
            <a:endParaRPr lang="en-US" sz="1600" dirty="0"/>
          </a:p>
          <a:p>
            <a:pPr marL="742950" lvl="1" indent="-285750">
              <a:spcAft>
                <a:spcPts val="600"/>
              </a:spcAft>
              <a:buFont typeface="Courier New" panose="02070309020205020404" pitchFamily="49" charset="0"/>
              <a:buChar char="o"/>
            </a:pPr>
            <a:r>
              <a:rPr lang="en-US" sz="1400" dirty="0" smtClean="0"/>
              <a:t>Ingest vast </a:t>
            </a:r>
            <a:r>
              <a:rPr lang="en-US" sz="1400" dirty="0"/>
              <a:t>amount of data through multiple source </a:t>
            </a:r>
            <a:r>
              <a:rPr lang="en-US" sz="1400" dirty="0" smtClean="0"/>
              <a:t>systems and process it in real-time. Each data record follow through below stages</a:t>
            </a:r>
            <a:endParaRPr lang="en-US" sz="1400" dirty="0"/>
          </a:p>
          <a:p>
            <a:pPr marL="1200150" lvl="2" indent="-285750">
              <a:buFont typeface="Courier New" panose="02070309020205020404" pitchFamily="49" charset="0"/>
              <a:buChar char="o"/>
            </a:pPr>
            <a:r>
              <a:rPr lang="en-US" sz="1400" b="1" dirty="0" smtClean="0"/>
              <a:t>Ingestion: </a:t>
            </a:r>
          </a:p>
          <a:p>
            <a:pPr marL="1657350" lvl="3" indent="-285750">
              <a:buFont typeface="Courier New" panose="02070309020205020404" pitchFamily="49" charset="0"/>
              <a:buChar char="o"/>
            </a:pPr>
            <a:r>
              <a:rPr lang="en-US" sz="1400" dirty="0" smtClean="0"/>
              <a:t>Ingest and store </a:t>
            </a:r>
            <a:r>
              <a:rPr lang="en-US" sz="1400" dirty="0"/>
              <a:t>raw </a:t>
            </a:r>
            <a:r>
              <a:rPr lang="en-US" sz="1400" dirty="0" smtClean="0"/>
              <a:t>data </a:t>
            </a:r>
            <a:r>
              <a:rPr lang="en-US" sz="1400" dirty="0"/>
              <a:t>in durable data store for future references</a:t>
            </a:r>
            <a:r>
              <a:rPr lang="en-US" sz="1400" dirty="0" smtClean="0"/>
              <a:t>.</a:t>
            </a:r>
          </a:p>
          <a:p>
            <a:pPr marL="1657350" lvl="3" indent="-285750">
              <a:buFont typeface="Courier New" panose="02070309020205020404" pitchFamily="49" charset="0"/>
              <a:buChar char="o"/>
            </a:pPr>
            <a:r>
              <a:rPr lang="en-US" sz="1400" dirty="0" smtClean="0"/>
              <a:t>Perform quick validation on data quality checks such as schema validation and post validated message to success/exception queue.</a:t>
            </a:r>
          </a:p>
          <a:p>
            <a:pPr marL="1200150" lvl="2" indent="-285750">
              <a:buFont typeface="Courier New" panose="02070309020205020404" pitchFamily="49" charset="0"/>
              <a:buChar char="o"/>
            </a:pPr>
            <a:r>
              <a:rPr lang="en-US" sz="1400" b="1" dirty="0" smtClean="0"/>
              <a:t>Process:</a:t>
            </a:r>
          </a:p>
          <a:p>
            <a:pPr marL="1657350" lvl="3" indent="-285750">
              <a:buFont typeface="Courier New" panose="02070309020205020404" pitchFamily="49" charset="0"/>
              <a:buChar char="o"/>
            </a:pPr>
            <a:r>
              <a:rPr lang="en-US" sz="1400" dirty="0" smtClean="0"/>
              <a:t>Initiating </a:t>
            </a:r>
            <a:r>
              <a:rPr lang="en-US" sz="1400" dirty="0"/>
              <a:t>a workflow based orchestration services </a:t>
            </a:r>
            <a:r>
              <a:rPr lang="en-US" sz="1400" dirty="0" smtClean="0"/>
              <a:t>to process validated data record in real-time and post processed data record either in success queue for further consumption or in exception queue for exception handling</a:t>
            </a:r>
            <a:endParaRPr lang="en-US" sz="1400" dirty="0"/>
          </a:p>
          <a:p>
            <a:pPr marL="1200150" lvl="2" indent="-285750">
              <a:buFont typeface="Courier New" panose="02070309020205020404" pitchFamily="49" charset="0"/>
              <a:buChar char="o"/>
            </a:pPr>
            <a:r>
              <a:rPr lang="en-US" sz="1400" dirty="0" smtClean="0"/>
              <a:t>Consumption:</a:t>
            </a:r>
          </a:p>
          <a:p>
            <a:pPr marL="1657350" lvl="3" indent="-285750">
              <a:buFont typeface="Courier New" panose="02070309020205020404" pitchFamily="49" charset="0"/>
              <a:buChar char="o"/>
            </a:pPr>
            <a:r>
              <a:rPr lang="en-US" sz="1400" dirty="0" smtClean="0"/>
              <a:t>Consumers can consume this message for further processing</a:t>
            </a:r>
          </a:p>
          <a:p>
            <a:pPr marL="1657350" lvl="3" indent="-285750">
              <a:buFont typeface="Courier New" panose="02070309020205020404" pitchFamily="49" charset="0"/>
              <a:buChar char="o"/>
            </a:pPr>
            <a:endParaRPr lang="en-US" sz="1400" dirty="0"/>
          </a:p>
          <a:p>
            <a:pPr marL="742950" lvl="1" indent="-285750">
              <a:spcAft>
                <a:spcPts val="1800"/>
              </a:spcAft>
              <a:buFont typeface="Courier New" panose="02070309020205020404" pitchFamily="49" charset="0"/>
              <a:buChar char="o"/>
            </a:pPr>
            <a:r>
              <a:rPr lang="en-US" sz="1400" dirty="0"/>
              <a:t>Continuously update </a:t>
            </a:r>
            <a:r>
              <a:rPr lang="en-US" sz="1400" dirty="0" smtClean="0"/>
              <a:t>client dashboard </a:t>
            </a:r>
            <a:r>
              <a:rPr lang="en-US" sz="1400" dirty="0"/>
              <a:t>with real-time </a:t>
            </a:r>
            <a:r>
              <a:rPr lang="en-US" sz="1400" dirty="0" smtClean="0"/>
              <a:t>status</a:t>
            </a:r>
          </a:p>
        </p:txBody>
      </p:sp>
    </p:spTree>
    <p:extLst>
      <p:ext uri="{BB962C8B-B14F-4D97-AF65-F5344CB8AC3E}">
        <p14:creationId xmlns:p14="http://schemas.microsoft.com/office/powerpoint/2010/main" val="1432782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POC | Solution Architecture</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11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878" y="1073054"/>
            <a:ext cx="10156371" cy="5712959"/>
          </a:xfrm>
          <a:prstGeom prst="rect">
            <a:avLst/>
          </a:prstGeom>
          <a:ln>
            <a:solidFill>
              <a:schemeClr val="accent1"/>
            </a:solidFill>
          </a:ln>
        </p:spPr>
      </p:pic>
    </p:spTree>
    <p:extLst>
      <p:ext uri="{BB962C8B-B14F-4D97-AF65-F5344CB8AC3E}">
        <p14:creationId xmlns:p14="http://schemas.microsoft.com/office/powerpoint/2010/main" val="249104642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5200" y="4362994"/>
            <a:ext cx="4310743" cy="2190206"/>
          </a:xfrm>
          <a:prstGeom prst="rect">
            <a:avLst/>
          </a:prstGeom>
          <a:noFill/>
          <a:ln w="12700" cap="flat" cmpd="sng" algn="ctr">
            <a:noFill/>
            <a:prstDash val="solid"/>
            <a:miter lim="800000"/>
          </a:ln>
          <a:effectLst/>
        </p:spPr>
        <p:txBody>
          <a:bodyPr rtlCol="0" anchor="ctr"/>
          <a:lstStyle/>
          <a:p>
            <a:pPr marL="0" marR="0" lvl="0" indent="0" defTabSz="914126" eaLnBrk="1" fontAlgn="auto" latinLnBrk="0" hangingPunct="1">
              <a:lnSpc>
                <a:spcPct val="100000"/>
              </a:lnSpc>
              <a:spcBef>
                <a:spcPts val="0"/>
              </a:spcBef>
              <a:spcAft>
                <a:spcPts val="0"/>
              </a:spcAft>
              <a:buClrTx/>
              <a:buSzTx/>
              <a:buFontTx/>
              <a:buNone/>
              <a:tabLst/>
              <a:defRPr/>
            </a:pPr>
            <a:r>
              <a:rPr lang="en-GB" sz="1600" u="sng" kern="0" noProof="0" dirty="0" smtClean="0">
                <a:latin typeface="+mj-lt"/>
              </a:rPr>
              <a:t>Please send your queries to:</a:t>
            </a:r>
          </a:p>
          <a:p>
            <a:pPr marL="0" marR="0" lvl="0" indent="0" defTabSz="914126" eaLnBrk="1" fontAlgn="auto" latinLnBrk="0" hangingPunct="1">
              <a:lnSpc>
                <a:spcPct val="100000"/>
              </a:lnSpc>
              <a:spcBef>
                <a:spcPts val="0"/>
              </a:spcBef>
              <a:spcAft>
                <a:spcPts val="0"/>
              </a:spcAft>
              <a:buClrTx/>
              <a:buSzTx/>
              <a:buFontTx/>
              <a:buNone/>
              <a:tabLst/>
              <a:defRPr/>
            </a:pPr>
            <a:endParaRPr lang="en-GB" sz="1600" kern="0" noProof="0" dirty="0" smtClean="0">
              <a:latin typeface="+mj-lt"/>
            </a:endParaRPr>
          </a:p>
          <a:p>
            <a:pPr marL="0" marR="0" lvl="0" indent="0" defTabSz="914126" eaLnBrk="1" fontAlgn="auto" latinLnBrk="0" hangingPunct="1">
              <a:lnSpc>
                <a:spcPct val="100000"/>
              </a:lnSpc>
              <a:spcBef>
                <a:spcPts val="0"/>
              </a:spcBef>
              <a:spcAft>
                <a:spcPts val="0"/>
              </a:spcAft>
              <a:buClrTx/>
              <a:buSzTx/>
              <a:buFontTx/>
              <a:buNone/>
              <a:tabLst/>
              <a:defRPr/>
            </a:pPr>
            <a:r>
              <a:rPr lang="en-GB" sz="1600" kern="0" noProof="0" smtClean="0">
                <a:latin typeface="+mj-lt"/>
              </a:rPr>
              <a:t>Brijesh Sharma</a:t>
            </a:r>
            <a:endParaRPr lang="en-GB" sz="1600" kern="0" noProof="0" dirty="0" smtClean="0">
              <a:latin typeface="+mj-lt"/>
            </a:endParaRPr>
          </a:p>
          <a:p>
            <a:pPr marL="0" marR="0" lvl="0" indent="0" defTabSz="914126" eaLnBrk="1" fontAlgn="auto" latinLnBrk="0" hangingPunct="1">
              <a:lnSpc>
                <a:spcPct val="100000"/>
              </a:lnSpc>
              <a:spcBef>
                <a:spcPts val="0"/>
              </a:spcBef>
              <a:spcAft>
                <a:spcPts val="0"/>
              </a:spcAft>
              <a:buClrTx/>
              <a:buSzTx/>
              <a:buFontTx/>
              <a:buNone/>
              <a:tabLst/>
              <a:defRPr/>
            </a:pPr>
            <a:r>
              <a:rPr lang="en-GB" sz="1600" kern="0" dirty="0" smtClean="0">
                <a:latin typeface="+mj-lt"/>
                <a:hlinkClick r:id="rId2"/>
              </a:rPr>
              <a:t>Brijesh.sharma1@publicissapient.com</a:t>
            </a:r>
            <a:endParaRPr lang="en-GB" sz="1600" kern="0" dirty="0" smtClean="0">
              <a:latin typeface="+mj-lt"/>
            </a:endParaRPr>
          </a:p>
          <a:p>
            <a:pPr marL="0" marR="0" lvl="0" indent="0" defTabSz="914126" eaLnBrk="1" fontAlgn="auto" latinLnBrk="0" hangingPunct="1">
              <a:lnSpc>
                <a:spcPct val="100000"/>
              </a:lnSpc>
              <a:spcBef>
                <a:spcPts val="0"/>
              </a:spcBef>
              <a:spcAft>
                <a:spcPts val="0"/>
              </a:spcAft>
              <a:buClrTx/>
              <a:buSzTx/>
              <a:buFontTx/>
              <a:buNone/>
              <a:tabLst/>
              <a:defRPr/>
            </a:pPr>
            <a:r>
              <a:rPr lang="en-GB" sz="1600" kern="0" noProof="0" dirty="0" smtClean="0">
                <a:latin typeface="+mj-lt"/>
              </a:rPr>
              <a:t>+91 981 052 5110</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4625" y="4864431"/>
            <a:ext cx="1030575" cy="1030575"/>
          </a:xfrm>
          <a:prstGeom prst="rect">
            <a:avLst/>
          </a:prstGeom>
        </p:spPr>
      </p:pic>
      <p:sp>
        <p:nvSpPr>
          <p:cNvPr id="4" name="TextBox 3"/>
          <p:cNvSpPr txBox="1"/>
          <p:nvPr/>
        </p:nvSpPr>
        <p:spPr>
          <a:xfrm>
            <a:off x="6568441" y="5800377"/>
            <a:ext cx="533400" cy="307777"/>
          </a:xfrm>
          <a:prstGeom prst="rect">
            <a:avLst/>
          </a:prstGeom>
          <a:noFill/>
        </p:spPr>
        <p:txBody>
          <a:bodyPr wrap="square" rtlCol="0">
            <a:spAutoFit/>
          </a:bodyPr>
          <a:lstStyle/>
          <a:p>
            <a:r>
              <a:rPr lang="en-US" sz="1400" dirty="0" smtClean="0">
                <a:solidFill>
                  <a:schemeClr val="bg1"/>
                </a:solidFill>
                <a:hlinkClick r:id="rId4"/>
              </a:rPr>
              <a:t>Link</a:t>
            </a:r>
            <a:endParaRPr lang="en-US" sz="1400" dirty="0">
              <a:solidFill>
                <a:schemeClr val="bg1"/>
              </a:solidFill>
            </a:endParaRPr>
          </a:p>
        </p:txBody>
      </p:sp>
    </p:spTree>
    <p:extLst>
      <p:ext uri="{BB962C8B-B14F-4D97-AF65-F5344CB8AC3E}">
        <p14:creationId xmlns:p14="http://schemas.microsoft.com/office/powerpoint/2010/main" val="38847384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C2E4-E718-4544-A7FA-B24664AF926E}"/>
              </a:ext>
            </a:extLst>
          </p:cNvPr>
          <p:cNvSpPr>
            <a:spLocks noGrp="1"/>
          </p:cNvSpPr>
          <p:nvPr>
            <p:ph type="ctrTitle"/>
          </p:nvPr>
        </p:nvSpPr>
        <p:spPr/>
        <p:txBody>
          <a:bodyPr/>
          <a:lstStyle/>
          <a:p>
            <a:r>
              <a:rPr lang="en-US" dirty="0" smtClean="0"/>
              <a:t>Appendix</a:t>
            </a:r>
            <a:endParaRPr lang="en-US" dirty="0"/>
          </a:p>
        </p:txBody>
      </p:sp>
      <p:sp>
        <p:nvSpPr>
          <p:cNvPr id="3" name="Slide Number Placeholder 2">
            <a:extLst>
              <a:ext uri="{FF2B5EF4-FFF2-40B4-BE49-F238E27FC236}">
                <a16:creationId xmlns:a16="http://schemas.microsoft.com/office/drawing/2014/main" id="{BDEA9709-67C1-43CB-827A-FAFB132FD07C}"/>
              </a:ext>
            </a:extLst>
          </p:cNvPr>
          <p:cNvSpPr>
            <a:spLocks noGrp="1"/>
          </p:cNvSpPr>
          <p:nvPr>
            <p:ph type="sldNum" sz="quarter" idx="10"/>
          </p:nvPr>
        </p:nvSpPr>
        <p:spPr/>
        <p:txBody>
          <a:bodyPr/>
          <a:lstStyle/>
          <a:p>
            <a:fld id="{58B792A5-9BAE-6942-BFE1-9FCDB51EA51E}" type="slidenum">
              <a:rPr lang="en-US" smtClean="0"/>
              <a:pPr/>
              <a:t>13</a:t>
            </a:fld>
            <a:endParaRPr lang="en-US" dirty="0"/>
          </a:p>
        </p:txBody>
      </p:sp>
    </p:spTree>
    <p:extLst>
      <p:ext uri="{BB962C8B-B14F-4D97-AF65-F5344CB8AC3E}">
        <p14:creationId xmlns:p14="http://schemas.microsoft.com/office/powerpoint/2010/main" val="283202173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Cloud Accelerator – Decoupled Stages</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14</a:t>
            </a:fld>
            <a:endParaRPr lang="en-US" dirty="0"/>
          </a:p>
        </p:txBody>
      </p:sp>
      <p:sp>
        <p:nvSpPr>
          <p:cNvPr id="4" name="TextBox 3">
            <a:extLst>
              <a:ext uri="{FF2B5EF4-FFF2-40B4-BE49-F238E27FC236}">
                <a16:creationId xmlns:a16="http://schemas.microsoft.com/office/drawing/2014/main" id="{86B1DFFB-40C8-4CF2-B063-6F7FFA674BDB}"/>
              </a:ext>
            </a:extLst>
          </p:cNvPr>
          <p:cNvSpPr txBox="1"/>
          <p:nvPr/>
        </p:nvSpPr>
        <p:spPr>
          <a:xfrm>
            <a:off x="685800" y="1671638"/>
            <a:ext cx="10543032" cy="5170646"/>
          </a:xfrm>
          <a:prstGeom prst="rect">
            <a:avLst/>
          </a:prstGeom>
          <a:noFill/>
        </p:spPr>
        <p:txBody>
          <a:bodyPr wrap="square" rtlCol="0">
            <a:spAutoFit/>
          </a:bodyPr>
          <a:lstStyle/>
          <a:p>
            <a:pPr marL="285750" indent="-285750">
              <a:spcAft>
                <a:spcPts val="600"/>
              </a:spcAft>
              <a:buFont typeface="Wingdings" panose="05000000000000000000" pitchFamily="2" charset="2"/>
              <a:buChar char="ü"/>
            </a:pPr>
            <a:r>
              <a:rPr lang="en-US" sz="1600" b="1" dirty="0" smtClean="0"/>
              <a:t>Interceptor</a:t>
            </a:r>
            <a:endParaRPr lang="en-US" sz="1600" dirty="0"/>
          </a:p>
          <a:p>
            <a:pPr marL="742950" lvl="1" indent="-285750">
              <a:spcAft>
                <a:spcPts val="600"/>
              </a:spcAft>
              <a:buFont typeface="Courier New" panose="02070309020205020404" pitchFamily="49" charset="0"/>
              <a:buChar char="o"/>
            </a:pPr>
            <a:r>
              <a:rPr lang="en-US" sz="1400" dirty="0"/>
              <a:t>Purpose - Intercept all inbound request of any format and route it to cloud </a:t>
            </a:r>
            <a:r>
              <a:rPr lang="en-US" sz="1400" dirty="0" smtClean="0"/>
              <a:t>accelerator along with all configuration</a:t>
            </a:r>
            <a:endParaRPr lang="en-US" sz="1400" dirty="0"/>
          </a:p>
          <a:p>
            <a:pPr marL="742950" lvl="1" indent="-285750">
              <a:spcAft>
                <a:spcPts val="600"/>
              </a:spcAft>
              <a:buFont typeface="Courier New" panose="02070309020205020404" pitchFamily="49" charset="0"/>
              <a:buChar char="o"/>
            </a:pPr>
            <a:r>
              <a:rPr lang="en-US" sz="1400" dirty="0" smtClean="0"/>
              <a:t>Action – can be configured as a listener, http endpoint rest service, </a:t>
            </a:r>
            <a:r>
              <a:rPr lang="en-US" sz="1400" dirty="0" err="1" smtClean="0"/>
              <a:t>etc</a:t>
            </a:r>
            <a:r>
              <a:rPr lang="en-US" sz="1400" dirty="0" smtClean="0"/>
              <a:t> </a:t>
            </a:r>
            <a:endParaRPr lang="en-US" sz="1600" b="1" dirty="0" smtClean="0"/>
          </a:p>
          <a:p>
            <a:pPr marL="285750" indent="-285750">
              <a:spcAft>
                <a:spcPts val="600"/>
              </a:spcAft>
              <a:buFont typeface="Wingdings" panose="05000000000000000000" pitchFamily="2" charset="2"/>
              <a:buChar char="ü"/>
            </a:pPr>
            <a:r>
              <a:rPr lang="en-US" sz="1600" b="1" dirty="0" smtClean="0"/>
              <a:t>Transformer</a:t>
            </a:r>
            <a:endParaRPr lang="en-US" sz="1600" b="1" dirty="0"/>
          </a:p>
          <a:p>
            <a:pPr marL="742950" lvl="1" indent="-285750">
              <a:spcAft>
                <a:spcPts val="600"/>
              </a:spcAft>
              <a:buFont typeface="Courier New" panose="02070309020205020404" pitchFamily="49" charset="0"/>
              <a:buChar char="o"/>
            </a:pPr>
            <a:r>
              <a:rPr lang="en-US" sz="1400" dirty="0" smtClean="0"/>
              <a:t>Purpose – </a:t>
            </a:r>
            <a:r>
              <a:rPr lang="en-US" sz="1400" dirty="0"/>
              <a:t>transform inbound request into </a:t>
            </a:r>
            <a:r>
              <a:rPr lang="en-US" sz="1400" dirty="0" smtClean="0"/>
              <a:t>cloud accelerator data </a:t>
            </a:r>
            <a:r>
              <a:rPr lang="en-US" sz="1400" dirty="0"/>
              <a:t>model “</a:t>
            </a:r>
            <a:r>
              <a:rPr lang="en-US" sz="1400" dirty="0" err="1"/>
              <a:t>CloudRequests</a:t>
            </a:r>
            <a:r>
              <a:rPr lang="en-US" sz="1400" dirty="0"/>
              <a:t>”</a:t>
            </a:r>
            <a:endParaRPr lang="en-US" sz="1400" dirty="0" smtClean="0"/>
          </a:p>
          <a:p>
            <a:pPr marL="742950" lvl="1" indent="-285750">
              <a:spcAft>
                <a:spcPts val="600"/>
              </a:spcAft>
              <a:buFont typeface="Courier New" panose="02070309020205020404" pitchFamily="49" charset="0"/>
              <a:buChar char="o"/>
            </a:pPr>
            <a:r>
              <a:rPr lang="en-US" sz="1400" dirty="0" smtClean="0"/>
              <a:t>Action – write your own transformer, configure it with accelerator for transforming inbound request</a:t>
            </a:r>
            <a:endParaRPr lang="en-US" sz="1600" b="1" dirty="0" smtClean="0"/>
          </a:p>
          <a:p>
            <a:pPr marL="285750" indent="-285750">
              <a:spcAft>
                <a:spcPts val="600"/>
              </a:spcAft>
              <a:buFont typeface="Wingdings" panose="05000000000000000000" pitchFamily="2" charset="2"/>
              <a:buChar char="ü"/>
            </a:pPr>
            <a:r>
              <a:rPr lang="en-US" sz="1600" b="1" dirty="0" smtClean="0"/>
              <a:t>Processor</a:t>
            </a:r>
          </a:p>
          <a:p>
            <a:pPr marL="742950" lvl="1" indent="-285750">
              <a:spcAft>
                <a:spcPts val="600"/>
              </a:spcAft>
              <a:buFont typeface="Courier New" panose="02070309020205020404" pitchFamily="49" charset="0"/>
              <a:buChar char="o"/>
            </a:pPr>
            <a:r>
              <a:rPr lang="en-US" sz="1400" dirty="0" smtClean="0"/>
              <a:t>Purpose – process “</a:t>
            </a:r>
            <a:r>
              <a:rPr lang="en-US" sz="1400" dirty="0" err="1" smtClean="0"/>
              <a:t>CloudRequests</a:t>
            </a:r>
            <a:r>
              <a:rPr lang="en-US" sz="1400" dirty="0" smtClean="0"/>
              <a:t>” leveraging </a:t>
            </a:r>
            <a:r>
              <a:rPr lang="en-US" sz="1400" dirty="0" err="1" smtClean="0"/>
              <a:t>CloudServices</a:t>
            </a:r>
            <a:r>
              <a:rPr lang="en-US" sz="1400" dirty="0" smtClean="0"/>
              <a:t> injected by </a:t>
            </a:r>
            <a:r>
              <a:rPr lang="en-US" sz="1400" dirty="0" err="1" smtClean="0"/>
              <a:t>CloudAccelerator</a:t>
            </a:r>
            <a:r>
              <a:rPr lang="en-US" sz="1400" dirty="0" smtClean="0"/>
              <a:t> and return “</a:t>
            </a:r>
            <a:r>
              <a:rPr lang="en-US" sz="1400" dirty="0" err="1" smtClean="0"/>
              <a:t>CloudResponse</a:t>
            </a:r>
            <a:r>
              <a:rPr lang="en-US" sz="1400" dirty="0" smtClean="0"/>
              <a:t>”</a:t>
            </a:r>
          </a:p>
          <a:p>
            <a:pPr marL="742950" lvl="1" indent="-285750">
              <a:spcAft>
                <a:spcPts val="600"/>
              </a:spcAft>
              <a:buFont typeface="Courier New" panose="02070309020205020404" pitchFamily="49" charset="0"/>
              <a:buChar char="o"/>
            </a:pPr>
            <a:r>
              <a:rPr lang="en-US" sz="1400" dirty="0" smtClean="0"/>
              <a:t>Action:</a:t>
            </a:r>
          </a:p>
          <a:p>
            <a:pPr marL="1200150" lvl="2" indent="-285750">
              <a:spcAft>
                <a:spcPts val="600"/>
              </a:spcAft>
              <a:buFont typeface="Courier New" panose="02070309020205020404" pitchFamily="49" charset="0"/>
              <a:buChar char="o"/>
            </a:pPr>
            <a:r>
              <a:rPr lang="en-US" sz="1400" dirty="0" smtClean="0"/>
              <a:t>Write your own processor, which can represent business logic/function</a:t>
            </a:r>
            <a:endParaRPr lang="en-US" sz="1400" dirty="0"/>
          </a:p>
          <a:p>
            <a:pPr marL="1200150" lvl="2" indent="-285750">
              <a:spcAft>
                <a:spcPts val="600"/>
              </a:spcAft>
              <a:buFont typeface="Courier New" panose="02070309020205020404" pitchFamily="49" charset="0"/>
              <a:buChar char="o"/>
            </a:pPr>
            <a:r>
              <a:rPr lang="en-US" sz="1400" dirty="0" smtClean="0"/>
              <a:t>Configure your processor with cloud accelerator. Define </a:t>
            </a:r>
            <a:r>
              <a:rPr lang="en-US" sz="1400" dirty="0" err="1" smtClean="0"/>
              <a:t>CloudFactory</a:t>
            </a:r>
            <a:r>
              <a:rPr lang="en-US" sz="1400" dirty="0" smtClean="0"/>
              <a:t> and </a:t>
            </a:r>
            <a:r>
              <a:rPr lang="en-US" sz="1400" dirty="0" err="1" smtClean="0"/>
              <a:t>CloudService</a:t>
            </a:r>
            <a:r>
              <a:rPr lang="en-US" sz="1400" dirty="0" smtClean="0"/>
              <a:t>  names, which cloud accelerator will use it to create and inject cloud services.</a:t>
            </a:r>
          </a:p>
          <a:p>
            <a:pPr marL="1200150" lvl="2" indent="-285750">
              <a:spcAft>
                <a:spcPts val="600"/>
              </a:spcAft>
              <a:buFont typeface="Courier New" panose="02070309020205020404" pitchFamily="49" charset="0"/>
              <a:buChar char="o"/>
            </a:pPr>
            <a:r>
              <a:rPr lang="en-US" sz="1400" dirty="0" smtClean="0"/>
              <a:t>Example. Business logic, which uses </a:t>
            </a:r>
            <a:r>
              <a:rPr lang="en-US" sz="1400" dirty="0" err="1" smtClean="0"/>
              <a:t>CloudService</a:t>
            </a:r>
            <a:r>
              <a:rPr lang="en-US" sz="1400" dirty="0" smtClean="0"/>
              <a:t> </a:t>
            </a:r>
            <a:r>
              <a:rPr lang="en-US" sz="1400" dirty="0" err="1" smtClean="0"/>
              <a:t>NoSQLDBService</a:t>
            </a:r>
            <a:r>
              <a:rPr lang="en-US" sz="1400" dirty="0" smtClean="0"/>
              <a:t>, can configure </a:t>
            </a:r>
            <a:r>
              <a:rPr lang="en-US" sz="1400" dirty="0" err="1" smtClean="0"/>
              <a:t>AWSDynamoDB</a:t>
            </a:r>
            <a:r>
              <a:rPr lang="en-US" sz="1400" dirty="0" smtClean="0"/>
              <a:t> service for persistence. The same processor can later be reconfigured  on Azure with Azure </a:t>
            </a:r>
            <a:r>
              <a:rPr lang="en-US" sz="1400" dirty="0" err="1" smtClean="0"/>
              <a:t>CosmoDB</a:t>
            </a:r>
            <a:r>
              <a:rPr lang="en-US" sz="1400" dirty="0" smtClean="0"/>
              <a:t> service for persistence without making code change</a:t>
            </a:r>
            <a:endParaRPr lang="en-US" sz="1600" b="1" dirty="0" smtClean="0"/>
          </a:p>
          <a:p>
            <a:pPr marL="285750" indent="-285750">
              <a:spcAft>
                <a:spcPts val="600"/>
              </a:spcAft>
              <a:buFont typeface="Wingdings" panose="05000000000000000000" pitchFamily="2" charset="2"/>
              <a:buChar char="ü"/>
            </a:pPr>
            <a:r>
              <a:rPr lang="en-US" sz="1600" b="1" dirty="0" smtClean="0"/>
              <a:t>Transform Outbound Response</a:t>
            </a:r>
            <a:endParaRPr lang="en-US" sz="1400" dirty="0" smtClean="0"/>
          </a:p>
          <a:p>
            <a:pPr marL="742950" lvl="1" indent="-285750">
              <a:spcAft>
                <a:spcPts val="600"/>
              </a:spcAft>
              <a:buFont typeface="Courier New" panose="02070309020205020404" pitchFamily="49" charset="0"/>
              <a:buChar char="o"/>
            </a:pPr>
            <a:r>
              <a:rPr lang="en-US" sz="1400" dirty="0"/>
              <a:t>Purpose – transform </a:t>
            </a:r>
            <a:r>
              <a:rPr lang="en-US" sz="1400" dirty="0" err="1" smtClean="0"/>
              <a:t>CloudResponses</a:t>
            </a:r>
            <a:r>
              <a:rPr lang="en-US" sz="1400" dirty="0" smtClean="0"/>
              <a:t> into outbound response format.</a:t>
            </a:r>
            <a:endParaRPr lang="en-US" sz="1400" dirty="0"/>
          </a:p>
          <a:p>
            <a:pPr marL="742950" lvl="1" indent="-285750">
              <a:spcAft>
                <a:spcPts val="600"/>
              </a:spcAft>
              <a:buFont typeface="Courier New" panose="02070309020205020404" pitchFamily="49" charset="0"/>
              <a:buChar char="o"/>
            </a:pPr>
            <a:r>
              <a:rPr lang="en-US" sz="1400" dirty="0"/>
              <a:t>Action – write your own transformer, configure it with accelerator for transforming </a:t>
            </a:r>
            <a:r>
              <a:rPr lang="en-US" sz="1400" dirty="0" err="1" smtClean="0"/>
              <a:t>CloudResponses</a:t>
            </a:r>
            <a:r>
              <a:rPr lang="en-US" sz="1400" smtClean="0"/>
              <a:t> </a:t>
            </a:r>
            <a:endParaRPr lang="en-US" sz="1600" dirty="0"/>
          </a:p>
        </p:txBody>
      </p:sp>
    </p:spTree>
    <p:extLst>
      <p:ext uri="{BB962C8B-B14F-4D97-AF65-F5344CB8AC3E}">
        <p14:creationId xmlns:p14="http://schemas.microsoft.com/office/powerpoint/2010/main" val="516899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2E15-E812-4486-B9CA-9518F1081623}"/>
              </a:ext>
            </a:extLst>
          </p:cNvPr>
          <p:cNvSpPr>
            <a:spLocks noGrp="1"/>
          </p:cNvSpPr>
          <p:nvPr>
            <p:ph type="ctrTitle"/>
          </p:nvPr>
        </p:nvSpPr>
        <p:spPr>
          <a:xfrm>
            <a:off x="685800" y="1985554"/>
            <a:ext cx="7896497" cy="2037806"/>
          </a:xfrm>
        </p:spPr>
        <p:txBody>
          <a:bodyPr/>
          <a:lstStyle/>
          <a:p>
            <a:r>
              <a:rPr lang="en-US" sz="3600" dirty="0"/>
              <a:t>Cloud Services Libraries </a:t>
            </a:r>
            <a:r>
              <a:rPr lang="en-US" sz="3600" dirty="0" smtClean="0"/>
              <a:t>&amp;</a:t>
            </a:r>
            <a:r>
              <a:rPr lang="en-US" sz="3600" dirty="0"/>
              <a:t/>
            </a:r>
            <a:br>
              <a:rPr lang="en-US" sz="3600" dirty="0"/>
            </a:br>
            <a:r>
              <a:rPr lang="en-US" sz="3600" dirty="0"/>
              <a:t>Cloud </a:t>
            </a:r>
            <a:r>
              <a:rPr lang="en-US" sz="3600" dirty="0" smtClean="0"/>
              <a:t>Request </a:t>
            </a:r>
            <a:r>
              <a:rPr lang="en-US" sz="3600" dirty="0"/>
              <a:t>Processor </a:t>
            </a:r>
            <a:r>
              <a:rPr lang="en-US" sz="3600" dirty="0" smtClean="0"/>
              <a:t>Accelerator  </a:t>
            </a:r>
            <a:r>
              <a:rPr lang="en-US" sz="1800" dirty="0" smtClean="0"/>
              <a:t>(*</a:t>
            </a:r>
            <a:r>
              <a:rPr lang="en-US" sz="1800" i="1" dirty="0" smtClean="0"/>
              <a:t>MVP available for AWS cloud</a:t>
            </a:r>
            <a:r>
              <a:rPr lang="en-US" sz="1800" dirty="0" smtClean="0"/>
              <a:t>)</a:t>
            </a:r>
            <a:endParaRPr lang="en-US" sz="1800" dirty="0"/>
          </a:p>
        </p:txBody>
      </p:sp>
      <p:sp>
        <p:nvSpPr>
          <p:cNvPr id="4" name="Slide Number Placeholder 3">
            <a:extLst>
              <a:ext uri="{FF2B5EF4-FFF2-40B4-BE49-F238E27FC236}">
                <a16:creationId xmlns:a16="http://schemas.microsoft.com/office/drawing/2014/main" id="{0FB8BDF1-2413-4965-ABA8-0E0026396C4A}"/>
              </a:ext>
            </a:extLst>
          </p:cNvPr>
          <p:cNvSpPr>
            <a:spLocks noGrp="1"/>
          </p:cNvSpPr>
          <p:nvPr>
            <p:ph type="sldNum" sz="quarter" idx="10"/>
          </p:nvPr>
        </p:nvSpPr>
        <p:spPr/>
        <p:txBody>
          <a:bodyPr/>
          <a:lstStyle/>
          <a:p>
            <a:fld id="{58B792A5-9BAE-6942-BFE1-9FCDB51EA51E}" type="slidenum">
              <a:rPr lang="en-US" smtClean="0"/>
              <a:pPr/>
              <a:t>2</a:t>
            </a:fld>
            <a:endParaRPr lang="en-US" dirty="0"/>
          </a:p>
        </p:txBody>
      </p:sp>
      <p:sp>
        <p:nvSpPr>
          <p:cNvPr id="5" name="Subtitle 9">
            <a:extLst>
              <a:ext uri="{FF2B5EF4-FFF2-40B4-BE49-F238E27FC236}">
                <a16:creationId xmlns:a16="http://schemas.microsoft.com/office/drawing/2014/main" id="{4BE13C68-A118-472A-8985-B8301E586C92}"/>
              </a:ext>
            </a:extLst>
          </p:cNvPr>
          <p:cNvSpPr>
            <a:spLocks noGrp="1"/>
          </p:cNvSpPr>
          <p:nvPr>
            <p:ph type="subTitle" idx="1"/>
          </p:nvPr>
        </p:nvSpPr>
        <p:spPr>
          <a:xfrm>
            <a:off x="685800" y="658367"/>
            <a:ext cx="8951976" cy="285529"/>
          </a:xfrm>
        </p:spPr>
        <p:txBody>
          <a:bodyPr/>
          <a:lstStyle/>
          <a:p>
            <a:r>
              <a:rPr lang="en-US" sz="1400" dirty="0" smtClean="0"/>
              <a:t>Oct  </a:t>
            </a:r>
            <a:r>
              <a:rPr lang="en-US" sz="1400" dirty="0"/>
              <a:t>2019</a:t>
            </a:r>
          </a:p>
        </p:txBody>
      </p:sp>
    </p:spTree>
    <p:extLst>
      <p:ext uri="{BB962C8B-B14F-4D97-AF65-F5344CB8AC3E}">
        <p14:creationId xmlns:p14="http://schemas.microsoft.com/office/powerpoint/2010/main" val="53355976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9DFE54-4928-4749-BC17-17042B53BFC7}"/>
              </a:ext>
            </a:extLst>
          </p:cNvPr>
          <p:cNvSpPr>
            <a:spLocks noGrp="1"/>
          </p:cNvSpPr>
          <p:nvPr>
            <p:ph type="ctrTitle"/>
          </p:nvPr>
        </p:nvSpPr>
        <p:spPr>
          <a:xfrm>
            <a:off x="685800" y="741249"/>
            <a:ext cx="10817352" cy="659844"/>
          </a:xfrm>
        </p:spPr>
        <p:txBody>
          <a:bodyPr/>
          <a:lstStyle/>
          <a:p>
            <a:r>
              <a:rPr lang="en-US" sz="2400" dirty="0"/>
              <a:t>Agenda</a:t>
            </a:r>
          </a:p>
        </p:txBody>
      </p:sp>
      <p:sp>
        <p:nvSpPr>
          <p:cNvPr id="5" name="Text Placeholder 4">
            <a:extLst>
              <a:ext uri="{FF2B5EF4-FFF2-40B4-BE49-F238E27FC236}">
                <a16:creationId xmlns:a16="http://schemas.microsoft.com/office/drawing/2014/main" id="{0B9F33E7-5433-A34C-9035-F870937397F3}"/>
              </a:ext>
            </a:extLst>
          </p:cNvPr>
          <p:cNvSpPr>
            <a:spLocks noGrp="1"/>
          </p:cNvSpPr>
          <p:nvPr>
            <p:ph type="body" sz="quarter" idx="13"/>
          </p:nvPr>
        </p:nvSpPr>
        <p:spPr>
          <a:xfrm>
            <a:off x="718689" y="1620780"/>
            <a:ext cx="10751574" cy="2258889"/>
          </a:xfrm>
        </p:spPr>
        <p:txBody>
          <a:bodyPr/>
          <a:lstStyle/>
          <a:p>
            <a:pPr marL="285750" indent="-285750">
              <a:buFont typeface="Arial" panose="020B0604020202020204" pitchFamily="34" charset="0"/>
              <a:buChar char="•"/>
            </a:pPr>
            <a:r>
              <a:rPr lang="en-US" dirty="0" smtClean="0"/>
              <a:t>Cloud Services Libraries</a:t>
            </a:r>
            <a:endParaRPr lang="en-US" dirty="0"/>
          </a:p>
          <a:p>
            <a:pPr marL="285750" indent="-285750">
              <a:buFont typeface="Arial" panose="020B0604020202020204" pitchFamily="34" charset="0"/>
              <a:buChar char="•"/>
            </a:pPr>
            <a:r>
              <a:rPr lang="en-US" dirty="0" smtClean="0"/>
              <a:t>Cloud Request Processor Accelerator</a:t>
            </a:r>
            <a:endParaRPr lang="en-US" dirty="0"/>
          </a:p>
          <a:p>
            <a:pPr marL="285750" indent="-285750">
              <a:buFont typeface="Arial" panose="020B0604020202020204" pitchFamily="34" charset="0"/>
              <a:buChar char="•"/>
            </a:pPr>
            <a:r>
              <a:rPr lang="en-US" dirty="0" smtClean="0"/>
              <a:t>Case Study | IVR Product using Cloud Accelerator and </a:t>
            </a:r>
            <a:r>
              <a:rPr lang="en-US" dirty="0" err="1" smtClean="0"/>
              <a:t>Twilio</a:t>
            </a:r>
            <a:r>
              <a:rPr lang="en-US" dirty="0" smtClean="0"/>
              <a:t> </a:t>
            </a:r>
          </a:p>
          <a:p>
            <a:pPr marL="285750" indent="-285750">
              <a:buFont typeface="Arial" panose="020B0604020202020204" pitchFamily="34" charset="0"/>
              <a:buChar char="•"/>
            </a:pPr>
            <a:r>
              <a:rPr lang="en-US" dirty="0" smtClean="0"/>
              <a:t>POC | Use Case | Real Time Streaming Ingestion &amp; Integration</a:t>
            </a:r>
            <a:endParaRPr lang="en-US" dirty="0"/>
          </a:p>
          <a:p>
            <a:pPr marL="0" indent="0">
              <a:buNone/>
            </a:pPr>
            <a:endParaRPr lang="en-US" dirty="0"/>
          </a:p>
        </p:txBody>
      </p:sp>
      <p:sp>
        <p:nvSpPr>
          <p:cNvPr id="10" name="Slide Number Placeholder 9">
            <a:extLst>
              <a:ext uri="{FF2B5EF4-FFF2-40B4-BE49-F238E27FC236}">
                <a16:creationId xmlns:a16="http://schemas.microsoft.com/office/drawing/2014/main" id="{A219697A-4AC4-E141-80C5-2BB0D50E5BDE}"/>
              </a:ext>
            </a:extLst>
          </p:cNvPr>
          <p:cNvSpPr>
            <a:spLocks noGrp="1"/>
          </p:cNvSpPr>
          <p:nvPr>
            <p:ph type="sldNum" sz="quarter" idx="14"/>
          </p:nvPr>
        </p:nvSpPr>
        <p:spPr/>
        <p:txBody>
          <a:bodyPr/>
          <a:lstStyle/>
          <a:p>
            <a:fld id="{58B792A5-9BAE-6942-BFE1-9FCDB51EA51E}" type="slidenum">
              <a:rPr lang="en-US" smtClean="0"/>
              <a:pPr/>
              <a:t>3</a:t>
            </a:fld>
            <a:endParaRPr lang="en-US" dirty="0"/>
          </a:p>
        </p:txBody>
      </p:sp>
    </p:spTree>
    <p:extLst>
      <p:ext uri="{BB962C8B-B14F-4D97-AF65-F5344CB8AC3E}">
        <p14:creationId xmlns:p14="http://schemas.microsoft.com/office/powerpoint/2010/main" val="136807524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4</a:t>
            </a:fld>
            <a:endParaRPr lang="en-US" dirty="0"/>
          </a:p>
        </p:txBody>
      </p:sp>
      <p:sp>
        <p:nvSpPr>
          <p:cNvPr id="5" name="Rounded Rectangle 4"/>
          <p:cNvSpPr/>
          <p:nvPr/>
        </p:nvSpPr>
        <p:spPr>
          <a:xfrm>
            <a:off x="1128110" y="483326"/>
            <a:ext cx="10734176" cy="5918367"/>
          </a:xfrm>
          <a:prstGeom prst="roundRect">
            <a:avLst>
              <a:gd name="adj" fmla="val 5138"/>
            </a:avLst>
          </a:prstGeom>
          <a:solidFill>
            <a:srgbClr val="FFFFFF">
              <a:alpha val="26000"/>
            </a:srgbClr>
          </a:solidFill>
          <a:ln w="9525" cap="flat" cmpd="sng" algn="ctr">
            <a:solidFill>
              <a:srgbClr val="B40000"/>
            </a:solidFill>
            <a:prstDash val="sysDash"/>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a:ea typeface="+mn-ea"/>
              <a:cs typeface="+mn-cs"/>
            </a:endParaRPr>
          </a:p>
        </p:txBody>
      </p:sp>
      <p:sp>
        <p:nvSpPr>
          <p:cNvPr id="6" name="Content Placeholder 2"/>
          <p:cNvSpPr txBox="1">
            <a:spLocks/>
          </p:cNvSpPr>
          <p:nvPr/>
        </p:nvSpPr>
        <p:spPr>
          <a:xfrm>
            <a:off x="1283655" y="2876842"/>
            <a:ext cx="3072644" cy="3539103"/>
          </a:xfrm>
          <a:prstGeom prst="rect">
            <a:avLst/>
          </a:prstGeom>
        </p:spPr>
        <p:txBody>
          <a:bodyPr vert="horz" lIns="0" tIns="0" rIns="0" bIns="0" rtlCol="0">
            <a:noAutofit/>
          </a:bodyPr>
          <a:lstStyle>
            <a:lvl1pPr marL="228531" indent="-228531" algn="l" defTabSz="914126" rtl="0" eaLnBrk="1" latinLnBrk="0" hangingPunct="1">
              <a:lnSpc>
                <a:spcPct val="100000"/>
              </a:lnSpc>
              <a:spcBef>
                <a:spcPts val="1000"/>
              </a:spcBef>
              <a:buFont typeface="Arial"/>
              <a:buChar char="•"/>
              <a:defRPr sz="1799" b="0" i="0" kern="1200">
                <a:solidFill>
                  <a:schemeClr val="tx2">
                    <a:lumMod val="75000"/>
                  </a:schemeClr>
                </a:solidFill>
                <a:latin typeface="Arial" charset="0"/>
                <a:ea typeface="+mn-ea"/>
                <a:cs typeface="+mn-cs"/>
              </a:defRPr>
            </a:lvl1pPr>
            <a:lvl2pPr marL="685594"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2pPr>
            <a:lvl3pPr marL="1142657"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3pPr>
            <a:lvl4pPr marL="1599720"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4pPr>
            <a:lvl5pPr marL="2056783"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5pPr>
            <a:lvl6pPr marL="2513846"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9pPr>
          </a:lstStyle>
          <a:p>
            <a:pPr marL="0" indent="0" defTabSz="914400">
              <a:lnSpc>
                <a:spcPct val="120000"/>
              </a:lnSpc>
              <a:spcBef>
                <a:spcPts val="0"/>
              </a:spcBef>
              <a:buNone/>
            </a:pPr>
            <a:r>
              <a:rPr lang="en-GB" sz="1400" dirty="0" smtClean="0">
                <a:solidFill>
                  <a:srgbClr val="3E3E3E"/>
                </a:solidFill>
                <a:latin typeface="Calibri Light" panose="020F0302020204030204" pitchFamily="34" charset="0"/>
                <a:ea typeface="Calibri" charset="0"/>
                <a:cs typeface="Calibri" charset="0"/>
              </a:rPr>
              <a:t>Defined set of </a:t>
            </a:r>
            <a:r>
              <a:rPr lang="en-GB" sz="1400" b="1" dirty="0" smtClean="0">
                <a:solidFill>
                  <a:srgbClr val="3E3E3E"/>
                </a:solidFill>
                <a:latin typeface="Calibri Light" panose="020F0302020204030204" pitchFamily="34" charset="0"/>
                <a:ea typeface="Calibri" charset="0"/>
                <a:cs typeface="Calibri" charset="0"/>
              </a:rPr>
              <a:t>contracts for </a:t>
            </a: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Cloud Services</a:t>
            </a:r>
            <a:r>
              <a:rPr lang="en-GB" sz="1400" dirty="0" smtClean="0">
                <a:solidFill>
                  <a:srgbClr val="3E3E3E"/>
                </a:solidFill>
                <a:latin typeface="Calibri Light" panose="020F0302020204030204" pitchFamily="34" charset="0"/>
                <a:ea typeface="Calibri" charset="0"/>
                <a:cs typeface="Calibri" charset="0"/>
              </a:rPr>
              <a:t>: </a:t>
            </a:r>
            <a:r>
              <a:rPr lang="en-GB" sz="1400" dirty="0" smtClean="0">
                <a:solidFill>
                  <a:srgbClr val="3E3E3E"/>
                </a:solidFill>
                <a:latin typeface="Calibri Light" panose="020F0302020204030204" pitchFamily="34" charset="0"/>
                <a:ea typeface="Calibri" charset="0"/>
                <a:cs typeface="Calibri" charset="0"/>
              </a:rPr>
              <a:t>a java class whose contract is exposed through a Java interface</a:t>
            </a:r>
          </a:p>
          <a:p>
            <a:pPr defTabSz="914400">
              <a:lnSpc>
                <a:spcPct val="120000"/>
              </a:lnSpc>
              <a:spcBef>
                <a:spcPts val="0"/>
              </a:spcBef>
            </a:pPr>
            <a:endParaRPr lang="en-GB" sz="800" dirty="0" smtClean="0">
              <a:solidFill>
                <a:srgbClr val="3E3E3E"/>
              </a:solidFill>
              <a:latin typeface="Calibri Light" panose="020F0302020204030204" pitchFamily="34" charset="0"/>
              <a:ea typeface="Calibri" charset="0"/>
              <a:cs typeface="Calibri" charset="0"/>
            </a:endParaRP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Request Processor: </a:t>
            </a:r>
            <a:r>
              <a:rPr lang="en-GB" sz="1400" dirty="0" smtClean="0">
                <a:solidFill>
                  <a:srgbClr val="3E3E3E"/>
                </a:solidFill>
                <a:latin typeface="Calibri Light" panose="020F0302020204030204" pitchFamily="34" charset="0"/>
                <a:ea typeface="Calibri" charset="0"/>
                <a:cs typeface="Calibri" charset="0"/>
              </a:rPr>
              <a:t>encapsulate business logic</a:t>
            </a:r>
            <a:endParaRPr lang="en-GB" sz="1400" b="1" dirty="0" smtClean="0">
              <a:solidFill>
                <a:srgbClr val="3E3E3E"/>
              </a:solidFill>
              <a:latin typeface="Calibri Light" panose="020F0302020204030204" pitchFamily="34" charset="0"/>
              <a:ea typeface="Calibri" charset="0"/>
              <a:cs typeface="Calibri" charset="0"/>
            </a:endParaRPr>
          </a:p>
          <a:p>
            <a:pPr defTabSz="914400">
              <a:lnSpc>
                <a:spcPct val="120000"/>
              </a:lnSpc>
              <a:spcBef>
                <a:spcPts val="0"/>
              </a:spcBef>
            </a:pPr>
            <a:endParaRPr lang="en-GB" sz="800" b="1" dirty="0" smtClean="0">
              <a:solidFill>
                <a:srgbClr val="3E3E3E"/>
              </a:solidFill>
              <a:latin typeface="Calibri Light" panose="020F0302020204030204" pitchFamily="34" charset="0"/>
              <a:ea typeface="Calibri" charset="0"/>
              <a:cs typeface="Calibri" charset="0"/>
            </a:endParaRP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Transformer</a:t>
            </a:r>
            <a:r>
              <a:rPr lang="en-GB" sz="1400" b="1" dirty="0" smtClean="0">
                <a:solidFill>
                  <a:srgbClr val="3E3E3E"/>
                </a:solidFill>
                <a:latin typeface="Calibri Light" panose="020F0302020204030204" pitchFamily="34" charset="0"/>
                <a:ea typeface="Calibri" charset="0"/>
                <a:cs typeface="Calibri" charset="0"/>
              </a:rPr>
              <a:t>:</a:t>
            </a:r>
            <a:r>
              <a:rPr lang="en-GB" sz="1400" dirty="0" smtClean="0">
                <a:solidFill>
                  <a:srgbClr val="3E3E3E"/>
                </a:solidFill>
                <a:latin typeface="Calibri Light" panose="020F0302020204030204" pitchFamily="34" charset="0"/>
                <a:ea typeface="Calibri" charset="0"/>
                <a:cs typeface="Calibri" charset="0"/>
              </a:rPr>
              <a:t> </a:t>
            </a:r>
            <a:r>
              <a:rPr lang="en-GB" sz="1400" dirty="0" smtClean="0">
                <a:solidFill>
                  <a:srgbClr val="3E3E3E"/>
                </a:solidFill>
                <a:latin typeface="Calibri Light" panose="020F0302020204030204" pitchFamily="34" charset="0"/>
                <a:ea typeface="Calibri" charset="0"/>
                <a:cs typeface="Calibri" charset="0"/>
              </a:rPr>
              <a:t>transform inbound request </a:t>
            </a:r>
            <a:r>
              <a:rPr lang="en-GB" sz="1400" dirty="0" smtClean="0">
                <a:solidFill>
                  <a:srgbClr val="3E3E3E"/>
                </a:solidFill>
                <a:latin typeface="Calibri Light" panose="020F0302020204030204" pitchFamily="34" charset="0"/>
                <a:ea typeface="Calibri" charset="0"/>
                <a:cs typeface="Calibri" charset="0"/>
              </a:rPr>
              <a:t>format i.e. </a:t>
            </a:r>
            <a:r>
              <a:rPr lang="en-GB" sz="1400" dirty="0" smtClean="0">
                <a:solidFill>
                  <a:srgbClr val="3E3E3E"/>
                </a:solidFill>
                <a:latin typeface="Calibri Light" panose="020F0302020204030204" pitchFamily="34" charset="0"/>
                <a:ea typeface="Calibri" charset="0"/>
                <a:cs typeface="Calibri" charset="0"/>
              </a:rPr>
              <a:t>JSON/XML </a:t>
            </a:r>
            <a:r>
              <a:rPr lang="en-GB" sz="1400" dirty="0" smtClean="0">
                <a:solidFill>
                  <a:srgbClr val="3E3E3E"/>
                </a:solidFill>
                <a:latin typeface="Calibri Light" panose="020F0302020204030204" pitchFamily="34" charset="0"/>
                <a:ea typeface="Calibri" charset="0"/>
                <a:cs typeface="Calibri" charset="0"/>
              </a:rPr>
              <a:t>to internal Data Models and vice-versa</a:t>
            </a:r>
          </a:p>
          <a:p>
            <a:pPr defTabSz="914400">
              <a:lnSpc>
                <a:spcPct val="120000"/>
              </a:lnSpc>
              <a:spcBef>
                <a:spcPts val="0"/>
              </a:spcBef>
            </a:pPr>
            <a:endParaRPr lang="en-GB" sz="800" b="1" dirty="0" smtClean="0">
              <a:solidFill>
                <a:srgbClr val="3E3E3E"/>
              </a:solidFill>
              <a:latin typeface="Calibri Light" panose="020F0302020204030204" pitchFamily="34" charset="0"/>
              <a:ea typeface="Calibri" charset="0"/>
              <a:cs typeface="Calibri" charset="0"/>
            </a:endParaRPr>
          </a:p>
          <a:p>
            <a:pPr defTabSz="914400">
              <a:lnSpc>
                <a:spcPct val="120000"/>
              </a:lnSpc>
              <a:spcBef>
                <a:spcPts val="0"/>
              </a:spcBef>
            </a:pPr>
            <a:r>
              <a:rPr lang="en-GB" sz="1400" b="1" dirty="0" err="1" smtClean="0">
                <a:solidFill>
                  <a:srgbClr val="3E3E3E"/>
                </a:solidFill>
                <a:latin typeface="Calibri Light" panose="020F0302020204030204" pitchFamily="34" charset="0"/>
                <a:ea typeface="Calibri" charset="0"/>
                <a:cs typeface="Calibri" charset="0"/>
              </a:rPr>
              <a:t>CloudFactory</a:t>
            </a:r>
            <a:r>
              <a:rPr lang="en-GB" sz="1400" b="1" dirty="0" smtClean="0">
                <a:solidFill>
                  <a:srgbClr val="3E3E3E"/>
                </a:solidFill>
                <a:latin typeface="Calibri Light" panose="020F0302020204030204" pitchFamily="34" charset="0"/>
                <a:ea typeface="Calibri" charset="0"/>
                <a:cs typeface="Calibri" charset="0"/>
              </a:rPr>
              <a:t>:</a:t>
            </a:r>
            <a:r>
              <a:rPr lang="en-GB" sz="1400" dirty="0" smtClean="0">
                <a:solidFill>
                  <a:srgbClr val="3E3E3E"/>
                </a:solidFill>
                <a:latin typeface="Calibri Light" panose="020F0302020204030204" pitchFamily="34" charset="0"/>
                <a:ea typeface="Calibri" charset="0"/>
                <a:cs typeface="Calibri" charset="0"/>
              </a:rPr>
              <a:t> </a:t>
            </a:r>
            <a:r>
              <a:rPr lang="en-GB" sz="1400" dirty="0" smtClean="0">
                <a:solidFill>
                  <a:srgbClr val="3E3E3E"/>
                </a:solidFill>
                <a:latin typeface="Calibri Light" panose="020F0302020204030204" pitchFamily="34" charset="0"/>
                <a:ea typeface="Calibri" charset="0"/>
                <a:cs typeface="Calibri" charset="0"/>
              </a:rPr>
              <a:t>creates </a:t>
            </a:r>
            <a:r>
              <a:rPr lang="en-GB" sz="1400" dirty="0" smtClean="0">
                <a:solidFill>
                  <a:srgbClr val="3E3E3E"/>
                </a:solidFill>
                <a:latin typeface="Calibri Light" panose="020F0302020204030204" pitchFamily="34" charset="0"/>
                <a:ea typeface="Calibri" charset="0"/>
                <a:cs typeface="Calibri" charset="0"/>
              </a:rPr>
              <a:t>Cloud Services specific to a Cloud Providers i.e. AWS, Azure, </a:t>
            </a:r>
            <a:r>
              <a:rPr lang="en-GB" sz="1400" dirty="0" err="1" smtClean="0">
                <a:solidFill>
                  <a:srgbClr val="3E3E3E"/>
                </a:solidFill>
                <a:latin typeface="Calibri Light" panose="020F0302020204030204" pitchFamily="34" charset="0"/>
                <a:ea typeface="Calibri" charset="0"/>
                <a:cs typeface="Calibri" charset="0"/>
              </a:rPr>
              <a:t>etc</a:t>
            </a:r>
            <a:endParaRPr lang="en-GB" sz="1400" dirty="0" smtClean="0">
              <a:solidFill>
                <a:srgbClr val="3E3E3E"/>
              </a:solidFill>
              <a:latin typeface="Calibri Light" panose="020F0302020204030204" pitchFamily="34" charset="0"/>
              <a:ea typeface="Calibri" charset="0"/>
              <a:cs typeface="Calibri" charset="0"/>
            </a:endParaRPr>
          </a:p>
        </p:txBody>
      </p:sp>
      <p:sp>
        <p:nvSpPr>
          <p:cNvPr id="7" name="Content Placeholder 2"/>
          <p:cNvSpPr txBox="1">
            <a:spLocks/>
          </p:cNvSpPr>
          <p:nvPr/>
        </p:nvSpPr>
        <p:spPr>
          <a:xfrm>
            <a:off x="4432708" y="3270063"/>
            <a:ext cx="2033410" cy="1607466"/>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Data Models </a:t>
            </a:r>
            <a:r>
              <a:rPr lang="en-GB" sz="1600" dirty="0" smtClean="0">
                <a:solidFill>
                  <a:srgbClr val="3E3E3E"/>
                </a:solidFill>
                <a:latin typeface="Calibri Light" panose="020F0302020204030204" pitchFamily="34" charset="0"/>
              </a:rPr>
              <a:t>– Service specific data </a:t>
            </a:r>
            <a:r>
              <a:rPr lang="en-GB" sz="1600" dirty="0">
                <a:solidFill>
                  <a:srgbClr val="3E3E3E"/>
                </a:solidFill>
                <a:latin typeface="Calibri Light" panose="020F0302020204030204" pitchFamily="34" charset="0"/>
              </a:rPr>
              <a:t>models for data </a:t>
            </a:r>
            <a:r>
              <a:rPr lang="en-GB" sz="1600" dirty="0" smtClean="0">
                <a:solidFill>
                  <a:srgbClr val="3E3E3E"/>
                </a:solidFill>
                <a:latin typeface="Calibri Light" panose="020F0302020204030204" pitchFamily="34" charset="0"/>
              </a:rPr>
              <a:t>exchange between Cloud Services</a:t>
            </a:r>
            <a:endParaRPr lang="en-GB" sz="1600" dirty="0">
              <a:solidFill>
                <a:srgbClr val="3E3E3E"/>
              </a:solidFill>
              <a:latin typeface="Calibri Light" panose="020F0302020204030204" pitchFamily="34" charset="0"/>
            </a:endParaRPr>
          </a:p>
        </p:txBody>
      </p:sp>
      <p:sp>
        <p:nvSpPr>
          <p:cNvPr id="8" name="Content Placeholder 2"/>
          <p:cNvSpPr txBox="1">
            <a:spLocks/>
          </p:cNvSpPr>
          <p:nvPr/>
        </p:nvSpPr>
        <p:spPr>
          <a:xfrm>
            <a:off x="6638892" y="3270063"/>
            <a:ext cx="2290580" cy="2464534"/>
          </a:xfrm>
          <a:prstGeom prst="rect">
            <a:avLst/>
          </a:prstGeom>
        </p:spPr>
        <p:txBody>
          <a:bodyPr vert="horz" lIns="0" tIns="0" rIns="0" bIns="0" rtlCol="0">
            <a:normAutofit fontScale="92500"/>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Simple </a:t>
            </a:r>
            <a:r>
              <a:rPr lang="en-GB" sz="1600" dirty="0" smtClean="0">
                <a:solidFill>
                  <a:srgbClr val="3E3E3E"/>
                </a:solidFill>
                <a:latin typeface="Calibri Light" panose="020F0302020204030204" pitchFamily="34" charset="0"/>
              </a:rPr>
              <a:t>and</a:t>
            </a:r>
            <a:r>
              <a:rPr lang="en-GB" sz="1600" b="1" dirty="0" smtClean="0">
                <a:solidFill>
                  <a:srgbClr val="3E3E3E"/>
                </a:solidFill>
                <a:latin typeface="Calibri Light" panose="020F0302020204030204" pitchFamily="34" charset="0"/>
              </a:rPr>
              <a:t> easy to use </a:t>
            </a:r>
          </a:p>
          <a:p>
            <a:pPr marL="285750" indent="-285750">
              <a:spcBef>
                <a:spcPts val="0"/>
              </a:spcBef>
              <a:spcAft>
                <a:spcPts val="0"/>
              </a:spcAft>
              <a:buFont typeface="Arial" panose="020B0604020202020204" pitchFamily="34" charset="0"/>
              <a:buChar char="•"/>
              <a:defRPr/>
            </a:pPr>
            <a:endParaRPr lang="en-GB" sz="900" b="1" dirty="0" smtClean="0">
              <a:solidFill>
                <a:srgbClr val="3E3E3E"/>
              </a:solidFill>
              <a:latin typeface="Calibri Light" panose="020F0302020204030204" pitchFamily="34" charset="0"/>
            </a:endParaRPr>
          </a:p>
          <a:p>
            <a:pPr marL="28575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Cloud </a:t>
            </a:r>
            <a:r>
              <a:rPr lang="en-GB" sz="1600" b="1" dirty="0">
                <a:solidFill>
                  <a:srgbClr val="3E3E3E"/>
                </a:solidFill>
                <a:latin typeface="Calibri Light" panose="020F0302020204030204" pitchFamily="34" charset="0"/>
              </a:rPr>
              <a:t>Agnostic </a:t>
            </a:r>
            <a:r>
              <a:rPr lang="en-GB" sz="1600" dirty="0">
                <a:solidFill>
                  <a:srgbClr val="3E3E3E"/>
                </a:solidFill>
                <a:latin typeface="Calibri Light" panose="020F0302020204030204" pitchFamily="34" charset="0"/>
              </a:rPr>
              <a:t>– separate implementation of these contracts per cloud provider</a:t>
            </a:r>
          </a:p>
          <a:p>
            <a:pPr marL="285750" lvl="0" indent="-285750">
              <a:spcBef>
                <a:spcPts val="0"/>
              </a:spcBef>
              <a:spcAft>
                <a:spcPts val="0"/>
              </a:spcAft>
              <a:buFont typeface="Arial" panose="020B0604020202020204" pitchFamily="34" charset="0"/>
              <a:buChar char="•"/>
              <a:defRPr/>
            </a:pPr>
            <a:endParaRPr lang="en-GB" sz="900" b="1" dirty="0" smtClean="0">
              <a:solidFill>
                <a:srgbClr val="3E3E3E"/>
              </a:solidFill>
              <a:latin typeface="Calibri Light" panose="020F0302020204030204" pitchFamily="34" charset="0"/>
            </a:endParaRPr>
          </a:p>
          <a:p>
            <a:pPr marL="285750" lvl="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Interoperability</a:t>
            </a:r>
            <a:r>
              <a:rPr lang="en-GB" sz="1600" dirty="0" smtClean="0">
                <a:solidFill>
                  <a:srgbClr val="3E3E3E"/>
                </a:solidFill>
                <a:latin typeface="Calibri Light" panose="020F0302020204030204" pitchFamily="34" charset="0"/>
              </a:rPr>
              <a:t> </a:t>
            </a:r>
            <a:r>
              <a:rPr lang="en-GB" sz="1600" dirty="0" smtClean="0">
                <a:solidFill>
                  <a:srgbClr val="3E3E3E"/>
                </a:solidFill>
                <a:latin typeface="Calibri Light" panose="020F0302020204030204" pitchFamily="34" charset="0"/>
              </a:rPr>
              <a:t>across </a:t>
            </a:r>
            <a:r>
              <a:rPr kumimoji="0" lang="en-GB" sz="1600" i="0" u="none" strike="noStrike" kern="1200" cap="none" spc="0" normalizeH="0" baseline="0" noProof="0" dirty="0" smtClean="0">
                <a:ln>
                  <a:noFill/>
                </a:ln>
                <a:solidFill>
                  <a:srgbClr val="3E3E3E"/>
                </a:solidFill>
                <a:effectLst/>
                <a:uLnTx/>
                <a:uFillTx/>
                <a:latin typeface="Calibri Light" panose="020F0302020204030204" pitchFamily="34" charset="0"/>
              </a:rPr>
              <a:t>cloud providers</a:t>
            </a:r>
          </a:p>
          <a:p>
            <a:pPr marL="285750" lvl="0" indent="-285750">
              <a:spcBef>
                <a:spcPts val="0"/>
              </a:spcBef>
              <a:spcAft>
                <a:spcPts val="0"/>
              </a:spcAft>
              <a:buFont typeface="Arial" panose="020B0604020202020204" pitchFamily="34" charset="0"/>
              <a:buChar char="•"/>
              <a:defRPr/>
            </a:pPr>
            <a:endParaRPr lang="en-GB" sz="900" b="1" dirty="0" smtClean="0">
              <a:solidFill>
                <a:srgbClr val="3E3E3E"/>
              </a:solidFill>
              <a:latin typeface="Calibri Light" panose="020F0302020204030204" pitchFamily="34" charset="0"/>
            </a:endParaRPr>
          </a:p>
          <a:p>
            <a:pPr marL="285750" lvl="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W</a:t>
            </a:r>
            <a:r>
              <a:rPr kumimoji="0" lang="en-GB" sz="1600" b="1" i="0" u="none" strike="noStrike" kern="1200" cap="none" spc="0" normalizeH="0" baseline="0" noProof="0" dirty="0" smtClean="0">
                <a:ln>
                  <a:noFill/>
                </a:ln>
                <a:solidFill>
                  <a:srgbClr val="3E3E3E"/>
                </a:solidFill>
                <a:effectLst/>
                <a:uLnTx/>
                <a:uFillTx/>
                <a:latin typeface="Calibri Light" panose="020F0302020204030204" pitchFamily="34" charset="0"/>
              </a:rPr>
              <a:t>rite </a:t>
            </a:r>
            <a:r>
              <a:rPr kumimoji="0" lang="en-GB" sz="1600" b="1" i="0" u="none" strike="noStrike" kern="1200" cap="none" spc="0" normalizeH="0" baseline="0" noProof="0" dirty="0" smtClean="0">
                <a:ln>
                  <a:noFill/>
                </a:ln>
                <a:solidFill>
                  <a:srgbClr val="3E3E3E"/>
                </a:solidFill>
                <a:effectLst/>
                <a:uLnTx/>
                <a:uFillTx/>
                <a:latin typeface="Calibri Light" panose="020F0302020204030204" pitchFamily="34" charset="0"/>
              </a:rPr>
              <a:t>once, run anywhere</a:t>
            </a:r>
          </a:p>
          <a:p>
            <a:pPr marL="285750" lvl="0" indent="-285750">
              <a:spcBef>
                <a:spcPts val="0"/>
              </a:spcBef>
              <a:spcAft>
                <a:spcPts val="0"/>
              </a:spcAft>
              <a:buFont typeface="Arial" panose="020B0604020202020204" pitchFamily="34" charset="0"/>
              <a:buChar char="•"/>
              <a:defRPr/>
            </a:pPr>
            <a:endParaRPr kumimoji="0" lang="en-GB" sz="1600" i="0" u="none" strike="noStrike" kern="1200" cap="none" spc="0" normalizeH="0" baseline="0" noProof="0" dirty="0">
              <a:ln>
                <a:noFill/>
              </a:ln>
              <a:solidFill>
                <a:srgbClr val="3E3E3E"/>
              </a:solidFill>
              <a:effectLst/>
              <a:uLnTx/>
              <a:uFillTx/>
              <a:latin typeface="Calibri Light" panose="020F0302020204030204" pitchFamily="34" charset="0"/>
            </a:endParaRPr>
          </a:p>
        </p:txBody>
      </p:sp>
      <p:sp>
        <p:nvSpPr>
          <p:cNvPr id="9" name="Rounded Rectangle 8"/>
          <p:cNvSpPr/>
          <p:nvPr/>
        </p:nvSpPr>
        <p:spPr>
          <a:xfrm>
            <a:off x="2179912" y="1114856"/>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1</a:t>
            </a:r>
          </a:p>
        </p:txBody>
      </p:sp>
      <p:sp>
        <p:nvSpPr>
          <p:cNvPr id="10" name="Rounded Rectangle 9"/>
          <p:cNvSpPr/>
          <p:nvPr/>
        </p:nvSpPr>
        <p:spPr>
          <a:xfrm>
            <a:off x="4914683" y="1114856"/>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2</a:t>
            </a:r>
          </a:p>
        </p:txBody>
      </p:sp>
      <p:sp>
        <p:nvSpPr>
          <p:cNvPr id="11" name="Rounded Rectangle 10"/>
          <p:cNvSpPr/>
          <p:nvPr/>
        </p:nvSpPr>
        <p:spPr>
          <a:xfrm>
            <a:off x="7418829" y="1109196"/>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3</a:t>
            </a:r>
          </a:p>
        </p:txBody>
      </p:sp>
      <p:sp>
        <p:nvSpPr>
          <p:cNvPr id="12" name="Content Placeholder 2"/>
          <p:cNvSpPr txBox="1">
            <a:spLocks/>
          </p:cNvSpPr>
          <p:nvPr/>
        </p:nvSpPr>
        <p:spPr>
          <a:xfrm>
            <a:off x="9214889" y="3270063"/>
            <a:ext cx="1817866" cy="2464534"/>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marR="0" lvl="0" indent="-285750"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smtClean="0">
                <a:ln>
                  <a:noFill/>
                </a:ln>
                <a:solidFill>
                  <a:srgbClr val="3E3E3E"/>
                </a:solidFill>
                <a:effectLst/>
                <a:uLnTx/>
                <a:uFillTx/>
                <a:latin typeface="Calibri Light" panose="020F0302020204030204" pitchFamily="34" charset="0"/>
              </a:rPr>
              <a:t>MVP </a:t>
            </a:r>
            <a:r>
              <a:rPr kumimoji="0" lang="en-GB" sz="1600" i="1" u="none" strike="noStrike" kern="1200" cap="none" spc="0" normalizeH="0" baseline="0" noProof="0" dirty="0" smtClean="0">
                <a:ln>
                  <a:noFill/>
                </a:ln>
                <a:solidFill>
                  <a:srgbClr val="3E3E3E"/>
                </a:solidFill>
                <a:effectLst/>
                <a:uLnTx/>
                <a:uFillTx/>
                <a:latin typeface="Calibri Light" panose="020F0302020204030204" pitchFamily="34" charset="0"/>
              </a:rPr>
              <a:t>(Cloud Services, Transformer and </a:t>
            </a:r>
            <a:r>
              <a:rPr kumimoji="0" lang="en-GB" sz="1600" i="1" u="none" strike="noStrike" kern="1200" cap="none" spc="0" normalizeH="0" baseline="0" noProof="0" dirty="0" err="1" smtClean="0">
                <a:ln>
                  <a:noFill/>
                </a:ln>
                <a:solidFill>
                  <a:srgbClr val="3E3E3E"/>
                </a:solidFill>
                <a:effectLst/>
                <a:uLnTx/>
                <a:uFillTx/>
                <a:latin typeface="Calibri Light" panose="020F0302020204030204" pitchFamily="34" charset="0"/>
              </a:rPr>
              <a:t>CloudFactory</a:t>
            </a:r>
            <a:r>
              <a:rPr kumimoji="0" lang="en-GB" sz="1600" i="1" u="none" strike="noStrike" kern="1200" cap="none" spc="0" normalizeH="0" baseline="0" noProof="0" dirty="0" smtClean="0">
                <a:ln>
                  <a:noFill/>
                </a:ln>
                <a:solidFill>
                  <a:srgbClr val="3E3E3E"/>
                </a:solidFill>
                <a:effectLst/>
                <a:uLnTx/>
                <a:uFillTx/>
                <a:latin typeface="Calibri Light" panose="020F0302020204030204" pitchFamily="34" charset="0"/>
              </a:rPr>
              <a:t>)</a:t>
            </a:r>
            <a:r>
              <a:rPr kumimoji="0" lang="en-GB" sz="1600" b="1" i="0" u="none" strike="noStrike" kern="1200" cap="none" spc="0" normalizeH="0" baseline="0" noProof="0" dirty="0" smtClean="0">
                <a:ln>
                  <a:noFill/>
                </a:ln>
                <a:solidFill>
                  <a:srgbClr val="3E3E3E"/>
                </a:solidFill>
                <a:effectLst/>
                <a:uLnTx/>
                <a:uFillTx/>
                <a:latin typeface="Calibri Light" panose="020F0302020204030204" pitchFamily="34" charset="0"/>
              </a:rPr>
              <a:t> available for AWS cloud</a:t>
            </a:r>
            <a:endParaRPr lang="en-GB" sz="1600" b="1" dirty="0">
              <a:solidFill>
                <a:srgbClr val="3E3E3E"/>
              </a:solidFill>
              <a:latin typeface="Calibri Light" panose="020F0302020204030204" pitchFamily="34" charset="0"/>
            </a:endParaRPr>
          </a:p>
          <a:p>
            <a:pPr marL="285750" marR="0" lvl="0" indent="-285750"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endParaRPr lang="en-GB" sz="800" dirty="0" smtClean="0">
              <a:solidFill>
                <a:srgbClr val="3E3E3E"/>
              </a:solidFill>
              <a:latin typeface="Calibri Light" panose="020F0302020204030204" pitchFamily="34" charset="0"/>
            </a:endParaRPr>
          </a:p>
          <a:p>
            <a:pPr marL="285750" marR="0" lvl="0" indent="-285750"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GB" sz="1600" dirty="0" smtClean="0">
                <a:solidFill>
                  <a:srgbClr val="3E3E3E"/>
                </a:solidFill>
                <a:latin typeface="Calibri Light" panose="020F0302020204030204" pitchFamily="34" charset="0"/>
              </a:rPr>
              <a:t>Work </a:t>
            </a:r>
            <a:r>
              <a:rPr lang="en-GB" sz="1600" dirty="0" smtClean="0">
                <a:solidFill>
                  <a:srgbClr val="3E3E3E"/>
                </a:solidFill>
                <a:latin typeface="Calibri Light" panose="020F0302020204030204" pitchFamily="34" charset="0"/>
              </a:rPr>
              <a:t>under-way for </a:t>
            </a:r>
            <a:r>
              <a:rPr kumimoji="0" lang="en-GB" sz="1600" i="0" u="none" strike="noStrike" kern="1200" cap="none" spc="0" normalizeH="0" noProof="0" dirty="0" smtClean="0">
                <a:ln>
                  <a:noFill/>
                </a:ln>
                <a:solidFill>
                  <a:srgbClr val="3E3E3E"/>
                </a:solidFill>
                <a:effectLst/>
                <a:uLnTx/>
                <a:uFillTx/>
                <a:latin typeface="Calibri Light" panose="020F0302020204030204" pitchFamily="34" charset="0"/>
              </a:rPr>
              <a:t>Azure MVP</a:t>
            </a:r>
            <a:endParaRPr kumimoji="0" lang="en-GB" sz="1600" b="1" i="0" u="none" strike="noStrike" kern="1200" cap="none" spc="0" normalizeH="0" baseline="0" noProof="0" dirty="0">
              <a:ln>
                <a:noFill/>
              </a:ln>
              <a:solidFill>
                <a:srgbClr val="3E3E3E"/>
              </a:solidFill>
              <a:effectLst/>
              <a:uLnTx/>
              <a:uFillTx/>
              <a:latin typeface="Calibri Light" panose="020F0302020204030204" pitchFamily="34" charset="0"/>
            </a:endParaRPr>
          </a:p>
        </p:txBody>
      </p:sp>
      <p:sp>
        <p:nvSpPr>
          <p:cNvPr id="13" name="Rounded Rectangle 12"/>
          <p:cNvSpPr/>
          <p:nvPr/>
        </p:nvSpPr>
        <p:spPr>
          <a:xfrm>
            <a:off x="9854402" y="1090371"/>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lang="en-US" sz="2400" b="1" kern="0" dirty="0">
                <a:solidFill>
                  <a:srgbClr val="B40000"/>
                </a:solidFill>
                <a:latin typeface="+mj-lt"/>
              </a:rPr>
              <a:t>4</a:t>
            </a:r>
            <a:endParaRPr kumimoji="0" lang="en-US" sz="2400" b="1" i="0" u="none" strike="noStrike" kern="0" cap="none" spc="0" normalizeH="0" baseline="0" noProof="0" dirty="0" smtClean="0">
              <a:ln>
                <a:noFill/>
              </a:ln>
              <a:solidFill>
                <a:srgbClr val="B40000"/>
              </a:solidFill>
              <a:effectLst/>
              <a:uLnTx/>
              <a:uFillTx/>
              <a:latin typeface="+mj-lt"/>
              <a:ea typeface="+mn-ea"/>
              <a:cs typeface="+mn-cs"/>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752" y="1711499"/>
            <a:ext cx="985296" cy="1151091"/>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597" y="1711500"/>
            <a:ext cx="1733002" cy="977433"/>
          </a:xfrm>
          <a:prstGeom prst="rect">
            <a:avLst/>
          </a:prstGeom>
        </p:spPr>
      </p:pic>
      <p:sp>
        <p:nvSpPr>
          <p:cNvPr id="17" name="Rectangle 16"/>
          <p:cNvSpPr/>
          <p:nvPr/>
        </p:nvSpPr>
        <p:spPr>
          <a:xfrm>
            <a:off x="4670121" y="302930"/>
            <a:ext cx="2748708" cy="360791"/>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chemeClr val="bg1">
                    <a:lumMod val="50000"/>
                  </a:schemeClr>
                </a:solidFill>
                <a:effectLst/>
                <a:uLnTx/>
                <a:uFillTx/>
                <a:latin typeface="+mj-lt"/>
                <a:ea typeface="+mn-ea"/>
                <a:cs typeface="+mn-cs"/>
              </a:rPr>
              <a:t>Key Features / Benefits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0000">
            <a:off x="4262365" y="1729663"/>
            <a:ext cx="2088987" cy="859469"/>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5198" y="1711500"/>
            <a:ext cx="2680502" cy="895797"/>
          </a:xfrm>
          <a:prstGeom prst="rect">
            <a:avLst/>
          </a:prstGeom>
        </p:spPr>
      </p:pic>
    </p:spTree>
    <p:extLst>
      <p:ext uri="{BB962C8B-B14F-4D97-AF65-F5344CB8AC3E}">
        <p14:creationId xmlns:p14="http://schemas.microsoft.com/office/powerpoint/2010/main" val="333738382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Cloud Services Libraries</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5</a:t>
            </a:fld>
            <a:endParaRPr lang="en-US" dirty="0"/>
          </a:p>
        </p:txBody>
      </p:sp>
      <p:sp>
        <p:nvSpPr>
          <p:cNvPr id="5" name="Rounded Rectangle 4"/>
          <p:cNvSpPr/>
          <p:nvPr/>
        </p:nvSpPr>
        <p:spPr>
          <a:xfrm>
            <a:off x="983207" y="1867861"/>
            <a:ext cx="10734176" cy="4533832"/>
          </a:xfrm>
          <a:prstGeom prst="roundRect">
            <a:avLst>
              <a:gd name="adj" fmla="val 5138"/>
            </a:avLst>
          </a:prstGeom>
          <a:solidFill>
            <a:srgbClr val="FFFFFF">
              <a:alpha val="26000"/>
            </a:srgbClr>
          </a:solidFill>
          <a:ln w="9525" cap="flat" cmpd="sng" algn="ctr">
            <a:solidFill>
              <a:srgbClr val="B40000"/>
            </a:solidFill>
            <a:prstDash val="sysDash"/>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a:ea typeface="+mn-ea"/>
              <a:cs typeface="+mn-cs"/>
            </a:endParaRPr>
          </a:p>
        </p:txBody>
      </p:sp>
      <p:sp>
        <p:nvSpPr>
          <p:cNvPr id="6" name="Content Placeholder 2"/>
          <p:cNvSpPr txBox="1">
            <a:spLocks/>
          </p:cNvSpPr>
          <p:nvPr/>
        </p:nvSpPr>
        <p:spPr>
          <a:xfrm>
            <a:off x="1074647" y="3740323"/>
            <a:ext cx="3544096" cy="2569037"/>
          </a:xfrm>
          <a:prstGeom prst="rect">
            <a:avLst/>
          </a:prstGeom>
        </p:spPr>
        <p:txBody>
          <a:bodyPr vert="horz" lIns="0" tIns="0" rIns="0" bIns="0" rtlCol="0">
            <a:noAutofit/>
          </a:bodyPr>
          <a:lstStyle>
            <a:lvl1pPr marL="228531" indent="-228531" algn="l" defTabSz="914126" rtl="0" eaLnBrk="1" latinLnBrk="0" hangingPunct="1">
              <a:lnSpc>
                <a:spcPct val="100000"/>
              </a:lnSpc>
              <a:spcBef>
                <a:spcPts val="1000"/>
              </a:spcBef>
              <a:buFont typeface="Arial"/>
              <a:buChar char="•"/>
              <a:defRPr sz="1799" b="0" i="0" kern="1200">
                <a:solidFill>
                  <a:schemeClr val="tx2">
                    <a:lumMod val="75000"/>
                  </a:schemeClr>
                </a:solidFill>
                <a:latin typeface="Arial" charset="0"/>
                <a:ea typeface="+mn-ea"/>
                <a:cs typeface="+mn-cs"/>
              </a:defRPr>
            </a:lvl1pPr>
            <a:lvl2pPr marL="685594"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2pPr>
            <a:lvl3pPr marL="1142657"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3pPr>
            <a:lvl4pPr marL="1599720"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4pPr>
            <a:lvl5pPr marL="2056783"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5pPr>
            <a:lvl6pPr marL="2513846"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9pPr>
          </a:lstStyle>
          <a:p>
            <a:pPr marL="0" indent="0" defTabSz="914400">
              <a:lnSpc>
                <a:spcPct val="120000"/>
              </a:lnSpc>
              <a:spcBef>
                <a:spcPts val="0"/>
              </a:spcBef>
              <a:buNone/>
            </a:pPr>
            <a:r>
              <a:rPr lang="en-GB" sz="1400" dirty="0" smtClean="0">
                <a:solidFill>
                  <a:srgbClr val="3E3E3E"/>
                </a:solidFill>
                <a:latin typeface="Calibri Light" panose="020F0302020204030204" pitchFamily="34" charset="0"/>
                <a:ea typeface="Calibri" charset="0"/>
                <a:cs typeface="Calibri" charset="0"/>
              </a:rPr>
              <a:t>Defined set of </a:t>
            </a:r>
            <a:r>
              <a:rPr lang="en-GB" sz="1400" b="1" dirty="0" smtClean="0">
                <a:solidFill>
                  <a:srgbClr val="3E3E3E"/>
                </a:solidFill>
                <a:latin typeface="Calibri Light" panose="020F0302020204030204" pitchFamily="34" charset="0"/>
                <a:ea typeface="Calibri" charset="0"/>
                <a:cs typeface="Calibri" charset="0"/>
              </a:rPr>
              <a:t>contracts for </a:t>
            </a: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Cloud Services</a:t>
            </a:r>
            <a:r>
              <a:rPr lang="en-GB" sz="1400" dirty="0" smtClean="0">
                <a:solidFill>
                  <a:srgbClr val="3E3E3E"/>
                </a:solidFill>
                <a:latin typeface="Calibri Light" panose="020F0302020204030204" pitchFamily="34" charset="0"/>
                <a:ea typeface="Calibri" charset="0"/>
                <a:cs typeface="Calibri" charset="0"/>
              </a:rPr>
              <a:t>: </a:t>
            </a:r>
            <a:r>
              <a:rPr lang="en-GB" sz="1400" dirty="0" smtClean="0">
                <a:solidFill>
                  <a:srgbClr val="3E3E3E"/>
                </a:solidFill>
                <a:latin typeface="Calibri Light" panose="020F0302020204030204" pitchFamily="34" charset="0"/>
                <a:ea typeface="Calibri" charset="0"/>
                <a:cs typeface="Calibri" charset="0"/>
              </a:rPr>
              <a:t>a java class whose contract is exposed through a Java interface</a:t>
            </a:r>
            <a:endParaRPr lang="en-GB" sz="1400" dirty="0" smtClean="0">
              <a:solidFill>
                <a:srgbClr val="3E3E3E"/>
              </a:solidFill>
              <a:latin typeface="Calibri Light" panose="020F0302020204030204" pitchFamily="34" charset="0"/>
              <a:ea typeface="Calibri" charset="0"/>
              <a:cs typeface="Calibri" charset="0"/>
            </a:endParaRP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Request Processor: </a:t>
            </a:r>
            <a:r>
              <a:rPr lang="en-GB" sz="1400" dirty="0" smtClean="0">
                <a:solidFill>
                  <a:srgbClr val="3E3E3E"/>
                </a:solidFill>
                <a:latin typeface="Calibri Light" panose="020F0302020204030204" pitchFamily="34" charset="0"/>
                <a:ea typeface="Calibri" charset="0"/>
                <a:cs typeface="Calibri" charset="0"/>
              </a:rPr>
              <a:t>encapsulate business logic</a:t>
            </a:r>
            <a:endParaRPr lang="en-GB" sz="1400" b="1" dirty="0" smtClean="0">
              <a:solidFill>
                <a:srgbClr val="3E3E3E"/>
              </a:solidFill>
              <a:latin typeface="Calibri Light" panose="020F0302020204030204" pitchFamily="34" charset="0"/>
              <a:ea typeface="Calibri" charset="0"/>
              <a:cs typeface="Calibri" charset="0"/>
            </a:endParaRP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Transformer</a:t>
            </a:r>
            <a:r>
              <a:rPr lang="en-GB" sz="1400" b="1" dirty="0" smtClean="0">
                <a:solidFill>
                  <a:srgbClr val="3E3E3E"/>
                </a:solidFill>
                <a:latin typeface="Calibri Light" panose="020F0302020204030204" pitchFamily="34" charset="0"/>
                <a:ea typeface="Calibri" charset="0"/>
                <a:cs typeface="Calibri" charset="0"/>
              </a:rPr>
              <a:t>:</a:t>
            </a:r>
            <a:r>
              <a:rPr lang="en-GB" sz="1400" dirty="0" smtClean="0">
                <a:solidFill>
                  <a:srgbClr val="3E3E3E"/>
                </a:solidFill>
                <a:latin typeface="Calibri Light" panose="020F0302020204030204" pitchFamily="34" charset="0"/>
                <a:ea typeface="Calibri" charset="0"/>
                <a:cs typeface="Calibri" charset="0"/>
              </a:rPr>
              <a:t> </a:t>
            </a:r>
            <a:r>
              <a:rPr lang="en-GB" sz="1400" dirty="0" smtClean="0">
                <a:solidFill>
                  <a:srgbClr val="3E3E3E"/>
                </a:solidFill>
                <a:latin typeface="Calibri Light" panose="020F0302020204030204" pitchFamily="34" charset="0"/>
                <a:ea typeface="Calibri" charset="0"/>
                <a:cs typeface="Calibri" charset="0"/>
              </a:rPr>
              <a:t>transform inbound request </a:t>
            </a:r>
            <a:r>
              <a:rPr lang="en-GB" sz="1400" dirty="0" smtClean="0">
                <a:solidFill>
                  <a:srgbClr val="3E3E3E"/>
                </a:solidFill>
                <a:latin typeface="Calibri Light" panose="020F0302020204030204" pitchFamily="34" charset="0"/>
                <a:ea typeface="Calibri" charset="0"/>
                <a:cs typeface="Calibri" charset="0"/>
              </a:rPr>
              <a:t>format i.e. </a:t>
            </a:r>
            <a:r>
              <a:rPr lang="en-GB" sz="1400" dirty="0" smtClean="0">
                <a:solidFill>
                  <a:srgbClr val="3E3E3E"/>
                </a:solidFill>
                <a:latin typeface="Calibri Light" panose="020F0302020204030204" pitchFamily="34" charset="0"/>
                <a:ea typeface="Calibri" charset="0"/>
                <a:cs typeface="Calibri" charset="0"/>
              </a:rPr>
              <a:t>JSON/XML </a:t>
            </a:r>
            <a:r>
              <a:rPr lang="en-GB" sz="1400" dirty="0" smtClean="0">
                <a:solidFill>
                  <a:srgbClr val="3E3E3E"/>
                </a:solidFill>
                <a:latin typeface="Calibri Light" panose="020F0302020204030204" pitchFamily="34" charset="0"/>
                <a:ea typeface="Calibri" charset="0"/>
                <a:cs typeface="Calibri" charset="0"/>
              </a:rPr>
              <a:t>to internal Data Models and vice-versa</a:t>
            </a:r>
          </a:p>
          <a:p>
            <a:pPr defTabSz="914400">
              <a:lnSpc>
                <a:spcPct val="120000"/>
              </a:lnSpc>
              <a:spcBef>
                <a:spcPts val="0"/>
              </a:spcBef>
            </a:pPr>
            <a:r>
              <a:rPr lang="en-GB" sz="1400" b="1" dirty="0" err="1" smtClean="0">
                <a:solidFill>
                  <a:srgbClr val="3E3E3E"/>
                </a:solidFill>
                <a:latin typeface="Calibri Light" panose="020F0302020204030204" pitchFamily="34" charset="0"/>
                <a:ea typeface="Calibri" charset="0"/>
                <a:cs typeface="Calibri" charset="0"/>
              </a:rPr>
              <a:t>CloudFactory</a:t>
            </a:r>
            <a:r>
              <a:rPr lang="en-GB" sz="1400" b="1" dirty="0" smtClean="0">
                <a:solidFill>
                  <a:srgbClr val="3E3E3E"/>
                </a:solidFill>
                <a:latin typeface="Calibri Light" panose="020F0302020204030204" pitchFamily="34" charset="0"/>
                <a:ea typeface="Calibri" charset="0"/>
                <a:cs typeface="Calibri" charset="0"/>
              </a:rPr>
              <a:t>:</a:t>
            </a:r>
            <a:r>
              <a:rPr lang="en-GB" sz="1400" dirty="0" smtClean="0">
                <a:solidFill>
                  <a:srgbClr val="3E3E3E"/>
                </a:solidFill>
                <a:latin typeface="Calibri Light" panose="020F0302020204030204" pitchFamily="34" charset="0"/>
                <a:ea typeface="Calibri" charset="0"/>
                <a:cs typeface="Calibri" charset="0"/>
              </a:rPr>
              <a:t> </a:t>
            </a:r>
            <a:r>
              <a:rPr lang="en-GB" sz="1400" dirty="0" smtClean="0">
                <a:solidFill>
                  <a:srgbClr val="3E3E3E"/>
                </a:solidFill>
                <a:latin typeface="Calibri Light" panose="020F0302020204030204" pitchFamily="34" charset="0"/>
                <a:ea typeface="Calibri" charset="0"/>
                <a:cs typeface="Calibri" charset="0"/>
              </a:rPr>
              <a:t>creates </a:t>
            </a:r>
            <a:r>
              <a:rPr lang="en-GB" sz="1400" dirty="0" smtClean="0">
                <a:solidFill>
                  <a:srgbClr val="3E3E3E"/>
                </a:solidFill>
                <a:latin typeface="Calibri Light" panose="020F0302020204030204" pitchFamily="34" charset="0"/>
                <a:ea typeface="Calibri" charset="0"/>
                <a:cs typeface="Calibri" charset="0"/>
              </a:rPr>
              <a:t>Cloud Services specific to a Cloud Providers i.e. AWS, Azure, </a:t>
            </a:r>
            <a:r>
              <a:rPr lang="en-GB" sz="1400" dirty="0" err="1" smtClean="0">
                <a:solidFill>
                  <a:srgbClr val="3E3E3E"/>
                </a:solidFill>
                <a:latin typeface="Calibri Light" panose="020F0302020204030204" pitchFamily="34" charset="0"/>
                <a:ea typeface="Calibri" charset="0"/>
                <a:cs typeface="Calibri" charset="0"/>
              </a:rPr>
              <a:t>etc</a:t>
            </a:r>
            <a:endParaRPr lang="en-GB" sz="1400" dirty="0" smtClean="0">
              <a:solidFill>
                <a:srgbClr val="3E3E3E"/>
              </a:solidFill>
              <a:latin typeface="Calibri Light" panose="020F0302020204030204" pitchFamily="34" charset="0"/>
              <a:ea typeface="Calibri" charset="0"/>
              <a:cs typeface="Calibri" charset="0"/>
            </a:endParaRPr>
          </a:p>
        </p:txBody>
      </p:sp>
      <p:sp>
        <p:nvSpPr>
          <p:cNvPr id="7" name="Content Placeholder 2"/>
          <p:cNvSpPr txBox="1">
            <a:spLocks/>
          </p:cNvSpPr>
          <p:nvPr/>
        </p:nvSpPr>
        <p:spPr>
          <a:xfrm>
            <a:off x="4393519" y="3740323"/>
            <a:ext cx="2033410" cy="1607466"/>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Data Models </a:t>
            </a:r>
            <a:r>
              <a:rPr lang="en-GB" sz="1600" dirty="0" smtClean="0">
                <a:solidFill>
                  <a:srgbClr val="3E3E3E"/>
                </a:solidFill>
                <a:latin typeface="Calibri Light" panose="020F0302020204030204" pitchFamily="34" charset="0"/>
              </a:rPr>
              <a:t>– Service specific data </a:t>
            </a:r>
            <a:r>
              <a:rPr lang="en-GB" sz="1600" dirty="0">
                <a:solidFill>
                  <a:srgbClr val="3E3E3E"/>
                </a:solidFill>
                <a:latin typeface="Calibri Light" panose="020F0302020204030204" pitchFamily="34" charset="0"/>
              </a:rPr>
              <a:t>models for data </a:t>
            </a:r>
            <a:r>
              <a:rPr lang="en-GB" sz="1600" dirty="0" smtClean="0">
                <a:solidFill>
                  <a:srgbClr val="3E3E3E"/>
                </a:solidFill>
                <a:latin typeface="Calibri Light" panose="020F0302020204030204" pitchFamily="34" charset="0"/>
              </a:rPr>
              <a:t>exchange between Cloud Services</a:t>
            </a:r>
            <a:endParaRPr lang="en-GB" sz="1600" dirty="0">
              <a:solidFill>
                <a:srgbClr val="3E3E3E"/>
              </a:solidFill>
              <a:latin typeface="Calibri Light" panose="020F0302020204030204" pitchFamily="34" charset="0"/>
            </a:endParaRPr>
          </a:p>
        </p:txBody>
      </p:sp>
      <p:sp>
        <p:nvSpPr>
          <p:cNvPr id="8" name="Content Placeholder 2"/>
          <p:cNvSpPr txBox="1">
            <a:spLocks/>
          </p:cNvSpPr>
          <p:nvPr/>
        </p:nvSpPr>
        <p:spPr>
          <a:xfrm>
            <a:off x="6599703" y="3740323"/>
            <a:ext cx="2290580" cy="2464534"/>
          </a:xfrm>
          <a:prstGeom prst="rect">
            <a:avLst/>
          </a:prstGeom>
        </p:spPr>
        <p:txBody>
          <a:bodyPr vert="horz" lIns="0" tIns="0" rIns="0" bIns="0" rtlCol="0">
            <a:normAutofit lnSpcReduction="10000"/>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Simple </a:t>
            </a:r>
            <a:r>
              <a:rPr lang="en-GB" sz="1600" dirty="0" smtClean="0">
                <a:solidFill>
                  <a:srgbClr val="3E3E3E"/>
                </a:solidFill>
                <a:latin typeface="Calibri Light" panose="020F0302020204030204" pitchFamily="34" charset="0"/>
              </a:rPr>
              <a:t>and</a:t>
            </a:r>
            <a:r>
              <a:rPr lang="en-GB" sz="1600" b="1" dirty="0" smtClean="0">
                <a:solidFill>
                  <a:srgbClr val="3E3E3E"/>
                </a:solidFill>
                <a:latin typeface="Calibri Light" panose="020F0302020204030204" pitchFamily="34" charset="0"/>
              </a:rPr>
              <a:t> easy to use </a:t>
            </a:r>
          </a:p>
          <a:p>
            <a:pPr marL="28575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Cloud </a:t>
            </a:r>
            <a:r>
              <a:rPr lang="en-GB" sz="1600" b="1" dirty="0">
                <a:solidFill>
                  <a:srgbClr val="3E3E3E"/>
                </a:solidFill>
                <a:latin typeface="Calibri Light" panose="020F0302020204030204" pitchFamily="34" charset="0"/>
              </a:rPr>
              <a:t>Agnostic </a:t>
            </a:r>
            <a:r>
              <a:rPr lang="en-GB" sz="1600" dirty="0">
                <a:solidFill>
                  <a:srgbClr val="3E3E3E"/>
                </a:solidFill>
                <a:latin typeface="Calibri Light" panose="020F0302020204030204" pitchFamily="34" charset="0"/>
              </a:rPr>
              <a:t>– separate implementation of these contracts per cloud provider</a:t>
            </a:r>
          </a:p>
          <a:p>
            <a:pPr marL="285750" lvl="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Interoperability</a:t>
            </a:r>
            <a:r>
              <a:rPr lang="en-GB" sz="1600" dirty="0" smtClean="0">
                <a:solidFill>
                  <a:srgbClr val="3E3E3E"/>
                </a:solidFill>
                <a:latin typeface="Calibri Light" panose="020F0302020204030204" pitchFamily="34" charset="0"/>
              </a:rPr>
              <a:t> across </a:t>
            </a:r>
            <a:r>
              <a:rPr kumimoji="0" lang="en-GB" sz="1600" i="0" u="none" strike="noStrike" kern="1200" cap="none" spc="0" normalizeH="0" baseline="0" noProof="0" dirty="0" smtClean="0">
                <a:ln>
                  <a:noFill/>
                </a:ln>
                <a:solidFill>
                  <a:srgbClr val="3E3E3E"/>
                </a:solidFill>
                <a:effectLst/>
                <a:uLnTx/>
                <a:uFillTx/>
                <a:latin typeface="Calibri Light" panose="020F0302020204030204" pitchFamily="34" charset="0"/>
              </a:rPr>
              <a:t>cloud providers</a:t>
            </a:r>
          </a:p>
          <a:p>
            <a:pPr marL="285750" lvl="0" indent="-285750">
              <a:spcBef>
                <a:spcPts val="0"/>
              </a:spcBef>
              <a:spcAft>
                <a:spcPts val="0"/>
              </a:spcAft>
              <a:buFont typeface="Arial" panose="020B0604020202020204" pitchFamily="34" charset="0"/>
              <a:buChar char="•"/>
              <a:defRPr/>
            </a:pPr>
            <a:r>
              <a:rPr lang="en-GB" sz="1600" b="1" dirty="0">
                <a:solidFill>
                  <a:srgbClr val="3E3E3E"/>
                </a:solidFill>
                <a:latin typeface="Calibri Light" panose="020F0302020204030204" pitchFamily="34" charset="0"/>
              </a:rPr>
              <a:t>W</a:t>
            </a:r>
            <a:r>
              <a:rPr kumimoji="0" lang="en-GB" sz="1600" b="1" i="0" u="none" strike="noStrike" kern="1200" cap="none" spc="0" normalizeH="0" baseline="0" noProof="0" dirty="0" smtClean="0">
                <a:ln>
                  <a:noFill/>
                </a:ln>
                <a:solidFill>
                  <a:srgbClr val="3E3E3E"/>
                </a:solidFill>
                <a:effectLst/>
                <a:uLnTx/>
                <a:uFillTx/>
                <a:latin typeface="Calibri Light" panose="020F0302020204030204" pitchFamily="34" charset="0"/>
              </a:rPr>
              <a:t>rite once, run anywhere</a:t>
            </a:r>
          </a:p>
          <a:p>
            <a:pPr marL="285750" lvl="0" indent="-285750">
              <a:spcBef>
                <a:spcPts val="0"/>
              </a:spcBef>
              <a:spcAft>
                <a:spcPts val="0"/>
              </a:spcAft>
              <a:buFont typeface="Arial" panose="020B0604020202020204" pitchFamily="34" charset="0"/>
              <a:buChar char="•"/>
              <a:defRPr/>
            </a:pPr>
            <a:endParaRPr kumimoji="0" lang="en-GB" sz="1600" i="0" u="none" strike="noStrike" kern="1200" cap="none" spc="0" normalizeH="0" baseline="0" noProof="0" dirty="0">
              <a:ln>
                <a:noFill/>
              </a:ln>
              <a:solidFill>
                <a:srgbClr val="3E3E3E"/>
              </a:solidFill>
              <a:effectLst/>
              <a:uLnTx/>
              <a:uFillTx/>
              <a:latin typeface="Calibri Light" panose="020F0302020204030204" pitchFamily="34" charset="0"/>
            </a:endParaRPr>
          </a:p>
        </p:txBody>
      </p:sp>
      <p:sp>
        <p:nvSpPr>
          <p:cNvPr id="9" name="Rounded Rectangle 8"/>
          <p:cNvSpPr/>
          <p:nvPr/>
        </p:nvSpPr>
        <p:spPr>
          <a:xfrm>
            <a:off x="2138681" y="2003132"/>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1</a:t>
            </a:r>
          </a:p>
        </p:txBody>
      </p:sp>
      <p:sp>
        <p:nvSpPr>
          <p:cNvPr id="10" name="Rounded Rectangle 9"/>
          <p:cNvSpPr/>
          <p:nvPr/>
        </p:nvSpPr>
        <p:spPr>
          <a:xfrm>
            <a:off x="4873452" y="2003132"/>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2</a:t>
            </a:r>
          </a:p>
        </p:txBody>
      </p:sp>
      <p:sp>
        <p:nvSpPr>
          <p:cNvPr id="11" name="Rounded Rectangle 10"/>
          <p:cNvSpPr/>
          <p:nvPr/>
        </p:nvSpPr>
        <p:spPr>
          <a:xfrm>
            <a:off x="7418829" y="1997471"/>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3</a:t>
            </a:r>
          </a:p>
        </p:txBody>
      </p:sp>
      <p:sp>
        <p:nvSpPr>
          <p:cNvPr id="12" name="Content Placeholder 2"/>
          <p:cNvSpPr txBox="1">
            <a:spLocks/>
          </p:cNvSpPr>
          <p:nvPr/>
        </p:nvSpPr>
        <p:spPr>
          <a:xfrm>
            <a:off x="9175700" y="3740323"/>
            <a:ext cx="1817866" cy="2464534"/>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marR="0" lvl="0" indent="-285750"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smtClean="0">
                <a:ln>
                  <a:noFill/>
                </a:ln>
                <a:solidFill>
                  <a:srgbClr val="3E3E3E"/>
                </a:solidFill>
                <a:effectLst/>
                <a:uLnTx/>
                <a:uFillTx/>
                <a:latin typeface="Calibri Light" panose="020F0302020204030204" pitchFamily="34" charset="0"/>
              </a:rPr>
              <a:t>MVP </a:t>
            </a:r>
            <a:r>
              <a:rPr kumimoji="0" lang="en-GB" sz="1600" i="1" u="none" strike="noStrike" kern="1200" cap="none" spc="0" normalizeH="0" baseline="0" noProof="0" dirty="0" smtClean="0">
                <a:ln>
                  <a:noFill/>
                </a:ln>
                <a:solidFill>
                  <a:srgbClr val="3E3E3E"/>
                </a:solidFill>
                <a:effectLst/>
                <a:uLnTx/>
                <a:uFillTx/>
                <a:latin typeface="Calibri Light" panose="020F0302020204030204" pitchFamily="34" charset="0"/>
              </a:rPr>
              <a:t>(Cloud Services, Transformer and </a:t>
            </a:r>
            <a:r>
              <a:rPr kumimoji="0" lang="en-GB" sz="1600" i="1" u="none" strike="noStrike" kern="1200" cap="none" spc="0" normalizeH="0" baseline="0" noProof="0" dirty="0" err="1" smtClean="0">
                <a:ln>
                  <a:noFill/>
                </a:ln>
                <a:solidFill>
                  <a:srgbClr val="3E3E3E"/>
                </a:solidFill>
                <a:effectLst/>
                <a:uLnTx/>
                <a:uFillTx/>
                <a:latin typeface="Calibri Light" panose="020F0302020204030204" pitchFamily="34" charset="0"/>
              </a:rPr>
              <a:t>CloudFactory</a:t>
            </a:r>
            <a:r>
              <a:rPr kumimoji="0" lang="en-GB" sz="1600" i="1" u="none" strike="noStrike" kern="1200" cap="none" spc="0" normalizeH="0" baseline="0" noProof="0" dirty="0" smtClean="0">
                <a:ln>
                  <a:noFill/>
                </a:ln>
                <a:solidFill>
                  <a:srgbClr val="3E3E3E"/>
                </a:solidFill>
                <a:effectLst/>
                <a:uLnTx/>
                <a:uFillTx/>
                <a:latin typeface="Calibri Light" panose="020F0302020204030204" pitchFamily="34" charset="0"/>
              </a:rPr>
              <a:t>)</a:t>
            </a:r>
            <a:r>
              <a:rPr kumimoji="0" lang="en-GB" sz="1600" b="1" i="0" u="none" strike="noStrike" kern="1200" cap="none" spc="0" normalizeH="0" baseline="0" noProof="0" dirty="0" smtClean="0">
                <a:ln>
                  <a:noFill/>
                </a:ln>
                <a:solidFill>
                  <a:srgbClr val="3E3E3E"/>
                </a:solidFill>
                <a:effectLst/>
                <a:uLnTx/>
                <a:uFillTx/>
                <a:latin typeface="Calibri Light" panose="020F0302020204030204" pitchFamily="34" charset="0"/>
              </a:rPr>
              <a:t> available for AWS cloud</a:t>
            </a:r>
            <a:endParaRPr lang="en-GB" sz="1600" b="1" dirty="0">
              <a:solidFill>
                <a:srgbClr val="3E3E3E"/>
              </a:solidFill>
              <a:latin typeface="Calibri Light" panose="020F0302020204030204" pitchFamily="34" charset="0"/>
            </a:endParaRPr>
          </a:p>
          <a:p>
            <a:pPr marL="285750" marR="0" lvl="0" indent="-285750"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GB" sz="1600" dirty="0" smtClean="0">
                <a:solidFill>
                  <a:srgbClr val="3E3E3E"/>
                </a:solidFill>
                <a:latin typeface="Calibri Light" panose="020F0302020204030204" pitchFamily="34" charset="0"/>
              </a:rPr>
              <a:t>Work under-way for </a:t>
            </a:r>
            <a:r>
              <a:rPr kumimoji="0" lang="en-GB" sz="1600" i="0" u="none" strike="noStrike" kern="1200" cap="none" spc="0" normalizeH="0" noProof="0" dirty="0" smtClean="0">
                <a:ln>
                  <a:noFill/>
                </a:ln>
                <a:solidFill>
                  <a:srgbClr val="3E3E3E"/>
                </a:solidFill>
                <a:effectLst/>
                <a:uLnTx/>
                <a:uFillTx/>
                <a:latin typeface="Calibri Light" panose="020F0302020204030204" pitchFamily="34" charset="0"/>
              </a:rPr>
              <a:t>Azure MVP</a:t>
            </a:r>
            <a:endParaRPr kumimoji="0" lang="en-GB" sz="1600" b="1" i="0" u="none" strike="noStrike" kern="1200" cap="none" spc="0" normalizeH="0" baseline="0" noProof="0" dirty="0">
              <a:ln>
                <a:noFill/>
              </a:ln>
              <a:solidFill>
                <a:srgbClr val="3E3E3E"/>
              </a:solidFill>
              <a:effectLst/>
              <a:uLnTx/>
              <a:uFillTx/>
              <a:latin typeface="Calibri Light" panose="020F0302020204030204" pitchFamily="34" charset="0"/>
            </a:endParaRPr>
          </a:p>
        </p:txBody>
      </p:sp>
      <p:sp>
        <p:nvSpPr>
          <p:cNvPr id="13" name="Rounded Rectangle 12"/>
          <p:cNvSpPr/>
          <p:nvPr/>
        </p:nvSpPr>
        <p:spPr>
          <a:xfrm>
            <a:off x="9854402" y="1978646"/>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lang="en-US" sz="2400" b="1" kern="0" dirty="0">
                <a:solidFill>
                  <a:srgbClr val="B40000"/>
                </a:solidFill>
                <a:latin typeface="+mj-lt"/>
              </a:rPr>
              <a:t>4</a:t>
            </a:r>
            <a:endParaRPr kumimoji="0" lang="en-US" sz="2400" b="1" i="0" u="none" strike="noStrike" kern="0" cap="none" spc="0" normalizeH="0" baseline="0" noProof="0" dirty="0" smtClean="0">
              <a:ln>
                <a:noFill/>
              </a:ln>
              <a:solidFill>
                <a:srgbClr val="B40000"/>
              </a:solidFill>
              <a:effectLst/>
              <a:uLnTx/>
              <a:uFillTx/>
              <a:latin typeface="+mj-lt"/>
              <a:ea typeface="+mn-ea"/>
              <a:cs typeface="+mn-cs"/>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644" y="2547527"/>
            <a:ext cx="985296" cy="1151091"/>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597" y="2547527"/>
            <a:ext cx="1733002" cy="977433"/>
          </a:xfrm>
          <a:prstGeom prst="rect">
            <a:avLst/>
          </a:prstGeom>
        </p:spPr>
      </p:pic>
      <p:sp>
        <p:nvSpPr>
          <p:cNvPr id="17" name="Rectangle 16"/>
          <p:cNvSpPr/>
          <p:nvPr/>
        </p:nvSpPr>
        <p:spPr>
          <a:xfrm>
            <a:off x="4618743" y="1699254"/>
            <a:ext cx="2748708" cy="360791"/>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chemeClr val="bg1">
                    <a:lumMod val="50000"/>
                  </a:schemeClr>
                </a:solidFill>
                <a:effectLst/>
                <a:uLnTx/>
                <a:uFillTx/>
                <a:latin typeface="+mj-lt"/>
                <a:ea typeface="+mn-ea"/>
                <a:cs typeface="+mn-cs"/>
              </a:rPr>
              <a:t>Key Features / Benefits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0000">
            <a:off x="4132257" y="2565691"/>
            <a:ext cx="2088987" cy="859469"/>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5198" y="2547527"/>
            <a:ext cx="2680502" cy="895797"/>
          </a:xfrm>
          <a:prstGeom prst="rect">
            <a:avLst/>
          </a:prstGeom>
        </p:spPr>
      </p:pic>
    </p:spTree>
    <p:extLst>
      <p:ext uri="{BB962C8B-B14F-4D97-AF65-F5344CB8AC3E}">
        <p14:creationId xmlns:p14="http://schemas.microsoft.com/office/powerpoint/2010/main" val="309435132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Cloud Request Processor Accelerator</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6</a:t>
            </a:fld>
            <a:endParaRPr lang="en-US" dirty="0"/>
          </a:p>
        </p:txBody>
      </p:sp>
      <p:sp>
        <p:nvSpPr>
          <p:cNvPr id="36" name="Rounded Rectangle 35"/>
          <p:cNvSpPr/>
          <p:nvPr/>
        </p:nvSpPr>
        <p:spPr>
          <a:xfrm>
            <a:off x="152400" y="1867861"/>
            <a:ext cx="11755233" cy="4671053"/>
          </a:xfrm>
          <a:prstGeom prst="roundRect">
            <a:avLst>
              <a:gd name="adj" fmla="val 5138"/>
            </a:avLst>
          </a:prstGeom>
          <a:solidFill>
            <a:srgbClr val="FFFFFF">
              <a:alpha val="26000"/>
            </a:srgbClr>
          </a:solidFill>
          <a:ln w="9525" cap="flat" cmpd="sng" algn="ctr">
            <a:solidFill>
              <a:srgbClr val="B40000"/>
            </a:solidFill>
            <a:prstDash val="sysDash"/>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a:ea typeface="+mn-ea"/>
              <a:cs typeface="+mn-cs"/>
            </a:endParaRPr>
          </a:p>
        </p:txBody>
      </p:sp>
      <p:sp>
        <p:nvSpPr>
          <p:cNvPr id="37" name="Content Placeholder 2"/>
          <p:cNvSpPr txBox="1">
            <a:spLocks/>
          </p:cNvSpPr>
          <p:nvPr/>
        </p:nvSpPr>
        <p:spPr>
          <a:xfrm>
            <a:off x="6987189" y="4202554"/>
            <a:ext cx="3580662" cy="2336360"/>
          </a:xfrm>
          <a:prstGeom prst="rect">
            <a:avLst/>
          </a:prstGeom>
        </p:spPr>
        <p:txBody>
          <a:bodyPr vert="horz" lIns="0" tIns="0" rIns="0" bIns="0" rtlCol="0">
            <a:noAutofit/>
          </a:bodyPr>
          <a:lstStyle>
            <a:lvl1pPr marL="228531" indent="-228531" algn="l" defTabSz="914126" rtl="0" eaLnBrk="1" latinLnBrk="0" hangingPunct="1">
              <a:lnSpc>
                <a:spcPct val="100000"/>
              </a:lnSpc>
              <a:spcBef>
                <a:spcPts val="1000"/>
              </a:spcBef>
              <a:buFont typeface="Arial"/>
              <a:buChar char="•"/>
              <a:defRPr sz="1799" b="0" i="0" kern="1200">
                <a:solidFill>
                  <a:schemeClr val="tx2">
                    <a:lumMod val="75000"/>
                  </a:schemeClr>
                </a:solidFill>
                <a:latin typeface="Arial" charset="0"/>
                <a:ea typeface="+mn-ea"/>
                <a:cs typeface="+mn-cs"/>
              </a:defRPr>
            </a:lvl1pPr>
            <a:lvl2pPr marL="685594"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2pPr>
            <a:lvl3pPr marL="1142657"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3pPr>
            <a:lvl4pPr marL="1599720"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4pPr>
            <a:lvl5pPr marL="2056783"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5pPr>
            <a:lvl6pPr marL="2513846"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9pPr>
          </a:lstStyle>
          <a:p>
            <a:pPr marL="0" indent="0" defTabSz="914400">
              <a:lnSpc>
                <a:spcPct val="120000"/>
              </a:lnSpc>
              <a:spcBef>
                <a:spcPts val="0"/>
              </a:spcBef>
              <a:buNone/>
            </a:pPr>
            <a:r>
              <a:rPr lang="en-GB" sz="1400" b="1" dirty="0" smtClean="0">
                <a:solidFill>
                  <a:srgbClr val="3E3E3E"/>
                </a:solidFill>
                <a:latin typeface="Calibri Light" panose="020F0302020204030204" pitchFamily="34" charset="0"/>
                <a:ea typeface="Calibri" charset="0"/>
                <a:cs typeface="Calibri" charset="0"/>
              </a:rPr>
              <a:t>Core Component </a:t>
            </a:r>
            <a:r>
              <a:rPr lang="en-GB" sz="1400" dirty="0" smtClean="0">
                <a:solidFill>
                  <a:srgbClr val="3E3E3E"/>
                </a:solidFill>
                <a:latin typeface="Calibri Light" panose="020F0302020204030204" pitchFamily="34" charset="0"/>
                <a:ea typeface="Calibri" charset="0"/>
                <a:cs typeface="Calibri" charset="0"/>
              </a:rPr>
              <a:t>does following</a:t>
            </a: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Required Configuration: </a:t>
            </a:r>
            <a:r>
              <a:rPr lang="en-GB" sz="1400" dirty="0" smtClean="0">
                <a:solidFill>
                  <a:srgbClr val="3E3E3E"/>
                </a:solidFill>
                <a:latin typeface="Calibri Light" panose="020F0302020204030204" pitchFamily="34" charset="0"/>
                <a:ea typeface="Calibri" charset="0"/>
                <a:cs typeface="Calibri" charset="0"/>
              </a:rPr>
              <a:t>business logic class name, required Cloud Services, Transformer, additional configuration</a:t>
            </a:r>
            <a:endParaRPr lang="en-GB" sz="1400" b="1" dirty="0" smtClean="0">
              <a:solidFill>
                <a:srgbClr val="3E3E3E"/>
              </a:solidFill>
              <a:latin typeface="Calibri Light" panose="020F0302020204030204" pitchFamily="34" charset="0"/>
              <a:ea typeface="Calibri" charset="0"/>
              <a:cs typeface="Calibri" charset="0"/>
            </a:endParaRP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Instantiate</a:t>
            </a:r>
            <a:r>
              <a:rPr lang="en-GB" sz="1400" dirty="0" smtClean="0">
                <a:solidFill>
                  <a:srgbClr val="3E3E3E"/>
                </a:solidFill>
                <a:latin typeface="Calibri Light" panose="020F0302020204030204" pitchFamily="34" charset="0"/>
                <a:ea typeface="Calibri" charset="0"/>
                <a:cs typeface="Calibri" charset="0"/>
              </a:rPr>
              <a:t> </a:t>
            </a:r>
            <a:r>
              <a:rPr lang="en-GB" sz="1400" b="1" dirty="0" err="1" smtClean="0">
                <a:solidFill>
                  <a:srgbClr val="3E3E3E"/>
                </a:solidFill>
                <a:latin typeface="Calibri Light" panose="020F0302020204030204" pitchFamily="34" charset="0"/>
                <a:ea typeface="Calibri" charset="0"/>
                <a:cs typeface="Calibri" charset="0"/>
              </a:rPr>
              <a:t>CloudRequestProcessor</a:t>
            </a:r>
            <a:r>
              <a:rPr lang="en-GB" sz="1400" b="1" dirty="0" smtClean="0">
                <a:solidFill>
                  <a:srgbClr val="3E3E3E"/>
                </a:solidFill>
                <a:latin typeface="Calibri Light" panose="020F0302020204030204" pitchFamily="34" charset="0"/>
                <a:ea typeface="Calibri" charset="0"/>
                <a:cs typeface="Calibri" charset="0"/>
              </a:rPr>
              <a:t> </a:t>
            </a:r>
            <a:r>
              <a:rPr lang="en-GB" sz="1400" dirty="0" smtClean="0">
                <a:solidFill>
                  <a:srgbClr val="3E3E3E"/>
                </a:solidFill>
                <a:latin typeface="Calibri Light" panose="020F0302020204030204" pitchFamily="34" charset="0"/>
                <a:ea typeface="Calibri" charset="0"/>
                <a:cs typeface="Calibri" charset="0"/>
              </a:rPr>
              <a:t>(</a:t>
            </a:r>
            <a:r>
              <a:rPr lang="en-GB" sz="1400" i="1" dirty="0" smtClean="0">
                <a:solidFill>
                  <a:srgbClr val="3E3E3E"/>
                </a:solidFill>
                <a:latin typeface="Calibri Light" panose="020F0302020204030204" pitchFamily="34" charset="0"/>
                <a:ea typeface="Calibri" charset="0"/>
                <a:cs typeface="Calibri" charset="0"/>
              </a:rPr>
              <a:t>business logic contract</a:t>
            </a:r>
            <a:r>
              <a:rPr lang="en-GB" sz="1400" dirty="0" smtClean="0">
                <a:solidFill>
                  <a:srgbClr val="3E3E3E"/>
                </a:solidFill>
                <a:latin typeface="Calibri Light" panose="020F0302020204030204" pitchFamily="34" charset="0"/>
                <a:ea typeface="Calibri" charset="0"/>
                <a:cs typeface="Calibri" charset="0"/>
              </a:rPr>
              <a:t>), </a:t>
            </a:r>
            <a:r>
              <a:rPr lang="en-GB" sz="1400" b="1" dirty="0" smtClean="0">
                <a:solidFill>
                  <a:srgbClr val="3E3E3E"/>
                </a:solidFill>
                <a:latin typeface="Calibri Light" panose="020F0302020204030204" pitchFamily="34" charset="0"/>
                <a:ea typeface="Calibri" charset="0"/>
                <a:cs typeface="Calibri" charset="0"/>
              </a:rPr>
              <a:t>Transform </a:t>
            </a:r>
            <a:r>
              <a:rPr lang="en-GB" sz="1400" dirty="0" smtClean="0">
                <a:solidFill>
                  <a:srgbClr val="3E3E3E"/>
                </a:solidFill>
                <a:latin typeface="Calibri Light" panose="020F0302020204030204" pitchFamily="34" charset="0"/>
                <a:ea typeface="Calibri" charset="0"/>
                <a:cs typeface="Calibri" charset="0"/>
              </a:rPr>
              <a:t>external request to internal format, </a:t>
            </a:r>
            <a:r>
              <a:rPr lang="en-GB" sz="1400" b="1" dirty="0" smtClean="0">
                <a:solidFill>
                  <a:srgbClr val="3E3E3E"/>
                </a:solidFill>
                <a:latin typeface="Calibri Light" panose="020F0302020204030204" pitchFamily="34" charset="0"/>
                <a:ea typeface="Calibri" charset="0"/>
                <a:cs typeface="Calibri" charset="0"/>
              </a:rPr>
              <a:t>Inject</a:t>
            </a:r>
            <a:r>
              <a:rPr lang="en-GB" sz="1400" dirty="0" smtClean="0">
                <a:solidFill>
                  <a:srgbClr val="3E3E3E"/>
                </a:solidFill>
                <a:latin typeface="Calibri Light" panose="020F0302020204030204" pitchFamily="34" charset="0"/>
                <a:ea typeface="Calibri" charset="0"/>
                <a:cs typeface="Calibri" charset="0"/>
              </a:rPr>
              <a:t> requested Cloud Services, configured properties, </a:t>
            </a:r>
            <a:r>
              <a:rPr lang="en-GB" sz="1400" b="1" dirty="0" smtClean="0">
                <a:solidFill>
                  <a:srgbClr val="3E3E3E"/>
                </a:solidFill>
                <a:latin typeface="Calibri Light" panose="020F0302020204030204" pitchFamily="34" charset="0"/>
                <a:ea typeface="Calibri" charset="0"/>
                <a:cs typeface="Calibri" charset="0"/>
              </a:rPr>
              <a:t>Execute </a:t>
            </a:r>
            <a:r>
              <a:rPr lang="en-GB" sz="1400" dirty="0" smtClean="0">
                <a:solidFill>
                  <a:srgbClr val="3E3E3E"/>
                </a:solidFill>
                <a:latin typeface="Calibri Light" panose="020F0302020204030204" pitchFamily="34" charset="0"/>
                <a:ea typeface="Calibri" charset="0"/>
                <a:cs typeface="Calibri" charset="0"/>
              </a:rPr>
              <a:t>it and</a:t>
            </a:r>
            <a:r>
              <a:rPr lang="en-GB" sz="1400" b="1" dirty="0" smtClean="0">
                <a:solidFill>
                  <a:srgbClr val="3E3E3E"/>
                </a:solidFill>
                <a:latin typeface="Calibri Light" panose="020F0302020204030204" pitchFamily="34" charset="0"/>
                <a:ea typeface="Calibri" charset="0"/>
                <a:cs typeface="Calibri" charset="0"/>
              </a:rPr>
              <a:t> Transform </a:t>
            </a:r>
            <a:r>
              <a:rPr lang="en-GB" sz="1400" dirty="0" smtClean="0">
                <a:solidFill>
                  <a:srgbClr val="3E3E3E"/>
                </a:solidFill>
                <a:latin typeface="Calibri Light" panose="020F0302020204030204" pitchFamily="34" charset="0"/>
                <a:ea typeface="Calibri" charset="0"/>
                <a:cs typeface="Calibri" charset="0"/>
              </a:rPr>
              <a:t>response to external format</a:t>
            </a:r>
            <a:endParaRPr lang="en-GB" sz="1400" dirty="0">
              <a:solidFill>
                <a:srgbClr val="3E3E3E"/>
              </a:solidFill>
              <a:latin typeface="Calibri Light" panose="020F0302020204030204" pitchFamily="34" charset="0"/>
              <a:ea typeface="Calibri" charset="0"/>
              <a:cs typeface="Calibri" charset="0"/>
            </a:endParaRPr>
          </a:p>
        </p:txBody>
      </p:sp>
      <p:sp>
        <p:nvSpPr>
          <p:cNvPr id="38" name="Content Placeholder 2"/>
          <p:cNvSpPr txBox="1">
            <a:spLocks/>
          </p:cNvSpPr>
          <p:nvPr/>
        </p:nvSpPr>
        <p:spPr>
          <a:xfrm>
            <a:off x="4425098" y="4202554"/>
            <a:ext cx="2319713" cy="2145778"/>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algn="ctr">
              <a:spcBef>
                <a:spcPts val="0"/>
              </a:spcBef>
              <a:spcAft>
                <a:spcPts val="0"/>
              </a:spcAft>
              <a:defRPr/>
            </a:pPr>
            <a:r>
              <a:rPr lang="en-US" sz="1400" b="1" dirty="0" smtClean="0">
                <a:solidFill>
                  <a:srgbClr val="3E3E3E"/>
                </a:solidFill>
                <a:latin typeface="Calibri Light" panose="020F0302020204030204" pitchFamily="34" charset="0"/>
              </a:rPr>
              <a:t>Transformer:</a:t>
            </a:r>
            <a:r>
              <a:rPr lang="en-US" sz="1400" dirty="0" smtClean="0">
                <a:solidFill>
                  <a:srgbClr val="3E3E3E"/>
                </a:solidFill>
                <a:latin typeface="Calibri Light" panose="020F0302020204030204" pitchFamily="34" charset="0"/>
              </a:rPr>
              <a:t> Write your own transformer(i.e. JSON/XML/</a:t>
            </a:r>
            <a:r>
              <a:rPr lang="en-US" sz="1400" dirty="0" err="1" smtClean="0">
                <a:solidFill>
                  <a:srgbClr val="3E3E3E"/>
                </a:solidFill>
                <a:latin typeface="Calibri Light" panose="020F0302020204030204" pitchFamily="34" charset="0"/>
              </a:rPr>
              <a:t>CloudEvent</a:t>
            </a:r>
            <a:r>
              <a:rPr lang="en-US" sz="1400" dirty="0" smtClean="0">
                <a:solidFill>
                  <a:srgbClr val="3E3E3E"/>
                </a:solidFill>
                <a:latin typeface="Calibri Light" panose="020F0302020204030204" pitchFamily="34" charset="0"/>
              </a:rPr>
              <a:t> Object/</a:t>
            </a:r>
            <a:r>
              <a:rPr lang="en-US" sz="1400" dirty="0" err="1" smtClean="0">
                <a:solidFill>
                  <a:srgbClr val="3E3E3E"/>
                </a:solidFill>
                <a:latin typeface="Calibri Light" panose="020F0302020204030204" pitchFamily="34" charset="0"/>
              </a:rPr>
              <a:t>etc</a:t>
            </a:r>
            <a:r>
              <a:rPr lang="en-US" sz="1400" dirty="0" smtClean="0">
                <a:solidFill>
                  <a:srgbClr val="3E3E3E"/>
                </a:solidFill>
                <a:latin typeface="Calibri Light" panose="020F0302020204030204" pitchFamily="34" charset="0"/>
              </a:rPr>
              <a:t>) to transform request format to Cloud Libraries internal </a:t>
            </a:r>
            <a:r>
              <a:rPr lang="en-US" sz="1400" dirty="0" smtClean="0">
                <a:solidFill>
                  <a:srgbClr val="3E3E3E"/>
                </a:solidFill>
                <a:latin typeface="Calibri Light" panose="020F0302020204030204" pitchFamily="34" charset="0"/>
              </a:rPr>
              <a:t>data model </a:t>
            </a:r>
            <a:r>
              <a:rPr lang="en-US" sz="1400" dirty="0" smtClean="0">
                <a:solidFill>
                  <a:srgbClr val="3E3E3E"/>
                </a:solidFill>
                <a:latin typeface="Calibri Light" panose="020F0302020204030204" pitchFamily="34" charset="0"/>
              </a:rPr>
              <a:t>and vice-versa.</a:t>
            </a:r>
            <a:endParaRPr lang="en-GB" sz="1400" dirty="0">
              <a:solidFill>
                <a:srgbClr val="3E3E3E"/>
              </a:solidFill>
              <a:latin typeface="Calibri Light" panose="020F0302020204030204" pitchFamily="34" charset="0"/>
            </a:endParaRPr>
          </a:p>
        </p:txBody>
      </p:sp>
      <p:sp>
        <p:nvSpPr>
          <p:cNvPr id="39" name="Content Placeholder 2"/>
          <p:cNvSpPr txBox="1">
            <a:spLocks/>
          </p:cNvSpPr>
          <p:nvPr/>
        </p:nvSpPr>
        <p:spPr>
          <a:xfrm>
            <a:off x="2690943" y="4202553"/>
            <a:ext cx="1734155" cy="2272731"/>
          </a:xfrm>
          <a:prstGeom prst="rect">
            <a:avLst/>
          </a:prstGeom>
        </p:spPr>
        <p:txBody>
          <a:bodyPr vert="horz" lIns="0" tIns="0" rIns="0" bIns="0" rtlCol="0">
            <a:normAutofit lnSpcReduction="10000"/>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a:spcBef>
                <a:spcPts val="0"/>
              </a:spcBef>
              <a:spcAft>
                <a:spcPts val="0"/>
              </a:spcAft>
              <a:defRPr/>
            </a:pPr>
            <a:r>
              <a:rPr lang="en-US" sz="1400" dirty="0" smtClean="0">
                <a:solidFill>
                  <a:srgbClr val="3E3E3E"/>
                </a:solidFill>
                <a:latin typeface="Calibri Light" panose="020F0302020204030204" pitchFamily="34" charset="0"/>
              </a:rPr>
              <a:t>Well suited for use case</a:t>
            </a:r>
          </a:p>
          <a:p>
            <a:pPr marL="285750" lvl="0" indent="-285750">
              <a:spcBef>
                <a:spcPts val="0"/>
              </a:spcBef>
              <a:spcAft>
                <a:spcPts val="0"/>
              </a:spcAft>
              <a:buFont typeface="Arial" panose="020B0604020202020204" pitchFamily="34" charset="0"/>
              <a:buChar char="•"/>
              <a:defRPr/>
            </a:pPr>
            <a:r>
              <a:rPr lang="en-US" sz="1400" b="1" dirty="0" smtClean="0">
                <a:solidFill>
                  <a:srgbClr val="3E3E3E"/>
                </a:solidFill>
                <a:latin typeface="Calibri Light" panose="020F0302020204030204" pitchFamily="34" charset="0"/>
              </a:rPr>
              <a:t>Event-Driven architecture</a:t>
            </a:r>
            <a:r>
              <a:rPr lang="en-US" sz="1400" dirty="0" smtClean="0">
                <a:solidFill>
                  <a:srgbClr val="3E3E3E"/>
                </a:solidFill>
                <a:latin typeface="Calibri Light" panose="020F0302020204030204" pitchFamily="34" charset="0"/>
              </a:rPr>
              <a:t> i.e. just configure Accelerator as </a:t>
            </a:r>
            <a:r>
              <a:rPr lang="en-US" sz="1400" dirty="0" smtClean="0">
                <a:solidFill>
                  <a:srgbClr val="3E3E3E"/>
                </a:solidFill>
                <a:latin typeface="Calibri Light" panose="020F0302020204030204" pitchFamily="34" charset="0"/>
              </a:rPr>
              <a:t>interceptor</a:t>
            </a:r>
            <a:endParaRPr lang="en-US" sz="1400" dirty="0" smtClean="0">
              <a:solidFill>
                <a:srgbClr val="3E3E3E"/>
              </a:solidFill>
              <a:latin typeface="Calibri Light" panose="020F0302020204030204" pitchFamily="34" charset="0"/>
            </a:endParaRPr>
          </a:p>
          <a:p>
            <a:pPr marL="285750" lvl="0" indent="-285750">
              <a:spcBef>
                <a:spcPts val="0"/>
              </a:spcBef>
              <a:spcAft>
                <a:spcPts val="0"/>
              </a:spcAft>
              <a:buFont typeface="Arial" panose="020B0604020202020204" pitchFamily="34" charset="0"/>
              <a:buChar char="•"/>
              <a:defRPr/>
            </a:pPr>
            <a:r>
              <a:rPr lang="en-US" sz="1400" b="1" dirty="0" smtClean="0">
                <a:solidFill>
                  <a:srgbClr val="3E3E3E"/>
                </a:solidFill>
                <a:latin typeface="Calibri Light" panose="020F0302020204030204" pitchFamily="34" charset="0"/>
              </a:rPr>
              <a:t>Data Pipeline:</a:t>
            </a:r>
            <a:r>
              <a:rPr lang="en-US" sz="1400" dirty="0" smtClean="0">
                <a:solidFill>
                  <a:srgbClr val="3E3E3E"/>
                </a:solidFill>
                <a:latin typeface="Calibri Light" panose="020F0302020204030204" pitchFamily="34" charset="0"/>
              </a:rPr>
              <a:t> write your own transformer and processors</a:t>
            </a:r>
            <a:endParaRPr lang="en-GB" sz="1400" dirty="0">
              <a:solidFill>
                <a:srgbClr val="3E3E3E"/>
              </a:solidFill>
              <a:latin typeface="Calibri Light" panose="020F0302020204030204" pitchFamily="34" charset="0"/>
            </a:endParaRPr>
          </a:p>
        </p:txBody>
      </p:sp>
      <p:sp>
        <p:nvSpPr>
          <p:cNvPr id="40" name="Rounded Rectangle 39"/>
          <p:cNvSpPr/>
          <p:nvPr/>
        </p:nvSpPr>
        <p:spPr>
          <a:xfrm>
            <a:off x="683527" y="2083150"/>
            <a:ext cx="464824" cy="464824"/>
          </a:xfrm>
          <a:prstGeom prst="roundRect">
            <a:avLst/>
          </a:prstGeom>
          <a:solidFill>
            <a:srgbClr val="FFFFFF"/>
          </a:solidFill>
          <a:ln w="12700" cap="flat" cmpd="sng" algn="ctr">
            <a:noFill/>
            <a:prstDash val="solid"/>
            <a:miter lim="800000"/>
          </a:ln>
          <a:effectLst/>
        </p:spPr>
        <p:txBody>
          <a:bodyPr rtlCol="0" anchor="t"/>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1</a:t>
            </a:r>
          </a:p>
        </p:txBody>
      </p:sp>
      <p:sp>
        <p:nvSpPr>
          <p:cNvPr id="41" name="Rounded Rectangle 40"/>
          <p:cNvSpPr/>
          <p:nvPr/>
        </p:nvSpPr>
        <p:spPr>
          <a:xfrm>
            <a:off x="3568027" y="2099128"/>
            <a:ext cx="464824" cy="543858"/>
          </a:xfrm>
          <a:prstGeom prst="roundRect">
            <a:avLst/>
          </a:prstGeom>
          <a:solidFill>
            <a:srgbClr val="FFFFFF"/>
          </a:solidFill>
          <a:ln w="12700" cap="flat" cmpd="sng" algn="ctr">
            <a:noFill/>
            <a:prstDash val="solid"/>
            <a:miter lim="800000"/>
          </a:ln>
          <a:effectLst/>
        </p:spPr>
        <p:txBody>
          <a:bodyPr rtlCol="0" anchor="t"/>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2</a:t>
            </a:r>
          </a:p>
        </p:txBody>
      </p:sp>
      <p:sp>
        <p:nvSpPr>
          <p:cNvPr id="42" name="Rounded Rectangle 41"/>
          <p:cNvSpPr/>
          <p:nvPr/>
        </p:nvSpPr>
        <p:spPr>
          <a:xfrm>
            <a:off x="5646725" y="2118776"/>
            <a:ext cx="464824" cy="464824"/>
          </a:xfrm>
          <a:prstGeom prst="roundRect">
            <a:avLst/>
          </a:prstGeom>
          <a:solidFill>
            <a:srgbClr val="FFFFFF"/>
          </a:solidFill>
          <a:ln w="12700" cap="flat" cmpd="sng" algn="ctr">
            <a:noFill/>
            <a:prstDash val="solid"/>
            <a:miter lim="800000"/>
          </a:ln>
          <a:effectLst/>
        </p:spPr>
        <p:txBody>
          <a:bodyPr rtlCol="0" anchor="t"/>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3</a:t>
            </a:r>
          </a:p>
        </p:txBody>
      </p:sp>
      <p:sp>
        <p:nvSpPr>
          <p:cNvPr id="43" name="Content Placeholder 2"/>
          <p:cNvSpPr txBox="1">
            <a:spLocks/>
          </p:cNvSpPr>
          <p:nvPr/>
        </p:nvSpPr>
        <p:spPr>
          <a:xfrm>
            <a:off x="10515599" y="4202554"/>
            <a:ext cx="1415145" cy="2017837"/>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lvl="0" indent="-285750">
              <a:spcBef>
                <a:spcPts val="0"/>
              </a:spcBef>
              <a:spcAft>
                <a:spcPts val="0"/>
              </a:spcAft>
              <a:buFont typeface="Arial" panose="020B0604020202020204" pitchFamily="34" charset="0"/>
              <a:buChar char="•"/>
              <a:defRPr/>
            </a:pPr>
            <a:r>
              <a:rPr lang="en-US" sz="1400" b="1" dirty="0" smtClean="0">
                <a:solidFill>
                  <a:srgbClr val="3E3E3E"/>
                </a:solidFill>
                <a:latin typeface="Calibri Light" panose="020F0302020204030204" pitchFamily="34" charset="0"/>
              </a:rPr>
              <a:t>MVP available for AWS Cloud Provider</a:t>
            </a:r>
          </a:p>
          <a:p>
            <a:pPr marL="285750" lvl="0" indent="-285750">
              <a:spcBef>
                <a:spcPts val="0"/>
              </a:spcBef>
              <a:spcAft>
                <a:spcPts val="0"/>
              </a:spcAft>
              <a:buFont typeface="Arial" panose="020B0604020202020204" pitchFamily="34" charset="0"/>
              <a:buChar char="•"/>
              <a:defRPr/>
            </a:pPr>
            <a:r>
              <a:rPr lang="en-US" sz="1400" dirty="0" smtClean="0">
                <a:solidFill>
                  <a:srgbClr val="3E3E3E"/>
                </a:solidFill>
                <a:latin typeface="Calibri Light" panose="020F0302020204030204" pitchFamily="34" charset="0"/>
              </a:rPr>
              <a:t>Work underway for Azure</a:t>
            </a:r>
            <a:endParaRPr lang="en-GB" sz="1400" dirty="0">
              <a:solidFill>
                <a:srgbClr val="3E3E3E"/>
              </a:solidFill>
              <a:latin typeface="Calibri Light" panose="020F0302020204030204" pitchFamily="34" charset="0"/>
            </a:endParaRPr>
          </a:p>
        </p:txBody>
      </p:sp>
      <p:sp>
        <p:nvSpPr>
          <p:cNvPr id="44" name="Rounded Rectangle 43"/>
          <p:cNvSpPr/>
          <p:nvPr/>
        </p:nvSpPr>
        <p:spPr>
          <a:xfrm>
            <a:off x="8069576" y="2083150"/>
            <a:ext cx="464824" cy="464824"/>
          </a:xfrm>
          <a:prstGeom prst="roundRect">
            <a:avLst/>
          </a:prstGeom>
          <a:solidFill>
            <a:srgbClr val="FFFFFF"/>
          </a:solidFill>
          <a:ln w="12700" cap="flat" cmpd="sng" algn="ctr">
            <a:noFill/>
            <a:prstDash val="solid"/>
            <a:miter lim="800000"/>
          </a:ln>
          <a:effectLst/>
        </p:spPr>
        <p:txBody>
          <a:bodyPr rtlCol="0" anchor="t"/>
          <a:lstStyle/>
          <a:p>
            <a:pPr marL="0" marR="0" lvl="0" indent="0" algn="ctr" defTabSz="914126" eaLnBrk="1" fontAlgn="auto" latinLnBrk="0" hangingPunct="1">
              <a:lnSpc>
                <a:spcPct val="100000"/>
              </a:lnSpc>
              <a:spcBef>
                <a:spcPts val="0"/>
              </a:spcBef>
              <a:spcAft>
                <a:spcPts val="0"/>
              </a:spcAft>
              <a:buClrTx/>
              <a:buSzTx/>
              <a:buFontTx/>
              <a:buNone/>
              <a:tabLst/>
              <a:defRPr/>
            </a:pPr>
            <a:r>
              <a:rPr lang="en-US" sz="2400" b="1" kern="0" dirty="0">
                <a:solidFill>
                  <a:srgbClr val="B40000"/>
                </a:solidFill>
                <a:latin typeface="+mj-lt"/>
              </a:rPr>
              <a:t>4</a:t>
            </a:r>
            <a:endParaRPr kumimoji="0" lang="en-US" sz="2400" b="1" i="0" u="none" strike="noStrike" kern="0" cap="none" spc="0" normalizeH="0" baseline="0" noProof="0" dirty="0" smtClean="0">
              <a:ln>
                <a:noFill/>
              </a:ln>
              <a:solidFill>
                <a:srgbClr val="B40000"/>
              </a:solidFill>
              <a:effectLst/>
              <a:uLnTx/>
              <a:uFillTx/>
              <a:latin typeface="+mj-lt"/>
              <a:ea typeface="+mn-ea"/>
              <a:cs typeface="+mn-cs"/>
            </a:endParaRPr>
          </a:p>
        </p:txBody>
      </p:sp>
      <p:graphicFrame>
        <p:nvGraphicFramePr>
          <p:cNvPr id="45" name="Diagram 44"/>
          <p:cNvGraphicFramePr/>
          <p:nvPr>
            <p:extLst>
              <p:ext uri="{D42A27DB-BD31-4B8C-83A1-F6EECF244321}">
                <p14:modId xmlns:p14="http://schemas.microsoft.com/office/powerpoint/2010/main" val="2849331555"/>
              </p:ext>
            </p:extLst>
          </p:nvPr>
        </p:nvGraphicFramePr>
        <p:xfrm>
          <a:off x="152400" y="2514600"/>
          <a:ext cx="2088157" cy="1661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17982" y="2877072"/>
            <a:ext cx="690563" cy="690563"/>
          </a:xfrm>
          <a:prstGeom prst="rect">
            <a:avLst/>
          </a:prstGeom>
        </p:spPr>
      </p:pic>
      <p:sp>
        <p:nvSpPr>
          <p:cNvPr id="47" name="Content Placeholder 2"/>
          <p:cNvSpPr txBox="1">
            <a:spLocks/>
          </p:cNvSpPr>
          <p:nvPr/>
        </p:nvSpPr>
        <p:spPr>
          <a:xfrm>
            <a:off x="163624" y="4202554"/>
            <a:ext cx="2304874" cy="2272731"/>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lvl="0" indent="-285750">
              <a:spcBef>
                <a:spcPts val="0"/>
              </a:spcBef>
              <a:spcAft>
                <a:spcPts val="0"/>
              </a:spcAft>
              <a:buFont typeface="Arial" panose="020B0604020202020204" pitchFamily="34" charset="0"/>
              <a:buChar char="•"/>
              <a:defRPr/>
            </a:pPr>
            <a:r>
              <a:rPr lang="en-US" sz="1400" b="1" dirty="0" smtClean="0">
                <a:solidFill>
                  <a:srgbClr val="3E3E3E"/>
                </a:solidFill>
                <a:latin typeface="Calibri Light" panose="020F0302020204030204" pitchFamily="34" charset="0"/>
              </a:rPr>
              <a:t>De-couple</a:t>
            </a:r>
            <a:r>
              <a:rPr lang="en-US" sz="1400" dirty="0" smtClean="0">
                <a:solidFill>
                  <a:srgbClr val="3E3E3E"/>
                </a:solidFill>
                <a:latin typeface="Calibri Light" panose="020F0302020204030204" pitchFamily="34" charset="0"/>
              </a:rPr>
              <a:t> Cloud Implementation from </a:t>
            </a:r>
            <a:r>
              <a:rPr lang="en-US" sz="1400" dirty="0">
                <a:solidFill>
                  <a:srgbClr val="3E3E3E"/>
                </a:solidFill>
                <a:latin typeface="Calibri Light" panose="020F0302020204030204" pitchFamily="34" charset="0"/>
              </a:rPr>
              <a:t>Business </a:t>
            </a:r>
            <a:r>
              <a:rPr lang="en-US" sz="1400" dirty="0" smtClean="0">
                <a:solidFill>
                  <a:srgbClr val="3E3E3E"/>
                </a:solidFill>
                <a:latin typeface="Calibri Light" panose="020F0302020204030204" pitchFamily="34" charset="0"/>
              </a:rPr>
              <a:t>Logic </a:t>
            </a:r>
          </a:p>
          <a:p>
            <a:pPr marL="285750" lvl="0" indent="-285750">
              <a:spcBef>
                <a:spcPts val="0"/>
              </a:spcBef>
              <a:spcAft>
                <a:spcPts val="0"/>
              </a:spcAft>
              <a:buFont typeface="Arial" panose="020B0604020202020204" pitchFamily="34" charset="0"/>
              <a:buChar char="•"/>
              <a:defRPr/>
            </a:pPr>
            <a:r>
              <a:rPr lang="en-US" sz="1400" dirty="0" smtClean="0">
                <a:solidFill>
                  <a:srgbClr val="3E3E3E"/>
                </a:solidFill>
                <a:latin typeface="Calibri Light" panose="020F0302020204030204" pitchFamily="34" charset="0"/>
              </a:rPr>
              <a:t>Easy to use, leverage Cloud Libraries; </a:t>
            </a:r>
            <a:r>
              <a:rPr lang="en-US" sz="1400" b="1" dirty="0" smtClean="0">
                <a:solidFill>
                  <a:srgbClr val="3E3E3E"/>
                </a:solidFill>
                <a:latin typeface="Calibri Light" panose="020F0302020204030204" pitchFamily="34" charset="0"/>
              </a:rPr>
              <a:t>developer re-skilling to Cloud NOT required</a:t>
            </a:r>
            <a:r>
              <a:rPr lang="en-US" sz="1400" dirty="0" smtClean="0">
                <a:solidFill>
                  <a:srgbClr val="3E3E3E"/>
                </a:solidFill>
                <a:latin typeface="Calibri Light" panose="020F0302020204030204" pitchFamily="34" charset="0"/>
              </a:rPr>
              <a:t>.</a:t>
            </a:r>
          </a:p>
        </p:txBody>
      </p:sp>
      <p:sp>
        <p:nvSpPr>
          <p:cNvPr id="48" name="Rounded Rectangle 47"/>
          <p:cNvSpPr/>
          <p:nvPr/>
        </p:nvSpPr>
        <p:spPr>
          <a:xfrm>
            <a:off x="10736576" y="2057400"/>
            <a:ext cx="464824" cy="464824"/>
          </a:xfrm>
          <a:prstGeom prst="roundRect">
            <a:avLst/>
          </a:prstGeom>
          <a:solidFill>
            <a:srgbClr val="FFFFFF"/>
          </a:solidFill>
          <a:ln w="12700" cap="flat" cmpd="sng" algn="ctr">
            <a:noFill/>
            <a:prstDash val="solid"/>
            <a:miter lim="800000"/>
          </a:ln>
          <a:effectLst/>
        </p:spPr>
        <p:txBody>
          <a:bodyPr rtlCol="0" anchor="t"/>
          <a:lstStyle/>
          <a:p>
            <a:pPr marL="0" marR="0" lvl="0" indent="0" algn="ctr" defTabSz="914126" eaLnBrk="1" fontAlgn="auto" latinLnBrk="0" hangingPunct="1">
              <a:lnSpc>
                <a:spcPct val="100000"/>
              </a:lnSpc>
              <a:spcBef>
                <a:spcPts val="0"/>
              </a:spcBef>
              <a:spcAft>
                <a:spcPts val="0"/>
              </a:spcAft>
              <a:buClrTx/>
              <a:buSzTx/>
              <a:buFontTx/>
              <a:buNone/>
              <a:tabLst/>
              <a:defRPr/>
            </a:pPr>
            <a:r>
              <a:rPr lang="en-US" sz="2400" b="1" kern="0" dirty="0" smtClean="0">
                <a:solidFill>
                  <a:srgbClr val="B40000"/>
                </a:solidFill>
                <a:latin typeface="+mj-lt"/>
              </a:rPr>
              <a:t>5</a:t>
            </a:r>
            <a:endParaRPr kumimoji="0" lang="en-US" sz="2400" b="1" i="0" u="none" strike="noStrike" kern="0" cap="none" spc="0" normalizeH="0" baseline="0" noProof="0" dirty="0" smtClean="0">
              <a:ln>
                <a:noFill/>
              </a:ln>
              <a:solidFill>
                <a:srgbClr val="B40000"/>
              </a:solidFill>
              <a:effectLst/>
              <a:uLnTx/>
              <a:uFillTx/>
              <a:latin typeface="+mj-lt"/>
              <a:ea typeface="+mn-ea"/>
              <a:cs typeface="+mn-cs"/>
            </a:endParaRPr>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4641" y="2571079"/>
            <a:ext cx="1513928" cy="1493832"/>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83681" y="2895485"/>
            <a:ext cx="945092" cy="671513"/>
          </a:xfrm>
          <a:prstGeom prst="rect">
            <a:avLst/>
          </a:prstGeom>
        </p:spPr>
      </p:pic>
      <p:sp>
        <p:nvSpPr>
          <p:cNvPr id="52" name="Rectangle 51"/>
          <p:cNvSpPr/>
          <p:nvPr/>
        </p:nvSpPr>
        <p:spPr>
          <a:xfrm>
            <a:off x="4618743" y="1699254"/>
            <a:ext cx="2957714" cy="360791"/>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chemeClr val="bg1">
                    <a:lumMod val="50000"/>
                  </a:schemeClr>
                </a:solidFill>
                <a:effectLst/>
                <a:uLnTx/>
                <a:uFillTx/>
                <a:latin typeface="+mj-lt"/>
                <a:ea typeface="+mn-ea"/>
                <a:cs typeface="+mn-cs"/>
              </a:rPr>
              <a:t>Key Features / Benefits</a:t>
            </a:r>
          </a:p>
        </p:txBody>
      </p:sp>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98757" y="2975152"/>
            <a:ext cx="2808898" cy="654047"/>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75588" y="2610263"/>
            <a:ext cx="1792294" cy="1342490"/>
          </a:xfrm>
          <a:prstGeom prst="rect">
            <a:avLst/>
          </a:prstGeom>
        </p:spPr>
      </p:pic>
    </p:spTree>
    <p:extLst>
      <p:ext uri="{BB962C8B-B14F-4D97-AF65-F5344CB8AC3E}">
        <p14:creationId xmlns:p14="http://schemas.microsoft.com/office/powerpoint/2010/main" val="382629277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C2E4-E718-4544-A7FA-B24664AF926E}"/>
              </a:ext>
            </a:extLst>
          </p:cNvPr>
          <p:cNvSpPr>
            <a:spLocks noGrp="1"/>
          </p:cNvSpPr>
          <p:nvPr>
            <p:ph type="ctrTitle"/>
          </p:nvPr>
        </p:nvSpPr>
        <p:spPr/>
        <p:txBody>
          <a:bodyPr/>
          <a:lstStyle/>
          <a:p>
            <a:r>
              <a:rPr lang="en-US" dirty="0" smtClean="0"/>
              <a:t>Demo</a:t>
            </a:r>
            <a:endParaRPr lang="en-US" dirty="0"/>
          </a:p>
        </p:txBody>
      </p:sp>
      <p:sp>
        <p:nvSpPr>
          <p:cNvPr id="3" name="Slide Number Placeholder 2">
            <a:extLst>
              <a:ext uri="{FF2B5EF4-FFF2-40B4-BE49-F238E27FC236}">
                <a16:creationId xmlns:a16="http://schemas.microsoft.com/office/drawing/2014/main" id="{BDEA9709-67C1-43CB-827A-FAFB132FD07C}"/>
              </a:ext>
            </a:extLst>
          </p:cNvPr>
          <p:cNvSpPr>
            <a:spLocks noGrp="1"/>
          </p:cNvSpPr>
          <p:nvPr>
            <p:ph type="sldNum" sz="quarter" idx="10"/>
          </p:nvPr>
        </p:nvSpPr>
        <p:spPr/>
        <p:txBody>
          <a:bodyPr/>
          <a:lstStyle/>
          <a:p>
            <a:fld id="{58B792A5-9BAE-6942-BFE1-9FCDB51EA51E}" type="slidenum">
              <a:rPr lang="en-US" smtClean="0"/>
              <a:pPr/>
              <a:t>7</a:t>
            </a:fld>
            <a:endParaRPr lang="en-US" dirty="0"/>
          </a:p>
        </p:txBody>
      </p:sp>
    </p:spTree>
    <p:extLst>
      <p:ext uri="{BB962C8B-B14F-4D97-AF65-F5344CB8AC3E}">
        <p14:creationId xmlns:p14="http://schemas.microsoft.com/office/powerpoint/2010/main" val="132676581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Case Study | IVR Product</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8</a:t>
            </a:fld>
            <a:endParaRPr lang="en-US" dirty="0"/>
          </a:p>
        </p:txBody>
      </p:sp>
      <p:sp>
        <p:nvSpPr>
          <p:cNvPr id="4" name="TextBox 3">
            <a:extLst>
              <a:ext uri="{FF2B5EF4-FFF2-40B4-BE49-F238E27FC236}">
                <a16:creationId xmlns:a16="http://schemas.microsoft.com/office/drawing/2014/main" id="{86B1DFFB-40C8-4CF2-B063-6F7FFA674BDB}"/>
              </a:ext>
            </a:extLst>
          </p:cNvPr>
          <p:cNvSpPr txBox="1"/>
          <p:nvPr/>
        </p:nvSpPr>
        <p:spPr>
          <a:xfrm>
            <a:off x="685800" y="1671638"/>
            <a:ext cx="10543032" cy="5616922"/>
          </a:xfrm>
          <a:prstGeom prst="rect">
            <a:avLst/>
          </a:prstGeom>
          <a:noFill/>
        </p:spPr>
        <p:txBody>
          <a:bodyPr wrap="square" rtlCol="0">
            <a:spAutoFit/>
          </a:bodyPr>
          <a:lstStyle/>
          <a:p>
            <a:pPr marL="285750" indent="-285750">
              <a:spcAft>
                <a:spcPts val="600"/>
              </a:spcAft>
              <a:buFont typeface="Wingdings" panose="05000000000000000000" pitchFamily="2" charset="2"/>
              <a:buChar char="ü"/>
            </a:pPr>
            <a:r>
              <a:rPr lang="en-US" sz="1600" b="1" dirty="0" smtClean="0"/>
              <a:t>Business Requirements:</a:t>
            </a:r>
            <a:endParaRPr lang="en-US" sz="1600" dirty="0"/>
          </a:p>
          <a:p>
            <a:pPr marL="742950" lvl="1" indent="-285750">
              <a:spcAft>
                <a:spcPts val="600"/>
              </a:spcAft>
              <a:buFont typeface="Courier New" panose="02070309020205020404" pitchFamily="49" charset="0"/>
              <a:buChar char="o"/>
            </a:pPr>
            <a:r>
              <a:rPr lang="en-US" sz="1400" dirty="0" smtClean="0"/>
              <a:t>Domain - Hiring</a:t>
            </a:r>
          </a:p>
          <a:p>
            <a:pPr marL="742950" lvl="1" indent="-285750">
              <a:spcAft>
                <a:spcPts val="600"/>
              </a:spcAft>
              <a:buFont typeface="Courier New" panose="02070309020205020404" pitchFamily="49" charset="0"/>
              <a:buChar char="o"/>
            </a:pPr>
            <a:r>
              <a:rPr lang="en-US" sz="1400" dirty="0" smtClean="0"/>
              <a:t>Requirement - Automate candidate and recruitment team interaction to yield multi-folds benefits</a:t>
            </a:r>
          </a:p>
          <a:p>
            <a:pPr marL="1200150" lvl="2" indent="-285750">
              <a:spcAft>
                <a:spcPts val="600"/>
              </a:spcAft>
              <a:buFont typeface="Courier New" panose="02070309020205020404" pitchFamily="49" charset="0"/>
              <a:buChar char="o"/>
            </a:pPr>
            <a:r>
              <a:rPr lang="en-US" sz="1400" dirty="0"/>
              <a:t>Reduce no-shows by </a:t>
            </a:r>
            <a:endParaRPr lang="en-US" sz="1400" dirty="0" smtClean="0"/>
          </a:p>
          <a:p>
            <a:pPr marL="1657350" lvl="3" indent="-285750">
              <a:spcAft>
                <a:spcPts val="600"/>
              </a:spcAft>
              <a:buFont typeface="Courier New" panose="02070309020205020404" pitchFamily="49" charset="0"/>
              <a:buChar char="o"/>
            </a:pPr>
            <a:r>
              <a:rPr lang="en-US" sz="1400" dirty="0" smtClean="0"/>
              <a:t>Preempting no-show by automating candidate attendance check via IVR.</a:t>
            </a:r>
          </a:p>
          <a:p>
            <a:pPr marL="1657350" lvl="3" indent="-285750">
              <a:spcAft>
                <a:spcPts val="600"/>
              </a:spcAft>
              <a:buFont typeface="Courier New" panose="02070309020205020404" pitchFamily="49" charset="0"/>
              <a:buChar char="o"/>
            </a:pPr>
            <a:r>
              <a:rPr lang="en-US" sz="1400" dirty="0" smtClean="0"/>
              <a:t>Give recruitment team sufficient lead time to act on potential no-shows and convert them to showed</a:t>
            </a:r>
          </a:p>
          <a:p>
            <a:pPr marL="1200150" lvl="2" indent="-285750">
              <a:spcAft>
                <a:spcPts val="600"/>
              </a:spcAft>
              <a:buFont typeface="Courier New" panose="02070309020205020404" pitchFamily="49" charset="0"/>
              <a:buChar char="o"/>
            </a:pPr>
            <a:r>
              <a:rPr lang="en-US" sz="1400" dirty="0"/>
              <a:t>Enhance candidate experience by seeking and capturing candidate inputs around attendance or help needed around transport or </a:t>
            </a:r>
            <a:r>
              <a:rPr lang="en-US" sz="1400" dirty="0" smtClean="0"/>
              <a:t>rescheduling</a:t>
            </a:r>
            <a:endParaRPr lang="en-US" sz="1400" dirty="0"/>
          </a:p>
          <a:p>
            <a:pPr marL="1200150" lvl="2" indent="-285750">
              <a:spcAft>
                <a:spcPts val="600"/>
              </a:spcAft>
              <a:buFont typeface="Courier New" panose="02070309020205020404" pitchFamily="49" charset="0"/>
              <a:buChar char="o"/>
            </a:pPr>
            <a:r>
              <a:rPr lang="en-US" sz="1400" dirty="0" smtClean="0"/>
              <a:t>Reduce hiring as well interview panel efforts by optimizing interview schedule process</a:t>
            </a:r>
            <a:endParaRPr lang="en-US" sz="1600" b="1" dirty="0" smtClean="0"/>
          </a:p>
          <a:p>
            <a:pPr marL="285750" indent="-285750">
              <a:spcAft>
                <a:spcPts val="600"/>
              </a:spcAft>
              <a:buFont typeface="Wingdings" panose="05000000000000000000" pitchFamily="2" charset="2"/>
              <a:buChar char="ü"/>
            </a:pPr>
            <a:r>
              <a:rPr lang="en-US" sz="1600" b="1" dirty="0" smtClean="0"/>
              <a:t>Cloud Message Accelerator Benefits: </a:t>
            </a:r>
            <a:endParaRPr lang="en-US" sz="1600" b="1" dirty="0"/>
          </a:p>
          <a:p>
            <a:pPr marL="742950" lvl="1" indent="-285750">
              <a:spcAft>
                <a:spcPts val="600"/>
              </a:spcAft>
              <a:buFont typeface="Courier New" panose="02070309020205020404" pitchFamily="49" charset="0"/>
              <a:buChar char="o"/>
            </a:pPr>
            <a:r>
              <a:rPr lang="en-US" sz="1400" dirty="0" smtClean="0"/>
              <a:t>Expedited development – MVP was built in three weeks with one senior java developer</a:t>
            </a:r>
            <a:endParaRPr lang="en-US" sz="1400" dirty="0"/>
          </a:p>
          <a:p>
            <a:pPr marL="742950" lvl="1" indent="-285750">
              <a:spcAft>
                <a:spcPts val="600"/>
              </a:spcAft>
              <a:buFont typeface="Courier New" panose="02070309020205020404" pitchFamily="49" charset="0"/>
              <a:buChar char="o"/>
            </a:pPr>
            <a:r>
              <a:rPr lang="en-US" sz="1400" dirty="0" smtClean="0"/>
              <a:t>No developer re-skilling to AWS Cloud skill required. Developer is to focus on writing business logic only.</a:t>
            </a:r>
          </a:p>
          <a:p>
            <a:pPr marL="742950" lvl="1" indent="-285750">
              <a:spcAft>
                <a:spcPts val="600"/>
              </a:spcAft>
              <a:buFont typeface="Courier New" panose="02070309020205020404" pitchFamily="49" charset="0"/>
              <a:buChar char="o"/>
            </a:pPr>
            <a:r>
              <a:rPr lang="en-US" sz="1400" dirty="0" smtClean="0"/>
              <a:t>Simple and easy to use accelerator and cloud libraries</a:t>
            </a:r>
          </a:p>
          <a:p>
            <a:pPr marL="285750" indent="-285750">
              <a:spcAft>
                <a:spcPts val="600"/>
              </a:spcAft>
              <a:buFont typeface="Wingdings" panose="05000000000000000000" pitchFamily="2" charset="2"/>
              <a:buChar char="ü"/>
            </a:pPr>
            <a:r>
              <a:rPr lang="en-US" sz="1600" b="1" dirty="0" smtClean="0"/>
              <a:t>Outcomes</a:t>
            </a:r>
          </a:p>
          <a:p>
            <a:pPr marL="742950" lvl="1" indent="-285750">
              <a:spcAft>
                <a:spcPts val="600"/>
              </a:spcAft>
              <a:buFont typeface="Courier New" panose="02070309020205020404" pitchFamily="49" charset="0"/>
              <a:buChar char="o"/>
            </a:pPr>
            <a:r>
              <a:rPr lang="en-US" sz="1400" dirty="0" smtClean="0"/>
              <a:t>No-show reduced by 40%</a:t>
            </a:r>
          </a:p>
          <a:p>
            <a:pPr marL="742950" lvl="1" indent="-285750">
              <a:spcAft>
                <a:spcPts val="600"/>
              </a:spcAft>
              <a:buFont typeface="Courier New" panose="02070309020205020404" pitchFamily="49" charset="0"/>
              <a:buChar char="o"/>
            </a:pPr>
            <a:r>
              <a:rPr lang="en-US" sz="1400" dirty="0" smtClean="0"/>
              <a:t>Optimized hiring team and interview panel efforts</a:t>
            </a:r>
          </a:p>
          <a:p>
            <a:pPr marL="742950" lvl="1" indent="-285750">
              <a:spcAft>
                <a:spcPts val="600"/>
              </a:spcAft>
              <a:buFont typeface="Courier New" panose="02070309020205020404" pitchFamily="49" charset="0"/>
              <a:buChar char="o"/>
            </a:pPr>
            <a:r>
              <a:rPr lang="en-US" sz="1400" dirty="0" smtClean="0"/>
              <a:t>Enhanced candidate experience</a:t>
            </a:r>
          </a:p>
          <a:p>
            <a:pPr marL="742950" lvl="1" indent="-285750">
              <a:spcAft>
                <a:spcPts val="600"/>
              </a:spcAft>
              <a:buFont typeface="Courier New" panose="02070309020205020404" pitchFamily="49" charset="0"/>
              <a:buChar char="o"/>
            </a:pPr>
            <a:endParaRPr lang="en-US" sz="1600" dirty="0"/>
          </a:p>
          <a:p>
            <a:pPr marL="285750" indent="-285750">
              <a:spcAft>
                <a:spcPts val="600"/>
              </a:spcAft>
              <a:buFont typeface="Courier New" panose="02070309020205020404" pitchFamily="49" charset="0"/>
              <a:buChar char="o"/>
            </a:pPr>
            <a:endParaRPr lang="en-US" sz="1400" dirty="0" smtClean="0"/>
          </a:p>
        </p:txBody>
      </p:sp>
    </p:spTree>
    <p:extLst>
      <p:ext uri="{BB962C8B-B14F-4D97-AF65-F5344CB8AC3E}">
        <p14:creationId xmlns:p14="http://schemas.microsoft.com/office/powerpoint/2010/main" val="32435094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IVR Solution| Architecture Diagram</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023" y="1073055"/>
            <a:ext cx="10058400" cy="5657850"/>
          </a:xfrm>
          <a:prstGeom prst="rect">
            <a:avLst/>
          </a:prstGeom>
        </p:spPr>
      </p:pic>
    </p:spTree>
    <p:extLst>
      <p:ext uri="{BB962C8B-B14F-4D97-AF65-F5344CB8AC3E}">
        <p14:creationId xmlns:p14="http://schemas.microsoft.com/office/powerpoint/2010/main" val="326437478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3802</TotalTime>
  <Words>918</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14</vt:i4>
      </vt:variant>
    </vt:vector>
  </HeadingPairs>
  <TitlesOfParts>
    <vt:vector size="31" baseType="lpstr">
      <vt:lpstr>Arial</vt:lpstr>
      <vt:lpstr>Calibri</vt:lpstr>
      <vt:lpstr>Calibri Light</vt:lpstr>
      <vt:lpstr>Courier New</vt:lpstr>
      <vt:lpstr>Futura Next Book</vt:lpstr>
      <vt:lpstr>Futura Next DemiBold</vt:lpstr>
      <vt:lpstr>Futura Next Medium</vt:lpstr>
      <vt:lpstr>Minion Pro</vt:lpstr>
      <vt:lpstr>Wingdings</vt:lpstr>
      <vt:lpstr>Brand Mark</vt:lpstr>
      <vt:lpstr>Cover</vt:lpstr>
      <vt:lpstr>Agenda</vt:lpstr>
      <vt:lpstr>Divider</vt:lpstr>
      <vt:lpstr>Quote</vt:lpstr>
      <vt:lpstr>Voice</vt:lpstr>
      <vt:lpstr>Content</vt:lpstr>
      <vt:lpstr>Back Cover</vt:lpstr>
      <vt:lpstr>PowerPoint Presentation</vt:lpstr>
      <vt:lpstr>Cloud Services Libraries &amp; Cloud Request Processor Accelerator  (*MVP available for AWS cloud)</vt:lpstr>
      <vt:lpstr>Agenda</vt:lpstr>
      <vt:lpstr>PowerPoint Presentation</vt:lpstr>
      <vt:lpstr>Cloud Services Libraries</vt:lpstr>
      <vt:lpstr>Cloud Request Processor Accelerator</vt:lpstr>
      <vt:lpstr>Demo</vt:lpstr>
      <vt:lpstr>Case Study | IVR Product</vt:lpstr>
      <vt:lpstr>IVR Solution| Architecture Diagram</vt:lpstr>
      <vt:lpstr>POC | Use Case | Real Time Streaming Ingestion &amp; Integration</vt:lpstr>
      <vt:lpstr>POC | Solution Architecture</vt:lpstr>
      <vt:lpstr>PowerPoint Presentation</vt:lpstr>
      <vt:lpstr>Appendix</vt:lpstr>
      <vt:lpstr>Cloud Accelerator – Decoupled Stages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bsharma5@sapient.com</dc:creator>
  <cp:lastModifiedBy>Brijesh Sharma</cp:lastModifiedBy>
  <cp:revision>363</cp:revision>
  <dcterms:created xsi:type="dcterms:W3CDTF">2018-11-16T01:56:21Z</dcterms:created>
  <dcterms:modified xsi:type="dcterms:W3CDTF">2019-11-28T10:35:30Z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naykar</vt:lpwstr>
  </property>
  <property fmtid="{D5CDD505-2E9C-101B-9397-08002B2CF9AE}" pid="5" name="Jive_VersionGuid">
    <vt:lpwstr>9cf2d8dd-8561-446f-b5d8-cc2eed7dcf22</vt:lpwstr>
  </property>
  <property fmtid="{D5CDD505-2E9C-101B-9397-08002B2CF9AE}" pid="6" name="Offisync_UpdateToken">
    <vt:lpwstr>7</vt:lpwstr>
  </property>
  <property fmtid="{D5CDD505-2E9C-101B-9397-08002B2CF9AE}" pid="7" name="Offisync_ProviderInitializationData">
    <vt:lpwstr>https://vox.publicis.sapient.com</vt:lpwstr>
  </property>
</Properties>
</file>