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2.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3.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40.xml" ContentType="application/vnd.openxmlformats-officedocument.presentationml.notesSlide+xml"/>
  <Override PartName="/ppt/theme/themeOverride6.xml" ContentType="application/vnd.openxmlformats-officedocument.themeOverr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832" r:id="rId2"/>
    <p:sldId id="258" r:id="rId3"/>
    <p:sldId id="257" r:id="rId4"/>
    <p:sldId id="261" r:id="rId5"/>
    <p:sldId id="260" r:id="rId6"/>
    <p:sldId id="259" r:id="rId7"/>
    <p:sldId id="701" r:id="rId8"/>
    <p:sldId id="702" r:id="rId9"/>
    <p:sldId id="703" r:id="rId10"/>
    <p:sldId id="704" r:id="rId11"/>
    <p:sldId id="705" r:id="rId12"/>
    <p:sldId id="706" r:id="rId13"/>
    <p:sldId id="825" r:id="rId14"/>
    <p:sldId id="826" r:id="rId15"/>
    <p:sldId id="827" r:id="rId16"/>
    <p:sldId id="828" r:id="rId17"/>
    <p:sldId id="829" r:id="rId18"/>
    <p:sldId id="830" r:id="rId19"/>
    <p:sldId id="831" r:id="rId20"/>
    <p:sldId id="833" r:id="rId21"/>
    <p:sldId id="834" r:id="rId22"/>
    <p:sldId id="835" r:id="rId23"/>
    <p:sldId id="838" r:id="rId24"/>
    <p:sldId id="836" r:id="rId25"/>
    <p:sldId id="837" r:id="rId26"/>
    <p:sldId id="839" r:id="rId27"/>
    <p:sldId id="840" r:id="rId28"/>
    <p:sldId id="841" r:id="rId29"/>
    <p:sldId id="842" r:id="rId30"/>
    <p:sldId id="843" r:id="rId31"/>
    <p:sldId id="844" r:id="rId32"/>
    <p:sldId id="845" r:id="rId33"/>
    <p:sldId id="847" r:id="rId34"/>
    <p:sldId id="849" r:id="rId35"/>
    <p:sldId id="848" r:id="rId36"/>
    <p:sldId id="850" r:id="rId37"/>
    <p:sldId id="857" r:id="rId38"/>
    <p:sldId id="858" r:id="rId39"/>
    <p:sldId id="860" r:id="rId40"/>
    <p:sldId id="862" r:id="rId41"/>
    <p:sldId id="864" r:id="rId42"/>
    <p:sldId id="854" r:id="rId43"/>
    <p:sldId id="851" r:id="rId44"/>
    <p:sldId id="875" r:id="rId45"/>
    <p:sldId id="852" r:id="rId46"/>
    <p:sldId id="874" r:id="rId47"/>
    <p:sldId id="853" r:id="rId48"/>
    <p:sldId id="865" r:id="rId49"/>
    <p:sldId id="877" r:id="rId50"/>
    <p:sldId id="866" r:id="rId51"/>
    <p:sldId id="878" r:id="rId52"/>
    <p:sldId id="879" r:id="rId53"/>
    <p:sldId id="880" r:id="rId54"/>
    <p:sldId id="881" r:id="rId55"/>
    <p:sldId id="882" r:id="rId56"/>
    <p:sldId id="883" r:id="rId57"/>
    <p:sldId id="884" r:id="rId58"/>
    <p:sldId id="885" r:id="rId59"/>
    <p:sldId id="886" r:id="rId60"/>
    <p:sldId id="867" r:id="rId61"/>
    <p:sldId id="868" r:id="rId62"/>
    <p:sldId id="887" r:id="rId63"/>
    <p:sldId id="869" r:id="rId64"/>
    <p:sldId id="870" r:id="rId65"/>
    <p:sldId id="871" r:id="rId66"/>
    <p:sldId id="872" r:id="rId67"/>
    <p:sldId id="873" r:id="rId68"/>
    <p:sldId id="890" r:id="rId69"/>
    <p:sldId id="891" r:id="rId70"/>
    <p:sldId id="898" r:id="rId71"/>
    <p:sldId id="896" r:id="rId72"/>
    <p:sldId id="894" r:id="rId73"/>
    <p:sldId id="888" r:id="rId74"/>
    <p:sldId id="889" r:id="rId75"/>
    <p:sldId id="900" r:id="rId76"/>
    <p:sldId id="892" r:id="rId77"/>
    <p:sldId id="893" r:id="rId78"/>
    <p:sldId id="895" r:id="rId79"/>
    <p:sldId id="899" r:id="rId80"/>
    <p:sldId id="897" r:id="rId81"/>
    <p:sldId id="901" r:id="rId82"/>
    <p:sldId id="904" r:id="rId83"/>
    <p:sldId id="905" r:id="rId84"/>
    <p:sldId id="906" r:id="rId85"/>
    <p:sldId id="907" r:id="rId86"/>
    <p:sldId id="908"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a Kumar" initials="SK" lastIdx="1" clrIdx="0">
    <p:extLst>
      <p:ext uri="{19B8F6BF-5375-455C-9EA6-DF929625EA0E}">
        <p15:presenceInfo xmlns:p15="http://schemas.microsoft.com/office/powerpoint/2012/main" userId="Smita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9" autoAdjust="0"/>
    <p:restoredTop sz="86556" autoAdjust="0"/>
  </p:normalViewPr>
  <p:slideViewPr>
    <p:cSldViewPr snapToGrid="0">
      <p:cViewPr varScale="1">
        <p:scale>
          <a:sx n="63" d="100"/>
          <a:sy n="63" d="100"/>
        </p:scale>
        <p:origin x="330" y="60"/>
      </p:cViewPr>
      <p:guideLst/>
    </p:cSldViewPr>
  </p:slideViewPr>
  <p:outlineViewPr>
    <p:cViewPr>
      <p:scale>
        <a:sx n="33" d="100"/>
        <a:sy n="33" d="100"/>
      </p:scale>
      <p:origin x="0" y="-172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03T11:31:43.458" idx="1">
    <p:pos x="2051" y="2260"/>
    <p:text/>
    <p:extLst>
      <p:ext uri="{C676402C-5697-4E1C-873F-D02D1690AC5C}">
        <p15:threadingInfo xmlns:p15="http://schemas.microsoft.com/office/powerpoint/2012/main" timeZoneBias="-330"/>
      </p:ext>
    </p:extLst>
  </p:cm>
</p:cmLst>
</file>

<file path=ppt/diagrams/_rels/data18.xml.rels><?xml version="1.0" encoding="UTF-8" standalone="yes"?>
<Relationships xmlns="http://schemas.openxmlformats.org/package/2006/relationships"><Relationship Id="rId1" Type="http://schemas.openxmlformats.org/officeDocument/2006/relationships/hyperlink" Target="https://howtodoinjava.com/best-practices/improving-web-application-performance/"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stackoverflow.com/questions/671118/what-exactly-is-restful-programming" TargetMode="External"/></Relationships>
</file>

<file path=ppt/diagrams/_rels/data6.xml.rels><?xml version="1.0" encoding="UTF-8" standalone="yes"?>
<Relationships xmlns="http://schemas.openxmlformats.org/package/2006/relationships"><Relationship Id="rId1" Type="http://schemas.openxmlformats.org/officeDocument/2006/relationships/hyperlink" Target="http://docs.spring.io/spring/docs/current/spring-framework-reference/htmlsingle/" TargetMode="External"/></Relationships>
</file>

<file path=ppt/diagrams/_rels/drawing18.xml.rels><?xml version="1.0" encoding="UTF-8" standalone="yes"?>
<Relationships xmlns="http://schemas.openxmlformats.org/package/2006/relationships"><Relationship Id="rId1" Type="http://schemas.openxmlformats.org/officeDocument/2006/relationships/hyperlink" Target="https://howtodoinjava.com/best-practices/improving-web-application-performance/"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tackoverflow.com/questions/671118/what-exactly-is-restful-programming"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docs.spring.io/spring/docs/current/spring-framework-reference/htmlsingle/"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3D920-6465-42C9-99EB-371E82417B32}"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0692E05A-D3F3-4BA0-A279-0D5BE2655DB4}">
      <dgm:prSet/>
      <dgm:spPr/>
      <dgm:t>
        <a:bodyPr/>
        <a:lstStyle/>
        <a:p>
          <a:r>
            <a:rPr lang="en-US"/>
            <a:t>When a request is sent to the Spring MVC Framework the following sequence of events happen. </a:t>
          </a:r>
        </a:p>
      </dgm:t>
    </dgm:pt>
    <dgm:pt modelId="{56B18B03-2831-4EC1-BDFC-2646902E93C1}" type="parTrans" cxnId="{B1E2411A-211E-4E41-9588-ED50A8A0CD5E}">
      <dgm:prSet/>
      <dgm:spPr/>
      <dgm:t>
        <a:bodyPr/>
        <a:lstStyle/>
        <a:p>
          <a:endParaRPr lang="en-US"/>
        </a:p>
      </dgm:t>
    </dgm:pt>
    <dgm:pt modelId="{6F0D4639-C00A-4BF8-80BA-004925EF9912}" type="sibTrans" cxnId="{B1E2411A-211E-4E41-9588-ED50A8A0CD5E}">
      <dgm:prSet/>
      <dgm:spPr/>
      <dgm:t>
        <a:bodyPr/>
        <a:lstStyle/>
        <a:p>
          <a:endParaRPr lang="en-US"/>
        </a:p>
      </dgm:t>
    </dgm:pt>
    <dgm:pt modelId="{EB112FA2-B275-4396-814D-F3ED1AB31FD8}">
      <dgm:prSet/>
      <dgm:spPr/>
      <dgm:t>
        <a:bodyPr/>
        <a:lstStyle/>
        <a:p>
          <a:r>
            <a:rPr lang="en-US"/>
            <a:t>The </a:t>
          </a:r>
          <a:r>
            <a:rPr lang="en-US" i="1"/>
            <a:t>DispatcherServlet</a:t>
          </a:r>
          <a:r>
            <a:rPr lang="en-US"/>
            <a:t> first receives the request. </a:t>
          </a:r>
        </a:p>
      </dgm:t>
    </dgm:pt>
    <dgm:pt modelId="{3310FF1F-C6C4-4B9F-84BE-60B231D4E567}" type="parTrans" cxnId="{3354EE4D-C9B8-450C-84B6-EA2060097B6C}">
      <dgm:prSet/>
      <dgm:spPr/>
      <dgm:t>
        <a:bodyPr/>
        <a:lstStyle/>
        <a:p>
          <a:endParaRPr lang="en-US"/>
        </a:p>
      </dgm:t>
    </dgm:pt>
    <dgm:pt modelId="{72F04083-4306-48C3-B81D-4AC7EC70478E}" type="sibTrans" cxnId="{3354EE4D-C9B8-450C-84B6-EA2060097B6C}">
      <dgm:prSet/>
      <dgm:spPr/>
      <dgm:t>
        <a:bodyPr/>
        <a:lstStyle/>
        <a:p>
          <a:endParaRPr lang="en-US"/>
        </a:p>
      </dgm:t>
    </dgm:pt>
    <dgm:pt modelId="{248399A0-B332-4EE8-8C1C-85871BEC4630}">
      <dgm:prSet/>
      <dgm:spPr/>
      <dgm:t>
        <a:bodyPr/>
        <a:lstStyle/>
        <a:p>
          <a:r>
            <a:rPr lang="en-US"/>
            <a:t>The </a:t>
          </a:r>
          <a:r>
            <a:rPr lang="en-US" i="1"/>
            <a:t>DispatcherServlet</a:t>
          </a:r>
          <a:r>
            <a:rPr lang="en-US"/>
            <a:t> consults the </a:t>
          </a:r>
          <a:r>
            <a:rPr lang="en-US" i="1"/>
            <a:t>HandlerMapping</a:t>
          </a:r>
          <a:r>
            <a:rPr lang="en-US"/>
            <a:t> and invokes the </a:t>
          </a:r>
          <a:r>
            <a:rPr lang="en-US" i="1"/>
            <a:t>Controller</a:t>
          </a:r>
          <a:r>
            <a:rPr lang="en-US"/>
            <a:t> associated with the request.</a:t>
          </a:r>
        </a:p>
      </dgm:t>
    </dgm:pt>
    <dgm:pt modelId="{AA3753C2-86A5-4BA6-BC8A-9F736EED5345}" type="parTrans" cxnId="{089057CE-9AB9-4866-ADAC-CB447826ACB5}">
      <dgm:prSet/>
      <dgm:spPr/>
      <dgm:t>
        <a:bodyPr/>
        <a:lstStyle/>
        <a:p>
          <a:endParaRPr lang="en-US"/>
        </a:p>
      </dgm:t>
    </dgm:pt>
    <dgm:pt modelId="{F1F9A0DB-BA2D-4B46-A189-BC61A5CD544D}" type="sibTrans" cxnId="{089057CE-9AB9-4866-ADAC-CB447826ACB5}">
      <dgm:prSet/>
      <dgm:spPr/>
      <dgm:t>
        <a:bodyPr/>
        <a:lstStyle/>
        <a:p>
          <a:endParaRPr lang="en-US"/>
        </a:p>
      </dgm:t>
    </dgm:pt>
    <dgm:pt modelId="{FB032528-BAB4-45FE-8CED-FC2F025BE06C}">
      <dgm:prSet/>
      <dgm:spPr/>
      <dgm:t>
        <a:bodyPr/>
        <a:lstStyle/>
        <a:p>
          <a:r>
            <a:rPr lang="en-US" dirty="0"/>
            <a:t>The </a:t>
          </a:r>
          <a:r>
            <a:rPr lang="en-US" i="1" dirty="0"/>
            <a:t>Controller</a:t>
          </a:r>
          <a:r>
            <a:rPr lang="en-US" dirty="0"/>
            <a:t> process the request by calling the appropriate service methods and returns a </a:t>
          </a:r>
          <a:r>
            <a:rPr lang="en-US" i="1" dirty="0" err="1"/>
            <a:t>ModeAndView</a:t>
          </a:r>
          <a:r>
            <a:rPr lang="en-US" dirty="0"/>
            <a:t> object to the </a:t>
          </a:r>
          <a:r>
            <a:rPr lang="en-US" i="1" dirty="0" err="1"/>
            <a:t>DispatcherServlet</a:t>
          </a:r>
          <a:r>
            <a:rPr lang="en-US" dirty="0"/>
            <a:t>. The </a:t>
          </a:r>
          <a:r>
            <a:rPr lang="en-US" i="1" dirty="0" err="1"/>
            <a:t>ModeAndView</a:t>
          </a:r>
          <a:r>
            <a:rPr lang="en-US" dirty="0"/>
            <a:t> object contains the model data and the view name. </a:t>
          </a:r>
        </a:p>
      </dgm:t>
    </dgm:pt>
    <dgm:pt modelId="{31E8188C-F864-4C30-A308-1F1A2A6817F7}" type="parTrans" cxnId="{BC068B5E-9347-4A6D-90BD-13E0A28D70FC}">
      <dgm:prSet/>
      <dgm:spPr/>
      <dgm:t>
        <a:bodyPr/>
        <a:lstStyle/>
        <a:p>
          <a:endParaRPr lang="en-US"/>
        </a:p>
      </dgm:t>
    </dgm:pt>
    <dgm:pt modelId="{9A39B525-6C36-4913-A1D5-2EE9EF712822}" type="sibTrans" cxnId="{BC068B5E-9347-4A6D-90BD-13E0A28D70FC}">
      <dgm:prSet/>
      <dgm:spPr/>
      <dgm:t>
        <a:bodyPr/>
        <a:lstStyle/>
        <a:p>
          <a:endParaRPr lang="en-US"/>
        </a:p>
      </dgm:t>
    </dgm:pt>
    <dgm:pt modelId="{556BF9C4-0B02-41C0-BCE6-E8451C68792D}">
      <dgm:prSet/>
      <dgm:spPr/>
      <dgm:t>
        <a:bodyPr/>
        <a:lstStyle/>
        <a:p>
          <a:r>
            <a:rPr lang="en-US"/>
            <a:t>The </a:t>
          </a:r>
          <a:r>
            <a:rPr lang="en-US" i="1"/>
            <a:t>DispatcherServlet</a:t>
          </a:r>
          <a:r>
            <a:rPr lang="en-US"/>
            <a:t> sends the view name to a </a:t>
          </a:r>
          <a:r>
            <a:rPr lang="en-US" i="1"/>
            <a:t>ViewResolver</a:t>
          </a:r>
          <a:r>
            <a:rPr lang="en-US"/>
            <a:t> to find the actual </a:t>
          </a:r>
          <a:r>
            <a:rPr lang="en-US" i="1"/>
            <a:t>View</a:t>
          </a:r>
          <a:r>
            <a:rPr lang="en-US"/>
            <a:t> to invoke. </a:t>
          </a:r>
        </a:p>
      </dgm:t>
    </dgm:pt>
    <dgm:pt modelId="{1FC03200-B80B-48E5-98AF-BA2FEA82127A}" type="parTrans" cxnId="{0DD9B49F-1DBE-4795-9BDB-DBC117AB0D1A}">
      <dgm:prSet/>
      <dgm:spPr/>
      <dgm:t>
        <a:bodyPr/>
        <a:lstStyle/>
        <a:p>
          <a:endParaRPr lang="en-US"/>
        </a:p>
      </dgm:t>
    </dgm:pt>
    <dgm:pt modelId="{F3FACC72-A515-4CC4-BC5E-98BE265FD49C}" type="sibTrans" cxnId="{0DD9B49F-1DBE-4795-9BDB-DBC117AB0D1A}">
      <dgm:prSet/>
      <dgm:spPr/>
      <dgm:t>
        <a:bodyPr/>
        <a:lstStyle/>
        <a:p>
          <a:endParaRPr lang="en-US"/>
        </a:p>
      </dgm:t>
    </dgm:pt>
    <dgm:pt modelId="{AA95CCA6-06FE-4AE8-9035-B2103F05CAC6}">
      <dgm:prSet/>
      <dgm:spPr/>
      <dgm:t>
        <a:bodyPr/>
        <a:lstStyle/>
        <a:p>
          <a:r>
            <a:rPr lang="en-US"/>
            <a:t>Now the </a:t>
          </a:r>
          <a:r>
            <a:rPr lang="en-US" i="1"/>
            <a:t>DispatcherServlet</a:t>
          </a:r>
          <a:r>
            <a:rPr lang="en-US"/>
            <a:t> will pass the model object to the </a:t>
          </a:r>
          <a:r>
            <a:rPr lang="en-US" i="1"/>
            <a:t>View</a:t>
          </a:r>
          <a:r>
            <a:rPr lang="en-US"/>
            <a:t> to render the result. </a:t>
          </a:r>
        </a:p>
      </dgm:t>
    </dgm:pt>
    <dgm:pt modelId="{A379AC4B-47D3-49C9-B883-0B8A4CE7199A}" type="parTrans" cxnId="{AFA684A0-A813-4A69-A865-2799C9C18632}">
      <dgm:prSet/>
      <dgm:spPr/>
      <dgm:t>
        <a:bodyPr/>
        <a:lstStyle/>
        <a:p>
          <a:endParaRPr lang="en-US"/>
        </a:p>
      </dgm:t>
    </dgm:pt>
    <dgm:pt modelId="{7969A8F0-72AD-43B0-BD4B-18CEF21C8A74}" type="sibTrans" cxnId="{AFA684A0-A813-4A69-A865-2799C9C18632}">
      <dgm:prSet/>
      <dgm:spPr/>
      <dgm:t>
        <a:bodyPr/>
        <a:lstStyle/>
        <a:p>
          <a:endParaRPr lang="en-US"/>
        </a:p>
      </dgm:t>
    </dgm:pt>
    <dgm:pt modelId="{A3B5D9F7-B03C-439E-BC31-43CAC6ED315C}">
      <dgm:prSet/>
      <dgm:spPr/>
      <dgm:t>
        <a:bodyPr/>
        <a:lstStyle/>
        <a:p>
          <a:r>
            <a:rPr lang="en-US"/>
            <a:t>The </a:t>
          </a:r>
          <a:r>
            <a:rPr lang="en-US" i="1"/>
            <a:t>View</a:t>
          </a:r>
          <a:r>
            <a:rPr lang="en-US"/>
            <a:t> with the help of the model data will render the result back to the user. </a:t>
          </a:r>
        </a:p>
      </dgm:t>
    </dgm:pt>
    <dgm:pt modelId="{9F053473-9556-43F6-8E59-592CE5FA39CD}" type="parTrans" cxnId="{75FC447F-B4B8-4CDE-A5F1-A38D0825C58E}">
      <dgm:prSet/>
      <dgm:spPr/>
      <dgm:t>
        <a:bodyPr/>
        <a:lstStyle/>
        <a:p>
          <a:endParaRPr lang="en-US"/>
        </a:p>
      </dgm:t>
    </dgm:pt>
    <dgm:pt modelId="{C3AD7DA7-6F7F-4628-BF5E-82444DECB8C7}" type="sibTrans" cxnId="{75FC447F-B4B8-4CDE-A5F1-A38D0825C58E}">
      <dgm:prSet/>
      <dgm:spPr/>
      <dgm:t>
        <a:bodyPr/>
        <a:lstStyle/>
        <a:p>
          <a:endParaRPr lang="en-US"/>
        </a:p>
      </dgm:t>
    </dgm:pt>
    <dgm:pt modelId="{38946886-169F-4573-9AA5-1A0952547C96}" type="pres">
      <dgm:prSet presAssocID="{7F63D920-6465-42C9-99EB-371E82417B32}" presName="Name0" presStyleCnt="0">
        <dgm:presLayoutVars>
          <dgm:dir/>
          <dgm:resizeHandles val="exact"/>
        </dgm:presLayoutVars>
      </dgm:prSet>
      <dgm:spPr/>
    </dgm:pt>
    <dgm:pt modelId="{73A6FBC7-1C0A-4BA4-B944-FC9882D035D3}" type="pres">
      <dgm:prSet presAssocID="{0692E05A-D3F3-4BA0-A279-0D5BE2655DB4}" presName="node" presStyleLbl="node1" presStyleIdx="0" presStyleCnt="7">
        <dgm:presLayoutVars>
          <dgm:bulletEnabled val="1"/>
        </dgm:presLayoutVars>
      </dgm:prSet>
      <dgm:spPr/>
    </dgm:pt>
    <dgm:pt modelId="{0CB2B9C6-1DF0-490F-A2EC-D216B49A8A18}" type="pres">
      <dgm:prSet presAssocID="{6F0D4639-C00A-4BF8-80BA-004925EF9912}" presName="sibTrans" presStyleLbl="sibTrans1D1" presStyleIdx="0" presStyleCnt="6"/>
      <dgm:spPr/>
    </dgm:pt>
    <dgm:pt modelId="{113EC5FA-E977-42FA-BC54-0B17C746732F}" type="pres">
      <dgm:prSet presAssocID="{6F0D4639-C00A-4BF8-80BA-004925EF9912}" presName="connectorText" presStyleLbl="sibTrans1D1" presStyleIdx="0" presStyleCnt="6"/>
      <dgm:spPr/>
    </dgm:pt>
    <dgm:pt modelId="{ECD02DA9-4EEF-4FF8-B7D3-D6E2984B621C}" type="pres">
      <dgm:prSet presAssocID="{EB112FA2-B275-4396-814D-F3ED1AB31FD8}" presName="node" presStyleLbl="node1" presStyleIdx="1" presStyleCnt="7">
        <dgm:presLayoutVars>
          <dgm:bulletEnabled val="1"/>
        </dgm:presLayoutVars>
      </dgm:prSet>
      <dgm:spPr/>
    </dgm:pt>
    <dgm:pt modelId="{56A06ADD-4E9D-4A7F-8A04-CD6D19FB6760}" type="pres">
      <dgm:prSet presAssocID="{72F04083-4306-48C3-B81D-4AC7EC70478E}" presName="sibTrans" presStyleLbl="sibTrans1D1" presStyleIdx="1" presStyleCnt="6"/>
      <dgm:spPr/>
    </dgm:pt>
    <dgm:pt modelId="{6D8B6801-DCC7-4CB6-861B-656FFDF7892E}" type="pres">
      <dgm:prSet presAssocID="{72F04083-4306-48C3-B81D-4AC7EC70478E}" presName="connectorText" presStyleLbl="sibTrans1D1" presStyleIdx="1" presStyleCnt="6"/>
      <dgm:spPr/>
    </dgm:pt>
    <dgm:pt modelId="{07A3F14A-BDEB-4F3C-9F17-CDFB5028E9BC}" type="pres">
      <dgm:prSet presAssocID="{248399A0-B332-4EE8-8C1C-85871BEC4630}" presName="node" presStyleLbl="node1" presStyleIdx="2" presStyleCnt="7">
        <dgm:presLayoutVars>
          <dgm:bulletEnabled val="1"/>
        </dgm:presLayoutVars>
      </dgm:prSet>
      <dgm:spPr/>
    </dgm:pt>
    <dgm:pt modelId="{D04F77D9-E3F5-4B55-B3AC-AD87981A9A16}" type="pres">
      <dgm:prSet presAssocID="{F1F9A0DB-BA2D-4B46-A189-BC61A5CD544D}" presName="sibTrans" presStyleLbl="sibTrans1D1" presStyleIdx="2" presStyleCnt="6"/>
      <dgm:spPr/>
    </dgm:pt>
    <dgm:pt modelId="{3D79B5CE-1325-4D9E-A228-4C253DB1CAD1}" type="pres">
      <dgm:prSet presAssocID="{F1F9A0DB-BA2D-4B46-A189-BC61A5CD544D}" presName="connectorText" presStyleLbl="sibTrans1D1" presStyleIdx="2" presStyleCnt="6"/>
      <dgm:spPr/>
    </dgm:pt>
    <dgm:pt modelId="{8F4FFEB4-B554-4140-9100-2AA17E8D6A67}" type="pres">
      <dgm:prSet presAssocID="{FB032528-BAB4-45FE-8CED-FC2F025BE06C}" presName="node" presStyleLbl="node1" presStyleIdx="3" presStyleCnt="7">
        <dgm:presLayoutVars>
          <dgm:bulletEnabled val="1"/>
        </dgm:presLayoutVars>
      </dgm:prSet>
      <dgm:spPr/>
    </dgm:pt>
    <dgm:pt modelId="{7D38E81C-54FD-4E16-AB81-5E6793409670}" type="pres">
      <dgm:prSet presAssocID="{9A39B525-6C36-4913-A1D5-2EE9EF712822}" presName="sibTrans" presStyleLbl="sibTrans1D1" presStyleIdx="3" presStyleCnt="6"/>
      <dgm:spPr/>
    </dgm:pt>
    <dgm:pt modelId="{B9281482-5A19-4154-A7D2-ED03F9C332A8}" type="pres">
      <dgm:prSet presAssocID="{9A39B525-6C36-4913-A1D5-2EE9EF712822}" presName="connectorText" presStyleLbl="sibTrans1D1" presStyleIdx="3" presStyleCnt="6"/>
      <dgm:spPr/>
    </dgm:pt>
    <dgm:pt modelId="{B23C1C8F-D9B6-40A9-A6A8-11B5091023BA}" type="pres">
      <dgm:prSet presAssocID="{556BF9C4-0B02-41C0-BCE6-E8451C68792D}" presName="node" presStyleLbl="node1" presStyleIdx="4" presStyleCnt="7">
        <dgm:presLayoutVars>
          <dgm:bulletEnabled val="1"/>
        </dgm:presLayoutVars>
      </dgm:prSet>
      <dgm:spPr/>
    </dgm:pt>
    <dgm:pt modelId="{552F77CC-62C1-4C8B-ADA7-A755FD8DCD8D}" type="pres">
      <dgm:prSet presAssocID="{F3FACC72-A515-4CC4-BC5E-98BE265FD49C}" presName="sibTrans" presStyleLbl="sibTrans1D1" presStyleIdx="4" presStyleCnt="6"/>
      <dgm:spPr/>
    </dgm:pt>
    <dgm:pt modelId="{EAAFC2EB-544F-44B1-9439-46863653247C}" type="pres">
      <dgm:prSet presAssocID="{F3FACC72-A515-4CC4-BC5E-98BE265FD49C}" presName="connectorText" presStyleLbl="sibTrans1D1" presStyleIdx="4" presStyleCnt="6"/>
      <dgm:spPr/>
    </dgm:pt>
    <dgm:pt modelId="{B64F1B8E-5EF9-4CB9-9F5A-AC4F585CF507}" type="pres">
      <dgm:prSet presAssocID="{AA95CCA6-06FE-4AE8-9035-B2103F05CAC6}" presName="node" presStyleLbl="node1" presStyleIdx="5" presStyleCnt="7">
        <dgm:presLayoutVars>
          <dgm:bulletEnabled val="1"/>
        </dgm:presLayoutVars>
      </dgm:prSet>
      <dgm:spPr/>
    </dgm:pt>
    <dgm:pt modelId="{06B847F4-CB45-420B-B9B1-6A75A58468F4}" type="pres">
      <dgm:prSet presAssocID="{7969A8F0-72AD-43B0-BD4B-18CEF21C8A74}" presName="sibTrans" presStyleLbl="sibTrans1D1" presStyleIdx="5" presStyleCnt="6"/>
      <dgm:spPr/>
    </dgm:pt>
    <dgm:pt modelId="{CE70022A-8F08-415E-B365-1DC1268BBA42}" type="pres">
      <dgm:prSet presAssocID="{7969A8F0-72AD-43B0-BD4B-18CEF21C8A74}" presName="connectorText" presStyleLbl="sibTrans1D1" presStyleIdx="5" presStyleCnt="6"/>
      <dgm:spPr/>
    </dgm:pt>
    <dgm:pt modelId="{DFA79FB4-8826-49A6-8E4A-8EFCCF72B466}" type="pres">
      <dgm:prSet presAssocID="{A3B5D9F7-B03C-439E-BC31-43CAC6ED315C}" presName="node" presStyleLbl="node1" presStyleIdx="6" presStyleCnt="7">
        <dgm:presLayoutVars>
          <dgm:bulletEnabled val="1"/>
        </dgm:presLayoutVars>
      </dgm:prSet>
      <dgm:spPr/>
    </dgm:pt>
  </dgm:ptLst>
  <dgm:cxnLst>
    <dgm:cxn modelId="{080FC801-C162-48BC-8C1B-C948054BB7A3}" type="presOf" srcId="{F3FACC72-A515-4CC4-BC5E-98BE265FD49C}" destId="{EAAFC2EB-544F-44B1-9439-46863653247C}" srcOrd="1" destOrd="0" presId="urn:microsoft.com/office/officeart/2016/7/layout/RepeatingBendingProcessNew"/>
    <dgm:cxn modelId="{146EAF13-E741-4C44-A7B6-6D6EB905CA50}" type="presOf" srcId="{6F0D4639-C00A-4BF8-80BA-004925EF9912}" destId="{113EC5FA-E977-42FA-BC54-0B17C746732F}" srcOrd="1" destOrd="0" presId="urn:microsoft.com/office/officeart/2016/7/layout/RepeatingBendingProcessNew"/>
    <dgm:cxn modelId="{B1E2411A-211E-4E41-9588-ED50A8A0CD5E}" srcId="{7F63D920-6465-42C9-99EB-371E82417B32}" destId="{0692E05A-D3F3-4BA0-A279-0D5BE2655DB4}" srcOrd="0" destOrd="0" parTransId="{56B18B03-2831-4EC1-BDFC-2646902E93C1}" sibTransId="{6F0D4639-C00A-4BF8-80BA-004925EF9912}"/>
    <dgm:cxn modelId="{FDA1C43F-2A59-4EBB-84FD-E49C10F3DCF1}" type="presOf" srcId="{F1F9A0DB-BA2D-4B46-A189-BC61A5CD544D}" destId="{3D79B5CE-1325-4D9E-A228-4C253DB1CAD1}" srcOrd="1" destOrd="0" presId="urn:microsoft.com/office/officeart/2016/7/layout/RepeatingBendingProcessNew"/>
    <dgm:cxn modelId="{5013DD5B-780D-49AA-9BBD-1B2045D22A6F}" type="presOf" srcId="{72F04083-4306-48C3-B81D-4AC7EC70478E}" destId="{6D8B6801-DCC7-4CB6-861B-656FFDF7892E}" srcOrd="1" destOrd="0" presId="urn:microsoft.com/office/officeart/2016/7/layout/RepeatingBendingProcessNew"/>
    <dgm:cxn modelId="{FF577D5E-6BD5-456E-AE4B-D90A1F8F6C62}" type="presOf" srcId="{248399A0-B332-4EE8-8C1C-85871BEC4630}" destId="{07A3F14A-BDEB-4F3C-9F17-CDFB5028E9BC}" srcOrd="0" destOrd="0" presId="urn:microsoft.com/office/officeart/2016/7/layout/RepeatingBendingProcessNew"/>
    <dgm:cxn modelId="{BC068B5E-9347-4A6D-90BD-13E0A28D70FC}" srcId="{7F63D920-6465-42C9-99EB-371E82417B32}" destId="{FB032528-BAB4-45FE-8CED-FC2F025BE06C}" srcOrd="3" destOrd="0" parTransId="{31E8188C-F864-4C30-A308-1F1A2A6817F7}" sibTransId="{9A39B525-6C36-4913-A1D5-2EE9EF712822}"/>
    <dgm:cxn modelId="{27C0B268-70EE-45BC-AF56-9EC195A0BA1E}" type="presOf" srcId="{556BF9C4-0B02-41C0-BCE6-E8451C68792D}" destId="{B23C1C8F-D9B6-40A9-A6A8-11B5091023BA}" srcOrd="0" destOrd="0" presId="urn:microsoft.com/office/officeart/2016/7/layout/RepeatingBendingProcessNew"/>
    <dgm:cxn modelId="{CAF8016C-7973-4C6F-8A80-4236E560D80D}" type="presOf" srcId="{9A39B525-6C36-4913-A1D5-2EE9EF712822}" destId="{7D38E81C-54FD-4E16-AB81-5E6793409670}" srcOrd="0" destOrd="0" presId="urn:microsoft.com/office/officeart/2016/7/layout/RepeatingBendingProcessNew"/>
    <dgm:cxn modelId="{3354EE4D-C9B8-450C-84B6-EA2060097B6C}" srcId="{7F63D920-6465-42C9-99EB-371E82417B32}" destId="{EB112FA2-B275-4396-814D-F3ED1AB31FD8}" srcOrd="1" destOrd="0" parTransId="{3310FF1F-C6C4-4B9F-84BE-60B231D4E567}" sibTransId="{72F04083-4306-48C3-B81D-4AC7EC70478E}"/>
    <dgm:cxn modelId="{A5E3A07D-EB4F-4885-8494-EFDA4E920BDC}" type="presOf" srcId="{7F63D920-6465-42C9-99EB-371E82417B32}" destId="{38946886-169F-4573-9AA5-1A0952547C96}" srcOrd="0" destOrd="0" presId="urn:microsoft.com/office/officeart/2016/7/layout/RepeatingBendingProcessNew"/>
    <dgm:cxn modelId="{75FC447F-B4B8-4CDE-A5F1-A38D0825C58E}" srcId="{7F63D920-6465-42C9-99EB-371E82417B32}" destId="{A3B5D9F7-B03C-439E-BC31-43CAC6ED315C}" srcOrd="6" destOrd="0" parTransId="{9F053473-9556-43F6-8E59-592CE5FA39CD}" sibTransId="{C3AD7DA7-6F7F-4628-BF5E-82444DECB8C7}"/>
    <dgm:cxn modelId="{C2E54B8D-F67B-4A2A-9800-7AA7E234055D}" type="presOf" srcId="{6F0D4639-C00A-4BF8-80BA-004925EF9912}" destId="{0CB2B9C6-1DF0-490F-A2EC-D216B49A8A18}" srcOrd="0" destOrd="0" presId="urn:microsoft.com/office/officeart/2016/7/layout/RepeatingBendingProcessNew"/>
    <dgm:cxn modelId="{85D86492-593C-4E32-AFC6-33B8CC14A9C6}" type="presOf" srcId="{AA95CCA6-06FE-4AE8-9035-B2103F05CAC6}" destId="{B64F1B8E-5EF9-4CB9-9F5A-AC4F585CF507}" srcOrd="0" destOrd="0" presId="urn:microsoft.com/office/officeart/2016/7/layout/RepeatingBendingProcessNew"/>
    <dgm:cxn modelId="{0DD9B49F-1DBE-4795-9BDB-DBC117AB0D1A}" srcId="{7F63D920-6465-42C9-99EB-371E82417B32}" destId="{556BF9C4-0B02-41C0-BCE6-E8451C68792D}" srcOrd="4" destOrd="0" parTransId="{1FC03200-B80B-48E5-98AF-BA2FEA82127A}" sibTransId="{F3FACC72-A515-4CC4-BC5E-98BE265FD49C}"/>
    <dgm:cxn modelId="{AFA684A0-A813-4A69-A865-2799C9C18632}" srcId="{7F63D920-6465-42C9-99EB-371E82417B32}" destId="{AA95CCA6-06FE-4AE8-9035-B2103F05CAC6}" srcOrd="5" destOrd="0" parTransId="{A379AC4B-47D3-49C9-B883-0B8A4CE7199A}" sibTransId="{7969A8F0-72AD-43B0-BD4B-18CEF21C8A74}"/>
    <dgm:cxn modelId="{3202A1A0-4FE5-43FC-838D-536DDB88CC6F}" type="presOf" srcId="{9A39B525-6C36-4913-A1D5-2EE9EF712822}" destId="{B9281482-5A19-4154-A7D2-ED03F9C332A8}" srcOrd="1" destOrd="0" presId="urn:microsoft.com/office/officeart/2016/7/layout/RepeatingBendingProcessNew"/>
    <dgm:cxn modelId="{6DEE3EA6-7EF8-4DEC-ACCB-25468BBBF1F1}" type="presOf" srcId="{0692E05A-D3F3-4BA0-A279-0D5BE2655DB4}" destId="{73A6FBC7-1C0A-4BA4-B944-FC9882D035D3}" srcOrd="0" destOrd="0" presId="urn:microsoft.com/office/officeart/2016/7/layout/RepeatingBendingProcessNew"/>
    <dgm:cxn modelId="{0342CCAA-40D5-49DC-8768-5FA9CEAA35E6}" type="presOf" srcId="{7969A8F0-72AD-43B0-BD4B-18CEF21C8A74}" destId="{06B847F4-CB45-420B-B9B1-6A75A58468F4}" srcOrd="0" destOrd="0" presId="urn:microsoft.com/office/officeart/2016/7/layout/RepeatingBendingProcessNew"/>
    <dgm:cxn modelId="{392664BF-D0BD-4D1D-A741-7B012C2FED48}" type="presOf" srcId="{72F04083-4306-48C3-B81D-4AC7EC70478E}" destId="{56A06ADD-4E9D-4A7F-8A04-CD6D19FB6760}" srcOrd="0" destOrd="0" presId="urn:microsoft.com/office/officeart/2016/7/layout/RepeatingBendingProcessNew"/>
    <dgm:cxn modelId="{FF3DFACC-7315-4E8C-BA28-B3CBED0CA1E5}" type="presOf" srcId="{EB112FA2-B275-4396-814D-F3ED1AB31FD8}" destId="{ECD02DA9-4EEF-4FF8-B7D3-D6E2984B621C}" srcOrd="0" destOrd="0" presId="urn:microsoft.com/office/officeart/2016/7/layout/RepeatingBendingProcessNew"/>
    <dgm:cxn modelId="{089057CE-9AB9-4866-ADAC-CB447826ACB5}" srcId="{7F63D920-6465-42C9-99EB-371E82417B32}" destId="{248399A0-B332-4EE8-8C1C-85871BEC4630}" srcOrd="2" destOrd="0" parTransId="{AA3753C2-86A5-4BA6-BC8A-9F736EED5345}" sibTransId="{F1F9A0DB-BA2D-4B46-A189-BC61A5CD544D}"/>
    <dgm:cxn modelId="{23D2DDD2-9CED-45ED-BE57-FEFBBCCEF845}" type="presOf" srcId="{A3B5D9F7-B03C-439E-BC31-43CAC6ED315C}" destId="{DFA79FB4-8826-49A6-8E4A-8EFCCF72B466}" srcOrd="0" destOrd="0" presId="urn:microsoft.com/office/officeart/2016/7/layout/RepeatingBendingProcessNew"/>
    <dgm:cxn modelId="{82CB39D6-A882-4541-B802-E066F68D5F6A}" type="presOf" srcId="{FB032528-BAB4-45FE-8CED-FC2F025BE06C}" destId="{8F4FFEB4-B554-4140-9100-2AA17E8D6A67}" srcOrd="0" destOrd="0" presId="urn:microsoft.com/office/officeart/2016/7/layout/RepeatingBendingProcessNew"/>
    <dgm:cxn modelId="{4DC327E9-50D0-4BE3-B8BB-DF1CA1F8AB4A}" type="presOf" srcId="{F3FACC72-A515-4CC4-BC5E-98BE265FD49C}" destId="{552F77CC-62C1-4C8B-ADA7-A755FD8DCD8D}" srcOrd="0" destOrd="0" presId="urn:microsoft.com/office/officeart/2016/7/layout/RepeatingBendingProcessNew"/>
    <dgm:cxn modelId="{898D36EB-D399-44F6-AB45-D34D4FE48735}" type="presOf" srcId="{7969A8F0-72AD-43B0-BD4B-18CEF21C8A74}" destId="{CE70022A-8F08-415E-B365-1DC1268BBA42}" srcOrd="1" destOrd="0" presId="urn:microsoft.com/office/officeart/2016/7/layout/RepeatingBendingProcessNew"/>
    <dgm:cxn modelId="{7CD361F9-BD5E-49CF-8828-A67E9A0E4DE1}" type="presOf" srcId="{F1F9A0DB-BA2D-4B46-A189-BC61A5CD544D}" destId="{D04F77D9-E3F5-4B55-B3AC-AD87981A9A16}" srcOrd="0" destOrd="0" presId="urn:microsoft.com/office/officeart/2016/7/layout/RepeatingBendingProcessNew"/>
    <dgm:cxn modelId="{C170EBC0-5A98-4734-A94F-E42EFB68D778}" type="presParOf" srcId="{38946886-169F-4573-9AA5-1A0952547C96}" destId="{73A6FBC7-1C0A-4BA4-B944-FC9882D035D3}" srcOrd="0" destOrd="0" presId="urn:microsoft.com/office/officeart/2016/7/layout/RepeatingBendingProcessNew"/>
    <dgm:cxn modelId="{68DF8BB8-FC92-455F-8A9A-A6A3969ADF69}" type="presParOf" srcId="{38946886-169F-4573-9AA5-1A0952547C96}" destId="{0CB2B9C6-1DF0-490F-A2EC-D216B49A8A18}" srcOrd="1" destOrd="0" presId="urn:microsoft.com/office/officeart/2016/7/layout/RepeatingBendingProcessNew"/>
    <dgm:cxn modelId="{4A6FEE34-FE28-46F8-8549-23D699961BA5}" type="presParOf" srcId="{0CB2B9C6-1DF0-490F-A2EC-D216B49A8A18}" destId="{113EC5FA-E977-42FA-BC54-0B17C746732F}" srcOrd="0" destOrd="0" presId="urn:microsoft.com/office/officeart/2016/7/layout/RepeatingBendingProcessNew"/>
    <dgm:cxn modelId="{1817F031-D084-43CA-BF61-08620764DAC5}" type="presParOf" srcId="{38946886-169F-4573-9AA5-1A0952547C96}" destId="{ECD02DA9-4EEF-4FF8-B7D3-D6E2984B621C}" srcOrd="2" destOrd="0" presId="urn:microsoft.com/office/officeart/2016/7/layout/RepeatingBendingProcessNew"/>
    <dgm:cxn modelId="{2E3ABC13-3DE0-4D4E-A31A-475787EEB453}" type="presParOf" srcId="{38946886-169F-4573-9AA5-1A0952547C96}" destId="{56A06ADD-4E9D-4A7F-8A04-CD6D19FB6760}" srcOrd="3" destOrd="0" presId="urn:microsoft.com/office/officeart/2016/7/layout/RepeatingBendingProcessNew"/>
    <dgm:cxn modelId="{AF3B1365-16E2-463B-ACF9-76AE4508B78E}" type="presParOf" srcId="{56A06ADD-4E9D-4A7F-8A04-CD6D19FB6760}" destId="{6D8B6801-DCC7-4CB6-861B-656FFDF7892E}" srcOrd="0" destOrd="0" presId="urn:microsoft.com/office/officeart/2016/7/layout/RepeatingBendingProcessNew"/>
    <dgm:cxn modelId="{D9934793-34B9-41DC-ABFA-31B367F572F6}" type="presParOf" srcId="{38946886-169F-4573-9AA5-1A0952547C96}" destId="{07A3F14A-BDEB-4F3C-9F17-CDFB5028E9BC}" srcOrd="4" destOrd="0" presId="urn:microsoft.com/office/officeart/2016/7/layout/RepeatingBendingProcessNew"/>
    <dgm:cxn modelId="{F3AB0448-7CA7-4AEA-ACD7-EB1E6B2D927E}" type="presParOf" srcId="{38946886-169F-4573-9AA5-1A0952547C96}" destId="{D04F77D9-E3F5-4B55-B3AC-AD87981A9A16}" srcOrd="5" destOrd="0" presId="urn:microsoft.com/office/officeart/2016/7/layout/RepeatingBendingProcessNew"/>
    <dgm:cxn modelId="{C8C40A80-766F-4E59-AD14-244DD9D7B835}" type="presParOf" srcId="{D04F77D9-E3F5-4B55-B3AC-AD87981A9A16}" destId="{3D79B5CE-1325-4D9E-A228-4C253DB1CAD1}" srcOrd="0" destOrd="0" presId="urn:microsoft.com/office/officeart/2016/7/layout/RepeatingBendingProcessNew"/>
    <dgm:cxn modelId="{32A98923-AA7D-46A2-8574-EC1AF06F6C77}" type="presParOf" srcId="{38946886-169F-4573-9AA5-1A0952547C96}" destId="{8F4FFEB4-B554-4140-9100-2AA17E8D6A67}" srcOrd="6" destOrd="0" presId="urn:microsoft.com/office/officeart/2016/7/layout/RepeatingBendingProcessNew"/>
    <dgm:cxn modelId="{30385A78-E0AB-47DB-B424-359C76D0211D}" type="presParOf" srcId="{38946886-169F-4573-9AA5-1A0952547C96}" destId="{7D38E81C-54FD-4E16-AB81-5E6793409670}" srcOrd="7" destOrd="0" presId="urn:microsoft.com/office/officeart/2016/7/layout/RepeatingBendingProcessNew"/>
    <dgm:cxn modelId="{89DE2D2D-3CED-49E0-B763-772F63D05191}" type="presParOf" srcId="{7D38E81C-54FD-4E16-AB81-5E6793409670}" destId="{B9281482-5A19-4154-A7D2-ED03F9C332A8}" srcOrd="0" destOrd="0" presId="urn:microsoft.com/office/officeart/2016/7/layout/RepeatingBendingProcessNew"/>
    <dgm:cxn modelId="{118C257E-4F84-4F9C-BDBA-DB7907ED5B25}" type="presParOf" srcId="{38946886-169F-4573-9AA5-1A0952547C96}" destId="{B23C1C8F-D9B6-40A9-A6A8-11B5091023BA}" srcOrd="8" destOrd="0" presId="urn:microsoft.com/office/officeart/2016/7/layout/RepeatingBendingProcessNew"/>
    <dgm:cxn modelId="{341D79DC-D9F5-4DD2-840B-B52DD8AA4981}" type="presParOf" srcId="{38946886-169F-4573-9AA5-1A0952547C96}" destId="{552F77CC-62C1-4C8B-ADA7-A755FD8DCD8D}" srcOrd="9" destOrd="0" presId="urn:microsoft.com/office/officeart/2016/7/layout/RepeatingBendingProcessNew"/>
    <dgm:cxn modelId="{FFA9E1B9-1155-4FA4-B9F4-38DD027361D4}" type="presParOf" srcId="{552F77CC-62C1-4C8B-ADA7-A755FD8DCD8D}" destId="{EAAFC2EB-544F-44B1-9439-46863653247C}" srcOrd="0" destOrd="0" presId="urn:microsoft.com/office/officeart/2016/7/layout/RepeatingBendingProcessNew"/>
    <dgm:cxn modelId="{B8B26D3B-0B9F-471F-9296-66C0E3E61799}" type="presParOf" srcId="{38946886-169F-4573-9AA5-1A0952547C96}" destId="{B64F1B8E-5EF9-4CB9-9F5A-AC4F585CF507}" srcOrd="10" destOrd="0" presId="urn:microsoft.com/office/officeart/2016/7/layout/RepeatingBendingProcessNew"/>
    <dgm:cxn modelId="{71F495BB-88C0-4B47-8497-3308F030FD08}" type="presParOf" srcId="{38946886-169F-4573-9AA5-1A0952547C96}" destId="{06B847F4-CB45-420B-B9B1-6A75A58468F4}" srcOrd="11" destOrd="0" presId="urn:microsoft.com/office/officeart/2016/7/layout/RepeatingBendingProcessNew"/>
    <dgm:cxn modelId="{1413CE21-753F-4C27-847C-4703747B6E6F}" type="presParOf" srcId="{06B847F4-CB45-420B-B9B1-6A75A58468F4}" destId="{CE70022A-8F08-415E-B365-1DC1268BBA42}" srcOrd="0" destOrd="0" presId="urn:microsoft.com/office/officeart/2016/7/layout/RepeatingBendingProcessNew"/>
    <dgm:cxn modelId="{3B4B65DE-EF91-4EA9-9122-3172C24BF1CE}" type="presParOf" srcId="{38946886-169F-4573-9AA5-1A0952547C96}" destId="{DFA79FB4-8826-49A6-8E4A-8EFCCF72B46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9A6E02-F9F9-4D10-9B20-AD1260FE1BE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9FACC46-EAE1-4D1F-AF43-C73B3C859C0C}">
      <dgm:prSet/>
      <dgm:spPr/>
      <dgm:t>
        <a:bodyPr/>
        <a:lstStyle/>
        <a:p>
          <a:r>
            <a:rPr lang="en-IN"/>
            <a:t>HTTP GET : getForObject, getForEntity</a:t>
          </a:r>
          <a:endParaRPr lang="en-US"/>
        </a:p>
      </dgm:t>
    </dgm:pt>
    <dgm:pt modelId="{E937562F-CA50-4A29-A51F-62A78B8361E9}" type="parTrans" cxnId="{32B86ACC-87BC-44D2-BE2B-FA42C2B433EC}">
      <dgm:prSet/>
      <dgm:spPr/>
      <dgm:t>
        <a:bodyPr/>
        <a:lstStyle/>
        <a:p>
          <a:endParaRPr lang="en-US"/>
        </a:p>
      </dgm:t>
    </dgm:pt>
    <dgm:pt modelId="{D2A6607A-79E5-4DA7-A2E2-65890BDFCB54}" type="sibTrans" cxnId="{32B86ACC-87BC-44D2-BE2B-FA42C2B433EC}">
      <dgm:prSet/>
      <dgm:spPr/>
      <dgm:t>
        <a:bodyPr/>
        <a:lstStyle/>
        <a:p>
          <a:endParaRPr lang="en-US"/>
        </a:p>
      </dgm:t>
    </dgm:pt>
    <dgm:pt modelId="{9B698454-CCC6-4C41-B73B-342C6F5BD27D}">
      <dgm:prSet/>
      <dgm:spPr/>
      <dgm:t>
        <a:bodyPr/>
        <a:lstStyle/>
        <a:p>
          <a:r>
            <a:rPr lang="en-IN"/>
            <a:t>HTTP PUT : put(String url, Object request, String…​urlVariables)</a:t>
          </a:r>
          <a:endParaRPr lang="en-US"/>
        </a:p>
      </dgm:t>
    </dgm:pt>
    <dgm:pt modelId="{ABB3C7E5-6A2E-466A-A460-FBB9230C5742}" type="parTrans" cxnId="{F257399C-3A50-4636-8776-57CE9A9812E5}">
      <dgm:prSet/>
      <dgm:spPr/>
      <dgm:t>
        <a:bodyPr/>
        <a:lstStyle/>
        <a:p>
          <a:endParaRPr lang="en-US"/>
        </a:p>
      </dgm:t>
    </dgm:pt>
    <dgm:pt modelId="{B6A93454-640C-48E8-8D67-C1A4EC67EA50}" type="sibTrans" cxnId="{F257399C-3A50-4636-8776-57CE9A9812E5}">
      <dgm:prSet/>
      <dgm:spPr/>
      <dgm:t>
        <a:bodyPr/>
        <a:lstStyle/>
        <a:p>
          <a:endParaRPr lang="en-US"/>
        </a:p>
      </dgm:t>
    </dgm:pt>
    <dgm:pt modelId="{C6021929-DFFE-40C9-84D0-ADBB38CA0AFE}">
      <dgm:prSet/>
      <dgm:spPr/>
      <dgm:t>
        <a:bodyPr/>
        <a:lstStyle/>
        <a:p>
          <a:r>
            <a:rPr lang="en-IN"/>
            <a:t>HTTP DELETE : delete</a:t>
          </a:r>
          <a:endParaRPr lang="en-US"/>
        </a:p>
      </dgm:t>
    </dgm:pt>
    <dgm:pt modelId="{7AC72B26-845C-4E64-9738-47FE88B231FD}" type="parTrans" cxnId="{BC4E24A3-511D-48B7-AF6B-D3827EE0B667}">
      <dgm:prSet/>
      <dgm:spPr/>
      <dgm:t>
        <a:bodyPr/>
        <a:lstStyle/>
        <a:p>
          <a:endParaRPr lang="en-US"/>
        </a:p>
      </dgm:t>
    </dgm:pt>
    <dgm:pt modelId="{90667DAD-6636-4E18-B1B5-E4851EA3E625}" type="sibTrans" cxnId="{BC4E24A3-511D-48B7-AF6B-D3827EE0B667}">
      <dgm:prSet/>
      <dgm:spPr/>
      <dgm:t>
        <a:bodyPr/>
        <a:lstStyle/>
        <a:p>
          <a:endParaRPr lang="en-US"/>
        </a:p>
      </dgm:t>
    </dgm:pt>
    <dgm:pt modelId="{0F704E4E-F78A-4A41-8AF4-2DE5F1A3DB5E}">
      <dgm:prSet/>
      <dgm:spPr/>
      <dgm:t>
        <a:bodyPr/>
        <a:lstStyle/>
        <a:p>
          <a:r>
            <a:rPr lang="en-IN"/>
            <a:t>HTTP POST : postForLocation(String url, Object request, String…​ urlVariables), postForObject(String url, Object request, Class responseType, String…​ uriVariables)</a:t>
          </a:r>
          <a:endParaRPr lang="en-US"/>
        </a:p>
      </dgm:t>
    </dgm:pt>
    <dgm:pt modelId="{216E7644-3C6A-44BC-8BD1-2586AF0E3F93}" type="parTrans" cxnId="{FE2229B4-5149-44D6-9001-3492DFC03A1C}">
      <dgm:prSet/>
      <dgm:spPr/>
      <dgm:t>
        <a:bodyPr/>
        <a:lstStyle/>
        <a:p>
          <a:endParaRPr lang="en-US"/>
        </a:p>
      </dgm:t>
    </dgm:pt>
    <dgm:pt modelId="{51A86581-05DC-4154-A87A-ED38720A5879}" type="sibTrans" cxnId="{FE2229B4-5149-44D6-9001-3492DFC03A1C}">
      <dgm:prSet/>
      <dgm:spPr/>
      <dgm:t>
        <a:bodyPr/>
        <a:lstStyle/>
        <a:p>
          <a:endParaRPr lang="en-US"/>
        </a:p>
      </dgm:t>
    </dgm:pt>
    <dgm:pt modelId="{27197104-B906-4C85-A438-5987BFAF5F8E}">
      <dgm:prSet/>
      <dgm:spPr/>
      <dgm:t>
        <a:bodyPr/>
        <a:lstStyle/>
        <a:p>
          <a:r>
            <a:rPr lang="en-IN"/>
            <a:t>HTTP HEAD : headForHeaders(String url, String…​ urlVariables)</a:t>
          </a:r>
          <a:endParaRPr lang="en-US"/>
        </a:p>
      </dgm:t>
    </dgm:pt>
    <dgm:pt modelId="{C5FD2156-580C-48B9-A1AC-ED6365D934AE}" type="parTrans" cxnId="{6B36C8EE-4DB3-4C61-9853-3E6BFDF54F56}">
      <dgm:prSet/>
      <dgm:spPr/>
      <dgm:t>
        <a:bodyPr/>
        <a:lstStyle/>
        <a:p>
          <a:endParaRPr lang="en-US"/>
        </a:p>
      </dgm:t>
    </dgm:pt>
    <dgm:pt modelId="{55212170-2424-4804-958D-91A3F48C3D69}" type="sibTrans" cxnId="{6B36C8EE-4DB3-4C61-9853-3E6BFDF54F56}">
      <dgm:prSet/>
      <dgm:spPr/>
      <dgm:t>
        <a:bodyPr/>
        <a:lstStyle/>
        <a:p>
          <a:endParaRPr lang="en-US"/>
        </a:p>
      </dgm:t>
    </dgm:pt>
    <dgm:pt modelId="{F84F9F80-8B61-4B91-8646-C7869C61254E}">
      <dgm:prSet/>
      <dgm:spPr/>
      <dgm:t>
        <a:bodyPr/>
        <a:lstStyle/>
        <a:p>
          <a:r>
            <a:rPr lang="en-IN"/>
            <a:t>HTTP OPTIONS : optionsForAllow(String url, String…​ urlVariables)</a:t>
          </a:r>
          <a:endParaRPr lang="en-US"/>
        </a:p>
      </dgm:t>
    </dgm:pt>
    <dgm:pt modelId="{751AA58E-A403-43D3-8B97-9D6FEA198801}" type="parTrans" cxnId="{D06B6742-D793-41A0-8DE0-0501449598BB}">
      <dgm:prSet/>
      <dgm:spPr/>
      <dgm:t>
        <a:bodyPr/>
        <a:lstStyle/>
        <a:p>
          <a:endParaRPr lang="en-US"/>
        </a:p>
      </dgm:t>
    </dgm:pt>
    <dgm:pt modelId="{A04AA0AD-ED50-4DBE-8BAC-82827E7324E7}" type="sibTrans" cxnId="{D06B6742-D793-41A0-8DE0-0501449598BB}">
      <dgm:prSet/>
      <dgm:spPr/>
      <dgm:t>
        <a:bodyPr/>
        <a:lstStyle/>
        <a:p>
          <a:endParaRPr lang="en-US"/>
        </a:p>
      </dgm:t>
    </dgm:pt>
    <dgm:pt modelId="{66B22508-64A8-441F-BB0D-9170C78F21AE}">
      <dgm:prSet/>
      <dgm:spPr/>
      <dgm:t>
        <a:bodyPr/>
        <a:lstStyle/>
        <a:p>
          <a:r>
            <a:rPr lang="en-IN"/>
            <a:t>HTTP PATCH and others : exchange execute</a:t>
          </a:r>
          <a:endParaRPr lang="en-US"/>
        </a:p>
      </dgm:t>
    </dgm:pt>
    <dgm:pt modelId="{63DA4BB5-9F93-42C4-9E09-F168A372C3E3}" type="parTrans" cxnId="{9C7FCA20-E384-47F9-A709-936BC2288B00}">
      <dgm:prSet/>
      <dgm:spPr/>
      <dgm:t>
        <a:bodyPr/>
        <a:lstStyle/>
        <a:p>
          <a:endParaRPr lang="en-US"/>
        </a:p>
      </dgm:t>
    </dgm:pt>
    <dgm:pt modelId="{14E76DB4-24E7-482F-AD4E-A851AED82268}" type="sibTrans" cxnId="{9C7FCA20-E384-47F9-A709-936BC2288B00}">
      <dgm:prSet/>
      <dgm:spPr/>
      <dgm:t>
        <a:bodyPr/>
        <a:lstStyle/>
        <a:p>
          <a:endParaRPr lang="en-US"/>
        </a:p>
      </dgm:t>
    </dgm:pt>
    <dgm:pt modelId="{6EAE8D89-84E1-4D0E-913B-3F399CCF603C}" type="pres">
      <dgm:prSet presAssocID="{E19A6E02-F9F9-4D10-9B20-AD1260FE1BE0}" presName="linear" presStyleCnt="0">
        <dgm:presLayoutVars>
          <dgm:animLvl val="lvl"/>
          <dgm:resizeHandles val="exact"/>
        </dgm:presLayoutVars>
      </dgm:prSet>
      <dgm:spPr/>
    </dgm:pt>
    <dgm:pt modelId="{FCCD9679-2856-4B13-9429-F7C847E2CB97}" type="pres">
      <dgm:prSet presAssocID="{19FACC46-EAE1-4D1F-AF43-C73B3C859C0C}" presName="parentText" presStyleLbl="node1" presStyleIdx="0" presStyleCnt="7">
        <dgm:presLayoutVars>
          <dgm:chMax val="0"/>
          <dgm:bulletEnabled val="1"/>
        </dgm:presLayoutVars>
      </dgm:prSet>
      <dgm:spPr/>
    </dgm:pt>
    <dgm:pt modelId="{73D47A69-CB67-452C-85AC-6A5EBDFAA389}" type="pres">
      <dgm:prSet presAssocID="{D2A6607A-79E5-4DA7-A2E2-65890BDFCB54}" presName="spacer" presStyleCnt="0"/>
      <dgm:spPr/>
    </dgm:pt>
    <dgm:pt modelId="{CD0233DB-8F51-4F76-B411-D9CA0D52739D}" type="pres">
      <dgm:prSet presAssocID="{9B698454-CCC6-4C41-B73B-342C6F5BD27D}" presName="parentText" presStyleLbl="node1" presStyleIdx="1" presStyleCnt="7">
        <dgm:presLayoutVars>
          <dgm:chMax val="0"/>
          <dgm:bulletEnabled val="1"/>
        </dgm:presLayoutVars>
      </dgm:prSet>
      <dgm:spPr/>
    </dgm:pt>
    <dgm:pt modelId="{83871D5C-E452-4155-BFD1-57A0DB473243}" type="pres">
      <dgm:prSet presAssocID="{B6A93454-640C-48E8-8D67-C1A4EC67EA50}" presName="spacer" presStyleCnt="0"/>
      <dgm:spPr/>
    </dgm:pt>
    <dgm:pt modelId="{D6ED03BB-5F23-4EE6-9757-BA5E4A5DB58C}" type="pres">
      <dgm:prSet presAssocID="{C6021929-DFFE-40C9-84D0-ADBB38CA0AFE}" presName="parentText" presStyleLbl="node1" presStyleIdx="2" presStyleCnt="7">
        <dgm:presLayoutVars>
          <dgm:chMax val="0"/>
          <dgm:bulletEnabled val="1"/>
        </dgm:presLayoutVars>
      </dgm:prSet>
      <dgm:spPr/>
    </dgm:pt>
    <dgm:pt modelId="{58ACE20C-F254-48D9-8A1A-E665C0C64D22}" type="pres">
      <dgm:prSet presAssocID="{90667DAD-6636-4E18-B1B5-E4851EA3E625}" presName="spacer" presStyleCnt="0"/>
      <dgm:spPr/>
    </dgm:pt>
    <dgm:pt modelId="{082678A0-4B63-46AE-8ED1-913C50430D89}" type="pres">
      <dgm:prSet presAssocID="{0F704E4E-F78A-4A41-8AF4-2DE5F1A3DB5E}" presName="parentText" presStyleLbl="node1" presStyleIdx="3" presStyleCnt="7">
        <dgm:presLayoutVars>
          <dgm:chMax val="0"/>
          <dgm:bulletEnabled val="1"/>
        </dgm:presLayoutVars>
      </dgm:prSet>
      <dgm:spPr/>
    </dgm:pt>
    <dgm:pt modelId="{D21C9377-1B8D-4D4C-B40F-D137D16EB93E}" type="pres">
      <dgm:prSet presAssocID="{51A86581-05DC-4154-A87A-ED38720A5879}" presName="spacer" presStyleCnt="0"/>
      <dgm:spPr/>
    </dgm:pt>
    <dgm:pt modelId="{79D7D3DE-F8D2-4F7E-8D16-9D7852BF8FA6}" type="pres">
      <dgm:prSet presAssocID="{27197104-B906-4C85-A438-5987BFAF5F8E}" presName="parentText" presStyleLbl="node1" presStyleIdx="4" presStyleCnt="7">
        <dgm:presLayoutVars>
          <dgm:chMax val="0"/>
          <dgm:bulletEnabled val="1"/>
        </dgm:presLayoutVars>
      </dgm:prSet>
      <dgm:spPr/>
    </dgm:pt>
    <dgm:pt modelId="{8F8696FA-8669-4CBE-8D9D-235CF0046E06}" type="pres">
      <dgm:prSet presAssocID="{55212170-2424-4804-958D-91A3F48C3D69}" presName="spacer" presStyleCnt="0"/>
      <dgm:spPr/>
    </dgm:pt>
    <dgm:pt modelId="{77A22368-4AEB-49D9-B8BD-E6DED2A7E096}" type="pres">
      <dgm:prSet presAssocID="{F84F9F80-8B61-4B91-8646-C7869C61254E}" presName="parentText" presStyleLbl="node1" presStyleIdx="5" presStyleCnt="7">
        <dgm:presLayoutVars>
          <dgm:chMax val="0"/>
          <dgm:bulletEnabled val="1"/>
        </dgm:presLayoutVars>
      </dgm:prSet>
      <dgm:spPr/>
    </dgm:pt>
    <dgm:pt modelId="{B8C7B419-6369-4A71-9E63-36327A09F771}" type="pres">
      <dgm:prSet presAssocID="{A04AA0AD-ED50-4DBE-8BAC-82827E7324E7}" presName="spacer" presStyleCnt="0"/>
      <dgm:spPr/>
    </dgm:pt>
    <dgm:pt modelId="{78EB3C6A-D0E6-44F6-9345-D00CF79190B7}" type="pres">
      <dgm:prSet presAssocID="{66B22508-64A8-441F-BB0D-9170C78F21AE}" presName="parentText" presStyleLbl="node1" presStyleIdx="6" presStyleCnt="7">
        <dgm:presLayoutVars>
          <dgm:chMax val="0"/>
          <dgm:bulletEnabled val="1"/>
        </dgm:presLayoutVars>
      </dgm:prSet>
      <dgm:spPr/>
    </dgm:pt>
  </dgm:ptLst>
  <dgm:cxnLst>
    <dgm:cxn modelId="{9C7FCA20-E384-47F9-A709-936BC2288B00}" srcId="{E19A6E02-F9F9-4D10-9B20-AD1260FE1BE0}" destId="{66B22508-64A8-441F-BB0D-9170C78F21AE}" srcOrd="6" destOrd="0" parTransId="{63DA4BB5-9F93-42C4-9E09-F168A372C3E3}" sibTransId="{14E76DB4-24E7-482F-AD4E-A851AED82268}"/>
    <dgm:cxn modelId="{B9B20E26-BAC8-40F7-8FC2-8A2CDA9464CF}" type="presOf" srcId="{66B22508-64A8-441F-BB0D-9170C78F21AE}" destId="{78EB3C6A-D0E6-44F6-9345-D00CF79190B7}" srcOrd="0" destOrd="0" presId="urn:microsoft.com/office/officeart/2005/8/layout/vList2"/>
    <dgm:cxn modelId="{3DD93438-B521-4B2F-8F03-6DD82E3EDAC7}" type="presOf" srcId="{0F704E4E-F78A-4A41-8AF4-2DE5F1A3DB5E}" destId="{082678A0-4B63-46AE-8ED1-913C50430D89}" srcOrd="0" destOrd="0" presId="urn:microsoft.com/office/officeart/2005/8/layout/vList2"/>
    <dgm:cxn modelId="{49D7FA41-B80E-4CCA-96AC-A7423A81F6F5}" type="presOf" srcId="{9B698454-CCC6-4C41-B73B-342C6F5BD27D}" destId="{CD0233DB-8F51-4F76-B411-D9CA0D52739D}" srcOrd="0" destOrd="0" presId="urn:microsoft.com/office/officeart/2005/8/layout/vList2"/>
    <dgm:cxn modelId="{D06B6742-D793-41A0-8DE0-0501449598BB}" srcId="{E19A6E02-F9F9-4D10-9B20-AD1260FE1BE0}" destId="{F84F9F80-8B61-4B91-8646-C7869C61254E}" srcOrd="5" destOrd="0" parTransId="{751AA58E-A403-43D3-8B97-9D6FEA198801}" sibTransId="{A04AA0AD-ED50-4DBE-8BAC-82827E7324E7}"/>
    <dgm:cxn modelId="{1EED2E4C-0FF2-4807-A7BA-523BDCA0DAB4}" type="presOf" srcId="{C6021929-DFFE-40C9-84D0-ADBB38CA0AFE}" destId="{D6ED03BB-5F23-4EE6-9757-BA5E4A5DB58C}" srcOrd="0" destOrd="0" presId="urn:microsoft.com/office/officeart/2005/8/layout/vList2"/>
    <dgm:cxn modelId="{F257399C-3A50-4636-8776-57CE9A9812E5}" srcId="{E19A6E02-F9F9-4D10-9B20-AD1260FE1BE0}" destId="{9B698454-CCC6-4C41-B73B-342C6F5BD27D}" srcOrd="1" destOrd="0" parTransId="{ABB3C7E5-6A2E-466A-A460-FBB9230C5742}" sibTransId="{B6A93454-640C-48E8-8D67-C1A4EC67EA50}"/>
    <dgm:cxn modelId="{BC4E24A3-511D-48B7-AF6B-D3827EE0B667}" srcId="{E19A6E02-F9F9-4D10-9B20-AD1260FE1BE0}" destId="{C6021929-DFFE-40C9-84D0-ADBB38CA0AFE}" srcOrd="2" destOrd="0" parTransId="{7AC72B26-845C-4E64-9738-47FE88B231FD}" sibTransId="{90667DAD-6636-4E18-B1B5-E4851EA3E625}"/>
    <dgm:cxn modelId="{113157AF-6237-4AF9-B40B-7DCE45E611C7}" type="presOf" srcId="{F84F9F80-8B61-4B91-8646-C7869C61254E}" destId="{77A22368-4AEB-49D9-B8BD-E6DED2A7E096}" srcOrd="0" destOrd="0" presId="urn:microsoft.com/office/officeart/2005/8/layout/vList2"/>
    <dgm:cxn modelId="{FE2229B4-5149-44D6-9001-3492DFC03A1C}" srcId="{E19A6E02-F9F9-4D10-9B20-AD1260FE1BE0}" destId="{0F704E4E-F78A-4A41-8AF4-2DE5F1A3DB5E}" srcOrd="3" destOrd="0" parTransId="{216E7644-3C6A-44BC-8BD1-2586AF0E3F93}" sibTransId="{51A86581-05DC-4154-A87A-ED38720A5879}"/>
    <dgm:cxn modelId="{32B86ACC-87BC-44D2-BE2B-FA42C2B433EC}" srcId="{E19A6E02-F9F9-4D10-9B20-AD1260FE1BE0}" destId="{19FACC46-EAE1-4D1F-AF43-C73B3C859C0C}" srcOrd="0" destOrd="0" parTransId="{E937562F-CA50-4A29-A51F-62A78B8361E9}" sibTransId="{D2A6607A-79E5-4DA7-A2E2-65890BDFCB54}"/>
    <dgm:cxn modelId="{959C0AD8-8AFE-427E-B928-0B5964BFB699}" type="presOf" srcId="{19FACC46-EAE1-4D1F-AF43-C73B3C859C0C}" destId="{FCCD9679-2856-4B13-9429-F7C847E2CB97}" srcOrd="0" destOrd="0" presId="urn:microsoft.com/office/officeart/2005/8/layout/vList2"/>
    <dgm:cxn modelId="{0BB0ECE5-8D33-4D5D-B566-5080087CBE6F}" type="presOf" srcId="{27197104-B906-4C85-A438-5987BFAF5F8E}" destId="{79D7D3DE-F8D2-4F7E-8D16-9D7852BF8FA6}" srcOrd="0" destOrd="0" presId="urn:microsoft.com/office/officeart/2005/8/layout/vList2"/>
    <dgm:cxn modelId="{6B36C8EE-4DB3-4C61-9853-3E6BFDF54F56}" srcId="{E19A6E02-F9F9-4D10-9B20-AD1260FE1BE0}" destId="{27197104-B906-4C85-A438-5987BFAF5F8E}" srcOrd="4" destOrd="0" parTransId="{C5FD2156-580C-48B9-A1AC-ED6365D934AE}" sibTransId="{55212170-2424-4804-958D-91A3F48C3D69}"/>
    <dgm:cxn modelId="{10BC2DEF-2D8A-44DE-8E39-46683F8DFC6E}" type="presOf" srcId="{E19A6E02-F9F9-4D10-9B20-AD1260FE1BE0}" destId="{6EAE8D89-84E1-4D0E-913B-3F399CCF603C}" srcOrd="0" destOrd="0" presId="urn:microsoft.com/office/officeart/2005/8/layout/vList2"/>
    <dgm:cxn modelId="{6D51F52B-C8F9-4AF5-A70C-36D4E3785937}" type="presParOf" srcId="{6EAE8D89-84E1-4D0E-913B-3F399CCF603C}" destId="{FCCD9679-2856-4B13-9429-F7C847E2CB97}" srcOrd="0" destOrd="0" presId="urn:microsoft.com/office/officeart/2005/8/layout/vList2"/>
    <dgm:cxn modelId="{A142328F-1BB6-4AD6-BA42-B76F88F0A081}" type="presParOf" srcId="{6EAE8D89-84E1-4D0E-913B-3F399CCF603C}" destId="{73D47A69-CB67-452C-85AC-6A5EBDFAA389}" srcOrd="1" destOrd="0" presId="urn:microsoft.com/office/officeart/2005/8/layout/vList2"/>
    <dgm:cxn modelId="{CBE3C52F-DE11-4E53-859B-D516BB3CBD39}" type="presParOf" srcId="{6EAE8D89-84E1-4D0E-913B-3F399CCF603C}" destId="{CD0233DB-8F51-4F76-B411-D9CA0D52739D}" srcOrd="2" destOrd="0" presId="urn:microsoft.com/office/officeart/2005/8/layout/vList2"/>
    <dgm:cxn modelId="{A7F5DEC5-053B-47A0-B42E-595D040547E9}" type="presParOf" srcId="{6EAE8D89-84E1-4D0E-913B-3F399CCF603C}" destId="{83871D5C-E452-4155-BFD1-57A0DB473243}" srcOrd="3" destOrd="0" presId="urn:microsoft.com/office/officeart/2005/8/layout/vList2"/>
    <dgm:cxn modelId="{5376B438-4F49-4C18-9714-67A271B50F12}" type="presParOf" srcId="{6EAE8D89-84E1-4D0E-913B-3F399CCF603C}" destId="{D6ED03BB-5F23-4EE6-9757-BA5E4A5DB58C}" srcOrd="4" destOrd="0" presId="urn:microsoft.com/office/officeart/2005/8/layout/vList2"/>
    <dgm:cxn modelId="{9C3A75F1-0B6E-4CB4-A3F9-623A4010F148}" type="presParOf" srcId="{6EAE8D89-84E1-4D0E-913B-3F399CCF603C}" destId="{58ACE20C-F254-48D9-8A1A-E665C0C64D22}" srcOrd="5" destOrd="0" presId="urn:microsoft.com/office/officeart/2005/8/layout/vList2"/>
    <dgm:cxn modelId="{BD828EE8-671E-4B46-AA83-46B12B46DF75}" type="presParOf" srcId="{6EAE8D89-84E1-4D0E-913B-3F399CCF603C}" destId="{082678A0-4B63-46AE-8ED1-913C50430D89}" srcOrd="6" destOrd="0" presId="urn:microsoft.com/office/officeart/2005/8/layout/vList2"/>
    <dgm:cxn modelId="{2D26A749-2F1B-4C2C-800D-BEF463BEC674}" type="presParOf" srcId="{6EAE8D89-84E1-4D0E-913B-3F399CCF603C}" destId="{D21C9377-1B8D-4D4C-B40F-D137D16EB93E}" srcOrd="7" destOrd="0" presId="urn:microsoft.com/office/officeart/2005/8/layout/vList2"/>
    <dgm:cxn modelId="{E4136F55-BD03-49DF-8AF8-AE9CD33B0556}" type="presParOf" srcId="{6EAE8D89-84E1-4D0E-913B-3F399CCF603C}" destId="{79D7D3DE-F8D2-4F7E-8D16-9D7852BF8FA6}" srcOrd="8" destOrd="0" presId="urn:microsoft.com/office/officeart/2005/8/layout/vList2"/>
    <dgm:cxn modelId="{CF6893B9-DFE6-4011-B4B5-D16E1358323F}" type="presParOf" srcId="{6EAE8D89-84E1-4D0E-913B-3F399CCF603C}" destId="{8F8696FA-8669-4CBE-8D9D-235CF0046E06}" srcOrd="9" destOrd="0" presId="urn:microsoft.com/office/officeart/2005/8/layout/vList2"/>
    <dgm:cxn modelId="{B2904793-FFF6-41C6-95D6-FC94FE74080E}" type="presParOf" srcId="{6EAE8D89-84E1-4D0E-913B-3F399CCF603C}" destId="{77A22368-4AEB-49D9-B8BD-E6DED2A7E096}" srcOrd="10" destOrd="0" presId="urn:microsoft.com/office/officeart/2005/8/layout/vList2"/>
    <dgm:cxn modelId="{921A6397-229D-4108-889C-0527E4839021}" type="presParOf" srcId="{6EAE8D89-84E1-4D0E-913B-3F399CCF603C}" destId="{B8C7B419-6369-4A71-9E63-36327A09F771}" srcOrd="11" destOrd="0" presId="urn:microsoft.com/office/officeart/2005/8/layout/vList2"/>
    <dgm:cxn modelId="{FB3AF79C-F4F1-4492-9856-A0543707E9E8}" type="presParOf" srcId="{6EAE8D89-84E1-4D0E-913B-3F399CCF603C}" destId="{78EB3C6A-D0E6-44F6-9345-D00CF79190B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D65D24-103F-4036-9645-BE5DF58373F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58FEDC6-D0FC-406C-AB2C-E852E8EE66B0}">
      <dgm:prSet/>
      <dgm:spPr/>
      <dgm:t>
        <a:bodyPr/>
        <a:lstStyle/>
        <a:p>
          <a:r>
            <a:rPr lang="en-US"/>
            <a:t>Spring Boot is a framework developed on top of core spring framework.</a:t>
          </a:r>
        </a:p>
      </dgm:t>
    </dgm:pt>
    <dgm:pt modelId="{527661DD-C3AD-46CD-816C-3DD6507F5B5E}" type="parTrans" cxnId="{E8D40CBC-A11F-4361-8E1C-56E97A4862AA}">
      <dgm:prSet/>
      <dgm:spPr/>
      <dgm:t>
        <a:bodyPr/>
        <a:lstStyle/>
        <a:p>
          <a:endParaRPr lang="en-US"/>
        </a:p>
      </dgm:t>
    </dgm:pt>
    <dgm:pt modelId="{B89612AC-D35F-41F1-9B29-26F493592287}" type="sibTrans" cxnId="{E8D40CBC-A11F-4361-8E1C-56E97A4862AA}">
      <dgm:prSet/>
      <dgm:spPr/>
      <dgm:t>
        <a:bodyPr/>
        <a:lstStyle/>
        <a:p>
          <a:endParaRPr lang="en-US"/>
        </a:p>
      </dgm:t>
    </dgm:pt>
    <dgm:pt modelId="{5BE65DB9-CA83-418E-A34C-C4A161AAF5D9}">
      <dgm:prSet/>
      <dgm:spPr/>
      <dgm:t>
        <a:bodyPr/>
        <a:lstStyle/>
        <a:p>
          <a:r>
            <a:rPr lang="en-US"/>
            <a:t>The main aim of Spring Boot is to let developers to create spring production grade applications and services with very less effort. Did you remember, what it takes to create real-time spring applications? It includes writing many XML configurations, server setting, adding dependencies…etc. </a:t>
          </a:r>
        </a:p>
      </dgm:t>
    </dgm:pt>
    <dgm:pt modelId="{C069C72B-2D96-4E16-B140-D03AEB15D338}" type="parTrans" cxnId="{32029B71-29FE-42EE-9DEC-BF4A7BB4C3B2}">
      <dgm:prSet/>
      <dgm:spPr/>
      <dgm:t>
        <a:bodyPr/>
        <a:lstStyle/>
        <a:p>
          <a:endParaRPr lang="en-US"/>
        </a:p>
      </dgm:t>
    </dgm:pt>
    <dgm:pt modelId="{7A7A9F9F-CE6D-4E1C-922D-1AD1912AB8AF}" type="sibTrans" cxnId="{32029B71-29FE-42EE-9DEC-BF4A7BB4C3B2}">
      <dgm:prSet/>
      <dgm:spPr/>
      <dgm:t>
        <a:bodyPr/>
        <a:lstStyle/>
        <a:p>
          <a:endParaRPr lang="en-US"/>
        </a:p>
      </dgm:t>
    </dgm:pt>
    <dgm:pt modelId="{ABFAF9E6-6E2D-4E3E-BCD5-879171FB1388}">
      <dgm:prSet/>
      <dgm:spPr/>
      <dgm:t>
        <a:bodyPr/>
        <a:lstStyle/>
        <a:p>
          <a:r>
            <a:rPr lang="en-US"/>
            <a:t>But with spring Boot we can avoid all these boilerplate code, writing XML configurations and annotations. We can create a real-time production ready applications with in minutes.</a:t>
          </a:r>
        </a:p>
      </dgm:t>
    </dgm:pt>
    <dgm:pt modelId="{389A414B-49FE-4941-B8CB-CB6E473F80B7}" type="parTrans" cxnId="{A41ACC9D-6653-40D5-AEEF-81CF10C0FA92}">
      <dgm:prSet/>
      <dgm:spPr/>
      <dgm:t>
        <a:bodyPr/>
        <a:lstStyle/>
        <a:p>
          <a:endParaRPr lang="en-US"/>
        </a:p>
      </dgm:t>
    </dgm:pt>
    <dgm:pt modelId="{5D46E474-AF82-46F3-993E-6AE9E59A551B}" type="sibTrans" cxnId="{A41ACC9D-6653-40D5-AEEF-81CF10C0FA92}">
      <dgm:prSet/>
      <dgm:spPr/>
      <dgm:t>
        <a:bodyPr/>
        <a:lstStyle/>
        <a:p>
          <a:endParaRPr lang="en-US"/>
        </a:p>
      </dgm:t>
    </dgm:pt>
    <dgm:pt modelId="{93EE9481-6446-4E97-8487-67C108C96824}">
      <dgm:prSet/>
      <dgm:spPr/>
      <dgm:t>
        <a:bodyPr/>
        <a:lstStyle/>
        <a:p>
          <a:r>
            <a:rPr lang="en-US"/>
            <a:t>Spring Boot comes with inbuilt server, we no longer have to use any external servers like </a:t>
          </a:r>
          <a:r>
            <a:rPr lang="en-US" i="1"/>
            <a:t>Tomcat</a:t>
          </a:r>
          <a:r>
            <a:rPr lang="en-US"/>
            <a:t>, </a:t>
          </a:r>
          <a:r>
            <a:rPr lang="en-US" i="1"/>
            <a:t>Glass-fish</a:t>
          </a:r>
          <a:r>
            <a:rPr lang="en-US"/>
            <a:t> or anything else, so don’t need to deploy WAR files</a:t>
          </a:r>
        </a:p>
      </dgm:t>
    </dgm:pt>
    <dgm:pt modelId="{CE1DCE81-7EF2-4A72-BA21-889AC12C0678}" type="parTrans" cxnId="{72EE0729-2C25-44BC-945E-E1B33FB5A989}">
      <dgm:prSet/>
      <dgm:spPr/>
      <dgm:t>
        <a:bodyPr/>
        <a:lstStyle/>
        <a:p>
          <a:endParaRPr lang="en-US"/>
        </a:p>
      </dgm:t>
    </dgm:pt>
    <dgm:pt modelId="{28498473-A63A-46F6-8927-DA67BA31CEFD}" type="sibTrans" cxnId="{72EE0729-2C25-44BC-945E-E1B33FB5A989}">
      <dgm:prSet/>
      <dgm:spPr/>
      <dgm:t>
        <a:bodyPr/>
        <a:lstStyle/>
        <a:p>
          <a:endParaRPr lang="en-US"/>
        </a:p>
      </dgm:t>
    </dgm:pt>
    <dgm:pt modelId="{90845078-0619-4325-B9D9-CE8519A0652D}">
      <dgm:prSet/>
      <dgm:spPr/>
      <dgm:t>
        <a:bodyPr/>
        <a:lstStyle/>
        <a:p>
          <a:r>
            <a:rPr lang="en-IN" b="1"/>
            <a:t>Refrences:https://docs.spring.io/spring-boot/docs/2.1.1.RELEASE/reference/htmlsingle/</a:t>
          </a:r>
          <a:endParaRPr lang="en-US"/>
        </a:p>
      </dgm:t>
    </dgm:pt>
    <dgm:pt modelId="{30D0DE4E-12A6-4969-8B76-A72FA2FBB41C}" type="parTrans" cxnId="{FD0FE568-EAA0-4B66-AA7D-0A6C88DDBA0F}">
      <dgm:prSet/>
      <dgm:spPr/>
      <dgm:t>
        <a:bodyPr/>
        <a:lstStyle/>
        <a:p>
          <a:endParaRPr lang="en-US"/>
        </a:p>
      </dgm:t>
    </dgm:pt>
    <dgm:pt modelId="{0BCB5C6B-9C7B-433C-9CD3-3DB1235D2B22}" type="sibTrans" cxnId="{FD0FE568-EAA0-4B66-AA7D-0A6C88DDBA0F}">
      <dgm:prSet/>
      <dgm:spPr/>
      <dgm:t>
        <a:bodyPr/>
        <a:lstStyle/>
        <a:p>
          <a:endParaRPr lang="en-US"/>
        </a:p>
      </dgm:t>
    </dgm:pt>
    <dgm:pt modelId="{E4E42125-D14E-461C-B3D9-063CD037807D}" type="pres">
      <dgm:prSet presAssocID="{CCD65D24-103F-4036-9645-BE5DF58373FA}" presName="vert0" presStyleCnt="0">
        <dgm:presLayoutVars>
          <dgm:dir/>
          <dgm:animOne val="branch"/>
          <dgm:animLvl val="lvl"/>
        </dgm:presLayoutVars>
      </dgm:prSet>
      <dgm:spPr/>
    </dgm:pt>
    <dgm:pt modelId="{718349A6-EC2A-400D-B95A-743831568858}" type="pres">
      <dgm:prSet presAssocID="{958FEDC6-D0FC-406C-AB2C-E852E8EE66B0}" presName="thickLine" presStyleLbl="alignNode1" presStyleIdx="0" presStyleCnt="5"/>
      <dgm:spPr/>
    </dgm:pt>
    <dgm:pt modelId="{42302AA4-A9B4-4F2C-BADF-48AA24AD7484}" type="pres">
      <dgm:prSet presAssocID="{958FEDC6-D0FC-406C-AB2C-E852E8EE66B0}" presName="horz1" presStyleCnt="0"/>
      <dgm:spPr/>
    </dgm:pt>
    <dgm:pt modelId="{BCB2ED39-FE47-4ACD-952B-9C00352A7002}" type="pres">
      <dgm:prSet presAssocID="{958FEDC6-D0FC-406C-AB2C-E852E8EE66B0}" presName="tx1" presStyleLbl="revTx" presStyleIdx="0" presStyleCnt="5"/>
      <dgm:spPr/>
    </dgm:pt>
    <dgm:pt modelId="{8669CB6E-DE5D-47A9-8B8E-D5FA96FAE507}" type="pres">
      <dgm:prSet presAssocID="{958FEDC6-D0FC-406C-AB2C-E852E8EE66B0}" presName="vert1" presStyleCnt="0"/>
      <dgm:spPr/>
    </dgm:pt>
    <dgm:pt modelId="{F2DD404F-A7B2-4E0D-988F-EA9364DF6CCC}" type="pres">
      <dgm:prSet presAssocID="{5BE65DB9-CA83-418E-A34C-C4A161AAF5D9}" presName="thickLine" presStyleLbl="alignNode1" presStyleIdx="1" presStyleCnt="5"/>
      <dgm:spPr/>
    </dgm:pt>
    <dgm:pt modelId="{A9E976EE-EA82-432E-915E-76247E7285E6}" type="pres">
      <dgm:prSet presAssocID="{5BE65DB9-CA83-418E-A34C-C4A161AAF5D9}" presName="horz1" presStyleCnt="0"/>
      <dgm:spPr/>
    </dgm:pt>
    <dgm:pt modelId="{4B758344-8E91-4DAF-A72E-6AD52B4308A0}" type="pres">
      <dgm:prSet presAssocID="{5BE65DB9-CA83-418E-A34C-C4A161AAF5D9}" presName="tx1" presStyleLbl="revTx" presStyleIdx="1" presStyleCnt="5"/>
      <dgm:spPr/>
    </dgm:pt>
    <dgm:pt modelId="{BA4B679C-E850-4BB9-8B1F-4D940F0C27CA}" type="pres">
      <dgm:prSet presAssocID="{5BE65DB9-CA83-418E-A34C-C4A161AAF5D9}" presName="vert1" presStyleCnt="0"/>
      <dgm:spPr/>
    </dgm:pt>
    <dgm:pt modelId="{A60E563A-C3D7-4B0E-A9BD-4CF92FCB6C32}" type="pres">
      <dgm:prSet presAssocID="{ABFAF9E6-6E2D-4E3E-BCD5-879171FB1388}" presName="thickLine" presStyleLbl="alignNode1" presStyleIdx="2" presStyleCnt="5"/>
      <dgm:spPr/>
    </dgm:pt>
    <dgm:pt modelId="{B6286F29-80D0-433E-878A-ED81808EBBDE}" type="pres">
      <dgm:prSet presAssocID="{ABFAF9E6-6E2D-4E3E-BCD5-879171FB1388}" presName="horz1" presStyleCnt="0"/>
      <dgm:spPr/>
    </dgm:pt>
    <dgm:pt modelId="{44483B1D-A182-4B91-ABB1-1FBF1AA51010}" type="pres">
      <dgm:prSet presAssocID="{ABFAF9E6-6E2D-4E3E-BCD5-879171FB1388}" presName="tx1" presStyleLbl="revTx" presStyleIdx="2" presStyleCnt="5"/>
      <dgm:spPr/>
    </dgm:pt>
    <dgm:pt modelId="{919FF004-998A-4AEA-85B7-DF2BB8203BC0}" type="pres">
      <dgm:prSet presAssocID="{ABFAF9E6-6E2D-4E3E-BCD5-879171FB1388}" presName="vert1" presStyleCnt="0"/>
      <dgm:spPr/>
    </dgm:pt>
    <dgm:pt modelId="{8CB5AF3C-740A-4827-9E5D-DC56AF5CD5A9}" type="pres">
      <dgm:prSet presAssocID="{93EE9481-6446-4E97-8487-67C108C96824}" presName="thickLine" presStyleLbl="alignNode1" presStyleIdx="3" presStyleCnt="5"/>
      <dgm:spPr/>
    </dgm:pt>
    <dgm:pt modelId="{EFC5CC42-3DE8-4C3B-955E-EA1870712BA8}" type="pres">
      <dgm:prSet presAssocID="{93EE9481-6446-4E97-8487-67C108C96824}" presName="horz1" presStyleCnt="0"/>
      <dgm:spPr/>
    </dgm:pt>
    <dgm:pt modelId="{CD8178B2-2F03-40FF-8C11-B2573ADA37A8}" type="pres">
      <dgm:prSet presAssocID="{93EE9481-6446-4E97-8487-67C108C96824}" presName="tx1" presStyleLbl="revTx" presStyleIdx="3" presStyleCnt="5"/>
      <dgm:spPr/>
    </dgm:pt>
    <dgm:pt modelId="{2CD7CD21-2CD5-490A-8DF3-05EDB923E638}" type="pres">
      <dgm:prSet presAssocID="{93EE9481-6446-4E97-8487-67C108C96824}" presName="vert1" presStyleCnt="0"/>
      <dgm:spPr/>
    </dgm:pt>
    <dgm:pt modelId="{B92F51D4-53D3-45FB-8395-BD0B8750CA43}" type="pres">
      <dgm:prSet presAssocID="{90845078-0619-4325-B9D9-CE8519A0652D}" presName="thickLine" presStyleLbl="alignNode1" presStyleIdx="4" presStyleCnt="5"/>
      <dgm:spPr/>
    </dgm:pt>
    <dgm:pt modelId="{C5AC20B7-FFD5-4E9E-A6F8-DC1FB21966E4}" type="pres">
      <dgm:prSet presAssocID="{90845078-0619-4325-B9D9-CE8519A0652D}" presName="horz1" presStyleCnt="0"/>
      <dgm:spPr/>
    </dgm:pt>
    <dgm:pt modelId="{D23014A5-C536-488F-A533-29C328C57A06}" type="pres">
      <dgm:prSet presAssocID="{90845078-0619-4325-B9D9-CE8519A0652D}" presName="tx1" presStyleLbl="revTx" presStyleIdx="4" presStyleCnt="5"/>
      <dgm:spPr/>
    </dgm:pt>
    <dgm:pt modelId="{54F6A47B-0E29-4DAA-9E40-DB280C97E338}" type="pres">
      <dgm:prSet presAssocID="{90845078-0619-4325-B9D9-CE8519A0652D}" presName="vert1" presStyleCnt="0"/>
      <dgm:spPr/>
    </dgm:pt>
  </dgm:ptLst>
  <dgm:cxnLst>
    <dgm:cxn modelId="{2BD7BA01-9481-475A-BF14-C8847040175E}" type="presOf" srcId="{CCD65D24-103F-4036-9645-BE5DF58373FA}" destId="{E4E42125-D14E-461C-B3D9-063CD037807D}" srcOrd="0" destOrd="0" presId="urn:microsoft.com/office/officeart/2008/layout/LinedList"/>
    <dgm:cxn modelId="{E6FEAF18-76B5-43A0-8131-E49BCFF382F9}" type="presOf" srcId="{958FEDC6-D0FC-406C-AB2C-E852E8EE66B0}" destId="{BCB2ED39-FE47-4ACD-952B-9C00352A7002}" srcOrd="0" destOrd="0" presId="urn:microsoft.com/office/officeart/2008/layout/LinedList"/>
    <dgm:cxn modelId="{72EE0729-2C25-44BC-945E-E1B33FB5A989}" srcId="{CCD65D24-103F-4036-9645-BE5DF58373FA}" destId="{93EE9481-6446-4E97-8487-67C108C96824}" srcOrd="3" destOrd="0" parTransId="{CE1DCE81-7EF2-4A72-BA21-889AC12C0678}" sibTransId="{28498473-A63A-46F6-8927-DA67BA31CEFD}"/>
    <dgm:cxn modelId="{97A7565B-8EF5-4976-93AE-6C9CAFA3DF0D}" type="presOf" srcId="{ABFAF9E6-6E2D-4E3E-BCD5-879171FB1388}" destId="{44483B1D-A182-4B91-ABB1-1FBF1AA51010}" srcOrd="0" destOrd="0" presId="urn:microsoft.com/office/officeart/2008/layout/LinedList"/>
    <dgm:cxn modelId="{FD0FE568-EAA0-4B66-AA7D-0A6C88DDBA0F}" srcId="{CCD65D24-103F-4036-9645-BE5DF58373FA}" destId="{90845078-0619-4325-B9D9-CE8519A0652D}" srcOrd="4" destOrd="0" parTransId="{30D0DE4E-12A6-4969-8B76-A72FA2FBB41C}" sibTransId="{0BCB5C6B-9C7B-433C-9CD3-3DB1235D2B22}"/>
    <dgm:cxn modelId="{6D06116B-A663-4172-BC94-54D2E9E786AE}" type="presOf" srcId="{90845078-0619-4325-B9D9-CE8519A0652D}" destId="{D23014A5-C536-488F-A533-29C328C57A06}" srcOrd="0" destOrd="0" presId="urn:microsoft.com/office/officeart/2008/layout/LinedList"/>
    <dgm:cxn modelId="{E855E06D-6FC0-4715-998B-B37E98CD69D2}" type="presOf" srcId="{5BE65DB9-CA83-418E-A34C-C4A161AAF5D9}" destId="{4B758344-8E91-4DAF-A72E-6AD52B4308A0}" srcOrd="0" destOrd="0" presId="urn:microsoft.com/office/officeart/2008/layout/LinedList"/>
    <dgm:cxn modelId="{32029B71-29FE-42EE-9DEC-BF4A7BB4C3B2}" srcId="{CCD65D24-103F-4036-9645-BE5DF58373FA}" destId="{5BE65DB9-CA83-418E-A34C-C4A161AAF5D9}" srcOrd="1" destOrd="0" parTransId="{C069C72B-2D96-4E16-B140-D03AEB15D338}" sibTransId="{7A7A9F9F-CE6D-4E1C-922D-1AD1912AB8AF}"/>
    <dgm:cxn modelId="{AA3A0553-5700-4FE4-A9C5-879C7EFC85BF}" type="presOf" srcId="{93EE9481-6446-4E97-8487-67C108C96824}" destId="{CD8178B2-2F03-40FF-8C11-B2573ADA37A8}" srcOrd="0" destOrd="0" presId="urn:microsoft.com/office/officeart/2008/layout/LinedList"/>
    <dgm:cxn modelId="{A41ACC9D-6653-40D5-AEEF-81CF10C0FA92}" srcId="{CCD65D24-103F-4036-9645-BE5DF58373FA}" destId="{ABFAF9E6-6E2D-4E3E-BCD5-879171FB1388}" srcOrd="2" destOrd="0" parTransId="{389A414B-49FE-4941-B8CB-CB6E473F80B7}" sibTransId="{5D46E474-AF82-46F3-993E-6AE9E59A551B}"/>
    <dgm:cxn modelId="{E8D40CBC-A11F-4361-8E1C-56E97A4862AA}" srcId="{CCD65D24-103F-4036-9645-BE5DF58373FA}" destId="{958FEDC6-D0FC-406C-AB2C-E852E8EE66B0}" srcOrd="0" destOrd="0" parTransId="{527661DD-C3AD-46CD-816C-3DD6507F5B5E}" sibTransId="{B89612AC-D35F-41F1-9B29-26F493592287}"/>
    <dgm:cxn modelId="{C6B42F25-A37E-493B-8677-39FF72E26C1A}" type="presParOf" srcId="{E4E42125-D14E-461C-B3D9-063CD037807D}" destId="{718349A6-EC2A-400D-B95A-743831568858}" srcOrd="0" destOrd="0" presId="urn:microsoft.com/office/officeart/2008/layout/LinedList"/>
    <dgm:cxn modelId="{6DB3736F-EBDA-4762-A699-D61B513B0AF3}" type="presParOf" srcId="{E4E42125-D14E-461C-B3D9-063CD037807D}" destId="{42302AA4-A9B4-4F2C-BADF-48AA24AD7484}" srcOrd="1" destOrd="0" presId="urn:microsoft.com/office/officeart/2008/layout/LinedList"/>
    <dgm:cxn modelId="{347F4ADB-54D3-440A-8A47-9905B4028E18}" type="presParOf" srcId="{42302AA4-A9B4-4F2C-BADF-48AA24AD7484}" destId="{BCB2ED39-FE47-4ACD-952B-9C00352A7002}" srcOrd="0" destOrd="0" presId="urn:microsoft.com/office/officeart/2008/layout/LinedList"/>
    <dgm:cxn modelId="{B7FFAE93-BAE4-453E-9F16-8349131AE01F}" type="presParOf" srcId="{42302AA4-A9B4-4F2C-BADF-48AA24AD7484}" destId="{8669CB6E-DE5D-47A9-8B8E-D5FA96FAE507}" srcOrd="1" destOrd="0" presId="urn:microsoft.com/office/officeart/2008/layout/LinedList"/>
    <dgm:cxn modelId="{C0C88A33-24AB-45DF-88CE-09CB3E8FE12A}" type="presParOf" srcId="{E4E42125-D14E-461C-B3D9-063CD037807D}" destId="{F2DD404F-A7B2-4E0D-988F-EA9364DF6CCC}" srcOrd="2" destOrd="0" presId="urn:microsoft.com/office/officeart/2008/layout/LinedList"/>
    <dgm:cxn modelId="{5D77A115-DF07-406D-95DE-8DC4D1C50C19}" type="presParOf" srcId="{E4E42125-D14E-461C-B3D9-063CD037807D}" destId="{A9E976EE-EA82-432E-915E-76247E7285E6}" srcOrd="3" destOrd="0" presId="urn:microsoft.com/office/officeart/2008/layout/LinedList"/>
    <dgm:cxn modelId="{038C847D-639E-474E-A959-7620B3E9FADD}" type="presParOf" srcId="{A9E976EE-EA82-432E-915E-76247E7285E6}" destId="{4B758344-8E91-4DAF-A72E-6AD52B4308A0}" srcOrd="0" destOrd="0" presId="urn:microsoft.com/office/officeart/2008/layout/LinedList"/>
    <dgm:cxn modelId="{22650575-86DF-4610-A94C-94430ED78F7F}" type="presParOf" srcId="{A9E976EE-EA82-432E-915E-76247E7285E6}" destId="{BA4B679C-E850-4BB9-8B1F-4D940F0C27CA}" srcOrd="1" destOrd="0" presId="urn:microsoft.com/office/officeart/2008/layout/LinedList"/>
    <dgm:cxn modelId="{C32A10A0-F0A4-40FB-94C8-3D48C2911C01}" type="presParOf" srcId="{E4E42125-D14E-461C-B3D9-063CD037807D}" destId="{A60E563A-C3D7-4B0E-A9BD-4CF92FCB6C32}" srcOrd="4" destOrd="0" presId="urn:microsoft.com/office/officeart/2008/layout/LinedList"/>
    <dgm:cxn modelId="{6C35023D-C6B8-4BA6-90F2-4CF8D52D0B6F}" type="presParOf" srcId="{E4E42125-D14E-461C-B3D9-063CD037807D}" destId="{B6286F29-80D0-433E-878A-ED81808EBBDE}" srcOrd="5" destOrd="0" presId="urn:microsoft.com/office/officeart/2008/layout/LinedList"/>
    <dgm:cxn modelId="{F5CFB78D-A545-413C-9B69-A602E814D8F2}" type="presParOf" srcId="{B6286F29-80D0-433E-878A-ED81808EBBDE}" destId="{44483B1D-A182-4B91-ABB1-1FBF1AA51010}" srcOrd="0" destOrd="0" presId="urn:microsoft.com/office/officeart/2008/layout/LinedList"/>
    <dgm:cxn modelId="{A96DBB98-F147-4C7C-8951-29899AB7048B}" type="presParOf" srcId="{B6286F29-80D0-433E-878A-ED81808EBBDE}" destId="{919FF004-998A-4AEA-85B7-DF2BB8203BC0}" srcOrd="1" destOrd="0" presId="urn:microsoft.com/office/officeart/2008/layout/LinedList"/>
    <dgm:cxn modelId="{7F6B52FF-C04C-472B-A9C8-73A6E4B3D9F6}" type="presParOf" srcId="{E4E42125-D14E-461C-B3D9-063CD037807D}" destId="{8CB5AF3C-740A-4827-9E5D-DC56AF5CD5A9}" srcOrd="6" destOrd="0" presId="urn:microsoft.com/office/officeart/2008/layout/LinedList"/>
    <dgm:cxn modelId="{E6132F8B-BE7B-4075-8CCF-07F12805C5F0}" type="presParOf" srcId="{E4E42125-D14E-461C-B3D9-063CD037807D}" destId="{EFC5CC42-3DE8-4C3B-955E-EA1870712BA8}" srcOrd="7" destOrd="0" presId="urn:microsoft.com/office/officeart/2008/layout/LinedList"/>
    <dgm:cxn modelId="{90C901B8-F5E9-4A74-806E-677503B66EA8}" type="presParOf" srcId="{EFC5CC42-3DE8-4C3B-955E-EA1870712BA8}" destId="{CD8178B2-2F03-40FF-8C11-B2573ADA37A8}" srcOrd="0" destOrd="0" presId="urn:microsoft.com/office/officeart/2008/layout/LinedList"/>
    <dgm:cxn modelId="{0FB1BAC5-C67F-498E-88FF-C5A31DC2089C}" type="presParOf" srcId="{EFC5CC42-3DE8-4C3B-955E-EA1870712BA8}" destId="{2CD7CD21-2CD5-490A-8DF3-05EDB923E638}" srcOrd="1" destOrd="0" presId="urn:microsoft.com/office/officeart/2008/layout/LinedList"/>
    <dgm:cxn modelId="{B4A66243-A313-432E-A0C4-1A14999282CA}" type="presParOf" srcId="{E4E42125-D14E-461C-B3D9-063CD037807D}" destId="{B92F51D4-53D3-45FB-8395-BD0B8750CA43}" srcOrd="8" destOrd="0" presId="urn:microsoft.com/office/officeart/2008/layout/LinedList"/>
    <dgm:cxn modelId="{41236C50-97D0-43E2-BD48-643E8543ACCB}" type="presParOf" srcId="{E4E42125-D14E-461C-B3D9-063CD037807D}" destId="{C5AC20B7-FFD5-4E9E-A6F8-DC1FB21966E4}" srcOrd="9" destOrd="0" presId="urn:microsoft.com/office/officeart/2008/layout/LinedList"/>
    <dgm:cxn modelId="{6754CBEE-1BAD-4F9C-A1E2-CE3758E5427E}" type="presParOf" srcId="{C5AC20B7-FFD5-4E9E-A6F8-DC1FB21966E4}" destId="{D23014A5-C536-488F-A533-29C328C57A06}" srcOrd="0" destOrd="0" presId="urn:microsoft.com/office/officeart/2008/layout/LinedList"/>
    <dgm:cxn modelId="{B67829CA-9BFA-44A2-8A91-AADE03812457}" type="presParOf" srcId="{C5AC20B7-FFD5-4E9E-A6F8-DC1FB21966E4}" destId="{54F6A47B-0E29-4DAA-9E40-DB280C97E33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A3D5144-E94E-4830-99B5-51A30AED5BA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455CB28-1308-4E7E-A826-6BC05DE7F802}">
      <dgm:prSet/>
      <dgm:spPr/>
      <dgm:t>
        <a:bodyPr/>
        <a:lstStyle/>
        <a:p>
          <a:r>
            <a:rPr lang="en-US"/>
            <a:t>Spring boot helps in </a:t>
          </a:r>
          <a:r>
            <a:rPr lang="en-US" b="1"/>
            <a:t>resolving dependency conflict</a:t>
          </a:r>
          <a:r>
            <a:rPr lang="en-US"/>
            <a:t>. It identifies required dependencies and import them for you.</a:t>
          </a:r>
        </a:p>
      </dgm:t>
    </dgm:pt>
    <dgm:pt modelId="{78410A32-696C-40FF-9D05-F1176AC7DC22}" type="parTrans" cxnId="{11E6490D-AA14-47D3-BAE1-1E2760518217}">
      <dgm:prSet/>
      <dgm:spPr/>
      <dgm:t>
        <a:bodyPr/>
        <a:lstStyle/>
        <a:p>
          <a:endParaRPr lang="en-US"/>
        </a:p>
      </dgm:t>
    </dgm:pt>
    <dgm:pt modelId="{A6B96E11-EB04-4B05-94A9-37A26C036F48}" type="sibTrans" cxnId="{11E6490D-AA14-47D3-BAE1-1E2760518217}">
      <dgm:prSet/>
      <dgm:spPr/>
      <dgm:t>
        <a:bodyPr/>
        <a:lstStyle/>
        <a:p>
          <a:endParaRPr lang="en-US"/>
        </a:p>
      </dgm:t>
    </dgm:pt>
    <dgm:pt modelId="{2BBCCA25-3634-45DE-B898-8DAC1DC3332A}">
      <dgm:prSet/>
      <dgm:spPr/>
      <dgm:t>
        <a:bodyPr/>
        <a:lstStyle/>
        <a:p>
          <a:r>
            <a:rPr lang="en-US"/>
            <a:t>It has information of </a:t>
          </a:r>
          <a:r>
            <a:rPr lang="en-US" b="1"/>
            <a:t>compitable version</a:t>
          </a:r>
          <a:r>
            <a:rPr lang="en-US"/>
            <a:t> for all dependencies. It minimizes the runtime </a:t>
          </a:r>
          <a:r>
            <a:rPr lang="en-US" b="1"/>
            <a:t>classloader</a:t>
          </a:r>
          <a:r>
            <a:rPr lang="en-US"/>
            <a:t> issues.</a:t>
          </a:r>
        </a:p>
      </dgm:t>
    </dgm:pt>
    <dgm:pt modelId="{6744626B-DB67-4F85-9E59-A5380BF305B9}" type="parTrans" cxnId="{CF383F21-FC8B-46C2-80C2-9907E5B53351}">
      <dgm:prSet/>
      <dgm:spPr/>
      <dgm:t>
        <a:bodyPr/>
        <a:lstStyle/>
        <a:p>
          <a:endParaRPr lang="en-US"/>
        </a:p>
      </dgm:t>
    </dgm:pt>
    <dgm:pt modelId="{4DD5F922-E641-4982-84A7-D1D399BDB091}" type="sibTrans" cxnId="{CF383F21-FC8B-46C2-80C2-9907E5B53351}">
      <dgm:prSet/>
      <dgm:spPr/>
      <dgm:t>
        <a:bodyPr/>
        <a:lstStyle/>
        <a:p>
          <a:endParaRPr lang="en-US"/>
        </a:p>
      </dgm:t>
    </dgm:pt>
    <dgm:pt modelId="{4C1FC65C-EAF3-4FA0-86A8-E4AEA7B89218}">
      <dgm:prSet/>
      <dgm:spPr/>
      <dgm:t>
        <a:bodyPr/>
        <a:lstStyle/>
        <a:p>
          <a:r>
            <a:rPr lang="en-US"/>
            <a:t>It’s “opinionated defaults configuration” approach helps you in configuring most important pieces behind the scene. Override them only when you need. Otherwise everything just works, perfectly. It helps in avoiding </a:t>
          </a:r>
          <a:r>
            <a:rPr lang="en-US" b="1"/>
            <a:t>boilerplate code</a:t>
          </a:r>
          <a:r>
            <a:rPr lang="en-US"/>
            <a:t>, annotations and XML configurations.</a:t>
          </a:r>
        </a:p>
      </dgm:t>
    </dgm:pt>
    <dgm:pt modelId="{9DD204EC-0CDC-4CE2-BFBE-9EE16CF04900}" type="parTrans" cxnId="{C9228D92-DFB7-4588-AB2A-3B35258D71B6}">
      <dgm:prSet/>
      <dgm:spPr/>
      <dgm:t>
        <a:bodyPr/>
        <a:lstStyle/>
        <a:p>
          <a:endParaRPr lang="en-US"/>
        </a:p>
      </dgm:t>
    </dgm:pt>
    <dgm:pt modelId="{83C25F92-2C8B-4D1B-8FC5-0FCFC1D1CCC2}" type="sibTrans" cxnId="{C9228D92-DFB7-4588-AB2A-3B35258D71B6}">
      <dgm:prSet/>
      <dgm:spPr/>
      <dgm:t>
        <a:bodyPr/>
        <a:lstStyle/>
        <a:p>
          <a:endParaRPr lang="en-US"/>
        </a:p>
      </dgm:t>
    </dgm:pt>
    <dgm:pt modelId="{9B7C0D59-9884-4FA3-A4F8-0D40901968F1}">
      <dgm:prSet/>
      <dgm:spPr/>
      <dgm:t>
        <a:bodyPr/>
        <a:lstStyle/>
        <a:p>
          <a:r>
            <a:rPr lang="en-US"/>
            <a:t>It provides embedded HTTP server Tomcat so that you can develop and test quickly.</a:t>
          </a:r>
        </a:p>
      </dgm:t>
    </dgm:pt>
    <dgm:pt modelId="{A9D986D9-C8C6-43B9-8576-9E1062E80F7C}" type="parTrans" cxnId="{E144DB86-B09F-4F3B-AE12-4B96DAB91B39}">
      <dgm:prSet/>
      <dgm:spPr/>
      <dgm:t>
        <a:bodyPr/>
        <a:lstStyle/>
        <a:p>
          <a:endParaRPr lang="en-US"/>
        </a:p>
      </dgm:t>
    </dgm:pt>
    <dgm:pt modelId="{E2F20173-12F9-47B1-9B20-4246186977DE}" type="sibTrans" cxnId="{E144DB86-B09F-4F3B-AE12-4B96DAB91B39}">
      <dgm:prSet/>
      <dgm:spPr/>
      <dgm:t>
        <a:bodyPr/>
        <a:lstStyle/>
        <a:p>
          <a:endParaRPr lang="en-US"/>
        </a:p>
      </dgm:t>
    </dgm:pt>
    <dgm:pt modelId="{E532300C-1D2C-4473-B7B3-23B11605D0DE}" type="pres">
      <dgm:prSet presAssocID="{3A3D5144-E94E-4830-99B5-51A30AED5BAC}" presName="linear" presStyleCnt="0">
        <dgm:presLayoutVars>
          <dgm:animLvl val="lvl"/>
          <dgm:resizeHandles val="exact"/>
        </dgm:presLayoutVars>
      </dgm:prSet>
      <dgm:spPr/>
    </dgm:pt>
    <dgm:pt modelId="{E8817462-838E-457A-8379-77DCB3274803}" type="pres">
      <dgm:prSet presAssocID="{D455CB28-1308-4E7E-A826-6BC05DE7F802}" presName="parentText" presStyleLbl="node1" presStyleIdx="0" presStyleCnt="4">
        <dgm:presLayoutVars>
          <dgm:chMax val="0"/>
          <dgm:bulletEnabled val="1"/>
        </dgm:presLayoutVars>
      </dgm:prSet>
      <dgm:spPr/>
    </dgm:pt>
    <dgm:pt modelId="{74191C5C-0F34-4B08-BAAD-D938CB3E60A9}" type="pres">
      <dgm:prSet presAssocID="{A6B96E11-EB04-4B05-94A9-37A26C036F48}" presName="spacer" presStyleCnt="0"/>
      <dgm:spPr/>
    </dgm:pt>
    <dgm:pt modelId="{E25E8733-9388-4F02-8924-227328E8D987}" type="pres">
      <dgm:prSet presAssocID="{2BBCCA25-3634-45DE-B898-8DAC1DC3332A}" presName="parentText" presStyleLbl="node1" presStyleIdx="1" presStyleCnt="4">
        <dgm:presLayoutVars>
          <dgm:chMax val="0"/>
          <dgm:bulletEnabled val="1"/>
        </dgm:presLayoutVars>
      </dgm:prSet>
      <dgm:spPr/>
    </dgm:pt>
    <dgm:pt modelId="{30BCF47A-1549-47A8-8AEB-C616211CEC11}" type="pres">
      <dgm:prSet presAssocID="{4DD5F922-E641-4982-84A7-D1D399BDB091}" presName="spacer" presStyleCnt="0"/>
      <dgm:spPr/>
    </dgm:pt>
    <dgm:pt modelId="{0655FD9D-EFF7-4204-B37A-C020892FAEC3}" type="pres">
      <dgm:prSet presAssocID="{4C1FC65C-EAF3-4FA0-86A8-E4AEA7B89218}" presName="parentText" presStyleLbl="node1" presStyleIdx="2" presStyleCnt="4">
        <dgm:presLayoutVars>
          <dgm:chMax val="0"/>
          <dgm:bulletEnabled val="1"/>
        </dgm:presLayoutVars>
      </dgm:prSet>
      <dgm:spPr/>
    </dgm:pt>
    <dgm:pt modelId="{BC24E00E-1D71-4373-A9AD-84A741A708B0}" type="pres">
      <dgm:prSet presAssocID="{83C25F92-2C8B-4D1B-8FC5-0FCFC1D1CCC2}" presName="spacer" presStyleCnt="0"/>
      <dgm:spPr/>
    </dgm:pt>
    <dgm:pt modelId="{AD657CEF-A2CE-4AF3-94A4-A4E51C70B9DC}" type="pres">
      <dgm:prSet presAssocID="{9B7C0D59-9884-4FA3-A4F8-0D40901968F1}" presName="parentText" presStyleLbl="node1" presStyleIdx="3" presStyleCnt="4">
        <dgm:presLayoutVars>
          <dgm:chMax val="0"/>
          <dgm:bulletEnabled val="1"/>
        </dgm:presLayoutVars>
      </dgm:prSet>
      <dgm:spPr/>
    </dgm:pt>
  </dgm:ptLst>
  <dgm:cxnLst>
    <dgm:cxn modelId="{11E6490D-AA14-47D3-BAE1-1E2760518217}" srcId="{3A3D5144-E94E-4830-99B5-51A30AED5BAC}" destId="{D455CB28-1308-4E7E-A826-6BC05DE7F802}" srcOrd="0" destOrd="0" parTransId="{78410A32-696C-40FF-9D05-F1176AC7DC22}" sibTransId="{A6B96E11-EB04-4B05-94A9-37A26C036F48}"/>
    <dgm:cxn modelId="{CF383F21-FC8B-46C2-80C2-9907E5B53351}" srcId="{3A3D5144-E94E-4830-99B5-51A30AED5BAC}" destId="{2BBCCA25-3634-45DE-B898-8DAC1DC3332A}" srcOrd="1" destOrd="0" parTransId="{6744626B-DB67-4F85-9E59-A5380BF305B9}" sibTransId="{4DD5F922-E641-4982-84A7-D1D399BDB091}"/>
    <dgm:cxn modelId="{573C8729-5B48-44A1-877C-07FC9D748EC4}" type="presOf" srcId="{9B7C0D59-9884-4FA3-A4F8-0D40901968F1}" destId="{AD657CEF-A2CE-4AF3-94A4-A4E51C70B9DC}" srcOrd="0" destOrd="0" presId="urn:microsoft.com/office/officeart/2005/8/layout/vList2"/>
    <dgm:cxn modelId="{B61D075C-132D-4ACB-95AA-49BF660FD5BF}" type="presOf" srcId="{2BBCCA25-3634-45DE-B898-8DAC1DC3332A}" destId="{E25E8733-9388-4F02-8924-227328E8D987}" srcOrd="0" destOrd="0" presId="urn:microsoft.com/office/officeart/2005/8/layout/vList2"/>
    <dgm:cxn modelId="{28FAE26C-3D02-440F-AAC9-23737F0F51B9}" type="presOf" srcId="{D455CB28-1308-4E7E-A826-6BC05DE7F802}" destId="{E8817462-838E-457A-8379-77DCB3274803}" srcOrd="0" destOrd="0" presId="urn:microsoft.com/office/officeart/2005/8/layout/vList2"/>
    <dgm:cxn modelId="{E144DB86-B09F-4F3B-AE12-4B96DAB91B39}" srcId="{3A3D5144-E94E-4830-99B5-51A30AED5BAC}" destId="{9B7C0D59-9884-4FA3-A4F8-0D40901968F1}" srcOrd="3" destOrd="0" parTransId="{A9D986D9-C8C6-43B9-8576-9E1062E80F7C}" sibTransId="{E2F20173-12F9-47B1-9B20-4246186977DE}"/>
    <dgm:cxn modelId="{326F2F8F-46F7-4891-B36F-4F0B02E55905}" type="presOf" srcId="{4C1FC65C-EAF3-4FA0-86A8-E4AEA7B89218}" destId="{0655FD9D-EFF7-4204-B37A-C020892FAEC3}" srcOrd="0" destOrd="0" presId="urn:microsoft.com/office/officeart/2005/8/layout/vList2"/>
    <dgm:cxn modelId="{C9228D92-DFB7-4588-AB2A-3B35258D71B6}" srcId="{3A3D5144-E94E-4830-99B5-51A30AED5BAC}" destId="{4C1FC65C-EAF3-4FA0-86A8-E4AEA7B89218}" srcOrd="2" destOrd="0" parTransId="{9DD204EC-0CDC-4CE2-BFBE-9EE16CF04900}" sibTransId="{83C25F92-2C8B-4D1B-8FC5-0FCFC1D1CCC2}"/>
    <dgm:cxn modelId="{8236199F-5174-4985-9247-42EC282FD280}" type="presOf" srcId="{3A3D5144-E94E-4830-99B5-51A30AED5BAC}" destId="{E532300C-1D2C-4473-B7B3-23B11605D0DE}" srcOrd="0" destOrd="0" presId="urn:microsoft.com/office/officeart/2005/8/layout/vList2"/>
    <dgm:cxn modelId="{0AF45257-754B-4275-AB62-139FBB0D03FD}" type="presParOf" srcId="{E532300C-1D2C-4473-B7B3-23B11605D0DE}" destId="{E8817462-838E-457A-8379-77DCB3274803}" srcOrd="0" destOrd="0" presId="urn:microsoft.com/office/officeart/2005/8/layout/vList2"/>
    <dgm:cxn modelId="{73A25864-F1C4-4CF2-A4AB-43D247769414}" type="presParOf" srcId="{E532300C-1D2C-4473-B7B3-23B11605D0DE}" destId="{74191C5C-0F34-4B08-BAAD-D938CB3E60A9}" srcOrd="1" destOrd="0" presId="urn:microsoft.com/office/officeart/2005/8/layout/vList2"/>
    <dgm:cxn modelId="{4CC6EC26-C8C1-451E-ACC5-325DB6C7C261}" type="presParOf" srcId="{E532300C-1D2C-4473-B7B3-23B11605D0DE}" destId="{E25E8733-9388-4F02-8924-227328E8D987}" srcOrd="2" destOrd="0" presId="urn:microsoft.com/office/officeart/2005/8/layout/vList2"/>
    <dgm:cxn modelId="{E11EF57B-0132-47A6-9DAA-F643C57D0BE3}" type="presParOf" srcId="{E532300C-1D2C-4473-B7B3-23B11605D0DE}" destId="{30BCF47A-1549-47A8-8AEB-C616211CEC11}" srcOrd="3" destOrd="0" presId="urn:microsoft.com/office/officeart/2005/8/layout/vList2"/>
    <dgm:cxn modelId="{833EE35F-B53E-4B05-A64B-B99BAD083278}" type="presParOf" srcId="{E532300C-1D2C-4473-B7B3-23B11605D0DE}" destId="{0655FD9D-EFF7-4204-B37A-C020892FAEC3}" srcOrd="4" destOrd="0" presId="urn:microsoft.com/office/officeart/2005/8/layout/vList2"/>
    <dgm:cxn modelId="{7875711D-76DE-4FED-90D1-94279A2E2925}" type="presParOf" srcId="{E532300C-1D2C-4473-B7B3-23B11605D0DE}" destId="{BC24E00E-1D71-4373-A9AD-84A741A708B0}" srcOrd="5" destOrd="0" presId="urn:microsoft.com/office/officeart/2005/8/layout/vList2"/>
    <dgm:cxn modelId="{59762D48-0634-4259-B070-3F4D4C7186A7}" type="presParOf" srcId="{E532300C-1D2C-4473-B7B3-23B11605D0DE}" destId="{AD657CEF-A2CE-4AF3-94A4-A4E51C70B9D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90B7269-484D-4214-A67D-76479E187BC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E7C25A7-F84E-4AD5-9213-FC4403C7F771}">
      <dgm:prSet/>
      <dgm:spPr/>
      <dgm:t>
        <a:bodyPr/>
        <a:lstStyle/>
        <a:p>
          <a:r>
            <a:rPr lang="en-US"/>
            <a:t>Spring Boot Starter reduces build’s dependencies and Spring Boot AutoConfigurator reduces the Spring Configuration.</a:t>
          </a:r>
        </a:p>
      </dgm:t>
    </dgm:pt>
    <dgm:pt modelId="{7405C52C-A1CD-4F0C-8675-C92EEB5CF464}" type="parTrans" cxnId="{ECCA0632-3B6E-4D76-9A0E-0064C63FE892}">
      <dgm:prSet/>
      <dgm:spPr/>
      <dgm:t>
        <a:bodyPr/>
        <a:lstStyle/>
        <a:p>
          <a:endParaRPr lang="en-US"/>
        </a:p>
      </dgm:t>
    </dgm:pt>
    <dgm:pt modelId="{3DFD26BE-477A-4496-98C7-9966C8DAD818}" type="sibTrans" cxnId="{ECCA0632-3B6E-4D76-9A0E-0064C63FE892}">
      <dgm:prSet/>
      <dgm:spPr/>
      <dgm:t>
        <a:bodyPr/>
        <a:lstStyle/>
        <a:p>
          <a:endParaRPr lang="en-US"/>
        </a:p>
      </dgm:t>
    </dgm:pt>
    <dgm:pt modelId="{76B829DF-3AFF-49B3-A2D8-3AAC81F47FAD}">
      <dgm:prSet/>
      <dgm:spPr/>
      <dgm:t>
        <a:bodyPr/>
        <a:lstStyle/>
        <a:p>
          <a:r>
            <a:rPr lang="en-US"/>
            <a:t>The main responsibility of Spring Boot AutoConfigurator is to reduce the Spring Configuration. If we develop Spring applications in Spring Boot, then We don't need to define single XML configuration and almost no or minimal Annotation configuration. Spring Boot AutoConfigurator component will take care of providing those information.</a:t>
          </a:r>
        </a:p>
      </dgm:t>
    </dgm:pt>
    <dgm:pt modelId="{3DA28113-2EDD-4360-A93C-676A370AE6CB}" type="parTrans" cxnId="{5CA0663D-8334-43AB-B0A6-3FE8936A905B}">
      <dgm:prSet/>
      <dgm:spPr/>
      <dgm:t>
        <a:bodyPr/>
        <a:lstStyle/>
        <a:p>
          <a:endParaRPr lang="en-US"/>
        </a:p>
      </dgm:t>
    </dgm:pt>
    <dgm:pt modelId="{3142B418-AF0A-4200-BA07-8FAEE7AFFEA2}" type="sibTrans" cxnId="{5CA0663D-8334-43AB-B0A6-3FE8936A905B}">
      <dgm:prSet/>
      <dgm:spPr/>
      <dgm:t>
        <a:bodyPr/>
        <a:lstStyle/>
        <a:p>
          <a:endParaRPr lang="en-US"/>
        </a:p>
      </dgm:t>
    </dgm:pt>
    <dgm:pt modelId="{2CBACDE6-718A-4BD2-8B89-3462402A1DB6}">
      <dgm:prSet/>
      <dgm:spPr/>
      <dgm:t>
        <a:bodyPr/>
        <a:lstStyle/>
        <a:p>
          <a:r>
            <a:rPr lang="en-IN"/>
            <a:t>@SpringBootApplication = @Configuration + @ComponentScan + @EnableAutoConfiration.</a:t>
          </a:r>
          <a:endParaRPr lang="en-US"/>
        </a:p>
      </dgm:t>
    </dgm:pt>
    <dgm:pt modelId="{A3D8819F-56B3-44F9-A756-391F13AE4D80}" type="parTrans" cxnId="{9B0CAD8E-CA8E-4AD8-B9E8-823C2EDDD528}">
      <dgm:prSet/>
      <dgm:spPr/>
      <dgm:t>
        <a:bodyPr/>
        <a:lstStyle/>
        <a:p>
          <a:endParaRPr lang="en-US"/>
        </a:p>
      </dgm:t>
    </dgm:pt>
    <dgm:pt modelId="{814367AE-6829-4A35-864E-6D5C427FBEE1}" type="sibTrans" cxnId="{9B0CAD8E-CA8E-4AD8-B9E8-823C2EDDD528}">
      <dgm:prSet/>
      <dgm:spPr/>
      <dgm:t>
        <a:bodyPr/>
        <a:lstStyle/>
        <a:p>
          <a:endParaRPr lang="en-US"/>
        </a:p>
      </dgm:t>
    </dgm:pt>
    <dgm:pt modelId="{CA00746F-EC87-40FB-BD3A-A41E5ACE15AC}" type="pres">
      <dgm:prSet presAssocID="{A90B7269-484D-4214-A67D-76479E187BCC}" presName="linear" presStyleCnt="0">
        <dgm:presLayoutVars>
          <dgm:animLvl val="lvl"/>
          <dgm:resizeHandles val="exact"/>
        </dgm:presLayoutVars>
      </dgm:prSet>
      <dgm:spPr/>
    </dgm:pt>
    <dgm:pt modelId="{14BF8B6F-EA4E-44A4-95EE-66B0C3BB3D8B}" type="pres">
      <dgm:prSet presAssocID="{6E7C25A7-F84E-4AD5-9213-FC4403C7F771}" presName="parentText" presStyleLbl="node1" presStyleIdx="0" presStyleCnt="3">
        <dgm:presLayoutVars>
          <dgm:chMax val="0"/>
          <dgm:bulletEnabled val="1"/>
        </dgm:presLayoutVars>
      </dgm:prSet>
      <dgm:spPr/>
    </dgm:pt>
    <dgm:pt modelId="{E9389241-09CA-45DE-A6AA-067B504E0D1F}" type="pres">
      <dgm:prSet presAssocID="{3DFD26BE-477A-4496-98C7-9966C8DAD818}" presName="spacer" presStyleCnt="0"/>
      <dgm:spPr/>
    </dgm:pt>
    <dgm:pt modelId="{E11FABBB-EF75-483E-8023-404C45A40B4C}" type="pres">
      <dgm:prSet presAssocID="{76B829DF-3AFF-49B3-A2D8-3AAC81F47FAD}" presName="parentText" presStyleLbl="node1" presStyleIdx="1" presStyleCnt="3">
        <dgm:presLayoutVars>
          <dgm:chMax val="0"/>
          <dgm:bulletEnabled val="1"/>
        </dgm:presLayoutVars>
      </dgm:prSet>
      <dgm:spPr/>
    </dgm:pt>
    <dgm:pt modelId="{E0D08E8E-84B5-43DD-A35A-0C58BA9EFBE7}" type="pres">
      <dgm:prSet presAssocID="{3142B418-AF0A-4200-BA07-8FAEE7AFFEA2}" presName="spacer" presStyleCnt="0"/>
      <dgm:spPr/>
    </dgm:pt>
    <dgm:pt modelId="{F26EC55A-3D98-4C39-88D5-AB70CA6FB49F}" type="pres">
      <dgm:prSet presAssocID="{2CBACDE6-718A-4BD2-8B89-3462402A1DB6}" presName="parentText" presStyleLbl="node1" presStyleIdx="2" presStyleCnt="3">
        <dgm:presLayoutVars>
          <dgm:chMax val="0"/>
          <dgm:bulletEnabled val="1"/>
        </dgm:presLayoutVars>
      </dgm:prSet>
      <dgm:spPr/>
    </dgm:pt>
  </dgm:ptLst>
  <dgm:cxnLst>
    <dgm:cxn modelId="{ECCA0632-3B6E-4D76-9A0E-0064C63FE892}" srcId="{A90B7269-484D-4214-A67D-76479E187BCC}" destId="{6E7C25A7-F84E-4AD5-9213-FC4403C7F771}" srcOrd="0" destOrd="0" parTransId="{7405C52C-A1CD-4F0C-8675-C92EEB5CF464}" sibTransId="{3DFD26BE-477A-4496-98C7-9966C8DAD818}"/>
    <dgm:cxn modelId="{5CA0663D-8334-43AB-B0A6-3FE8936A905B}" srcId="{A90B7269-484D-4214-A67D-76479E187BCC}" destId="{76B829DF-3AFF-49B3-A2D8-3AAC81F47FAD}" srcOrd="1" destOrd="0" parTransId="{3DA28113-2EDD-4360-A93C-676A370AE6CB}" sibTransId="{3142B418-AF0A-4200-BA07-8FAEE7AFFEA2}"/>
    <dgm:cxn modelId="{2173723F-E9E5-40C1-9AF8-EA527D038669}" type="presOf" srcId="{76B829DF-3AFF-49B3-A2D8-3AAC81F47FAD}" destId="{E11FABBB-EF75-483E-8023-404C45A40B4C}" srcOrd="0" destOrd="0" presId="urn:microsoft.com/office/officeart/2005/8/layout/vList2"/>
    <dgm:cxn modelId="{9B0CAD8E-CA8E-4AD8-B9E8-823C2EDDD528}" srcId="{A90B7269-484D-4214-A67D-76479E187BCC}" destId="{2CBACDE6-718A-4BD2-8B89-3462402A1DB6}" srcOrd="2" destOrd="0" parTransId="{A3D8819F-56B3-44F9-A756-391F13AE4D80}" sibTransId="{814367AE-6829-4A35-864E-6D5C427FBEE1}"/>
    <dgm:cxn modelId="{3CF5C991-B272-4864-A0DE-C1AD63C63238}" type="presOf" srcId="{A90B7269-484D-4214-A67D-76479E187BCC}" destId="{CA00746F-EC87-40FB-BD3A-A41E5ACE15AC}" srcOrd="0" destOrd="0" presId="urn:microsoft.com/office/officeart/2005/8/layout/vList2"/>
    <dgm:cxn modelId="{2B615DF5-AFA3-4D20-8775-F0077FD30CDA}" type="presOf" srcId="{2CBACDE6-718A-4BD2-8B89-3462402A1DB6}" destId="{F26EC55A-3D98-4C39-88D5-AB70CA6FB49F}" srcOrd="0" destOrd="0" presId="urn:microsoft.com/office/officeart/2005/8/layout/vList2"/>
    <dgm:cxn modelId="{8D2E78FE-22A4-49DF-BAA8-8E51BA1DA0B9}" type="presOf" srcId="{6E7C25A7-F84E-4AD5-9213-FC4403C7F771}" destId="{14BF8B6F-EA4E-44A4-95EE-66B0C3BB3D8B}" srcOrd="0" destOrd="0" presId="urn:microsoft.com/office/officeart/2005/8/layout/vList2"/>
    <dgm:cxn modelId="{9A034F00-04A6-4913-8893-1295A0249AAD}" type="presParOf" srcId="{CA00746F-EC87-40FB-BD3A-A41E5ACE15AC}" destId="{14BF8B6F-EA4E-44A4-95EE-66B0C3BB3D8B}" srcOrd="0" destOrd="0" presId="urn:microsoft.com/office/officeart/2005/8/layout/vList2"/>
    <dgm:cxn modelId="{2C0AEA90-D6A3-4551-A40A-1DD30BFA3332}" type="presParOf" srcId="{CA00746F-EC87-40FB-BD3A-A41E5ACE15AC}" destId="{E9389241-09CA-45DE-A6AA-067B504E0D1F}" srcOrd="1" destOrd="0" presId="urn:microsoft.com/office/officeart/2005/8/layout/vList2"/>
    <dgm:cxn modelId="{617DCD82-CA60-403C-BFC5-DA6166A12D31}" type="presParOf" srcId="{CA00746F-EC87-40FB-BD3A-A41E5ACE15AC}" destId="{E11FABBB-EF75-483E-8023-404C45A40B4C}" srcOrd="2" destOrd="0" presId="urn:microsoft.com/office/officeart/2005/8/layout/vList2"/>
    <dgm:cxn modelId="{8D44E1BD-EA92-4A06-8B48-DC8B7E98CDF4}" type="presParOf" srcId="{CA00746F-EC87-40FB-BD3A-A41E5ACE15AC}" destId="{E0D08E8E-84B5-43DD-A35A-0C58BA9EFBE7}" srcOrd="3" destOrd="0" presId="urn:microsoft.com/office/officeart/2005/8/layout/vList2"/>
    <dgm:cxn modelId="{55371482-54BA-4EC4-9E6A-1AA1BC1F979A}" type="presParOf" srcId="{CA00746F-EC87-40FB-BD3A-A41E5ACE15AC}" destId="{F26EC55A-3D98-4C39-88D5-AB70CA6FB49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6D01DBE-462C-42BC-9321-BC329D947C7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7A5572AB-5E1F-46E9-81DC-AC79F6C6321F}">
      <dgm:prSet/>
      <dgm:spPr/>
      <dgm:t>
        <a:bodyPr/>
        <a:lstStyle/>
        <a:p>
          <a:r>
            <a:rPr lang="en-US"/>
            <a:t>Spring Boot CLI(Command Line Interface) is a Spring Boot software to run and test Spring Boot applications from command prompt. When we run Spring Boot applications using CLI, then it internally uses Spring Boot Starter and Spring Boot AutoConfigurate components to resolve all dependencies and execute the application.</a:t>
          </a:r>
        </a:p>
      </dgm:t>
    </dgm:pt>
    <dgm:pt modelId="{D39B9AEE-9706-407D-94ED-6C6C0836873F}" type="parTrans" cxnId="{9A5457C0-EAD9-492E-98E2-3443AC494DCF}">
      <dgm:prSet/>
      <dgm:spPr/>
      <dgm:t>
        <a:bodyPr/>
        <a:lstStyle/>
        <a:p>
          <a:endParaRPr lang="en-US"/>
        </a:p>
      </dgm:t>
    </dgm:pt>
    <dgm:pt modelId="{EE8FD28D-96D0-45E5-896D-C7E93BE924B0}" type="sibTrans" cxnId="{9A5457C0-EAD9-492E-98E2-3443AC494DCF}">
      <dgm:prSet/>
      <dgm:spPr/>
      <dgm:t>
        <a:bodyPr/>
        <a:lstStyle/>
        <a:p>
          <a:endParaRPr lang="en-US"/>
        </a:p>
      </dgm:t>
    </dgm:pt>
    <dgm:pt modelId="{78E7778A-7B47-4C7E-A706-518966AE4C35}">
      <dgm:prSet/>
      <dgm:spPr/>
      <dgm:t>
        <a:bodyPr/>
        <a:lstStyle/>
        <a:p>
          <a:r>
            <a:rPr lang="en-US"/>
            <a:t>We can run even Spring Web Applications with simple Spring Boot CLI Commands.</a:t>
          </a:r>
        </a:p>
      </dgm:t>
    </dgm:pt>
    <dgm:pt modelId="{6F7075B6-E914-4358-AD32-2D4C23697222}" type="parTrans" cxnId="{21797996-11B6-4315-893C-125C1992FDB1}">
      <dgm:prSet/>
      <dgm:spPr/>
      <dgm:t>
        <a:bodyPr/>
        <a:lstStyle/>
        <a:p>
          <a:endParaRPr lang="en-US"/>
        </a:p>
      </dgm:t>
    </dgm:pt>
    <dgm:pt modelId="{979ECB71-9434-459F-A7D6-37894284C8A6}" type="sibTrans" cxnId="{21797996-11B6-4315-893C-125C1992FDB1}">
      <dgm:prSet/>
      <dgm:spPr/>
      <dgm:t>
        <a:bodyPr/>
        <a:lstStyle/>
        <a:p>
          <a:endParaRPr lang="en-US"/>
        </a:p>
      </dgm:t>
    </dgm:pt>
    <dgm:pt modelId="{AD3582A1-22A8-4BFB-9D38-E7B899C5FC04}">
      <dgm:prSet/>
      <dgm:spPr/>
      <dgm:t>
        <a:bodyPr/>
        <a:lstStyle/>
        <a:p>
          <a:r>
            <a:rPr lang="en-US"/>
            <a:t>Spring Boot CLI has introduced a new “spring” command to execute Groovy Scripts from command prompt.</a:t>
          </a:r>
        </a:p>
      </dgm:t>
    </dgm:pt>
    <dgm:pt modelId="{7A8BCCF0-94A3-4EE7-B3CB-EBEEBAD4FB7F}" type="parTrans" cxnId="{F418942B-90B0-4774-8444-B9465F06585B}">
      <dgm:prSet/>
      <dgm:spPr/>
      <dgm:t>
        <a:bodyPr/>
        <a:lstStyle/>
        <a:p>
          <a:endParaRPr lang="en-US"/>
        </a:p>
      </dgm:t>
    </dgm:pt>
    <dgm:pt modelId="{567213B9-18E3-4FBD-BF55-95DA89598DA7}" type="sibTrans" cxnId="{F418942B-90B0-4774-8444-B9465F06585B}">
      <dgm:prSet/>
      <dgm:spPr/>
      <dgm:t>
        <a:bodyPr/>
        <a:lstStyle/>
        <a:p>
          <a:endParaRPr lang="en-US"/>
        </a:p>
      </dgm:t>
    </dgm:pt>
    <dgm:pt modelId="{D59821E0-4D83-40CA-B0F5-EC926CB7A4DE}" type="pres">
      <dgm:prSet presAssocID="{76D01DBE-462C-42BC-9321-BC329D947C76}" presName="linear" presStyleCnt="0">
        <dgm:presLayoutVars>
          <dgm:animLvl val="lvl"/>
          <dgm:resizeHandles val="exact"/>
        </dgm:presLayoutVars>
      </dgm:prSet>
      <dgm:spPr/>
    </dgm:pt>
    <dgm:pt modelId="{BBD93222-3FA8-411E-85B8-ACD4CFD1699D}" type="pres">
      <dgm:prSet presAssocID="{7A5572AB-5E1F-46E9-81DC-AC79F6C6321F}" presName="parentText" presStyleLbl="node1" presStyleIdx="0" presStyleCnt="3">
        <dgm:presLayoutVars>
          <dgm:chMax val="0"/>
          <dgm:bulletEnabled val="1"/>
        </dgm:presLayoutVars>
      </dgm:prSet>
      <dgm:spPr/>
    </dgm:pt>
    <dgm:pt modelId="{1A675E47-D65C-47F4-874A-7D33FA8C83A7}" type="pres">
      <dgm:prSet presAssocID="{EE8FD28D-96D0-45E5-896D-C7E93BE924B0}" presName="spacer" presStyleCnt="0"/>
      <dgm:spPr/>
    </dgm:pt>
    <dgm:pt modelId="{44E3D255-A467-4B82-8B7D-43DA0EA5BBE4}" type="pres">
      <dgm:prSet presAssocID="{78E7778A-7B47-4C7E-A706-518966AE4C35}" presName="parentText" presStyleLbl="node1" presStyleIdx="1" presStyleCnt="3">
        <dgm:presLayoutVars>
          <dgm:chMax val="0"/>
          <dgm:bulletEnabled val="1"/>
        </dgm:presLayoutVars>
      </dgm:prSet>
      <dgm:spPr/>
    </dgm:pt>
    <dgm:pt modelId="{24D73086-F7A3-4546-BC11-D9C8E56EE75F}" type="pres">
      <dgm:prSet presAssocID="{979ECB71-9434-459F-A7D6-37894284C8A6}" presName="spacer" presStyleCnt="0"/>
      <dgm:spPr/>
    </dgm:pt>
    <dgm:pt modelId="{55BD3741-F0C0-479E-BCB6-688FDD7B658D}" type="pres">
      <dgm:prSet presAssocID="{AD3582A1-22A8-4BFB-9D38-E7B899C5FC04}" presName="parentText" presStyleLbl="node1" presStyleIdx="2" presStyleCnt="3">
        <dgm:presLayoutVars>
          <dgm:chMax val="0"/>
          <dgm:bulletEnabled val="1"/>
        </dgm:presLayoutVars>
      </dgm:prSet>
      <dgm:spPr/>
    </dgm:pt>
  </dgm:ptLst>
  <dgm:cxnLst>
    <dgm:cxn modelId="{F418942B-90B0-4774-8444-B9465F06585B}" srcId="{76D01DBE-462C-42BC-9321-BC329D947C76}" destId="{AD3582A1-22A8-4BFB-9D38-E7B899C5FC04}" srcOrd="2" destOrd="0" parTransId="{7A8BCCF0-94A3-4EE7-B3CB-EBEEBAD4FB7F}" sibTransId="{567213B9-18E3-4FBD-BF55-95DA89598DA7}"/>
    <dgm:cxn modelId="{439CF532-5EC6-4FC8-8A20-D7F565D03CF6}" type="presOf" srcId="{78E7778A-7B47-4C7E-A706-518966AE4C35}" destId="{44E3D255-A467-4B82-8B7D-43DA0EA5BBE4}" srcOrd="0" destOrd="0" presId="urn:microsoft.com/office/officeart/2005/8/layout/vList2"/>
    <dgm:cxn modelId="{21797996-11B6-4315-893C-125C1992FDB1}" srcId="{76D01DBE-462C-42BC-9321-BC329D947C76}" destId="{78E7778A-7B47-4C7E-A706-518966AE4C35}" srcOrd="1" destOrd="0" parTransId="{6F7075B6-E914-4358-AD32-2D4C23697222}" sibTransId="{979ECB71-9434-459F-A7D6-37894284C8A6}"/>
    <dgm:cxn modelId="{FC35FEBA-F2C8-4C18-86F8-DC906569D6DE}" type="presOf" srcId="{7A5572AB-5E1F-46E9-81DC-AC79F6C6321F}" destId="{BBD93222-3FA8-411E-85B8-ACD4CFD1699D}" srcOrd="0" destOrd="0" presId="urn:microsoft.com/office/officeart/2005/8/layout/vList2"/>
    <dgm:cxn modelId="{5003B8BB-0F8F-403D-B56A-2474196706E6}" type="presOf" srcId="{76D01DBE-462C-42BC-9321-BC329D947C76}" destId="{D59821E0-4D83-40CA-B0F5-EC926CB7A4DE}" srcOrd="0" destOrd="0" presId="urn:microsoft.com/office/officeart/2005/8/layout/vList2"/>
    <dgm:cxn modelId="{9A5457C0-EAD9-492E-98E2-3443AC494DCF}" srcId="{76D01DBE-462C-42BC-9321-BC329D947C76}" destId="{7A5572AB-5E1F-46E9-81DC-AC79F6C6321F}" srcOrd="0" destOrd="0" parTransId="{D39B9AEE-9706-407D-94ED-6C6C0836873F}" sibTransId="{EE8FD28D-96D0-45E5-896D-C7E93BE924B0}"/>
    <dgm:cxn modelId="{3F90F1D2-BA09-4F9F-8DE4-AD52FE812BB4}" type="presOf" srcId="{AD3582A1-22A8-4BFB-9D38-E7B899C5FC04}" destId="{55BD3741-F0C0-479E-BCB6-688FDD7B658D}" srcOrd="0" destOrd="0" presId="urn:microsoft.com/office/officeart/2005/8/layout/vList2"/>
    <dgm:cxn modelId="{B8677FE7-9305-4BA4-A8F1-9F15531F9D14}" type="presParOf" srcId="{D59821E0-4D83-40CA-B0F5-EC926CB7A4DE}" destId="{BBD93222-3FA8-411E-85B8-ACD4CFD1699D}" srcOrd="0" destOrd="0" presId="urn:microsoft.com/office/officeart/2005/8/layout/vList2"/>
    <dgm:cxn modelId="{4F572C9F-1F69-4380-A0BF-449F331A68E8}" type="presParOf" srcId="{D59821E0-4D83-40CA-B0F5-EC926CB7A4DE}" destId="{1A675E47-D65C-47F4-874A-7D33FA8C83A7}" srcOrd="1" destOrd="0" presId="urn:microsoft.com/office/officeart/2005/8/layout/vList2"/>
    <dgm:cxn modelId="{4E260B8F-B828-469E-93D7-962CA421D7F8}" type="presParOf" srcId="{D59821E0-4D83-40CA-B0F5-EC926CB7A4DE}" destId="{44E3D255-A467-4B82-8B7D-43DA0EA5BBE4}" srcOrd="2" destOrd="0" presId="urn:microsoft.com/office/officeart/2005/8/layout/vList2"/>
    <dgm:cxn modelId="{56CA7217-9CE9-49FF-88E6-7E30F59C268D}" type="presParOf" srcId="{D59821E0-4D83-40CA-B0F5-EC926CB7A4DE}" destId="{24D73086-F7A3-4546-BC11-D9C8E56EE75F}" srcOrd="3" destOrd="0" presId="urn:microsoft.com/office/officeart/2005/8/layout/vList2"/>
    <dgm:cxn modelId="{769134DE-EC58-4D65-985D-063B1DB9C230}" type="presParOf" srcId="{D59821E0-4D83-40CA-B0F5-EC926CB7A4DE}" destId="{55BD3741-F0C0-479E-BCB6-688FDD7B658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0E85BC1-8561-427E-A336-5FE35EF54B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1B15650-2A88-4B06-A81E-2E1469AB69D3}">
      <dgm:prSet/>
      <dgm:spPr/>
      <dgm:t>
        <a:bodyPr/>
        <a:lstStyle/>
        <a:p>
          <a:r>
            <a:rPr lang="en-US"/>
            <a:t>Spring Boot Actuator components gives many features, but two major features are</a:t>
          </a:r>
        </a:p>
      </dgm:t>
    </dgm:pt>
    <dgm:pt modelId="{131B804D-FDBB-43F6-8C50-44128CC696FB}" type="parTrans" cxnId="{65A83F3E-67CC-4E30-8869-2EA1544C03C8}">
      <dgm:prSet/>
      <dgm:spPr/>
      <dgm:t>
        <a:bodyPr/>
        <a:lstStyle/>
        <a:p>
          <a:endParaRPr lang="en-US"/>
        </a:p>
      </dgm:t>
    </dgm:pt>
    <dgm:pt modelId="{20AF8691-7CB2-449C-9A84-121F948457CB}" type="sibTrans" cxnId="{65A83F3E-67CC-4E30-8869-2EA1544C03C8}">
      <dgm:prSet/>
      <dgm:spPr/>
      <dgm:t>
        <a:bodyPr/>
        <a:lstStyle/>
        <a:p>
          <a:endParaRPr lang="en-US"/>
        </a:p>
      </dgm:t>
    </dgm:pt>
    <dgm:pt modelId="{D77D6979-4A33-4B07-9A81-51BFE0074045}">
      <dgm:prSet/>
      <dgm:spPr/>
      <dgm:t>
        <a:bodyPr/>
        <a:lstStyle/>
        <a:p>
          <a:r>
            <a:rPr lang="en-US"/>
            <a:t>Providing Management EndPoints to Spring Boot Applications.</a:t>
          </a:r>
        </a:p>
      </dgm:t>
    </dgm:pt>
    <dgm:pt modelId="{969A30D2-2B11-4A57-9562-2FEAEE1AB01F}" type="parTrans" cxnId="{CB0D0BBF-61F7-4CB7-9CF5-6E93C9AF476C}">
      <dgm:prSet/>
      <dgm:spPr/>
      <dgm:t>
        <a:bodyPr/>
        <a:lstStyle/>
        <a:p>
          <a:endParaRPr lang="en-US"/>
        </a:p>
      </dgm:t>
    </dgm:pt>
    <dgm:pt modelId="{59EC3C48-75A9-4F67-B2AB-875289342DF5}" type="sibTrans" cxnId="{CB0D0BBF-61F7-4CB7-9CF5-6E93C9AF476C}">
      <dgm:prSet/>
      <dgm:spPr/>
      <dgm:t>
        <a:bodyPr/>
        <a:lstStyle/>
        <a:p>
          <a:endParaRPr lang="en-US"/>
        </a:p>
      </dgm:t>
    </dgm:pt>
    <dgm:pt modelId="{845D6D8E-E611-46F7-A51B-96F7765EFC0D}">
      <dgm:prSet/>
      <dgm:spPr/>
      <dgm:t>
        <a:bodyPr/>
        <a:lstStyle/>
        <a:p>
          <a:r>
            <a:rPr lang="en-US"/>
            <a:t>Spring Boot Applications Metrics.</a:t>
          </a:r>
        </a:p>
      </dgm:t>
    </dgm:pt>
    <dgm:pt modelId="{DEF520A2-374E-403B-AB4B-53541CB15469}" type="parTrans" cxnId="{489369D6-AB58-4681-A544-D2D3C43832C5}">
      <dgm:prSet/>
      <dgm:spPr/>
      <dgm:t>
        <a:bodyPr/>
        <a:lstStyle/>
        <a:p>
          <a:endParaRPr lang="en-US"/>
        </a:p>
      </dgm:t>
    </dgm:pt>
    <dgm:pt modelId="{7F01595E-3011-4F35-B7F0-153DDE4877F2}" type="sibTrans" cxnId="{489369D6-AB58-4681-A544-D2D3C43832C5}">
      <dgm:prSet/>
      <dgm:spPr/>
      <dgm:t>
        <a:bodyPr/>
        <a:lstStyle/>
        <a:p>
          <a:endParaRPr lang="en-US"/>
        </a:p>
      </dgm:t>
    </dgm:pt>
    <dgm:pt modelId="{5ECA00D6-AE8C-43E6-87E7-D164C81970E0}">
      <dgm:prSet/>
      <dgm:spPr/>
      <dgm:t>
        <a:bodyPr/>
        <a:lstStyle/>
        <a:p>
          <a:r>
            <a:rPr lang="en-US"/>
            <a:t>When we run our Spring Boot Web Application using CLI, Spring Boot Actuator automatically provides hostname as “localhost” and default port number as “8080”. We can access this application using “http://localhost:8080/” end point.</a:t>
          </a:r>
        </a:p>
      </dgm:t>
    </dgm:pt>
    <dgm:pt modelId="{500A60FD-80D2-4340-A061-1F275BE70A9A}" type="parTrans" cxnId="{0D713BF3-8514-400A-9BAF-D6D31B800BCE}">
      <dgm:prSet/>
      <dgm:spPr/>
      <dgm:t>
        <a:bodyPr/>
        <a:lstStyle/>
        <a:p>
          <a:endParaRPr lang="en-US"/>
        </a:p>
      </dgm:t>
    </dgm:pt>
    <dgm:pt modelId="{D822C3F9-CBE2-48B6-9803-75C07D681030}" type="sibTrans" cxnId="{0D713BF3-8514-400A-9BAF-D6D31B800BCE}">
      <dgm:prSet/>
      <dgm:spPr/>
      <dgm:t>
        <a:bodyPr/>
        <a:lstStyle/>
        <a:p>
          <a:endParaRPr lang="en-US"/>
        </a:p>
      </dgm:t>
    </dgm:pt>
    <dgm:pt modelId="{F5F13656-167D-48E6-B922-474FABC12C1E}">
      <dgm:prSet/>
      <dgm:spPr/>
      <dgm:t>
        <a:bodyPr/>
        <a:lstStyle/>
        <a:p>
          <a:r>
            <a:rPr lang="en-US"/>
            <a:t>We actually use HTTP Request methods like GET and POST to represent Management EndPoints using Spring Boot Actuator.</a:t>
          </a:r>
        </a:p>
      </dgm:t>
    </dgm:pt>
    <dgm:pt modelId="{76152B98-2871-4226-B35D-DD4D97AD8DE5}" type="parTrans" cxnId="{1210F528-F493-4A02-A76C-AC237EEC1CE8}">
      <dgm:prSet/>
      <dgm:spPr/>
      <dgm:t>
        <a:bodyPr/>
        <a:lstStyle/>
        <a:p>
          <a:endParaRPr lang="en-US"/>
        </a:p>
      </dgm:t>
    </dgm:pt>
    <dgm:pt modelId="{7A9C92E1-3D59-4D71-BDE6-B9001C57E8C4}" type="sibTrans" cxnId="{1210F528-F493-4A02-A76C-AC237EEC1CE8}">
      <dgm:prSet/>
      <dgm:spPr/>
      <dgm:t>
        <a:bodyPr/>
        <a:lstStyle/>
        <a:p>
          <a:endParaRPr lang="en-US"/>
        </a:p>
      </dgm:t>
    </dgm:pt>
    <dgm:pt modelId="{7D2F24BB-D1EC-4931-88BE-FDF3A8312603}" type="pres">
      <dgm:prSet presAssocID="{40E85BC1-8561-427E-A336-5FE35EF54B1E}" presName="linear" presStyleCnt="0">
        <dgm:presLayoutVars>
          <dgm:animLvl val="lvl"/>
          <dgm:resizeHandles val="exact"/>
        </dgm:presLayoutVars>
      </dgm:prSet>
      <dgm:spPr/>
    </dgm:pt>
    <dgm:pt modelId="{BD5E53C2-9DA2-4D4C-9515-2ECEC33FC851}" type="pres">
      <dgm:prSet presAssocID="{01B15650-2A88-4B06-A81E-2E1469AB69D3}" presName="parentText" presStyleLbl="node1" presStyleIdx="0" presStyleCnt="3">
        <dgm:presLayoutVars>
          <dgm:chMax val="0"/>
          <dgm:bulletEnabled val="1"/>
        </dgm:presLayoutVars>
      </dgm:prSet>
      <dgm:spPr/>
    </dgm:pt>
    <dgm:pt modelId="{97353146-1631-4C16-AFF0-B202899EE5A7}" type="pres">
      <dgm:prSet presAssocID="{01B15650-2A88-4B06-A81E-2E1469AB69D3}" presName="childText" presStyleLbl="revTx" presStyleIdx="0" presStyleCnt="1">
        <dgm:presLayoutVars>
          <dgm:bulletEnabled val="1"/>
        </dgm:presLayoutVars>
      </dgm:prSet>
      <dgm:spPr/>
    </dgm:pt>
    <dgm:pt modelId="{B7D8AEEC-F939-4409-AB99-864BAC5D01CC}" type="pres">
      <dgm:prSet presAssocID="{5ECA00D6-AE8C-43E6-87E7-D164C81970E0}" presName="parentText" presStyleLbl="node1" presStyleIdx="1" presStyleCnt="3">
        <dgm:presLayoutVars>
          <dgm:chMax val="0"/>
          <dgm:bulletEnabled val="1"/>
        </dgm:presLayoutVars>
      </dgm:prSet>
      <dgm:spPr/>
    </dgm:pt>
    <dgm:pt modelId="{291E75D6-88BE-4919-872E-C70454701150}" type="pres">
      <dgm:prSet presAssocID="{D822C3F9-CBE2-48B6-9803-75C07D681030}" presName="spacer" presStyleCnt="0"/>
      <dgm:spPr/>
    </dgm:pt>
    <dgm:pt modelId="{9552D93F-C327-4261-BE10-7B88989722B8}" type="pres">
      <dgm:prSet presAssocID="{F5F13656-167D-48E6-B922-474FABC12C1E}" presName="parentText" presStyleLbl="node1" presStyleIdx="2" presStyleCnt="3">
        <dgm:presLayoutVars>
          <dgm:chMax val="0"/>
          <dgm:bulletEnabled val="1"/>
        </dgm:presLayoutVars>
      </dgm:prSet>
      <dgm:spPr/>
    </dgm:pt>
  </dgm:ptLst>
  <dgm:cxnLst>
    <dgm:cxn modelId="{E8C93124-9612-43E0-9587-9DD8D6B7D646}" type="presOf" srcId="{D77D6979-4A33-4B07-9A81-51BFE0074045}" destId="{97353146-1631-4C16-AFF0-B202899EE5A7}" srcOrd="0" destOrd="0" presId="urn:microsoft.com/office/officeart/2005/8/layout/vList2"/>
    <dgm:cxn modelId="{1210F528-F493-4A02-A76C-AC237EEC1CE8}" srcId="{40E85BC1-8561-427E-A336-5FE35EF54B1E}" destId="{F5F13656-167D-48E6-B922-474FABC12C1E}" srcOrd="2" destOrd="0" parTransId="{76152B98-2871-4226-B35D-DD4D97AD8DE5}" sibTransId="{7A9C92E1-3D59-4D71-BDE6-B9001C57E8C4}"/>
    <dgm:cxn modelId="{65A83F3E-67CC-4E30-8869-2EA1544C03C8}" srcId="{40E85BC1-8561-427E-A336-5FE35EF54B1E}" destId="{01B15650-2A88-4B06-A81E-2E1469AB69D3}" srcOrd="0" destOrd="0" parTransId="{131B804D-FDBB-43F6-8C50-44128CC696FB}" sibTransId="{20AF8691-7CB2-449C-9A84-121F948457CB}"/>
    <dgm:cxn modelId="{4DA4E067-BF3C-48F1-8A60-7728C3B1E148}" type="presOf" srcId="{01B15650-2A88-4B06-A81E-2E1469AB69D3}" destId="{BD5E53C2-9DA2-4D4C-9515-2ECEC33FC851}" srcOrd="0" destOrd="0" presId="urn:microsoft.com/office/officeart/2005/8/layout/vList2"/>
    <dgm:cxn modelId="{63080549-EB73-4D7F-B0C0-D4DBEDF8A6B3}" type="presOf" srcId="{40E85BC1-8561-427E-A336-5FE35EF54B1E}" destId="{7D2F24BB-D1EC-4931-88BE-FDF3A8312603}" srcOrd="0" destOrd="0" presId="urn:microsoft.com/office/officeart/2005/8/layout/vList2"/>
    <dgm:cxn modelId="{A7696171-A2A5-4980-8858-0A838BAA3750}" type="presOf" srcId="{845D6D8E-E611-46F7-A51B-96F7765EFC0D}" destId="{97353146-1631-4C16-AFF0-B202899EE5A7}" srcOrd="0" destOrd="1" presId="urn:microsoft.com/office/officeart/2005/8/layout/vList2"/>
    <dgm:cxn modelId="{CB0D0BBF-61F7-4CB7-9CF5-6E93C9AF476C}" srcId="{01B15650-2A88-4B06-A81E-2E1469AB69D3}" destId="{D77D6979-4A33-4B07-9A81-51BFE0074045}" srcOrd="0" destOrd="0" parTransId="{969A30D2-2B11-4A57-9562-2FEAEE1AB01F}" sibTransId="{59EC3C48-75A9-4F67-B2AB-875289342DF5}"/>
    <dgm:cxn modelId="{689B18CD-9A42-47E1-B1CC-703672CAD1B1}" type="presOf" srcId="{F5F13656-167D-48E6-B922-474FABC12C1E}" destId="{9552D93F-C327-4261-BE10-7B88989722B8}" srcOrd="0" destOrd="0" presId="urn:microsoft.com/office/officeart/2005/8/layout/vList2"/>
    <dgm:cxn modelId="{489369D6-AB58-4681-A544-D2D3C43832C5}" srcId="{01B15650-2A88-4B06-A81E-2E1469AB69D3}" destId="{845D6D8E-E611-46F7-A51B-96F7765EFC0D}" srcOrd="1" destOrd="0" parTransId="{DEF520A2-374E-403B-AB4B-53541CB15469}" sibTransId="{7F01595E-3011-4F35-B7F0-153DDE4877F2}"/>
    <dgm:cxn modelId="{A7FF27D8-1366-42FC-AEE5-6657D80EEF41}" type="presOf" srcId="{5ECA00D6-AE8C-43E6-87E7-D164C81970E0}" destId="{B7D8AEEC-F939-4409-AB99-864BAC5D01CC}" srcOrd="0" destOrd="0" presId="urn:microsoft.com/office/officeart/2005/8/layout/vList2"/>
    <dgm:cxn modelId="{0D713BF3-8514-400A-9BAF-D6D31B800BCE}" srcId="{40E85BC1-8561-427E-A336-5FE35EF54B1E}" destId="{5ECA00D6-AE8C-43E6-87E7-D164C81970E0}" srcOrd="1" destOrd="0" parTransId="{500A60FD-80D2-4340-A061-1F275BE70A9A}" sibTransId="{D822C3F9-CBE2-48B6-9803-75C07D681030}"/>
    <dgm:cxn modelId="{48EF7DAF-C22E-4845-98F3-B587A0F22E0E}" type="presParOf" srcId="{7D2F24BB-D1EC-4931-88BE-FDF3A8312603}" destId="{BD5E53C2-9DA2-4D4C-9515-2ECEC33FC851}" srcOrd="0" destOrd="0" presId="urn:microsoft.com/office/officeart/2005/8/layout/vList2"/>
    <dgm:cxn modelId="{2896E33E-F3DC-4BA9-8695-A770F992EB67}" type="presParOf" srcId="{7D2F24BB-D1EC-4931-88BE-FDF3A8312603}" destId="{97353146-1631-4C16-AFF0-B202899EE5A7}" srcOrd="1" destOrd="0" presId="urn:microsoft.com/office/officeart/2005/8/layout/vList2"/>
    <dgm:cxn modelId="{74FFE802-66A9-4A8E-8E4C-E7531DE3D79B}" type="presParOf" srcId="{7D2F24BB-D1EC-4931-88BE-FDF3A8312603}" destId="{B7D8AEEC-F939-4409-AB99-864BAC5D01CC}" srcOrd="2" destOrd="0" presId="urn:microsoft.com/office/officeart/2005/8/layout/vList2"/>
    <dgm:cxn modelId="{B130DFA5-241A-4B6B-B0DD-68F84C256D22}" type="presParOf" srcId="{7D2F24BB-D1EC-4931-88BE-FDF3A8312603}" destId="{291E75D6-88BE-4919-872E-C70454701150}" srcOrd="3" destOrd="0" presId="urn:microsoft.com/office/officeart/2005/8/layout/vList2"/>
    <dgm:cxn modelId="{61AA3E7C-2725-436E-AC2D-5AD70AF78D54}" type="presParOf" srcId="{7D2F24BB-D1EC-4931-88BE-FDF3A8312603}" destId="{9552D93F-C327-4261-BE10-7B88989722B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906B2BF-6017-4678-8267-919B9D5BF72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749368D-ADDC-4656-A916-532B894716C4}">
      <dgm:prSet/>
      <dgm:spPr/>
      <dgm:t>
        <a:bodyPr/>
        <a:lstStyle/>
        <a:p>
          <a:r>
            <a:rPr lang="en-US" b="1"/>
            <a:t>What this launch class does?</a:t>
          </a:r>
          <a:endParaRPr lang="en-US"/>
        </a:p>
      </dgm:t>
    </dgm:pt>
    <dgm:pt modelId="{0C1950CA-D359-4D4D-B6CF-32D65283D5CE}" type="parTrans" cxnId="{2EE065C3-399A-4956-B4F0-DC0B2029B6A7}">
      <dgm:prSet/>
      <dgm:spPr/>
      <dgm:t>
        <a:bodyPr/>
        <a:lstStyle/>
        <a:p>
          <a:endParaRPr lang="en-US"/>
        </a:p>
      </dgm:t>
    </dgm:pt>
    <dgm:pt modelId="{354FC386-638F-46A9-AB21-F5C11D1367D8}" type="sibTrans" cxnId="{2EE065C3-399A-4956-B4F0-DC0B2029B6A7}">
      <dgm:prSet/>
      <dgm:spPr/>
      <dgm:t>
        <a:bodyPr/>
        <a:lstStyle/>
        <a:p>
          <a:endParaRPr lang="en-US"/>
        </a:p>
      </dgm:t>
    </dgm:pt>
    <dgm:pt modelId="{7231D7F0-0921-46C0-B135-4170B02F9E43}">
      <dgm:prSet/>
      <dgm:spPr/>
      <dgm:t>
        <a:bodyPr/>
        <a:lstStyle/>
        <a:p>
          <a:r>
            <a:rPr lang="en-IN" dirty="0"/>
            <a:t>@</a:t>
          </a:r>
          <a:r>
            <a:rPr lang="en-IN" dirty="0" err="1"/>
            <a:t>SpringBootApplication</a:t>
          </a:r>
          <a:r>
            <a:rPr lang="en-IN" dirty="0"/>
            <a:t>  annotated </a:t>
          </a:r>
          <a:r>
            <a:rPr lang="en-US" dirty="0"/>
            <a:t>class is called spring boot application launch class. It used to Bootstrap and launch a Spring application from a Java main() method. It typically does following things –</a:t>
          </a:r>
        </a:p>
      </dgm:t>
    </dgm:pt>
    <dgm:pt modelId="{05399502-4299-457A-A69C-968DCAC852D8}" type="parTrans" cxnId="{EA0EA61A-64AF-48D7-98A5-6D09EBB96001}">
      <dgm:prSet/>
      <dgm:spPr/>
      <dgm:t>
        <a:bodyPr/>
        <a:lstStyle/>
        <a:p>
          <a:endParaRPr lang="en-US"/>
        </a:p>
      </dgm:t>
    </dgm:pt>
    <dgm:pt modelId="{4EE78893-3A20-49EB-9A5D-FFA7A7A04D7F}" type="sibTrans" cxnId="{EA0EA61A-64AF-48D7-98A5-6D09EBB96001}">
      <dgm:prSet/>
      <dgm:spPr/>
      <dgm:t>
        <a:bodyPr/>
        <a:lstStyle/>
        <a:p>
          <a:endParaRPr lang="en-US"/>
        </a:p>
      </dgm:t>
    </dgm:pt>
    <dgm:pt modelId="{08E40923-A28B-419B-8846-B45BE358B9DE}">
      <dgm:prSet/>
      <dgm:spPr/>
      <dgm:t>
        <a:bodyPr/>
        <a:lstStyle/>
        <a:p>
          <a:r>
            <a:rPr lang="en-US" dirty="0"/>
            <a:t>Create an instance of Spring’s </a:t>
          </a:r>
          <a:r>
            <a:rPr lang="en-US" dirty="0" err="1"/>
            <a:t>ApplicationContext</a:t>
          </a:r>
          <a:r>
            <a:rPr lang="en-US" dirty="0"/>
            <a:t>.</a:t>
          </a:r>
        </a:p>
      </dgm:t>
    </dgm:pt>
    <dgm:pt modelId="{743485C5-1D7F-4392-8B8C-2383D3FE927E}" type="parTrans" cxnId="{D15C3E9F-B8ED-4ECA-9ED3-A39D51BDEA17}">
      <dgm:prSet/>
      <dgm:spPr/>
      <dgm:t>
        <a:bodyPr/>
        <a:lstStyle/>
        <a:p>
          <a:endParaRPr lang="en-US"/>
        </a:p>
      </dgm:t>
    </dgm:pt>
    <dgm:pt modelId="{25BD0E87-A09F-4F21-AA19-17E45B766728}" type="sibTrans" cxnId="{D15C3E9F-B8ED-4ECA-9ED3-A39D51BDEA17}">
      <dgm:prSet/>
      <dgm:spPr/>
      <dgm:t>
        <a:bodyPr/>
        <a:lstStyle/>
        <a:p>
          <a:endParaRPr lang="en-US"/>
        </a:p>
      </dgm:t>
    </dgm:pt>
    <dgm:pt modelId="{31548A48-10D4-46F1-88D5-458A97941EC7}">
      <dgm:prSet/>
      <dgm:spPr/>
      <dgm:t>
        <a:bodyPr/>
        <a:lstStyle/>
        <a:p>
          <a:r>
            <a:rPr lang="en-US" dirty="0"/>
            <a:t>Enable the functionality to accept command-line arguments and expose them as Spring properties.</a:t>
          </a:r>
        </a:p>
      </dgm:t>
    </dgm:pt>
    <dgm:pt modelId="{915DD9C9-C948-4C0F-AE5B-55BE0C7540D9}" type="parTrans" cxnId="{0CD416C4-5B78-40AD-A109-C81B007CCE50}">
      <dgm:prSet/>
      <dgm:spPr/>
      <dgm:t>
        <a:bodyPr/>
        <a:lstStyle/>
        <a:p>
          <a:endParaRPr lang="en-US"/>
        </a:p>
      </dgm:t>
    </dgm:pt>
    <dgm:pt modelId="{B6C176D6-E7AB-482F-A30B-30EE27225DE8}" type="sibTrans" cxnId="{0CD416C4-5B78-40AD-A109-C81B007CCE50}">
      <dgm:prSet/>
      <dgm:spPr/>
      <dgm:t>
        <a:bodyPr/>
        <a:lstStyle/>
        <a:p>
          <a:endParaRPr lang="en-US"/>
        </a:p>
      </dgm:t>
    </dgm:pt>
    <dgm:pt modelId="{620A60E6-AB0B-4DD2-9DBE-DE8A2BBAA115}">
      <dgm:prSet/>
      <dgm:spPr/>
      <dgm:t>
        <a:bodyPr/>
        <a:lstStyle/>
        <a:p>
          <a:r>
            <a:rPr lang="en-US" dirty="0"/>
            <a:t>Load all the Spring beans as per the configuration. You can do other operations as well as per project need arises.</a:t>
          </a:r>
        </a:p>
      </dgm:t>
    </dgm:pt>
    <dgm:pt modelId="{3E66E092-18C4-442A-853C-C3877E994A27}" type="parTrans" cxnId="{A2C13016-F0D4-42CE-BC51-64975C8F1B84}">
      <dgm:prSet/>
      <dgm:spPr/>
      <dgm:t>
        <a:bodyPr/>
        <a:lstStyle/>
        <a:p>
          <a:endParaRPr lang="en-US"/>
        </a:p>
      </dgm:t>
    </dgm:pt>
    <dgm:pt modelId="{0249C26A-D206-4C57-AACF-3EE13A8A594D}" type="sibTrans" cxnId="{A2C13016-F0D4-42CE-BC51-64975C8F1B84}">
      <dgm:prSet/>
      <dgm:spPr/>
      <dgm:t>
        <a:bodyPr/>
        <a:lstStyle/>
        <a:p>
          <a:endParaRPr lang="en-US"/>
        </a:p>
      </dgm:t>
    </dgm:pt>
    <dgm:pt modelId="{218A539F-A691-48F1-841E-7C6E43582E29}">
      <dgm:prSet/>
      <dgm:spPr/>
      <dgm:t>
        <a:bodyPr/>
        <a:lstStyle/>
        <a:p>
          <a:r>
            <a:rPr lang="en-US" b="0" i="0" u="none" dirty="0"/>
            <a:t>@</a:t>
          </a:r>
          <a:r>
            <a:rPr lang="en-US" b="0" i="0" u="none" dirty="0" err="1"/>
            <a:t>SpringBootApplication</a:t>
          </a:r>
          <a:r>
            <a:rPr lang="en-US" b="0" i="0" u="none" dirty="0"/>
            <a:t> also provides aliases to customize the attributes of @</a:t>
          </a:r>
          <a:r>
            <a:rPr lang="en-US" b="0" i="0" u="none" dirty="0" err="1"/>
            <a:t>EnableAutoConfiguration</a:t>
          </a:r>
          <a:r>
            <a:rPr lang="en-US" b="0" i="0" u="none" dirty="0"/>
            <a:t> and  @</a:t>
          </a:r>
          <a:r>
            <a:rPr lang="en-US" b="0" i="0" u="none" dirty="0" err="1"/>
            <a:t>ComponentScan</a:t>
          </a:r>
          <a:r>
            <a:rPr lang="en-US" b="0" i="0" u="none" dirty="0"/>
            <a:t>.</a:t>
          </a:r>
          <a:endParaRPr lang="en-US" dirty="0"/>
        </a:p>
      </dgm:t>
    </dgm:pt>
    <dgm:pt modelId="{93381226-C070-470D-B16A-013EE1068CD6}" type="parTrans" cxnId="{79048335-31E4-427C-B7C4-4E14FAC4D165}">
      <dgm:prSet/>
      <dgm:spPr/>
      <dgm:t>
        <a:bodyPr/>
        <a:lstStyle/>
        <a:p>
          <a:endParaRPr lang="en-IN"/>
        </a:p>
      </dgm:t>
    </dgm:pt>
    <dgm:pt modelId="{9D390197-E5D5-409C-8FB0-D3CBEA19628F}" type="sibTrans" cxnId="{79048335-31E4-427C-B7C4-4E14FAC4D165}">
      <dgm:prSet/>
      <dgm:spPr/>
      <dgm:t>
        <a:bodyPr/>
        <a:lstStyle/>
        <a:p>
          <a:endParaRPr lang="en-IN"/>
        </a:p>
      </dgm:t>
    </dgm:pt>
    <dgm:pt modelId="{10029C40-3295-44E8-AF40-E642D3FB53AC}" type="pres">
      <dgm:prSet presAssocID="{D906B2BF-6017-4678-8267-919B9D5BF729}" presName="linear" presStyleCnt="0">
        <dgm:presLayoutVars>
          <dgm:animLvl val="lvl"/>
          <dgm:resizeHandles val="exact"/>
        </dgm:presLayoutVars>
      </dgm:prSet>
      <dgm:spPr/>
    </dgm:pt>
    <dgm:pt modelId="{7E1FA418-0121-4A26-9EC4-9BFD94A62AEB}" type="pres">
      <dgm:prSet presAssocID="{B749368D-ADDC-4656-A916-532B894716C4}" presName="parentText" presStyleLbl="node1" presStyleIdx="0" presStyleCnt="1">
        <dgm:presLayoutVars>
          <dgm:chMax val="0"/>
          <dgm:bulletEnabled val="1"/>
        </dgm:presLayoutVars>
      </dgm:prSet>
      <dgm:spPr/>
    </dgm:pt>
    <dgm:pt modelId="{F04DAC86-F5D3-4F42-9848-A775A07C0CDD}" type="pres">
      <dgm:prSet presAssocID="{B749368D-ADDC-4656-A916-532B894716C4}" presName="childText" presStyleLbl="revTx" presStyleIdx="0" presStyleCnt="1">
        <dgm:presLayoutVars>
          <dgm:bulletEnabled val="1"/>
        </dgm:presLayoutVars>
      </dgm:prSet>
      <dgm:spPr/>
    </dgm:pt>
  </dgm:ptLst>
  <dgm:cxnLst>
    <dgm:cxn modelId="{ACEB0301-7532-4520-8B09-C8F608E8B852}" type="presOf" srcId="{08E40923-A28B-419B-8846-B45BE358B9DE}" destId="{F04DAC86-F5D3-4F42-9848-A775A07C0CDD}" srcOrd="0" destOrd="1" presId="urn:microsoft.com/office/officeart/2005/8/layout/vList2"/>
    <dgm:cxn modelId="{8CDA0403-F6B8-4A8C-A8FB-F7B98233721C}" type="presOf" srcId="{620A60E6-AB0B-4DD2-9DBE-DE8A2BBAA115}" destId="{F04DAC86-F5D3-4F42-9848-A775A07C0CDD}" srcOrd="0" destOrd="3" presId="urn:microsoft.com/office/officeart/2005/8/layout/vList2"/>
    <dgm:cxn modelId="{69A17C03-9422-484A-A991-422168CF2DD1}" type="presOf" srcId="{7231D7F0-0921-46C0-B135-4170B02F9E43}" destId="{F04DAC86-F5D3-4F42-9848-A775A07C0CDD}" srcOrd="0" destOrd="0" presId="urn:microsoft.com/office/officeart/2005/8/layout/vList2"/>
    <dgm:cxn modelId="{A2C13016-F0D4-42CE-BC51-64975C8F1B84}" srcId="{B749368D-ADDC-4656-A916-532B894716C4}" destId="{620A60E6-AB0B-4DD2-9DBE-DE8A2BBAA115}" srcOrd="3" destOrd="0" parTransId="{3E66E092-18C4-442A-853C-C3877E994A27}" sibTransId="{0249C26A-D206-4C57-AACF-3EE13A8A594D}"/>
    <dgm:cxn modelId="{EA0EA61A-64AF-48D7-98A5-6D09EBB96001}" srcId="{B749368D-ADDC-4656-A916-532B894716C4}" destId="{7231D7F0-0921-46C0-B135-4170B02F9E43}" srcOrd="0" destOrd="0" parTransId="{05399502-4299-457A-A69C-968DCAC852D8}" sibTransId="{4EE78893-3A20-49EB-9A5D-FFA7A7A04D7F}"/>
    <dgm:cxn modelId="{CC5C552E-B55C-485D-8277-62166A0ED268}" type="presOf" srcId="{D906B2BF-6017-4678-8267-919B9D5BF729}" destId="{10029C40-3295-44E8-AF40-E642D3FB53AC}" srcOrd="0" destOrd="0" presId="urn:microsoft.com/office/officeart/2005/8/layout/vList2"/>
    <dgm:cxn modelId="{79048335-31E4-427C-B7C4-4E14FAC4D165}" srcId="{B749368D-ADDC-4656-A916-532B894716C4}" destId="{218A539F-A691-48F1-841E-7C6E43582E29}" srcOrd="4" destOrd="0" parTransId="{93381226-C070-470D-B16A-013EE1068CD6}" sibTransId="{9D390197-E5D5-409C-8FB0-D3CBEA19628F}"/>
    <dgm:cxn modelId="{9910DE7A-6BDD-4197-81DA-7B489102994C}" type="presOf" srcId="{B749368D-ADDC-4656-A916-532B894716C4}" destId="{7E1FA418-0121-4A26-9EC4-9BFD94A62AEB}" srcOrd="0" destOrd="0" presId="urn:microsoft.com/office/officeart/2005/8/layout/vList2"/>
    <dgm:cxn modelId="{D15C3E9F-B8ED-4ECA-9ED3-A39D51BDEA17}" srcId="{B749368D-ADDC-4656-A916-532B894716C4}" destId="{08E40923-A28B-419B-8846-B45BE358B9DE}" srcOrd="1" destOrd="0" parTransId="{743485C5-1D7F-4392-8B8C-2383D3FE927E}" sibTransId="{25BD0E87-A09F-4F21-AA19-17E45B766728}"/>
    <dgm:cxn modelId="{1AE5E4A3-970C-4536-B772-F6877B306B5D}" type="presOf" srcId="{31548A48-10D4-46F1-88D5-458A97941EC7}" destId="{F04DAC86-F5D3-4F42-9848-A775A07C0CDD}" srcOrd="0" destOrd="2" presId="urn:microsoft.com/office/officeart/2005/8/layout/vList2"/>
    <dgm:cxn modelId="{2EE065C3-399A-4956-B4F0-DC0B2029B6A7}" srcId="{D906B2BF-6017-4678-8267-919B9D5BF729}" destId="{B749368D-ADDC-4656-A916-532B894716C4}" srcOrd="0" destOrd="0" parTransId="{0C1950CA-D359-4D4D-B6CF-32D65283D5CE}" sibTransId="{354FC386-638F-46A9-AB21-F5C11D1367D8}"/>
    <dgm:cxn modelId="{0CD416C4-5B78-40AD-A109-C81B007CCE50}" srcId="{B749368D-ADDC-4656-A916-532B894716C4}" destId="{31548A48-10D4-46F1-88D5-458A97941EC7}" srcOrd="2" destOrd="0" parTransId="{915DD9C9-C948-4C0F-AE5B-55BE0C7540D9}" sibTransId="{B6C176D6-E7AB-482F-A30B-30EE27225DE8}"/>
    <dgm:cxn modelId="{1EAF81DD-3695-46D2-8E41-D2FB17E85CB6}" type="presOf" srcId="{218A539F-A691-48F1-841E-7C6E43582E29}" destId="{F04DAC86-F5D3-4F42-9848-A775A07C0CDD}" srcOrd="0" destOrd="4" presId="urn:microsoft.com/office/officeart/2005/8/layout/vList2"/>
    <dgm:cxn modelId="{A4C763C3-071F-477C-B8EE-24831534B26D}" type="presParOf" srcId="{10029C40-3295-44E8-AF40-E642D3FB53AC}" destId="{7E1FA418-0121-4A26-9EC4-9BFD94A62AEB}" srcOrd="0" destOrd="0" presId="urn:microsoft.com/office/officeart/2005/8/layout/vList2"/>
    <dgm:cxn modelId="{F3D13DB5-B5A0-44EF-8427-F38364744F5B}" type="presParOf" srcId="{10029C40-3295-44E8-AF40-E642D3FB53AC}" destId="{F04DAC86-F5D3-4F42-9848-A775A07C0CD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F98FB15-9E08-4A4D-8B55-8508608BFF0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DBCAF8E-6BCF-4373-AE89-814CE32E866F}">
      <dgm:prSet/>
      <dgm:spPr/>
      <dgm:t>
        <a:bodyPr/>
        <a:lstStyle/>
        <a:p>
          <a:r>
            <a:rPr lang="en-US"/>
            <a:t>The spring-boot-starter-parent dependency is the parent POM providing dependency and plugin management for Spring Boot-based applications. It contains the default versions of Java to use, the default versions of dependencies that Spring Boot uses, and the default configuration of the Maven plugins.</a:t>
          </a:r>
        </a:p>
      </dgm:t>
    </dgm:pt>
    <dgm:pt modelId="{FFD43C63-AE1B-4312-B9DA-5B192B13E152}" type="parTrans" cxnId="{2414E39C-6DA7-431E-ACB5-84347888DCAD}">
      <dgm:prSet/>
      <dgm:spPr/>
      <dgm:t>
        <a:bodyPr/>
        <a:lstStyle/>
        <a:p>
          <a:endParaRPr lang="en-US"/>
        </a:p>
      </dgm:t>
    </dgm:pt>
    <dgm:pt modelId="{0E284EDA-AD7B-4519-8CAE-1339B8ED23B7}" type="sibTrans" cxnId="{2414E39C-6DA7-431E-ACB5-84347888DCAD}">
      <dgm:prSet/>
      <dgm:spPr/>
      <dgm:t>
        <a:bodyPr/>
        <a:lstStyle/>
        <a:p>
          <a:endParaRPr lang="en-US"/>
        </a:p>
      </dgm:t>
    </dgm:pt>
    <dgm:pt modelId="{54C4230C-7D1F-42A4-8F85-020C1484345C}">
      <dgm:prSet/>
      <dgm:spPr/>
      <dgm:t>
        <a:bodyPr/>
        <a:lstStyle/>
        <a:p>
          <a:r>
            <a:rPr lang="en-US"/>
            <a:t>The spring-boot-starter-parent dependency further inherits from spring-boot-dependencies, which is defined at the top of POM.</a:t>
          </a:r>
        </a:p>
      </dgm:t>
    </dgm:pt>
    <dgm:pt modelId="{267A7A1C-3DC2-4560-B6AE-F7251000EBB0}" type="parTrans" cxnId="{C3E8732B-DCDD-4D8C-B6B4-7195D8AF375D}">
      <dgm:prSet/>
      <dgm:spPr/>
      <dgm:t>
        <a:bodyPr/>
        <a:lstStyle/>
        <a:p>
          <a:endParaRPr lang="en-US"/>
        </a:p>
      </dgm:t>
    </dgm:pt>
    <dgm:pt modelId="{32E25EF2-788F-44B6-9B7B-1C025475ED37}" type="sibTrans" cxnId="{C3E8732B-DCDD-4D8C-B6B4-7195D8AF375D}">
      <dgm:prSet/>
      <dgm:spPr/>
      <dgm:t>
        <a:bodyPr/>
        <a:lstStyle/>
        <a:p>
          <a:endParaRPr lang="en-US"/>
        </a:p>
      </dgm:t>
    </dgm:pt>
    <dgm:pt modelId="{06FB238A-744C-4543-A5B4-2E77917D21B5}" type="pres">
      <dgm:prSet presAssocID="{0F98FB15-9E08-4A4D-8B55-8508608BFF09}" presName="linear" presStyleCnt="0">
        <dgm:presLayoutVars>
          <dgm:animLvl val="lvl"/>
          <dgm:resizeHandles val="exact"/>
        </dgm:presLayoutVars>
      </dgm:prSet>
      <dgm:spPr/>
    </dgm:pt>
    <dgm:pt modelId="{1CF675C6-965A-461A-9A1A-01B209CFAFBF}" type="pres">
      <dgm:prSet presAssocID="{4DBCAF8E-6BCF-4373-AE89-814CE32E866F}" presName="parentText" presStyleLbl="node1" presStyleIdx="0" presStyleCnt="2">
        <dgm:presLayoutVars>
          <dgm:chMax val="0"/>
          <dgm:bulletEnabled val="1"/>
        </dgm:presLayoutVars>
      </dgm:prSet>
      <dgm:spPr/>
    </dgm:pt>
    <dgm:pt modelId="{287689A5-2166-4D1C-B1A0-30E1E7BBF053}" type="pres">
      <dgm:prSet presAssocID="{0E284EDA-AD7B-4519-8CAE-1339B8ED23B7}" presName="spacer" presStyleCnt="0"/>
      <dgm:spPr/>
    </dgm:pt>
    <dgm:pt modelId="{4FAF7173-09BE-45A7-B13B-5197249BDD37}" type="pres">
      <dgm:prSet presAssocID="{54C4230C-7D1F-42A4-8F85-020C1484345C}" presName="parentText" presStyleLbl="node1" presStyleIdx="1" presStyleCnt="2">
        <dgm:presLayoutVars>
          <dgm:chMax val="0"/>
          <dgm:bulletEnabled val="1"/>
        </dgm:presLayoutVars>
      </dgm:prSet>
      <dgm:spPr/>
    </dgm:pt>
  </dgm:ptLst>
  <dgm:cxnLst>
    <dgm:cxn modelId="{4516130A-0EB6-47D7-8A64-FF14DD2BAF58}" type="presOf" srcId="{0F98FB15-9E08-4A4D-8B55-8508608BFF09}" destId="{06FB238A-744C-4543-A5B4-2E77917D21B5}" srcOrd="0" destOrd="0" presId="urn:microsoft.com/office/officeart/2005/8/layout/vList2"/>
    <dgm:cxn modelId="{B415C91A-5D67-44BD-9F99-82DFDF3F860F}" type="presOf" srcId="{4DBCAF8E-6BCF-4373-AE89-814CE32E866F}" destId="{1CF675C6-965A-461A-9A1A-01B209CFAFBF}" srcOrd="0" destOrd="0" presId="urn:microsoft.com/office/officeart/2005/8/layout/vList2"/>
    <dgm:cxn modelId="{C3E8732B-DCDD-4D8C-B6B4-7195D8AF375D}" srcId="{0F98FB15-9E08-4A4D-8B55-8508608BFF09}" destId="{54C4230C-7D1F-42A4-8F85-020C1484345C}" srcOrd="1" destOrd="0" parTransId="{267A7A1C-3DC2-4560-B6AE-F7251000EBB0}" sibTransId="{32E25EF2-788F-44B6-9B7B-1C025475ED37}"/>
    <dgm:cxn modelId="{2414E39C-6DA7-431E-ACB5-84347888DCAD}" srcId="{0F98FB15-9E08-4A4D-8B55-8508608BFF09}" destId="{4DBCAF8E-6BCF-4373-AE89-814CE32E866F}" srcOrd="0" destOrd="0" parTransId="{FFD43C63-AE1B-4312-B9DA-5B192B13E152}" sibTransId="{0E284EDA-AD7B-4519-8CAE-1339B8ED23B7}"/>
    <dgm:cxn modelId="{1EDA4DC8-F159-4C73-A32B-7B0A4E08A25F}" type="presOf" srcId="{54C4230C-7D1F-42A4-8F85-020C1484345C}" destId="{4FAF7173-09BE-45A7-B13B-5197249BDD37}" srcOrd="0" destOrd="0" presId="urn:microsoft.com/office/officeart/2005/8/layout/vList2"/>
    <dgm:cxn modelId="{FE816590-CBD6-48B9-8556-1FF0AC8AA432}" type="presParOf" srcId="{06FB238A-744C-4543-A5B4-2E77917D21B5}" destId="{1CF675C6-965A-461A-9A1A-01B209CFAFBF}" srcOrd="0" destOrd="0" presId="urn:microsoft.com/office/officeart/2005/8/layout/vList2"/>
    <dgm:cxn modelId="{BB7BD262-8FE2-4524-A238-968A1554DF5D}" type="presParOf" srcId="{06FB238A-744C-4543-A5B4-2E77917D21B5}" destId="{287689A5-2166-4D1C-B1A0-30E1E7BBF053}" srcOrd="1" destOrd="0" presId="urn:microsoft.com/office/officeart/2005/8/layout/vList2"/>
    <dgm:cxn modelId="{7C4BA7C1-F113-4432-8561-B0316B8E73FA}" type="presParOf" srcId="{06FB238A-744C-4543-A5B4-2E77917D21B5}" destId="{4FAF7173-09BE-45A7-B13B-5197249BDD3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737BC76-C5CB-437A-A58A-8E44787328D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D4A324A-445A-4D0A-A301-294FE95A7D80}">
      <dgm:prSet/>
      <dgm:spPr/>
      <dgm:t>
        <a:bodyPr/>
        <a:lstStyle/>
        <a:p>
          <a:r>
            <a:rPr lang="en-US" b="1"/>
            <a:t>Static Resource Caching</a:t>
          </a:r>
          <a:endParaRPr lang="en-US"/>
        </a:p>
      </dgm:t>
    </dgm:pt>
    <dgm:pt modelId="{000568FA-BFEE-4648-BD65-E83A655DCE10}" type="parTrans" cxnId="{A6D19AE2-C4D9-4A9F-BFFA-BCB967BA0391}">
      <dgm:prSet/>
      <dgm:spPr/>
      <dgm:t>
        <a:bodyPr/>
        <a:lstStyle/>
        <a:p>
          <a:endParaRPr lang="en-US"/>
        </a:p>
      </dgm:t>
    </dgm:pt>
    <dgm:pt modelId="{4EDBFEEF-94A4-46C6-99C8-A37C8550F4DC}" type="sibTrans" cxnId="{A6D19AE2-C4D9-4A9F-BFFA-BCB967BA0391}">
      <dgm:prSet/>
      <dgm:spPr/>
      <dgm:t>
        <a:bodyPr/>
        <a:lstStyle/>
        <a:p>
          <a:endParaRPr lang="en-US"/>
        </a:p>
      </dgm:t>
    </dgm:pt>
    <dgm:pt modelId="{C456004F-B0BE-4A25-9361-AF698C5A41B9}">
      <dgm:prSet/>
      <dgm:spPr/>
      <dgm:t>
        <a:bodyPr/>
        <a:lstStyle/>
        <a:p>
          <a:r>
            <a:rPr lang="en-US"/>
            <a:t>To improve the performance, dev tools cache the static content/template files to serve them faster to browser/client. This is very good feature in production where every milli-second </a:t>
          </a:r>
          <a:r>
            <a:rPr lang="en-US">
              <a:hlinkClick xmlns:r="http://schemas.openxmlformats.org/officeDocument/2006/relationships" r:id="rId1"/>
            </a:rPr>
            <a:t>performance improvement</a:t>
          </a:r>
          <a:r>
            <a:rPr lang="en-US"/>
            <a:t> matters. But in development environment, it can be a problem and cause stale cache problem and you may not see your changes immediatly in browser. Dev tools module provide this capability by setting few properties.</a:t>
          </a:r>
        </a:p>
      </dgm:t>
    </dgm:pt>
    <dgm:pt modelId="{556FBCB8-9691-48D8-9754-90A8B31F10C2}" type="parTrans" cxnId="{A13C8358-B3C2-4327-B297-CE029B01A49C}">
      <dgm:prSet/>
      <dgm:spPr/>
      <dgm:t>
        <a:bodyPr/>
        <a:lstStyle/>
        <a:p>
          <a:endParaRPr lang="en-US"/>
        </a:p>
      </dgm:t>
    </dgm:pt>
    <dgm:pt modelId="{63555A39-EB7E-4057-BADC-8C4864BDAF15}" type="sibTrans" cxnId="{A13C8358-B3C2-4327-B297-CE029B01A49C}">
      <dgm:prSet/>
      <dgm:spPr/>
      <dgm:t>
        <a:bodyPr/>
        <a:lstStyle/>
        <a:p>
          <a:endParaRPr lang="en-US"/>
        </a:p>
      </dgm:t>
    </dgm:pt>
    <dgm:pt modelId="{5941BA7B-BE99-4D16-8DC9-CF792E871F01}">
      <dgm:prSet/>
      <dgm:spPr/>
      <dgm:t>
        <a:bodyPr/>
        <a:lstStyle/>
        <a:p>
          <a:r>
            <a:rPr lang="en-IN" b="1"/>
            <a:t>Automatic UI refresh</a:t>
          </a:r>
          <a:endParaRPr lang="en-US"/>
        </a:p>
      </dgm:t>
    </dgm:pt>
    <dgm:pt modelId="{51D5851C-3B02-41BF-9C57-1DBBDB684F7E}" type="parTrans" cxnId="{F0E32D72-50B9-43CD-A2ED-EA652557C536}">
      <dgm:prSet/>
      <dgm:spPr/>
      <dgm:t>
        <a:bodyPr/>
        <a:lstStyle/>
        <a:p>
          <a:endParaRPr lang="en-US"/>
        </a:p>
      </dgm:t>
    </dgm:pt>
    <dgm:pt modelId="{D6941A3F-6B41-4E69-B2A4-68182523AA96}" type="sibTrans" cxnId="{F0E32D72-50B9-43CD-A2ED-EA652557C536}">
      <dgm:prSet/>
      <dgm:spPr/>
      <dgm:t>
        <a:bodyPr/>
        <a:lstStyle/>
        <a:p>
          <a:endParaRPr lang="en-US"/>
        </a:p>
      </dgm:t>
    </dgm:pt>
    <dgm:pt modelId="{5E809A05-0461-494F-B6B8-BC99C0B71185}">
      <dgm:prSet/>
      <dgm:spPr/>
      <dgm:t>
        <a:bodyPr/>
        <a:lstStyle/>
        <a:p>
          <a:r>
            <a:rPr lang="en-US"/>
            <a:t>The spring-boot-devtools module includes an embedded LiveReload server that can be used to trigger a browser refresh when a resource is changed. </a:t>
          </a:r>
        </a:p>
      </dgm:t>
    </dgm:pt>
    <dgm:pt modelId="{E55D5827-42CB-4F3D-9653-28A4B93A9193}" type="parTrans" cxnId="{70FB37FA-CB3D-4FC3-900C-EB1BB9F07722}">
      <dgm:prSet/>
      <dgm:spPr/>
      <dgm:t>
        <a:bodyPr/>
        <a:lstStyle/>
        <a:p>
          <a:endParaRPr lang="en-US"/>
        </a:p>
      </dgm:t>
    </dgm:pt>
    <dgm:pt modelId="{4C2CCB11-57C4-4A29-8A68-DD2B9680C14B}" type="sibTrans" cxnId="{70FB37FA-CB3D-4FC3-900C-EB1BB9F07722}">
      <dgm:prSet/>
      <dgm:spPr/>
      <dgm:t>
        <a:bodyPr/>
        <a:lstStyle/>
        <a:p>
          <a:endParaRPr lang="en-US"/>
        </a:p>
      </dgm:t>
    </dgm:pt>
    <dgm:pt modelId="{579900BB-9A93-4EC5-BFA1-DD174B8B9E85}">
      <dgm:prSet/>
      <dgm:spPr/>
      <dgm:t>
        <a:bodyPr/>
        <a:lstStyle/>
        <a:p>
          <a:r>
            <a:rPr lang="en-IN" b="1"/>
            <a:t>Automatic server restart</a:t>
          </a:r>
          <a:endParaRPr lang="en-US"/>
        </a:p>
      </dgm:t>
    </dgm:pt>
    <dgm:pt modelId="{D76A7658-131A-46A9-BADA-A67603371D31}" type="parTrans" cxnId="{86F60997-3D21-4D87-B865-047218E936C5}">
      <dgm:prSet/>
      <dgm:spPr/>
      <dgm:t>
        <a:bodyPr/>
        <a:lstStyle/>
        <a:p>
          <a:endParaRPr lang="en-US"/>
        </a:p>
      </dgm:t>
    </dgm:pt>
    <dgm:pt modelId="{A76592AA-CB3D-4EF1-9E29-FB382F8129BF}" type="sibTrans" cxnId="{86F60997-3D21-4D87-B865-047218E936C5}">
      <dgm:prSet/>
      <dgm:spPr/>
      <dgm:t>
        <a:bodyPr/>
        <a:lstStyle/>
        <a:p>
          <a:endParaRPr lang="en-US"/>
        </a:p>
      </dgm:t>
    </dgm:pt>
    <dgm:pt modelId="{3EBE34DF-BDF8-4B15-86AE-D7D3EDB8E0E8}">
      <dgm:prSet/>
      <dgm:spPr/>
      <dgm:t>
        <a:bodyPr/>
        <a:lstStyle/>
        <a:p>
          <a:r>
            <a:rPr lang="en-US"/>
            <a:t>Auto-restart means reloading the java classes and consiguration at server side. After the server side changes are re-deployed dynamically, server restart happen and load the modified code and configutation.</a:t>
          </a:r>
        </a:p>
      </dgm:t>
    </dgm:pt>
    <dgm:pt modelId="{DDC6DEED-BB4E-4010-8428-C4C89438CB00}" type="parTrans" cxnId="{7139E1A8-C119-4BBF-AB49-FE18F7F066A4}">
      <dgm:prSet/>
      <dgm:spPr/>
      <dgm:t>
        <a:bodyPr/>
        <a:lstStyle/>
        <a:p>
          <a:endParaRPr lang="en-US"/>
        </a:p>
      </dgm:t>
    </dgm:pt>
    <dgm:pt modelId="{CABFC15F-B1B5-4BE1-9BAD-15EB5AEE8263}" type="sibTrans" cxnId="{7139E1A8-C119-4BBF-AB49-FE18F7F066A4}">
      <dgm:prSet/>
      <dgm:spPr/>
      <dgm:t>
        <a:bodyPr/>
        <a:lstStyle/>
        <a:p>
          <a:endParaRPr lang="en-US"/>
        </a:p>
      </dgm:t>
    </dgm:pt>
    <dgm:pt modelId="{BB16A176-F4ED-4A0C-8409-2BA12D45B620}" type="pres">
      <dgm:prSet presAssocID="{A737BC76-C5CB-437A-A58A-8E44787328D7}" presName="linear" presStyleCnt="0">
        <dgm:presLayoutVars>
          <dgm:animLvl val="lvl"/>
          <dgm:resizeHandles val="exact"/>
        </dgm:presLayoutVars>
      </dgm:prSet>
      <dgm:spPr/>
    </dgm:pt>
    <dgm:pt modelId="{7FF98931-5697-49AB-BCBD-108964A1AE8F}" type="pres">
      <dgm:prSet presAssocID="{5D4A324A-445A-4D0A-A301-294FE95A7D80}" presName="parentText" presStyleLbl="node1" presStyleIdx="0" presStyleCnt="3">
        <dgm:presLayoutVars>
          <dgm:chMax val="0"/>
          <dgm:bulletEnabled val="1"/>
        </dgm:presLayoutVars>
      </dgm:prSet>
      <dgm:spPr/>
    </dgm:pt>
    <dgm:pt modelId="{05639D73-BAF8-4341-9A75-ABF3310FBD10}" type="pres">
      <dgm:prSet presAssocID="{5D4A324A-445A-4D0A-A301-294FE95A7D80}" presName="childText" presStyleLbl="revTx" presStyleIdx="0" presStyleCnt="3">
        <dgm:presLayoutVars>
          <dgm:bulletEnabled val="1"/>
        </dgm:presLayoutVars>
      </dgm:prSet>
      <dgm:spPr/>
    </dgm:pt>
    <dgm:pt modelId="{9DE81822-72FE-45F1-B7C3-6BD043B1886C}" type="pres">
      <dgm:prSet presAssocID="{5941BA7B-BE99-4D16-8DC9-CF792E871F01}" presName="parentText" presStyleLbl="node1" presStyleIdx="1" presStyleCnt="3">
        <dgm:presLayoutVars>
          <dgm:chMax val="0"/>
          <dgm:bulletEnabled val="1"/>
        </dgm:presLayoutVars>
      </dgm:prSet>
      <dgm:spPr/>
    </dgm:pt>
    <dgm:pt modelId="{29B36958-1AD7-44E6-8FD1-978C4F908D68}" type="pres">
      <dgm:prSet presAssocID="{5941BA7B-BE99-4D16-8DC9-CF792E871F01}" presName="childText" presStyleLbl="revTx" presStyleIdx="1" presStyleCnt="3">
        <dgm:presLayoutVars>
          <dgm:bulletEnabled val="1"/>
        </dgm:presLayoutVars>
      </dgm:prSet>
      <dgm:spPr/>
    </dgm:pt>
    <dgm:pt modelId="{668B42EC-82E9-4DCD-BECF-2B5CF2BA8B23}" type="pres">
      <dgm:prSet presAssocID="{579900BB-9A93-4EC5-BFA1-DD174B8B9E85}" presName="parentText" presStyleLbl="node1" presStyleIdx="2" presStyleCnt="3">
        <dgm:presLayoutVars>
          <dgm:chMax val="0"/>
          <dgm:bulletEnabled val="1"/>
        </dgm:presLayoutVars>
      </dgm:prSet>
      <dgm:spPr/>
    </dgm:pt>
    <dgm:pt modelId="{6B84CA8D-1895-4559-B24F-2D14925E29DD}" type="pres">
      <dgm:prSet presAssocID="{579900BB-9A93-4EC5-BFA1-DD174B8B9E85}" presName="childText" presStyleLbl="revTx" presStyleIdx="2" presStyleCnt="3">
        <dgm:presLayoutVars>
          <dgm:bulletEnabled val="1"/>
        </dgm:presLayoutVars>
      </dgm:prSet>
      <dgm:spPr/>
    </dgm:pt>
  </dgm:ptLst>
  <dgm:cxnLst>
    <dgm:cxn modelId="{4AE6E11B-071B-42E1-9593-5AF774DA4A38}" type="presOf" srcId="{579900BB-9A93-4EC5-BFA1-DD174B8B9E85}" destId="{668B42EC-82E9-4DCD-BECF-2B5CF2BA8B23}" srcOrd="0" destOrd="0" presId="urn:microsoft.com/office/officeart/2005/8/layout/vList2"/>
    <dgm:cxn modelId="{DD4A6625-95C3-480E-A2F8-A5BEBFFF717E}" type="presOf" srcId="{A737BC76-C5CB-437A-A58A-8E44787328D7}" destId="{BB16A176-F4ED-4A0C-8409-2BA12D45B620}" srcOrd="0" destOrd="0" presId="urn:microsoft.com/office/officeart/2005/8/layout/vList2"/>
    <dgm:cxn modelId="{DFAB5D3A-1D98-41E6-B437-2E99D28B55F7}" type="presOf" srcId="{C456004F-B0BE-4A25-9361-AF698C5A41B9}" destId="{05639D73-BAF8-4341-9A75-ABF3310FBD10}" srcOrd="0" destOrd="0" presId="urn:microsoft.com/office/officeart/2005/8/layout/vList2"/>
    <dgm:cxn modelId="{F0E32D72-50B9-43CD-A2ED-EA652557C536}" srcId="{A737BC76-C5CB-437A-A58A-8E44787328D7}" destId="{5941BA7B-BE99-4D16-8DC9-CF792E871F01}" srcOrd="1" destOrd="0" parTransId="{51D5851C-3B02-41BF-9C57-1DBBDB684F7E}" sibTransId="{D6941A3F-6B41-4E69-B2A4-68182523AA96}"/>
    <dgm:cxn modelId="{A13C8358-B3C2-4327-B297-CE029B01A49C}" srcId="{5D4A324A-445A-4D0A-A301-294FE95A7D80}" destId="{C456004F-B0BE-4A25-9361-AF698C5A41B9}" srcOrd="0" destOrd="0" parTransId="{556FBCB8-9691-48D8-9754-90A8B31F10C2}" sibTransId="{63555A39-EB7E-4057-BADC-8C4864BDAF15}"/>
    <dgm:cxn modelId="{D6A3A880-4D27-4429-B318-0187DB87A4F8}" type="presOf" srcId="{5D4A324A-445A-4D0A-A301-294FE95A7D80}" destId="{7FF98931-5697-49AB-BCBD-108964A1AE8F}" srcOrd="0" destOrd="0" presId="urn:microsoft.com/office/officeart/2005/8/layout/vList2"/>
    <dgm:cxn modelId="{86F60997-3D21-4D87-B865-047218E936C5}" srcId="{A737BC76-C5CB-437A-A58A-8E44787328D7}" destId="{579900BB-9A93-4EC5-BFA1-DD174B8B9E85}" srcOrd="2" destOrd="0" parTransId="{D76A7658-131A-46A9-BADA-A67603371D31}" sibTransId="{A76592AA-CB3D-4EF1-9E29-FB382F8129BF}"/>
    <dgm:cxn modelId="{FCA4629D-8131-45DA-B567-917F3E26BC36}" type="presOf" srcId="{5941BA7B-BE99-4D16-8DC9-CF792E871F01}" destId="{9DE81822-72FE-45F1-B7C3-6BD043B1886C}" srcOrd="0" destOrd="0" presId="urn:microsoft.com/office/officeart/2005/8/layout/vList2"/>
    <dgm:cxn modelId="{1A8F8EA4-DA78-40B2-9525-8201ED2E49D3}" type="presOf" srcId="{3EBE34DF-BDF8-4B15-86AE-D7D3EDB8E0E8}" destId="{6B84CA8D-1895-4559-B24F-2D14925E29DD}" srcOrd="0" destOrd="0" presId="urn:microsoft.com/office/officeart/2005/8/layout/vList2"/>
    <dgm:cxn modelId="{7139E1A8-C119-4BBF-AB49-FE18F7F066A4}" srcId="{579900BB-9A93-4EC5-BFA1-DD174B8B9E85}" destId="{3EBE34DF-BDF8-4B15-86AE-D7D3EDB8E0E8}" srcOrd="0" destOrd="0" parTransId="{DDC6DEED-BB4E-4010-8428-C4C89438CB00}" sibTransId="{CABFC15F-B1B5-4BE1-9BAD-15EB5AEE8263}"/>
    <dgm:cxn modelId="{7F792FE0-B7CF-4799-BB3E-063E72542C8C}" type="presOf" srcId="{5E809A05-0461-494F-B6B8-BC99C0B71185}" destId="{29B36958-1AD7-44E6-8FD1-978C4F908D68}" srcOrd="0" destOrd="0" presId="urn:microsoft.com/office/officeart/2005/8/layout/vList2"/>
    <dgm:cxn modelId="{A6D19AE2-C4D9-4A9F-BFFA-BCB967BA0391}" srcId="{A737BC76-C5CB-437A-A58A-8E44787328D7}" destId="{5D4A324A-445A-4D0A-A301-294FE95A7D80}" srcOrd="0" destOrd="0" parTransId="{000568FA-BFEE-4648-BD65-E83A655DCE10}" sibTransId="{4EDBFEEF-94A4-46C6-99C8-A37C8550F4DC}"/>
    <dgm:cxn modelId="{70FB37FA-CB3D-4FC3-900C-EB1BB9F07722}" srcId="{5941BA7B-BE99-4D16-8DC9-CF792E871F01}" destId="{5E809A05-0461-494F-B6B8-BC99C0B71185}" srcOrd="0" destOrd="0" parTransId="{E55D5827-42CB-4F3D-9653-28A4B93A9193}" sibTransId="{4C2CCB11-57C4-4A29-8A68-DD2B9680C14B}"/>
    <dgm:cxn modelId="{EDD7722B-60CE-49F2-B8F8-5159EFED5AEA}" type="presParOf" srcId="{BB16A176-F4ED-4A0C-8409-2BA12D45B620}" destId="{7FF98931-5697-49AB-BCBD-108964A1AE8F}" srcOrd="0" destOrd="0" presId="urn:microsoft.com/office/officeart/2005/8/layout/vList2"/>
    <dgm:cxn modelId="{A568FFD5-5DEE-432A-98A9-9426438F027C}" type="presParOf" srcId="{BB16A176-F4ED-4A0C-8409-2BA12D45B620}" destId="{05639D73-BAF8-4341-9A75-ABF3310FBD10}" srcOrd="1" destOrd="0" presId="urn:microsoft.com/office/officeart/2005/8/layout/vList2"/>
    <dgm:cxn modelId="{01694052-3657-44B9-A829-AD991480D791}" type="presParOf" srcId="{BB16A176-F4ED-4A0C-8409-2BA12D45B620}" destId="{9DE81822-72FE-45F1-B7C3-6BD043B1886C}" srcOrd="2" destOrd="0" presId="urn:microsoft.com/office/officeart/2005/8/layout/vList2"/>
    <dgm:cxn modelId="{37FCACD2-2D1A-42E9-AC60-25D530170BAB}" type="presParOf" srcId="{BB16A176-F4ED-4A0C-8409-2BA12D45B620}" destId="{29B36958-1AD7-44E6-8FD1-978C4F908D68}" srcOrd="3" destOrd="0" presId="urn:microsoft.com/office/officeart/2005/8/layout/vList2"/>
    <dgm:cxn modelId="{2BA8D46F-9012-4A0E-A1CC-83CC95B8B9B3}" type="presParOf" srcId="{BB16A176-F4ED-4A0C-8409-2BA12D45B620}" destId="{668B42EC-82E9-4DCD-BECF-2B5CF2BA8B23}" srcOrd="4" destOrd="0" presId="urn:microsoft.com/office/officeart/2005/8/layout/vList2"/>
    <dgm:cxn modelId="{1B8196C2-BA69-4179-9A52-0D046EC4699C}" type="presParOf" srcId="{BB16A176-F4ED-4A0C-8409-2BA12D45B620}" destId="{6B84CA8D-1895-4559-B24F-2D14925E29D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B281B78-357A-4DFD-83A5-ABDD01951FC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D54E46-BF22-42F0-A3EC-A85AE6E099B1}">
      <dgm:prSet/>
      <dgm:spPr/>
      <dgm:t>
        <a:bodyPr/>
        <a:lstStyle/>
        <a:p>
          <a:r>
            <a:rPr lang="en-US"/>
            <a:t>Create REST APIs using Spring boot 2 framework which return JSON responses to client.</a:t>
          </a:r>
        </a:p>
      </dgm:t>
    </dgm:pt>
    <dgm:pt modelId="{A7A240E9-41FB-470E-995E-4721A093FC9C}" type="parTrans" cxnId="{EFDEF983-0F01-45D5-A197-4D15CCCBECED}">
      <dgm:prSet/>
      <dgm:spPr/>
      <dgm:t>
        <a:bodyPr/>
        <a:lstStyle/>
        <a:p>
          <a:endParaRPr lang="en-US"/>
        </a:p>
      </dgm:t>
    </dgm:pt>
    <dgm:pt modelId="{0F79E66F-080F-4315-87F0-51E981816363}" type="sibTrans" cxnId="{EFDEF983-0F01-45D5-A197-4D15CCCBECED}">
      <dgm:prSet/>
      <dgm:spPr/>
      <dgm:t>
        <a:bodyPr/>
        <a:lstStyle/>
        <a:p>
          <a:endParaRPr lang="en-US"/>
        </a:p>
      </dgm:t>
    </dgm:pt>
    <dgm:pt modelId="{5C1F0308-DECC-409A-887D-A9AECCCC539F}">
      <dgm:prSet/>
      <dgm:spPr/>
      <dgm:t>
        <a:bodyPr/>
        <a:lstStyle/>
        <a:p>
          <a:r>
            <a:rPr lang="en-IN"/>
            <a:t>The important dependencies are spring-boot-starter-parent and spring-boot-starter-web.</a:t>
          </a:r>
          <a:endParaRPr lang="en-US"/>
        </a:p>
      </dgm:t>
    </dgm:pt>
    <dgm:pt modelId="{44776715-51BC-434F-9CA6-FFBB33D76604}" type="parTrans" cxnId="{611C077C-9187-47BC-AE7C-7234BB635095}">
      <dgm:prSet/>
      <dgm:spPr/>
      <dgm:t>
        <a:bodyPr/>
        <a:lstStyle/>
        <a:p>
          <a:endParaRPr lang="en-US"/>
        </a:p>
      </dgm:t>
    </dgm:pt>
    <dgm:pt modelId="{5F75D36B-C45C-4035-9A21-3419650BA090}" type="sibTrans" cxnId="{611C077C-9187-47BC-AE7C-7234BB635095}">
      <dgm:prSet/>
      <dgm:spPr/>
      <dgm:t>
        <a:bodyPr/>
        <a:lstStyle/>
        <a:p>
          <a:endParaRPr lang="en-US"/>
        </a:p>
      </dgm:t>
    </dgm:pt>
    <dgm:pt modelId="{3F39F798-5763-47CC-A96C-6E46FAAA8B83}">
      <dgm:prSet/>
      <dgm:spPr/>
      <dgm:t>
        <a:bodyPr/>
        <a:lstStyle/>
        <a:p>
          <a:r>
            <a:rPr lang="en-IN"/>
            <a:t>Starter web dependency transitively includes more dependencies to build a web application such as spring-webmvc, spring-web, hibernate-validator, tomcat-embed-core, tomcat-embed-el, tomcat-embed-websocket, jackson-databind, jackson-datatype-jdk8, jackson-datatype-jsr310 and jackson-module-parameter-names.</a:t>
          </a:r>
          <a:endParaRPr lang="en-US"/>
        </a:p>
      </dgm:t>
    </dgm:pt>
    <dgm:pt modelId="{8BDEBBB8-8A5E-48C8-87C6-AABAD5453250}" type="parTrans" cxnId="{758BEC6E-879F-4B68-BC50-1F24D43BC134}">
      <dgm:prSet/>
      <dgm:spPr/>
      <dgm:t>
        <a:bodyPr/>
        <a:lstStyle/>
        <a:p>
          <a:endParaRPr lang="en-US"/>
        </a:p>
      </dgm:t>
    </dgm:pt>
    <dgm:pt modelId="{FCA8ADCD-7FAA-4406-AA98-5EFB5CE3DF62}" type="sibTrans" cxnId="{758BEC6E-879F-4B68-BC50-1F24D43BC134}">
      <dgm:prSet/>
      <dgm:spPr/>
      <dgm:t>
        <a:bodyPr/>
        <a:lstStyle/>
        <a:p>
          <a:endParaRPr lang="en-US"/>
        </a:p>
      </dgm:t>
    </dgm:pt>
    <dgm:pt modelId="{3C944A3A-16E6-4D57-A44D-5B049B73CD66}" type="pres">
      <dgm:prSet presAssocID="{5B281B78-357A-4DFD-83A5-ABDD01951FCA}" presName="linear" presStyleCnt="0">
        <dgm:presLayoutVars>
          <dgm:animLvl val="lvl"/>
          <dgm:resizeHandles val="exact"/>
        </dgm:presLayoutVars>
      </dgm:prSet>
      <dgm:spPr/>
    </dgm:pt>
    <dgm:pt modelId="{A2B9F1EB-9D8F-4864-94BC-EC9E8037AF02}" type="pres">
      <dgm:prSet presAssocID="{C2D54E46-BF22-42F0-A3EC-A85AE6E099B1}" presName="parentText" presStyleLbl="node1" presStyleIdx="0" presStyleCnt="3">
        <dgm:presLayoutVars>
          <dgm:chMax val="0"/>
          <dgm:bulletEnabled val="1"/>
        </dgm:presLayoutVars>
      </dgm:prSet>
      <dgm:spPr/>
    </dgm:pt>
    <dgm:pt modelId="{35737B41-A9B5-452C-88E8-CB0240FAA377}" type="pres">
      <dgm:prSet presAssocID="{0F79E66F-080F-4315-87F0-51E981816363}" presName="spacer" presStyleCnt="0"/>
      <dgm:spPr/>
    </dgm:pt>
    <dgm:pt modelId="{778D3564-A408-4571-9399-FB64078D283A}" type="pres">
      <dgm:prSet presAssocID="{5C1F0308-DECC-409A-887D-A9AECCCC539F}" presName="parentText" presStyleLbl="node1" presStyleIdx="1" presStyleCnt="3">
        <dgm:presLayoutVars>
          <dgm:chMax val="0"/>
          <dgm:bulletEnabled val="1"/>
        </dgm:presLayoutVars>
      </dgm:prSet>
      <dgm:spPr/>
    </dgm:pt>
    <dgm:pt modelId="{A395B78B-9FDD-4672-8A93-975E93917460}" type="pres">
      <dgm:prSet presAssocID="{5F75D36B-C45C-4035-9A21-3419650BA090}" presName="spacer" presStyleCnt="0"/>
      <dgm:spPr/>
    </dgm:pt>
    <dgm:pt modelId="{44940C31-F9FE-4934-A705-B76427341332}" type="pres">
      <dgm:prSet presAssocID="{3F39F798-5763-47CC-A96C-6E46FAAA8B83}" presName="parentText" presStyleLbl="node1" presStyleIdx="2" presStyleCnt="3">
        <dgm:presLayoutVars>
          <dgm:chMax val="0"/>
          <dgm:bulletEnabled val="1"/>
        </dgm:presLayoutVars>
      </dgm:prSet>
      <dgm:spPr/>
    </dgm:pt>
  </dgm:ptLst>
  <dgm:cxnLst>
    <dgm:cxn modelId="{80B94717-4F1C-40E8-A493-30B1D932F4A7}" type="presOf" srcId="{5B281B78-357A-4DFD-83A5-ABDD01951FCA}" destId="{3C944A3A-16E6-4D57-A44D-5B049B73CD66}" srcOrd="0" destOrd="0" presId="urn:microsoft.com/office/officeart/2005/8/layout/vList2"/>
    <dgm:cxn modelId="{BD67F33E-99FE-4CC7-8E42-4639C36A40F9}" type="presOf" srcId="{C2D54E46-BF22-42F0-A3EC-A85AE6E099B1}" destId="{A2B9F1EB-9D8F-4864-94BC-EC9E8037AF02}" srcOrd="0" destOrd="0" presId="urn:microsoft.com/office/officeart/2005/8/layout/vList2"/>
    <dgm:cxn modelId="{F6C2FC43-CF80-4198-B84C-FDBB1A899110}" type="presOf" srcId="{5C1F0308-DECC-409A-887D-A9AECCCC539F}" destId="{778D3564-A408-4571-9399-FB64078D283A}" srcOrd="0" destOrd="0" presId="urn:microsoft.com/office/officeart/2005/8/layout/vList2"/>
    <dgm:cxn modelId="{758BEC6E-879F-4B68-BC50-1F24D43BC134}" srcId="{5B281B78-357A-4DFD-83A5-ABDD01951FCA}" destId="{3F39F798-5763-47CC-A96C-6E46FAAA8B83}" srcOrd="2" destOrd="0" parTransId="{8BDEBBB8-8A5E-48C8-87C6-AABAD5453250}" sibTransId="{FCA8ADCD-7FAA-4406-AA98-5EFB5CE3DF62}"/>
    <dgm:cxn modelId="{611C077C-9187-47BC-AE7C-7234BB635095}" srcId="{5B281B78-357A-4DFD-83A5-ABDD01951FCA}" destId="{5C1F0308-DECC-409A-887D-A9AECCCC539F}" srcOrd="1" destOrd="0" parTransId="{44776715-51BC-434F-9CA6-FFBB33D76604}" sibTransId="{5F75D36B-C45C-4035-9A21-3419650BA090}"/>
    <dgm:cxn modelId="{EFDEF983-0F01-45D5-A197-4D15CCCBECED}" srcId="{5B281B78-357A-4DFD-83A5-ABDD01951FCA}" destId="{C2D54E46-BF22-42F0-A3EC-A85AE6E099B1}" srcOrd="0" destOrd="0" parTransId="{A7A240E9-41FB-470E-995E-4721A093FC9C}" sibTransId="{0F79E66F-080F-4315-87F0-51E981816363}"/>
    <dgm:cxn modelId="{A262D7A0-457B-41AF-A7EB-11C34FD88AEF}" type="presOf" srcId="{3F39F798-5763-47CC-A96C-6E46FAAA8B83}" destId="{44940C31-F9FE-4934-A705-B76427341332}" srcOrd="0" destOrd="0" presId="urn:microsoft.com/office/officeart/2005/8/layout/vList2"/>
    <dgm:cxn modelId="{56562315-4D45-4970-B744-19DEB27ABDD2}" type="presParOf" srcId="{3C944A3A-16E6-4D57-A44D-5B049B73CD66}" destId="{A2B9F1EB-9D8F-4864-94BC-EC9E8037AF02}" srcOrd="0" destOrd="0" presId="urn:microsoft.com/office/officeart/2005/8/layout/vList2"/>
    <dgm:cxn modelId="{3716672F-C617-4D47-8BFC-EA6C13300086}" type="presParOf" srcId="{3C944A3A-16E6-4D57-A44D-5B049B73CD66}" destId="{35737B41-A9B5-452C-88E8-CB0240FAA377}" srcOrd="1" destOrd="0" presId="urn:microsoft.com/office/officeart/2005/8/layout/vList2"/>
    <dgm:cxn modelId="{58802C9D-B868-4B94-BFD1-835B9E6F50B2}" type="presParOf" srcId="{3C944A3A-16E6-4D57-A44D-5B049B73CD66}" destId="{778D3564-A408-4571-9399-FB64078D283A}" srcOrd="2" destOrd="0" presId="urn:microsoft.com/office/officeart/2005/8/layout/vList2"/>
    <dgm:cxn modelId="{BEC1A747-A5BA-4965-ABD0-4D670D91016F}" type="presParOf" srcId="{3C944A3A-16E6-4D57-A44D-5B049B73CD66}" destId="{A395B78B-9FDD-4672-8A93-975E93917460}" srcOrd="3" destOrd="0" presId="urn:microsoft.com/office/officeart/2005/8/layout/vList2"/>
    <dgm:cxn modelId="{3DD980D4-EBB2-4D90-B886-89299CA0062D}" type="presParOf" srcId="{3C944A3A-16E6-4D57-A44D-5B049B73CD66}" destId="{44940C31-F9FE-4934-A705-B7642734133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80C849-76EF-4099-87DA-B7A5440CE93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80815A6-EF45-4639-9198-18DABB029F97}">
      <dgm:prSet/>
      <dgm:spPr/>
      <dgm:t>
        <a:bodyPr/>
        <a:lstStyle/>
        <a:p>
          <a:r>
            <a:rPr lang="en-IN"/>
            <a:t>The basic web services platform is XML + HTTP. All the standard web services work using the following components −</a:t>
          </a:r>
          <a:endParaRPr lang="en-US"/>
        </a:p>
      </dgm:t>
    </dgm:pt>
    <dgm:pt modelId="{78DB973E-51BA-42A4-8D9D-6DCF15DBFBF4}" type="parTrans" cxnId="{F70C0F4D-6DC6-41FF-8076-E6FDF05542A6}">
      <dgm:prSet/>
      <dgm:spPr/>
      <dgm:t>
        <a:bodyPr/>
        <a:lstStyle/>
        <a:p>
          <a:endParaRPr lang="en-US"/>
        </a:p>
      </dgm:t>
    </dgm:pt>
    <dgm:pt modelId="{041B9313-4139-4CFC-87E8-88CBBB7E763E}" type="sibTrans" cxnId="{F70C0F4D-6DC6-41FF-8076-E6FDF05542A6}">
      <dgm:prSet/>
      <dgm:spPr/>
      <dgm:t>
        <a:bodyPr/>
        <a:lstStyle/>
        <a:p>
          <a:endParaRPr lang="en-US"/>
        </a:p>
      </dgm:t>
    </dgm:pt>
    <dgm:pt modelId="{387122CE-47C4-418E-A5B7-4E01B30E2D8C}">
      <dgm:prSet/>
      <dgm:spPr/>
      <dgm:t>
        <a:bodyPr/>
        <a:lstStyle/>
        <a:p>
          <a:r>
            <a:rPr lang="en-IN"/>
            <a:t>SOAP (Simple Object Access Protocol)</a:t>
          </a:r>
          <a:endParaRPr lang="en-US"/>
        </a:p>
      </dgm:t>
    </dgm:pt>
    <dgm:pt modelId="{1E2AC9E1-499D-47DD-856F-D9AE6D081FE1}" type="parTrans" cxnId="{4826EA5A-250A-4540-AA0C-07C27289E2E5}">
      <dgm:prSet/>
      <dgm:spPr/>
      <dgm:t>
        <a:bodyPr/>
        <a:lstStyle/>
        <a:p>
          <a:endParaRPr lang="en-US"/>
        </a:p>
      </dgm:t>
    </dgm:pt>
    <dgm:pt modelId="{7BFE20DA-8E62-49CC-91AB-D40C93DEE395}" type="sibTrans" cxnId="{4826EA5A-250A-4540-AA0C-07C27289E2E5}">
      <dgm:prSet/>
      <dgm:spPr/>
      <dgm:t>
        <a:bodyPr/>
        <a:lstStyle/>
        <a:p>
          <a:endParaRPr lang="en-US"/>
        </a:p>
      </dgm:t>
    </dgm:pt>
    <dgm:pt modelId="{C8744CEA-1BC5-441D-B431-B73372A61C2D}">
      <dgm:prSet/>
      <dgm:spPr/>
      <dgm:t>
        <a:bodyPr/>
        <a:lstStyle/>
        <a:p>
          <a:r>
            <a:rPr lang="en-IN"/>
            <a:t>UDDI (Universal Description, Discovery and Integration)</a:t>
          </a:r>
          <a:endParaRPr lang="en-US"/>
        </a:p>
      </dgm:t>
    </dgm:pt>
    <dgm:pt modelId="{B2F8A949-74A8-4909-82A4-A8A3BD081375}" type="parTrans" cxnId="{61551152-EBE8-49EF-B68D-1A69937817B3}">
      <dgm:prSet/>
      <dgm:spPr/>
      <dgm:t>
        <a:bodyPr/>
        <a:lstStyle/>
        <a:p>
          <a:endParaRPr lang="en-US"/>
        </a:p>
      </dgm:t>
    </dgm:pt>
    <dgm:pt modelId="{FA4979B8-B4C8-4811-BABF-E6ADDB8395EE}" type="sibTrans" cxnId="{61551152-EBE8-49EF-B68D-1A69937817B3}">
      <dgm:prSet/>
      <dgm:spPr/>
      <dgm:t>
        <a:bodyPr/>
        <a:lstStyle/>
        <a:p>
          <a:endParaRPr lang="en-US"/>
        </a:p>
      </dgm:t>
    </dgm:pt>
    <dgm:pt modelId="{489D7674-88C9-45B3-B3FA-541071EED5FA}">
      <dgm:prSet/>
      <dgm:spPr/>
      <dgm:t>
        <a:bodyPr/>
        <a:lstStyle/>
        <a:p>
          <a:r>
            <a:rPr lang="en-IN"/>
            <a:t>WSDL (Web Services Description Language)</a:t>
          </a:r>
          <a:endParaRPr lang="en-US"/>
        </a:p>
      </dgm:t>
    </dgm:pt>
    <dgm:pt modelId="{28D4796E-87DE-4DA1-B7A1-F4DB21D3F7C3}" type="parTrans" cxnId="{45A2F987-AEF1-4A9E-9765-C2D272CB6E88}">
      <dgm:prSet/>
      <dgm:spPr/>
      <dgm:t>
        <a:bodyPr/>
        <a:lstStyle/>
        <a:p>
          <a:endParaRPr lang="en-US"/>
        </a:p>
      </dgm:t>
    </dgm:pt>
    <dgm:pt modelId="{3D77926D-3A54-4B6A-9C82-A3EE759C5CF9}" type="sibTrans" cxnId="{45A2F987-AEF1-4A9E-9765-C2D272CB6E88}">
      <dgm:prSet/>
      <dgm:spPr/>
      <dgm:t>
        <a:bodyPr/>
        <a:lstStyle/>
        <a:p>
          <a:endParaRPr lang="en-US"/>
        </a:p>
      </dgm:t>
    </dgm:pt>
    <dgm:pt modelId="{8C78D8B6-CBFA-4F19-B70D-8E77506F25F4}" type="pres">
      <dgm:prSet presAssocID="{9180C849-76EF-4099-87DA-B7A5440CE936}" presName="linear" presStyleCnt="0">
        <dgm:presLayoutVars>
          <dgm:animLvl val="lvl"/>
          <dgm:resizeHandles val="exact"/>
        </dgm:presLayoutVars>
      </dgm:prSet>
      <dgm:spPr/>
    </dgm:pt>
    <dgm:pt modelId="{4BA28D38-C5B8-419E-8417-32E516F5E246}" type="pres">
      <dgm:prSet presAssocID="{880815A6-EF45-4639-9198-18DABB029F97}" presName="parentText" presStyleLbl="node1" presStyleIdx="0" presStyleCnt="4">
        <dgm:presLayoutVars>
          <dgm:chMax val="0"/>
          <dgm:bulletEnabled val="1"/>
        </dgm:presLayoutVars>
      </dgm:prSet>
      <dgm:spPr/>
    </dgm:pt>
    <dgm:pt modelId="{C795D448-03DF-46BF-8E6D-6189AFD0B8D7}" type="pres">
      <dgm:prSet presAssocID="{041B9313-4139-4CFC-87E8-88CBBB7E763E}" presName="spacer" presStyleCnt="0"/>
      <dgm:spPr/>
    </dgm:pt>
    <dgm:pt modelId="{92A90DEE-9192-417D-8EC7-95153AB730D6}" type="pres">
      <dgm:prSet presAssocID="{387122CE-47C4-418E-A5B7-4E01B30E2D8C}" presName="parentText" presStyleLbl="node1" presStyleIdx="1" presStyleCnt="4">
        <dgm:presLayoutVars>
          <dgm:chMax val="0"/>
          <dgm:bulletEnabled val="1"/>
        </dgm:presLayoutVars>
      </dgm:prSet>
      <dgm:spPr/>
    </dgm:pt>
    <dgm:pt modelId="{1D2950A4-707D-42DF-9B3F-CA84F03FB01E}" type="pres">
      <dgm:prSet presAssocID="{7BFE20DA-8E62-49CC-91AB-D40C93DEE395}" presName="spacer" presStyleCnt="0"/>
      <dgm:spPr/>
    </dgm:pt>
    <dgm:pt modelId="{A8920D14-475E-4869-953F-1648019E424C}" type="pres">
      <dgm:prSet presAssocID="{C8744CEA-1BC5-441D-B431-B73372A61C2D}" presName="parentText" presStyleLbl="node1" presStyleIdx="2" presStyleCnt="4">
        <dgm:presLayoutVars>
          <dgm:chMax val="0"/>
          <dgm:bulletEnabled val="1"/>
        </dgm:presLayoutVars>
      </dgm:prSet>
      <dgm:spPr/>
    </dgm:pt>
    <dgm:pt modelId="{CF305D9E-6B42-41ED-A938-46736B4CB6C4}" type="pres">
      <dgm:prSet presAssocID="{FA4979B8-B4C8-4811-BABF-E6ADDB8395EE}" presName="spacer" presStyleCnt="0"/>
      <dgm:spPr/>
    </dgm:pt>
    <dgm:pt modelId="{F3852D41-B146-4279-97A1-0E4EBCC83A50}" type="pres">
      <dgm:prSet presAssocID="{489D7674-88C9-45B3-B3FA-541071EED5FA}" presName="parentText" presStyleLbl="node1" presStyleIdx="3" presStyleCnt="4">
        <dgm:presLayoutVars>
          <dgm:chMax val="0"/>
          <dgm:bulletEnabled val="1"/>
        </dgm:presLayoutVars>
      </dgm:prSet>
      <dgm:spPr/>
    </dgm:pt>
  </dgm:ptLst>
  <dgm:cxnLst>
    <dgm:cxn modelId="{F70C0F4D-6DC6-41FF-8076-E6FDF05542A6}" srcId="{9180C849-76EF-4099-87DA-B7A5440CE936}" destId="{880815A6-EF45-4639-9198-18DABB029F97}" srcOrd="0" destOrd="0" parTransId="{78DB973E-51BA-42A4-8D9D-6DCF15DBFBF4}" sibTransId="{041B9313-4139-4CFC-87E8-88CBBB7E763E}"/>
    <dgm:cxn modelId="{61551152-EBE8-49EF-B68D-1A69937817B3}" srcId="{9180C849-76EF-4099-87DA-B7A5440CE936}" destId="{C8744CEA-1BC5-441D-B431-B73372A61C2D}" srcOrd="2" destOrd="0" parTransId="{B2F8A949-74A8-4909-82A4-A8A3BD081375}" sibTransId="{FA4979B8-B4C8-4811-BABF-E6ADDB8395EE}"/>
    <dgm:cxn modelId="{4826EA5A-250A-4540-AA0C-07C27289E2E5}" srcId="{9180C849-76EF-4099-87DA-B7A5440CE936}" destId="{387122CE-47C4-418E-A5B7-4E01B30E2D8C}" srcOrd="1" destOrd="0" parTransId="{1E2AC9E1-499D-47DD-856F-D9AE6D081FE1}" sibTransId="{7BFE20DA-8E62-49CC-91AB-D40C93DEE395}"/>
    <dgm:cxn modelId="{9E791182-7570-47E0-AB05-253325592AA7}" type="presOf" srcId="{387122CE-47C4-418E-A5B7-4E01B30E2D8C}" destId="{92A90DEE-9192-417D-8EC7-95153AB730D6}" srcOrd="0" destOrd="0" presId="urn:microsoft.com/office/officeart/2005/8/layout/vList2"/>
    <dgm:cxn modelId="{45A2F987-AEF1-4A9E-9765-C2D272CB6E88}" srcId="{9180C849-76EF-4099-87DA-B7A5440CE936}" destId="{489D7674-88C9-45B3-B3FA-541071EED5FA}" srcOrd="3" destOrd="0" parTransId="{28D4796E-87DE-4DA1-B7A1-F4DB21D3F7C3}" sibTransId="{3D77926D-3A54-4B6A-9C82-A3EE759C5CF9}"/>
    <dgm:cxn modelId="{E00C149A-AF64-4517-8FF6-D4A402D6C39E}" type="presOf" srcId="{489D7674-88C9-45B3-B3FA-541071EED5FA}" destId="{F3852D41-B146-4279-97A1-0E4EBCC83A50}" srcOrd="0" destOrd="0" presId="urn:microsoft.com/office/officeart/2005/8/layout/vList2"/>
    <dgm:cxn modelId="{B667B2B2-933F-4183-ACC1-2CA22831C5DA}" type="presOf" srcId="{880815A6-EF45-4639-9198-18DABB029F97}" destId="{4BA28D38-C5B8-419E-8417-32E516F5E246}" srcOrd="0" destOrd="0" presId="urn:microsoft.com/office/officeart/2005/8/layout/vList2"/>
    <dgm:cxn modelId="{0EAC1BBA-A595-4CDE-9F25-50434D70A856}" type="presOf" srcId="{9180C849-76EF-4099-87DA-B7A5440CE936}" destId="{8C78D8B6-CBFA-4F19-B70D-8E77506F25F4}" srcOrd="0" destOrd="0" presId="urn:microsoft.com/office/officeart/2005/8/layout/vList2"/>
    <dgm:cxn modelId="{BB1E96D9-F1B4-47E5-8503-9483DE18E24F}" type="presOf" srcId="{C8744CEA-1BC5-441D-B431-B73372A61C2D}" destId="{A8920D14-475E-4869-953F-1648019E424C}" srcOrd="0" destOrd="0" presId="urn:microsoft.com/office/officeart/2005/8/layout/vList2"/>
    <dgm:cxn modelId="{E925CF27-3CC6-466A-80BA-71E9B47FE406}" type="presParOf" srcId="{8C78D8B6-CBFA-4F19-B70D-8E77506F25F4}" destId="{4BA28D38-C5B8-419E-8417-32E516F5E246}" srcOrd="0" destOrd="0" presId="urn:microsoft.com/office/officeart/2005/8/layout/vList2"/>
    <dgm:cxn modelId="{72F836FD-7D97-442B-8553-DA9CE464E8DF}" type="presParOf" srcId="{8C78D8B6-CBFA-4F19-B70D-8E77506F25F4}" destId="{C795D448-03DF-46BF-8E6D-6189AFD0B8D7}" srcOrd="1" destOrd="0" presId="urn:microsoft.com/office/officeart/2005/8/layout/vList2"/>
    <dgm:cxn modelId="{6AB31D81-0D2B-47EA-854C-8A6E942DAD4D}" type="presParOf" srcId="{8C78D8B6-CBFA-4F19-B70D-8E77506F25F4}" destId="{92A90DEE-9192-417D-8EC7-95153AB730D6}" srcOrd="2" destOrd="0" presId="urn:microsoft.com/office/officeart/2005/8/layout/vList2"/>
    <dgm:cxn modelId="{5CC2285C-2E29-4EF8-9287-FECA9DD83388}" type="presParOf" srcId="{8C78D8B6-CBFA-4F19-B70D-8E77506F25F4}" destId="{1D2950A4-707D-42DF-9B3F-CA84F03FB01E}" srcOrd="3" destOrd="0" presId="urn:microsoft.com/office/officeart/2005/8/layout/vList2"/>
    <dgm:cxn modelId="{B0763828-BF3B-4D6C-89D2-B8D5988C4377}" type="presParOf" srcId="{8C78D8B6-CBFA-4F19-B70D-8E77506F25F4}" destId="{A8920D14-475E-4869-953F-1648019E424C}" srcOrd="4" destOrd="0" presId="urn:microsoft.com/office/officeart/2005/8/layout/vList2"/>
    <dgm:cxn modelId="{ABC77B8C-D367-4DB0-8A99-6D166FAED8AA}" type="presParOf" srcId="{8C78D8B6-CBFA-4F19-B70D-8E77506F25F4}" destId="{CF305D9E-6B42-41ED-A938-46736B4CB6C4}" srcOrd="5" destOrd="0" presId="urn:microsoft.com/office/officeart/2005/8/layout/vList2"/>
    <dgm:cxn modelId="{3E476907-186D-4E69-BFF5-81D85823CDAA}" type="presParOf" srcId="{8C78D8B6-CBFA-4F19-B70D-8E77506F25F4}" destId="{F3852D41-B146-4279-97A1-0E4EBCC83A5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63A1CD0-4FA8-4669-B3C1-E5E6C92700B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C548B9F-DBDD-4D3D-BF36-D0A8B834D5B7}">
      <dgm:prSet/>
      <dgm:spPr/>
      <dgm:t>
        <a:bodyPr/>
        <a:lstStyle/>
        <a:p>
          <a:r>
            <a:rPr lang="en-US" dirty="0"/>
            <a:t>Spring currently supports five types of inbuilt annotations for handling different types of incoming HTTP request methods which are </a:t>
          </a:r>
          <a:r>
            <a:rPr lang="en-US" i="1" dirty="0"/>
            <a:t>GET, POST, PUT, DELETE</a:t>
          </a:r>
          <a:r>
            <a:rPr lang="en-US" dirty="0"/>
            <a:t> and </a:t>
          </a:r>
          <a:r>
            <a:rPr lang="en-US" i="1" dirty="0"/>
            <a:t>many more</a:t>
          </a:r>
          <a:r>
            <a:rPr lang="en-US" dirty="0"/>
            <a:t>. These annotations are:</a:t>
          </a:r>
        </a:p>
      </dgm:t>
    </dgm:pt>
    <dgm:pt modelId="{A2767F4B-EFA6-4FBF-A4C9-C3696EB59D74}" type="parTrans" cxnId="{B8429608-13DA-4EA7-A2F8-3B0E58CEF0F5}">
      <dgm:prSet/>
      <dgm:spPr/>
      <dgm:t>
        <a:bodyPr/>
        <a:lstStyle/>
        <a:p>
          <a:endParaRPr lang="en-US"/>
        </a:p>
      </dgm:t>
    </dgm:pt>
    <dgm:pt modelId="{B0F238DB-4FB0-49D7-95EE-DE0798D009CC}" type="sibTrans" cxnId="{B8429608-13DA-4EA7-A2F8-3B0E58CEF0F5}">
      <dgm:prSet/>
      <dgm:spPr/>
      <dgm:t>
        <a:bodyPr/>
        <a:lstStyle/>
        <a:p>
          <a:endParaRPr lang="en-US"/>
        </a:p>
      </dgm:t>
    </dgm:pt>
    <dgm:pt modelId="{A63593E7-011F-4652-8086-A4C3EE4A91F1}">
      <dgm:prSet/>
      <dgm:spPr/>
      <dgm:t>
        <a:bodyPr/>
        <a:lstStyle/>
        <a:p>
          <a:r>
            <a:rPr lang="en-US" i="1"/>
            <a:t>@GetMapping</a:t>
          </a:r>
          <a:endParaRPr lang="en-US"/>
        </a:p>
      </dgm:t>
    </dgm:pt>
    <dgm:pt modelId="{8BD9017C-77EC-413D-856E-D0EF0260E7F5}" type="parTrans" cxnId="{0F6758A3-186A-43F9-A517-3E1097E6D27B}">
      <dgm:prSet/>
      <dgm:spPr/>
      <dgm:t>
        <a:bodyPr/>
        <a:lstStyle/>
        <a:p>
          <a:endParaRPr lang="en-US"/>
        </a:p>
      </dgm:t>
    </dgm:pt>
    <dgm:pt modelId="{97E5BB49-3BFC-4875-BA3F-FE75E89BBCB0}" type="sibTrans" cxnId="{0F6758A3-186A-43F9-A517-3E1097E6D27B}">
      <dgm:prSet/>
      <dgm:spPr/>
      <dgm:t>
        <a:bodyPr/>
        <a:lstStyle/>
        <a:p>
          <a:endParaRPr lang="en-US"/>
        </a:p>
      </dgm:t>
    </dgm:pt>
    <dgm:pt modelId="{BF784B50-48AF-4DF6-9C92-190E48E02A87}">
      <dgm:prSet/>
      <dgm:spPr/>
      <dgm:t>
        <a:bodyPr/>
        <a:lstStyle/>
        <a:p>
          <a:r>
            <a:rPr lang="en-US" i="1"/>
            <a:t>@PostMapping</a:t>
          </a:r>
          <a:endParaRPr lang="en-US"/>
        </a:p>
      </dgm:t>
    </dgm:pt>
    <dgm:pt modelId="{0047B92D-B777-487A-85F5-6B8AB868EB19}" type="parTrans" cxnId="{21A022A3-2A92-46DC-848A-F2268FA899FB}">
      <dgm:prSet/>
      <dgm:spPr/>
      <dgm:t>
        <a:bodyPr/>
        <a:lstStyle/>
        <a:p>
          <a:endParaRPr lang="en-US"/>
        </a:p>
      </dgm:t>
    </dgm:pt>
    <dgm:pt modelId="{2666EB13-1D5B-414F-8F0D-222885A0DFFD}" type="sibTrans" cxnId="{21A022A3-2A92-46DC-848A-F2268FA899FB}">
      <dgm:prSet/>
      <dgm:spPr/>
      <dgm:t>
        <a:bodyPr/>
        <a:lstStyle/>
        <a:p>
          <a:endParaRPr lang="en-US"/>
        </a:p>
      </dgm:t>
    </dgm:pt>
    <dgm:pt modelId="{6AF70A81-18C7-4A01-8A39-0C001696FC46}">
      <dgm:prSet/>
      <dgm:spPr/>
      <dgm:t>
        <a:bodyPr/>
        <a:lstStyle/>
        <a:p>
          <a:r>
            <a:rPr lang="en-US" i="1"/>
            <a:t>@PutMapping</a:t>
          </a:r>
          <a:endParaRPr lang="en-US"/>
        </a:p>
      </dgm:t>
    </dgm:pt>
    <dgm:pt modelId="{99C0B41E-B307-40BE-8A50-DE9990AA839F}" type="parTrans" cxnId="{131932C3-4E07-4DCC-B825-9BC9EEEEF072}">
      <dgm:prSet/>
      <dgm:spPr/>
      <dgm:t>
        <a:bodyPr/>
        <a:lstStyle/>
        <a:p>
          <a:endParaRPr lang="en-US"/>
        </a:p>
      </dgm:t>
    </dgm:pt>
    <dgm:pt modelId="{DD7BA74E-FE64-446B-BCCB-60C27472C6EF}" type="sibTrans" cxnId="{131932C3-4E07-4DCC-B825-9BC9EEEEF072}">
      <dgm:prSet/>
      <dgm:spPr/>
      <dgm:t>
        <a:bodyPr/>
        <a:lstStyle/>
        <a:p>
          <a:endParaRPr lang="en-US"/>
        </a:p>
      </dgm:t>
    </dgm:pt>
    <dgm:pt modelId="{C5FE4347-1E97-4E6C-B313-52FD790B5FE2}">
      <dgm:prSet/>
      <dgm:spPr/>
      <dgm:t>
        <a:bodyPr/>
        <a:lstStyle/>
        <a:p>
          <a:r>
            <a:rPr lang="en-US" i="1" dirty="0"/>
            <a:t>@</a:t>
          </a:r>
          <a:r>
            <a:rPr lang="en-US" i="1" dirty="0" err="1"/>
            <a:t>DeleteMapping</a:t>
          </a:r>
          <a:endParaRPr lang="en-US" dirty="0"/>
        </a:p>
      </dgm:t>
    </dgm:pt>
    <dgm:pt modelId="{5BF527BF-26DF-43AC-AD74-60F9D467D02B}" type="parTrans" cxnId="{0D283C01-45CC-4486-A0D1-A992231B054A}">
      <dgm:prSet/>
      <dgm:spPr/>
      <dgm:t>
        <a:bodyPr/>
        <a:lstStyle/>
        <a:p>
          <a:endParaRPr lang="en-US"/>
        </a:p>
      </dgm:t>
    </dgm:pt>
    <dgm:pt modelId="{B9B872DD-0AB6-47B5-A3B8-845E4C4DD948}" type="sibTrans" cxnId="{0D283C01-45CC-4486-A0D1-A992231B054A}">
      <dgm:prSet/>
      <dgm:spPr/>
      <dgm:t>
        <a:bodyPr/>
        <a:lstStyle/>
        <a:p>
          <a:endParaRPr lang="en-US"/>
        </a:p>
      </dgm:t>
    </dgm:pt>
    <dgm:pt modelId="{0019803B-F5D6-4DC8-96F9-7717E1032CF0}">
      <dgm:prSet/>
      <dgm:spPr/>
      <dgm:t>
        <a:bodyPr/>
        <a:lstStyle/>
        <a:p>
          <a:r>
            <a:rPr lang="en-US"/>
            <a:t>From the naming convention we can see that each annotation is meant to handle respective incoming request method type, i.e. </a:t>
          </a:r>
          <a:r>
            <a:rPr lang="en-US" i="1"/>
            <a:t>@GetMapping </a:t>
          </a:r>
          <a:r>
            <a:rPr lang="en-US"/>
            <a:t>is used to handle </a:t>
          </a:r>
          <a:r>
            <a:rPr lang="en-US" i="1"/>
            <a:t>GET</a:t>
          </a:r>
          <a:r>
            <a:rPr lang="en-US"/>
            <a:t> type of request method, </a:t>
          </a:r>
          <a:r>
            <a:rPr lang="en-US" i="1"/>
            <a:t>@PostMapping</a:t>
          </a:r>
          <a:r>
            <a:rPr lang="en-US"/>
            <a:t> is used to handle </a:t>
          </a:r>
          <a:r>
            <a:rPr lang="en-US" i="1"/>
            <a:t>POST</a:t>
          </a:r>
          <a:r>
            <a:rPr lang="en-US"/>
            <a:t> type of request method, etc.</a:t>
          </a:r>
        </a:p>
      </dgm:t>
    </dgm:pt>
    <dgm:pt modelId="{C5FAF892-3A74-4CE2-A711-583BA1C7CE6A}" type="parTrans" cxnId="{6BBA5972-30B3-461C-9788-851CD73CAAD4}">
      <dgm:prSet/>
      <dgm:spPr/>
      <dgm:t>
        <a:bodyPr/>
        <a:lstStyle/>
        <a:p>
          <a:endParaRPr lang="en-US"/>
        </a:p>
      </dgm:t>
    </dgm:pt>
    <dgm:pt modelId="{7CAD63C2-1689-48AE-98F2-10F2C8367DF1}" type="sibTrans" cxnId="{6BBA5972-30B3-461C-9788-851CD73CAAD4}">
      <dgm:prSet/>
      <dgm:spPr/>
      <dgm:t>
        <a:bodyPr/>
        <a:lstStyle/>
        <a:p>
          <a:endParaRPr lang="en-US"/>
        </a:p>
      </dgm:t>
    </dgm:pt>
    <dgm:pt modelId="{9BD6287F-90F4-4CE6-AF33-5F085F15E8ED}" type="pres">
      <dgm:prSet presAssocID="{563A1CD0-4FA8-4669-B3C1-E5E6C92700B6}" presName="linear" presStyleCnt="0">
        <dgm:presLayoutVars>
          <dgm:animLvl val="lvl"/>
          <dgm:resizeHandles val="exact"/>
        </dgm:presLayoutVars>
      </dgm:prSet>
      <dgm:spPr/>
    </dgm:pt>
    <dgm:pt modelId="{88C0447E-5457-4966-ADAA-35E9A1DB7282}" type="pres">
      <dgm:prSet presAssocID="{2C548B9F-DBDD-4D3D-BF36-D0A8B834D5B7}" presName="parentText" presStyleLbl="node1" presStyleIdx="0" presStyleCnt="2">
        <dgm:presLayoutVars>
          <dgm:chMax val="0"/>
          <dgm:bulletEnabled val="1"/>
        </dgm:presLayoutVars>
      </dgm:prSet>
      <dgm:spPr/>
    </dgm:pt>
    <dgm:pt modelId="{130C6BF1-F1F8-4309-A448-9EE05660CA6F}" type="pres">
      <dgm:prSet presAssocID="{2C548B9F-DBDD-4D3D-BF36-D0A8B834D5B7}" presName="childText" presStyleLbl="revTx" presStyleIdx="0" presStyleCnt="1">
        <dgm:presLayoutVars>
          <dgm:bulletEnabled val="1"/>
        </dgm:presLayoutVars>
      </dgm:prSet>
      <dgm:spPr/>
    </dgm:pt>
    <dgm:pt modelId="{4F7AEB8B-0C2B-4474-AC39-B911955E8530}" type="pres">
      <dgm:prSet presAssocID="{0019803B-F5D6-4DC8-96F9-7717E1032CF0}" presName="parentText" presStyleLbl="node1" presStyleIdx="1" presStyleCnt="2">
        <dgm:presLayoutVars>
          <dgm:chMax val="0"/>
          <dgm:bulletEnabled val="1"/>
        </dgm:presLayoutVars>
      </dgm:prSet>
      <dgm:spPr/>
    </dgm:pt>
  </dgm:ptLst>
  <dgm:cxnLst>
    <dgm:cxn modelId="{0D283C01-45CC-4486-A0D1-A992231B054A}" srcId="{2C548B9F-DBDD-4D3D-BF36-D0A8B834D5B7}" destId="{C5FE4347-1E97-4E6C-B313-52FD790B5FE2}" srcOrd="3" destOrd="0" parTransId="{5BF527BF-26DF-43AC-AD74-60F9D467D02B}" sibTransId="{B9B872DD-0AB6-47B5-A3B8-845E4C4DD948}"/>
    <dgm:cxn modelId="{B8429608-13DA-4EA7-A2F8-3B0E58CEF0F5}" srcId="{563A1CD0-4FA8-4669-B3C1-E5E6C92700B6}" destId="{2C548B9F-DBDD-4D3D-BF36-D0A8B834D5B7}" srcOrd="0" destOrd="0" parTransId="{A2767F4B-EFA6-4FBF-A4C9-C3696EB59D74}" sibTransId="{B0F238DB-4FB0-49D7-95EE-DE0798D009CC}"/>
    <dgm:cxn modelId="{712AC013-0C49-4706-83ED-4108552145A9}" type="presOf" srcId="{0019803B-F5D6-4DC8-96F9-7717E1032CF0}" destId="{4F7AEB8B-0C2B-4474-AC39-B911955E8530}" srcOrd="0" destOrd="0" presId="urn:microsoft.com/office/officeart/2005/8/layout/vList2"/>
    <dgm:cxn modelId="{6C295A37-965F-4858-B4CF-EFE092110C91}" type="presOf" srcId="{2C548B9F-DBDD-4D3D-BF36-D0A8B834D5B7}" destId="{88C0447E-5457-4966-ADAA-35E9A1DB7282}" srcOrd="0" destOrd="0" presId="urn:microsoft.com/office/officeart/2005/8/layout/vList2"/>
    <dgm:cxn modelId="{0293C740-4736-4CAA-87B4-EA4F30B51B90}" type="presOf" srcId="{563A1CD0-4FA8-4669-B3C1-E5E6C92700B6}" destId="{9BD6287F-90F4-4CE6-AF33-5F085F15E8ED}" srcOrd="0" destOrd="0" presId="urn:microsoft.com/office/officeart/2005/8/layout/vList2"/>
    <dgm:cxn modelId="{FB392464-BA97-4939-9821-8E5F84AF2E92}" type="presOf" srcId="{BF784B50-48AF-4DF6-9C92-190E48E02A87}" destId="{130C6BF1-F1F8-4309-A448-9EE05660CA6F}" srcOrd="0" destOrd="1" presId="urn:microsoft.com/office/officeart/2005/8/layout/vList2"/>
    <dgm:cxn modelId="{6BBA5972-30B3-461C-9788-851CD73CAAD4}" srcId="{563A1CD0-4FA8-4669-B3C1-E5E6C92700B6}" destId="{0019803B-F5D6-4DC8-96F9-7717E1032CF0}" srcOrd="1" destOrd="0" parTransId="{C5FAF892-3A74-4CE2-A711-583BA1C7CE6A}" sibTransId="{7CAD63C2-1689-48AE-98F2-10F2C8367DF1}"/>
    <dgm:cxn modelId="{44D48E77-96AB-4360-A0AE-C42391FFBD52}" type="presOf" srcId="{C5FE4347-1E97-4E6C-B313-52FD790B5FE2}" destId="{130C6BF1-F1F8-4309-A448-9EE05660CA6F}" srcOrd="0" destOrd="3" presId="urn:microsoft.com/office/officeart/2005/8/layout/vList2"/>
    <dgm:cxn modelId="{2CFE5E8D-49AE-4AD9-A015-67C0915B3F67}" type="presOf" srcId="{A63593E7-011F-4652-8086-A4C3EE4A91F1}" destId="{130C6BF1-F1F8-4309-A448-9EE05660CA6F}" srcOrd="0" destOrd="0" presId="urn:microsoft.com/office/officeart/2005/8/layout/vList2"/>
    <dgm:cxn modelId="{21A022A3-2A92-46DC-848A-F2268FA899FB}" srcId="{2C548B9F-DBDD-4D3D-BF36-D0A8B834D5B7}" destId="{BF784B50-48AF-4DF6-9C92-190E48E02A87}" srcOrd="1" destOrd="0" parTransId="{0047B92D-B777-487A-85F5-6B8AB868EB19}" sibTransId="{2666EB13-1D5B-414F-8F0D-222885A0DFFD}"/>
    <dgm:cxn modelId="{0F6758A3-186A-43F9-A517-3E1097E6D27B}" srcId="{2C548B9F-DBDD-4D3D-BF36-D0A8B834D5B7}" destId="{A63593E7-011F-4652-8086-A4C3EE4A91F1}" srcOrd="0" destOrd="0" parTransId="{8BD9017C-77EC-413D-856E-D0EF0260E7F5}" sibTransId="{97E5BB49-3BFC-4875-BA3F-FE75E89BBCB0}"/>
    <dgm:cxn modelId="{93FB70BD-1625-469C-9C68-2C9F5BBBA88D}" type="presOf" srcId="{6AF70A81-18C7-4A01-8A39-0C001696FC46}" destId="{130C6BF1-F1F8-4309-A448-9EE05660CA6F}" srcOrd="0" destOrd="2" presId="urn:microsoft.com/office/officeart/2005/8/layout/vList2"/>
    <dgm:cxn modelId="{131932C3-4E07-4DCC-B825-9BC9EEEEF072}" srcId="{2C548B9F-DBDD-4D3D-BF36-D0A8B834D5B7}" destId="{6AF70A81-18C7-4A01-8A39-0C001696FC46}" srcOrd="2" destOrd="0" parTransId="{99C0B41E-B307-40BE-8A50-DE9990AA839F}" sibTransId="{DD7BA74E-FE64-446B-BCCB-60C27472C6EF}"/>
    <dgm:cxn modelId="{87365CA3-DF07-4C6F-AD5C-92E4475F6F2F}" type="presParOf" srcId="{9BD6287F-90F4-4CE6-AF33-5F085F15E8ED}" destId="{88C0447E-5457-4966-ADAA-35E9A1DB7282}" srcOrd="0" destOrd="0" presId="urn:microsoft.com/office/officeart/2005/8/layout/vList2"/>
    <dgm:cxn modelId="{549654EC-C5C7-4E0F-9B4D-500B9C28EEB1}" type="presParOf" srcId="{9BD6287F-90F4-4CE6-AF33-5F085F15E8ED}" destId="{130C6BF1-F1F8-4309-A448-9EE05660CA6F}" srcOrd="1" destOrd="0" presId="urn:microsoft.com/office/officeart/2005/8/layout/vList2"/>
    <dgm:cxn modelId="{2CA703A2-F468-419D-99B9-C8CB7AB85F61}" type="presParOf" srcId="{9BD6287F-90F4-4CE6-AF33-5F085F15E8ED}" destId="{4F7AEB8B-0C2B-4474-AC39-B911955E853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4294A0-780D-4B33-A192-E991E4D8BCB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29B36A9-C8EA-4F53-BA8D-6452B2B614D9}">
      <dgm:prSet/>
      <dgm:spPr/>
      <dgm:t>
        <a:bodyPr/>
        <a:lstStyle/>
        <a:p>
          <a:r>
            <a:rPr lang="en-US"/>
            <a:t>Service Provider</a:t>
          </a:r>
        </a:p>
      </dgm:t>
    </dgm:pt>
    <dgm:pt modelId="{F6F36250-61CC-4CC9-A1A2-3A26787E0998}" type="parTrans" cxnId="{505EE25B-D7CE-45F9-AD8B-8C6CC2D233E4}">
      <dgm:prSet/>
      <dgm:spPr/>
      <dgm:t>
        <a:bodyPr/>
        <a:lstStyle/>
        <a:p>
          <a:endParaRPr lang="en-US"/>
        </a:p>
      </dgm:t>
    </dgm:pt>
    <dgm:pt modelId="{242A7AFD-6328-4A82-BC7A-BD72F021396E}" type="sibTrans" cxnId="{505EE25B-D7CE-45F9-AD8B-8C6CC2D233E4}">
      <dgm:prSet/>
      <dgm:spPr/>
      <dgm:t>
        <a:bodyPr/>
        <a:lstStyle/>
        <a:p>
          <a:endParaRPr lang="en-US"/>
        </a:p>
      </dgm:t>
    </dgm:pt>
    <dgm:pt modelId="{C19CCF61-4797-4C04-BDC3-DD6BED40FE3D}">
      <dgm:prSet/>
      <dgm:spPr/>
      <dgm:t>
        <a:bodyPr/>
        <a:lstStyle/>
        <a:p>
          <a:r>
            <a:rPr lang="en-US"/>
            <a:t>This is the provider of the web service. The service provider implements the service and makes it available on the Internet.</a:t>
          </a:r>
        </a:p>
      </dgm:t>
    </dgm:pt>
    <dgm:pt modelId="{322422AB-1539-4728-B9E7-C5DDC1C3E399}" type="parTrans" cxnId="{EE5262F1-E173-490A-B18E-8AD3B30F4D5B}">
      <dgm:prSet/>
      <dgm:spPr/>
      <dgm:t>
        <a:bodyPr/>
        <a:lstStyle/>
        <a:p>
          <a:endParaRPr lang="en-US"/>
        </a:p>
      </dgm:t>
    </dgm:pt>
    <dgm:pt modelId="{C81A7378-53AB-4D28-A84B-9F299A53522E}" type="sibTrans" cxnId="{EE5262F1-E173-490A-B18E-8AD3B30F4D5B}">
      <dgm:prSet/>
      <dgm:spPr/>
      <dgm:t>
        <a:bodyPr/>
        <a:lstStyle/>
        <a:p>
          <a:endParaRPr lang="en-US"/>
        </a:p>
      </dgm:t>
    </dgm:pt>
    <dgm:pt modelId="{5E13E446-A83F-410D-A9F7-24E81011C570}">
      <dgm:prSet/>
      <dgm:spPr/>
      <dgm:t>
        <a:bodyPr/>
        <a:lstStyle/>
        <a:p>
          <a:r>
            <a:rPr lang="en-US"/>
            <a:t>Service Requestor</a:t>
          </a:r>
        </a:p>
      </dgm:t>
    </dgm:pt>
    <dgm:pt modelId="{1CCF1852-FC12-4298-9E6D-2C8D1387FDF5}" type="parTrans" cxnId="{DC11FB6D-C115-4D60-9FCB-AD5758E43ED6}">
      <dgm:prSet/>
      <dgm:spPr/>
      <dgm:t>
        <a:bodyPr/>
        <a:lstStyle/>
        <a:p>
          <a:endParaRPr lang="en-US"/>
        </a:p>
      </dgm:t>
    </dgm:pt>
    <dgm:pt modelId="{16B77ECC-6A28-4EA8-8EB8-168FDD7ACA90}" type="sibTrans" cxnId="{DC11FB6D-C115-4D60-9FCB-AD5758E43ED6}">
      <dgm:prSet/>
      <dgm:spPr/>
      <dgm:t>
        <a:bodyPr/>
        <a:lstStyle/>
        <a:p>
          <a:endParaRPr lang="en-US"/>
        </a:p>
      </dgm:t>
    </dgm:pt>
    <dgm:pt modelId="{A7D963C1-879E-4CA6-9746-5A1651891120}">
      <dgm:prSet/>
      <dgm:spPr/>
      <dgm:t>
        <a:bodyPr/>
        <a:lstStyle/>
        <a:p>
          <a:r>
            <a:rPr lang="en-US"/>
            <a:t>This is any consumer of the web service. The requestor utilizes an existing web service by opening a network connection and sending an XML request.</a:t>
          </a:r>
        </a:p>
      </dgm:t>
    </dgm:pt>
    <dgm:pt modelId="{49118B8E-6999-4FA7-857B-8D1D185281B4}" type="parTrans" cxnId="{C74E9D6F-BE56-4971-BDA8-6C83F02DDB9B}">
      <dgm:prSet/>
      <dgm:spPr/>
      <dgm:t>
        <a:bodyPr/>
        <a:lstStyle/>
        <a:p>
          <a:endParaRPr lang="en-US"/>
        </a:p>
      </dgm:t>
    </dgm:pt>
    <dgm:pt modelId="{35C4EB4B-1E0A-4029-B9C3-CA938187779C}" type="sibTrans" cxnId="{C74E9D6F-BE56-4971-BDA8-6C83F02DDB9B}">
      <dgm:prSet/>
      <dgm:spPr/>
      <dgm:t>
        <a:bodyPr/>
        <a:lstStyle/>
        <a:p>
          <a:endParaRPr lang="en-US"/>
        </a:p>
      </dgm:t>
    </dgm:pt>
    <dgm:pt modelId="{6613FFF9-A69D-4E84-B1D6-AC42AE5507D6}">
      <dgm:prSet/>
      <dgm:spPr/>
      <dgm:t>
        <a:bodyPr/>
        <a:lstStyle/>
        <a:p>
          <a:r>
            <a:rPr lang="en-US"/>
            <a:t>Service Registry</a:t>
          </a:r>
        </a:p>
      </dgm:t>
    </dgm:pt>
    <dgm:pt modelId="{3099720A-06C5-4BDF-A3C0-E2C3065531AD}" type="parTrans" cxnId="{949C3634-58AE-417A-B397-B5A69B66582B}">
      <dgm:prSet/>
      <dgm:spPr/>
      <dgm:t>
        <a:bodyPr/>
        <a:lstStyle/>
        <a:p>
          <a:endParaRPr lang="en-US"/>
        </a:p>
      </dgm:t>
    </dgm:pt>
    <dgm:pt modelId="{2F8DBD11-5B33-40B6-8A1C-C989BFBB6B6D}" type="sibTrans" cxnId="{949C3634-58AE-417A-B397-B5A69B66582B}">
      <dgm:prSet/>
      <dgm:spPr/>
      <dgm:t>
        <a:bodyPr/>
        <a:lstStyle/>
        <a:p>
          <a:endParaRPr lang="en-US"/>
        </a:p>
      </dgm:t>
    </dgm:pt>
    <dgm:pt modelId="{B24BBD13-6160-47AD-80DE-D8DEB2FBA593}">
      <dgm:prSet/>
      <dgm:spPr/>
      <dgm:t>
        <a:bodyPr/>
        <a:lstStyle/>
        <a:p>
          <a:r>
            <a:rPr lang="en-US"/>
            <a:t>This is a logically centralized directory of services. The registry provides a central place where developers can publish new services or find existing ones. It therefore serves as a centralized clearing house for companies and their services.</a:t>
          </a:r>
        </a:p>
      </dgm:t>
    </dgm:pt>
    <dgm:pt modelId="{CD7C0227-36FD-489A-98EF-8003879C5C3B}" type="parTrans" cxnId="{4237E6E0-DC07-4BD4-A1B9-E8F4CC7938E4}">
      <dgm:prSet/>
      <dgm:spPr/>
      <dgm:t>
        <a:bodyPr/>
        <a:lstStyle/>
        <a:p>
          <a:endParaRPr lang="en-US"/>
        </a:p>
      </dgm:t>
    </dgm:pt>
    <dgm:pt modelId="{5B451034-FA93-4D75-B136-07AA770C9EC7}" type="sibTrans" cxnId="{4237E6E0-DC07-4BD4-A1B9-E8F4CC7938E4}">
      <dgm:prSet/>
      <dgm:spPr/>
      <dgm:t>
        <a:bodyPr/>
        <a:lstStyle/>
        <a:p>
          <a:endParaRPr lang="en-US"/>
        </a:p>
      </dgm:t>
    </dgm:pt>
    <dgm:pt modelId="{B2AF6DA8-ACD2-4523-90AC-E1438D9D5D6C}" type="pres">
      <dgm:prSet presAssocID="{A34294A0-780D-4B33-A192-E991E4D8BCB7}" presName="linear" presStyleCnt="0">
        <dgm:presLayoutVars>
          <dgm:animLvl val="lvl"/>
          <dgm:resizeHandles val="exact"/>
        </dgm:presLayoutVars>
      </dgm:prSet>
      <dgm:spPr/>
    </dgm:pt>
    <dgm:pt modelId="{D5E3C357-D2E0-482E-8198-EC7088C6F7E9}" type="pres">
      <dgm:prSet presAssocID="{F29B36A9-C8EA-4F53-BA8D-6452B2B614D9}" presName="parentText" presStyleLbl="node1" presStyleIdx="0" presStyleCnt="3">
        <dgm:presLayoutVars>
          <dgm:chMax val="0"/>
          <dgm:bulletEnabled val="1"/>
        </dgm:presLayoutVars>
      </dgm:prSet>
      <dgm:spPr/>
    </dgm:pt>
    <dgm:pt modelId="{7D086739-8727-445F-80A1-4339196932D3}" type="pres">
      <dgm:prSet presAssocID="{F29B36A9-C8EA-4F53-BA8D-6452B2B614D9}" presName="childText" presStyleLbl="revTx" presStyleIdx="0" presStyleCnt="3">
        <dgm:presLayoutVars>
          <dgm:bulletEnabled val="1"/>
        </dgm:presLayoutVars>
      </dgm:prSet>
      <dgm:spPr/>
    </dgm:pt>
    <dgm:pt modelId="{6A2F2F92-4FB3-49AE-8920-F9447004D7D2}" type="pres">
      <dgm:prSet presAssocID="{5E13E446-A83F-410D-A9F7-24E81011C570}" presName="parentText" presStyleLbl="node1" presStyleIdx="1" presStyleCnt="3">
        <dgm:presLayoutVars>
          <dgm:chMax val="0"/>
          <dgm:bulletEnabled val="1"/>
        </dgm:presLayoutVars>
      </dgm:prSet>
      <dgm:spPr/>
    </dgm:pt>
    <dgm:pt modelId="{167BA79B-4EC7-41E2-B34B-D1E44550DFAF}" type="pres">
      <dgm:prSet presAssocID="{5E13E446-A83F-410D-A9F7-24E81011C570}" presName="childText" presStyleLbl="revTx" presStyleIdx="1" presStyleCnt="3">
        <dgm:presLayoutVars>
          <dgm:bulletEnabled val="1"/>
        </dgm:presLayoutVars>
      </dgm:prSet>
      <dgm:spPr/>
    </dgm:pt>
    <dgm:pt modelId="{2C26159E-B070-4A0F-B1F7-77173D970D24}" type="pres">
      <dgm:prSet presAssocID="{6613FFF9-A69D-4E84-B1D6-AC42AE5507D6}" presName="parentText" presStyleLbl="node1" presStyleIdx="2" presStyleCnt="3">
        <dgm:presLayoutVars>
          <dgm:chMax val="0"/>
          <dgm:bulletEnabled val="1"/>
        </dgm:presLayoutVars>
      </dgm:prSet>
      <dgm:spPr/>
    </dgm:pt>
    <dgm:pt modelId="{80A79556-69ED-4F42-9EF7-468F26A21C76}" type="pres">
      <dgm:prSet presAssocID="{6613FFF9-A69D-4E84-B1D6-AC42AE5507D6}" presName="childText" presStyleLbl="revTx" presStyleIdx="2" presStyleCnt="3">
        <dgm:presLayoutVars>
          <dgm:bulletEnabled val="1"/>
        </dgm:presLayoutVars>
      </dgm:prSet>
      <dgm:spPr/>
    </dgm:pt>
  </dgm:ptLst>
  <dgm:cxnLst>
    <dgm:cxn modelId="{C9B5E806-9C14-45DD-A3C2-D71CB48F5B84}" type="presOf" srcId="{C19CCF61-4797-4C04-BDC3-DD6BED40FE3D}" destId="{7D086739-8727-445F-80A1-4339196932D3}" srcOrd="0" destOrd="0" presId="urn:microsoft.com/office/officeart/2005/8/layout/vList2"/>
    <dgm:cxn modelId="{F01CE40C-762B-45B8-A991-B2F05D581301}" type="presOf" srcId="{F29B36A9-C8EA-4F53-BA8D-6452B2B614D9}" destId="{D5E3C357-D2E0-482E-8198-EC7088C6F7E9}" srcOrd="0" destOrd="0" presId="urn:microsoft.com/office/officeart/2005/8/layout/vList2"/>
    <dgm:cxn modelId="{8E725F16-6040-41A2-BE44-0C73BF19DE20}" type="presOf" srcId="{5E13E446-A83F-410D-A9F7-24E81011C570}" destId="{6A2F2F92-4FB3-49AE-8920-F9447004D7D2}" srcOrd="0" destOrd="0" presId="urn:microsoft.com/office/officeart/2005/8/layout/vList2"/>
    <dgm:cxn modelId="{949C3634-58AE-417A-B397-B5A69B66582B}" srcId="{A34294A0-780D-4B33-A192-E991E4D8BCB7}" destId="{6613FFF9-A69D-4E84-B1D6-AC42AE5507D6}" srcOrd="2" destOrd="0" parTransId="{3099720A-06C5-4BDF-A3C0-E2C3065531AD}" sibTransId="{2F8DBD11-5B33-40B6-8A1C-C989BFBB6B6D}"/>
    <dgm:cxn modelId="{505EE25B-D7CE-45F9-AD8B-8C6CC2D233E4}" srcId="{A34294A0-780D-4B33-A192-E991E4D8BCB7}" destId="{F29B36A9-C8EA-4F53-BA8D-6452B2B614D9}" srcOrd="0" destOrd="0" parTransId="{F6F36250-61CC-4CC9-A1A2-3A26787E0998}" sibTransId="{242A7AFD-6328-4A82-BC7A-BD72F021396E}"/>
    <dgm:cxn modelId="{6159784B-D1C3-4920-BA11-69369A6BFC33}" type="presOf" srcId="{B24BBD13-6160-47AD-80DE-D8DEB2FBA593}" destId="{80A79556-69ED-4F42-9EF7-468F26A21C76}" srcOrd="0" destOrd="0" presId="urn:microsoft.com/office/officeart/2005/8/layout/vList2"/>
    <dgm:cxn modelId="{DC11FB6D-C115-4D60-9FCB-AD5758E43ED6}" srcId="{A34294A0-780D-4B33-A192-E991E4D8BCB7}" destId="{5E13E446-A83F-410D-A9F7-24E81011C570}" srcOrd="1" destOrd="0" parTransId="{1CCF1852-FC12-4298-9E6D-2C8D1387FDF5}" sibTransId="{16B77ECC-6A28-4EA8-8EB8-168FDD7ACA90}"/>
    <dgm:cxn modelId="{C74E9D6F-BE56-4971-BDA8-6C83F02DDB9B}" srcId="{5E13E446-A83F-410D-A9F7-24E81011C570}" destId="{A7D963C1-879E-4CA6-9746-5A1651891120}" srcOrd="0" destOrd="0" parTransId="{49118B8E-6999-4FA7-857B-8D1D185281B4}" sibTransId="{35C4EB4B-1E0A-4029-B9C3-CA938187779C}"/>
    <dgm:cxn modelId="{961456AF-D060-4DC0-9CA6-2C80CD644727}" type="presOf" srcId="{6613FFF9-A69D-4E84-B1D6-AC42AE5507D6}" destId="{2C26159E-B070-4A0F-B1F7-77173D970D24}" srcOrd="0" destOrd="0" presId="urn:microsoft.com/office/officeart/2005/8/layout/vList2"/>
    <dgm:cxn modelId="{59FA6EBC-8B27-4DB6-A8CB-B89C610B934F}" type="presOf" srcId="{A34294A0-780D-4B33-A192-E991E4D8BCB7}" destId="{B2AF6DA8-ACD2-4523-90AC-E1438D9D5D6C}" srcOrd="0" destOrd="0" presId="urn:microsoft.com/office/officeart/2005/8/layout/vList2"/>
    <dgm:cxn modelId="{CA2046DC-F7E5-4C6F-91A1-912D155B31C9}" type="presOf" srcId="{A7D963C1-879E-4CA6-9746-5A1651891120}" destId="{167BA79B-4EC7-41E2-B34B-D1E44550DFAF}" srcOrd="0" destOrd="0" presId="urn:microsoft.com/office/officeart/2005/8/layout/vList2"/>
    <dgm:cxn modelId="{4237E6E0-DC07-4BD4-A1B9-E8F4CC7938E4}" srcId="{6613FFF9-A69D-4E84-B1D6-AC42AE5507D6}" destId="{B24BBD13-6160-47AD-80DE-D8DEB2FBA593}" srcOrd="0" destOrd="0" parTransId="{CD7C0227-36FD-489A-98EF-8003879C5C3B}" sibTransId="{5B451034-FA93-4D75-B136-07AA770C9EC7}"/>
    <dgm:cxn modelId="{EE5262F1-E173-490A-B18E-8AD3B30F4D5B}" srcId="{F29B36A9-C8EA-4F53-BA8D-6452B2B614D9}" destId="{C19CCF61-4797-4C04-BDC3-DD6BED40FE3D}" srcOrd="0" destOrd="0" parTransId="{322422AB-1539-4728-B9E7-C5DDC1C3E399}" sibTransId="{C81A7378-53AB-4D28-A84B-9F299A53522E}"/>
    <dgm:cxn modelId="{236C0ECE-B758-4B23-BDFC-C1CF94245C21}" type="presParOf" srcId="{B2AF6DA8-ACD2-4523-90AC-E1438D9D5D6C}" destId="{D5E3C357-D2E0-482E-8198-EC7088C6F7E9}" srcOrd="0" destOrd="0" presId="urn:microsoft.com/office/officeart/2005/8/layout/vList2"/>
    <dgm:cxn modelId="{3090FA92-34D9-4CF7-AA75-728B209F43E8}" type="presParOf" srcId="{B2AF6DA8-ACD2-4523-90AC-E1438D9D5D6C}" destId="{7D086739-8727-445F-80A1-4339196932D3}" srcOrd="1" destOrd="0" presId="urn:microsoft.com/office/officeart/2005/8/layout/vList2"/>
    <dgm:cxn modelId="{8929C663-67FF-4317-A18C-A47243AFCE04}" type="presParOf" srcId="{B2AF6DA8-ACD2-4523-90AC-E1438D9D5D6C}" destId="{6A2F2F92-4FB3-49AE-8920-F9447004D7D2}" srcOrd="2" destOrd="0" presId="urn:microsoft.com/office/officeart/2005/8/layout/vList2"/>
    <dgm:cxn modelId="{9DC78ADC-9B11-41AA-986E-FCFEE225127E}" type="presParOf" srcId="{B2AF6DA8-ACD2-4523-90AC-E1438D9D5D6C}" destId="{167BA79B-4EC7-41E2-B34B-D1E44550DFAF}" srcOrd="3" destOrd="0" presId="urn:microsoft.com/office/officeart/2005/8/layout/vList2"/>
    <dgm:cxn modelId="{CF383243-4226-4F49-B276-96DC0836B78A}" type="presParOf" srcId="{B2AF6DA8-ACD2-4523-90AC-E1438D9D5D6C}" destId="{2C26159E-B070-4A0F-B1F7-77173D970D24}" srcOrd="4" destOrd="0" presId="urn:microsoft.com/office/officeart/2005/8/layout/vList2"/>
    <dgm:cxn modelId="{D314E1A7-878C-4BC3-9F17-1554A1091C04}" type="presParOf" srcId="{B2AF6DA8-ACD2-4523-90AC-E1438D9D5D6C}" destId="{80A79556-69ED-4F42-9EF7-468F26A21C7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F33A59-EA1C-464E-BE72-7FC9B8C5F07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92FD14B-CADE-464E-B98E-73453FBBDA72}">
      <dgm:prSet/>
      <dgm:spPr/>
      <dgm:t>
        <a:bodyPr/>
        <a:lstStyle/>
        <a:p>
          <a:r>
            <a:rPr lang="en-US"/>
            <a:t>Service Transport</a:t>
          </a:r>
        </a:p>
      </dgm:t>
    </dgm:pt>
    <dgm:pt modelId="{DC70148F-727F-4843-9FBF-6FB72921CF9D}" type="parTrans" cxnId="{1E3FD35D-82D4-4138-B9C5-220262C8CF98}">
      <dgm:prSet/>
      <dgm:spPr/>
      <dgm:t>
        <a:bodyPr/>
        <a:lstStyle/>
        <a:p>
          <a:endParaRPr lang="en-US"/>
        </a:p>
      </dgm:t>
    </dgm:pt>
    <dgm:pt modelId="{A877CAFE-24AF-42C2-A525-9D097F6EEEE2}" type="sibTrans" cxnId="{1E3FD35D-82D4-4138-B9C5-220262C8CF98}">
      <dgm:prSet/>
      <dgm:spPr/>
      <dgm:t>
        <a:bodyPr/>
        <a:lstStyle/>
        <a:p>
          <a:endParaRPr lang="en-US"/>
        </a:p>
      </dgm:t>
    </dgm:pt>
    <dgm:pt modelId="{8B10E940-47B0-44B2-8FC0-A7E687A38D83}">
      <dgm:prSet/>
      <dgm:spPr/>
      <dgm:t>
        <a:bodyPr/>
        <a:lstStyle/>
        <a:p>
          <a:r>
            <a:rPr lang="en-US"/>
            <a:t>This layer is responsible for transporting messages between applications. Currently, this layer includes Hyper Text Transport Protocol (HTTP), Simple Mail Transfer Protocol (SMTP), File Transfer Protocol (FTP), and newer protocols such as Blocks Extensible Exchange Protocol (BEEP).</a:t>
          </a:r>
        </a:p>
      </dgm:t>
    </dgm:pt>
    <dgm:pt modelId="{13ABC019-9E61-4C46-892C-2BA4A0164E5F}" type="parTrans" cxnId="{9EBE2D69-7C1C-424D-96EF-39226132A1E4}">
      <dgm:prSet/>
      <dgm:spPr/>
      <dgm:t>
        <a:bodyPr/>
        <a:lstStyle/>
        <a:p>
          <a:endParaRPr lang="en-US"/>
        </a:p>
      </dgm:t>
    </dgm:pt>
    <dgm:pt modelId="{1CB8AC12-AABA-4BFD-88C5-E2667221E37B}" type="sibTrans" cxnId="{9EBE2D69-7C1C-424D-96EF-39226132A1E4}">
      <dgm:prSet/>
      <dgm:spPr/>
      <dgm:t>
        <a:bodyPr/>
        <a:lstStyle/>
        <a:p>
          <a:endParaRPr lang="en-US"/>
        </a:p>
      </dgm:t>
    </dgm:pt>
    <dgm:pt modelId="{3C603D94-BC06-4CA4-AE2C-E327B5B04577}">
      <dgm:prSet/>
      <dgm:spPr/>
      <dgm:t>
        <a:bodyPr/>
        <a:lstStyle/>
        <a:p>
          <a:r>
            <a:rPr lang="en-US"/>
            <a:t>XML Messaging</a:t>
          </a:r>
        </a:p>
      </dgm:t>
    </dgm:pt>
    <dgm:pt modelId="{7DFE4A9C-3C7E-4180-8CDB-5B6F6056CEB6}" type="parTrans" cxnId="{7C473733-CEA4-4455-8AAB-92C0390338DA}">
      <dgm:prSet/>
      <dgm:spPr/>
      <dgm:t>
        <a:bodyPr/>
        <a:lstStyle/>
        <a:p>
          <a:endParaRPr lang="en-US"/>
        </a:p>
      </dgm:t>
    </dgm:pt>
    <dgm:pt modelId="{4B6BFF49-303B-4E94-A8FE-3D341068E66F}" type="sibTrans" cxnId="{7C473733-CEA4-4455-8AAB-92C0390338DA}">
      <dgm:prSet/>
      <dgm:spPr/>
      <dgm:t>
        <a:bodyPr/>
        <a:lstStyle/>
        <a:p>
          <a:endParaRPr lang="en-US"/>
        </a:p>
      </dgm:t>
    </dgm:pt>
    <dgm:pt modelId="{FEA23C1A-7EF7-4B47-B473-7E043A6CD74D}">
      <dgm:prSet/>
      <dgm:spPr/>
      <dgm:t>
        <a:bodyPr/>
        <a:lstStyle/>
        <a:p>
          <a:r>
            <a:rPr lang="en-US"/>
            <a:t>This layer is responsible for encoding messages in a common XML format so that messages can be understood at either end. Currently, this layer includes XML-RPC and SOAP.</a:t>
          </a:r>
        </a:p>
      </dgm:t>
    </dgm:pt>
    <dgm:pt modelId="{2919ABDD-3CB4-4595-A332-C18EDC748BE2}" type="parTrans" cxnId="{A91B76DD-2F87-45F2-A35F-7D226039E76F}">
      <dgm:prSet/>
      <dgm:spPr/>
      <dgm:t>
        <a:bodyPr/>
        <a:lstStyle/>
        <a:p>
          <a:endParaRPr lang="en-US"/>
        </a:p>
      </dgm:t>
    </dgm:pt>
    <dgm:pt modelId="{C2F95A9E-BE7C-4EFD-BBE5-611107BBC7A0}" type="sibTrans" cxnId="{A91B76DD-2F87-45F2-A35F-7D226039E76F}">
      <dgm:prSet/>
      <dgm:spPr/>
      <dgm:t>
        <a:bodyPr/>
        <a:lstStyle/>
        <a:p>
          <a:endParaRPr lang="en-US"/>
        </a:p>
      </dgm:t>
    </dgm:pt>
    <dgm:pt modelId="{49C8E226-11F3-4C81-82FF-F360D11519E2}">
      <dgm:prSet/>
      <dgm:spPr/>
      <dgm:t>
        <a:bodyPr/>
        <a:lstStyle/>
        <a:p>
          <a:r>
            <a:rPr lang="en-US"/>
            <a:t>Service Description</a:t>
          </a:r>
        </a:p>
      </dgm:t>
    </dgm:pt>
    <dgm:pt modelId="{A63E373E-0D23-4BA2-ABA0-9B30B3A92991}" type="parTrans" cxnId="{46EB3D13-F6C6-42C4-863C-7D3E891CAA49}">
      <dgm:prSet/>
      <dgm:spPr/>
      <dgm:t>
        <a:bodyPr/>
        <a:lstStyle/>
        <a:p>
          <a:endParaRPr lang="en-US"/>
        </a:p>
      </dgm:t>
    </dgm:pt>
    <dgm:pt modelId="{652628C0-E4B3-4478-A7A3-4B01117BDE6C}" type="sibTrans" cxnId="{46EB3D13-F6C6-42C4-863C-7D3E891CAA49}">
      <dgm:prSet/>
      <dgm:spPr/>
      <dgm:t>
        <a:bodyPr/>
        <a:lstStyle/>
        <a:p>
          <a:endParaRPr lang="en-US"/>
        </a:p>
      </dgm:t>
    </dgm:pt>
    <dgm:pt modelId="{5D4A13AD-AC03-4120-A85D-0C6F5A31CA4D}">
      <dgm:prSet/>
      <dgm:spPr/>
      <dgm:t>
        <a:bodyPr/>
        <a:lstStyle/>
        <a:p>
          <a:r>
            <a:rPr lang="en-US"/>
            <a:t>This layer is responsible for describing the public interface to a specific web service. Currently, service description is handled via the Web Service Description Language (WSDL).</a:t>
          </a:r>
        </a:p>
      </dgm:t>
    </dgm:pt>
    <dgm:pt modelId="{4F6E8888-A64B-4FAE-AF8E-2A84C028BBB8}" type="parTrans" cxnId="{6BFF161C-5301-4BB7-913C-F7E6745A2973}">
      <dgm:prSet/>
      <dgm:spPr/>
      <dgm:t>
        <a:bodyPr/>
        <a:lstStyle/>
        <a:p>
          <a:endParaRPr lang="en-US"/>
        </a:p>
      </dgm:t>
    </dgm:pt>
    <dgm:pt modelId="{DD95EC9D-2974-4D20-86DD-ECD1A922B717}" type="sibTrans" cxnId="{6BFF161C-5301-4BB7-913C-F7E6745A2973}">
      <dgm:prSet/>
      <dgm:spPr/>
      <dgm:t>
        <a:bodyPr/>
        <a:lstStyle/>
        <a:p>
          <a:endParaRPr lang="en-US"/>
        </a:p>
      </dgm:t>
    </dgm:pt>
    <dgm:pt modelId="{01E09B23-0C67-46E0-897F-ABC7A82775B0}">
      <dgm:prSet/>
      <dgm:spPr/>
      <dgm:t>
        <a:bodyPr/>
        <a:lstStyle/>
        <a:p>
          <a:r>
            <a:rPr lang="en-US"/>
            <a:t>Service Discovery</a:t>
          </a:r>
        </a:p>
      </dgm:t>
    </dgm:pt>
    <dgm:pt modelId="{C9E6F7E5-CF93-472C-9ECF-190440EA68D6}" type="parTrans" cxnId="{03534CF5-8FBE-4F66-A840-AF53EE9EDD0C}">
      <dgm:prSet/>
      <dgm:spPr/>
      <dgm:t>
        <a:bodyPr/>
        <a:lstStyle/>
        <a:p>
          <a:endParaRPr lang="en-US"/>
        </a:p>
      </dgm:t>
    </dgm:pt>
    <dgm:pt modelId="{952CDE66-1BF9-47E4-873F-9ACC4BFCA1E3}" type="sibTrans" cxnId="{03534CF5-8FBE-4F66-A840-AF53EE9EDD0C}">
      <dgm:prSet/>
      <dgm:spPr/>
      <dgm:t>
        <a:bodyPr/>
        <a:lstStyle/>
        <a:p>
          <a:endParaRPr lang="en-US"/>
        </a:p>
      </dgm:t>
    </dgm:pt>
    <dgm:pt modelId="{52DFFAE9-F190-429F-9193-B76DA157F47A}">
      <dgm:prSet/>
      <dgm:spPr/>
      <dgm:t>
        <a:bodyPr/>
        <a:lstStyle/>
        <a:p>
          <a:r>
            <a:rPr lang="en-US"/>
            <a:t>This layer is responsible for centralizing services into a common registry and providing easy publish/find functionality. Currently, service discovery is handled via Universal Description, Discovery, and Integration (UDDI).</a:t>
          </a:r>
        </a:p>
      </dgm:t>
    </dgm:pt>
    <dgm:pt modelId="{1D6E99C9-1891-4745-838B-B5FCD81B1302}" type="parTrans" cxnId="{ACB1140E-6F94-4FD6-8BAD-B5E42EF7D85D}">
      <dgm:prSet/>
      <dgm:spPr/>
      <dgm:t>
        <a:bodyPr/>
        <a:lstStyle/>
        <a:p>
          <a:endParaRPr lang="en-US"/>
        </a:p>
      </dgm:t>
    </dgm:pt>
    <dgm:pt modelId="{24562287-925C-4DD1-8B3A-7CD09507EAEE}" type="sibTrans" cxnId="{ACB1140E-6F94-4FD6-8BAD-B5E42EF7D85D}">
      <dgm:prSet/>
      <dgm:spPr/>
      <dgm:t>
        <a:bodyPr/>
        <a:lstStyle/>
        <a:p>
          <a:endParaRPr lang="en-US"/>
        </a:p>
      </dgm:t>
    </dgm:pt>
    <dgm:pt modelId="{175B95CA-4D7E-4DC5-9320-61DDCCD2D09A}" type="pres">
      <dgm:prSet presAssocID="{E6F33A59-EA1C-464E-BE72-7FC9B8C5F07C}" presName="linear" presStyleCnt="0">
        <dgm:presLayoutVars>
          <dgm:animLvl val="lvl"/>
          <dgm:resizeHandles val="exact"/>
        </dgm:presLayoutVars>
      </dgm:prSet>
      <dgm:spPr/>
    </dgm:pt>
    <dgm:pt modelId="{7504B5FF-31BF-491D-B14B-71EE368B1897}" type="pres">
      <dgm:prSet presAssocID="{392FD14B-CADE-464E-B98E-73453FBBDA72}" presName="parentText" presStyleLbl="node1" presStyleIdx="0" presStyleCnt="4">
        <dgm:presLayoutVars>
          <dgm:chMax val="0"/>
          <dgm:bulletEnabled val="1"/>
        </dgm:presLayoutVars>
      </dgm:prSet>
      <dgm:spPr/>
    </dgm:pt>
    <dgm:pt modelId="{FB2E367F-C195-4C5C-9887-3CE822FE0997}" type="pres">
      <dgm:prSet presAssocID="{392FD14B-CADE-464E-B98E-73453FBBDA72}" presName="childText" presStyleLbl="revTx" presStyleIdx="0" presStyleCnt="4">
        <dgm:presLayoutVars>
          <dgm:bulletEnabled val="1"/>
        </dgm:presLayoutVars>
      </dgm:prSet>
      <dgm:spPr/>
    </dgm:pt>
    <dgm:pt modelId="{63EAC70F-C3D4-457B-AA78-B7613F709E60}" type="pres">
      <dgm:prSet presAssocID="{3C603D94-BC06-4CA4-AE2C-E327B5B04577}" presName="parentText" presStyleLbl="node1" presStyleIdx="1" presStyleCnt="4">
        <dgm:presLayoutVars>
          <dgm:chMax val="0"/>
          <dgm:bulletEnabled val="1"/>
        </dgm:presLayoutVars>
      </dgm:prSet>
      <dgm:spPr/>
    </dgm:pt>
    <dgm:pt modelId="{AF7F6DF5-FD9E-4CC8-977A-12F05FFCD912}" type="pres">
      <dgm:prSet presAssocID="{3C603D94-BC06-4CA4-AE2C-E327B5B04577}" presName="childText" presStyleLbl="revTx" presStyleIdx="1" presStyleCnt="4">
        <dgm:presLayoutVars>
          <dgm:bulletEnabled val="1"/>
        </dgm:presLayoutVars>
      </dgm:prSet>
      <dgm:spPr/>
    </dgm:pt>
    <dgm:pt modelId="{957614CF-D8B5-4DD2-9DF2-408120EE44BF}" type="pres">
      <dgm:prSet presAssocID="{49C8E226-11F3-4C81-82FF-F360D11519E2}" presName="parentText" presStyleLbl="node1" presStyleIdx="2" presStyleCnt="4">
        <dgm:presLayoutVars>
          <dgm:chMax val="0"/>
          <dgm:bulletEnabled val="1"/>
        </dgm:presLayoutVars>
      </dgm:prSet>
      <dgm:spPr/>
    </dgm:pt>
    <dgm:pt modelId="{A4D137C7-3A83-41C0-9B27-FD0E5AC2E7B0}" type="pres">
      <dgm:prSet presAssocID="{49C8E226-11F3-4C81-82FF-F360D11519E2}" presName="childText" presStyleLbl="revTx" presStyleIdx="2" presStyleCnt="4">
        <dgm:presLayoutVars>
          <dgm:bulletEnabled val="1"/>
        </dgm:presLayoutVars>
      </dgm:prSet>
      <dgm:spPr/>
    </dgm:pt>
    <dgm:pt modelId="{F3D9686A-D9E1-49E3-AC6A-A6D3FE08A0B0}" type="pres">
      <dgm:prSet presAssocID="{01E09B23-0C67-46E0-897F-ABC7A82775B0}" presName="parentText" presStyleLbl="node1" presStyleIdx="3" presStyleCnt="4">
        <dgm:presLayoutVars>
          <dgm:chMax val="0"/>
          <dgm:bulletEnabled val="1"/>
        </dgm:presLayoutVars>
      </dgm:prSet>
      <dgm:spPr/>
    </dgm:pt>
    <dgm:pt modelId="{787520A7-2757-4DAF-9F91-9D2AA13150E2}" type="pres">
      <dgm:prSet presAssocID="{01E09B23-0C67-46E0-897F-ABC7A82775B0}" presName="childText" presStyleLbl="revTx" presStyleIdx="3" presStyleCnt="4">
        <dgm:presLayoutVars>
          <dgm:bulletEnabled val="1"/>
        </dgm:presLayoutVars>
      </dgm:prSet>
      <dgm:spPr/>
    </dgm:pt>
  </dgm:ptLst>
  <dgm:cxnLst>
    <dgm:cxn modelId="{ACB1140E-6F94-4FD6-8BAD-B5E42EF7D85D}" srcId="{01E09B23-0C67-46E0-897F-ABC7A82775B0}" destId="{52DFFAE9-F190-429F-9193-B76DA157F47A}" srcOrd="0" destOrd="0" parTransId="{1D6E99C9-1891-4745-838B-B5FCD81B1302}" sibTransId="{24562287-925C-4DD1-8B3A-7CD09507EAEE}"/>
    <dgm:cxn modelId="{A3F35F0E-075D-4EBE-8448-0FAC0453705B}" type="presOf" srcId="{52DFFAE9-F190-429F-9193-B76DA157F47A}" destId="{787520A7-2757-4DAF-9F91-9D2AA13150E2}" srcOrd="0" destOrd="0" presId="urn:microsoft.com/office/officeart/2005/8/layout/vList2"/>
    <dgm:cxn modelId="{590AC811-AFF8-47AC-AF47-628D3D77118A}" type="presOf" srcId="{FEA23C1A-7EF7-4B47-B473-7E043A6CD74D}" destId="{AF7F6DF5-FD9E-4CC8-977A-12F05FFCD912}" srcOrd="0" destOrd="0" presId="urn:microsoft.com/office/officeart/2005/8/layout/vList2"/>
    <dgm:cxn modelId="{46EB3D13-F6C6-42C4-863C-7D3E891CAA49}" srcId="{E6F33A59-EA1C-464E-BE72-7FC9B8C5F07C}" destId="{49C8E226-11F3-4C81-82FF-F360D11519E2}" srcOrd="2" destOrd="0" parTransId="{A63E373E-0D23-4BA2-ABA0-9B30B3A92991}" sibTransId="{652628C0-E4B3-4478-A7A3-4B01117BDE6C}"/>
    <dgm:cxn modelId="{5C939B1B-A71C-4628-98E9-C9F810E78FCF}" type="presOf" srcId="{E6F33A59-EA1C-464E-BE72-7FC9B8C5F07C}" destId="{175B95CA-4D7E-4DC5-9320-61DDCCD2D09A}" srcOrd="0" destOrd="0" presId="urn:microsoft.com/office/officeart/2005/8/layout/vList2"/>
    <dgm:cxn modelId="{6BFF161C-5301-4BB7-913C-F7E6745A2973}" srcId="{49C8E226-11F3-4C81-82FF-F360D11519E2}" destId="{5D4A13AD-AC03-4120-A85D-0C6F5A31CA4D}" srcOrd="0" destOrd="0" parTransId="{4F6E8888-A64B-4FAE-AF8E-2A84C028BBB8}" sibTransId="{DD95EC9D-2974-4D20-86DD-ECD1A922B717}"/>
    <dgm:cxn modelId="{3932591E-AFD9-4D45-A5BB-655B7FB7607D}" type="presOf" srcId="{5D4A13AD-AC03-4120-A85D-0C6F5A31CA4D}" destId="{A4D137C7-3A83-41C0-9B27-FD0E5AC2E7B0}" srcOrd="0" destOrd="0" presId="urn:microsoft.com/office/officeart/2005/8/layout/vList2"/>
    <dgm:cxn modelId="{7C473733-CEA4-4455-8AAB-92C0390338DA}" srcId="{E6F33A59-EA1C-464E-BE72-7FC9B8C5F07C}" destId="{3C603D94-BC06-4CA4-AE2C-E327B5B04577}" srcOrd="1" destOrd="0" parTransId="{7DFE4A9C-3C7E-4180-8CDB-5B6F6056CEB6}" sibTransId="{4B6BFF49-303B-4E94-A8FE-3D341068E66F}"/>
    <dgm:cxn modelId="{5CCAAC38-D768-417A-9D35-6733B6E387D1}" type="presOf" srcId="{3C603D94-BC06-4CA4-AE2C-E327B5B04577}" destId="{63EAC70F-C3D4-457B-AA78-B7613F709E60}" srcOrd="0" destOrd="0" presId="urn:microsoft.com/office/officeart/2005/8/layout/vList2"/>
    <dgm:cxn modelId="{1E3FD35D-82D4-4138-B9C5-220262C8CF98}" srcId="{E6F33A59-EA1C-464E-BE72-7FC9B8C5F07C}" destId="{392FD14B-CADE-464E-B98E-73453FBBDA72}" srcOrd="0" destOrd="0" parTransId="{DC70148F-727F-4843-9FBF-6FB72921CF9D}" sibTransId="{A877CAFE-24AF-42C2-A525-9D097F6EEEE2}"/>
    <dgm:cxn modelId="{9EBE2D69-7C1C-424D-96EF-39226132A1E4}" srcId="{392FD14B-CADE-464E-B98E-73453FBBDA72}" destId="{8B10E940-47B0-44B2-8FC0-A7E687A38D83}" srcOrd="0" destOrd="0" parTransId="{13ABC019-9E61-4C46-892C-2BA4A0164E5F}" sibTransId="{1CB8AC12-AABA-4BFD-88C5-E2667221E37B}"/>
    <dgm:cxn modelId="{AE7FC8AF-63CA-4622-947D-F21BE39EA014}" type="presOf" srcId="{392FD14B-CADE-464E-B98E-73453FBBDA72}" destId="{7504B5FF-31BF-491D-B14B-71EE368B1897}" srcOrd="0" destOrd="0" presId="urn:microsoft.com/office/officeart/2005/8/layout/vList2"/>
    <dgm:cxn modelId="{BE90F2BA-9578-492E-8C9A-A5B32781C4EB}" type="presOf" srcId="{49C8E226-11F3-4C81-82FF-F360D11519E2}" destId="{957614CF-D8B5-4DD2-9DF2-408120EE44BF}" srcOrd="0" destOrd="0" presId="urn:microsoft.com/office/officeart/2005/8/layout/vList2"/>
    <dgm:cxn modelId="{A91B76DD-2F87-45F2-A35F-7D226039E76F}" srcId="{3C603D94-BC06-4CA4-AE2C-E327B5B04577}" destId="{FEA23C1A-7EF7-4B47-B473-7E043A6CD74D}" srcOrd="0" destOrd="0" parTransId="{2919ABDD-3CB4-4595-A332-C18EDC748BE2}" sibTransId="{C2F95A9E-BE7C-4EFD-BBE5-611107BBC7A0}"/>
    <dgm:cxn modelId="{5B26AEDD-CA74-4D24-B9A1-252173C180AC}" type="presOf" srcId="{01E09B23-0C67-46E0-897F-ABC7A82775B0}" destId="{F3D9686A-D9E1-49E3-AC6A-A6D3FE08A0B0}" srcOrd="0" destOrd="0" presId="urn:microsoft.com/office/officeart/2005/8/layout/vList2"/>
    <dgm:cxn modelId="{03534CF5-8FBE-4F66-A840-AF53EE9EDD0C}" srcId="{E6F33A59-EA1C-464E-BE72-7FC9B8C5F07C}" destId="{01E09B23-0C67-46E0-897F-ABC7A82775B0}" srcOrd="3" destOrd="0" parTransId="{C9E6F7E5-CF93-472C-9ECF-190440EA68D6}" sibTransId="{952CDE66-1BF9-47E4-873F-9ACC4BFCA1E3}"/>
    <dgm:cxn modelId="{F386A5F5-73EC-48DD-A77E-01A1C8419F88}" type="presOf" srcId="{8B10E940-47B0-44B2-8FC0-A7E687A38D83}" destId="{FB2E367F-C195-4C5C-9887-3CE822FE0997}" srcOrd="0" destOrd="0" presId="urn:microsoft.com/office/officeart/2005/8/layout/vList2"/>
    <dgm:cxn modelId="{420F0A82-B471-43E1-98F0-8D387EA52583}" type="presParOf" srcId="{175B95CA-4D7E-4DC5-9320-61DDCCD2D09A}" destId="{7504B5FF-31BF-491D-B14B-71EE368B1897}" srcOrd="0" destOrd="0" presId="urn:microsoft.com/office/officeart/2005/8/layout/vList2"/>
    <dgm:cxn modelId="{81DAF24D-B95D-4036-AFD1-81ABE3510C16}" type="presParOf" srcId="{175B95CA-4D7E-4DC5-9320-61DDCCD2D09A}" destId="{FB2E367F-C195-4C5C-9887-3CE822FE0997}" srcOrd="1" destOrd="0" presId="urn:microsoft.com/office/officeart/2005/8/layout/vList2"/>
    <dgm:cxn modelId="{D74261F0-D713-46FD-8194-809ED5A9C59F}" type="presParOf" srcId="{175B95CA-4D7E-4DC5-9320-61DDCCD2D09A}" destId="{63EAC70F-C3D4-457B-AA78-B7613F709E60}" srcOrd="2" destOrd="0" presId="urn:microsoft.com/office/officeart/2005/8/layout/vList2"/>
    <dgm:cxn modelId="{4726F6B1-FC08-4A97-A8A5-993D7C16CEDF}" type="presParOf" srcId="{175B95CA-4D7E-4DC5-9320-61DDCCD2D09A}" destId="{AF7F6DF5-FD9E-4CC8-977A-12F05FFCD912}" srcOrd="3" destOrd="0" presId="urn:microsoft.com/office/officeart/2005/8/layout/vList2"/>
    <dgm:cxn modelId="{A1D33DB1-0EEB-4355-8AF9-2532664B079C}" type="presParOf" srcId="{175B95CA-4D7E-4DC5-9320-61DDCCD2D09A}" destId="{957614CF-D8B5-4DD2-9DF2-408120EE44BF}" srcOrd="4" destOrd="0" presId="urn:microsoft.com/office/officeart/2005/8/layout/vList2"/>
    <dgm:cxn modelId="{DF3D9FD5-6A2B-430F-BC8E-D9EC8440EB42}" type="presParOf" srcId="{175B95CA-4D7E-4DC5-9320-61DDCCD2D09A}" destId="{A4D137C7-3A83-41C0-9B27-FD0E5AC2E7B0}" srcOrd="5" destOrd="0" presId="urn:microsoft.com/office/officeart/2005/8/layout/vList2"/>
    <dgm:cxn modelId="{4DA7E2ED-A094-4E43-A2A4-D3AF9F101583}" type="presParOf" srcId="{175B95CA-4D7E-4DC5-9320-61DDCCD2D09A}" destId="{F3D9686A-D9E1-49E3-AC6A-A6D3FE08A0B0}" srcOrd="6" destOrd="0" presId="urn:microsoft.com/office/officeart/2005/8/layout/vList2"/>
    <dgm:cxn modelId="{8942C59D-6E17-4481-964A-D22FCBF5DE7D}" type="presParOf" srcId="{175B95CA-4D7E-4DC5-9320-61DDCCD2D09A}" destId="{787520A7-2757-4DAF-9F91-9D2AA13150E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E22976-87AB-4C85-A035-BFA2F6B28F63}"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A606D536-59F4-4763-9CBC-CAA329D24E07}">
      <dgm:prSet/>
      <dgm:spPr/>
      <dgm:t>
        <a:bodyPr/>
        <a:lstStyle/>
        <a:p>
          <a:r>
            <a:rPr lang="en-US">
              <a:hlinkClick xmlns:r="http://schemas.openxmlformats.org/officeDocument/2006/relationships" r:id="rId1"/>
            </a:rPr>
            <a:t>REST</a:t>
          </a:r>
          <a:r>
            <a:rPr lang="en-US"/>
            <a:t> stands for Representational State Transfer.It’s an is an architectural style which can be used to design web services, that can be consumed from a variety of clients. The core idea is that, rather than using complex mechanisms such as CORBA, RPC or SOAP to connect between machines, simple HTTP is used to make calls among them.</a:t>
          </a:r>
        </a:p>
      </dgm:t>
    </dgm:pt>
    <dgm:pt modelId="{C9A53FCE-8475-45B7-BB39-EFFB55C9F864}" type="parTrans" cxnId="{EC767F20-1835-4C15-86CB-2227B61E6D0E}">
      <dgm:prSet/>
      <dgm:spPr/>
      <dgm:t>
        <a:bodyPr/>
        <a:lstStyle/>
        <a:p>
          <a:endParaRPr lang="en-US"/>
        </a:p>
      </dgm:t>
    </dgm:pt>
    <dgm:pt modelId="{3D74BC56-C721-4363-88DE-9A64969FFAB0}" type="sibTrans" cxnId="{EC767F20-1835-4C15-86CB-2227B61E6D0E}">
      <dgm:prSet/>
      <dgm:spPr/>
      <dgm:t>
        <a:bodyPr/>
        <a:lstStyle/>
        <a:p>
          <a:endParaRPr lang="en-US"/>
        </a:p>
      </dgm:t>
    </dgm:pt>
    <dgm:pt modelId="{B048E273-9639-4902-8AA3-027F22AE6AEF}">
      <dgm:prSet/>
      <dgm:spPr/>
      <dgm:t>
        <a:bodyPr/>
        <a:lstStyle/>
        <a:p>
          <a:r>
            <a:rPr lang="en-US"/>
            <a:t>In Rest based design, resources are being manipulated using a common set of verbs. </a:t>
          </a:r>
        </a:p>
      </dgm:t>
    </dgm:pt>
    <dgm:pt modelId="{A61D5764-16C3-4202-BC95-051D74DA41C3}" type="parTrans" cxnId="{CCC14EF6-B078-4E16-8D5F-834F97BD9315}">
      <dgm:prSet/>
      <dgm:spPr/>
      <dgm:t>
        <a:bodyPr/>
        <a:lstStyle/>
        <a:p>
          <a:endParaRPr lang="en-US"/>
        </a:p>
      </dgm:t>
    </dgm:pt>
    <dgm:pt modelId="{03A7C58B-D7A0-4970-B5B6-E4FDDB02687D}" type="sibTrans" cxnId="{CCC14EF6-B078-4E16-8D5F-834F97BD9315}">
      <dgm:prSet/>
      <dgm:spPr/>
      <dgm:t>
        <a:bodyPr/>
        <a:lstStyle/>
        <a:p>
          <a:endParaRPr lang="en-US"/>
        </a:p>
      </dgm:t>
    </dgm:pt>
    <dgm:pt modelId="{29FE1D5E-9F76-46E0-BC84-3DF538978F5C}">
      <dgm:prSet/>
      <dgm:spPr/>
      <dgm:t>
        <a:bodyPr/>
        <a:lstStyle/>
        <a:p>
          <a:r>
            <a:rPr lang="en-US"/>
            <a:t>To Create a resource : HTTP POST should be used</a:t>
          </a:r>
        </a:p>
      </dgm:t>
    </dgm:pt>
    <dgm:pt modelId="{595E6D31-CD01-4229-A6E6-7153BF92ADB8}" type="parTrans" cxnId="{D27024FD-FDC5-460F-95E4-EA150F6B51E1}">
      <dgm:prSet/>
      <dgm:spPr/>
      <dgm:t>
        <a:bodyPr/>
        <a:lstStyle/>
        <a:p>
          <a:endParaRPr lang="en-US"/>
        </a:p>
      </dgm:t>
    </dgm:pt>
    <dgm:pt modelId="{22DDF251-E129-4E7C-8A22-179F7CA07134}" type="sibTrans" cxnId="{D27024FD-FDC5-460F-95E4-EA150F6B51E1}">
      <dgm:prSet/>
      <dgm:spPr/>
      <dgm:t>
        <a:bodyPr/>
        <a:lstStyle/>
        <a:p>
          <a:endParaRPr lang="en-US"/>
        </a:p>
      </dgm:t>
    </dgm:pt>
    <dgm:pt modelId="{08806DFC-A7EC-4176-8F54-D47F1BB1F7CA}">
      <dgm:prSet/>
      <dgm:spPr/>
      <dgm:t>
        <a:bodyPr/>
        <a:lstStyle/>
        <a:p>
          <a:r>
            <a:rPr lang="en-US"/>
            <a:t>To Retrieve a resource : HTTP GET should be used</a:t>
          </a:r>
        </a:p>
      </dgm:t>
    </dgm:pt>
    <dgm:pt modelId="{F67F9122-2A2F-4535-BB31-C658A4C6C2E4}" type="parTrans" cxnId="{A0A1BD48-E85C-46A7-A590-DA1FD5131130}">
      <dgm:prSet/>
      <dgm:spPr/>
      <dgm:t>
        <a:bodyPr/>
        <a:lstStyle/>
        <a:p>
          <a:endParaRPr lang="en-US"/>
        </a:p>
      </dgm:t>
    </dgm:pt>
    <dgm:pt modelId="{7CEF6E06-1258-48F0-A492-0E9B517BBD1F}" type="sibTrans" cxnId="{A0A1BD48-E85C-46A7-A590-DA1FD5131130}">
      <dgm:prSet/>
      <dgm:spPr/>
      <dgm:t>
        <a:bodyPr/>
        <a:lstStyle/>
        <a:p>
          <a:endParaRPr lang="en-US"/>
        </a:p>
      </dgm:t>
    </dgm:pt>
    <dgm:pt modelId="{B16FE86B-0131-43D1-B12F-5653EDF99B9A}">
      <dgm:prSet/>
      <dgm:spPr/>
      <dgm:t>
        <a:bodyPr/>
        <a:lstStyle/>
        <a:p>
          <a:r>
            <a:rPr lang="en-US"/>
            <a:t>To Update a resource : HTTP PUT should be used</a:t>
          </a:r>
        </a:p>
      </dgm:t>
    </dgm:pt>
    <dgm:pt modelId="{39FF725A-B8EE-4FFA-93A5-4EB1635F56C5}" type="parTrans" cxnId="{1E8AD174-C0F4-4306-B11E-F8079C2EA4E2}">
      <dgm:prSet/>
      <dgm:spPr/>
      <dgm:t>
        <a:bodyPr/>
        <a:lstStyle/>
        <a:p>
          <a:endParaRPr lang="en-US"/>
        </a:p>
      </dgm:t>
    </dgm:pt>
    <dgm:pt modelId="{7DC30A75-6FF2-4BCA-BB82-F0558EBE33EB}" type="sibTrans" cxnId="{1E8AD174-C0F4-4306-B11E-F8079C2EA4E2}">
      <dgm:prSet/>
      <dgm:spPr/>
      <dgm:t>
        <a:bodyPr/>
        <a:lstStyle/>
        <a:p>
          <a:endParaRPr lang="en-US"/>
        </a:p>
      </dgm:t>
    </dgm:pt>
    <dgm:pt modelId="{4F0EAD07-3736-4219-8791-9B1FC51BE6E1}">
      <dgm:prSet/>
      <dgm:spPr/>
      <dgm:t>
        <a:bodyPr/>
        <a:lstStyle/>
        <a:p>
          <a:r>
            <a:rPr lang="en-US"/>
            <a:t>To Delete a resource : HTTP DELETE should be used</a:t>
          </a:r>
        </a:p>
      </dgm:t>
    </dgm:pt>
    <dgm:pt modelId="{3E97ADA0-47A9-4182-82B9-91A5A872B9E5}" type="parTrans" cxnId="{693411A6-50E9-4781-8C81-696D3D3D3894}">
      <dgm:prSet/>
      <dgm:spPr/>
      <dgm:t>
        <a:bodyPr/>
        <a:lstStyle/>
        <a:p>
          <a:endParaRPr lang="en-US"/>
        </a:p>
      </dgm:t>
    </dgm:pt>
    <dgm:pt modelId="{B5D69CF0-E655-4CE6-BA0D-18425A593193}" type="sibTrans" cxnId="{693411A6-50E9-4781-8C81-696D3D3D3894}">
      <dgm:prSet/>
      <dgm:spPr/>
      <dgm:t>
        <a:bodyPr/>
        <a:lstStyle/>
        <a:p>
          <a:endParaRPr lang="en-US"/>
        </a:p>
      </dgm:t>
    </dgm:pt>
    <dgm:pt modelId="{FA9DC9C3-6380-494A-A22A-B953F1E13CCC}">
      <dgm:prSet/>
      <dgm:spPr/>
      <dgm:t>
        <a:bodyPr/>
        <a:lstStyle/>
        <a:p>
          <a:endParaRPr lang="en-IN"/>
        </a:p>
      </dgm:t>
    </dgm:pt>
    <dgm:pt modelId="{EBFBDED3-CC2E-4A28-846F-4584D1B0A240}" type="parTrans" cxnId="{2C0CD6F9-A5CC-4AFC-A515-662583E78A8A}">
      <dgm:prSet/>
      <dgm:spPr/>
      <dgm:t>
        <a:bodyPr/>
        <a:lstStyle/>
        <a:p>
          <a:endParaRPr lang="en-IN"/>
        </a:p>
      </dgm:t>
    </dgm:pt>
    <dgm:pt modelId="{02AE4A81-C149-4EAB-BAA2-75CEF87E92CC}" type="sibTrans" cxnId="{2C0CD6F9-A5CC-4AFC-A515-662583E78A8A}">
      <dgm:prSet/>
      <dgm:spPr/>
      <dgm:t>
        <a:bodyPr/>
        <a:lstStyle/>
        <a:p>
          <a:endParaRPr lang="en-IN"/>
        </a:p>
      </dgm:t>
    </dgm:pt>
    <dgm:pt modelId="{E6B9715D-707A-47D1-A18D-BEFB5F86B18E}">
      <dgm:prSet/>
      <dgm:spPr/>
      <dgm:t>
        <a:bodyPr/>
        <a:lstStyle/>
        <a:p>
          <a:r>
            <a:rPr lang="en-US" u="none"/>
            <a:t>Representational State Transfer refers to transferring "representations". You are using a "representation" of a resource to transfer resource state which lives on the server into application state on the client.</a:t>
          </a:r>
        </a:p>
      </dgm:t>
    </dgm:pt>
    <dgm:pt modelId="{0F974BA7-2589-4F2F-BC3A-92EFA52D5EE9}" type="parTrans" cxnId="{6C3270A4-30BC-40FB-B25C-8960FDF09AB2}">
      <dgm:prSet/>
      <dgm:spPr/>
      <dgm:t>
        <a:bodyPr/>
        <a:lstStyle/>
        <a:p>
          <a:endParaRPr lang="en-IN"/>
        </a:p>
      </dgm:t>
    </dgm:pt>
    <dgm:pt modelId="{7F4B7787-2A6E-4565-AE03-F2E5B9667E73}" type="sibTrans" cxnId="{6C3270A4-30BC-40FB-B25C-8960FDF09AB2}">
      <dgm:prSet/>
      <dgm:spPr/>
      <dgm:t>
        <a:bodyPr/>
        <a:lstStyle/>
        <a:p>
          <a:endParaRPr lang="en-IN"/>
        </a:p>
      </dgm:t>
    </dgm:pt>
    <dgm:pt modelId="{1DAD1189-3185-4DA4-AFD4-9EBB2ACB4244}">
      <dgm:prSet/>
      <dgm:spPr/>
      <dgm:t>
        <a:bodyPr/>
        <a:lstStyle/>
        <a:p>
          <a:endParaRPr lang="en-IN"/>
        </a:p>
      </dgm:t>
    </dgm:pt>
    <dgm:pt modelId="{D488B7E5-315E-481B-9BD6-5B87D8046370}" type="parTrans" cxnId="{40E0F29F-F779-4A9C-B167-D70853EB71DD}">
      <dgm:prSet/>
      <dgm:spPr/>
      <dgm:t>
        <a:bodyPr/>
        <a:lstStyle/>
        <a:p>
          <a:endParaRPr lang="en-IN"/>
        </a:p>
      </dgm:t>
    </dgm:pt>
    <dgm:pt modelId="{5830FDF9-E120-4E85-8515-1CEF55656A6E}" type="sibTrans" cxnId="{40E0F29F-F779-4A9C-B167-D70853EB71DD}">
      <dgm:prSet/>
      <dgm:spPr/>
      <dgm:t>
        <a:bodyPr/>
        <a:lstStyle/>
        <a:p>
          <a:endParaRPr lang="en-IN"/>
        </a:p>
      </dgm:t>
    </dgm:pt>
    <dgm:pt modelId="{008EED0A-5D67-4C5B-B9E3-6E1B7067A581}" type="pres">
      <dgm:prSet presAssocID="{9AE22976-87AB-4C85-A035-BFA2F6B28F63}" presName="Name0" presStyleCnt="0">
        <dgm:presLayoutVars>
          <dgm:dir/>
          <dgm:animLvl val="lvl"/>
          <dgm:resizeHandles val="exact"/>
        </dgm:presLayoutVars>
      </dgm:prSet>
      <dgm:spPr/>
    </dgm:pt>
    <dgm:pt modelId="{96DE1373-CADF-48E1-88FA-7B6BFA6917B9}" type="pres">
      <dgm:prSet presAssocID="{A606D536-59F4-4763-9CBC-CAA329D24E07}" presName="composite" presStyleCnt="0"/>
      <dgm:spPr/>
    </dgm:pt>
    <dgm:pt modelId="{3E51B736-99E8-40D9-8C73-882C62A5841D}" type="pres">
      <dgm:prSet presAssocID="{A606D536-59F4-4763-9CBC-CAA329D24E07}" presName="parTx" presStyleLbl="alignNode1" presStyleIdx="0" presStyleCnt="2">
        <dgm:presLayoutVars>
          <dgm:chMax val="0"/>
          <dgm:chPref val="0"/>
          <dgm:bulletEnabled val="1"/>
        </dgm:presLayoutVars>
      </dgm:prSet>
      <dgm:spPr/>
    </dgm:pt>
    <dgm:pt modelId="{512EAD1E-2373-4407-8349-5DB76F744250}" type="pres">
      <dgm:prSet presAssocID="{A606D536-59F4-4763-9CBC-CAA329D24E07}" presName="desTx" presStyleLbl="alignAccFollowNode1" presStyleIdx="0" presStyleCnt="2">
        <dgm:presLayoutVars>
          <dgm:bulletEnabled val="1"/>
        </dgm:presLayoutVars>
      </dgm:prSet>
      <dgm:spPr/>
    </dgm:pt>
    <dgm:pt modelId="{35578AFF-01F6-4096-B3C4-8159605017C0}" type="pres">
      <dgm:prSet presAssocID="{3D74BC56-C721-4363-88DE-9A64969FFAB0}" presName="space" presStyleCnt="0"/>
      <dgm:spPr/>
    </dgm:pt>
    <dgm:pt modelId="{D789F368-7C4D-4602-86BE-C134648AA0F4}" type="pres">
      <dgm:prSet presAssocID="{B048E273-9639-4902-8AA3-027F22AE6AEF}" presName="composite" presStyleCnt="0"/>
      <dgm:spPr/>
    </dgm:pt>
    <dgm:pt modelId="{6200BE86-8BAC-404B-A085-692F6C396D41}" type="pres">
      <dgm:prSet presAssocID="{B048E273-9639-4902-8AA3-027F22AE6AEF}" presName="parTx" presStyleLbl="alignNode1" presStyleIdx="1" presStyleCnt="2">
        <dgm:presLayoutVars>
          <dgm:chMax val="0"/>
          <dgm:chPref val="0"/>
          <dgm:bulletEnabled val="1"/>
        </dgm:presLayoutVars>
      </dgm:prSet>
      <dgm:spPr/>
    </dgm:pt>
    <dgm:pt modelId="{C587289E-AB2A-42DB-A13F-CB21DDD371CD}" type="pres">
      <dgm:prSet presAssocID="{B048E273-9639-4902-8AA3-027F22AE6AEF}" presName="desTx" presStyleLbl="alignAccFollowNode1" presStyleIdx="1" presStyleCnt="2">
        <dgm:presLayoutVars>
          <dgm:bulletEnabled val="1"/>
        </dgm:presLayoutVars>
      </dgm:prSet>
      <dgm:spPr/>
    </dgm:pt>
  </dgm:ptLst>
  <dgm:cxnLst>
    <dgm:cxn modelId="{EC767F20-1835-4C15-86CB-2227B61E6D0E}" srcId="{9AE22976-87AB-4C85-A035-BFA2F6B28F63}" destId="{A606D536-59F4-4763-9CBC-CAA329D24E07}" srcOrd="0" destOrd="0" parTransId="{C9A53FCE-8475-45B7-BB39-EFFB55C9F864}" sibTransId="{3D74BC56-C721-4363-88DE-9A64969FFAB0}"/>
    <dgm:cxn modelId="{A0A1BD48-E85C-46A7-A590-DA1FD5131130}" srcId="{B048E273-9639-4902-8AA3-027F22AE6AEF}" destId="{08806DFC-A7EC-4176-8F54-D47F1BB1F7CA}" srcOrd="1" destOrd="0" parTransId="{F67F9122-2A2F-4535-BB31-C658A4C6C2E4}" sibTransId="{7CEF6E06-1258-48F0-A492-0E9B517BBD1F}"/>
    <dgm:cxn modelId="{1E8AD174-C0F4-4306-B11E-F8079C2EA4E2}" srcId="{B048E273-9639-4902-8AA3-027F22AE6AEF}" destId="{B16FE86B-0131-43D1-B12F-5653EDF99B9A}" srcOrd="2" destOrd="0" parTransId="{39FF725A-B8EE-4FFA-93A5-4EB1635F56C5}" sibTransId="{7DC30A75-6FF2-4BCA-BB82-F0558EBE33EB}"/>
    <dgm:cxn modelId="{98FB1F56-29A1-4A8B-93FE-64BF8D59953A}" type="presOf" srcId="{29FE1D5E-9F76-46E0-BC84-3DF538978F5C}" destId="{C587289E-AB2A-42DB-A13F-CB21DDD371CD}" srcOrd="0" destOrd="0" presId="urn:microsoft.com/office/officeart/2005/8/layout/hList1"/>
    <dgm:cxn modelId="{40E0F29F-F779-4A9C-B167-D70853EB71DD}" srcId="{A606D536-59F4-4763-9CBC-CAA329D24E07}" destId="{1DAD1189-3185-4DA4-AFD4-9EBB2ACB4244}" srcOrd="2" destOrd="0" parTransId="{D488B7E5-315E-481B-9BD6-5B87D8046370}" sibTransId="{5830FDF9-E120-4E85-8515-1CEF55656A6E}"/>
    <dgm:cxn modelId="{6C3270A4-30BC-40FB-B25C-8960FDF09AB2}" srcId="{A606D536-59F4-4763-9CBC-CAA329D24E07}" destId="{E6B9715D-707A-47D1-A18D-BEFB5F86B18E}" srcOrd="1" destOrd="0" parTransId="{0F974BA7-2589-4F2F-BC3A-92EFA52D5EE9}" sibTransId="{7F4B7787-2A6E-4565-AE03-F2E5B9667E73}"/>
    <dgm:cxn modelId="{693411A6-50E9-4781-8C81-696D3D3D3894}" srcId="{B048E273-9639-4902-8AA3-027F22AE6AEF}" destId="{4F0EAD07-3736-4219-8791-9B1FC51BE6E1}" srcOrd="3" destOrd="0" parTransId="{3E97ADA0-47A9-4182-82B9-91A5A872B9E5}" sibTransId="{B5D69CF0-E655-4CE6-BA0D-18425A593193}"/>
    <dgm:cxn modelId="{D2322AB4-1854-4413-9C7B-BF1CCF752F7D}" type="presOf" srcId="{FA9DC9C3-6380-494A-A22A-B953F1E13CCC}" destId="{512EAD1E-2373-4407-8349-5DB76F744250}" srcOrd="0" destOrd="0" presId="urn:microsoft.com/office/officeart/2005/8/layout/hList1"/>
    <dgm:cxn modelId="{118994BF-20F5-4BF3-B661-8A12E65B4017}" type="presOf" srcId="{B048E273-9639-4902-8AA3-027F22AE6AEF}" destId="{6200BE86-8BAC-404B-A085-692F6C396D41}" srcOrd="0" destOrd="0" presId="urn:microsoft.com/office/officeart/2005/8/layout/hList1"/>
    <dgm:cxn modelId="{082C96CC-E53E-45C7-ABB1-935C514F2FA1}" type="presOf" srcId="{A606D536-59F4-4763-9CBC-CAA329D24E07}" destId="{3E51B736-99E8-40D9-8C73-882C62A5841D}" srcOrd="0" destOrd="0" presId="urn:microsoft.com/office/officeart/2005/8/layout/hList1"/>
    <dgm:cxn modelId="{584656CF-3388-4EC1-A631-259D34A96047}" type="presOf" srcId="{E6B9715D-707A-47D1-A18D-BEFB5F86B18E}" destId="{512EAD1E-2373-4407-8349-5DB76F744250}" srcOrd="0" destOrd="1" presId="urn:microsoft.com/office/officeart/2005/8/layout/hList1"/>
    <dgm:cxn modelId="{87B9EDE2-86CD-4AC7-BC01-54512848EA4D}" type="presOf" srcId="{08806DFC-A7EC-4176-8F54-D47F1BB1F7CA}" destId="{C587289E-AB2A-42DB-A13F-CB21DDD371CD}" srcOrd="0" destOrd="1" presId="urn:microsoft.com/office/officeart/2005/8/layout/hList1"/>
    <dgm:cxn modelId="{A7BDC6E9-37E3-4EDA-ACC3-06BA63B447B9}" type="presOf" srcId="{9AE22976-87AB-4C85-A035-BFA2F6B28F63}" destId="{008EED0A-5D67-4C5B-B9E3-6E1B7067A581}" srcOrd="0" destOrd="0" presId="urn:microsoft.com/office/officeart/2005/8/layout/hList1"/>
    <dgm:cxn modelId="{36D583F0-6C1C-4B14-980A-C9D9898BAC7C}" type="presOf" srcId="{B16FE86B-0131-43D1-B12F-5653EDF99B9A}" destId="{C587289E-AB2A-42DB-A13F-CB21DDD371CD}" srcOrd="0" destOrd="2" presId="urn:microsoft.com/office/officeart/2005/8/layout/hList1"/>
    <dgm:cxn modelId="{AFD54AF5-4A45-473B-AA07-76C49FA27FEB}" type="presOf" srcId="{4F0EAD07-3736-4219-8791-9B1FC51BE6E1}" destId="{C587289E-AB2A-42DB-A13F-CB21DDD371CD}" srcOrd="0" destOrd="3" presId="urn:microsoft.com/office/officeart/2005/8/layout/hList1"/>
    <dgm:cxn modelId="{CCC14EF6-B078-4E16-8D5F-834F97BD9315}" srcId="{9AE22976-87AB-4C85-A035-BFA2F6B28F63}" destId="{B048E273-9639-4902-8AA3-027F22AE6AEF}" srcOrd="1" destOrd="0" parTransId="{A61D5764-16C3-4202-BC95-051D74DA41C3}" sibTransId="{03A7C58B-D7A0-4970-B5B6-E4FDDB02687D}"/>
    <dgm:cxn modelId="{2C0CD6F9-A5CC-4AFC-A515-662583E78A8A}" srcId="{A606D536-59F4-4763-9CBC-CAA329D24E07}" destId="{FA9DC9C3-6380-494A-A22A-B953F1E13CCC}" srcOrd="0" destOrd="0" parTransId="{EBFBDED3-CC2E-4A28-846F-4584D1B0A240}" sibTransId="{02AE4A81-C149-4EAB-BAA2-75CEF87E92CC}"/>
    <dgm:cxn modelId="{D27024FD-FDC5-460F-95E4-EA150F6B51E1}" srcId="{B048E273-9639-4902-8AA3-027F22AE6AEF}" destId="{29FE1D5E-9F76-46E0-BC84-3DF538978F5C}" srcOrd="0" destOrd="0" parTransId="{595E6D31-CD01-4229-A6E6-7153BF92ADB8}" sibTransId="{22DDF251-E129-4E7C-8A22-179F7CA07134}"/>
    <dgm:cxn modelId="{86C23EFF-5CF1-41BC-AE25-84E37D39BD17}" type="presOf" srcId="{1DAD1189-3185-4DA4-AFD4-9EBB2ACB4244}" destId="{512EAD1E-2373-4407-8349-5DB76F744250}" srcOrd="0" destOrd="2" presId="urn:microsoft.com/office/officeart/2005/8/layout/hList1"/>
    <dgm:cxn modelId="{05889687-F3B6-41FF-8EED-F94B68F80B40}" type="presParOf" srcId="{008EED0A-5D67-4C5B-B9E3-6E1B7067A581}" destId="{96DE1373-CADF-48E1-88FA-7B6BFA6917B9}" srcOrd="0" destOrd="0" presId="urn:microsoft.com/office/officeart/2005/8/layout/hList1"/>
    <dgm:cxn modelId="{AC31C56C-2106-402B-91EA-3A4BC3DEEC7D}" type="presParOf" srcId="{96DE1373-CADF-48E1-88FA-7B6BFA6917B9}" destId="{3E51B736-99E8-40D9-8C73-882C62A5841D}" srcOrd="0" destOrd="0" presId="urn:microsoft.com/office/officeart/2005/8/layout/hList1"/>
    <dgm:cxn modelId="{B6D46B57-6F95-45C7-B11A-D149385C0070}" type="presParOf" srcId="{96DE1373-CADF-48E1-88FA-7B6BFA6917B9}" destId="{512EAD1E-2373-4407-8349-5DB76F744250}" srcOrd="1" destOrd="0" presId="urn:microsoft.com/office/officeart/2005/8/layout/hList1"/>
    <dgm:cxn modelId="{DBA769F7-8369-4FDA-87C0-6DAFBB0EBF7A}" type="presParOf" srcId="{008EED0A-5D67-4C5B-B9E3-6E1B7067A581}" destId="{35578AFF-01F6-4096-B3C4-8159605017C0}" srcOrd="1" destOrd="0" presId="urn:microsoft.com/office/officeart/2005/8/layout/hList1"/>
    <dgm:cxn modelId="{85814FFE-C0D9-489F-97E9-79EACB47ADFF}" type="presParOf" srcId="{008EED0A-5D67-4C5B-B9E3-6E1B7067A581}" destId="{D789F368-7C4D-4602-86BE-C134648AA0F4}" srcOrd="2" destOrd="0" presId="urn:microsoft.com/office/officeart/2005/8/layout/hList1"/>
    <dgm:cxn modelId="{5C99646A-5F6C-443F-AB30-41878B1044F9}" type="presParOf" srcId="{D789F368-7C4D-4602-86BE-C134648AA0F4}" destId="{6200BE86-8BAC-404B-A085-692F6C396D41}" srcOrd="0" destOrd="0" presId="urn:microsoft.com/office/officeart/2005/8/layout/hList1"/>
    <dgm:cxn modelId="{49ACF3E9-FBF2-407D-A1CE-CE7332891657}" type="presParOf" srcId="{D789F368-7C4D-4602-86BE-C134648AA0F4}" destId="{C587289E-AB2A-42DB-A13F-CB21DDD371C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F2799D-C28D-455F-A317-48C2E1B7FBC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58A2430-A7D7-4E00-B164-42E4A1354F87}">
      <dgm:prSet/>
      <dgm:spPr/>
      <dgm:t>
        <a:bodyPr/>
        <a:lstStyle/>
        <a:p>
          <a:r>
            <a:rPr lang="en-US" b="1"/>
            <a:t>@RestController</a:t>
          </a:r>
          <a:r>
            <a:rPr lang="en-US"/>
            <a:t> : First of all, we are using Spring 4’s new @RestController annotation. This annotation eliminates the need of annotating each method with @ResponseBody. Under the hood, @RestController is itself annotated with @ResponseBody, and can be considered as combination of @Controller and @ResponseBody.</a:t>
          </a:r>
        </a:p>
      </dgm:t>
    </dgm:pt>
    <dgm:pt modelId="{C3698A2C-EA87-4567-A214-5E7C0A02E99E}" type="parTrans" cxnId="{A01C47F6-906D-4B42-AF26-B5982BDDBDC3}">
      <dgm:prSet/>
      <dgm:spPr/>
      <dgm:t>
        <a:bodyPr/>
        <a:lstStyle/>
        <a:p>
          <a:endParaRPr lang="en-US"/>
        </a:p>
      </dgm:t>
    </dgm:pt>
    <dgm:pt modelId="{8A6AEFF4-FEC7-4E0F-8A76-29229847B65B}" type="sibTrans" cxnId="{A01C47F6-906D-4B42-AF26-B5982BDDBDC3}">
      <dgm:prSet/>
      <dgm:spPr/>
      <dgm:t>
        <a:bodyPr/>
        <a:lstStyle/>
        <a:p>
          <a:endParaRPr lang="en-US"/>
        </a:p>
      </dgm:t>
    </dgm:pt>
    <dgm:pt modelId="{48264363-55B3-4F41-9406-E9B96972E0BD}">
      <dgm:prSet/>
      <dgm:spPr/>
      <dgm:t>
        <a:bodyPr/>
        <a:lstStyle/>
        <a:p>
          <a:r>
            <a:rPr lang="en-US" b="1"/>
            <a:t>@RequestBody</a:t>
          </a:r>
          <a:r>
            <a:rPr lang="en-US"/>
            <a:t> : If a method parameter is annotated with @RequestBody, Spring will bind the incoming HTTP request body(for the URL mentioned in @RequestMapping for that method) to that parameter. While doing that, Spring will [behind the scenes] use </a:t>
          </a:r>
          <a:r>
            <a:rPr lang="en-US">
              <a:hlinkClick xmlns:r="http://schemas.openxmlformats.org/officeDocument/2006/relationships" r:id="rId1"/>
            </a:rPr>
            <a:t>HTTP Message converters</a:t>
          </a:r>
          <a:r>
            <a:rPr lang="en-US"/>
            <a:t> to convert the HTTP request body into domain object [deserialize request body to domain object], based on ACCEPT or Content-Type header present in request.</a:t>
          </a:r>
        </a:p>
      </dgm:t>
    </dgm:pt>
    <dgm:pt modelId="{562B623F-18D7-401D-954B-7DAB79C18C29}" type="parTrans" cxnId="{FB25E229-3D4E-4375-98FA-9726FD60721E}">
      <dgm:prSet/>
      <dgm:spPr/>
      <dgm:t>
        <a:bodyPr/>
        <a:lstStyle/>
        <a:p>
          <a:endParaRPr lang="en-US"/>
        </a:p>
      </dgm:t>
    </dgm:pt>
    <dgm:pt modelId="{A89AD88A-7956-471B-A51C-81309B99BA87}" type="sibTrans" cxnId="{FB25E229-3D4E-4375-98FA-9726FD60721E}">
      <dgm:prSet/>
      <dgm:spPr/>
      <dgm:t>
        <a:bodyPr/>
        <a:lstStyle/>
        <a:p>
          <a:endParaRPr lang="en-US"/>
        </a:p>
      </dgm:t>
    </dgm:pt>
    <dgm:pt modelId="{A6F9DF27-B899-4738-BE2D-F33E2C5A9FD1}">
      <dgm:prSet/>
      <dgm:spPr/>
      <dgm:t>
        <a:bodyPr/>
        <a:lstStyle/>
        <a:p>
          <a:r>
            <a:rPr lang="en-US" b="1"/>
            <a:t>@ResponseBody</a:t>
          </a:r>
          <a:r>
            <a:rPr lang="en-US"/>
            <a:t> : If a method is annotated with @ResponseBody, Spring will bind the return value to outgoing HTTP response body. While doing that, Spring will [behind the scenes] use </a:t>
          </a:r>
          <a:r>
            <a:rPr lang="en-US">
              <a:hlinkClick xmlns:r="http://schemas.openxmlformats.org/officeDocument/2006/relationships" r:id="rId1"/>
            </a:rPr>
            <a:t>HTTP Message converters</a:t>
          </a:r>
          <a:r>
            <a:rPr lang="en-US"/>
            <a:t> to convert the return value to HTTP response body [serialize the object to response body], based on Content-Type present in request HTTP header. As already mentioned, in Spring 4, you may stop using this annotation.</a:t>
          </a:r>
        </a:p>
      </dgm:t>
    </dgm:pt>
    <dgm:pt modelId="{589FD597-CAD0-470B-B928-B18C58FD8CAA}" type="parTrans" cxnId="{352F8BE2-37CE-4361-B6C6-232F3FF15C4E}">
      <dgm:prSet/>
      <dgm:spPr/>
      <dgm:t>
        <a:bodyPr/>
        <a:lstStyle/>
        <a:p>
          <a:endParaRPr lang="en-US"/>
        </a:p>
      </dgm:t>
    </dgm:pt>
    <dgm:pt modelId="{40964D1F-B674-4BD6-876E-04A9850909E8}" type="sibTrans" cxnId="{352F8BE2-37CE-4361-B6C6-232F3FF15C4E}">
      <dgm:prSet/>
      <dgm:spPr/>
      <dgm:t>
        <a:bodyPr/>
        <a:lstStyle/>
        <a:p>
          <a:endParaRPr lang="en-US"/>
        </a:p>
      </dgm:t>
    </dgm:pt>
    <dgm:pt modelId="{CCE5D00F-0AAA-459D-BD34-B9402A180644}" type="pres">
      <dgm:prSet presAssocID="{07F2799D-C28D-455F-A317-48C2E1B7FBC8}" presName="linear" presStyleCnt="0">
        <dgm:presLayoutVars>
          <dgm:animLvl val="lvl"/>
          <dgm:resizeHandles val="exact"/>
        </dgm:presLayoutVars>
      </dgm:prSet>
      <dgm:spPr/>
    </dgm:pt>
    <dgm:pt modelId="{55DB51B4-01DF-4097-B0D7-D5D724DE0F79}" type="pres">
      <dgm:prSet presAssocID="{B58A2430-A7D7-4E00-B164-42E4A1354F87}" presName="parentText" presStyleLbl="node1" presStyleIdx="0" presStyleCnt="3">
        <dgm:presLayoutVars>
          <dgm:chMax val="0"/>
          <dgm:bulletEnabled val="1"/>
        </dgm:presLayoutVars>
      </dgm:prSet>
      <dgm:spPr/>
    </dgm:pt>
    <dgm:pt modelId="{FAB23553-FDE8-4FBF-80AC-9FAC0FEDA05C}" type="pres">
      <dgm:prSet presAssocID="{8A6AEFF4-FEC7-4E0F-8A76-29229847B65B}" presName="spacer" presStyleCnt="0"/>
      <dgm:spPr/>
    </dgm:pt>
    <dgm:pt modelId="{A4CFF3BA-7EBD-433F-8F54-681A1E13BC2F}" type="pres">
      <dgm:prSet presAssocID="{48264363-55B3-4F41-9406-E9B96972E0BD}" presName="parentText" presStyleLbl="node1" presStyleIdx="1" presStyleCnt="3">
        <dgm:presLayoutVars>
          <dgm:chMax val="0"/>
          <dgm:bulletEnabled val="1"/>
        </dgm:presLayoutVars>
      </dgm:prSet>
      <dgm:spPr/>
    </dgm:pt>
    <dgm:pt modelId="{CA7AE53B-546B-49D1-BE8F-2CA91FE5A382}" type="pres">
      <dgm:prSet presAssocID="{A89AD88A-7956-471B-A51C-81309B99BA87}" presName="spacer" presStyleCnt="0"/>
      <dgm:spPr/>
    </dgm:pt>
    <dgm:pt modelId="{A0516731-C6B4-4C79-AE6F-BDFD420C301D}" type="pres">
      <dgm:prSet presAssocID="{A6F9DF27-B899-4738-BE2D-F33E2C5A9FD1}" presName="parentText" presStyleLbl="node1" presStyleIdx="2" presStyleCnt="3">
        <dgm:presLayoutVars>
          <dgm:chMax val="0"/>
          <dgm:bulletEnabled val="1"/>
        </dgm:presLayoutVars>
      </dgm:prSet>
      <dgm:spPr/>
    </dgm:pt>
  </dgm:ptLst>
  <dgm:cxnLst>
    <dgm:cxn modelId="{4042F015-CC1D-489A-AB0E-444259DC42A3}" type="presOf" srcId="{48264363-55B3-4F41-9406-E9B96972E0BD}" destId="{A4CFF3BA-7EBD-433F-8F54-681A1E13BC2F}" srcOrd="0" destOrd="0" presId="urn:microsoft.com/office/officeart/2005/8/layout/vList2"/>
    <dgm:cxn modelId="{494E0629-0817-44B7-933E-AFAEBA094C5C}" type="presOf" srcId="{07F2799D-C28D-455F-A317-48C2E1B7FBC8}" destId="{CCE5D00F-0AAA-459D-BD34-B9402A180644}" srcOrd="0" destOrd="0" presId="urn:microsoft.com/office/officeart/2005/8/layout/vList2"/>
    <dgm:cxn modelId="{FB25E229-3D4E-4375-98FA-9726FD60721E}" srcId="{07F2799D-C28D-455F-A317-48C2E1B7FBC8}" destId="{48264363-55B3-4F41-9406-E9B96972E0BD}" srcOrd="1" destOrd="0" parTransId="{562B623F-18D7-401D-954B-7DAB79C18C29}" sibTransId="{A89AD88A-7956-471B-A51C-81309B99BA87}"/>
    <dgm:cxn modelId="{BCBB54A2-5BA0-4C0B-A092-3850EB7A7B3C}" type="presOf" srcId="{A6F9DF27-B899-4738-BE2D-F33E2C5A9FD1}" destId="{A0516731-C6B4-4C79-AE6F-BDFD420C301D}" srcOrd="0" destOrd="0" presId="urn:microsoft.com/office/officeart/2005/8/layout/vList2"/>
    <dgm:cxn modelId="{0E4C7BC7-ACF9-42C6-A0CA-8B8B313042CD}" type="presOf" srcId="{B58A2430-A7D7-4E00-B164-42E4A1354F87}" destId="{55DB51B4-01DF-4097-B0D7-D5D724DE0F79}" srcOrd="0" destOrd="0" presId="urn:microsoft.com/office/officeart/2005/8/layout/vList2"/>
    <dgm:cxn modelId="{352F8BE2-37CE-4361-B6C6-232F3FF15C4E}" srcId="{07F2799D-C28D-455F-A317-48C2E1B7FBC8}" destId="{A6F9DF27-B899-4738-BE2D-F33E2C5A9FD1}" srcOrd="2" destOrd="0" parTransId="{589FD597-CAD0-470B-B928-B18C58FD8CAA}" sibTransId="{40964D1F-B674-4BD6-876E-04A9850909E8}"/>
    <dgm:cxn modelId="{A01C47F6-906D-4B42-AF26-B5982BDDBDC3}" srcId="{07F2799D-C28D-455F-A317-48C2E1B7FBC8}" destId="{B58A2430-A7D7-4E00-B164-42E4A1354F87}" srcOrd="0" destOrd="0" parTransId="{C3698A2C-EA87-4567-A214-5E7C0A02E99E}" sibTransId="{8A6AEFF4-FEC7-4E0F-8A76-29229847B65B}"/>
    <dgm:cxn modelId="{C5534F09-F667-4BC2-A63C-9E51910F64C4}" type="presParOf" srcId="{CCE5D00F-0AAA-459D-BD34-B9402A180644}" destId="{55DB51B4-01DF-4097-B0D7-D5D724DE0F79}" srcOrd="0" destOrd="0" presId="urn:microsoft.com/office/officeart/2005/8/layout/vList2"/>
    <dgm:cxn modelId="{4539A80C-5BD1-4C41-8D68-C563A6381FFE}" type="presParOf" srcId="{CCE5D00F-0AAA-459D-BD34-B9402A180644}" destId="{FAB23553-FDE8-4FBF-80AC-9FAC0FEDA05C}" srcOrd="1" destOrd="0" presId="urn:microsoft.com/office/officeart/2005/8/layout/vList2"/>
    <dgm:cxn modelId="{45306CC2-0CAB-43CF-A0C4-4E5B2F1B873F}" type="presParOf" srcId="{CCE5D00F-0AAA-459D-BD34-B9402A180644}" destId="{A4CFF3BA-7EBD-433F-8F54-681A1E13BC2F}" srcOrd="2" destOrd="0" presId="urn:microsoft.com/office/officeart/2005/8/layout/vList2"/>
    <dgm:cxn modelId="{5F0C11F6-AED6-4852-9959-FAB359A7717A}" type="presParOf" srcId="{CCE5D00F-0AAA-459D-BD34-B9402A180644}" destId="{CA7AE53B-546B-49D1-BE8F-2CA91FE5A382}" srcOrd="3" destOrd="0" presId="urn:microsoft.com/office/officeart/2005/8/layout/vList2"/>
    <dgm:cxn modelId="{48E4C99D-7F1E-4D2C-A34F-45570C9D9C4C}" type="presParOf" srcId="{CCE5D00F-0AAA-459D-BD34-B9402A180644}" destId="{A0516731-C6B4-4C79-AE6F-BDFD420C301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8DB500-7AD1-4BB6-9AB2-28FE3A9EF97E}"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B210CCC1-1DEE-4BC2-BB78-7D7514BC8C41}">
      <dgm:prSet/>
      <dgm:spPr/>
      <dgm:t>
        <a:bodyPr/>
        <a:lstStyle/>
        <a:p>
          <a:r>
            <a:rPr lang="en-US" b="1"/>
            <a:t>ResponseEntity</a:t>
          </a:r>
          <a:r>
            <a:rPr lang="en-US"/>
            <a:t> is a real deal. It represents the entire HTTP response. Good thing about it is that you can control anything that goes into it. You can specify status code, headers, and body. It comes with several constructors to carry the information you want to sent in HTTP Response.</a:t>
          </a:r>
        </a:p>
      </dgm:t>
    </dgm:pt>
    <dgm:pt modelId="{2548EC64-9742-4E29-AB3C-0EB0420B7155}" type="parTrans" cxnId="{D88298DD-71F8-44B9-99AD-F3F470F655C2}">
      <dgm:prSet/>
      <dgm:spPr/>
      <dgm:t>
        <a:bodyPr/>
        <a:lstStyle/>
        <a:p>
          <a:endParaRPr lang="en-US"/>
        </a:p>
      </dgm:t>
    </dgm:pt>
    <dgm:pt modelId="{F683C12B-69C4-49A7-91AF-1388F16173FB}" type="sibTrans" cxnId="{D88298DD-71F8-44B9-99AD-F3F470F655C2}">
      <dgm:prSet/>
      <dgm:spPr/>
      <dgm:t>
        <a:bodyPr/>
        <a:lstStyle/>
        <a:p>
          <a:endParaRPr lang="en-US"/>
        </a:p>
      </dgm:t>
    </dgm:pt>
    <dgm:pt modelId="{C4BE2B61-999F-4716-B20A-367C292895F1}">
      <dgm:prSet/>
      <dgm:spPr/>
      <dgm:t>
        <a:bodyPr/>
        <a:lstStyle/>
        <a:p>
          <a:r>
            <a:rPr lang="en-US" b="1"/>
            <a:t>@PathVariable</a:t>
          </a:r>
          <a:r>
            <a:rPr lang="en-US"/>
            <a:t> This annotation indicates that a method parameter should be bound to a URI template variable [the one in ‘{}’]. Basically, </a:t>
          </a:r>
          <a:r>
            <a:rPr lang="en-US" b="1"/>
            <a:t>@RestController , @RequestBody, ResponseEntity &amp; @PathVariable </a:t>
          </a:r>
          <a:r>
            <a:rPr lang="en-US"/>
            <a:t>are all you need to know to implement a REST API in Spring 4. Additionally, spring provides several support classes to help you implement something customized.</a:t>
          </a:r>
        </a:p>
      </dgm:t>
    </dgm:pt>
    <dgm:pt modelId="{BA027AFF-4B15-4029-A1A6-4F00D1F1BAD0}" type="parTrans" cxnId="{E3771514-D680-4269-BF26-55B40893F197}">
      <dgm:prSet/>
      <dgm:spPr/>
      <dgm:t>
        <a:bodyPr/>
        <a:lstStyle/>
        <a:p>
          <a:endParaRPr lang="en-US"/>
        </a:p>
      </dgm:t>
    </dgm:pt>
    <dgm:pt modelId="{31F2F5D3-4B20-455A-8908-6AC5FA77CA90}" type="sibTrans" cxnId="{E3771514-D680-4269-BF26-55B40893F197}">
      <dgm:prSet/>
      <dgm:spPr/>
      <dgm:t>
        <a:bodyPr/>
        <a:lstStyle/>
        <a:p>
          <a:endParaRPr lang="en-US"/>
        </a:p>
      </dgm:t>
    </dgm:pt>
    <dgm:pt modelId="{7AACEE8E-727B-407F-857A-302015190FFA}">
      <dgm:prSet/>
      <dgm:spPr/>
      <dgm:t>
        <a:bodyPr/>
        <a:lstStyle/>
        <a:p>
          <a:r>
            <a:rPr lang="en-US" b="1"/>
            <a:t>MediaType :</a:t>
          </a:r>
          <a:r>
            <a:rPr lang="en-US"/>
            <a:t> With @RequestMapping annotation, you can additionally, specify the MediaType to be produced or consumed (using </a:t>
          </a:r>
          <a:r>
            <a:rPr lang="en-US" b="1"/>
            <a:t>produces</a:t>
          </a:r>
          <a:r>
            <a:rPr lang="en-US"/>
            <a:t> or </a:t>
          </a:r>
          <a:r>
            <a:rPr lang="en-US" b="1"/>
            <a:t>consumes</a:t>
          </a:r>
          <a:r>
            <a:rPr lang="en-US"/>
            <a:t> attributes) by that particular controller method, to further narrow down the mapping.</a:t>
          </a:r>
        </a:p>
      </dgm:t>
    </dgm:pt>
    <dgm:pt modelId="{441A85F7-0C8A-4A0A-8D8B-EC2D33470C45}" type="parTrans" cxnId="{D1650405-8AF4-457C-9E8F-CFB4920CD714}">
      <dgm:prSet/>
      <dgm:spPr/>
      <dgm:t>
        <a:bodyPr/>
        <a:lstStyle/>
        <a:p>
          <a:endParaRPr lang="en-US"/>
        </a:p>
      </dgm:t>
    </dgm:pt>
    <dgm:pt modelId="{B04EDB17-6A10-42F3-A6ED-6D08A19713F1}" type="sibTrans" cxnId="{D1650405-8AF4-457C-9E8F-CFB4920CD714}">
      <dgm:prSet/>
      <dgm:spPr/>
      <dgm:t>
        <a:bodyPr/>
        <a:lstStyle/>
        <a:p>
          <a:endParaRPr lang="en-US"/>
        </a:p>
      </dgm:t>
    </dgm:pt>
    <dgm:pt modelId="{78ACF0C4-C2E6-4CE0-8DA6-F0E5D9242CD5}" type="pres">
      <dgm:prSet presAssocID="{A48DB500-7AD1-4BB6-9AB2-28FE3A9EF97E}" presName="linear" presStyleCnt="0">
        <dgm:presLayoutVars>
          <dgm:animLvl val="lvl"/>
          <dgm:resizeHandles val="exact"/>
        </dgm:presLayoutVars>
      </dgm:prSet>
      <dgm:spPr/>
    </dgm:pt>
    <dgm:pt modelId="{BE9EA239-80B9-4ED0-8DBB-64EB746AE172}" type="pres">
      <dgm:prSet presAssocID="{B210CCC1-1DEE-4BC2-BB78-7D7514BC8C41}" presName="parentText" presStyleLbl="node1" presStyleIdx="0" presStyleCnt="3">
        <dgm:presLayoutVars>
          <dgm:chMax val="0"/>
          <dgm:bulletEnabled val="1"/>
        </dgm:presLayoutVars>
      </dgm:prSet>
      <dgm:spPr/>
    </dgm:pt>
    <dgm:pt modelId="{98912FB7-EBE5-469B-A341-61099EFAD490}" type="pres">
      <dgm:prSet presAssocID="{F683C12B-69C4-49A7-91AF-1388F16173FB}" presName="spacer" presStyleCnt="0"/>
      <dgm:spPr/>
    </dgm:pt>
    <dgm:pt modelId="{328AAD70-E841-403C-ABC9-8ABCC793857E}" type="pres">
      <dgm:prSet presAssocID="{C4BE2B61-999F-4716-B20A-367C292895F1}" presName="parentText" presStyleLbl="node1" presStyleIdx="1" presStyleCnt="3">
        <dgm:presLayoutVars>
          <dgm:chMax val="0"/>
          <dgm:bulletEnabled val="1"/>
        </dgm:presLayoutVars>
      </dgm:prSet>
      <dgm:spPr/>
    </dgm:pt>
    <dgm:pt modelId="{F8BB94A5-F061-4346-89D3-36917D258CB0}" type="pres">
      <dgm:prSet presAssocID="{31F2F5D3-4B20-455A-8908-6AC5FA77CA90}" presName="spacer" presStyleCnt="0"/>
      <dgm:spPr/>
    </dgm:pt>
    <dgm:pt modelId="{0412BE92-0279-4584-BC9A-359AAFFC2CAD}" type="pres">
      <dgm:prSet presAssocID="{7AACEE8E-727B-407F-857A-302015190FFA}" presName="parentText" presStyleLbl="node1" presStyleIdx="2" presStyleCnt="3">
        <dgm:presLayoutVars>
          <dgm:chMax val="0"/>
          <dgm:bulletEnabled val="1"/>
        </dgm:presLayoutVars>
      </dgm:prSet>
      <dgm:spPr/>
    </dgm:pt>
  </dgm:ptLst>
  <dgm:cxnLst>
    <dgm:cxn modelId="{D1650405-8AF4-457C-9E8F-CFB4920CD714}" srcId="{A48DB500-7AD1-4BB6-9AB2-28FE3A9EF97E}" destId="{7AACEE8E-727B-407F-857A-302015190FFA}" srcOrd="2" destOrd="0" parTransId="{441A85F7-0C8A-4A0A-8D8B-EC2D33470C45}" sibTransId="{B04EDB17-6A10-42F3-A6ED-6D08A19713F1}"/>
    <dgm:cxn modelId="{E3771514-D680-4269-BF26-55B40893F197}" srcId="{A48DB500-7AD1-4BB6-9AB2-28FE3A9EF97E}" destId="{C4BE2B61-999F-4716-B20A-367C292895F1}" srcOrd="1" destOrd="0" parTransId="{BA027AFF-4B15-4029-A1A6-4F00D1F1BAD0}" sibTransId="{31F2F5D3-4B20-455A-8908-6AC5FA77CA90}"/>
    <dgm:cxn modelId="{B2382734-2F34-46C4-B37C-06705BE0D68B}" type="presOf" srcId="{7AACEE8E-727B-407F-857A-302015190FFA}" destId="{0412BE92-0279-4584-BC9A-359AAFFC2CAD}" srcOrd="0" destOrd="0" presId="urn:microsoft.com/office/officeart/2005/8/layout/vList2"/>
    <dgm:cxn modelId="{B73DBA74-6654-483C-BB23-54BC4B77C207}" type="presOf" srcId="{B210CCC1-1DEE-4BC2-BB78-7D7514BC8C41}" destId="{BE9EA239-80B9-4ED0-8DBB-64EB746AE172}" srcOrd="0" destOrd="0" presId="urn:microsoft.com/office/officeart/2005/8/layout/vList2"/>
    <dgm:cxn modelId="{BA35B059-D878-42D5-AA2D-A1F9A9757A0B}" type="presOf" srcId="{C4BE2B61-999F-4716-B20A-367C292895F1}" destId="{328AAD70-E841-403C-ABC9-8ABCC793857E}" srcOrd="0" destOrd="0" presId="urn:microsoft.com/office/officeart/2005/8/layout/vList2"/>
    <dgm:cxn modelId="{D88298DD-71F8-44B9-99AD-F3F470F655C2}" srcId="{A48DB500-7AD1-4BB6-9AB2-28FE3A9EF97E}" destId="{B210CCC1-1DEE-4BC2-BB78-7D7514BC8C41}" srcOrd="0" destOrd="0" parTransId="{2548EC64-9742-4E29-AB3C-0EB0420B7155}" sibTransId="{F683C12B-69C4-49A7-91AF-1388F16173FB}"/>
    <dgm:cxn modelId="{6D0FE9FB-B556-44A2-A6EA-25884552B92E}" type="presOf" srcId="{A48DB500-7AD1-4BB6-9AB2-28FE3A9EF97E}" destId="{78ACF0C4-C2E6-4CE0-8DA6-F0E5D9242CD5}" srcOrd="0" destOrd="0" presId="urn:microsoft.com/office/officeart/2005/8/layout/vList2"/>
    <dgm:cxn modelId="{C2D57F89-A378-4D72-872E-0473659B5B6E}" type="presParOf" srcId="{78ACF0C4-C2E6-4CE0-8DA6-F0E5D9242CD5}" destId="{BE9EA239-80B9-4ED0-8DBB-64EB746AE172}" srcOrd="0" destOrd="0" presId="urn:microsoft.com/office/officeart/2005/8/layout/vList2"/>
    <dgm:cxn modelId="{C8A3DFC4-B228-4E9E-80AF-525D291686ED}" type="presParOf" srcId="{78ACF0C4-C2E6-4CE0-8DA6-F0E5D9242CD5}" destId="{98912FB7-EBE5-469B-A341-61099EFAD490}" srcOrd="1" destOrd="0" presId="urn:microsoft.com/office/officeart/2005/8/layout/vList2"/>
    <dgm:cxn modelId="{47B9A5EA-CAF6-47E1-A059-BFB2CF24CB3C}" type="presParOf" srcId="{78ACF0C4-C2E6-4CE0-8DA6-F0E5D9242CD5}" destId="{328AAD70-E841-403C-ABC9-8ABCC793857E}" srcOrd="2" destOrd="0" presId="urn:microsoft.com/office/officeart/2005/8/layout/vList2"/>
    <dgm:cxn modelId="{5E054052-9842-4C85-986A-2B67AAC3B784}" type="presParOf" srcId="{78ACF0C4-C2E6-4CE0-8DA6-F0E5D9242CD5}" destId="{F8BB94A5-F061-4346-89D3-36917D258CB0}" srcOrd="3" destOrd="0" presId="urn:microsoft.com/office/officeart/2005/8/layout/vList2"/>
    <dgm:cxn modelId="{0349E69F-0202-4227-AF16-7825550F757E}" type="presParOf" srcId="{78ACF0C4-C2E6-4CE0-8DA6-F0E5D9242CD5}" destId="{0412BE92-0279-4584-BC9A-359AAFFC2CA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093941-CCCD-44F3-AA4E-92475EAAD5C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F3262C0-46F7-43C6-916A-2DB5A539CC66}">
      <dgm:prSet/>
      <dgm:spPr/>
      <dgm:t>
        <a:bodyPr/>
        <a:lstStyle/>
        <a:p>
          <a:r>
            <a:rPr lang="en-US" dirty="0"/>
            <a:t>200 - SUCESS</a:t>
          </a:r>
        </a:p>
      </dgm:t>
    </dgm:pt>
    <dgm:pt modelId="{950F67B0-8354-4379-B6EB-9C1B9434D0EE}" type="parTrans" cxnId="{E75960EA-1A14-4B9F-9E83-988150452196}">
      <dgm:prSet/>
      <dgm:spPr/>
      <dgm:t>
        <a:bodyPr/>
        <a:lstStyle/>
        <a:p>
          <a:endParaRPr lang="en-US"/>
        </a:p>
      </dgm:t>
    </dgm:pt>
    <dgm:pt modelId="{77BF8DDA-9321-448E-8A54-4F0EB4CCFCFA}" type="sibTrans" cxnId="{E75960EA-1A14-4B9F-9E83-988150452196}">
      <dgm:prSet/>
      <dgm:spPr/>
      <dgm:t>
        <a:bodyPr/>
        <a:lstStyle/>
        <a:p>
          <a:endParaRPr lang="en-US"/>
        </a:p>
      </dgm:t>
    </dgm:pt>
    <dgm:pt modelId="{C94A8753-0F89-4C93-8BEC-773F68934578}">
      <dgm:prSet/>
      <dgm:spPr/>
      <dgm:t>
        <a:bodyPr/>
        <a:lstStyle/>
        <a:p>
          <a:r>
            <a:rPr lang="en-US"/>
            <a:t>404 - RESOURCE NOT FOUND</a:t>
          </a:r>
        </a:p>
      </dgm:t>
    </dgm:pt>
    <dgm:pt modelId="{C434B62C-7B94-4CD0-B6B0-D742F92CD4DA}" type="parTrans" cxnId="{032F480C-89DC-4CA3-BCBE-8EDD4FAC09E5}">
      <dgm:prSet/>
      <dgm:spPr/>
      <dgm:t>
        <a:bodyPr/>
        <a:lstStyle/>
        <a:p>
          <a:endParaRPr lang="en-US"/>
        </a:p>
      </dgm:t>
    </dgm:pt>
    <dgm:pt modelId="{04240F65-2E3C-4024-AC59-87B78707F9CC}" type="sibTrans" cxnId="{032F480C-89DC-4CA3-BCBE-8EDD4FAC09E5}">
      <dgm:prSet/>
      <dgm:spPr/>
      <dgm:t>
        <a:bodyPr/>
        <a:lstStyle/>
        <a:p>
          <a:endParaRPr lang="en-US"/>
        </a:p>
      </dgm:t>
    </dgm:pt>
    <dgm:pt modelId="{8544DF54-F11D-45C0-838B-3B96E47A8EAD}">
      <dgm:prSet/>
      <dgm:spPr/>
      <dgm:t>
        <a:bodyPr/>
        <a:lstStyle/>
        <a:p>
          <a:r>
            <a:rPr lang="en-US" dirty="0"/>
            <a:t>400 - BAD REQUEST</a:t>
          </a:r>
        </a:p>
      </dgm:t>
    </dgm:pt>
    <dgm:pt modelId="{378F9432-6B10-4916-8D3D-953CAD81A5BF}" type="parTrans" cxnId="{289F85ED-D34D-418C-AC3C-C522F313F125}">
      <dgm:prSet/>
      <dgm:spPr/>
      <dgm:t>
        <a:bodyPr/>
        <a:lstStyle/>
        <a:p>
          <a:endParaRPr lang="en-US"/>
        </a:p>
      </dgm:t>
    </dgm:pt>
    <dgm:pt modelId="{1A8198C8-516C-4477-9705-1DDCAE832877}" type="sibTrans" cxnId="{289F85ED-D34D-418C-AC3C-C522F313F125}">
      <dgm:prSet/>
      <dgm:spPr/>
      <dgm:t>
        <a:bodyPr/>
        <a:lstStyle/>
        <a:p>
          <a:endParaRPr lang="en-US"/>
        </a:p>
      </dgm:t>
    </dgm:pt>
    <dgm:pt modelId="{555DDB59-8326-4B66-ADC4-E06DCA1D3011}">
      <dgm:prSet/>
      <dgm:spPr/>
      <dgm:t>
        <a:bodyPr/>
        <a:lstStyle/>
        <a:p>
          <a:r>
            <a:rPr lang="en-US"/>
            <a:t>201 - CREATED</a:t>
          </a:r>
        </a:p>
      </dgm:t>
    </dgm:pt>
    <dgm:pt modelId="{C6334DB5-ACC8-47F0-8632-E899362DCC6D}" type="parTrans" cxnId="{57E95D83-17A2-4349-8A21-5AACFE35BEF8}">
      <dgm:prSet/>
      <dgm:spPr/>
      <dgm:t>
        <a:bodyPr/>
        <a:lstStyle/>
        <a:p>
          <a:endParaRPr lang="en-US"/>
        </a:p>
      </dgm:t>
    </dgm:pt>
    <dgm:pt modelId="{A6FA589E-9662-4238-B10B-B5AF429C8D14}" type="sibTrans" cxnId="{57E95D83-17A2-4349-8A21-5AACFE35BEF8}">
      <dgm:prSet/>
      <dgm:spPr/>
      <dgm:t>
        <a:bodyPr/>
        <a:lstStyle/>
        <a:p>
          <a:endParaRPr lang="en-US"/>
        </a:p>
      </dgm:t>
    </dgm:pt>
    <dgm:pt modelId="{C9A83C25-43EE-4F20-BA3E-369B4565CBBC}">
      <dgm:prSet/>
      <dgm:spPr/>
      <dgm:t>
        <a:bodyPr/>
        <a:lstStyle/>
        <a:p>
          <a:r>
            <a:rPr lang="en-US"/>
            <a:t>401 - UNAUTHORIZED</a:t>
          </a:r>
        </a:p>
      </dgm:t>
    </dgm:pt>
    <dgm:pt modelId="{C1AB9A94-01DF-4122-9ADA-C5E2104D37BD}" type="parTrans" cxnId="{A3059378-9834-401F-BBDB-16DA701D0BA1}">
      <dgm:prSet/>
      <dgm:spPr/>
      <dgm:t>
        <a:bodyPr/>
        <a:lstStyle/>
        <a:p>
          <a:endParaRPr lang="en-US"/>
        </a:p>
      </dgm:t>
    </dgm:pt>
    <dgm:pt modelId="{370B6F7A-46C7-4C26-9F72-657368589A23}" type="sibTrans" cxnId="{A3059378-9834-401F-BBDB-16DA701D0BA1}">
      <dgm:prSet/>
      <dgm:spPr/>
      <dgm:t>
        <a:bodyPr/>
        <a:lstStyle/>
        <a:p>
          <a:endParaRPr lang="en-US"/>
        </a:p>
      </dgm:t>
    </dgm:pt>
    <dgm:pt modelId="{A961D847-2F71-49A7-B3F8-EC6648E06446}">
      <dgm:prSet/>
      <dgm:spPr/>
      <dgm:t>
        <a:bodyPr/>
        <a:lstStyle/>
        <a:p>
          <a:r>
            <a:rPr lang="en-US"/>
            <a:t>415 - UNSUPPORTED TYPE - Representation not supported for the resource</a:t>
          </a:r>
        </a:p>
      </dgm:t>
    </dgm:pt>
    <dgm:pt modelId="{4BADE273-A081-4EB4-AA11-221A7810A510}" type="parTrans" cxnId="{8444C12F-106C-49B9-99C6-4453E52F45E7}">
      <dgm:prSet/>
      <dgm:spPr/>
      <dgm:t>
        <a:bodyPr/>
        <a:lstStyle/>
        <a:p>
          <a:endParaRPr lang="en-US"/>
        </a:p>
      </dgm:t>
    </dgm:pt>
    <dgm:pt modelId="{8474E43D-FC01-4F60-8FA5-BDBE8BF5AFA5}" type="sibTrans" cxnId="{8444C12F-106C-49B9-99C6-4453E52F45E7}">
      <dgm:prSet/>
      <dgm:spPr/>
      <dgm:t>
        <a:bodyPr/>
        <a:lstStyle/>
        <a:p>
          <a:endParaRPr lang="en-US"/>
        </a:p>
      </dgm:t>
    </dgm:pt>
    <dgm:pt modelId="{51FC3CAC-DB50-4C15-9B1B-6AC2262B65CF}">
      <dgm:prSet/>
      <dgm:spPr/>
      <dgm:t>
        <a:bodyPr/>
        <a:lstStyle/>
        <a:p>
          <a:r>
            <a:rPr lang="en-US"/>
            <a:t>500 - SERVER ERROR</a:t>
          </a:r>
        </a:p>
      </dgm:t>
    </dgm:pt>
    <dgm:pt modelId="{79E6979D-701D-4940-89A3-1D573D680B43}" type="parTrans" cxnId="{96139239-DFC9-43AC-8438-859CA305C908}">
      <dgm:prSet/>
      <dgm:spPr/>
      <dgm:t>
        <a:bodyPr/>
        <a:lstStyle/>
        <a:p>
          <a:endParaRPr lang="en-US"/>
        </a:p>
      </dgm:t>
    </dgm:pt>
    <dgm:pt modelId="{A2EF154E-4286-4DD2-9845-8D195A21E560}" type="sibTrans" cxnId="{96139239-DFC9-43AC-8438-859CA305C908}">
      <dgm:prSet/>
      <dgm:spPr/>
      <dgm:t>
        <a:bodyPr/>
        <a:lstStyle/>
        <a:p>
          <a:endParaRPr lang="en-US"/>
        </a:p>
      </dgm:t>
    </dgm:pt>
    <dgm:pt modelId="{7131E758-33F2-4F8B-9BE4-0A89B8A9F0D1}" type="pres">
      <dgm:prSet presAssocID="{04093941-CCCD-44F3-AA4E-92475EAAD5C9}" presName="linear" presStyleCnt="0">
        <dgm:presLayoutVars>
          <dgm:animLvl val="lvl"/>
          <dgm:resizeHandles val="exact"/>
        </dgm:presLayoutVars>
      </dgm:prSet>
      <dgm:spPr/>
    </dgm:pt>
    <dgm:pt modelId="{447F8AB8-80A5-4634-A079-984CE05CC7D1}" type="pres">
      <dgm:prSet presAssocID="{7F3262C0-46F7-43C6-916A-2DB5A539CC66}" presName="parentText" presStyleLbl="node1" presStyleIdx="0" presStyleCnt="7">
        <dgm:presLayoutVars>
          <dgm:chMax val="0"/>
          <dgm:bulletEnabled val="1"/>
        </dgm:presLayoutVars>
      </dgm:prSet>
      <dgm:spPr/>
    </dgm:pt>
    <dgm:pt modelId="{551839EC-EF86-4C60-B725-368028FBBC44}" type="pres">
      <dgm:prSet presAssocID="{77BF8DDA-9321-448E-8A54-4F0EB4CCFCFA}" presName="spacer" presStyleCnt="0"/>
      <dgm:spPr/>
    </dgm:pt>
    <dgm:pt modelId="{7F05E92A-7ADD-4FC3-8249-CA7D85E904C6}" type="pres">
      <dgm:prSet presAssocID="{C94A8753-0F89-4C93-8BEC-773F68934578}" presName="parentText" presStyleLbl="node1" presStyleIdx="1" presStyleCnt="7">
        <dgm:presLayoutVars>
          <dgm:chMax val="0"/>
          <dgm:bulletEnabled val="1"/>
        </dgm:presLayoutVars>
      </dgm:prSet>
      <dgm:spPr/>
    </dgm:pt>
    <dgm:pt modelId="{E5733820-71B5-43DF-AACD-0AC2AE8FCE56}" type="pres">
      <dgm:prSet presAssocID="{04240F65-2E3C-4024-AC59-87B78707F9CC}" presName="spacer" presStyleCnt="0"/>
      <dgm:spPr/>
    </dgm:pt>
    <dgm:pt modelId="{D3146F47-8CC9-435D-9F2D-DD1348A9F3B4}" type="pres">
      <dgm:prSet presAssocID="{8544DF54-F11D-45C0-838B-3B96E47A8EAD}" presName="parentText" presStyleLbl="node1" presStyleIdx="2" presStyleCnt="7">
        <dgm:presLayoutVars>
          <dgm:chMax val="0"/>
          <dgm:bulletEnabled val="1"/>
        </dgm:presLayoutVars>
      </dgm:prSet>
      <dgm:spPr/>
    </dgm:pt>
    <dgm:pt modelId="{0A690520-5245-4CAF-8FCF-2166597C8533}" type="pres">
      <dgm:prSet presAssocID="{1A8198C8-516C-4477-9705-1DDCAE832877}" presName="spacer" presStyleCnt="0"/>
      <dgm:spPr/>
    </dgm:pt>
    <dgm:pt modelId="{0BBF92F2-8D73-4C49-B068-46210CDFEA1E}" type="pres">
      <dgm:prSet presAssocID="{555DDB59-8326-4B66-ADC4-E06DCA1D3011}" presName="parentText" presStyleLbl="node1" presStyleIdx="3" presStyleCnt="7">
        <dgm:presLayoutVars>
          <dgm:chMax val="0"/>
          <dgm:bulletEnabled val="1"/>
        </dgm:presLayoutVars>
      </dgm:prSet>
      <dgm:spPr/>
    </dgm:pt>
    <dgm:pt modelId="{B74AD472-E5A8-42BE-82AF-5813E1DFF909}" type="pres">
      <dgm:prSet presAssocID="{A6FA589E-9662-4238-B10B-B5AF429C8D14}" presName="spacer" presStyleCnt="0"/>
      <dgm:spPr/>
    </dgm:pt>
    <dgm:pt modelId="{37EB0D49-A18D-4AB2-94A0-3DDF231BF6F8}" type="pres">
      <dgm:prSet presAssocID="{C9A83C25-43EE-4F20-BA3E-369B4565CBBC}" presName="parentText" presStyleLbl="node1" presStyleIdx="4" presStyleCnt="7">
        <dgm:presLayoutVars>
          <dgm:chMax val="0"/>
          <dgm:bulletEnabled val="1"/>
        </dgm:presLayoutVars>
      </dgm:prSet>
      <dgm:spPr/>
    </dgm:pt>
    <dgm:pt modelId="{40B9B495-D128-451A-9F05-1FFD3522657D}" type="pres">
      <dgm:prSet presAssocID="{370B6F7A-46C7-4C26-9F72-657368589A23}" presName="spacer" presStyleCnt="0"/>
      <dgm:spPr/>
    </dgm:pt>
    <dgm:pt modelId="{8A426F73-B163-465B-86CA-730F213A65B7}" type="pres">
      <dgm:prSet presAssocID="{A961D847-2F71-49A7-B3F8-EC6648E06446}" presName="parentText" presStyleLbl="node1" presStyleIdx="5" presStyleCnt="7">
        <dgm:presLayoutVars>
          <dgm:chMax val="0"/>
          <dgm:bulletEnabled val="1"/>
        </dgm:presLayoutVars>
      </dgm:prSet>
      <dgm:spPr/>
    </dgm:pt>
    <dgm:pt modelId="{EA5563C1-FC86-4C67-944F-91987E9A06FF}" type="pres">
      <dgm:prSet presAssocID="{8474E43D-FC01-4F60-8FA5-BDBE8BF5AFA5}" presName="spacer" presStyleCnt="0"/>
      <dgm:spPr/>
    </dgm:pt>
    <dgm:pt modelId="{8BA8A50C-7614-49FD-B1AC-3EB2F7ADCEC9}" type="pres">
      <dgm:prSet presAssocID="{51FC3CAC-DB50-4C15-9B1B-6AC2262B65CF}" presName="parentText" presStyleLbl="node1" presStyleIdx="6" presStyleCnt="7">
        <dgm:presLayoutVars>
          <dgm:chMax val="0"/>
          <dgm:bulletEnabled val="1"/>
        </dgm:presLayoutVars>
      </dgm:prSet>
      <dgm:spPr/>
    </dgm:pt>
  </dgm:ptLst>
  <dgm:cxnLst>
    <dgm:cxn modelId="{032F480C-89DC-4CA3-BCBE-8EDD4FAC09E5}" srcId="{04093941-CCCD-44F3-AA4E-92475EAAD5C9}" destId="{C94A8753-0F89-4C93-8BEC-773F68934578}" srcOrd="1" destOrd="0" parTransId="{C434B62C-7B94-4CD0-B6B0-D742F92CD4DA}" sibTransId="{04240F65-2E3C-4024-AC59-87B78707F9CC}"/>
    <dgm:cxn modelId="{3D674E15-A664-48A6-BBB2-0C49CA43F52F}" type="presOf" srcId="{C9A83C25-43EE-4F20-BA3E-369B4565CBBC}" destId="{37EB0D49-A18D-4AB2-94A0-3DDF231BF6F8}" srcOrd="0" destOrd="0" presId="urn:microsoft.com/office/officeart/2005/8/layout/vList2"/>
    <dgm:cxn modelId="{7C44C515-1552-40EC-B062-57FA33865148}" type="presOf" srcId="{04093941-CCCD-44F3-AA4E-92475EAAD5C9}" destId="{7131E758-33F2-4F8B-9BE4-0A89B8A9F0D1}" srcOrd="0" destOrd="0" presId="urn:microsoft.com/office/officeart/2005/8/layout/vList2"/>
    <dgm:cxn modelId="{8444C12F-106C-49B9-99C6-4453E52F45E7}" srcId="{04093941-CCCD-44F3-AA4E-92475EAAD5C9}" destId="{A961D847-2F71-49A7-B3F8-EC6648E06446}" srcOrd="5" destOrd="0" parTransId="{4BADE273-A081-4EB4-AA11-221A7810A510}" sibTransId="{8474E43D-FC01-4F60-8FA5-BDBE8BF5AFA5}"/>
    <dgm:cxn modelId="{96139239-DFC9-43AC-8438-859CA305C908}" srcId="{04093941-CCCD-44F3-AA4E-92475EAAD5C9}" destId="{51FC3CAC-DB50-4C15-9B1B-6AC2262B65CF}" srcOrd="6" destOrd="0" parTransId="{79E6979D-701D-4940-89A3-1D573D680B43}" sibTransId="{A2EF154E-4286-4DD2-9845-8D195A21E560}"/>
    <dgm:cxn modelId="{7A2BD739-9E1D-48C3-9439-36813C923F3F}" type="presOf" srcId="{7F3262C0-46F7-43C6-916A-2DB5A539CC66}" destId="{447F8AB8-80A5-4634-A079-984CE05CC7D1}" srcOrd="0" destOrd="0" presId="urn:microsoft.com/office/officeart/2005/8/layout/vList2"/>
    <dgm:cxn modelId="{7BB40F63-44C6-4B7F-A4E5-E27D5DADA765}" type="presOf" srcId="{C94A8753-0F89-4C93-8BEC-773F68934578}" destId="{7F05E92A-7ADD-4FC3-8249-CA7D85E904C6}" srcOrd="0" destOrd="0" presId="urn:microsoft.com/office/officeart/2005/8/layout/vList2"/>
    <dgm:cxn modelId="{22BAE36B-7FC2-4E02-9E7B-939059F6F15E}" type="presOf" srcId="{555DDB59-8326-4B66-ADC4-E06DCA1D3011}" destId="{0BBF92F2-8D73-4C49-B068-46210CDFEA1E}" srcOrd="0" destOrd="0" presId="urn:microsoft.com/office/officeart/2005/8/layout/vList2"/>
    <dgm:cxn modelId="{A3059378-9834-401F-BBDB-16DA701D0BA1}" srcId="{04093941-CCCD-44F3-AA4E-92475EAAD5C9}" destId="{C9A83C25-43EE-4F20-BA3E-369B4565CBBC}" srcOrd="4" destOrd="0" parTransId="{C1AB9A94-01DF-4122-9ADA-C5E2104D37BD}" sibTransId="{370B6F7A-46C7-4C26-9F72-657368589A23}"/>
    <dgm:cxn modelId="{57E95D83-17A2-4349-8A21-5AACFE35BEF8}" srcId="{04093941-CCCD-44F3-AA4E-92475EAAD5C9}" destId="{555DDB59-8326-4B66-ADC4-E06DCA1D3011}" srcOrd="3" destOrd="0" parTransId="{C6334DB5-ACC8-47F0-8632-E899362DCC6D}" sibTransId="{A6FA589E-9662-4238-B10B-B5AF429C8D14}"/>
    <dgm:cxn modelId="{A7C3A288-3142-4119-A88C-A981B457F43C}" type="presOf" srcId="{51FC3CAC-DB50-4C15-9B1B-6AC2262B65CF}" destId="{8BA8A50C-7614-49FD-B1AC-3EB2F7ADCEC9}" srcOrd="0" destOrd="0" presId="urn:microsoft.com/office/officeart/2005/8/layout/vList2"/>
    <dgm:cxn modelId="{791253B2-FDAC-4949-8CC2-AE0BA0E15B90}" type="presOf" srcId="{A961D847-2F71-49A7-B3F8-EC6648E06446}" destId="{8A426F73-B163-465B-86CA-730F213A65B7}" srcOrd="0" destOrd="0" presId="urn:microsoft.com/office/officeart/2005/8/layout/vList2"/>
    <dgm:cxn modelId="{208755CE-9AAC-4C6E-B4DF-BBA037EDC1FF}" type="presOf" srcId="{8544DF54-F11D-45C0-838B-3B96E47A8EAD}" destId="{D3146F47-8CC9-435D-9F2D-DD1348A9F3B4}" srcOrd="0" destOrd="0" presId="urn:microsoft.com/office/officeart/2005/8/layout/vList2"/>
    <dgm:cxn modelId="{E75960EA-1A14-4B9F-9E83-988150452196}" srcId="{04093941-CCCD-44F3-AA4E-92475EAAD5C9}" destId="{7F3262C0-46F7-43C6-916A-2DB5A539CC66}" srcOrd="0" destOrd="0" parTransId="{950F67B0-8354-4379-B6EB-9C1B9434D0EE}" sibTransId="{77BF8DDA-9321-448E-8A54-4F0EB4CCFCFA}"/>
    <dgm:cxn modelId="{289F85ED-D34D-418C-AC3C-C522F313F125}" srcId="{04093941-CCCD-44F3-AA4E-92475EAAD5C9}" destId="{8544DF54-F11D-45C0-838B-3B96E47A8EAD}" srcOrd="2" destOrd="0" parTransId="{378F9432-6B10-4916-8D3D-953CAD81A5BF}" sibTransId="{1A8198C8-516C-4477-9705-1DDCAE832877}"/>
    <dgm:cxn modelId="{F5348B31-3C31-4F12-B8E7-4F95595BEAA4}" type="presParOf" srcId="{7131E758-33F2-4F8B-9BE4-0A89B8A9F0D1}" destId="{447F8AB8-80A5-4634-A079-984CE05CC7D1}" srcOrd="0" destOrd="0" presId="urn:microsoft.com/office/officeart/2005/8/layout/vList2"/>
    <dgm:cxn modelId="{140EB736-D890-4E74-A1BE-6A17CAE7170D}" type="presParOf" srcId="{7131E758-33F2-4F8B-9BE4-0A89B8A9F0D1}" destId="{551839EC-EF86-4C60-B725-368028FBBC44}" srcOrd="1" destOrd="0" presId="urn:microsoft.com/office/officeart/2005/8/layout/vList2"/>
    <dgm:cxn modelId="{7A020039-D210-4083-892A-6DACACD6A887}" type="presParOf" srcId="{7131E758-33F2-4F8B-9BE4-0A89B8A9F0D1}" destId="{7F05E92A-7ADD-4FC3-8249-CA7D85E904C6}" srcOrd="2" destOrd="0" presId="urn:microsoft.com/office/officeart/2005/8/layout/vList2"/>
    <dgm:cxn modelId="{197E7005-F2A0-447F-84C8-F3D500EFCD34}" type="presParOf" srcId="{7131E758-33F2-4F8B-9BE4-0A89B8A9F0D1}" destId="{E5733820-71B5-43DF-AACD-0AC2AE8FCE56}" srcOrd="3" destOrd="0" presId="urn:microsoft.com/office/officeart/2005/8/layout/vList2"/>
    <dgm:cxn modelId="{4374F5A7-78BE-4526-B18C-92E9EAE1E61E}" type="presParOf" srcId="{7131E758-33F2-4F8B-9BE4-0A89B8A9F0D1}" destId="{D3146F47-8CC9-435D-9F2D-DD1348A9F3B4}" srcOrd="4" destOrd="0" presId="urn:microsoft.com/office/officeart/2005/8/layout/vList2"/>
    <dgm:cxn modelId="{AC7F1459-E809-47F6-A856-21C60409A870}" type="presParOf" srcId="{7131E758-33F2-4F8B-9BE4-0A89B8A9F0D1}" destId="{0A690520-5245-4CAF-8FCF-2166597C8533}" srcOrd="5" destOrd="0" presId="urn:microsoft.com/office/officeart/2005/8/layout/vList2"/>
    <dgm:cxn modelId="{6B54FF9F-7CD3-4B6C-8AC4-575967804F55}" type="presParOf" srcId="{7131E758-33F2-4F8B-9BE4-0A89B8A9F0D1}" destId="{0BBF92F2-8D73-4C49-B068-46210CDFEA1E}" srcOrd="6" destOrd="0" presId="urn:microsoft.com/office/officeart/2005/8/layout/vList2"/>
    <dgm:cxn modelId="{FF69F94F-86C0-4C60-98F4-C838437E5DA5}" type="presParOf" srcId="{7131E758-33F2-4F8B-9BE4-0A89B8A9F0D1}" destId="{B74AD472-E5A8-42BE-82AF-5813E1DFF909}" srcOrd="7" destOrd="0" presId="urn:microsoft.com/office/officeart/2005/8/layout/vList2"/>
    <dgm:cxn modelId="{3BA3F2E6-F171-4ED9-B2D9-8AA72EFBA175}" type="presParOf" srcId="{7131E758-33F2-4F8B-9BE4-0A89B8A9F0D1}" destId="{37EB0D49-A18D-4AB2-94A0-3DDF231BF6F8}" srcOrd="8" destOrd="0" presId="urn:microsoft.com/office/officeart/2005/8/layout/vList2"/>
    <dgm:cxn modelId="{E2B5FC45-614E-4855-B477-8B0551ED5053}" type="presParOf" srcId="{7131E758-33F2-4F8B-9BE4-0A89B8A9F0D1}" destId="{40B9B495-D128-451A-9F05-1FFD3522657D}" srcOrd="9" destOrd="0" presId="urn:microsoft.com/office/officeart/2005/8/layout/vList2"/>
    <dgm:cxn modelId="{D8400B39-87C1-49C4-B791-4B5A736FFF85}" type="presParOf" srcId="{7131E758-33F2-4F8B-9BE4-0A89B8A9F0D1}" destId="{8A426F73-B163-465B-86CA-730F213A65B7}" srcOrd="10" destOrd="0" presId="urn:microsoft.com/office/officeart/2005/8/layout/vList2"/>
    <dgm:cxn modelId="{D8ED7581-8B5D-49FB-9166-93EE9081B2CA}" type="presParOf" srcId="{7131E758-33F2-4F8B-9BE4-0A89B8A9F0D1}" destId="{EA5563C1-FC86-4C67-944F-91987E9A06FF}" srcOrd="11" destOrd="0" presId="urn:microsoft.com/office/officeart/2005/8/layout/vList2"/>
    <dgm:cxn modelId="{938F921C-FAE9-4B19-B992-16EEC3653742}" type="presParOf" srcId="{7131E758-33F2-4F8B-9BE4-0A89B8A9F0D1}" destId="{8BA8A50C-7614-49FD-B1AC-3EB2F7ADCEC9}"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C5913F1-6620-42CC-9039-A7315479C812}"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D54679BD-C351-4479-AF48-6779BA868C04}">
      <dgm:prSet/>
      <dgm:spPr/>
      <dgm:t>
        <a:bodyPr/>
        <a:lstStyle/>
        <a:p>
          <a:r>
            <a:rPr lang="en-US" dirty="0"/>
            <a:t>Following are the important things to consider when designing RESTful API’s:</a:t>
          </a:r>
        </a:p>
      </dgm:t>
    </dgm:pt>
    <dgm:pt modelId="{C0D7F4FE-27EC-4C5D-99B6-59DBB663FF02}" type="parTrans" cxnId="{65916618-B06E-46FA-A0C7-A4C084D86F8B}">
      <dgm:prSet/>
      <dgm:spPr/>
      <dgm:t>
        <a:bodyPr/>
        <a:lstStyle/>
        <a:p>
          <a:endParaRPr lang="en-US"/>
        </a:p>
      </dgm:t>
    </dgm:pt>
    <dgm:pt modelId="{953A1CF6-54B1-44A5-B9CF-2896B3376EEF}" type="sibTrans" cxnId="{65916618-B06E-46FA-A0C7-A4C084D86F8B}">
      <dgm:prSet/>
      <dgm:spPr/>
      <dgm:t>
        <a:bodyPr/>
        <a:lstStyle/>
        <a:p>
          <a:endParaRPr lang="en-US"/>
        </a:p>
      </dgm:t>
    </dgm:pt>
    <dgm:pt modelId="{D5920E1A-BB3B-42E8-85CA-EE6D7FFD3A49}">
      <dgm:prSet/>
      <dgm:spPr/>
      <dgm:t>
        <a:bodyPr/>
        <a:lstStyle/>
        <a:p>
          <a:r>
            <a:rPr lang="en-US" dirty="0"/>
            <a:t>While designing any API, the most important thing is to think about the </a:t>
          </a:r>
          <a:r>
            <a:rPr lang="en-US" dirty="0" err="1"/>
            <a:t>api</a:t>
          </a:r>
          <a:r>
            <a:rPr lang="en-US" dirty="0"/>
            <a:t> consumer i.e. the client who is going to use the service. What are his needs? Does the service </a:t>
          </a:r>
          <a:r>
            <a:rPr lang="en-US" dirty="0" err="1"/>
            <a:t>uri</a:t>
          </a:r>
          <a:r>
            <a:rPr lang="en-US" dirty="0"/>
            <a:t> make sense to him? Does the request, response format make sense to him?</a:t>
          </a:r>
        </a:p>
      </dgm:t>
    </dgm:pt>
    <dgm:pt modelId="{4C9F3A46-9C43-4560-88EA-EB563EDB87E8}" type="parTrans" cxnId="{7D51FD6B-9C36-4430-B449-C30BD722788C}">
      <dgm:prSet/>
      <dgm:spPr/>
      <dgm:t>
        <a:bodyPr/>
        <a:lstStyle/>
        <a:p>
          <a:endParaRPr lang="en-US"/>
        </a:p>
      </dgm:t>
    </dgm:pt>
    <dgm:pt modelId="{10252763-B4DB-42CA-955E-2159A8DDFA4F}" type="sibTrans" cxnId="{7D51FD6B-9C36-4430-B449-C30BD722788C}">
      <dgm:prSet/>
      <dgm:spPr/>
      <dgm:t>
        <a:bodyPr/>
        <a:lstStyle/>
        <a:p>
          <a:endParaRPr lang="en-US"/>
        </a:p>
      </dgm:t>
    </dgm:pt>
    <dgm:pt modelId="{3B99A77F-BB08-4A0B-94E5-A3880EE63B78}">
      <dgm:prSet/>
      <dgm:spPr/>
      <dgm:t>
        <a:bodyPr/>
        <a:lstStyle/>
        <a:p>
          <a:r>
            <a:rPr lang="en-US" dirty="0"/>
            <a:t>In Rest, we think Nouns (resources) and NOT Verbs (NOT actions). So, URI’s should represent resources. URI’s should be hierarchical and as self descriptive as possible. Prefer plurals.</a:t>
          </a:r>
        </a:p>
      </dgm:t>
    </dgm:pt>
    <dgm:pt modelId="{2F2397FE-602F-48B1-BCAD-C0F10DF13713}" type="parTrans" cxnId="{55810430-EA7A-4589-ADAF-6F5DD57B488F}">
      <dgm:prSet/>
      <dgm:spPr/>
      <dgm:t>
        <a:bodyPr/>
        <a:lstStyle/>
        <a:p>
          <a:endParaRPr lang="en-US"/>
        </a:p>
      </dgm:t>
    </dgm:pt>
    <dgm:pt modelId="{2F388BF5-6728-4432-8B2E-64919B12E86C}" type="sibTrans" cxnId="{55810430-EA7A-4589-ADAF-6F5DD57B488F}">
      <dgm:prSet/>
      <dgm:spPr/>
      <dgm:t>
        <a:bodyPr/>
        <a:lstStyle/>
        <a:p>
          <a:endParaRPr lang="en-US"/>
        </a:p>
      </dgm:t>
    </dgm:pt>
    <dgm:pt modelId="{10FEC606-5B85-49C0-BB9B-91DF503150EE}">
      <dgm:prSet/>
      <dgm:spPr/>
      <dgm:t>
        <a:bodyPr/>
        <a:lstStyle/>
        <a:p>
          <a:r>
            <a:rPr lang="en-US" dirty="0"/>
            <a:t>Always use HTTP Methods. </a:t>
          </a:r>
        </a:p>
      </dgm:t>
    </dgm:pt>
    <dgm:pt modelId="{925F3392-14DD-4F6F-B7E2-83AEBEB3C1AD}" type="parTrans" cxnId="{4B4F6686-42E9-4979-87D7-C7186F6199C2}">
      <dgm:prSet/>
      <dgm:spPr/>
      <dgm:t>
        <a:bodyPr/>
        <a:lstStyle/>
        <a:p>
          <a:endParaRPr lang="en-US"/>
        </a:p>
      </dgm:t>
    </dgm:pt>
    <dgm:pt modelId="{007EAB89-F0D9-4CEB-B7EE-913A89955993}" type="sibTrans" cxnId="{4B4F6686-42E9-4979-87D7-C7186F6199C2}">
      <dgm:prSet/>
      <dgm:spPr/>
      <dgm:t>
        <a:bodyPr/>
        <a:lstStyle/>
        <a:p>
          <a:endParaRPr lang="en-US"/>
        </a:p>
      </dgm:t>
    </dgm:pt>
    <dgm:pt modelId="{02F968CC-8659-4B99-B666-F0AFA5C60C88}">
      <dgm:prSet/>
      <dgm:spPr/>
      <dgm:t>
        <a:bodyPr/>
        <a:lstStyle/>
        <a:p>
          <a:r>
            <a:rPr lang="en-US" dirty="0"/>
            <a:t>GET : Should not update anything. Should be idempotent (same result in multiple calls). Possible Return Codes 200 (OK) + 404 (NOT FOUND) +400 (BAD REQUEST)</a:t>
          </a:r>
        </a:p>
      </dgm:t>
    </dgm:pt>
    <dgm:pt modelId="{1A243654-DEC4-486E-BAF7-D9DCC5A44A2E}" type="parTrans" cxnId="{BE71393E-2790-464C-8C45-BF793BDE3A6F}">
      <dgm:prSet/>
      <dgm:spPr/>
      <dgm:t>
        <a:bodyPr/>
        <a:lstStyle/>
        <a:p>
          <a:endParaRPr lang="en-US"/>
        </a:p>
      </dgm:t>
    </dgm:pt>
    <dgm:pt modelId="{4090518E-6AB0-43F9-944B-AB850871B669}" type="sibTrans" cxnId="{BE71393E-2790-464C-8C45-BF793BDE3A6F}">
      <dgm:prSet/>
      <dgm:spPr/>
      <dgm:t>
        <a:bodyPr/>
        <a:lstStyle/>
        <a:p>
          <a:endParaRPr lang="en-US"/>
        </a:p>
      </dgm:t>
    </dgm:pt>
    <dgm:pt modelId="{BC8B94DE-A468-47B7-B207-781B05F16767}">
      <dgm:prSet/>
      <dgm:spPr/>
      <dgm:t>
        <a:bodyPr/>
        <a:lstStyle/>
        <a:p>
          <a:r>
            <a:rPr lang="en-US" dirty="0"/>
            <a:t>POST : Should create new resource. Ideally return JSON with link to newly created resource. Same return codes as get possible. In addition : Return code 201 (CREATED) is possible.</a:t>
          </a:r>
        </a:p>
      </dgm:t>
    </dgm:pt>
    <dgm:pt modelId="{66411AD6-FBA7-4382-988C-8558293ED52C}" type="parTrans" cxnId="{11F7933E-9666-4B7F-9B3D-853F9203F07A}">
      <dgm:prSet/>
      <dgm:spPr/>
      <dgm:t>
        <a:bodyPr/>
        <a:lstStyle/>
        <a:p>
          <a:endParaRPr lang="en-US"/>
        </a:p>
      </dgm:t>
    </dgm:pt>
    <dgm:pt modelId="{0331B4EF-5F89-4060-8428-0F871B1FC2B5}" type="sibTrans" cxnId="{11F7933E-9666-4B7F-9B3D-853F9203F07A}">
      <dgm:prSet/>
      <dgm:spPr/>
      <dgm:t>
        <a:bodyPr/>
        <a:lstStyle/>
        <a:p>
          <a:endParaRPr lang="en-US"/>
        </a:p>
      </dgm:t>
    </dgm:pt>
    <dgm:pt modelId="{0358B3E8-8A7B-46AA-A595-5F4FF183B2DF}">
      <dgm:prSet/>
      <dgm:spPr/>
      <dgm:t>
        <a:bodyPr/>
        <a:lstStyle/>
        <a:p>
          <a:r>
            <a:rPr lang="en-US" dirty="0"/>
            <a:t>PUT : Update a known resource. ex: update client details. Possible Return Codes : 200(OK)</a:t>
          </a:r>
        </a:p>
      </dgm:t>
    </dgm:pt>
    <dgm:pt modelId="{3D7A1792-D14B-4802-A748-55C610E4FB7F}" type="parTrans" cxnId="{2B093546-2345-455E-BCB3-689DFCCF6238}">
      <dgm:prSet/>
      <dgm:spPr/>
      <dgm:t>
        <a:bodyPr/>
        <a:lstStyle/>
        <a:p>
          <a:endParaRPr lang="en-US"/>
        </a:p>
      </dgm:t>
    </dgm:pt>
    <dgm:pt modelId="{BB1ADACD-C41D-41F3-AA76-9373CC213CFE}" type="sibTrans" cxnId="{2B093546-2345-455E-BCB3-689DFCCF6238}">
      <dgm:prSet/>
      <dgm:spPr/>
      <dgm:t>
        <a:bodyPr/>
        <a:lstStyle/>
        <a:p>
          <a:endParaRPr lang="en-US"/>
        </a:p>
      </dgm:t>
    </dgm:pt>
    <dgm:pt modelId="{7F6F5D3E-A15F-4931-8185-A60AE9E58A2E}">
      <dgm:prSet/>
      <dgm:spPr/>
      <dgm:t>
        <a:bodyPr/>
        <a:lstStyle/>
        <a:p>
          <a:r>
            <a:rPr lang="en-US" dirty="0"/>
            <a:t>DELETE : Used to delete a resource.</a:t>
          </a:r>
        </a:p>
      </dgm:t>
    </dgm:pt>
    <dgm:pt modelId="{26F1993C-6110-42B6-B875-422152AC2975}" type="parTrans" cxnId="{E1D456F2-3F9A-4E9F-BF1C-EDD255AFA108}">
      <dgm:prSet/>
      <dgm:spPr/>
      <dgm:t>
        <a:bodyPr/>
        <a:lstStyle/>
        <a:p>
          <a:endParaRPr lang="en-US"/>
        </a:p>
      </dgm:t>
    </dgm:pt>
    <dgm:pt modelId="{42354C29-23A8-4928-AF1D-E7C36FA5A4B1}" type="sibTrans" cxnId="{E1D456F2-3F9A-4E9F-BF1C-EDD255AFA108}">
      <dgm:prSet/>
      <dgm:spPr/>
      <dgm:t>
        <a:bodyPr/>
        <a:lstStyle/>
        <a:p>
          <a:endParaRPr lang="en-US"/>
        </a:p>
      </dgm:t>
    </dgm:pt>
    <dgm:pt modelId="{88A97CB5-1866-439D-8AD2-539EF48E4415}" type="pres">
      <dgm:prSet presAssocID="{2C5913F1-6620-42CC-9039-A7315479C812}" presName="linear" presStyleCnt="0">
        <dgm:presLayoutVars>
          <dgm:animLvl val="lvl"/>
          <dgm:resizeHandles val="exact"/>
        </dgm:presLayoutVars>
      </dgm:prSet>
      <dgm:spPr/>
    </dgm:pt>
    <dgm:pt modelId="{1B6971C8-196D-42DA-AC00-6031DFF58FC6}" type="pres">
      <dgm:prSet presAssocID="{D54679BD-C351-4479-AF48-6779BA868C04}" presName="parentText" presStyleLbl="node1" presStyleIdx="0" presStyleCnt="1">
        <dgm:presLayoutVars>
          <dgm:chMax val="0"/>
          <dgm:bulletEnabled val="1"/>
        </dgm:presLayoutVars>
      </dgm:prSet>
      <dgm:spPr/>
    </dgm:pt>
    <dgm:pt modelId="{6927A7C9-8BAB-428F-95B6-819FE7B47CA4}" type="pres">
      <dgm:prSet presAssocID="{D54679BD-C351-4479-AF48-6779BA868C04}" presName="childText" presStyleLbl="revTx" presStyleIdx="0" presStyleCnt="1">
        <dgm:presLayoutVars>
          <dgm:bulletEnabled val="1"/>
        </dgm:presLayoutVars>
      </dgm:prSet>
      <dgm:spPr/>
    </dgm:pt>
  </dgm:ptLst>
  <dgm:cxnLst>
    <dgm:cxn modelId="{E620B10B-E60B-4255-B9A0-5645DAAA301B}" type="presOf" srcId="{0358B3E8-8A7B-46AA-A595-5F4FF183B2DF}" destId="{6927A7C9-8BAB-428F-95B6-819FE7B47CA4}" srcOrd="0" destOrd="5" presId="urn:microsoft.com/office/officeart/2005/8/layout/vList2"/>
    <dgm:cxn modelId="{65916618-B06E-46FA-A0C7-A4C084D86F8B}" srcId="{2C5913F1-6620-42CC-9039-A7315479C812}" destId="{D54679BD-C351-4479-AF48-6779BA868C04}" srcOrd="0" destOrd="0" parTransId="{C0D7F4FE-27EC-4C5D-99B6-59DBB663FF02}" sibTransId="{953A1CF6-54B1-44A5-B9CF-2896B3376EEF}"/>
    <dgm:cxn modelId="{579DA522-A28A-46B5-9C19-E9136C17A22B}" type="presOf" srcId="{10FEC606-5B85-49C0-BB9B-91DF503150EE}" destId="{6927A7C9-8BAB-428F-95B6-819FE7B47CA4}" srcOrd="0" destOrd="2" presId="urn:microsoft.com/office/officeart/2005/8/layout/vList2"/>
    <dgm:cxn modelId="{55810430-EA7A-4589-ADAF-6F5DD57B488F}" srcId="{D54679BD-C351-4479-AF48-6779BA868C04}" destId="{3B99A77F-BB08-4A0B-94E5-A3880EE63B78}" srcOrd="1" destOrd="0" parTransId="{2F2397FE-602F-48B1-BCAD-C0F10DF13713}" sibTransId="{2F388BF5-6728-4432-8B2E-64919B12E86C}"/>
    <dgm:cxn modelId="{BE71393E-2790-464C-8C45-BF793BDE3A6F}" srcId="{10FEC606-5B85-49C0-BB9B-91DF503150EE}" destId="{02F968CC-8659-4B99-B666-F0AFA5C60C88}" srcOrd="0" destOrd="0" parTransId="{1A243654-DEC4-486E-BAF7-D9DCC5A44A2E}" sibTransId="{4090518E-6AB0-43F9-944B-AB850871B669}"/>
    <dgm:cxn modelId="{11F7933E-9666-4B7F-9B3D-853F9203F07A}" srcId="{10FEC606-5B85-49C0-BB9B-91DF503150EE}" destId="{BC8B94DE-A468-47B7-B207-781B05F16767}" srcOrd="1" destOrd="0" parTransId="{66411AD6-FBA7-4382-988C-8558293ED52C}" sibTransId="{0331B4EF-5F89-4060-8428-0F871B1FC2B5}"/>
    <dgm:cxn modelId="{E63F0645-4E00-424B-9FD2-7B9B58FC0E54}" type="presOf" srcId="{BC8B94DE-A468-47B7-B207-781B05F16767}" destId="{6927A7C9-8BAB-428F-95B6-819FE7B47CA4}" srcOrd="0" destOrd="4" presId="urn:microsoft.com/office/officeart/2005/8/layout/vList2"/>
    <dgm:cxn modelId="{2B093546-2345-455E-BCB3-689DFCCF6238}" srcId="{10FEC606-5B85-49C0-BB9B-91DF503150EE}" destId="{0358B3E8-8A7B-46AA-A595-5F4FF183B2DF}" srcOrd="2" destOrd="0" parTransId="{3D7A1792-D14B-4802-A748-55C610E4FB7F}" sibTransId="{BB1ADACD-C41D-41F3-AA76-9373CC213CFE}"/>
    <dgm:cxn modelId="{7D51FD6B-9C36-4430-B449-C30BD722788C}" srcId="{D54679BD-C351-4479-AF48-6779BA868C04}" destId="{D5920E1A-BB3B-42E8-85CA-EE6D7FFD3A49}" srcOrd="0" destOrd="0" parTransId="{4C9F3A46-9C43-4560-88EA-EB563EDB87E8}" sibTransId="{10252763-B4DB-42CA-955E-2159A8DDFA4F}"/>
    <dgm:cxn modelId="{4B4F6686-42E9-4979-87D7-C7186F6199C2}" srcId="{D54679BD-C351-4479-AF48-6779BA868C04}" destId="{10FEC606-5B85-49C0-BB9B-91DF503150EE}" srcOrd="2" destOrd="0" parTransId="{925F3392-14DD-4F6F-B7E2-83AEBEB3C1AD}" sibTransId="{007EAB89-F0D9-4CEB-B7EE-913A89955993}"/>
    <dgm:cxn modelId="{BF83268A-0FDC-41B9-8BFA-351A913346B5}" type="presOf" srcId="{2C5913F1-6620-42CC-9039-A7315479C812}" destId="{88A97CB5-1866-439D-8AD2-539EF48E4415}" srcOrd="0" destOrd="0" presId="urn:microsoft.com/office/officeart/2005/8/layout/vList2"/>
    <dgm:cxn modelId="{80F78FA4-0D3E-4F0C-B25C-DFAD1500D883}" type="presOf" srcId="{D54679BD-C351-4479-AF48-6779BA868C04}" destId="{1B6971C8-196D-42DA-AC00-6031DFF58FC6}" srcOrd="0" destOrd="0" presId="urn:microsoft.com/office/officeart/2005/8/layout/vList2"/>
    <dgm:cxn modelId="{C9D12DA6-CD7D-4ABD-B732-DB526E844FA4}" type="presOf" srcId="{D5920E1A-BB3B-42E8-85CA-EE6D7FFD3A49}" destId="{6927A7C9-8BAB-428F-95B6-819FE7B47CA4}" srcOrd="0" destOrd="0" presId="urn:microsoft.com/office/officeart/2005/8/layout/vList2"/>
    <dgm:cxn modelId="{209B5CBA-98BA-4911-AECA-CCBF899369D0}" type="presOf" srcId="{02F968CC-8659-4B99-B666-F0AFA5C60C88}" destId="{6927A7C9-8BAB-428F-95B6-819FE7B47CA4}" srcOrd="0" destOrd="3" presId="urn:microsoft.com/office/officeart/2005/8/layout/vList2"/>
    <dgm:cxn modelId="{674A24D0-33A3-4620-9CAA-7124EDB962BD}" type="presOf" srcId="{3B99A77F-BB08-4A0B-94E5-A3880EE63B78}" destId="{6927A7C9-8BAB-428F-95B6-819FE7B47CA4}" srcOrd="0" destOrd="1" presId="urn:microsoft.com/office/officeart/2005/8/layout/vList2"/>
    <dgm:cxn modelId="{C81F19EA-CD30-41E0-88DF-4448EF17BA5B}" type="presOf" srcId="{7F6F5D3E-A15F-4931-8185-A60AE9E58A2E}" destId="{6927A7C9-8BAB-428F-95B6-819FE7B47CA4}" srcOrd="0" destOrd="6" presId="urn:microsoft.com/office/officeart/2005/8/layout/vList2"/>
    <dgm:cxn modelId="{E1D456F2-3F9A-4E9F-BF1C-EDD255AFA108}" srcId="{10FEC606-5B85-49C0-BB9B-91DF503150EE}" destId="{7F6F5D3E-A15F-4931-8185-A60AE9E58A2E}" srcOrd="3" destOrd="0" parTransId="{26F1993C-6110-42B6-B875-422152AC2975}" sibTransId="{42354C29-23A8-4928-AF1D-E7C36FA5A4B1}"/>
    <dgm:cxn modelId="{691DA566-20D7-4A31-AE2A-AA50DCD284B2}" type="presParOf" srcId="{88A97CB5-1866-439D-8AD2-539EF48E4415}" destId="{1B6971C8-196D-42DA-AC00-6031DFF58FC6}" srcOrd="0" destOrd="0" presId="urn:microsoft.com/office/officeart/2005/8/layout/vList2"/>
    <dgm:cxn modelId="{5A79B287-EE2E-4447-BE78-D47D53C62305}" type="presParOf" srcId="{88A97CB5-1866-439D-8AD2-539EF48E4415}" destId="{6927A7C9-8BAB-428F-95B6-819FE7B47CA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B9C6-1DF0-490F-A2EC-D216B49A8A18}">
      <dsp:nvSpPr>
        <dsp:cNvPr id="0" name=""/>
        <dsp:cNvSpPr/>
      </dsp:nvSpPr>
      <dsp:spPr>
        <a:xfrm>
          <a:off x="2197043" y="558046"/>
          <a:ext cx="429008" cy="91440"/>
        </a:xfrm>
        <a:custGeom>
          <a:avLst/>
          <a:gdLst/>
          <a:ahLst/>
          <a:cxnLst/>
          <a:rect l="0" t="0" r="0" b="0"/>
          <a:pathLst>
            <a:path>
              <a:moveTo>
                <a:pt x="0" y="45720"/>
              </a:moveTo>
              <a:lnTo>
                <a:pt x="42900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0057" y="601466"/>
        <a:ext cx="22980" cy="4600"/>
      </dsp:txXfrm>
    </dsp:sp>
    <dsp:sp modelId="{73A6FBC7-1C0A-4BA4-B944-FC9882D035D3}">
      <dsp:nvSpPr>
        <dsp:cNvPr id="0" name=""/>
        <dsp:cNvSpPr/>
      </dsp:nvSpPr>
      <dsp:spPr>
        <a:xfrm>
          <a:off x="200546" y="4277"/>
          <a:ext cx="1998296" cy="11989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18" tIns="102782" rIns="97918" bIns="102782" numCol="1" spcCol="1270" anchor="ctr" anchorCtr="0">
          <a:noAutofit/>
        </a:bodyPr>
        <a:lstStyle/>
        <a:p>
          <a:pPr marL="0" lvl="0" indent="0" algn="ctr" defTabSz="533400">
            <a:lnSpc>
              <a:spcPct val="90000"/>
            </a:lnSpc>
            <a:spcBef>
              <a:spcPct val="0"/>
            </a:spcBef>
            <a:spcAft>
              <a:spcPct val="35000"/>
            </a:spcAft>
            <a:buNone/>
          </a:pPr>
          <a:r>
            <a:rPr lang="en-US" sz="1200" kern="1200"/>
            <a:t>When a request is sent to the Spring MVC Framework the following sequence of events happen. </a:t>
          </a:r>
        </a:p>
      </dsp:txBody>
      <dsp:txXfrm>
        <a:off x="200546" y="4277"/>
        <a:ext cx="1998296" cy="1198977"/>
      </dsp:txXfrm>
    </dsp:sp>
    <dsp:sp modelId="{56A06ADD-4E9D-4A7F-8A04-CD6D19FB6760}">
      <dsp:nvSpPr>
        <dsp:cNvPr id="0" name=""/>
        <dsp:cNvSpPr/>
      </dsp:nvSpPr>
      <dsp:spPr>
        <a:xfrm>
          <a:off x="4654948" y="558046"/>
          <a:ext cx="429008" cy="91440"/>
        </a:xfrm>
        <a:custGeom>
          <a:avLst/>
          <a:gdLst/>
          <a:ahLst/>
          <a:cxnLst/>
          <a:rect l="0" t="0" r="0" b="0"/>
          <a:pathLst>
            <a:path>
              <a:moveTo>
                <a:pt x="0" y="45720"/>
              </a:moveTo>
              <a:lnTo>
                <a:pt x="429008" y="45720"/>
              </a:lnTo>
            </a:path>
          </a:pathLst>
        </a:custGeom>
        <a:noFill/>
        <a:ln w="6350" cap="flat" cmpd="sng" algn="ctr">
          <a:solidFill>
            <a:schemeClr val="accent5">
              <a:hueOff val="-1351709"/>
              <a:satOff val="-3484"/>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7962" y="601466"/>
        <a:ext cx="22980" cy="4600"/>
      </dsp:txXfrm>
    </dsp:sp>
    <dsp:sp modelId="{ECD02DA9-4EEF-4FF8-B7D3-D6E2984B621C}">
      <dsp:nvSpPr>
        <dsp:cNvPr id="0" name=""/>
        <dsp:cNvSpPr/>
      </dsp:nvSpPr>
      <dsp:spPr>
        <a:xfrm>
          <a:off x="2658451" y="4277"/>
          <a:ext cx="1998296" cy="1198977"/>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18" tIns="102782" rIns="97918" bIns="102782" numCol="1" spcCol="1270" anchor="ctr" anchorCtr="0">
          <a:noAutofit/>
        </a:bodyPr>
        <a:lstStyle/>
        <a:p>
          <a:pPr marL="0" lvl="0" indent="0" algn="ctr" defTabSz="533400">
            <a:lnSpc>
              <a:spcPct val="90000"/>
            </a:lnSpc>
            <a:spcBef>
              <a:spcPct val="0"/>
            </a:spcBef>
            <a:spcAft>
              <a:spcPct val="35000"/>
            </a:spcAft>
            <a:buNone/>
          </a:pPr>
          <a:r>
            <a:rPr lang="en-US" sz="1200" kern="1200"/>
            <a:t>The </a:t>
          </a:r>
          <a:r>
            <a:rPr lang="en-US" sz="1200" i="1" kern="1200"/>
            <a:t>DispatcherServlet</a:t>
          </a:r>
          <a:r>
            <a:rPr lang="en-US" sz="1200" kern="1200"/>
            <a:t> first receives the request. </a:t>
          </a:r>
        </a:p>
      </dsp:txBody>
      <dsp:txXfrm>
        <a:off x="2658451" y="4277"/>
        <a:ext cx="1998296" cy="1198977"/>
      </dsp:txXfrm>
    </dsp:sp>
    <dsp:sp modelId="{D04F77D9-E3F5-4B55-B3AC-AD87981A9A16}">
      <dsp:nvSpPr>
        <dsp:cNvPr id="0" name=""/>
        <dsp:cNvSpPr/>
      </dsp:nvSpPr>
      <dsp:spPr>
        <a:xfrm>
          <a:off x="1199695" y="1201455"/>
          <a:ext cx="4915809" cy="429008"/>
        </a:xfrm>
        <a:custGeom>
          <a:avLst/>
          <a:gdLst/>
          <a:ahLst/>
          <a:cxnLst/>
          <a:rect l="0" t="0" r="0" b="0"/>
          <a:pathLst>
            <a:path>
              <a:moveTo>
                <a:pt x="4915809" y="0"/>
              </a:moveTo>
              <a:lnTo>
                <a:pt x="4915809" y="231604"/>
              </a:lnTo>
              <a:lnTo>
                <a:pt x="0" y="231604"/>
              </a:lnTo>
              <a:lnTo>
                <a:pt x="0" y="429008"/>
              </a:lnTo>
            </a:path>
          </a:pathLst>
        </a:custGeom>
        <a:noFill/>
        <a:ln w="6350" cap="flat" cmpd="sng" algn="ctr">
          <a:solidFill>
            <a:schemeClr val="accent5">
              <a:hueOff val="-2703417"/>
              <a:satOff val="-6968"/>
              <a:lumOff val="-4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34168" y="1413659"/>
        <a:ext cx="246862" cy="4600"/>
      </dsp:txXfrm>
    </dsp:sp>
    <dsp:sp modelId="{07A3F14A-BDEB-4F3C-9F17-CDFB5028E9BC}">
      <dsp:nvSpPr>
        <dsp:cNvPr id="0" name=""/>
        <dsp:cNvSpPr/>
      </dsp:nvSpPr>
      <dsp:spPr>
        <a:xfrm>
          <a:off x="5116356" y="4277"/>
          <a:ext cx="1998296" cy="1198977"/>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18" tIns="102782" rIns="97918" bIns="102782" numCol="1" spcCol="1270" anchor="ctr" anchorCtr="0">
          <a:noAutofit/>
        </a:bodyPr>
        <a:lstStyle/>
        <a:p>
          <a:pPr marL="0" lvl="0" indent="0" algn="ctr" defTabSz="533400">
            <a:lnSpc>
              <a:spcPct val="90000"/>
            </a:lnSpc>
            <a:spcBef>
              <a:spcPct val="0"/>
            </a:spcBef>
            <a:spcAft>
              <a:spcPct val="35000"/>
            </a:spcAft>
            <a:buNone/>
          </a:pPr>
          <a:r>
            <a:rPr lang="en-US" sz="1200" kern="1200"/>
            <a:t>The </a:t>
          </a:r>
          <a:r>
            <a:rPr lang="en-US" sz="1200" i="1" kern="1200"/>
            <a:t>DispatcherServlet</a:t>
          </a:r>
          <a:r>
            <a:rPr lang="en-US" sz="1200" kern="1200"/>
            <a:t> consults the </a:t>
          </a:r>
          <a:r>
            <a:rPr lang="en-US" sz="1200" i="1" kern="1200"/>
            <a:t>HandlerMapping</a:t>
          </a:r>
          <a:r>
            <a:rPr lang="en-US" sz="1200" kern="1200"/>
            <a:t> and invokes the </a:t>
          </a:r>
          <a:r>
            <a:rPr lang="en-US" sz="1200" i="1" kern="1200"/>
            <a:t>Controller</a:t>
          </a:r>
          <a:r>
            <a:rPr lang="en-US" sz="1200" kern="1200"/>
            <a:t> associated with the request.</a:t>
          </a:r>
        </a:p>
      </dsp:txBody>
      <dsp:txXfrm>
        <a:off x="5116356" y="4277"/>
        <a:ext cx="1998296" cy="1198977"/>
      </dsp:txXfrm>
    </dsp:sp>
    <dsp:sp modelId="{7D38E81C-54FD-4E16-AB81-5E6793409670}">
      <dsp:nvSpPr>
        <dsp:cNvPr id="0" name=""/>
        <dsp:cNvSpPr/>
      </dsp:nvSpPr>
      <dsp:spPr>
        <a:xfrm>
          <a:off x="2197043" y="2216633"/>
          <a:ext cx="429008" cy="91440"/>
        </a:xfrm>
        <a:custGeom>
          <a:avLst/>
          <a:gdLst/>
          <a:ahLst/>
          <a:cxnLst/>
          <a:rect l="0" t="0" r="0" b="0"/>
          <a:pathLst>
            <a:path>
              <a:moveTo>
                <a:pt x="0" y="45720"/>
              </a:moveTo>
              <a:lnTo>
                <a:pt x="429008" y="45720"/>
              </a:lnTo>
            </a:path>
          </a:pathLst>
        </a:custGeom>
        <a:noFill/>
        <a:ln w="6350" cap="flat" cmpd="sng" algn="ctr">
          <a:solidFill>
            <a:schemeClr val="accent5">
              <a:hueOff val="-4055126"/>
              <a:satOff val="-10451"/>
              <a:lumOff val="-7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0057" y="2260052"/>
        <a:ext cx="22980" cy="4600"/>
      </dsp:txXfrm>
    </dsp:sp>
    <dsp:sp modelId="{8F4FFEB4-B554-4140-9100-2AA17E8D6A67}">
      <dsp:nvSpPr>
        <dsp:cNvPr id="0" name=""/>
        <dsp:cNvSpPr/>
      </dsp:nvSpPr>
      <dsp:spPr>
        <a:xfrm>
          <a:off x="200546" y="1662864"/>
          <a:ext cx="1998296" cy="119897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18" tIns="102782" rIns="97918" bIns="102782" numCol="1" spcCol="1270" anchor="ctr" anchorCtr="0">
          <a:noAutofit/>
        </a:bodyPr>
        <a:lstStyle/>
        <a:p>
          <a:pPr marL="0" lvl="0" indent="0" algn="ctr" defTabSz="533400">
            <a:lnSpc>
              <a:spcPct val="90000"/>
            </a:lnSpc>
            <a:spcBef>
              <a:spcPct val="0"/>
            </a:spcBef>
            <a:spcAft>
              <a:spcPct val="35000"/>
            </a:spcAft>
            <a:buNone/>
          </a:pPr>
          <a:r>
            <a:rPr lang="en-US" sz="1200" kern="1200" dirty="0"/>
            <a:t>The </a:t>
          </a:r>
          <a:r>
            <a:rPr lang="en-US" sz="1200" i="1" kern="1200" dirty="0"/>
            <a:t>Controller</a:t>
          </a:r>
          <a:r>
            <a:rPr lang="en-US" sz="1200" kern="1200" dirty="0"/>
            <a:t> process the request by calling the appropriate service methods and returns a </a:t>
          </a:r>
          <a:r>
            <a:rPr lang="en-US" sz="1200" i="1" kern="1200" dirty="0" err="1"/>
            <a:t>ModeAndView</a:t>
          </a:r>
          <a:r>
            <a:rPr lang="en-US" sz="1200" kern="1200" dirty="0"/>
            <a:t> object to the </a:t>
          </a:r>
          <a:r>
            <a:rPr lang="en-US" sz="1200" i="1" kern="1200" dirty="0" err="1"/>
            <a:t>DispatcherServlet</a:t>
          </a:r>
          <a:r>
            <a:rPr lang="en-US" sz="1200" kern="1200" dirty="0"/>
            <a:t>. The </a:t>
          </a:r>
          <a:r>
            <a:rPr lang="en-US" sz="1200" i="1" kern="1200" dirty="0" err="1"/>
            <a:t>ModeAndView</a:t>
          </a:r>
          <a:r>
            <a:rPr lang="en-US" sz="1200" kern="1200" dirty="0"/>
            <a:t> object contains the model data and the view name. </a:t>
          </a:r>
        </a:p>
      </dsp:txBody>
      <dsp:txXfrm>
        <a:off x="200546" y="1662864"/>
        <a:ext cx="1998296" cy="1198977"/>
      </dsp:txXfrm>
    </dsp:sp>
    <dsp:sp modelId="{552F77CC-62C1-4C8B-ADA7-A755FD8DCD8D}">
      <dsp:nvSpPr>
        <dsp:cNvPr id="0" name=""/>
        <dsp:cNvSpPr/>
      </dsp:nvSpPr>
      <dsp:spPr>
        <a:xfrm>
          <a:off x="4654948" y="2216633"/>
          <a:ext cx="429008" cy="91440"/>
        </a:xfrm>
        <a:custGeom>
          <a:avLst/>
          <a:gdLst/>
          <a:ahLst/>
          <a:cxnLst/>
          <a:rect l="0" t="0" r="0" b="0"/>
          <a:pathLst>
            <a:path>
              <a:moveTo>
                <a:pt x="0" y="45720"/>
              </a:moveTo>
              <a:lnTo>
                <a:pt x="429008" y="45720"/>
              </a:lnTo>
            </a:path>
          </a:pathLst>
        </a:custGeom>
        <a:noFill/>
        <a:ln w="6350" cap="flat" cmpd="sng" algn="ctr">
          <a:solidFill>
            <a:schemeClr val="accent5">
              <a:hueOff val="-5406834"/>
              <a:satOff val="-13935"/>
              <a:lumOff val="-9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7962" y="2260052"/>
        <a:ext cx="22980" cy="4600"/>
      </dsp:txXfrm>
    </dsp:sp>
    <dsp:sp modelId="{B23C1C8F-D9B6-40A9-A6A8-11B5091023BA}">
      <dsp:nvSpPr>
        <dsp:cNvPr id="0" name=""/>
        <dsp:cNvSpPr/>
      </dsp:nvSpPr>
      <dsp:spPr>
        <a:xfrm>
          <a:off x="2658451" y="1662864"/>
          <a:ext cx="1998296" cy="1198977"/>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18" tIns="102782" rIns="97918" bIns="102782" numCol="1" spcCol="1270" anchor="ctr" anchorCtr="0">
          <a:noAutofit/>
        </a:bodyPr>
        <a:lstStyle/>
        <a:p>
          <a:pPr marL="0" lvl="0" indent="0" algn="ctr" defTabSz="533400">
            <a:lnSpc>
              <a:spcPct val="90000"/>
            </a:lnSpc>
            <a:spcBef>
              <a:spcPct val="0"/>
            </a:spcBef>
            <a:spcAft>
              <a:spcPct val="35000"/>
            </a:spcAft>
            <a:buNone/>
          </a:pPr>
          <a:r>
            <a:rPr lang="en-US" sz="1200" kern="1200"/>
            <a:t>The </a:t>
          </a:r>
          <a:r>
            <a:rPr lang="en-US" sz="1200" i="1" kern="1200"/>
            <a:t>DispatcherServlet</a:t>
          </a:r>
          <a:r>
            <a:rPr lang="en-US" sz="1200" kern="1200"/>
            <a:t> sends the view name to a </a:t>
          </a:r>
          <a:r>
            <a:rPr lang="en-US" sz="1200" i="1" kern="1200"/>
            <a:t>ViewResolver</a:t>
          </a:r>
          <a:r>
            <a:rPr lang="en-US" sz="1200" kern="1200"/>
            <a:t> to find the actual </a:t>
          </a:r>
          <a:r>
            <a:rPr lang="en-US" sz="1200" i="1" kern="1200"/>
            <a:t>View</a:t>
          </a:r>
          <a:r>
            <a:rPr lang="en-US" sz="1200" kern="1200"/>
            <a:t> to invoke. </a:t>
          </a:r>
        </a:p>
      </dsp:txBody>
      <dsp:txXfrm>
        <a:off x="2658451" y="1662864"/>
        <a:ext cx="1998296" cy="1198977"/>
      </dsp:txXfrm>
    </dsp:sp>
    <dsp:sp modelId="{06B847F4-CB45-420B-B9B1-6A75A58468F4}">
      <dsp:nvSpPr>
        <dsp:cNvPr id="0" name=""/>
        <dsp:cNvSpPr/>
      </dsp:nvSpPr>
      <dsp:spPr>
        <a:xfrm>
          <a:off x="1199695" y="2860041"/>
          <a:ext cx="4915809" cy="429008"/>
        </a:xfrm>
        <a:custGeom>
          <a:avLst/>
          <a:gdLst/>
          <a:ahLst/>
          <a:cxnLst/>
          <a:rect l="0" t="0" r="0" b="0"/>
          <a:pathLst>
            <a:path>
              <a:moveTo>
                <a:pt x="4915809" y="0"/>
              </a:moveTo>
              <a:lnTo>
                <a:pt x="4915809" y="231604"/>
              </a:lnTo>
              <a:lnTo>
                <a:pt x="0" y="231604"/>
              </a:lnTo>
              <a:lnTo>
                <a:pt x="0" y="429008"/>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34168" y="3072245"/>
        <a:ext cx="246862" cy="4600"/>
      </dsp:txXfrm>
    </dsp:sp>
    <dsp:sp modelId="{B64F1B8E-5EF9-4CB9-9F5A-AC4F585CF507}">
      <dsp:nvSpPr>
        <dsp:cNvPr id="0" name=""/>
        <dsp:cNvSpPr/>
      </dsp:nvSpPr>
      <dsp:spPr>
        <a:xfrm>
          <a:off x="5116356" y="1662864"/>
          <a:ext cx="1998296" cy="1198977"/>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18" tIns="102782" rIns="97918" bIns="102782" numCol="1" spcCol="1270" anchor="ctr" anchorCtr="0">
          <a:noAutofit/>
        </a:bodyPr>
        <a:lstStyle/>
        <a:p>
          <a:pPr marL="0" lvl="0" indent="0" algn="ctr" defTabSz="533400">
            <a:lnSpc>
              <a:spcPct val="90000"/>
            </a:lnSpc>
            <a:spcBef>
              <a:spcPct val="0"/>
            </a:spcBef>
            <a:spcAft>
              <a:spcPct val="35000"/>
            </a:spcAft>
            <a:buNone/>
          </a:pPr>
          <a:r>
            <a:rPr lang="en-US" sz="1200" kern="1200"/>
            <a:t>Now the </a:t>
          </a:r>
          <a:r>
            <a:rPr lang="en-US" sz="1200" i="1" kern="1200"/>
            <a:t>DispatcherServlet</a:t>
          </a:r>
          <a:r>
            <a:rPr lang="en-US" sz="1200" kern="1200"/>
            <a:t> will pass the model object to the </a:t>
          </a:r>
          <a:r>
            <a:rPr lang="en-US" sz="1200" i="1" kern="1200"/>
            <a:t>View</a:t>
          </a:r>
          <a:r>
            <a:rPr lang="en-US" sz="1200" kern="1200"/>
            <a:t> to render the result. </a:t>
          </a:r>
        </a:p>
      </dsp:txBody>
      <dsp:txXfrm>
        <a:off x="5116356" y="1662864"/>
        <a:ext cx="1998296" cy="1198977"/>
      </dsp:txXfrm>
    </dsp:sp>
    <dsp:sp modelId="{DFA79FB4-8826-49A6-8E4A-8EFCCF72B466}">
      <dsp:nvSpPr>
        <dsp:cNvPr id="0" name=""/>
        <dsp:cNvSpPr/>
      </dsp:nvSpPr>
      <dsp:spPr>
        <a:xfrm>
          <a:off x="200546" y="3321450"/>
          <a:ext cx="1998296" cy="119897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18" tIns="102782" rIns="97918" bIns="102782" numCol="1" spcCol="1270" anchor="ctr" anchorCtr="0">
          <a:noAutofit/>
        </a:bodyPr>
        <a:lstStyle/>
        <a:p>
          <a:pPr marL="0" lvl="0" indent="0" algn="ctr" defTabSz="533400">
            <a:lnSpc>
              <a:spcPct val="90000"/>
            </a:lnSpc>
            <a:spcBef>
              <a:spcPct val="0"/>
            </a:spcBef>
            <a:spcAft>
              <a:spcPct val="35000"/>
            </a:spcAft>
            <a:buNone/>
          </a:pPr>
          <a:r>
            <a:rPr lang="en-US" sz="1200" kern="1200"/>
            <a:t>The </a:t>
          </a:r>
          <a:r>
            <a:rPr lang="en-US" sz="1200" i="1" kern="1200"/>
            <a:t>View</a:t>
          </a:r>
          <a:r>
            <a:rPr lang="en-US" sz="1200" kern="1200"/>
            <a:t> with the help of the model data will render the result back to the user. </a:t>
          </a:r>
        </a:p>
      </dsp:txBody>
      <dsp:txXfrm>
        <a:off x="200546" y="3321450"/>
        <a:ext cx="1998296" cy="11989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D9679-2856-4B13-9429-F7C847E2CB97}">
      <dsp:nvSpPr>
        <dsp:cNvPr id="0" name=""/>
        <dsp:cNvSpPr/>
      </dsp:nvSpPr>
      <dsp:spPr>
        <a:xfrm>
          <a:off x="0" y="120672"/>
          <a:ext cx="10515600" cy="5164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HTTP GET : getForObject, getForEntity</a:t>
          </a:r>
          <a:endParaRPr lang="en-US" sz="1300" kern="1200"/>
        </a:p>
      </dsp:txBody>
      <dsp:txXfrm>
        <a:off x="25210" y="145882"/>
        <a:ext cx="10465180" cy="466007"/>
      </dsp:txXfrm>
    </dsp:sp>
    <dsp:sp modelId="{CD0233DB-8F51-4F76-B411-D9CA0D52739D}">
      <dsp:nvSpPr>
        <dsp:cNvPr id="0" name=""/>
        <dsp:cNvSpPr/>
      </dsp:nvSpPr>
      <dsp:spPr>
        <a:xfrm>
          <a:off x="0" y="674539"/>
          <a:ext cx="10515600" cy="5164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HTTP PUT : put(String url, Object request, String…​urlVariables)</a:t>
          </a:r>
          <a:endParaRPr lang="en-US" sz="1300" kern="1200"/>
        </a:p>
      </dsp:txBody>
      <dsp:txXfrm>
        <a:off x="25210" y="699749"/>
        <a:ext cx="10465180" cy="466007"/>
      </dsp:txXfrm>
    </dsp:sp>
    <dsp:sp modelId="{D6ED03BB-5F23-4EE6-9757-BA5E4A5DB58C}">
      <dsp:nvSpPr>
        <dsp:cNvPr id="0" name=""/>
        <dsp:cNvSpPr/>
      </dsp:nvSpPr>
      <dsp:spPr>
        <a:xfrm>
          <a:off x="0" y="1228406"/>
          <a:ext cx="10515600" cy="51642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HTTP DELETE : delete</a:t>
          </a:r>
          <a:endParaRPr lang="en-US" sz="1300" kern="1200"/>
        </a:p>
      </dsp:txBody>
      <dsp:txXfrm>
        <a:off x="25210" y="1253616"/>
        <a:ext cx="10465180" cy="466007"/>
      </dsp:txXfrm>
    </dsp:sp>
    <dsp:sp modelId="{082678A0-4B63-46AE-8ED1-913C50430D89}">
      <dsp:nvSpPr>
        <dsp:cNvPr id="0" name=""/>
        <dsp:cNvSpPr/>
      </dsp:nvSpPr>
      <dsp:spPr>
        <a:xfrm>
          <a:off x="0" y="1782273"/>
          <a:ext cx="10515600" cy="5164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HTTP POST : postForLocation(String url, Object request, String…​ urlVariables), postForObject(String url, Object request, Class responseType, String…​ uriVariables)</a:t>
          </a:r>
          <a:endParaRPr lang="en-US" sz="1300" kern="1200"/>
        </a:p>
      </dsp:txBody>
      <dsp:txXfrm>
        <a:off x="25210" y="1807483"/>
        <a:ext cx="10465180" cy="466007"/>
      </dsp:txXfrm>
    </dsp:sp>
    <dsp:sp modelId="{79D7D3DE-F8D2-4F7E-8D16-9D7852BF8FA6}">
      <dsp:nvSpPr>
        <dsp:cNvPr id="0" name=""/>
        <dsp:cNvSpPr/>
      </dsp:nvSpPr>
      <dsp:spPr>
        <a:xfrm>
          <a:off x="0" y="2336140"/>
          <a:ext cx="10515600" cy="51642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HTTP HEAD : headForHeaders(String url, String…​ urlVariables)</a:t>
          </a:r>
          <a:endParaRPr lang="en-US" sz="1300" kern="1200"/>
        </a:p>
      </dsp:txBody>
      <dsp:txXfrm>
        <a:off x="25210" y="2361350"/>
        <a:ext cx="10465180" cy="466007"/>
      </dsp:txXfrm>
    </dsp:sp>
    <dsp:sp modelId="{77A22368-4AEB-49D9-B8BD-E6DED2A7E096}">
      <dsp:nvSpPr>
        <dsp:cNvPr id="0" name=""/>
        <dsp:cNvSpPr/>
      </dsp:nvSpPr>
      <dsp:spPr>
        <a:xfrm>
          <a:off x="0" y="2890007"/>
          <a:ext cx="10515600" cy="5164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HTTP OPTIONS : optionsForAllow(String url, String…​ urlVariables)</a:t>
          </a:r>
          <a:endParaRPr lang="en-US" sz="1300" kern="1200"/>
        </a:p>
      </dsp:txBody>
      <dsp:txXfrm>
        <a:off x="25210" y="2915217"/>
        <a:ext cx="10465180" cy="466007"/>
      </dsp:txXfrm>
    </dsp:sp>
    <dsp:sp modelId="{78EB3C6A-D0E6-44F6-9345-D00CF79190B7}">
      <dsp:nvSpPr>
        <dsp:cNvPr id="0" name=""/>
        <dsp:cNvSpPr/>
      </dsp:nvSpPr>
      <dsp:spPr>
        <a:xfrm>
          <a:off x="0" y="3443874"/>
          <a:ext cx="10515600" cy="5164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HTTP PATCH and others : exchange execute</a:t>
          </a:r>
          <a:endParaRPr lang="en-US" sz="1300" kern="1200"/>
        </a:p>
      </dsp:txBody>
      <dsp:txXfrm>
        <a:off x="25210" y="3469084"/>
        <a:ext cx="10465180" cy="4660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349A6-EC2A-400D-B95A-743831568858}">
      <dsp:nvSpPr>
        <dsp:cNvPr id="0" name=""/>
        <dsp:cNvSpPr/>
      </dsp:nvSpPr>
      <dsp:spPr>
        <a:xfrm>
          <a:off x="0" y="498"/>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2ED39-FE47-4ACD-952B-9C00352A7002}">
      <dsp:nvSpPr>
        <dsp:cNvPr id="0" name=""/>
        <dsp:cNvSpPr/>
      </dsp:nvSpPr>
      <dsp:spPr>
        <a:xfrm>
          <a:off x="0" y="498"/>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Spring Boot is a framework developed on top of core spring framework.</a:t>
          </a:r>
        </a:p>
      </dsp:txBody>
      <dsp:txXfrm>
        <a:off x="0" y="498"/>
        <a:ext cx="10515600" cy="815995"/>
      </dsp:txXfrm>
    </dsp:sp>
    <dsp:sp modelId="{F2DD404F-A7B2-4E0D-988F-EA9364DF6CCC}">
      <dsp:nvSpPr>
        <dsp:cNvPr id="0" name=""/>
        <dsp:cNvSpPr/>
      </dsp:nvSpPr>
      <dsp:spPr>
        <a:xfrm>
          <a:off x="0" y="81649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58344-8E91-4DAF-A72E-6AD52B4308A0}">
      <dsp:nvSpPr>
        <dsp:cNvPr id="0" name=""/>
        <dsp:cNvSpPr/>
      </dsp:nvSpPr>
      <dsp:spPr>
        <a:xfrm>
          <a:off x="0" y="816493"/>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main aim of Spring Boot is to let developers to create spring production grade applications and services with very less effort. Did you remember, what it takes to create real-time spring applications? It includes writing many XML configurations, server setting, adding dependencies…etc. </a:t>
          </a:r>
        </a:p>
      </dsp:txBody>
      <dsp:txXfrm>
        <a:off x="0" y="816493"/>
        <a:ext cx="10515600" cy="815995"/>
      </dsp:txXfrm>
    </dsp:sp>
    <dsp:sp modelId="{A60E563A-C3D7-4B0E-A9BD-4CF92FCB6C32}">
      <dsp:nvSpPr>
        <dsp:cNvPr id="0" name=""/>
        <dsp:cNvSpPr/>
      </dsp:nvSpPr>
      <dsp:spPr>
        <a:xfrm>
          <a:off x="0" y="1632489"/>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83B1D-A182-4B91-ABB1-1FBF1AA51010}">
      <dsp:nvSpPr>
        <dsp:cNvPr id="0" name=""/>
        <dsp:cNvSpPr/>
      </dsp:nvSpPr>
      <dsp:spPr>
        <a:xfrm>
          <a:off x="0" y="1632489"/>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But with spring Boot we can avoid all these boilerplate code, writing XML configurations and annotations. We can create a real-time production ready applications with in minutes.</a:t>
          </a:r>
        </a:p>
      </dsp:txBody>
      <dsp:txXfrm>
        <a:off x="0" y="1632489"/>
        <a:ext cx="10515600" cy="815995"/>
      </dsp:txXfrm>
    </dsp:sp>
    <dsp:sp modelId="{8CB5AF3C-740A-4827-9E5D-DC56AF5CD5A9}">
      <dsp:nvSpPr>
        <dsp:cNvPr id="0" name=""/>
        <dsp:cNvSpPr/>
      </dsp:nvSpPr>
      <dsp:spPr>
        <a:xfrm>
          <a:off x="0" y="244848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178B2-2F03-40FF-8C11-B2573ADA37A8}">
      <dsp:nvSpPr>
        <dsp:cNvPr id="0" name=""/>
        <dsp:cNvSpPr/>
      </dsp:nvSpPr>
      <dsp:spPr>
        <a:xfrm>
          <a:off x="0" y="2448484"/>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Spring Boot comes with inbuilt server, we no longer have to use any external servers like </a:t>
          </a:r>
          <a:r>
            <a:rPr lang="en-US" sz="1600" i="1" kern="1200"/>
            <a:t>Tomcat</a:t>
          </a:r>
          <a:r>
            <a:rPr lang="en-US" sz="1600" kern="1200"/>
            <a:t>, </a:t>
          </a:r>
          <a:r>
            <a:rPr lang="en-US" sz="1600" i="1" kern="1200"/>
            <a:t>Glass-fish</a:t>
          </a:r>
          <a:r>
            <a:rPr lang="en-US" sz="1600" kern="1200"/>
            <a:t> or anything else, so don’t need to deploy WAR files</a:t>
          </a:r>
        </a:p>
      </dsp:txBody>
      <dsp:txXfrm>
        <a:off x="0" y="2448484"/>
        <a:ext cx="10515600" cy="815995"/>
      </dsp:txXfrm>
    </dsp:sp>
    <dsp:sp modelId="{B92F51D4-53D3-45FB-8395-BD0B8750CA43}">
      <dsp:nvSpPr>
        <dsp:cNvPr id="0" name=""/>
        <dsp:cNvSpPr/>
      </dsp:nvSpPr>
      <dsp:spPr>
        <a:xfrm>
          <a:off x="0" y="3264480"/>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014A5-C536-488F-A533-29C328C57A06}">
      <dsp:nvSpPr>
        <dsp:cNvPr id="0" name=""/>
        <dsp:cNvSpPr/>
      </dsp:nvSpPr>
      <dsp:spPr>
        <a:xfrm>
          <a:off x="0" y="3264480"/>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t>Refrences:https://docs.spring.io/spring-boot/docs/2.1.1.RELEASE/reference/htmlsingle/</a:t>
          </a:r>
          <a:endParaRPr lang="en-US" sz="1600" kern="1200"/>
        </a:p>
      </dsp:txBody>
      <dsp:txXfrm>
        <a:off x="0" y="3264480"/>
        <a:ext cx="10515600" cy="8159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17462-838E-457A-8379-77DCB3274803}">
      <dsp:nvSpPr>
        <dsp:cNvPr id="0" name=""/>
        <dsp:cNvSpPr/>
      </dsp:nvSpPr>
      <dsp:spPr>
        <a:xfrm>
          <a:off x="0" y="81226"/>
          <a:ext cx="10515600" cy="9429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Spring boot helps in </a:t>
          </a:r>
          <a:r>
            <a:rPr lang="en-US" sz="1700" b="1" kern="1200"/>
            <a:t>resolving dependency conflict</a:t>
          </a:r>
          <a:r>
            <a:rPr lang="en-US" sz="1700" kern="1200"/>
            <a:t>. It identifies required dependencies and import them for you.</a:t>
          </a:r>
        </a:p>
      </dsp:txBody>
      <dsp:txXfrm>
        <a:off x="46029" y="127255"/>
        <a:ext cx="10423542" cy="850852"/>
      </dsp:txXfrm>
    </dsp:sp>
    <dsp:sp modelId="{E25E8733-9388-4F02-8924-227328E8D987}">
      <dsp:nvSpPr>
        <dsp:cNvPr id="0" name=""/>
        <dsp:cNvSpPr/>
      </dsp:nvSpPr>
      <dsp:spPr>
        <a:xfrm>
          <a:off x="0" y="1073096"/>
          <a:ext cx="10515600" cy="94291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 has information of </a:t>
          </a:r>
          <a:r>
            <a:rPr lang="en-US" sz="1700" b="1" kern="1200"/>
            <a:t>compitable version</a:t>
          </a:r>
          <a:r>
            <a:rPr lang="en-US" sz="1700" kern="1200"/>
            <a:t> for all dependencies. It minimizes the runtime </a:t>
          </a:r>
          <a:r>
            <a:rPr lang="en-US" sz="1700" b="1" kern="1200"/>
            <a:t>classloader</a:t>
          </a:r>
          <a:r>
            <a:rPr lang="en-US" sz="1700" kern="1200"/>
            <a:t> issues.</a:t>
          </a:r>
        </a:p>
      </dsp:txBody>
      <dsp:txXfrm>
        <a:off x="46029" y="1119125"/>
        <a:ext cx="10423542" cy="850852"/>
      </dsp:txXfrm>
    </dsp:sp>
    <dsp:sp modelId="{0655FD9D-EFF7-4204-B37A-C020892FAEC3}">
      <dsp:nvSpPr>
        <dsp:cNvPr id="0" name=""/>
        <dsp:cNvSpPr/>
      </dsp:nvSpPr>
      <dsp:spPr>
        <a:xfrm>
          <a:off x="0" y="2064967"/>
          <a:ext cx="10515600" cy="94291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It’s “opinionated defaults configuration” approach helps you in configuring most important pieces behind the scene. Override them only when you need. Otherwise everything just works, perfectly. It helps in avoiding </a:t>
          </a:r>
          <a:r>
            <a:rPr lang="en-US" sz="1700" b="1" kern="1200"/>
            <a:t>boilerplate code</a:t>
          </a:r>
          <a:r>
            <a:rPr lang="en-US" sz="1700" kern="1200"/>
            <a:t>, annotations and XML configurations.</a:t>
          </a:r>
        </a:p>
      </dsp:txBody>
      <dsp:txXfrm>
        <a:off x="46029" y="2110996"/>
        <a:ext cx="10423542" cy="850852"/>
      </dsp:txXfrm>
    </dsp:sp>
    <dsp:sp modelId="{AD657CEF-A2CE-4AF3-94A4-A4E51C70B9DC}">
      <dsp:nvSpPr>
        <dsp:cNvPr id="0" name=""/>
        <dsp:cNvSpPr/>
      </dsp:nvSpPr>
      <dsp:spPr>
        <a:xfrm>
          <a:off x="0" y="3056837"/>
          <a:ext cx="10515600" cy="9429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 provides embedded HTTP server Tomcat so that you can develop and test quickly.</a:t>
          </a:r>
        </a:p>
      </dsp:txBody>
      <dsp:txXfrm>
        <a:off x="46029" y="3102866"/>
        <a:ext cx="10423542" cy="8508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F8B6F-EA4E-44A4-95EE-66B0C3BB3D8B}">
      <dsp:nvSpPr>
        <dsp:cNvPr id="0" name=""/>
        <dsp:cNvSpPr/>
      </dsp:nvSpPr>
      <dsp:spPr>
        <a:xfrm>
          <a:off x="0" y="138594"/>
          <a:ext cx="6513603" cy="183485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Spring Boot Starter reduces build’s dependencies and Spring Boot AutoConfigurator reduces the Spring Configuration.</a:t>
          </a:r>
        </a:p>
      </dsp:txBody>
      <dsp:txXfrm>
        <a:off x="89570" y="228164"/>
        <a:ext cx="6334463" cy="1655712"/>
      </dsp:txXfrm>
    </dsp:sp>
    <dsp:sp modelId="{E11FABBB-EF75-483E-8023-404C45A40B4C}">
      <dsp:nvSpPr>
        <dsp:cNvPr id="0" name=""/>
        <dsp:cNvSpPr/>
      </dsp:nvSpPr>
      <dsp:spPr>
        <a:xfrm>
          <a:off x="0" y="2025286"/>
          <a:ext cx="6513603" cy="183485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main responsibility of Spring Boot AutoConfigurator is to reduce the Spring Configuration. If we develop Spring applications in Spring Boot, then We don't need to define single XML configuration and almost no or minimal Annotation configuration. Spring Boot AutoConfigurator component will take care of providing those information.</a:t>
          </a:r>
        </a:p>
      </dsp:txBody>
      <dsp:txXfrm>
        <a:off x="89570" y="2114856"/>
        <a:ext cx="6334463" cy="1655712"/>
      </dsp:txXfrm>
    </dsp:sp>
    <dsp:sp modelId="{F26EC55A-3D98-4C39-88D5-AB70CA6FB49F}">
      <dsp:nvSpPr>
        <dsp:cNvPr id="0" name=""/>
        <dsp:cNvSpPr/>
      </dsp:nvSpPr>
      <dsp:spPr>
        <a:xfrm>
          <a:off x="0" y="3911979"/>
          <a:ext cx="6513603" cy="183485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@SpringBootApplication = @Configuration + @ComponentScan + @EnableAutoConfiration.</a:t>
          </a:r>
          <a:endParaRPr lang="en-US" sz="1800" kern="1200"/>
        </a:p>
      </dsp:txBody>
      <dsp:txXfrm>
        <a:off x="89570" y="4001549"/>
        <a:ext cx="6334463" cy="16557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93222-3FA8-411E-85B8-ACD4CFD1699D}">
      <dsp:nvSpPr>
        <dsp:cNvPr id="0" name=""/>
        <dsp:cNvSpPr/>
      </dsp:nvSpPr>
      <dsp:spPr>
        <a:xfrm>
          <a:off x="0" y="110953"/>
          <a:ext cx="6513603" cy="185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Spring Boot CLI(Command Line Interface) is a Spring Boot software to run and test Spring Boot applications from command prompt. When we run Spring Boot applications using CLI, then it internally uses Spring Boot Starter and Spring Boot AutoConfigurate components to resolve all dependencies and execute the application.</a:t>
          </a:r>
        </a:p>
      </dsp:txBody>
      <dsp:txXfrm>
        <a:off x="90470" y="201423"/>
        <a:ext cx="6332663" cy="1672340"/>
      </dsp:txXfrm>
    </dsp:sp>
    <dsp:sp modelId="{44E3D255-A467-4B82-8B7D-43DA0EA5BBE4}">
      <dsp:nvSpPr>
        <dsp:cNvPr id="0" name=""/>
        <dsp:cNvSpPr/>
      </dsp:nvSpPr>
      <dsp:spPr>
        <a:xfrm>
          <a:off x="0" y="2016073"/>
          <a:ext cx="6513603" cy="185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can run even Spring Web Applications with simple Spring Boot CLI Commands.</a:t>
          </a:r>
        </a:p>
      </dsp:txBody>
      <dsp:txXfrm>
        <a:off x="90470" y="2106543"/>
        <a:ext cx="6332663" cy="1672340"/>
      </dsp:txXfrm>
    </dsp:sp>
    <dsp:sp modelId="{55BD3741-F0C0-479E-BCB6-688FDD7B658D}">
      <dsp:nvSpPr>
        <dsp:cNvPr id="0" name=""/>
        <dsp:cNvSpPr/>
      </dsp:nvSpPr>
      <dsp:spPr>
        <a:xfrm>
          <a:off x="0" y="3921193"/>
          <a:ext cx="6513603" cy="185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Spring Boot CLI has introduced a new “spring” command to execute Groovy Scripts from command prompt.</a:t>
          </a:r>
        </a:p>
      </dsp:txBody>
      <dsp:txXfrm>
        <a:off x="90470" y="4011663"/>
        <a:ext cx="6332663" cy="16723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E53C2-9DA2-4D4C-9515-2ECEC33FC851}">
      <dsp:nvSpPr>
        <dsp:cNvPr id="0" name=""/>
        <dsp:cNvSpPr/>
      </dsp:nvSpPr>
      <dsp:spPr>
        <a:xfrm>
          <a:off x="0" y="29075"/>
          <a:ext cx="6513603" cy="1740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Spring Boot Actuator components gives many features, but two major features are</a:t>
          </a:r>
        </a:p>
      </dsp:txBody>
      <dsp:txXfrm>
        <a:off x="84958" y="114033"/>
        <a:ext cx="6343687" cy="1570459"/>
      </dsp:txXfrm>
    </dsp:sp>
    <dsp:sp modelId="{97353146-1631-4C16-AFF0-B202899EE5A7}">
      <dsp:nvSpPr>
        <dsp:cNvPr id="0" name=""/>
        <dsp:cNvSpPr/>
      </dsp:nvSpPr>
      <dsp:spPr>
        <a:xfrm>
          <a:off x="0" y="1769450"/>
          <a:ext cx="6513603"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Providing Management EndPoints to Spring Boot Applications.</a:t>
          </a:r>
        </a:p>
        <a:p>
          <a:pPr marL="171450" lvl="1" indent="-171450" algn="l" defTabSz="711200">
            <a:lnSpc>
              <a:spcPct val="90000"/>
            </a:lnSpc>
            <a:spcBef>
              <a:spcPct val="0"/>
            </a:spcBef>
            <a:spcAft>
              <a:spcPct val="20000"/>
            </a:spcAft>
            <a:buChar char="•"/>
          </a:pPr>
          <a:r>
            <a:rPr lang="en-US" sz="1600" kern="1200"/>
            <a:t>Spring Boot Applications Metrics.</a:t>
          </a:r>
        </a:p>
      </dsp:txBody>
      <dsp:txXfrm>
        <a:off x="0" y="1769450"/>
        <a:ext cx="6513603" cy="548550"/>
      </dsp:txXfrm>
    </dsp:sp>
    <dsp:sp modelId="{B7D8AEEC-F939-4409-AB99-864BAC5D01CC}">
      <dsp:nvSpPr>
        <dsp:cNvPr id="0" name=""/>
        <dsp:cNvSpPr/>
      </dsp:nvSpPr>
      <dsp:spPr>
        <a:xfrm>
          <a:off x="0" y="2318000"/>
          <a:ext cx="6513603" cy="174037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When we run our Spring Boot Web Application using CLI, Spring Boot Actuator automatically provides hostname as “localhost” and default port number as “8080”. We can access this application using “http://localhost:8080/” end point.</a:t>
          </a:r>
        </a:p>
      </dsp:txBody>
      <dsp:txXfrm>
        <a:off x="84958" y="2402958"/>
        <a:ext cx="6343687" cy="1570459"/>
      </dsp:txXfrm>
    </dsp:sp>
    <dsp:sp modelId="{9552D93F-C327-4261-BE10-7B88989722B8}">
      <dsp:nvSpPr>
        <dsp:cNvPr id="0" name=""/>
        <dsp:cNvSpPr/>
      </dsp:nvSpPr>
      <dsp:spPr>
        <a:xfrm>
          <a:off x="0" y="4115975"/>
          <a:ext cx="6513603" cy="174037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actually use HTTP Request methods like GET and POST to represent Management EndPoints using Spring Boot Actuator.</a:t>
          </a:r>
        </a:p>
      </dsp:txBody>
      <dsp:txXfrm>
        <a:off x="84958" y="4200933"/>
        <a:ext cx="6343687" cy="157045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FA418-0121-4A26-9EC4-9BFD94A62AEB}">
      <dsp:nvSpPr>
        <dsp:cNvPr id="0" name=""/>
        <dsp:cNvSpPr/>
      </dsp:nvSpPr>
      <dsp:spPr>
        <a:xfrm>
          <a:off x="0" y="67934"/>
          <a:ext cx="105156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What this launch class does?</a:t>
          </a:r>
          <a:endParaRPr lang="en-US" sz="2700" kern="1200"/>
        </a:p>
      </dsp:txBody>
      <dsp:txXfrm>
        <a:off x="31613" y="99547"/>
        <a:ext cx="10452374" cy="584369"/>
      </dsp:txXfrm>
    </dsp:sp>
    <dsp:sp modelId="{F04DAC86-F5D3-4F42-9848-A775A07C0CDD}">
      <dsp:nvSpPr>
        <dsp:cNvPr id="0" name=""/>
        <dsp:cNvSpPr/>
      </dsp:nvSpPr>
      <dsp:spPr>
        <a:xfrm>
          <a:off x="0" y="715529"/>
          <a:ext cx="10515600" cy="3297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IN" sz="2100" kern="1200" dirty="0"/>
            <a:t>@</a:t>
          </a:r>
          <a:r>
            <a:rPr lang="en-IN" sz="2100" kern="1200" dirty="0" err="1"/>
            <a:t>SpringBootApplication</a:t>
          </a:r>
          <a:r>
            <a:rPr lang="en-IN" sz="2100" kern="1200" dirty="0"/>
            <a:t>  annotated </a:t>
          </a:r>
          <a:r>
            <a:rPr lang="en-US" sz="2100" kern="1200" dirty="0"/>
            <a:t>class is called spring boot application launch class. It used to Bootstrap and launch a Spring application from a Java main() method. It typically does following things –</a:t>
          </a:r>
        </a:p>
        <a:p>
          <a:pPr marL="228600" lvl="1" indent="-228600" algn="l" defTabSz="933450">
            <a:lnSpc>
              <a:spcPct val="90000"/>
            </a:lnSpc>
            <a:spcBef>
              <a:spcPct val="0"/>
            </a:spcBef>
            <a:spcAft>
              <a:spcPct val="20000"/>
            </a:spcAft>
            <a:buChar char="•"/>
          </a:pPr>
          <a:r>
            <a:rPr lang="en-US" sz="2100" kern="1200" dirty="0"/>
            <a:t>Create an instance of Spring’s </a:t>
          </a:r>
          <a:r>
            <a:rPr lang="en-US" sz="2100" kern="1200" dirty="0" err="1"/>
            <a:t>ApplicationContext</a:t>
          </a:r>
          <a:r>
            <a:rPr lang="en-US" sz="2100" kern="1200" dirty="0"/>
            <a:t>.</a:t>
          </a:r>
        </a:p>
        <a:p>
          <a:pPr marL="228600" lvl="1" indent="-228600" algn="l" defTabSz="933450">
            <a:lnSpc>
              <a:spcPct val="90000"/>
            </a:lnSpc>
            <a:spcBef>
              <a:spcPct val="0"/>
            </a:spcBef>
            <a:spcAft>
              <a:spcPct val="20000"/>
            </a:spcAft>
            <a:buChar char="•"/>
          </a:pPr>
          <a:r>
            <a:rPr lang="en-US" sz="2100" kern="1200" dirty="0"/>
            <a:t>Enable the functionality to accept command-line arguments and expose them as Spring properties.</a:t>
          </a:r>
        </a:p>
        <a:p>
          <a:pPr marL="228600" lvl="1" indent="-228600" algn="l" defTabSz="933450">
            <a:lnSpc>
              <a:spcPct val="90000"/>
            </a:lnSpc>
            <a:spcBef>
              <a:spcPct val="0"/>
            </a:spcBef>
            <a:spcAft>
              <a:spcPct val="20000"/>
            </a:spcAft>
            <a:buChar char="•"/>
          </a:pPr>
          <a:r>
            <a:rPr lang="en-US" sz="2100" kern="1200" dirty="0"/>
            <a:t>Load all the Spring beans as per the configuration. You can do other operations as well as per project need arises.</a:t>
          </a:r>
        </a:p>
        <a:p>
          <a:pPr marL="228600" lvl="1" indent="-228600" algn="l" defTabSz="933450">
            <a:lnSpc>
              <a:spcPct val="90000"/>
            </a:lnSpc>
            <a:spcBef>
              <a:spcPct val="0"/>
            </a:spcBef>
            <a:spcAft>
              <a:spcPct val="20000"/>
            </a:spcAft>
            <a:buChar char="•"/>
          </a:pPr>
          <a:r>
            <a:rPr lang="en-US" sz="2100" b="0" i="0" u="none" kern="1200" dirty="0"/>
            <a:t>@</a:t>
          </a:r>
          <a:r>
            <a:rPr lang="en-US" sz="2100" b="0" i="0" u="none" kern="1200" dirty="0" err="1"/>
            <a:t>SpringBootApplication</a:t>
          </a:r>
          <a:r>
            <a:rPr lang="en-US" sz="2100" b="0" i="0" u="none" kern="1200" dirty="0"/>
            <a:t> also provides aliases to customize the attributes of @</a:t>
          </a:r>
          <a:r>
            <a:rPr lang="en-US" sz="2100" b="0" i="0" u="none" kern="1200" dirty="0" err="1"/>
            <a:t>EnableAutoConfiguration</a:t>
          </a:r>
          <a:r>
            <a:rPr lang="en-US" sz="2100" b="0" i="0" u="none" kern="1200" dirty="0"/>
            <a:t> and  @</a:t>
          </a:r>
          <a:r>
            <a:rPr lang="en-US" sz="2100" b="0" i="0" u="none" kern="1200" dirty="0" err="1"/>
            <a:t>ComponentScan</a:t>
          </a:r>
          <a:r>
            <a:rPr lang="en-US" sz="2100" b="0" i="0" u="none" kern="1200" dirty="0"/>
            <a:t>.</a:t>
          </a:r>
          <a:endParaRPr lang="en-US" sz="2100" kern="1200" dirty="0"/>
        </a:p>
      </dsp:txBody>
      <dsp:txXfrm>
        <a:off x="0" y="715529"/>
        <a:ext cx="10515600" cy="32975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675C6-965A-461A-9A1A-01B209CFAFBF}">
      <dsp:nvSpPr>
        <dsp:cNvPr id="0" name=""/>
        <dsp:cNvSpPr/>
      </dsp:nvSpPr>
      <dsp:spPr>
        <a:xfrm>
          <a:off x="0" y="100152"/>
          <a:ext cx="6513603" cy="280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spring-boot-starter-parent dependency is the parent POM providing dependency and plugin management for Spring Boot-based applications. It contains the default versions of Java to use, the default versions of dependencies that Spring Boot uses, and the default configuration of the Maven plugins.</a:t>
          </a:r>
        </a:p>
      </dsp:txBody>
      <dsp:txXfrm>
        <a:off x="137075" y="237227"/>
        <a:ext cx="6239453" cy="2533850"/>
      </dsp:txXfrm>
    </dsp:sp>
    <dsp:sp modelId="{4FAF7173-09BE-45A7-B13B-5197249BDD37}">
      <dsp:nvSpPr>
        <dsp:cNvPr id="0" name=""/>
        <dsp:cNvSpPr/>
      </dsp:nvSpPr>
      <dsp:spPr>
        <a:xfrm>
          <a:off x="0" y="2977272"/>
          <a:ext cx="6513603" cy="280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spring-boot-starter-parent dependency further inherits from spring-boot-dependencies, which is defined at the top of POM.</a:t>
          </a:r>
        </a:p>
      </dsp:txBody>
      <dsp:txXfrm>
        <a:off x="137075" y="3114347"/>
        <a:ext cx="6239453" cy="25338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98931-5697-49AB-BCBD-108964A1AE8F}">
      <dsp:nvSpPr>
        <dsp:cNvPr id="0" name=""/>
        <dsp:cNvSpPr/>
      </dsp:nvSpPr>
      <dsp:spPr>
        <a:xfrm>
          <a:off x="0" y="115610"/>
          <a:ext cx="6513603"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Static Resource Caching</a:t>
          </a:r>
          <a:endParaRPr lang="en-US" sz="2300" kern="1200"/>
        </a:p>
      </dsp:txBody>
      <dsp:txXfrm>
        <a:off x="26930" y="142540"/>
        <a:ext cx="6459743" cy="497795"/>
      </dsp:txXfrm>
    </dsp:sp>
    <dsp:sp modelId="{05639D73-BAF8-4341-9A75-ABF3310FBD10}">
      <dsp:nvSpPr>
        <dsp:cNvPr id="0" name=""/>
        <dsp:cNvSpPr/>
      </dsp:nvSpPr>
      <dsp:spPr>
        <a:xfrm>
          <a:off x="0" y="667265"/>
          <a:ext cx="6513603" cy="2094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To improve the performance, dev tools cache the static content/template files to serve them faster to browser/client. This is very good feature in production where every milli-second </a:t>
          </a:r>
          <a:r>
            <a:rPr lang="en-US" sz="1800" kern="1200">
              <a:hlinkClick xmlns:r="http://schemas.openxmlformats.org/officeDocument/2006/relationships" r:id="rId1"/>
            </a:rPr>
            <a:t>performance improvement</a:t>
          </a:r>
          <a:r>
            <a:rPr lang="en-US" sz="1800" kern="1200"/>
            <a:t> matters. But in development environment, it can be a problem and cause stale cache problem and you may not see your changes immediatly in browser. Dev tools module provide this capability by setting few properties.</a:t>
          </a:r>
        </a:p>
      </dsp:txBody>
      <dsp:txXfrm>
        <a:off x="0" y="667265"/>
        <a:ext cx="6513603" cy="2094840"/>
      </dsp:txXfrm>
    </dsp:sp>
    <dsp:sp modelId="{9DE81822-72FE-45F1-B7C3-6BD043B1886C}">
      <dsp:nvSpPr>
        <dsp:cNvPr id="0" name=""/>
        <dsp:cNvSpPr/>
      </dsp:nvSpPr>
      <dsp:spPr>
        <a:xfrm>
          <a:off x="0" y="2762105"/>
          <a:ext cx="6513603"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a:t>Automatic UI refresh</a:t>
          </a:r>
          <a:endParaRPr lang="en-US" sz="2300" kern="1200"/>
        </a:p>
      </dsp:txBody>
      <dsp:txXfrm>
        <a:off x="26930" y="2789035"/>
        <a:ext cx="6459743" cy="497795"/>
      </dsp:txXfrm>
    </dsp:sp>
    <dsp:sp modelId="{29B36958-1AD7-44E6-8FD1-978C4F908D68}">
      <dsp:nvSpPr>
        <dsp:cNvPr id="0" name=""/>
        <dsp:cNvSpPr/>
      </dsp:nvSpPr>
      <dsp:spPr>
        <a:xfrm>
          <a:off x="0" y="3313760"/>
          <a:ext cx="6513603"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The spring-boot-devtools module includes an embedded LiveReload server that can be used to trigger a browser refresh when a resource is changed. </a:t>
          </a:r>
        </a:p>
      </dsp:txBody>
      <dsp:txXfrm>
        <a:off x="0" y="3313760"/>
        <a:ext cx="6513603" cy="833175"/>
      </dsp:txXfrm>
    </dsp:sp>
    <dsp:sp modelId="{668B42EC-82E9-4DCD-BECF-2B5CF2BA8B23}">
      <dsp:nvSpPr>
        <dsp:cNvPr id="0" name=""/>
        <dsp:cNvSpPr/>
      </dsp:nvSpPr>
      <dsp:spPr>
        <a:xfrm>
          <a:off x="0" y="4146935"/>
          <a:ext cx="6513603"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a:t>Automatic server restart</a:t>
          </a:r>
          <a:endParaRPr lang="en-US" sz="2300" kern="1200"/>
        </a:p>
      </dsp:txBody>
      <dsp:txXfrm>
        <a:off x="26930" y="4173865"/>
        <a:ext cx="6459743" cy="497795"/>
      </dsp:txXfrm>
    </dsp:sp>
    <dsp:sp modelId="{6B84CA8D-1895-4559-B24F-2D14925E29DD}">
      <dsp:nvSpPr>
        <dsp:cNvPr id="0" name=""/>
        <dsp:cNvSpPr/>
      </dsp:nvSpPr>
      <dsp:spPr>
        <a:xfrm>
          <a:off x="0" y="4698590"/>
          <a:ext cx="6513603" cy="107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Auto-restart means reloading the java classes and consiguration at server side. After the server side changes are re-deployed dynamically, server restart happen and load the modified code and configutation.</a:t>
          </a:r>
        </a:p>
      </dsp:txBody>
      <dsp:txXfrm>
        <a:off x="0" y="4698590"/>
        <a:ext cx="6513603" cy="10712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9F1EB-9D8F-4864-94BC-EC9E8037AF02}">
      <dsp:nvSpPr>
        <dsp:cNvPr id="0" name=""/>
        <dsp:cNvSpPr/>
      </dsp:nvSpPr>
      <dsp:spPr>
        <a:xfrm>
          <a:off x="0" y="138594"/>
          <a:ext cx="6513603" cy="18348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Create REST APIs using Spring boot 2 framework which return JSON responses to client.</a:t>
          </a:r>
        </a:p>
      </dsp:txBody>
      <dsp:txXfrm>
        <a:off x="89570" y="228164"/>
        <a:ext cx="6334463" cy="1655712"/>
      </dsp:txXfrm>
    </dsp:sp>
    <dsp:sp modelId="{778D3564-A408-4571-9399-FB64078D283A}">
      <dsp:nvSpPr>
        <dsp:cNvPr id="0" name=""/>
        <dsp:cNvSpPr/>
      </dsp:nvSpPr>
      <dsp:spPr>
        <a:xfrm>
          <a:off x="0" y="2025286"/>
          <a:ext cx="6513603" cy="183485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The important dependencies are spring-boot-starter-parent and spring-boot-starter-web.</a:t>
          </a:r>
          <a:endParaRPr lang="en-US" sz="1800" kern="1200"/>
        </a:p>
      </dsp:txBody>
      <dsp:txXfrm>
        <a:off x="89570" y="2114856"/>
        <a:ext cx="6334463" cy="1655712"/>
      </dsp:txXfrm>
    </dsp:sp>
    <dsp:sp modelId="{44940C31-F9FE-4934-A705-B76427341332}">
      <dsp:nvSpPr>
        <dsp:cNvPr id="0" name=""/>
        <dsp:cNvSpPr/>
      </dsp:nvSpPr>
      <dsp:spPr>
        <a:xfrm>
          <a:off x="0" y="3911979"/>
          <a:ext cx="6513603" cy="18348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Starter web dependency transitively includes more dependencies to build a web application such as spring-webmvc, spring-web, hibernate-validator, tomcat-embed-core, tomcat-embed-el, tomcat-embed-websocket, jackson-databind, jackson-datatype-jdk8, jackson-datatype-jsr310 and jackson-module-parameter-names.</a:t>
          </a:r>
          <a:endParaRPr lang="en-US" sz="1800" kern="1200"/>
        </a:p>
      </dsp:txBody>
      <dsp:txXfrm>
        <a:off x="89570" y="4001549"/>
        <a:ext cx="6334463" cy="1655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28D38-C5B8-419E-8417-32E516F5E246}">
      <dsp:nvSpPr>
        <dsp:cNvPr id="0" name=""/>
        <dsp:cNvSpPr/>
      </dsp:nvSpPr>
      <dsp:spPr>
        <a:xfrm>
          <a:off x="0" y="85213"/>
          <a:ext cx="6513603" cy="1374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The basic web services platform is XML + HTTP. All the standard web services work using the following components −</a:t>
          </a:r>
          <a:endParaRPr lang="en-US" sz="2500" kern="1200"/>
        </a:p>
      </dsp:txBody>
      <dsp:txXfrm>
        <a:off x="67110" y="152323"/>
        <a:ext cx="6379383" cy="1240530"/>
      </dsp:txXfrm>
    </dsp:sp>
    <dsp:sp modelId="{92A90DEE-9192-417D-8EC7-95153AB730D6}">
      <dsp:nvSpPr>
        <dsp:cNvPr id="0" name=""/>
        <dsp:cNvSpPr/>
      </dsp:nvSpPr>
      <dsp:spPr>
        <a:xfrm>
          <a:off x="0" y="1531963"/>
          <a:ext cx="6513603" cy="137475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SOAP (Simple Object Access Protocol)</a:t>
          </a:r>
          <a:endParaRPr lang="en-US" sz="2500" kern="1200"/>
        </a:p>
      </dsp:txBody>
      <dsp:txXfrm>
        <a:off x="67110" y="1599073"/>
        <a:ext cx="6379383" cy="1240530"/>
      </dsp:txXfrm>
    </dsp:sp>
    <dsp:sp modelId="{A8920D14-475E-4869-953F-1648019E424C}">
      <dsp:nvSpPr>
        <dsp:cNvPr id="0" name=""/>
        <dsp:cNvSpPr/>
      </dsp:nvSpPr>
      <dsp:spPr>
        <a:xfrm>
          <a:off x="0" y="2978713"/>
          <a:ext cx="6513603" cy="137475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UDDI (Universal Description, Discovery and Integration)</a:t>
          </a:r>
          <a:endParaRPr lang="en-US" sz="2500" kern="1200"/>
        </a:p>
      </dsp:txBody>
      <dsp:txXfrm>
        <a:off x="67110" y="3045823"/>
        <a:ext cx="6379383" cy="1240530"/>
      </dsp:txXfrm>
    </dsp:sp>
    <dsp:sp modelId="{F3852D41-B146-4279-97A1-0E4EBCC83A50}">
      <dsp:nvSpPr>
        <dsp:cNvPr id="0" name=""/>
        <dsp:cNvSpPr/>
      </dsp:nvSpPr>
      <dsp:spPr>
        <a:xfrm>
          <a:off x="0" y="4425463"/>
          <a:ext cx="6513603" cy="13747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WSDL (Web Services Description Language)</a:t>
          </a:r>
          <a:endParaRPr lang="en-US" sz="2500" kern="1200"/>
        </a:p>
      </dsp:txBody>
      <dsp:txXfrm>
        <a:off x="67110" y="4492573"/>
        <a:ext cx="6379383" cy="124053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447E-5457-4966-ADAA-35E9A1DB7282}">
      <dsp:nvSpPr>
        <dsp:cNvPr id="0" name=""/>
        <dsp:cNvSpPr/>
      </dsp:nvSpPr>
      <dsp:spPr>
        <a:xfrm>
          <a:off x="0" y="437084"/>
          <a:ext cx="6513603" cy="191360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Spring currently supports five types of inbuilt annotations for handling different types of incoming HTTP request methods which are </a:t>
          </a:r>
          <a:r>
            <a:rPr lang="en-US" sz="2200" i="1" kern="1200" dirty="0"/>
            <a:t>GET, POST, PUT, DELETE</a:t>
          </a:r>
          <a:r>
            <a:rPr lang="en-US" sz="2200" kern="1200" dirty="0"/>
            <a:t> and </a:t>
          </a:r>
          <a:r>
            <a:rPr lang="en-US" sz="2200" i="1" kern="1200" dirty="0"/>
            <a:t>many more</a:t>
          </a:r>
          <a:r>
            <a:rPr lang="en-US" sz="2200" kern="1200" dirty="0"/>
            <a:t>. These annotations are:</a:t>
          </a:r>
        </a:p>
      </dsp:txBody>
      <dsp:txXfrm>
        <a:off x="93415" y="530499"/>
        <a:ext cx="6326773" cy="1726778"/>
      </dsp:txXfrm>
    </dsp:sp>
    <dsp:sp modelId="{130C6BF1-F1F8-4309-A448-9EE05660CA6F}">
      <dsp:nvSpPr>
        <dsp:cNvPr id="0" name=""/>
        <dsp:cNvSpPr/>
      </dsp:nvSpPr>
      <dsp:spPr>
        <a:xfrm>
          <a:off x="0" y="2350692"/>
          <a:ext cx="6513603"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i="1" kern="1200"/>
            <a:t>@GetMapping</a:t>
          </a:r>
          <a:endParaRPr lang="en-US" sz="1700" kern="1200"/>
        </a:p>
        <a:p>
          <a:pPr marL="171450" lvl="1" indent="-171450" algn="l" defTabSz="755650">
            <a:lnSpc>
              <a:spcPct val="90000"/>
            </a:lnSpc>
            <a:spcBef>
              <a:spcPct val="0"/>
            </a:spcBef>
            <a:spcAft>
              <a:spcPct val="20000"/>
            </a:spcAft>
            <a:buChar char="•"/>
          </a:pPr>
          <a:r>
            <a:rPr lang="en-US" sz="1700" i="1" kern="1200"/>
            <a:t>@PostMapping</a:t>
          </a:r>
          <a:endParaRPr lang="en-US" sz="1700" kern="1200"/>
        </a:p>
        <a:p>
          <a:pPr marL="171450" lvl="1" indent="-171450" algn="l" defTabSz="755650">
            <a:lnSpc>
              <a:spcPct val="90000"/>
            </a:lnSpc>
            <a:spcBef>
              <a:spcPct val="0"/>
            </a:spcBef>
            <a:spcAft>
              <a:spcPct val="20000"/>
            </a:spcAft>
            <a:buChar char="•"/>
          </a:pPr>
          <a:r>
            <a:rPr lang="en-US" sz="1700" i="1" kern="1200"/>
            <a:t>@PutMapping</a:t>
          </a:r>
          <a:endParaRPr lang="en-US" sz="1700" kern="1200"/>
        </a:p>
        <a:p>
          <a:pPr marL="171450" lvl="1" indent="-171450" algn="l" defTabSz="755650">
            <a:lnSpc>
              <a:spcPct val="90000"/>
            </a:lnSpc>
            <a:spcBef>
              <a:spcPct val="0"/>
            </a:spcBef>
            <a:spcAft>
              <a:spcPct val="20000"/>
            </a:spcAft>
            <a:buChar char="•"/>
          </a:pPr>
          <a:r>
            <a:rPr lang="en-US" sz="1700" i="1" kern="1200" dirty="0"/>
            <a:t>@</a:t>
          </a:r>
          <a:r>
            <a:rPr lang="en-US" sz="1700" i="1" kern="1200" dirty="0" err="1"/>
            <a:t>DeleteMapping</a:t>
          </a:r>
          <a:endParaRPr lang="en-US" sz="1700" kern="1200" dirty="0"/>
        </a:p>
      </dsp:txBody>
      <dsp:txXfrm>
        <a:off x="0" y="2350692"/>
        <a:ext cx="6513603" cy="1184040"/>
      </dsp:txXfrm>
    </dsp:sp>
    <dsp:sp modelId="{4F7AEB8B-0C2B-4474-AC39-B911955E8530}">
      <dsp:nvSpPr>
        <dsp:cNvPr id="0" name=""/>
        <dsp:cNvSpPr/>
      </dsp:nvSpPr>
      <dsp:spPr>
        <a:xfrm>
          <a:off x="0" y="3534733"/>
          <a:ext cx="6513603" cy="191360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From the naming convention we can see that each annotation is meant to handle respective incoming request method type, i.e. </a:t>
          </a:r>
          <a:r>
            <a:rPr lang="en-US" sz="2200" i="1" kern="1200"/>
            <a:t>@GetMapping </a:t>
          </a:r>
          <a:r>
            <a:rPr lang="en-US" sz="2200" kern="1200"/>
            <a:t>is used to handle </a:t>
          </a:r>
          <a:r>
            <a:rPr lang="en-US" sz="2200" i="1" kern="1200"/>
            <a:t>GET</a:t>
          </a:r>
          <a:r>
            <a:rPr lang="en-US" sz="2200" kern="1200"/>
            <a:t> type of request method, </a:t>
          </a:r>
          <a:r>
            <a:rPr lang="en-US" sz="2200" i="1" kern="1200"/>
            <a:t>@PostMapping</a:t>
          </a:r>
          <a:r>
            <a:rPr lang="en-US" sz="2200" kern="1200"/>
            <a:t> is used to handle </a:t>
          </a:r>
          <a:r>
            <a:rPr lang="en-US" sz="2200" i="1" kern="1200"/>
            <a:t>POST</a:t>
          </a:r>
          <a:r>
            <a:rPr lang="en-US" sz="2200" kern="1200"/>
            <a:t> type of request method, etc.</a:t>
          </a:r>
        </a:p>
      </dsp:txBody>
      <dsp:txXfrm>
        <a:off x="93415" y="3628148"/>
        <a:ext cx="6326773" cy="1726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3C357-D2E0-482E-8198-EC7088C6F7E9}">
      <dsp:nvSpPr>
        <dsp:cNvPr id="0" name=""/>
        <dsp:cNvSpPr/>
      </dsp:nvSpPr>
      <dsp:spPr>
        <a:xfrm>
          <a:off x="0" y="252703"/>
          <a:ext cx="6513603"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Service Provider</a:t>
          </a:r>
        </a:p>
      </dsp:txBody>
      <dsp:txXfrm>
        <a:off x="31613" y="284316"/>
        <a:ext cx="6450377" cy="584369"/>
      </dsp:txXfrm>
    </dsp:sp>
    <dsp:sp modelId="{7D086739-8727-445F-80A1-4339196932D3}">
      <dsp:nvSpPr>
        <dsp:cNvPr id="0" name=""/>
        <dsp:cNvSpPr/>
      </dsp:nvSpPr>
      <dsp:spPr>
        <a:xfrm>
          <a:off x="0" y="900298"/>
          <a:ext cx="6513603"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This is the provider of the web service. The service provider implements the service and makes it available on the Internet.</a:t>
          </a:r>
        </a:p>
      </dsp:txBody>
      <dsp:txXfrm>
        <a:off x="0" y="900298"/>
        <a:ext cx="6513603" cy="950130"/>
      </dsp:txXfrm>
    </dsp:sp>
    <dsp:sp modelId="{6A2F2F92-4FB3-49AE-8920-F9447004D7D2}">
      <dsp:nvSpPr>
        <dsp:cNvPr id="0" name=""/>
        <dsp:cNvSpPr/>
      </dsp:nvSpPr>
      <dsp:spPr>
        <a:xfrm>
          <a:off x="0" y="1850428"/>
          <a:ext cx="6513603" cy="64759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Service Requestor</a:t>
          </a:r>
        </a:p>
      </dsp:txBody>
      <dsp:txXfrm>
        <a:off x="31613" y="1882041"/>
        <a:ext cx="6450377" cy="584369"/>
      </dsp:txXfrm>
    </dsp:sp>
    <dsp:sp modelId="{167BA79B-4EC7-41E2-B34B-D1E44550DFAF}">
      <dsp:nvSpPr>
        <dsp:cNvPr id="0" name=""/>
        <dsp:cNvSpPr/>
      </dsp:nvSpPr>
      <dsp:spPr>
        <a:xfrm>
          <a:off x="0" y="2498022"/>
          <a:ext cx="6513603"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This is any consumer of the web service. The requestor utilizes an existing web service by opening a network connection and sending an XML request.</a:t>
          </a:r>
        </a:p>
      </dsp:txBody>
      <dsp:txXfrm>
        <a:off x="0" y="2498022"/>
        <a:ext cx="6513603" cy="950130"/>
      </dsp:txXfrm>
    </dsp:sp>
    <dsp:sp modelId="{2C26159E-B070-4A0F-B1F7-77173D970D24}">
      <dsp:nvSpPr>
        <dsp:cNvPr id="0" name=""/>
        <dsp:cNvSpPr/>
      </dsp:nvSpPr>
      <dsp:spPr>
        <a:xfrm>
          <a:off x="0" y="3448153"/>
          <a:ext cx="6513603"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Service Registry</a:t>
          </a:r>
        </a:p>
      </dsp:txBody>
      <dsp:txXfrm>
        <a:off x="31613" y="3479766"/>
        <a:ext cx="6450377" cy="584369"/>
      </dsp:txXfrm>
    </dsp:sp>
    <dsp:sp modelId="{80A79556-69ED-4F42-9EF7-468F26A21C76}">
      <dsp:nvSpPr>
        <dsp:cNvPr id="0" name=""/>
        <dsp:cNvSpPr/>
      </dsp:nvSpPr>
      <dsp:spPr>
        <a:xfrm>
          <a:off x="0" y="4095747"/>
          <a:ext cx="6513603"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This is a logically centralized directory of services. The registry provides a central place where developers can publish new services or find existing ones. It therefore serves as a centralized clearing house for companies and their services.</a:t>
          </a:r>
        </a:p>
      </dsp:txBody>
      <dsp:txXfrm>
        <a:off x="0" y="4095747"/>
        <a:ext cx="6513603" cy="1536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4B5FF-31BF-491D-B14B-71EE368B1897}">
      <dsp:nvSpPr>
        <dsp:cNvPr id="0" name=""/>
        <dsp:cNvSpPr/>
      </dsp:nvSpPr>
      <dsp:spPr>
        <a:xfrm>
          <a:off x="0" y="131338"/>
          <a:ext cx="6513603"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Service Transport</a:t>
          </a:r>
        </a:p>
      </dsp:txBody>
      <dsp:txXfrm>
        <a:off x="24588" y="155926"/>
        <a:ext cx="6464427" cy="454509"/>
      </dsp:txXfrm>
    </dsp:sp>
    <dsp:sp modelId="{FB2E367F-C195-4C5C-9887-3CE822FE0997}">
      <dsp:nvSpPr>
        <dsp:cNvPr id="0" name=""/>
        <dsp:cNvSpPr/>
      </dsp:nvSpPr>
      <dsp:spPr>
        <a:xfrm>
          <a:off x="0" y="635023"/>
          <a:ext cx="6513603" cy="117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This layer is responsible for transporting messages between applications. Currently, this layer includes Hyper Text Transport Protocol (HTTP), Simple Mail Transfer Protocol (SMTP), File Transfer Protocol (FTP), and newer protocols such as Blocks Extensible Exchange Protocol (BEEP).</a:t>
          </a:r>
        </a:p>
      </dsp:txBody>
      <dsp:txXfrm>
        <a:off x="0" y="635023"/>
        <a:ext cx="6513603" cy="1173690"/>
      </dsp:txXfrm>
    </dsp:sp>
    <dsp:sp modelId="{63EAC70F-C3D4-457B-AA78-B7613F709E60}">
      <dsp:nvSpPr>
        <dsp:cNvPr id="0" name=""/>
        <dsp:cNvSpPr/>
      </dsp:nvSpPr>
      <dsp:spPr>
        <a:xfrm>
          <a:off x="0" y="1808713"/>
          <a:ext cx="6513603" cy="50368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XML Messaging</a:t>
          </a:r>
        </a:p>
      </dsp:txBody>
      <dsp:txXfrm>
        <a:off x="24588" y="1833301"/>
        <a:ext cx="6464427" cy="454509"/>
      </dsp:txXfrm>
    </dsp:sp>
    <dsp:sp modelId="{AF7F6DF5-FD9E-4CC8-977A-12F05FFCD912}">
      <dsp:nvSpPr>
        <dsp:cNvPr id="0" name=""/>
        <dsp:cNvSpPr/>
      </dsp:nvSpPr>
      <dsp:spPr>
        <a:xfrm>
          <a:off x="0" y="2312398"/>
          <a:ext cx="6513603"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This layer is responsible for encoding messages in a common XML format so that messages can be understood at either end. Currently, this layer includes XML-RPC and SOAP.</a:t>
          </a:r>
        </a:p>
      </dsp:txBody>
      <dsp:txXfrm>
        <a:off x="0" y="2312398"/>
        <a:ext cx="6513603" cy="738990"/>
      </dsp:txXfrm>
    </dsp:sp>
    <dsp:sp modelId="{957614CF-D8B5-4DD2-9DF2-408120EE44BF}">
      <dsp:nvSpPr>
        <dsp:cNvPr id="0" name=""/>
        <dsp:cNvSpPr/>
      </dsp:nvSpPr>
      <dsp:spPr>
        <a:xfrm>
          <a:off x="0" y="3051388"/>
          <a:ext cx="6513603" cy="50368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Service Description</a:t>
          </a:r>
        </a:p>
      </dsp:txBody>
      <dsp:txXfrm>
        <a:off x="24588" y="3075976"/>
        <a:ext cx="6464427" cy="454509"/>
      </dsp:txXfrm>
    </dsp:sp>
    <dsp:sp modelId="{A4D137C7-3A83-41C0-9B27-FD0E5AC2E7B0}">
      <dsp:nvSpPr>
        <dsp:cNvPr id="0" name=""/>
        <dsp:cNvSpPr/>
      </dsp:nvSpPr>
      <dsp:spPr>
        <a:xfrm>
          <a:off x="0" y="3555073"/>
          <a:ext cx="6513603"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This layer is responsible for describing the public interface to a specific web service. Currently, service description is handled via the Web Service Description Language (WSDL).</a:t>
          </a:r>
        </a:p>
      </dsp:txBody>
      <dsp:txXfrm>
        <a:off x="0" y="3555073"/>
        <a:ext cx="6513603" cy="738990"/>
      </dsp:txXfrm>
    </dsp:sp>
    <dsp:sp modelId="{F3D9686A-D9E1-49E3-AC6A-A6D3FE08A0B0}">
      <dsp:nvSpPr>
        <dsp:cNvPr id="0" name=""/>
        <dsp:cNvSpPr/>
      </dsp:nvSpPr>
      <dsp:spPr>
        <a:xfrm>
          <a:off x="0" y="4294063"/>
          <a:ext cx="6513603" cy="50368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Service Discovery</a:t>
          </a:r>
        </a:p>
      </dsp:txBody>
      <dsp:txXfrm>
        <a:off x="24588" y="4318651"/>
        <a:ext cx="6464427" cy="454509"/>
      </dsp:txXfrm>
    </dsp:sp>
    <dsp:sp modelId="{787520A7-2757-4DAF-9F91-9D2AA13150E2}">
      <dsp:nvSpPr>
        <dsp:cNvPr id="0" name=""/>
        <dsp:cNvSpPr/>
      </dsp:nvSpPr>
      <dsp:spPr>
        <a:xfrm>
          <a:off x="0" y="4797747"/>
          <a:ext cx="6513603"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This layer is responsible for centralizing services into a common registry and providing easy publish/find functionality. Currently, service discovery is handled via Universal Description, Discovery, and Integration (UDDI).</a:t>
          </a:r>
        </a:p>
      </dsp:txBody>
      <dsp:txXfrm>
        <a:off x="0" y="4797747"/>
        <a:ext cx="6513603" cy="9563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1B736-99E8-40D9-8C73-882C62A5841D}">
      <dsp:nvSpPr>
        <dsp:cNvPr id="0" name=""/>
        <dsp:cNvSpPr/>
      </dsp:nvSpPr>
      <dsp:spPr>
        <a:xfrm>
          <a:off x="51" y="160373"/>
          <a:ext cx="4913783" cy="182714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hlinkClick xmlns:r="http://schemas.openxmlformats.org/officeDocument/2006/relationships" r:id="rId1"/>
            </a:rPr>
            <a:t>REST</a:t>
          </a:r>
          <a:r>
            <a:rPr lang="en-US" sz="1700" kern="1200"/>
            <a:t> stands for Representational State Transfer.It’s an is an architectural style which can be used to design web services, that can be consumed from a variety of clients. The core idea is that, rather than using complex mechanisms such as CORBA, RPC or SOAP to connect between machines, simple HTTP is used to make calls among them.</a:t>
          </a:r>
        </a:p>
      </dsp:txBody>
      <dsp:txXfrm>
        <a:off x="51" y="160373"/>
        <a:ext cx="4913783" cy="1827146"/>
      </dsp:txXfrm>
    </dsp:sp>
    <dsp:sp modelId="{512EAD1E-2373-4407-8349-5DB76F744250}">
      <dsp:nvSpPr>
        <dsp:cNvPr id="0" name=""/>
        <dsp:cNvSpPr/>
      </dsp:nvSpPr>
      <dsp:spPr>
        <a:xfrm>
          <a:off x="51" y="1987519"/>
          <a:ext cx="4913783" cy="200659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endParaRPr lang="en-IN" sz="1700" kern="1200"/>
        </a:p>
        <a:p>
          <a:pPr marL="171450" lvl="1" indent="-171450" algn="l" defTabSz="755650">
            <a:lnSpc>
              <a:spcPct val="90000"/>
            </a:lnSpc>
            <a:spcBef>
              <a:spcPct val="0"/>
            </a:spcBef>
            <a:spcAft>
              <a:spcPct val="15000"/>
            </a:spcAft>
            <a:buChar char="•"/>
          </a:pPr>
          <a:r>
            <a:rPr lang="en-US" sz="1700" u="none" kern="1200"/>
            <a:t>Representational State Transfer refers to transferring "representations". You are using a "representation" of a resource to transfer resource state which lives on the server into application state on the client.</a:t>
          </a:r>
        </a:p>
        <a:p>
          <a:pPr marL="171450" lvl="1" indent="-171450" algn="l" defTabSz="755650">
            <a:lnSpc>
              <a:spcPct val="90000"/>
            </a:lnSpc>
            <a:spcBef>
              <a:spcPct val="0"/>
            </a:spcBef>
            <a:spcAft>
              <a:spcPct val="15000"/>
            </a:spcAft>
            <a:buChar char="•"/>
          </a:pPr>
          <a:endParaRPr lang="en-IN" sz="1700" kern="1200"/>
        </a:p>
      </dsp:txBody>
      <dsp:txXfrm>
        <a:off x="51" y="1987519"/>
        <a:ext cx="4913783" cy="2006595"/>
      </dsp:txXfrm>
    </dsp:sp>
    <dsp:sp modelId="{6200BE86-8BAC-404B-A085-692F6C396D41}">
      <dsp:nvSpPr>
        <dsp:cNvPr id="0" name=""/>
        <dsp:cNvSpPr/>
      </dsp:nvSpPr>
      <dsp:spPr>
        <a:xfrm>
          <a:off x="5601764" y="160373"/>
          <a:ext cx="4913783" cy="1827146"/>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In Rest based design, resources are being manipulated using a common set of verbs. </a:t>
          </a:r>
        </a:p>
      </dsp:txBody>
      <dsp:txXfrm>
        <a:off x="5601764" y="160373"/>
        <a:ext cx="4913783" cy="1827146"/>
      </dsp:txXfrm>
    </dsp:sp>
    <dsp:sp modelId="{C587289E-AB2A-42DB-A13F-CB21DDD371CD}">
      <dsp:nvSpPr>
        <dsp:cNvPr id="0" name=""/>
        <dsp:cNvSpPr/>
      </dsp:nvSpPr>
      <dsp:spPr>
        <a:xfrm>
          <a:off x="5601764" y="1987519"/>
          <a:ext cx="4913783" cy="200659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To Create a resource : HTTP POST should be used</a:t>
          </a:r>
        </a:p>
        <a:p>
          <a:pPr marL="171450" lvl="1" indent="-171450" algn="l" defTabSz="755650">
            <a:lnSpc>
              <a:spcPct val="90000"/>
            </a:lnSpc>
            <a:spcBef>
              <a:spcPct val="0"/>
            </a:spcBef>
            <a:spcAft>
              <a:spcPct val="15000"/>
            </a:spcAft>
            <a:buChar char="•"/>
          </a:pPr>
          <a:r>
            <a:rPr lang="en-US" sz="1700" kern="1200"/>
            <a:t>To Retrieve a resource : HTTP GET should be used</a:t>
          </a:r>
        </a:p>
        <a:p>
          <a:pPr marL="171450" lvl="1" indent="-171450" algn="l" defTabSz="755650">
            <a:lnSpc>
              <a:spcPct val="90000"/>
            </a:lnSpc>
            <a:spcBef>
              <a:spcPct val="0"/>
            </a:spcBef>
            <a:spcAft>
              <a:spcPct val="15000"/>
            </a:spcAft>
            <a:buChar char="•"/>
          </a:pPr>
          <a:r>
            <a:rPr lang="en-US" sz="1700" kern="1200"/>
            <a:t>To Update a resource : HTTP PUT should be used</a:t>
          </a:r>
        </a:p>
        <a:p>
          <a:pPr marL="171450" lvl="1" indent="-171450" algn="l" defTabSz="755650">
            <a:lnSpc>
              <a:spcPct val="90000"/>
            </a:lnSpc>
            <a:spcBef>
              <a:spcPct val="0"/>
            </a:spcBef>
            <a:spcAft>
              <a:spcPct val="15000"/>
            </a:spcAft>
            <a:buChar char="•"/>
          </a:pPr>
          <a:r>
            <a:rPr lang="en-US" sz="1700" kern="1200"/>
            <a:t>To Delete a resource : HTTP DELETE should be used</a:t>
          </a:r>
        </a:p>
      </dsp:txBody>
      <dsp:txXfrm>
        <a:off x="5601764" y="1987519"/>
        <a:ext cx="4913783" cy="20065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B51B4-01DF-4097-B0D7-D5D724DE0F79}">
      <dsp:nvSpPr>
        <dsp:cNvPr id="0" name=""/>
        <dsp:cNvSpPr/>
      </dsp:nvSpPr>
      <dsp:spPr>
        <a:xfrm>
          <a:off x="0" y="194900"/>
          <a:ext cx="10515600" cy="1197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@RestController</a:t>
          </a:r>
          <a:r>
            <a:rPr lang="en-US" sz="1700" kern="1200"/>
            <a:t> : First of all, we are using Spring 4’s new @RestController annotation. This annotation eliminates the need of annotating each method with @ResponseBody. Under the hood, @RestController is itself annotated with @ResponseBody, and can be considered as combination of @Controller and @ResponseBody.</a:t>
          </a:r>
        </a:p>
      </dsp:txBody>
      <dsp:txXfrm>
        <a:off x="58469" y="253369"/>
        <a:ext cx="10398662" cy="1080812"/>
      </dsp:txXfrm>
    </dsp:sp>
    <dsp:sp modelId="{A4CFF3BA-7EBD-433F-8F54-681A1E13BC2F}">
      <dsp:nvSpPr>
        <dsp:cNvPr id="0" name=""/>
        <dsp:cNvSpPr/>
      </dsp:nvSpPr>
      <dsp:spPr>
        <a:xfrm>
          <a:off x="0" y="1441611"/>
          <a:ext cx="10515600" cy="11977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@RequestBody</a:t>
          </a:r>
          <a:r>
            <a:rPr lang="en-US" sz="1700" kern="1200"/>
            <a:t> : If a method parameter is annotated with @RequestBody, Spring will bind the incoming HTTP request body(for the URL mentioned in @RequestMapping for that method) to that parameter. While doing that, Spring will [behind the scenes] use </a:t>
          </a:r>
          <a:r>
            <a:rPr lang="en-US" sz="1700" kern="1200">
              <a:hlinkClick xmlns:r="http://schemas.openxmlformats.org/officeDocument/2006/relationships" r:id="rId1"/>
            </a:rPr>
            <a:t>HTTP Message converters</a:t>
          </a:r>
          <a:r>
            <a:rPr lang="en-US" sz="1700" kern="1200"/>
            <a:t> to convert the HTTP request body into domain object [deserialize request body to domain object], based on ACCEPT or Content-Type header present in request.</a:t>
          </a:r>
        </a:p>
      </dsp:txBody>
      <dsp:txXfrm>
        <a:off x="58469" y="1500080"/>
        <a:ext cx="10398662" cy="1080812"/>
      </dsp:txXfrm>
    </dsp:sp>
    <dsp:sp modelId="{A0516731-C6B4-4C79-AE6F-BDFD420C301D}">
      <dsp:nvSpPr>
        <dsp:cNvPr id="0" name=""/>
        <dsp:cNvSpPr/>
      </dsp:nvSpPr>
      <dsp:spPr>
        <a:xfrm>
          <a:off x="0" y="2688322"/>
          <a:ext cx="10515600" cy="11977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@ResponseBody</a:t>
          </a:r>
          <a:r>
            <a:rPr lang="en-US" sz="1700" kern="1200"/>
            <a:t> : If a method is annotated with @ResponseBody, Spring will bind the return value to outgoing HTTP response body. While doing that, Spring will [behind the scenes] use </a:t>
          </a:r>
          <a:r>
            <a:rPr lang="en-US" sz="1700" kern="1200">
              <a:hlinkClick xmlns:r="http://schemas.openxmlformats.org/officeDocument/2006/relationships" r:id="rId1"/>
            </a:rPr>
            <a:t>HTTP Message converters</a:t>
          </a:r>
          <a:r>
            <a:rPr lang="en-US" sz="1700" kern="1200"/>
            <a:t> to convert the return value to HTTP response body [serialize the object to response body], based on Content-Type present in request HTTP header. As already mentioned, in Spring 4, you may stop using this annotation.</a:t>
          </a:r>
        </a:p>
      </dsp:txBody>
      <dsp:txXfrm>
        <a:off x="58469" y="2746791"/>
        <a:ext cx="10398662" cy="10808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EA239-80B9-4ED0-8DBB-64EB746AE172}">
      <dsp:nvSpPr>
        <dsp:cNvPr id="0" name=""/>
        <dsp:cNvSpPr/>
      </dsp:nvSpPr>
      <dsp:spPr>
        <a:xfrm>
          <a:off x="0" y="86336"/>
          <a:ext cx="10515600" cy="12682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ResponseEntity</a:t>
          </a:r>
          <a:r>
            <a:rPr lang="en-US" sz="1800" kern="1200"/>
            <a:t> is a real deal. It represents the entire HTTP response. Good thing about it is that you can control anything that goes into it. You can specify status code, headers, and body. It comes with several constructors to carry the information you want to sent in HTTP Response.</a:t>
          </a:r>
        </a:p>
      </dsp:txBody>
      <dsp:txXfrm>
        <a:off x="61909" y="148245"/>
        <a:ext cx="10391782" cy="1144388"/>
      </dsp:txXfrm>
    </dsp:sp>
    <dsp:sp modelId="{328AAD70-E841-403C-ABC9-8ABCC793857E}">
      <dsp:nvSpPr>
        <dsp:cNvPr id="0" name=""/>
        <dsp:cNvSpPr/>
      </dsp:nvSpPr>
      <dsp:spPr>
        <a:xfrm>
          <a:off x="0" y="1406383"/>
          <a:ext cx="10515600" cy="12682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@PathVariable</a:t>
          </a:r>
          <a:r>
            <a:rPr lang="en-US" sz="1800" kern="1200"/>
            <a:t> This annotation indicates that a method parameter should be bound to a URI template variable [the one in ‘{}’]. Basically, </a:t>
          </a:r>
          <a:r>
            <a:rPr lang="en-US" sz="1800" b="1" kern="1200"/>
            <a:t>@RestController , @RequestBody, ResponseEntity &amp; @PathVariable </a:t>
          </a:r>
          <a:r>
            <a:rPr lang="en-US" sz="1800" kern="1200"/>
            <a:t>are all you need to know to implement a REST API in Spring 4. Additionally, spring provides several support classes to help you implement something customized.</a:t>
          </a:r>
        </a:p>
      </dsp:txBody>
      <dsp:txXfrm>
        <a:off x="61909" y="1468292"/>
        <a:ext cx="10391782" cy="1144388"/>
      </dsp:txXfrm>
    </dsp:sp>
    <dsp:sp modelId="{0412BE92-0279-4584-BC9A-359AAFFC2CAD}">
      <dsp:nvSpPr>
        <dsp:cNvPr id="0" name=""/>
        <dsp:cNvSpPr/>
      </dsp:nvSpPr>
      <dsp:spPr>
        <a:xfrm>
          <a:off x="0" y="2726430"/>
          <a:ext cx="10515600" cy="12682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MediaType :</a:t>
          </a:r>
          <a:r>
            <a:rPr lang="en-US" sz="1800" kern="1200"/>
            <a:t> With @RequestMapping annotation, you can additionally, specify the MediaType to be produced or consumed (using </a:t>
          </a:r>
          <a:r>
            <a:rPr lang="en-US" sz="1800" b="1" kern="1200"/>
            <a:t>produces</a:t>
          </a:r>
          <a:r>
            <a:rPr lang="en-US" sz="1800" kern="1200"/>
            <a:t> or </a:t>
          </a:r>
          <a:r>
            <a:rPr lang="en-US" sz="1800" b="1" kern="1200"/>
            <a:t>consumes</a:t>
          </a:r>
          <a:r>
            <a:rPr lang="en-US" sz="1800" kern="1200"/>
            <a:t> attributes) by that particular controller method, to further narrow down the mapping.</a:t>
          </a:r>
        </a:p>
      </dsp:txBody>
      <dsp:txXfrm>
        <a:off x="61909" y="2788339"/>
        <a:ext cx="10391782" cy="11443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F8AB8-80A5-4634-A079-984CE05CC7D1}">
      <dsp:nvSpPr>
        <dsp:cNvPr id="0" name=""/>
        <dsp:cNvSpPr/>
      </dsp:nvSpPr>
      <dsp:spPr>
        <a:xfrm>
          <a:off x="0" y="410605"/>
          <a:ext cx="7161017"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200 - SUCESS</a:t>
          </a:r>
        </a:p>
      </dsp:txBody>
      <dsp:txXfrm>
        <a:off x="21075" y="431680"/>
        <a:ext cx="7118867" cy="389580"/>
      </dsp:txXfrm>
    </dsp:sp>
    <dsp:sp modelId="{7F05E92A-7ADD-4FC3-8249-CA7D85E904C6}">
      <dsp:nvSpPr>
        <dsp:cNvPr id="0" name=""/>
        <dsp:cNvSpPr/>
      </dsp:nvSpPr>
      <dsp:spPr>
        <a:xfrm>
          <a:off x="0" y="894175"/>
          <a:ext cx="7161017" cy="431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404 - RESOURCE NOT FOUND</a:t>
          </a:r>
        </a:p>
      </dsp:txBody>
      <dsp:txXfrm>
        <a:off x="21075" y="915250"/>
        <a:ext cx="7118867" cy="389580"/>
      </dsp:txXfrm>
    </dsp:sp>
    <dsp:sp modelId="{D3146F47-8CC9-435D-9F2D-DD1348A9F3B4}">
      <dsp:nvSpPr>
        <dsp:cNvPr id="0" name=""/>
        <dsp:cNvSpPr/>
      </dsp:nvSpPr>
      <dsp:spPr>
        <a:xfrm>
          <a:off x="0" y="1377745"/>
          <a:ext cx="7161017" cy="4317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400 - BAD REQUEST</a:t>
          </a:r>
        </a:p>
      </dsp:txBody>
      <dsp:txXfrm>
        <a:off x="21075" y="1398820"/>
        <a:ext cx="7118867" cy="389580"/>
      </dsp:txXfrm>
    </dsp:sp>
    <dsp:sp modelId="{0BBF92F2-8D73-4C49-B068-46210CDFEA1E}">
      <dsp:nvSpPr>
        <dsp:cNvPr id="0" name=""/>
        <dsp:cNvSpPr/>
      </dsp:nvSpPr>
      <dsp:spPr>
        <a:xfrm>
          <a:off x="0" y="1861315"/>
          <a:ext cx="7161017"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201 - CREATED</a:t>
          </a:r>
        </a:p>
      </dsp:txBody>
      <dsp:txXfrm>
        <a:off x="21075" y="1882390"/>
        <a:ext cx="7118867" cy="389580"/>
      </dsp:txXfrm>
    </dsp:sp>
    <dsp:sp modelId="{37EB0D49-A18D-4AB2-94A0-3DDF231BF6F8}">
      <dsp:nvSpPr>
        <dsp:cNvPr id="0" name=""/>
        <dsp:cNvSpPr/>
      </dsp:nvSpPr>
      <dsp:spPr>
        <a:xfrm>
          <a:off x="0" y="2344885"/>
          <a:ext cx="7161017" cy="43173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401 - UNAUTHORIZED</a:t>
          </a:r>
        </a:p>
      </dsp:txBody>
      <dsp:txXfrm>
        <a:off x="21075" y="2365960"/>
        <a:ext cx="7118867" cy="389580"/>
      </dsp:txXfrm>
    </dsp:sp>
    <dsp:sp modelId="{8A426F73-B163-465B-86CA-730F213A65B7}">
      <dsp:nvSpPr>
        <dsp:cNvPr id="0" name=""/>
        <dsp:cNvSpPr/>
      </dsp:nvSpPr>
      <dsp:spPr>
        <a:xfrm>
          <a:off x="0" y="2828455"/>
          <a:ext cx="7161017"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415 - UNSUPPORTED TYPE - Representation not supported for the resource</a:t>
          </a:r>
        </a:p>
      </dsp:txBody>
      <dsp:txXfrm>
        <a:off x="21075" y="2849530"/>
        <a:ext cx="7118867" cy="389580"/>
      </dsp:txXfrm>
    </dsp:sp>
    <dsp:sp modelId="{8BA8A50C-7614-49FD-B1AC-3EB2F7ADCEC9}">
      <dsp:nvSpPr>
        <dsp:cNvPr id="0" name=""/>
        <dsp:cNvSpPr/>
      </dsp:nvSpPr>
      <dsp:spPr>
        <a:xfrm>
          <a:off x="0" y="3312025"/>
          <a:ext cx="7161017" cy="431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500 - SERVER ERROR</a:t>
          </a:r>
        </a:p>
      </dsp:txBody>
      <dsp:txXfrm>
        <a:off x="21075" y="3333100"/>
        <a:ext cx="7118867" cy="3895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971C8-196D-42DA-AC00-6031DFF58FC6}">
      <dsp:nvSpPr>
        <dsp:cNvPr id="0" name=""/>
        <dsp:cNvSpPr/>
      </dsp:nvSpPr>
      <dsp:spPr>
        <a:xfrm>
          <a:off x="0" y="49689"/>
          <a:ext cx="10515600" cy="57563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Following are the important things to consider when designing RESTful API’s:</a:t>
          </a:r>
        </a:p>
      </dsp:txBody>
      <dsp:txXfrm>
        <a:off x="28100" y="77789"/>
        <a:ext cx="10459400" cy="519439"/>
      </dsp:txXfrm>
    </dsp:sp>
    <dsp:sp modelId="{6927A7C9-8BAB-428F-95B6-819FE7B47CA4}">
      <dsp:nvSpPr>
        <dsp:cNvPr id="0" name=""/>
        <dsp:cNvSpPr/>
      </dsp:nvSpPr>
      <dsp:spPr>
        <a:xfrm>
          <a:off x="0" y="625328"/>
          <a:ext cx="10515600" cy="367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While designing any API, the most important thing is to think about the </a:t>
          </a:r>
          <a:r>
            <a:rPr lang="en-US" sz="1900" kern="1200" dirty="0" err="1"/>
            <a:t>api</a:t>
          </a:r>
          <a:r>
            <a:rPr lang="en-US" sz="1900" kern="1200" dirty="0"/>
            <a:t> consumer i.e. the client who is going to use the service. What are his needs? Does the service </a:t>
          </a:r>
          <a:r>
            <a:rPr lang="en-US" sz="1900" kern="1200" dirty="0" err="1"/>
            <a:t>uri</a:t>
          </a:r>
          <a:r>
            <a:rPr lang="en-US" sz="1900" kern="1200" dirty="0"/>
            <a:t> make sense to him? Does the request, response format make sense to him?</a:t>
          </a:r>
        </a:p>
        <a:p>
          <a:pPr marL="171450" lvl="1" indent="-171450" algn="l" defTabSz="844550">
            <a:lnSpc>
              <a:spcPct val="90000"/>
            </a:lnSpc>
            <a:spcBef>
              <a:spcPct val="0"/>
            </a:spcBef>
            <a:spcAft>
              <a:spcPct val="20000"/>
            </a:spcAft>
            <a:buChar char="•"/>
          </a:pPr>
          <a:r>
            <a:rPr lang="en-US" sz="1900" kern="1200" dirty="0"/>
            <a:t>In Rest, we think Nouns (resources) and NOT Verbs (NOT actions). So, URI’s should represent resources. URI’s should be hierarchical and as self descriptive as possible. Prefer plurals.</a:t>
          </a:r>
        </a:p>
        <a:p>
          <a:pPr marL="171450" lvl="1" indent="-171450" algn="l" defTabSz="844550">
            <a:lnSpc>
              <a:spcPct val="90000"/>
            </a:lnSpc>
            <a:spcBef>
              <a:spcPct val="0"/>
            </a:spcBef>
            <a:spcAft>
              <a:spcPct val="20000"/>
            </a:spcAft>
            <a:buChar char="•"/>
          </a:pPr>
          <a:r>
            <a:rPr lang="en-US" sz="1900" kern="1200" dirty="0"/>
            <a:t>Always use HTTP Methods. </a:t>
          </a:r>
        </a:p>
        <a:p>
          <a:pPr marL="342900" lvl="2" indent="-171450" algn="l" defTabSz="844550">
            <a:lnSpc>
              <a:spcPct val="90000"/>
            </a:lnSpc>
            <a:spcBef>
              <a:spcPct val="0"/>
            </a:spcBef>
            <a:spcAft>
              <a:spcPct val="20000"/>
            </a:spcAft>
            <a:buChar char="•"/>
          </a:pPr>
          <a:r>
            <a:rPr lang="en-US" sz="1900" kern="1200" dirty="0"/>
            <a:t>GET : Should not update anything. Should be idempotent (same result in multiple calls). Possible Return Codes 200 (OK) + 404 (NOT FOUND) +400 (BAD REQUEST)</a:t>
          </a:r>
        </a:p>
        <a:p>
          <a:pPr marL="342900" lvl="2" indent="-171450" algn="l" defTabSz="844550">
            <a:lnSpc>
              <a:spcPct val="90000"/>
            </a:lnSpc>
            <a:spcBef>
              <a:spcPct val="0"/>
            </a:spcBef>
            <a:spcAft>
              <a:spcPct val="20000"/>
            </a:spcAft>
            <a:buChar char="•"/>
          </a:pPr>
          <a:r>
            <a:rPr lang="en-US" sz="1900" kern="1200" dirty="0"/>
            <a:t>POST : Should create new resource. Ideally return JSON with link to newly created resource. Same return codes as get possible. In addition : Return code 201 (CREATED) is possible.</a:t>
          </a:r>
        </a:p>
        <a:p>
          <a:pPr marL="342900" lvl="2" indent="-171450" algn="l" defTabSz="844550">
            <a:lnSpc>
              <a:spcPct val="90000"/>
            </a:lnSpc>
            <a:spcBef>
              <a:spcPct val="0"/>
            </a:spcBef>
            <a:spcAft>
              <a:spcPct val="20000"/>
            </a:spcAft>
            <a:buChar char="•"/>
          </a:pPr>
          <a:r>
            <a:rPr lang="en-US" sz="1900" kern="1200" dirty="0"/>
            <a:t>PUT : Update a known resource. ex: update client details. Possible Return Codes : 200(OK)</a:t>
          </a:r>
        </a:p>
        <a:p>
          <a:pPr marL="342900" lvl="2" indent="-171450" algn="l" defTabSz="844550">
            <a:lnSpc>
              <a:spcPct val="90000"/>
            </a:lnSpc>
            <a:spcBef>
              <a:spcPct val="0"/>
            </a:spcBef>
            <a:spcAft>
              <a:spcPct val="20000"/>
            </a:spcAft>
            <a:buChar char="•"/>
          </a:pPr>
          <a:r>
            <a:rPr lang="en-US" sz="1900" kern="1200" dirty="0"/>
            <a:t>DELETE : Used to delete a resource.</a:t>
          </a:r>
        </a:p>
      </dsp:txBody>
      <dsp:txXfrm>
        <a:off x="0" y="625328"/>
        <a:ext cx="10515600" cy="367632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ECC1F-81EA-411F-9FE4-1E9C14A56A2D}" type="datetimeFigureOut">
              <a:rPr lang="en-IN" smtClean="0"/>
              <a:t>09-04-2019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5CFCF-915E-46A4-A275-F885FB68D009}" type="slidenum">
              <a:rPr lang="en-IN" smtClean="0"/>
              <a:t>‹#›</a:t>
            </a:fld>
            <a:endParaRPr lang="en-IN"/>
          </a:p>
        </p:txBody>
      </p:sp>
    </p:spTree>
    <p:extLst>
      <p:ext uri="{BB962C8B-B14F-4D97-AF65-F5344CB8AC3E}">
        <p14:creationId xmlns:p14="http://schemas.microsoft.com/office/powerpoint/2010/main" val="264714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atic.springsource.org/spring/docs/3.0.x/javadoc-api/org/springframework/beans/factory/InitializingBean.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tatic.springsource.org/spring/docs/1.2.9/api/org/springframework/beans/factory/DisposableBean.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atic.springsource.org/spring/docs/3.0.x/javadoc-api/org/springframework/beans/factory/InitializingBean.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tatic.springsource.org/spring/docs/1.2.9/api/org/springframework/beans/factory/DisposableBean.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spring.io/spring-boot/docs/current/reference/htmlsingle/#production-ready"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howtodoinjava.com/spring-boot2/spring-boot-starter-parent-dependency/" TargetMode="External"/><Relationship Id="rId2" Type="http://schemas.openxmlformats.org/officeDocument/2006/relationships/slide" Target="../slides/slide66.xml"/><Relationship Id="rId1" Type="http://schemas.openxmlformats.org/officeDocument/2006/relationships/notesMaster" Target="../notesMasters/notesMaster1.xml"/><Relationship Id="rId4" Type="http://schemas.openxmlformats.org/officeDocument/2006/relationships/hyperlink" Target="https://howtodoinjava.com/spring-boot2/spring-boot-starter-template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context/support/FileSystemXmlApplicationContext.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ocs.spring.io/spring-framework/docs/current/javadoc-api/org/springframework/web/context/support/XmlWebApplicationContext.html" TargetMode="External"/><Relationship Id="rId4" Type="http://schemas.openxmlformats.org/officeDocument/2006/relationships/hyperlink" Target="https://docs.spring.io/spring-framework/docs/current/javadoc-api/org/springframework/context/support/ClassPathXmlApplicationContext.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context/support/FileSystemXmlApplicationContext.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spring.io/spring-framework/docs/current/javadoc-api/org/springframework/web/context/support/XmlWebApplicationContext.html" TargetMode="External"/><Relationship Id="rId4" Type="http://schemas.openxmlformats.org/officeDocument/2006/relationships/hyperlink" Target="https://docs.spring.io/spring-framework/docs/current/javadoc-api/org/springframework/context/support/ClassPathXmlApplicationContext.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context/support/FileSystemXmlApplicationContext.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docs.spring.io/spring-framework/docs/current/javadoc-api/org/springframework/web/context/support/XmlWebApplicationContext.html" TargetMode="External"/><Relationship Id="rId4" Type="http://schemas.openxmlformats.org/officeDocument/2006/relationships/hyperlink" Target="https://docs.spring.io/spring-framework/docs/current/javadoc-api/org/springframework/context/support/ClassPathXmlApplicationContext.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owtodoinjava.com/" TargetMode="External"/><Relationship Id="rId7" Type="http://schemas.openxmlformats.org/officeDocument/2006/relationships/hyperlink" Target="http://www.springframework.org/schema/beans/spring-beans-2.5.xsd"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www.w3.org/2001/XMLSchema-instance" TargetMode="External"/><Relationship Id="rId5" Type="http://schemas.openxmlformats.org/officeDocument/2006/relationships/hyperlink" Target="http://www.springframework.org/schema/beans" TargetMode="External"/><Relationship Id="rId4" Type="http://schemas.openxmlformats.org/officeDocument/2006/relationships/hyperlink" Target="https://howtodoinjava.com/design-patterns/singleton-design-pattern-in-jav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C76D77E3-95FE-4C52-B5C3-A958C63346D9}"/>
              </a:ext>
            </a:extLst>
          </p:cNvPr>
          <p:cNvSpPr>
            <a:spLocks noGrp="1" noRot="1" noChangeAspect="1" noTextEdit="1"/>
          </p:cNvSpPr>
          <p:nvPr>
            <p:ph type="sldImg"/>
          </p:nvPr>
        </p:nvSpPr>
        <p:spPr>
          <a:xfrm>
            <a:off x="404813" y="698500"/>
            <a:ext cx="6200775" cy="3489325"/>
          </a:xfrm>
          <a:ln/>
        </p:spPr>
      </p:sp>
      <p:sp>
        <p:nvSpPr>
          <p:cNvPr id="136195" name="Notes Placeholder 2">
            <a:extLst>
              <a:ext uri="{FF2B5EF4-FFF2-40B4-BE49-F238E27FC236}">
                <a16:creationId xmlns:a16="http://schemas.microsoft.com/office/drawing/2014/main" id="{A15AF94A-A8BC-4957-96DE-3B86F5217749}"/>
              </a:ext>
            </a:extLst>
          </p:cNvPr>
          <p:cNvSpPr>
            <a:spLocks noGrp="1"/>
          </p:cNvSpPr>
          <p:nvPr>
            <p:ph type="body" idx="1"/>
          </p:nvPr>
        </p:nvSpPr>
        <p:spPr>
          <a:ln/>
        </p:spPr>
        <p:txBody>
          <a:bodyPr/>
          <a:lstStyle/>
          <a:p>
            <a:pPr algn="just">
              <a:defRPr/>
            </a:pPr>
            <a:r>
              <a:rPr lang="en-US" sz="1100" b="1" u="sng" dirty="0"/>
              <a:t>Spring</a:t>
            </a:r>
            <a:r>
              <a:rPr lang="en-US" sz="1100" b="1" dirty="0"/>
              <a:t>: </a:t>
            </a:r>
            <a:r>
              <a:rPr lang="en-US" sz="1050" dirty="0"/>
              <a:t>It is a light-weight frame work for development of Enterprise Grade Applications.  It is an open source, application framework introduced and developed in 2004.  The main idea was mooted by Rod Johnson-an experienced J2EE architect.</a:t>
            </a:r>
          </a:p>
          <a:p>
            <a:pPr algn="just">
              <a:defRPr/>
            </a:pPr>
            <a:r>
              <a:rPr lang="en-US" sz="1050" dirty="0"/>
              <a:t>Spring goal is an entire Application Framework.  Other popular frameworks like Struts, Tapestry, JSF etc. are web tier frameworks and thus need additional frameworks to deal with enterprise tier that integrates well with these framework.  Spring tries to alleviate this problem by providing comprehensive framework which includes…</a:t>
            </a:r>
          </a:p>
          <a:p>
            <a:pPr lvl="1" algn="just">
              <a:buFont typeface="Arial" pitchFamily="34" charset="0"/>
              <a:buChar char="•"/>
              <a:defRPr/>
            </a:pPr>
            <a:r>
              <a:rPr lang="en-US" sz="1050" dirty="0"/>
              <a:t>A core bean container</a:t>
            </a:r>
          </a:p>
          <a:p>
            <a:pPr lvl="1" algn="just">
              <a:buFont typeface="Arial" pitchFamily="34" charset="0"/>
              <a:buChar char="•"/>
              <a:defRPr/>
            </a:pPr>
            <a:r>
              <a:rPr lang="en-US" sz="1050" dirty="0"/>
              <a:t>An MVC framework</a:t>
            </a:r>
          </a:p>
          <a:p>
            <a:pPr lvl="1" algn="just">
              <a:buFont typeface="Arial" pitchFamily="34" charset="0"/>
              <a:buChar char="•"/>
              <a:defRPr/>
            </a:pPr>
            <a:r>
              <a:rPr lang="en-US" sz="1050" dirty="0"/>
              <a:t>An AOP integration framework</a:t>
            </a:r>
          </a:p>
          <a:p>
            <a:pPr lvl="1" algn="just">
              <a:buFont typeface="Arial" pitchFamily="34" charset="0"/>
              <a:buChar char="•"/>
              <a:defRPr/>
            </a:pPr>
            <a:r>
              <a:rPr lang="en-US" sz="1050" dirty="0"/>
              <a:t>The JDBC integration framework</a:t>
            </a:r>
          </a:p>
          <a:p>
            <a:pPr lvl="1" algn="just">
              <a:buFont typeface="Arial" pitchFamily="34" charset="0"/>
              <a:buChar char="•"/>
              <a:defRPr/>
            </a:pPr>
            <a:r>
              <a:rPr lang="en-US" sz="1050" dirty="0"/>
              <a:t>The EJB integration framework</a:t>
            </a:r>
          </a:p>
          <a:p>
            <a:pPr lvl="1" algn="just">
              <a:buFont typeface="Arial" pitchFamily="34" charset="0"/>
              <a:buChar char="•"/>
              <a:defRPr/>
            </a:pPr>
            <a:r>
              <a:rPr lang="en-US" sz="1050" dirty="0"/>
              <a:t>Integration modules for O/R mapping tools like Hibernate and JPA.</a:t>
            </a:r>
          </a:p>
          <a:p>
            <a:pPr lvl="1" algn="just">
              <a:defRPr/>
            </a:pPr>
            <a:endParaRPr lang="en-US" sz="1050" dirty="0"/>
          </a:p>
          <a:p>
            <a:pPr>
              <a:defRPr/>
            </a:pPr>
            <a:r>
              <a:rPr lang="en-US" sz="1050" b="1" dirty="0"/>
              <a:t>The Spring attacks EJB as unduly complicated and not susceptible to unit-testing</a:t>
            </a:r>
            <a:r>
              <a:rPr lang="en-US" sz="1050" dirty="0"/>
              <a:t>.  Spring suggests making use of Java Beans instead of EJB to get all supposed advantages of EJB environment.  Thus, spring posed as an alternative to EJB. However, Spring is designed to operate with EJB if required.  The EJB 3.0 has absorbed a number of new ideas suggested by Spring.  The Spring is not a persistence technology and has now incorporated Hibernate, the best ORM to date.</a:t>
            </a:r>
          </a:p>
          <a:p>
            <a:pPr>
              <a:defRPr/>
            </a:pPr>
            <a:r>
              <a:rPr lang="en-US" sz="1050" dirty="0"/>
              <a:t> In spring, we can use plain Java Beans to achieve things that were previously possible with EJB only.  </a:t>
            </a:r>
            <a:r>
              <a:rPr lang="en-US" sz="1050" b="1" dirty="0"/>
              <a:t>The main aim of Spring is to simplify the J2EE development and testing</a:t>
            </a:r>
            <a:r>
              <a:rPr lang="en-US" sz="1050" dirty="0"/>
              <a:t>.</a:t>
            </a:r>
          </a:p>
          <a:p>
            <a:pPr>
              <a:defRPr/>
            </a:pPr>
            <a:endParaRPr lang="en-US" sz="1100" dirty="0"/>
          </a:p>
        </p:txBody>
      </p:sp>
      <p:sp>
        <p:nvSpPr>
          <p:cNvPr id="86020" name="Slide Number Placeholder 3">
            <a:extLst>
              <a:ext uri="{FF2B5EF4-FFF2-40B4-BE49-F238E27FC236}">
                <a16:creationId xmlns:a16="http://schemas.microsoft.com/office/drawing/2014/main" id="{50DEBCD5-155F-4A3F-9A8D-C2016041EC0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FFCDF003-AFED-4B5B-A5CA-73C8592F147F}" type="slidenum">
              <a:rPr lang="en-GB" altLang="en-US" sz="1200">
                <a:solidFill>
                  <a:srgbClr val="000000"/>
                </a:solidFill>
                <a:latin typeface="Times New Roman" panose="02020603050405020304" pitchFamily="18" charset="0"/>
              </a:rPr>
              <a:pPr eaLnBrk="1" hangingPunct="1"/>
              <a:t>7</a:t>
            </a:fld>
            <a:endParaRPr lang="en-GB" altLang="en-US" sz="1200">
              <a:solidFill>
                <a:srgbClr val="000000"/>
              </a:solidFill>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21</a:t>
            </a:fld>
            <a:endParaRPr lang="en-IN"/>
          </a:p>
        </p:txBody>
      </p:sp>
    </p:spTree>
    <p:extLst>
      <p:ext uri="{BB962C8B-B14F-4D97-AF65-F5344CB8AC3E}">
        <p14:creationId xmlns:p14="http://schemas.microsoft.com/office/powerpoint/2010/main" val="2427944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Spring framework provides following </a:t>
            </a:r>
            <a:r>
              <a:rPr lang="en-US" sz="1200" b="1" i="0" u="none" strike="noStrike" kern="1200" dirty="0">
                <a:solidFill>
                  <a:schemeClr val="tx1"/>
                </a:solidFill>
                <a:effectLst/>
                <a:latin typeface="+mn-lt"/>
                <a:ea typeface="+mn-ea"/>
                <a:cs typeface="+mn-cs"/>
              </a:rPr>
              <a:t>4 ways for controlling life cycle events</a:t>
            </a:r>
            <a:r>
              <a:rPr lang="en-US" sz="1200" b="0" i="0" u="none" strike="noStrike" kern="1200" dirty="0">
                <a:solidFill>
                  <a:schemeClr val="tx1"/>
                </a:solidFill>
                <a:effectLst/>
                <a:latin typeface="+mn-lt"/>
                <a:ea typeface="+mn-ea"/>
                <a:cs typeface="+mn-cs"/>
              </a:rPr>
              <a:t> of a bean:</a:t>
            </a:r>
          </a:p>
          <a:p>
            <a:r>
              <a:rPr lang="en-US" sz="1200" b="0" i="0" u="none" strike="noStrike" kern="1200" dirty="0" err="1">
                <a:solidFill>
                  <a:schemeClr val="tx1"/>
                </a:solidFill>
                <a:effectLst/>
                <a:latin typeface="+mn-lt"/>
                <a:ea typeface="+mn-ea"/>
                <a:cs typeface="+mn-cs"/>
              </a:rPr>
              <a:t>InitializingBean</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DisposableBean</a:t>
            </a:r>
            <a:r>
              <a:rPr lang="en-US" sz="1200" b="0" i="0" u="none" strike="noStrike" kern="1200" dirty="0">
                <a:solidFill>
                  <a:schemeClr val="tx1"/>
                </a:solidFill>
                <a:effectLst/>
                <a:latin typeface="+mn-lt"/>
                <a:ea typeface="+mn-ea"/>
                <a:cs typeface="+mn-cs"/>
              </a:rPr>
              <a:t> callback interfaces</a:t>
            </a:r>
          </a:p>
          <a:p>
            <a:r>
              <a:rPr lang="en-US" sz="1200" b="0" i="0" u="none" strike="noStrike" kern="1200" dirty="0">
                <a:solidFill>
                  <a:schemeClr val="tx1"/>
                </a:solidFill>
                <a:effectLst/>
                <a:latin typeface="+mn-lt"/>
                <a:ea typeface="+mn-ea"/>
                <a:cs typeface="+mn-cs"/>
              </a:rPr>
              <a:t>*Aware interfaces for specific behavior</a:t>
            </a:r>
          </a:p>
          <a:p>
            <a:r>
              <a:rPr lang="en-US" sz="1200" b="0" i="0" u="none" strike="noStrike" kern="1200" dirty="0">
                <a:solidFill>
                  <a:schemeClr val="tx1"/>
                </a:solidFill>
                <a:effectLst/>
                <a:latin typeface="+mn-lt"/>
                <a:ea typeface="+mn-ea"/>
                <a:cs typeface="+mn-cs"/>
              </a:rPr>
              <a:t>Custom </a:t>
            </a:r>
            <a:r>
              <a:rPr lang="en-US" sz="1200" b="0" i="0" u="none" strike="noStrike" kern="1200" dirty="0" err="1">
                <a:solidFill>
                  <a:schemeClr val="tx1"/>
                </a:solidFill>
                <a:effectLst/>
                <a:latin typeface="+mn-lt"/>
                <a:ea typeface="+mn-ea"/>
                <a:cs typeface="+mn-cs"/>
              </a:rPr>
              <a:t>init</a:t>
            </a:r>
            <a:r>
              <a:rPr lang="en-US" sz="1200" b="0" i="0" u="none" strike="noStrike" kern="1200" dirty="0">
                <a:solidFill>
                  <a:schemeClr val="tx1"/>
                </a:solidFill>
                <a:effectLst/>
                <a:latin typeface="+mn-lt"/>
                <a:ea typeface="+mn-ea"/>
                <a:cs typeface="+mn-cs"/>
              </a:rPr>
              <a:t>() and destroy() methods in bean configuration file</a:t>
            </a:r>
          </a:p>
          <a:p>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PostConstruct</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PreDestroy</a:t>
            </a:r>
            <a:r>
              <a:rPr lang="en-US" sz="1200" b="0" i="0" u="none" strike="noStrike" kern="1200" dirty="0">
                <a:solidFill>
                  <a:schemeClr val="tx1"/>
                </a:solidFill>
                <a:effectLst/>
                <a:latin typeface="+mn-lt"/>
                <a:ea typeface="+mn-ea"/>
                <a:cs typeface="+mn-cs"/>
              </a:rPr>
              <a:t> annotations</a:t>
            </a:r>
          </a:p>
          <a:p>
            <a:endParaRPr lang="en-IN" dirty="0"/>
          </a:p>
          <a:p>
            <a:r>
              <a:rPr lang="en-IN" sz="1200" b="1" i="0" u="none" strike="noStrike" kern="1200" dirty="0" err="1">
                <a:solidFill>
                  <a:schemeClr val="tx1"/>
                </a:solidFill>
                <a:effectLst/>
                <a:latin typeface="+mn-lt"/>
                <a:ea typeface="+mn-ea"/>
                <a:cs typeface="+mn-cs"/>
              </a:rPr>
              <a:t>InitializingBean</a:t>
            </a:r>
            <a:r>
              <a:rPr lang="en-IN" sz="1200" b="1" i="0" u="none" strike="noStrike" kern="1200" dirty="0">
                <a:solidFill>
                  <a:schemeClr val="tx1"/>
                </a:solidFill>
                <a:effectLst/>
                <a:latin typeface="+mn-lt"/>
                <a:ea typeface="+mn-ea"/>
                <a:cs typeface="+mn-cs"/>
              </a:rPr>
              <a:t> and </a:t>
            </a:r>
            <a:r>
              <a:rPr lang="en-IN" sz="1200" b="1" i="0" u="none" strike="noStrike" kern="1200" dirty="0" err="1">
                <a:solidFill>
                  <a:schemeClr val="tx1"/>
                </a:solidFill>
                <a:effectLst/>
                <a:latin typeface="+mn-lt"/>
                <a:ea typeface="+mn-ea"/>
                <a:cs typeface="+mn-cs"/>
              </a:rPr>
              <a:t>DisposableBean</a:t>
            </a:r>
            <a:r>
              <a:rPr lang="en-IN" sz="1200" b="1" i="0" u="none" strike="noStrike" kern="1200" dirty="0">
                <a:solidFill>
                  <a:schemeClr val="tx1"/>
                </a:solidFill>
                <a:effectLst/>
                <a:latin typeface="+mn-lt"/>
                <a:ea typeface="+mn-ea"/>
                <a:cs typeface="+mn-cs"/>
              </a:rPr>
              <a:t> </a:t>
            </a:r>
            <a:r>
              <a:rPr lang="en-IN" sz="1200" b="1" i="0" u="none" strike="noStrike" kern="1200" dirty="0" err="1">
                <a:solidFill>
                  <a:schemeClr val="tx1"/>
                </a:solidFill>
                <a:effectLst/>
                <a:latin typeface="+mn-lt"/>
                <a:ea typeface="+mn-ea"/>
                <a:cs typeface="+mn-cs"/>
              </a:rPr>
              <a:t>callback</a:t>
            </a:r>
            <a:r>
              <a:rPr lang="en-IN" sz="1200" b="1" i="0" u="none" strike="noStrike" kern="1200" dirty="0">
                <a:solidFill>
                  <a:schemeClr val="tx1"/>
                </a:solidFill>
                <a:effectLst/>
                <a:latin typeface="+mn-lt"/>
                <a:ea typeface="+mn-ea"/>
                <a:cs typeface="+mn-cs"/>
              </a:rPr>
              <a:t> interfaces</a:t>
            </a:r>
          </a:p>
          <a:p>
            <a:r>
              <a:rPr lang="en-IN" sz="1200" b="0" i="0" u="none" strike="noStrike" kern="1200" dirty="0">
                <a:solidFill>
                  <a:schemeClr val="tx1"/>
                </a:solidFill>
                <a:effectLst/>
                <a:latin typeface="+mn-lt"/>
                <a:ea typeface="+mn-ea"/>
                <a:cs typeface="+mn-cs"/>
              </a:rPr>
              <a:t>The </a:t>
            </a:r>
            <a:r>
              <a:rPr lang="en-IN" sz="1200" b="0" i="0" u="none" strike="noStrike" kern="1200" dirty="0" err="1">
                <a:solidFill>
                  <a:schemeClr val="tx1"/>
                </a:solidFill>
                <a:effectLst/>
                <a:latin typeface="+mn-lt"/>
                <a:ea typeface="+mn-ea"/>
                <a:cs typeface="+mn-cs"/>
                <a:hlinkClick r:id="rId3" tooltip="InitializingBean"/>
              </a:rPr>
              <a:t>org.springframework.beans.factory.InitializingBean</a:t>
            </a:r>
            <a:r>
              <a:rPr lang="en-IN" sz="1200" b="0" i="0" u="none" strike="noStrike" kern="1200" dirty="0">
                <a:solidFill>
                  <a:schemeClr val="tx1"/>
                </a:solidFill>
                <a:effectLst/>
                <a:latin typeface="+mn-lt"/>
                <a:ea typeface="+mn-ea"/>
                <a:cs typeface="+mn-cs"/>
              </a:rPr>
              <a:t> interface allows a bean to perform initialization work after all necessary properties on the bean have been set by the container.</a:t>
            </a:r>
          </a:p>
          <a:p>
            <a:r>
              <a:rPr lang="en-IN" sz="1200" b="0" i="0" u="none" strike="noStrike" kern="1200" dirty="0">
                <a:solidFill>
                  <a:schemeClr val="tx1"/>
                </a:solidFill>
                <a:effectLst/>
                <a:latin typeface="+mn-lt"/>
                <a:ea typeface="+mn-ea"/>
                <a:cs typeface="+mn-cs"/>
              </a:rPr>
              <a:t>The </a:t>
            </a:r>
            <a:r>
              <a:rPr lang="en-IN" sz="1200" b="0" i="0" u="none" strike="noStrike" kern="1200" dirty="0" err="1">
                <a:solidFill>
                  <a:schemeClr val="tx1"/>
                </a:solidFill>
                <a:effectLst/>
                <a:latin typeface="+mn-lt"/>
                <a:ea typeface="+mn-ea"/>
                <a:cs typeface="+mn-cs"/>
              </a:rPr>
              <a:t>InitializingBean</a:t>
            </a:r>
            <a:r>
              <a:rPr lang="en-IN" sz="1200" b="0" i="0" u="none" strike="noStrike" kern="1200" dirty="0">
                <a:solidFill>
                  <a:schemeClr val="tx1"/>
                </a:solidFill>
                <a:effectLst/>
                <a:latin typeface="+mn-lt"/>
                <a:ea typeface="+mn-ea"/>
                <a:cs typeface="+mn-cs"/>
              </a:rPr>
              <a:t> interface specifies a single method:</a:t>
            </a:r>
          </a:p>
          <a:p>
            <a:pPr rtl="0" fontAlgn="base"/>
            <a:r>
              <a:rPr lang="en-IN" sz="1200" b="0" i="0" u="none" strike="noStrike" kern="1200" dirty="0" err="1">
                <a:solidFill>
                  <a:schemeClr val="tx1"/>
                </a:solidFill>
                <a:effectLst/>
                <a:latin typeface="+mn-lt"/>
                <a:ea typeface="+mn-ea"/>
                <a:cs typeface="+mn-cs"/>
              </a:rPr>
              <a:t>InitializingBean.javavoid</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afterPropertiesSet</a:t>
            </a:r>
            <a:r>
              <a:rPr lang="en-IN" sz="1200" b="0" i="0" u="none" strike="noStrike" kern="1200" dirty="0">
                <a:solidFill>
                  <a:schemeClr val="tx1"/>
                </a:solidFill>
                <a:effectLst/>
                <a:latin typeface="+mn-lt"/>
                <a:ea typeface="+mn-ea"/>
                <a:cs typeface="+mn-cs"/>
              </a:rPr>
              <a:t>() throws Exception;</a:t>
            </a:r>
          </a:p>
          <a:p>
            <a:r>
              <a:rPr lang="en-IN" sz="1200" b="0" i="0" u="none" strike="noStrike" kern="1200" dirty="0">
                <a:solidFill>
                  <a:schemeClr val="tx1"/>
                </a:solidFill>
                <a:effectLst/>
                <a:latin typeface="+mn-lt"/>
                <a:ea typeface="+mn-ea"/>
                <a:cs typeface="+mn-cs"/>
              </a:rPr>
              <a:t>This is not a </a:t>
            </a:r>
            <a:r>
              <a:rPr lang="en-IN" sz="1200" b="0" i="0" u="none" strike="noStrike" kern="1200" dirty="0" err="1">
                <a:solidFill>
                  <a:schemeClr val="tx1"/>
                </a:solidFill>
                <a:effectLst/>
                <a:latin typeface="+mn-lt"/>
                <a:ea typeface="+mn-ea"/>
                <a:cs typeface="+mn-cs"/>
              </a:rPr>
              <a:t>preferrable</a:t>
            </a:r>
            <a:r>
              <a:rPr lang="en-IN" sz="1200" b="0" i="0" u="none" strike="noStrike" kern="1200" dirty="0">
                <a:solidFill>
                  <a:schemeClr val="tx1"/>
                </a:solidFill>
                <a:effectLst/>
                <a:latin typeface="+mn-lt"/>
                <a:ea typeface="+mn-ea"/>
                <a:cs typeface="+mn-cs"/>
              </a:rPr>
              <a:t> way to initialize the bean because it tightly couple your bean class with spring container. A better approach is to use “</a:t>
            </a:r>
            <a:r>
              <a:rPr lang="en-IN" sz="1200" b="0" i="1" u="none" strike="noStrike" kern="1200" dirty="0" err="1">
                <a:solidFill>
                  <a:schemeClr val="tx1"/>
                </a:solidFill>
                <a:effectLst/>
                <a:latin typeface="+mn-lt"/>
                <a:ea typeface="+mn-ea"/>
                <a:cs typeface="+mn-cs"/>
              </a:rPr>
              <a:t>init</a:t>
            </a:r>
            <a:r>
              <a:rPr lang="en-IN" sz="1200" b="0" i="1" u="none" strike="noStrike" kern="1200" dirty="0">
                <a:solidFill>
                  <a:schemeClr val="tx1"/>
                </a:solidFill>
                <a:effectLst/>
                <a:latin typeface="+mn-lt"/>
                <a:ea typeface="+mn-ea"/>
                <a:cs typeface="+mn-cs"/>
              </a:rPr>
              <a:t>-method</a:t>
            </a:r>
            <a:r>
              <a:rPr lang="en-IN" sz="1200" b="0" i="0" u="none" strike="noStrike" kern="1200" dirty="0">
                <a:solidFill>
                  <a:schemeClr val="tx1"/>
                </a:solidFill>
                <a:effectLst/>
                <a:latin typeface="+mn-lt"/>
                <a:ea typeface="+mn-ea"/>
                <a:cs typeface="+mn-cs"/>
              </a:rPr>
              <a:t>” attribute in bean definition in applicationContext.xml file.</a:t>
            </a:r>
          </a:p>
          <a:p>
            <a:r>
              <a:rPr lang="en-IN" sz="1200" b="0" i="0" u="none" strike="noStrike" kern="1200" dirty="0">
                <a:solidFill>
                  <a:schemeClr val="tx1"/>
                </a:solidFill>
                <a:effectLst/>
                <a:latin typeface="+mn-lt"/>
                <a:ea typeface="+mn-ea"/>
                <a:cs typeface="+mn-cs"/>
              </a:rPr>
              <a:t>Similarly, implementing the </a:t>
            </a:r>
            <a:r>
              <a:rPr lang="en-IN" sz="1200" b="0" i="0" u="none" strike="noStrike" kern="1200" dirty="0" err="1">
                <a:solidFill>
                  <a:schemeClr val="tx1"/>
                </a:solidFill>
                <a:effectLst/>
                <a:latin typeface="+mn-lt"/>
                <a:ea typeface="+mn-ea"/>
                <a:cs typeface="+mn-cs"/>
                <a:hlinkClick r:id="rId4" tooltip="DisposableBean"/>
              </a:rPr>
              <a:t>org.springframework.beans.factory.DisposableBean</a:t>
            </a:r>
            <a:r>
              <a:rPr lang="en-IN" sz="1200" b="0" i="0" u="none" strike="noStrike" kern="1200" dirty="0">
                <a:solidFill>
                  <a:schemeClr val="tx1"/>
                </a:solidFill>
                <a:effectLst/>
                <a:latin typeface="+mn-lt"/>
                <a:ea typeface="+mn-ea"/>
                <a:cs typeface="+mn-cs"/>
              </a:rPr>
              <a:t> interface allows a bean to get a </a:t>
            </a:r>
            <a:r>
              <a:rPr lang="en-IN" sz="1200" b="0" i="0" u="none" strike="noStrike" kern="1200" dirty="0" err="1">
                <a:solidFill>
                  <a:schemeClr val="tx1"/>
                </a:solidFill>
                <a:effectLst/>
                <a:latin typeface="+mn-lt"/>
                <a:ea typeface="+mn-ea"/>
                <a:cs typeface="+mn-cs"/>
              </a:rPr>
              <a:t>callback</a:t>
            </a:r>
            <a:r>
              <a:rPr lang="en-IN" sz="1200" b="0" i="0" u="none" strike="noStrike" kern="1200" dirty="0">
                <a:solidFill>
                  <a:schemeClr val="tx1"/>
                </a:solidFill>
                <a:effectLst/>
                <a:latin typeface="+mn-lt"/>
                <a:ea typeface="+mn-ea"/>
                <a:cs typeface="+mn-cs"/>
              </a:rPr>
              <a:t> when the container containing it is destroyed.</a:t>
            </a:r>
          </a:p>
          <a:p>
            <a:r>
              <a:rPr lang="en-IN" sz="1200" b="0" i="0" u="none" strike="noStrike" kern="1200" dirty="0">
                <a:solidFill>
                  <a:schemeClr val="tx1"/>
                </a:solidFill>
                <a:effectLst/>
                <a:latin typeface="+mn-lt"/>
                <a:ea typeface="+mn-ea"/>
                <a:cs typeface="+mn-cs"/>
              </a:rPr>
              <a:t>The </a:t>
            </a:r>
            <a:r>
              <a:rPr lang="en-IN" sz="1200" b="0" i="0" u="none" strike="noStrike" kern="1200" dirty="0" err="1">
                <a:solidFill>
                  <a:schemeClr val="tx1"/>
                </a:solidFill>
                <a:effectLst/>
                <a:latin typeface="+mn-lt"/>
                <a:ea typeface="+mn-ea"/>
                <a:cs typeface="+mn-cs"/>
              </a:rPr>
              <a:t>DisposableBean</a:t>
            </a:r>
            <a:r>
              <a:rPr lang="en-IN" sz="1200" b="0" i="0" u="none" strike="noStrike" kern="1200" dirty="0">
                <a:solidFill>
                  <a:schemeClr val="tx1"/>
                </a:solidFill>
                <a:effectLst/>
                <a:latin typeface="+mn-lt"/>
                <a:ea typeface="+mn-ea"/>
                <a:cs typeface="+mn-cs"/>
              </a:rPr>
              <a:t> interface specifies a single method:</a:t>
            </a:r>
          </a:p>
          <a:p>
            <a:pPr rtl="0" fontAlgn="base"/>
            <a:r>
              <a:rPr lang="en-IN" sz="1200" b="0" i="0" u="none" strike="noStrike" kern="1200" dirty="0" err="1">
                <a:solidFill>
                  <a:schemeClr val="tx1"/>
                </a:solidFill>
                <a:effectLst/>
                <a:latin typeface="+mn-lt"/>
                <a:ea typeface="+mn-ea"/>
                <a:cs typeface="+mn-cs"/>
              </a:rPr>
              <a:t>DisposableBean.javavoid</a:t>
            </a:r>
            <a:r>
              <a:rPr lang="en-IN" sz="1200" b="0" i="0" u="none" strike="noStrike" kern="1200" dirty="0">
                <a:solidFill>
                  <a:schemeClr val="tx1"/>
                </a:solidFill>
                <a:effectLst/>
                <a:latin typeface="+mn-lt"/>
                <a:ea typeface="+mn-ea"/>
                <a:cs typeface="+mn-cs"/>
              </a:rPr>
              <a:t> destroy() throws Exception;</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A sample bean implementing above interfaces would look like this:</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package </a:t>
            </a:r>
            <a:r>
              <a:rPr lang="en-IN" sz="1200" b="0" i="0" u="none" strike="noStrike" kern="1200" dirty="0" err="1">
                <a:solidFill>
                  <a:schemeClr val="tx1"/>
                </a:solidFill>
                <a:effectLst/>
                <a:latin typeface="+mn-lt"/>
                <a:ea typeface="+mn-ea"/>
                <a:cs typeface="+mn-cs"/>
              </a:rPr>
              <a:t>com.howtodoinjava.task</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import </a:t>
            </a:r>
            <a:r>
              <a:rPr lang="en-IN" sz="1200" b="0" i="0" u="none" strike="noStrike" kern="1200" dirty="0" err="1">
                <a:solidFill>
                  <a:schemeClr val="tx1"/>
                </a:solidFill>
                <a:effectLst/>
                <a:latin typeface="+mn-lt"/>
                <a:ea typeface="+mn-ea"/>
                <a:cs typeface="+mn-cs"/>
              </a:rPr>
              <a:t>org.springframework.beans.factory.DisposableBean</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import </a:t>
            </a:r>
            <a:r>
              <a:rPr lang="en-IN" sz="1200" b="0" i="0" u="none" strike="noStrike" kern="1200" dirty="0" err="1">
                <a:solidFill>
                  <a:schemeClr val="tx1"/>
                </a:solidFill>
                <a:effectLst/>
                <a:latin typeface="+mn-lt"/>
                <a:ea typeface="+mn-ea"/>
                <a:cs typeface="+mn-cs"/>
              </a:rPr>
              <a:t>org.springframework.beans.factory.InitializingBean</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public class </a:t>
            </a:r>
            <a:r>
              <a:rPr lang="en-IN" sz="1200" b="0" i="0" u="none" strike="noStrike" kern="1200" dirty="0" err="1">
                <a:solidFill>
                  <a:schemeClr val="tx1"/>
                </a:solidFill>
                <a:effectLst/>
                <a:latin typeface="+mn-lt"/>
                <a:ea typeface="+mn-ea"/>
                <a:cs typeface="+mn-cs"/>
              </a:rPr>
              <a:t>DemoBean</a:t>
            </a:r>
            <a:r>
              <a:rPr lang="en-IN" sz="1200" b="0" i="0" u="none" strike="noStrike" kern="1200" dirty="0">
                <a:solidFill>
                  <a:schemeClr val="tx1"/>
                </a:solidFill>
                <a:effectLst/>
                <a:latin typeface="+mn-lt"/>
                <a:ea typeface="+mn-ea"/>
                <a:cs typeface="+mn-cs"/>
              </a:rPr>
              <a:t> implements </a:t>
            </a:r>
            <a:r>
              <a:rPr lang="en-IN" sz="1200" b="0" i="0" u="none" strike="noStrike" kern="1200" dirty="0" err="1">
                <a:solidFill>
                  <a:schemeClr val="tx1"/>
                </a:solidFill>
                <a:effectLst/>
                <a:latin typeface="+mn-lt"/>
                <a:ea typeface="+mn-ea"/>
                <a:cs typeface="+mn-cs"/>
              </a:rPr>
              <a:t>InitializingBean</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DisposableBean</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//Other bean attributes and methods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@Override</a:t>
            </a:r>
          </a:p>
          <a:p>
            <a:pPr rtl="0" fontAlgn="base"/>
            <a:r>
              <a:rPr lang="en-IN" sz="1200" b="0" i="0" u="none" strike="noStrike" kern="1200" dirty="0">
                <a:solidFill>
                  <a:schemeClr val="tx1"/>
                </a:solidFill>
                <a:effectLst/>
                <a:latin typeface="+mn-lt"/>
                <a:ea typeface="+mn-ea"/>
                <a:cs typeface="+mn-cs"/>
              </a:rPr>
              <a:t>    public void </a:t>
            </a:r>
            <a:r>
              <a:rPr lang="en-IN" sz="1200" b="0" i="0" u="none" strike="noStrike" kern="1200" dirty="0" err="1">
                <a:solidFill>
                  <a:schemeClr val="tx1"/>
                </a:solidFill>
                <a:effectLst/>
                <a:latin typeface="+mn-lt"/>
                <a:ea typeface="+mn-ea"/>
                <a:cs typeface="+mn-cs"/>
              </a:rPr>
              <a:t>afterPropertiesSet</a:t>
            </a:r>
            <a:r>
              <a:rPr lang="en-IN" sz="1200" b="0" i="0" u="none" strike="noStrike" kern="1200" dirty="0">
                <a:solidFill>
                  <a:schemeClr val="tx1"/>
                </a:solidFill>
                <a:effectLst/>
                <a:latin typeface="+mn-lt"/>
                <a:ea typeface="+mn-ea"/>
                <a:cs typeface="+mn-cs"/>
              </a:rPr>
              <a:t>() throws Exception</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//Bean initialization code</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@Override</a:t>
            </a:r>
          </a:p>
          <a:p>
            <a:pPr rtl="0" fontAlgn="base"/>
            <a:r>
              <a:rPr lang="en-IN" sz="1200" b="0" i="0" u="none" strike="noStrike" kern="1200" dirty="0">
                <a:solidFill>
                  <a:schemeClr val="tx1"/>
                </a:solidFill>
                <a:effectLst/>
                <a:latin typeface="+mn-lt"/>
                <a:ea typeface="+mn-ea"/>
                <a:cs typeface="+mn-cs"/>
              </a:rPr>
              <a:t>    public void destroy() throws Exception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//Bean destruction code</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a:t>
            </a:r>
          </a:p>
          <a:p>
            <a:r>
              <a:rPr lang="en-IN" sz="1200" b="1" i="0" u="none" strike="noStrike" kern="1200" dirty="0">
                <a:solidFill>
                  <a:schemeClr val="tx1"/>
                </a:solidFill>
                <a:effectLst/>
                <a:latin typeface="+mn-lt"/>
                <a:ea typeface="+mn-ea"/>
                <a:cs typeface="+mn-cs"/>
              </a:rPr>
              <a:t>2.2. *Aware interfaces for specific </a:t>
            </a:r>
            <a:r>
              <a:rPr lang="en-IN" sz="1200" b="1" i="0" u="none" strike="noStrike" kern="1200" dirty="0" err="1">
                <a:solidFill>
                  <a:schemeClr val="tx1"/>
                </a:solidFill>
                <a:effectLst/>
                <a:latin typeface="+mn-lt"/>
                <a:ea typeface="+mn-ea"/>
                <a:cs typeface="+mn-cs"/>
              </a:rPr>
              <a:t>behavior</a:t>
            </a:r>
            <a:endParaRPr lang="en-IN" sz="1200" b="1"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Spring offers a range of *Aware interfaces that allow beans to indicate to the container that they require a certain infrastructure dependency. Each interface will require you to implement a method to inject the dependency in bean.</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22</a:t>
            </a:fld>
            <a:endParaRPr lang="en-IN"/>
          </a:p>
        </p:txBody>
      </p:sp>
    </p:spTree>
    <p:extLst>
      <p:ext uri="{BB962C8B-B14F-4D97-AF65-F5344CB8AC3E}">
        <p14:creationId xmlns:p14="http://schemas.microsoft.com/office/powerpoint/2010/main" val="9784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hlinkClick r:id="rId3" tooltip="InitializingBean"/>
              </a:rPr>
              <a:t>org.springframework.beans.factory.InitializingBean</a:t>
            </a:r>
            <a:r>
              <a:rPr lang="en-US" sz="1200" b="0" i="0" u="none" strike="noStrike" kern="1200" dirty="0">
                <a:solidFill>
                  <a:schemeClr val="tx1"/>
                </a:solidFill>
                <a:effectLst/>
                <a:latin typeface="+mn-lt"/>
                <a:ea typeface="+mn-ea"/>
                <a:cs typeface="+mn-cs"/>
              </a:rPr>
              <a:t> interface allows a bean to perform initialization work after all necessary properties on the bean have been set by the container.</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InitializingBean</a:t>
            </a:r>
            <a:r>
              <a:rPr lang="en-US" sz="1200" b="0" i="0" u="none" strike="noStrike" kern="1200" dirty="0">
                <a:solidFill>
                  <a:schemeClr val="tx1"/>
                </a:solidFill>
                <a:effectLst/>
                <a:latin typeface="+mn-lt"/>
                <a:ea typeface="+mn-ea"/>
                <a:cs typeface="+mn-cs"/>
              </a:rPr>
              <a:t> interface specifies a single method:</a:t>
            </a:r>
            <a:r>
              <a:rPr lang="en-IN" dirty="0"/>
              <a:t>void</a:t>
            </a:r>
            <a:r>
              <a:rPr lang="en-IN" sz="1200" b="0" i="0" u="none" strike="noStrike" kern="1200" dirty="0">
                <a:solidFill>
                  <a:schemeClr val="tx1"/>
                </a:solidFill>
                <a:effectLst/>
                <a:latin typeface="+mn-lt"/>
                <a:ea typeface="+mn-ea"/>
                <a:cs typeface="+mn-cs"/>
              </a:rPr>
              <a:t> </a:t>
            </a:r>
            <a:r>
              <a:rPr lang="en-IN" dirty="0" err="1"/>
              <a:t>afterPropertiesSet</a:t>
            </a:r>
            <a:r>
              <a:rPr lang="en-IN" dirty="0"/>
              <a:t>() throws</a:t>
            </a:r>
            <a:r>
              <a:rPr lang="en-IN" sz="1200" b="0" i="0" u="none" strike="noStrike" kern="1200" dirty="0">
                <a:solidFill>
                  <a:schemeClr val="tx1"/>
                </a:solidFill>
                <a:effectLst/>
                <a:latin typeface="+mn-lt"/>
                <a:ea typeface="+mn-ea"/>
                <a:cs typeface="+mn-cs"/>
              </a:rPr>
              <a:t> </a:t>
            </a:r>
            <a:r>
              <a:rPr lang="en-IN" dirty="0"/>
              <a:t>Exception;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not a </a:t>
            </a:r>
            <a:r>
              <a:rPr lang="en-US" sz="1200" b="0" i="0" u="none" strike="noStrike" kern="1200" dirty="0" err="1">
                <a:solidFill>
                  <a:schemeClr val="tx1"/>
                </a:solidFill>
                <a:effectLst/>
                <a:latin typeface="+mn-lt"/>
                <a:ea typeface="+mn-ea"/>
                <a:cs typeface="+mn-cs"/>
              </a:rPr>
              <a:t>preferrable</a:t>
            </a:r>
            <a:r>
              <a:rPr lang="en-US" sz="1200" b="0" i="0" u="none" strike="noStrike" kern="1200" dirty="0">
                <a:solidFill>
                  <a:schemeClr val="tx1"/>
                </a:solidFill>
                <a:effectLst/>
                <a:latin typeface="+mn-lt"/>
                <a:ea typeface="+mn-ea"/>
                <a:cs typeface="+mn-cs"/>
              </a:rPr>
              <a:t> way to initialize the bean because it tightly couple your bean class with spring container. A better approach is to use “</a:t>
            </a:r>
            <a:r>
              <a:rPr lang="en-US" sz="1200" b="0" i="1" u="none" strike="noStrike" kern="1200" dirty="0" err="1">
                <a:solidFill>
                  <a:schemeClr val="tx1"/>
                </a:solidFill>
                <a:effectLst/>
                <a:latin typeface="+mn-lt"/>
                <a:ea typeface="+mn-ea"/>
                <a:cs typeface="+mn-cs"/>
              </a:rPr>
              <a:t>init</a:t>
            </a:r>
            <a:r>
              <a:rPr lang="en-US" sz="1200" b="0" i="1" u="none" strike="noStrike" kern="1200" dirty="0">
                <a:solidFill>
                  <a:schemeClr val="tx1"/>
                </a:solidFill>
                <a:effectLst/>
                <a:latin typeface="+mn-lt"/>
                <a:ea typeface="+mn-ea"/>
                <a:cs typeface="+mn-cs"/>
              </a:rPr>
              <a:t>-method</a:t>
            </a:r>
            <a:r>
              <a:rPr lang="en-US" sz="1200" b="0" i="0" u="none" strike="noStrike" kern="1200" dirty="0">
                <a:solidFill>
                  <a:schemeClr val="tx1"/>
                </a:solidFill>
                <a:effectLst/>
                <a:latin typeface="+mn-lt"/>
                <a:ea typeface="+mn-ea"/>
                <a:cs typeface="+mn-cs"/>
              </a:rPr>
              <a:t>” attribute in bean definition in applicationContext.xml file.</a:t>
            </a:r>
          </a:p>
          <a:p>
            <a:r>
              <a:rPr lang="en-US" sz="1200" b="0" i="0" u="none" strike="noStrike" kern="1200" dirty="0">
                <a:solidFill>
                  <a:schemeClr val="tx1"/>
                </a:solidFill>
                <a:effectLst/>
                <a:latin typeface="+mn-lt"/>
                <a:ea typeface="+mn-ea"/>
                <a:cs typeface="+mn-cs"/>
              </a:rPr>
              <a:t>Similarly, implementing the </a:t>
            </a:r>
            <a:r>
              <a:rPr lang="en-US" sz="1200" b="0" i="0" u="none" strike="noStrike" kern="1200" dirty="0" err="1">
                <a:solidFill>
                  <a:schemeClr val="tx1"/>
                </a:solidFill>
                <a:effectLst/>
                <a:latin typeface="+mn-lt"/>
                <a:ea typeface="+mn-ea"/>
                <a:cs typeface="+mn-cs"/>
                <a:hlinkClick r:id="rId4" tooltip="DisposableBean"/>
              </a:rPr>
              <a:t>org.springframework.beans.factory.DisposableBean</a:t>
            </a:r>
            <a:r>
              <a:rPr lang="en-US" sz="1200" b="0" i="0" u="none" strike="noStrike" kern="1200" dirty="0">
                <a:solidFill>
                  <a:schemeClr val="tx1"/>
                </a:solidFill>
                <a:effectLst/>
                <a:latin typeface="+mn-lt"/>
                <a:ea typeface="+mn-ea"/>
                <a:cs typeface="+mn-cs"/>
              </a:rPr>
              <a:t> interface allows a bean to get a callback when the container containing it is destroyed.</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DisposableBean</a:t>
            </a:r>
            <a:r>
              <a:rPr lang="en-US" sz="1200" b="0" i="0" u="none" strike="noStrike" kern="1200" dirty="0">
                <a:solidFill>
                  <a:schemeClr val="tx1"/>
                </a:solidFill>
                <a:effectLst/>
                <a:latin typeface="+mn-lt"/>
                <a:ea typeface="+mn-ea"/>
                <a:cs typeface="+mn-cs"/>
              </a:rPr>
              <a:t> interface specifies a single method:</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23</a:t>
            </a:fld>
            <a:endParaRPr lang="en-IN"/>
          </a:p>
        </p:txBody>
      </p:sp>
    </p:spTree>
    <p:extLst>
      <p:ext uri="{BB962C8B-B14F-4D97-AF65-F5344CB8AC3E}">
        <p14:creationId xmlns:p14="http://schemas.microsoft.com/office/powerpoint/2010/main" val="3829782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These interfaces can be summarized as :</a:t>
            </a:r>
          </a:p>
          <a:p>
            <a:r>
              <a:rPr lang="en-IN" dirty="0"/>
              <a:t>Aware </a:t>
            </a:r>
            <a:r>
              <a:rPr lang="en-IN" dirty="0" err="1"/>
              <a:t>interfaceMethod</a:t>
            </a:r>
            <a:r>
              <a:rPr lang="en-IN" dirty="0"/>
              <a:t> to </a:t>
            </a:r>
            <a:r>
              <a:rPr lang="en-IN" dirty="0" err="1"/>
              <a:t>overridePurpose</a:t>
            </a:r>
            <a:r>
              <a:rPr lang="en-IN" dirty="0" err="1">
                <a:effectLst/>
              </a:rPr>
              <a:t>ApplicationContextAwarevoid</a:t>
            </a:r>
            <a:r>
              <a:rPr lang="en-IN" dirty="0">
                <a:effectLst/>
              </a:rPr>
              <a:t> </a:t>
            </a:r>
            <a:r>
              <a:rPr lang="en-IN" dirty="0" err="1">
                <a:effectLst/>
              </a:rPr>
              <a:t>setApplicationContext</a:t>
            </a:r>
            <a:r>
              <a:rPr lang="en-IN" dirty="0">
                <a:effectLst/>
              </a:rPr>
              <a:t> (</a:t>
            </a:r>
            <a:r>
              <a:rPr lang="en-IN" dirty="0" err="1">
                <a:effectLst/>
              </a:rPr>
              <a:t>ApplicationContext</a:t>
            </a:r>
            <a:r>
              <a:rPr lang="en-IN" dirty="0">
                <a:effectLst/>
              </a:rPr>
              <a:t> </a:t>
            </a:r>
            <a:r>
              <a:rPr lang="en-IN" dirty="0" err="1">
                <a:effectLst/>
              </a:rPr>
              <a:t>applicationContext</a:t>
            </a:r>
            <a:r>
              <a:rPr lang="en-IN" dirty="0">
                <a:effectLst/>
              </a:rPr>
              <a:t>) throws </a:t>
            </a:r>
            <a:r>
              <a:rPr lang="en-IN" dirty="0" err="1">
                <a:effectLst/>
              </a:rPr>
              <a:t>BeansException;Interface</a:t>
            </a:r>
            <a:r>
              <a:rPr lang="en-IN" dirty="0">
                <a:effectLst/>
              </a:rPr>
              <a:t> to be implemented by any object that wishes to be notified of the </a:t>
            </a:r>
            <a:r>
              <a:rPr lang="en-IN" dirty="0" err="1">
                <a:effectLst/>
              </a:rPr>
              <a:t>ApplicationContext</a:t>
            </a:r>
            <a:r>
              <a:rPr lang="en-IN" dirty="0">
                <a:effectLst/>
              </a:rPr>
              <a:t> that it runs </a:t>
            </a:r>
            <a:r>
              <a:rPr lang="en-IN" dirty="0" err="1">
                <a:effectLst/>
              </a:rPr>
              <a:t>in.ApplicationEventPublisherAwarevoid</a:t>
            </a:r>
            <a:r>
              <a:rPr lang="en-IN" dirty="0">
                <a:effectLst/>
              </a:rPr>
              <a:t> </a:t>
            </a:r>
            <a:r>
              <a:rPr lang="en-IN" dirty="0" err="1">
                <a:effectLst/>
              </a:rPr>
              <a:t>setApplicationEventPublisher</a:t>
            </a:r>
            <a:r>
              <a:rPr lang="en-IN" dirty="0">
                <a:effectLst/>
              </a:rPr>
              <a:t> (</a:t>
            </a:r>
            <a:r>
              <a:rPr lang="en-IN" dirty="0" err="1">
                <a:effectLst/>
              </a:rPr>
              <a:t>ApplicationEventPublisher</a:t>
            </a:r>
            <a:r>
              <a:rPr lang="en-IN" dirty="0">
                <a:effectLst/>
              </a:rPr>
              <a:t> </a:t>
            </a:r>
            <a:r>
              <a:rPr lang="en-IN" dirty="0" err="1">
                <a:effectLst/>
              </a:rPr>
              <a:t>applicationEventPublisher</a:t>
            </a:r>
            <a:r>
              <a:rPr lang="en-IN" dirty="0">
                <a:effectLst/>
              </a:rPr>
              <a:t>);Set the </a:t>
            </a:r>
            <a:r>
              <a:rPr lang="en-IN" dirty="0" err="1">
                <a:effectLst/>
              </a:rPr>
              <a:t>ApplicationEventPublisher</a:t>
            </a:r>
            <a:r>
              <a:rPr lang="en-IN" dirty="0">
                <a:effectLst/>
              </a:rPr>
              <a:t> that this object runs </a:t>
            </a:r>
            <a:r>
              <a:rPr lang="en-IN" dirty="0" err="1">
                <a:effectLst/>
              </a:rPr>
              <a:t>in.BeanClassLoaderAwarevoid</a:t>
            </a:r>
            <a:r>
              <a:rPr lang="en-IN" dirty="0">
                <a:effectLst/>
              </a:rPr>
              <a:t> </a:t>
            </a:r>
            <a:r>
              <a:rPr lang="en-IN" dirty="0" err="1">
                <a:effectLst/>
              </a:rPr>
              <a:t>setBeanClassLoader</a:t>
            </a:r>
            <a:r>
              <a:rPr lang="en-IN" dirty="0">
                <a:effectLst/>
              </a:rPr>
              <a:t> (</a:t>
            </a:r>
            <a:r>
              <a:rPr lang="en-IN" dirty="0" err="1">
                <a:effectLst/>
              </a:rPr>
              <a:t>ClassLoader</a:t>
            </a:r>
            <a:r>
              <a:rPr lang="en-IN" dirty="0">
                <a:effectLst/>
              </a:rPr>
              <a:t> </a:t>
            </a:r>
            <a:r>
              <a:rPr lang="en-IN" dirty="0" err="1">
                <a:effectLst/>
              </a:rPr>
              <a:t>classLoader</a:t>
            </a:r>
            <a:r>
              <a:rPr lang="en-IN" dirty="0">
                <a:effectLst/>
              </a:rPr>
              <a:t>);</a:t>
            </a:r>
            <a:r>
              <a:rPr lang="en-IN" dirty="0" err="1">
                <a:effectLst/>
              </a:rPr>
              <a:t>Callback</a:t>
            </a:r>
            <a:r>
              <a:rPr lang="en-IN" dirty="0">
                <a:effectLst/>
              </a:rPr>
              <a:t> that supplies the bean class loader to a bean </a:t>
            </a:r>
            <a:r>
              <a:rPr lang="en-IN" dirty="0" err="1">
                <a:effectLst/>
              </a:rPr>
              <a:t>instance.BeanFactoryAwarevoid</a:t>
            </a:r>
            <a:r>
              <a:rPr lang="en-IN" dirty="0">
                <a:effectLst/>
              </a:rPr>
              <a:t> </a:t>
            </a:r>
            <a:r>
              <a:rPr lang="en-IN" dirty="0" err="1">
                <a:effectLst/>
              </a:rPr>
              <a:t>setBeanFactory</a:t>
            </a:r>
            <a:r>
              <a:rPr lang="en-IN" dirty="0">
                <a:effectLst/>
              </a:rPr>
              <a:t> (</a:t>
            </a:r>
            <a:r>
              <a:rPr lang="en-IN" dirty="0" err="1">
                <a:effectLst/>
              </a:rPr>
              <a:t>BeanFactory</a:t>
            </a:r>
            <a:r>
              <a:rPr lang="en-IN" dirty="0">
                <a:effectLst/>
              </a:rPr>
              <a:t> </a:t>
            </a:r>
            <a:r>
              <a:rPr lang="en-IN" dirty="0" err="1">
                <a:effectLst/>
              </a:rPr>
              <a:t>beanFactory</a:t>
            </a:r>
            <a:r>
              <a:rPr lang="en-IN" dirty="0">
                <a:effectLst/>
              </a:rPr>
              <a:t>) throws </a:t>
            </a:r>
            <a:r>
              <a:rPr lang="en-IN" dirty="0" err="1">
                <a:effectLst/>
              </a:rPr>
              <a:t>BeansException;Callback</a:t>
            </a:r>
            <a:r>
              <a:rPr lang="en-IN" dirty="0">
                <a:effectLst/>
              </a:rPr>
              <a:t> that supplies the owning factory to a bean </a:t>
            </a:r>
            <a:r>
              <a:rPr lang="en-IN" dirty="0" err="1">
                <a:effectLst/>
              </a:rPr>
              <a:t>instance.BeanNameAwarevoid</a:t>
            </a:r>
            <a:r>
              <a:rPr lang="en-IN" dirty="0">
                <a:effectLst/>
              </a:rPr>
              <a:t> </a:t>
            </a:r>
            <a:r>
              <a:rPr lang="en-IN" dirty="0" err="1">
                <a:effectLst/>
              </a:rPr>
              <a:t>setBeanName</a:t>
            </a:r>
            <a:r>
              <a:rPr lang="en-IN" dirty="0">
                <a:effectLst/>
              </a:rPr>
              <a:t>(String name);Set the name of the bean in the bean factory that created this </a:t>
            </a:r>
            <a:r>
              <a:rPr lang="en-IN" dirty="0" err="1">
                <a:effectLst/>
              </a:rPr>
              <a:t>bean.BootstrapContextAwarevoid</a:t>
            </a:r>
            <a:r>
              <a:rPr lang="en-IN" dirty="0">
                <a:effectLst/>
              </a:rPr>
              <a:t> </a:t>
            </a:r>
            <a:r>
              <a:rPr lang="en-IN" dirty="0" err="1">
                <a:effectLst/>
              </a:rPr>
              <a:t>setBootstrapContext</a:t>
            </a:r>
            <a:r>
              <a:rPr lang="en-IN" dirty="0">
                <a:effectLst/>
              </a:rPr>
              <a:t> (</a:t>
            </a:r>
            <a:r>
              <a:rPr lang="en-IN" dirty="0" err="1">
                <a:effectLst/>
              </a:rPr>
              <a:t>BootstrapContext</a:t>
            </a:r>
            <a:r>
              <a:rPr lang="en-IN" dirty="0">
                <a:effectLst/>
              </a:rPr>
              <a:t> </a:t>
            </a:r>
            <a:r>
              <a:rPr lang="en-IN" dirty="0" err="1">
                <a:effectLst/>
              </a:rPr>
              <a:t>bootstrapContext</a:t>
            </a:r>
            <a:r>
              <a:rPr lang="en-IN" dirty="0">
                <a:effectLst/>
              </a:rPr>
              <a:t>);Set the </a:t>
            </a:r>
            <a:r>
              <a:rPr lang="en-IN" dirty="0" err="1">
                <a:effectLst/>
              </a:rPr>
              <a:t>BootstrapContext</a:t>
            </a:r>
            <a:r>
              <a:rPr lang="en-IN" dirty="0">
                <a:effectLst/>
              </a:rPr>
              <a:t> that this object runs </a:t>
            </a:r>
            <a:r>
              <a:rPr lang="en-IN" dirty="0" err="1">
                <a:effectLst/>
              </a:rPr>
              <a:t>in.LoadTimeWeaverAwarevoid</a:t>
            </a:r>
            <a:r>
              <a:rPr lang="en-IN" dirty="0">
                <a:effectLst/>
              </a:rPr>
              <a:t> </a:t>
            </a:r>
            <a:r>
              <a:rPr lang="en-IN" dirty="0" err="1">
                <a:effectLst/>
              </a:rPr>
              <a:t>setLoadTimeWeaver</a:t>
            </a:r>
            <a:r>
              <a:rPr lang="en-IN" dirty="0">
                <a:effectLst/>
              </a:rPr>
              <a:t> (</a:t>
            </a:r>
            <a:r>
              <a:rPr lang="en-IN" dirty="0" err="1">
                <a:effectLst/>
              </a:rPr>
              <a:t>LoadTimeWeaver</a:t>
            </a:r>
            <a:r>
              <a:rPr lang="en-IN" dirty="0">
                <a:effectLst/>
              </a:rPr>
              <a:t> </a:t>
            </a:r>
            <a:r>
              <a:rPr lang="en-IN" dirty="0" err="1">
                <a:effectLst/>
              </a:rPr>
              <a:t>loadTimeWeaver</a:t>
            </a:r>
            <a:r>
              <a:rPr lang="en-IN" dirty="0">
                <a:effectLst/>
              </a:rPr>
              <a:t>);Set the </a:t>
            </a:r>
            <a:r>
              <a:rPr lang="en-IN" dirty="0" err="1">
                <a:effectLst/>
              </a:rPr>
              <a:t>LoadTimeWeaver</a:t>
            </a:r>
            <a:r>
              <a:rPr lang="en-IN" dirty="0">
                <a:effectLst/>
              </a:rPr>
              <a:t> of this object’s containing </a:t>
            </a:r>
            <a:r>
              <a:rPr lang="en-IN" dirty="0" err="1">
                <a:effectLst/>
              </a:rPr>
              <a:t>ApplicationContext.MessageSourceAwarevoid</a:t>
            </a:r>
            <a:r>
              <a:rPr lang="en-IN" dirty="0">
                <a:effectLst/>
              </a:rPr>
              <a:t> </a:t>
            </a:r>
            <a:r>
              <a:rPr lang="en-IN" dirty="0" err="1">
                <a:effectLst/>
              </a:rPr>
              <a:t>setMessageSource</a:t>
            </a:r>
            <a:r>
              <a:rPr lang="en-IN" dirty="0">
                <a:effectLst/>
              </a:rPr>
              <a:t> (</a:t>
            </a:r>
            <a:r>
              <a:rPr lang="en-IN" dirty="0" err="1">
                <a:effectLst/>
              </a:rPr>
              <a:t>MessageSource</a:t>
            </a:r>
            <a:r>
              <a:rPr lang="en-IN" dirty="0">
                <a:effectLst/>
              </a:rPr>
              <a:t> </a:t>
            </a:r>
            <a:r>
              <a:rPr lang="en-IN" dirty="0" err="1">
                <a:effectLst/>
              </a:rPr>
              <a:t>messageSource</a:t>
            </a:r>
            <a:r>
              <a:rPr lang="en-IN" dirty="0">
                <a:effectLst/>
              </a:rPr>
              <a:t>);Set the </a:t>
            </a:r>
            <a:r>
              <a:rPr lang="en-IN" dirty="0" err="1">
                <a:effectLst/>
              </a:rPr>
              <a:t>MessageSource</a:t>
            </a:r>
            <a:r>
              <a:rPr lang="en-IN" dirty="0">
                <a:effectLst/>
              </a:rPr>
              <a:t> that this object runs </a:t>
            </a:r>
            <a:r>
              <a:rPr lang="en-IN" dirty="0" err="1">
                <a:effectLst/>
              </a:rPr>
              <a:t>in.NotificationPublisherAwarevoid</a:t>
            </a:r>
            <a:r>
              <a:rPr lang="en-IN" dirty="0">
                <a:effectLst/>
              </a:rPr>
              <a:t> </a:t>
            </a:r>
            <a:r>
              <a:rPr lang="en-IN" dirty="0" err="1">
                <a:effectLst/>
              </a:rPr>
              <a:t>setNotificationPublisher</a:t>
            </a:r>
            <a:r>
              <a:rPr lang="en-IN" dirty="0">
                <a:effectLst/>
              </a:rPr>
              <a:t> (</a:t>
            </a:r>
            <a:r>
              <a:rPr lang="en-IN" dirty="0" err="1">
                <a:effectLst/>
              </a:rPr>
              <a:t>NotificationPublisher</a:t>
            </a:r>
            <a:r>
              <a:rPr lang="en-IN" dirty="0">
                <a:effectLst/>
              </a:rPr>
              <a:t> </a:t>
            </a:r>
            <a:r>
              <a:rPr lang="en-IN" dirty="0" err="1">
                <a:effectLst/>
              </a:rPr>
              <a:t>notificationPublisher</a:t>
            </a:r>
            <a:r>
              <a:rPr lang="en-IN" dirty="0">
                <a:effectLst/>
              </a:rPr>
              <a:t>);Set the </a:t>
            </a:r>
            <a:r>
              <a:rPr lang="en-IN" dirty="0" err="1">
                <a:effectLst/>
              </a:rPr>
              <a:t>NotificationPublisher</a:t>
            </a:r>
            <a:r>
              <a:rPr lang="en-IN" dirty="0">
                <a:effectLst/>
              </a:rPr>
              <a:t> instance for the current managed resource </a:t>
            </a:r>
            <a:r>
              <a:rPr lang="en-IN" dirty="0" err="1">
                <a:effectLst/>
              </a:rPr>
              <a:t>instance.PortletConfigAwarevoid</a:t>
            </a:r>
            <a:r>
              <a:rPr lang="en-IN" dirty="0">
                <a:effectLst/>
              </a:rPr>
              <a:t> </a:t>
            </a:r>
            <a:r>
              <a:rPr lang="en-IN" dirty="0" err="1">
                <a:effectLst/>
              </a:rPr>
              <a:t>setPortletConfig</a:t>
            </a:r>
            <a:r>
              <a:rPr lang="en-IN" dirty="0">
                <a:effectLst/>
              </a:rPr>
              <a:t> (</a:t>
            </a:r>
            <a:r>
              <a:rPr lang="en-IN" dirty="0" err="1">
                <a:effectLst/>
              </a:rPr>
              <a:t>PortletConfig</a:t>
            </a:r>
            <a:r>
              <a:rPr lang="en-IN" dirty="0">
                <a:effectLst/>
              </a:rPr>
              <a:t> </a:t>
            </a:r>
            <a:r>
              <a:rPr lang="en-IN" dirty="0" err="1">
                <a:effectLst/>
              </a:rPr>
              <a:t>portletConfig</a:t>
            </a:r>
            <a:r>
              <a:rPr lang="en-IN" dirty="0">
                <a:effectLst/>
              </a:rPr>
              <a:t>);Set the </a:t>
            </a:r>
            <a:r>
              <a:rPr lang="en-IN" dirty="0" err="1">
                <a:effectLst/>
              </a:rPr>
              <a:t>PortletConfig</a:t>
            </a:r>
            <a:r>
              <a:rPr lang="en-IN" dirty="0">
                <a:effectLst/>
              </a:rPr>
              <a:t> this object runs </a:t>
            </a:r>
            <a:r>
              <a:rPr lang="en-IN" dirty="0" err="1">
                <a:effectLst/>
              </a:rPr>
              <a:t>in.PortletContextAwarevoid</a:t>
            </a:r>
            <a:r>
              <a:rPr lang="en-IN" dirty="0">
                <a:effectLst/>
              </a:rPr>
              <a:t> </a:t>
            </a:r>
            <a:r>
              <a:rPr lang="en-IN" dirty="0" err="1">
                <a:effectLst/>
              </a:rPr>
              <a:t>setPortletContext</a:t>
            </a:r>
            <a:r>
              <a:rPr lang="en-IN" dirty="0">
                <a:effectLst/>
              </a:rPr>
              <a:t> (</a:t>
            </a:r>
            <a:r>
              <a:rPr lang="en-IN" dirty="0" err="1">
                <a:effectLst/>
              </a:rPr>
              <a:t>PortletContext</a:t>
            </a:r>
            <a:r>
              <a:rPr lang="en-IN" dirty="0">
                <a:effectLst/>
              </a:rPr>
              <a:t> </a:t>
            </a:r>
            <a:r>
              <a:rPr lang="en-IN" dirty="0" err="1">
                <a:effectLst/>
              </a:rPr>
              <a:t>portletContext</a:t>
            </a:r>
            <a:r>
              <a:rPr lang="en-IN" dirty="0">
                <a:effectLst/>
              </a:rPr>
              <a:t>);Set the </a:t>
            </a:r>
            <a:r>
              <a:rPr lang="en-IN" dirty="0" err="1">
                <a:effectLst/>
              </a:rPr>
              <a:t>PortletContext</a:t>
            </a:r>
            <a:r>
              <a:rPr lang="en-IN" dirty="0">
                <a:effectLst/>
              </a:rPr>
              <a:t> that this object runs </a:t>
            </a:r>
            <a:r>
              <a:rPr lang="en-IN" dirty="0" err="1">
                <a:effectLst/>
              </a:rPr>
              <a:t>in.ResourceLoaderAwarevoid</a:t>
            </a:r>
            <a:r>
              <a:rPr lang="en-IN" dirty="0">
                <a:effectLst/>
              </a:rPr>
              <a:t> </a:t>
            </a:r>
            <a:r>
              <a:rPr lang="en-IN" dirty="0" err="1">
                <a:effectLst/>
              </a:rPr>
              <a:t>setResourceLoader</a:t>
            </a:r>
            <a:r>
              <a:rPr lang="en-IN" dirty="0">
                <a:effectLst/>
              </a:rPr>
              <a:t> (</a:t>
            </a:r>
            <a:r>
              <a:rPr lang="en-IN" dirty="0" err="1">
                <a:effectLst/>
              </a:rPr>
              <a:t>ResourceLoader</a:t>
            </a:r>
            <a:r>
              <a:rPr lang="en-IN" dirty="0">
                <a:effectLst/>
              </a:rPr>
              <a:t> </a:t>
            </a:r>
            <a:r>
              <a:rPr lang="en-IN" dirty="0" err="1">
                <a:effectLst/>
              </a:rPr>
              <a:t>resourceLoader</a:t>
            </a:r>
            <a:r>
              <a:rPr lang="en-IN" dirty="0">
                <a:effectLst/>
              </a:rPr>
              <a:t>);Set the </a:t>
            </a:r>
            <a:r>
              <a:rPr lang="en-IN" dirty="0" err="1">
                <a:effectLst/>
              </a:rPr>
              <a:t>ResourceLoader</a:t>
            </a:r>
            <a:r>
              <a:rPr lang="en-IN" dirty="0">
                <a:effectLst/>
              </a:rPr>
              <a:t> that this object runs </a:t>
            </a:r>
            <a:r>
              <a:rPr lang="en-IN" dirty="0" err="1">
                <a:effectLst/>
              </a:rPr>
              <a:t>in.ServletConfigAwarevoid</a:t>
            </a:r>
            <a:r>
              <a:rPr lang="en-IN" dirty="0">
                <a:effectLst/>
              </a:rPr>
              <a:t> </a:t>
            </a:r>
            <a:r>
              <a:rPr lang="en-IN" dirty="0" err="1">
                <a:effectLst/>
              </a:rPr>
              <a:t>setServletConfig</a:t>
            </a:r>
            <a:r>
              <a:rPr lang="en-IN" dirty="0">
                <a:effectLst/>
              </a:rPr>
              <a:t> (</a:t>
            </a:r>
            <a:r>
              <a:rPr lang="en-IN" dirty="0" err="1">
                <a:effectLst/>
              </a:rPr>
              <a:t>ServletConfig</a:t>
            </a:r>
            <a:r>
              <a:rPr lang="en-IN" dirty="0">
                <a:effectLst/>
              </a:rPr>
              <a:t> </a:t>
            </a:r>
            <a:r>
              <a:rPr lang="en-IN" dirty="0" err="1">
                <a:effectLst/>
              </a:rPr>
              <a:t>servletConfig</a:t>
            </a:r>
            <a:r>
              <a:rPr lang="en-IN" dirty="0">
                <a:effectLst/>
              </a:rPr>
              <a:t>);Set the </a:t>
            </a:r>
            <a:r>
              <a:rPr lang="en-IN" dirty="0" err="1">
                <a:effectLst/>
              </a:rPr>
              <a:t>ServletConfig</a:t>
            </a:r>
            <a:r>
              <a:rPr lang="en-IN" dirty="0">
                <a:effectLst/>
              </a:rPr>
              <a:t> that this object runs </a:t>
            </a:r>
            <a:r>
              <a:rPr lang="en-IN" dirty="0" err="1">
                <a:effectLst/>
              </a:rPr>
              <a:t>in.ServletContextAwarevoid</a:t>
            </a:r>
            <a:r>
              <a:rPr lang="en-IN" dirty="0">
                <a:effectLst/>
              </a:rPr>
              <a:t> </a:t>
            </a:r>
            <a:r>
              <a:rPr lang="en-IN" dirty="0" err="1">
                <a:effectLst/>
              </a:rPr>
              <a:t>setServletContext</a:t>
            </a:r>
            <a:r>
              <a:rPr lang="en-IN" dirty="0">
                <a:effectLst/>
              </a:rPr>
              <a:t> (</a:t>
            </a:r>
            <a:r>
              <a:rPr lang="en-IN" dirty="0" err="1">
                <a:effectLst/>
              </a:rPr>
              <a:t>ServletContext</a:t>
            </a:r>
            <a:r>
              <a:rPr lang="en-IN" dirty="0">
                <a:effectLst/>
              </a:rPr>
              <a:t> </a:t>
            </a:r>
            <a:r>
              <a:rPr lang="en-IN" dirty="0" err="1">
                <a:effectLst/>
              </a:rPr>
              <a:t>servletContext</a:t>
            </a:r>
            <a:r>
              <a:rPr lang="en-IN" dirty="0">
                <a:effectLst/>
              </a:rPr>
              <a:t>);Set the </a:t>
            </a:r>
            <a:r>
              <a:rPr lang="en-IN" dirty="0" err="1">
                <a:effectLst/>
              </a:rPr>
              <a:t>ServletContext</a:t>
            </a:r>
            <a:r>
              <a:rPr lang="en-IN" dirty="0">
                <a:effectLst/>
              </a:rPr>
              <a:t> that this object runs in.</a:t>
            </a:r>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24</a:t>
            </a:fld>
            <a:endParaRPr lang="en-IN"/>
          </a:p>
        </p:txBody>
      </p:sp>
    </p:spTree>
    <p:extLst>
      <p:ext uri="{BB962C8B-B14F-4D97-AF65-F5344CB8AC3E}">
        <p14:creationId xmlns:p14="http://schemas.microsoft.com/office/powerpoint/2010/main" val="2978264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25</a:t>
            </a:fld>
            <a:endParaRPr lang="en-IN"/>
          </a:p>
        </p:txBody>
      </p:sp>
    </p:spTree>
    <p:extLst>
      <p:ext uri="{BB962C8B-B14F-4D97-AF65-F5344CB8AC3E}">
        <p14:creationId xmlns:p14="http://schemas.microsoft.com/office/powerpoint/2010/main" val="200737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Spring 2.5 onwards, you can use annotations also for specifying life cycle methods using @</a:t>
            </a:r>
            <a:r>
              <a:rPr lang="en-US" sz="1200" b="0" i="0" u="none" strike="noStrike" kern="1200" dirty="0" err="1">
                <a:solidFill>
                  <a:schemeClr val="tx1"/>
                </a:solidFill>
                <a:effectLst/>
                <a:latin typeface="+mn-lt"/>
                <a:ea typeface="+mn-ea"/>
                <a:cs typeface="+mn-cs"/>
              </a:rPr>
              <a:t>PostConstruct</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PreDestroy</a:t>
            </a:r>
            <a:r>
              <a:rPr lang="en-US" sz="1200" b="0" i="0" u="none" strike="noStrike" kern="1200" dirty="0">
                <a:solidFill>
                  <a:schemeClr val="tx1"/>
                </a:solidFill>
                <a:effectLst/>
                <a:latin typeface="+mn-lt"/>
                <a:ea typeface="+mn-ea"/>
                <a:cs typeface="+mn-cs"/>
              </a:rPr>
              <a:t> annotations.</a:t>
            </a:r>
          </a:p>
          <a:p>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PostConstruct</a:t>
            </a:r>
            <a:r>
              <a:rPr lang="en-US" sz="1200" b="0" i="0" u="none" strike="noStrike" kern="1200" dirty="0">
                <a:solidFill>
                  <a:schemeClr val="tx1"/>
                </a:solidFill>
                <a:effectLst/>
                <a:latin typeface="+mn-lt"/>
                <a:ea typeface="+mn-ea"/>
                <a:cs typeface="+mn-cs"/>
              </a:rPr>
              <a:t> annotated method will be invoked after the bean has been constructed using default constructor and just before it’s instance is returned to requesting object.</a:t>
            </a:r>
          </a:p>
          <a:p>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PreDestroy</a:t>
            </a:r>
            <a:r>
              <a:rPr lang="en-US" sz="1200" b="0" i="0" u="none" strike="noStrike" kern="1200" dirty="0">
                <a:solidFill>
                  <a:schemeClr val="tx1"/>
                </a:solidFill>
                <a:effectLst/>
                <a:latin typeface="+mn-lt"/>
                <a:ea typeface="+mn-ea"/>
                <a:cs typeface="+mn-cs"/>
              </a:rPr>
              <a:t> annotated method is called just before the bean is about be destroyed inside bean container.</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26</a:t>
            </a:fld>
            <a:endParaRPr lang="en-IN"/>
          </a:p>
        </p:txBody>
      </p:sp>
    </p:spTree>
    <p:extLst>
      <p:ext uri="{BB962C8B-B14F-4D97-AF65-F5344CB8AC3E}">
        <p14:creationId xmlns:p14="http://schemas.microsoft.com/office/powerpoint/2010/main" val="1032142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1" i="0" u="none" strike="noStrike" kern="1200" dirty="0" err="1">
                <a:solidFill>
                  <a:schemeClr val="tx1"/>
                </a:solidFill>
                <a:effectLst/>
                <a:latin typeface="+mn-lt"/>
                <a:ea typeface="+mn-ea"/>
                <a:cs typeface="+mn-cs"/>
              </a:rPr>
              <a:t>BeanPostProcessor</a:t>
            </a:r>
            <a:r>
              <a:rPr lang="en-US" sz="1200" b="0" i="0" u="none" strike="noStrike" kern="1200" dirty="0">
                <a:solidFill>
                  <a:schemeClr val="tx1"/>
                </a:solidFill>
                <a:effectLst/>
                <a:latin typeface="+mn-lt"/>
                <a:ea typeface="+mn-ea"/>
                <a:cs typeface="+mn-cs"/>
              </a:rPr>
              <a:t> interface defines callback methods that you can implement to provide your own instantiation logic, dependency-resolution logic, etc. You can also implement some custom logic after the Spring container finishes instantiating, configuring, and initializing a bean by plugging in one or more </a:t>
            </a:r>
            <a:r>
              <a:rPr lang="en-US" sz="1200" b="0" i="0" u="none" strike="noStrike" kern="1200" dirty="0" err="1">
                <a:solidFill>
                  <a:schemeClr val="tx1"/>
                </a:solidFill>
                <a:effectLst/>
                <a:latin typeface="+mn-lt"/>
                <a:ea typeface="+mn-ea"/>
                <a:cs typeface="+mn-cs"/>
              </a:rPr>
              <a:t>BeanPostProcessor</a:t>
            </a:r>
            <a:r>
              <a:rPr lang="en-US" sz="1200" b="0" i="0" u="none" strike="noStrike" kern="1200" dirty="0">
                <a:solidFill>
                  <a:schemeClr val="tx1"/>
                </a:solidFill>
                <a:effectLst/>
                <a:latin typeface="+mn-lt"/>
                <a:ea typeface="+mn-ea"/>
                <a:cs typeface="+mn-cs"/>
              </a:rPr>
              <a:t> implementations.</a:t>
            </a:r>
          </a:p>
          <a:p>
            <a:r>
              <a:rPr lang="en-US" sz="1200" b="0" i="0" u="none" strike="noStrike" kern="1200" dirty="0">
                <a:solidFill>
                  <a:schemeClr val="tx1"/>
                </a:solidFill>
                <a:effectLst/>
                <a:latin typeface="+mn-lt"/>
                <a:ea typeface="+mn-ea"/>
                <a:cs typeface="+mn-cs"/>
              </a:rPr>
              <a:t>You can configure multiple </a:t>
            </a:r>
            <a:r>
              <a:rPr lang="en-US" sz="1200" b="0" i="0" u="none" strike="noStrike" kern="1200" dirty="0" err="1">
                <a:solidFill>
                  <a:schemeClr val="tx1"/>
                </a:solidFill>
                <a:effectLst/>
                <a:latin typeface="+mn-lt"/>
                <a:ea typeface="+mn-ea"/>
                <a:cs typeface="+mn-cs"/>
              </a:rPr>
              <a:t>BeanPostProcessor</a:t>
            </a:r>
            <a:r>
              <a:rPr lang="en-US" sz="1200" b="0" i="0" u="none" strike="noStrike" kern="1200" dirty="0">
                <a:solidFill>
                  <a:schemeClr val="tx1"/>
                </a:solidFill>
                <a:effectLst/>
                <a:latin typeface="+mn-lt"/>
                <a:ea typeface="+mn-ea"/>
                <a:cs typeface="+mn-cs"/>
              </a:rPr>
              <a:t> interfaces and you can control the order in which these </a:t>
            </a:r>
            <a:r>
              <a:rPr lang="en-US" sz="1200" b="0" i="0" u="none" strike="noStrike" kern="1200" dirty="0" err="1">
                <a:solidFill>
                  <a:schemeClr val="tx1"/>
                </a:solidFill>
                <a:effectLst/>
                <a:latin typeface="+mn-lt"/>
                <a:ea typeface="+mn-ea"/>
                <a:cs typeface="+mn-cs"/>
              </a:rPr>
              <a:t>BeanPostProcessor</a:t>
            </a:r>
            <a:r>
              <a:rPr lang="en-US" sz="1200" b="0" i="0" u="none" strike="noStrike" kern="1200" dirty="0">
                <a:solidFill>
                  <a:schemeClr val="tx1"/>
                </a:solidFill>
                <a:effectLst/>
                <a:latin typeface="+mn-lt"/>
                <a:ea typeface="+mn-ea"/>
                <a:cs typeface="+mn-cs"/>
              </a:rPr>
              <a:t> interfaces execute by setting the </a:t>
            </a:r>
            <a:r>
              <a:rPr lang="en-US" sz="1200" b="1" i="0" u="none" strike="noStrike" kern="1200" dirty="0">
                <a:solidFill>
                  <a:schemeClr val="tx1"/>
                </a:solidFill>
                <a:effectLst/>
                <a:latin typeface="+mn-lt"/>
                <a:ea typeface="+mn-ea"/>
                <a:cs typeface="+mn-cs"/>
              </a:rPr>
              <a:t>order</a:t>
            </a:r>
            <a:r>
              <a:rPr lang="en-US" sz="1200" b="0" i="0" u="none" strike="noStrike" kern="1200" dirty="0">
                <a:solidFill>
                  <a:schemeClr val="tx1"/>
                </a:solidFill>
                <a:effectLst/>
                <a:latin typeface="+mn-lt"/>
                <a:ea typeface="+mn-ea"/>
                <a:cs typeface="+mn-cs"/>
              </a:rPr>
              <a:t> property provided the </a:t>
            </a:r>
            <a:r>
              <a:rPr lang="en-US" sz="1200" b="0" i="0" u="none" strike="noStrike" kern="1200" dirty="0" err="1">
                <a:solidFill>
                  <a:schemeClr val="tx1"/>
                </a:solidFill>
                <a:effectLst/>
                <a:latin typeface="+mn-lt"/>
                <a:ea typeface="+mn-ea"/>
                <a:cs typeface="+mn-cs"/>
              </a:rPr>
              <a:t>BeanPostProcessor</a:t>
            </a:r>
            <a:r>
              <a:rPr lang="en-US" sz="1200" b="0" i="0" u="none" strike="noStrike" kern="1200" dirty="0">
                <a:solidFill>
                  <a:schemeClr val="tx1"/>
                </a:solidFill>
                <a:effectLst/>
                <a:latin typeface="+mn-lt"/>
                <a:ea typeface="+mn-ea"/>
                <a:cs typeface="+mn-cs"/>
              </a:rPr>
              <a:t> implements the </a:t>
            </a:r>
            <a:r>
              <a:rPr lang="en-US" sz="1200" b="1" i="0" u="none" strike="noStrike" kern="1200" dirty="0">
                <a:solidFill>
                  <a:schemeClr val="tx1"/>
                </a:solidFill>
                <a:effectLst/>
                <a:latin typeface="+mn-lt"/>
                <a:ea typeface="+mn-ea"/>
                <a:cs typeface="+mn-cs"/>
              </a:rPr>
              <a:t>Ordered</a:t>
            </a:r>
            <a:r>
              <a:rPr lang="en-US" sz="1200" b="0" i="0" u="none" strike="noStrike" kern="1200" dirty="0">
                <a:solidFill>
                  <a:schemeClr val="tx1"/>
                </a:solidFill>
                <a:effectLst/>
                <a:latin typeface="+mn-lt"/>
                <a:ea typeface="+mn-ea"/>
                <a:cs typeface="+mn-cs"/>
              </a:rPr>
              <a:t> interface.</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BeanPostProcessors</a:t>
            </a:r>
            <a:r>
              <a:rPr lang="en-US" sz="1200" b="0" i="0" u="none" strike="noStrike" kern="1200" dirty="0">
                <a:solidFill>
                  <a:schemeClr val="tx1"/>
                </a:solidFill>
                <a:effectLst/>
                <a:latin typeface="+mn-lt"/>
                <a:ea typeface="+mn-ea"/>
                <a:cs typeface="+mn-cs"/>
              </a:rPr>
              <a:t> operate on bean (or object) instances, which means that the Spring </a:t>
            </a:r>
            <a:r>
              <a:rPr lang="en-US" sz="1200" b="0" i="0" u="none" strike="noStrike" kern="1200" dirty="0" err="1">
                <a:solidFill>
                  <a:schemeClr val="tx1"/>
                </a:solidFill>
                <a:effectLst/>
                <a:latin typeface="+mn-lt"/>
                <a:ea typeface="+mn-ea"/>
                <a:cs typeface="+mn-cs"/>
              </a:rPr>
              <a:t>IoC</a:t>
            </a:r>
            <a:r>
              <a:rPr lang="en-US" sz="1200" b="0" i="0" u="none" strike="noStrike" kern="1200" dirty="0">
                <a:solidFill>
                  <a:schemeClr val="tx1"/>
                </a:solidFill>
                <a:effectLst/>
                <a:latin typeface="+mn-lt"/>
                <a:ea typeface="+mn-ea"/>
                <a:cs typeface="+mn-cs"/>
              </a:rPr>
              <a:t> container instantiates a bean instance and then </a:t>
            </a:r>
            <a:r>
              <a:rPr lang="en-US" sz="1200" b="0" i="0" u="none" strike="noStrike" kern="1200" dirty="0" err="1">
                <a:solidFill>
                  <a:schemeClr val="tx1"/>
                </a:solidFill>
                <a:effectLst/>
                <a:latin typeface="+mn-lt"/>
                <a:ea typeface="+mn-ea"/>
                <a:cs typeface="+mn-cs"/>
              </a:rPr>
              <a:t>BeanPostProcessor</a:t>
            </a:r>
            <a:r>
              <a:rPr lang="en-US" sz="1200" b="0" i="0" u="none" strike="noStrike" kern="1200" dirty="0">
                <a:solidFill>
                  <a:schemeClr val="tx1"/>
                </a:solidFill>
                <a:effectLst/>
                <a:latin typeface="+mn-lt"/>
                <a:ea typeface="+mn-ea"/>
                <a:cs typeface="+mn-cs"/>
              </a:rPr>
              <a:t> interfaces do their work.</a:t>
            </a:r>
          </a:p>
          <a:p>
            <a:r>
              <a:rPr lang="en-US" sz="1200" b="0" i="0" u="none" strike="noStrike" kern="1200" dirty="0">
                <a:solidFill>
                  <a:schemeClr val="tx1"/>
                </a:solidFill>
                <a:effectLst/>
                <a:latin typeface="+mn-lt"/>
                <a:ea typeface="+mn-ea"/>
                <a:cs typeface="+mn-cs"/>
              </a:rPr>
              <a:t>An </a:t>
            </a:r>
            <a:r>
              <a:rPr lang="en-US" sz="1200" b="1" i="0" u="none" strike="noStrike" kern="1200" dirty="0" err="1">
                <a:solidFill>
                  <a:schemeClr val="tx1"/>
                </a:solidFill>
                <a:effectLst/>
                <a:latin typeface="+mn-lt"/>
                <a:ea typeface="+mn-ea"/>
                <a:cs typeface="+mn-cs"/>
              </a:rPr>
              <a:t>ApplicationContext</a:t>
            </a:r>
            <a:r>
              <a:rPr lang="en-US" sz="1200" b="0" i="0" u="none" strike="noStrike" kern="1200" dirty="0">
                <a:solidFill>
                  <a:schemeClr val="tx1"/>
                </a:solidFill>
                <a:effectLst/>
                <a:latin typeface="+mn-lt"/>
                <a:ea typeface="+mn-ea"/>
                <a:cs typeface="+mn-cs"/>
              </a:rPr>
              <a:t> automatically detects any beans that are defined with the implementation of the </a:t>
            </a:r>
            <a:r>
              <a:rPr lang="en-US" sz="1200" b="1" i="0" u="none" strike="noStrike" kern="1200" dirty="0" err="1">
                <a:solidFill>
                  <a:schemeClr val="tx1"/>
                </a:solidFill>
                <a:effectLst/>
                <a:latin typeface="+mn-lt"/>
                <a:ea typeface="+mn-ea"/>
                <a:cs typeface="+mn-cs"/>
              </a:rPr>
              <a:t>BeanPostProcessor</a:t>
            </a:r>
            <a:r>
              <a:rPr lang="en-US" sz="1200" b="0" i="0" u="none" strike="noStrike" kern="1200" dirty="0">
                <a:solidFill>
                  <a:schemeClr val="tx1"/>
                </a:solidFill>
                <a:effectLst/>
                <a:latin typeface="+mn-lt"/>
                <a:ea typeface="+mn-ea"/>
                <a:cs typeface="+mn-cs"/>
              </a:rPr>
              <a:t> interface and registers these beans as postprocessors, to be then called appropriately by the container upon bean creation.</a:t>
            </a:r>
          </a:p>
        </p:txBody>
      </p:sp>
      <p:sp>
        <p:nvSpPr>
          <p:cNvPr id="4" name="Slide Number Placeholder 3"/>
          <p:cNvSpPr>
            <a:spLocks noGrp="1"/>
          </p:cNvSpPr>
          <p:nvPr>
            <p:ph type="sldNum" sz="quarter" idx="5"/>
          </p:nvPr>
        </p:nvSpPr>
        <p:spPr/>
        <p:txBody>
          <a:bodyPr/>
          <a:lstStyle/>
          <a:p>
            <a:fld id="{CB75CFCF-915E-46A4-A275-F885FB68D009}" type="slidenum">
              <a:rPr lang="en-IN" smtClean="0"/>
              <a:t>27</a:t>
            </a:fld>
            <a:endParaRPr lang="en-IN"/>
          </a:p>
        </p:txBody>
      </p:sp>
    </p:spTree>
    <p:extLst>
      <p:ext uri="{BB962C8B-B14F-4D97-AF65-F5344CB8AC3E}">
        <p14:creationId xmlns:p14="http://schemas.microsoft.com/office/powerpoint/2010/main" val="3294893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best practices for defining web services: </a:t>
            </a:r>
          </a:p>
          <a:p>
            <a:r>
              <a:rPr lang="en-US" sz="1200" b="0" i="0" u="none" strike="noStrike" kern="1200" dirty="0">
                <a:solidFill>
                  <a:schemeClr val="tx1"/>
                </a:solidFill>
                <a:effectLst/>
                <a:latin typeface="+mn-lt"/>
                <a:ea typeface="+mn-ea"/>
                <a:cs typeface="+mn-cs"/>
              </a:rPr>
              <a:t>To define a basic web service, annotate the Java class with the @</a:t>
            </a:r>
            <a:r>
              <a:rPr lang="en-US" sz="1200" b="0" i="0" u="none" strike="noStrike" kern="1200" dirty="0" err="1">
                <a:solidFill>
                  <a:schemeClr val="tx1"/>
                </a:solidFill>
                <a:effectLst/>
                <a:latin typeface="+mn-lt"/>
                <a:ea typeface="+mn-ea"/>
                <a:cs typeface="+mn-cs"/>
              </a:rPr>
              <a:t>WebService</a:t>
            </a:r>
            <a:r>
              <a:rPr lang="en-US" sz="1200" b="0" i="0" u="none" strike="noStrike" kern="1200" dirty="0">
                <a:solidFill>
                  <a:schemeClr val="tx1"/>
                </a:solidFill>
                <a:effectLst/>
                <a:latin typeface="+mn-lt"/>
                <a:ea typeface="+mn-ea"/>
                <a:cs typeface="+mn-cs"/>
              </a:rPr>
              <a:t> annotation. </a:t>
            </a:r>
          </a:p>
          <a:p>
            <a:r>
              <a:rPr lang="en-US" sz="1200" b="0" i="0" u="none" strike="noStrike" kern="1200" dirty="0">
                <a:solidFill>
                  <a:schemeClr val="tx1"/>
                </a:solidFill>
                <a:effectLst/>
                <a:latin typeface="+mn-lt"/>
                <a:ea typeface="+mn-ea"/>
                <a:cs typeface="+mn-cs"/>
              </a:rPr>
              <a:t>To define your web services using an explicit SEI, add the @</a:t>
            </a:r>
            <a:r>
              <a:rPr lang="en-US" sz="1200" b="0" i="0" u="none" strike="noStrike" kern="1200" dirty="0" err="1">
                <a:solidFill>
                  <a:schemeClr val="tx1"/>
                </a:solidFill>
                <a:effectLst/>
                <a:latin typeface="+mn-lt"/>
                <a:ea typeface="+mn-ea"/>
                <a:cs typeface="+mn-cs"/>
              </a:rPr>
              <a:t>WebService</a:t>
            </a:r>
            <a:r>
              <a:rPr lang="en-US" sz="1200" b="0" i="0" u="none" strike="noStrike" kern="1200" dirty="0">
                <a:solidFill>
                  <a:schemeClr val="tx1"/>
                </a:solidFill>
                <a:effectLst/>
                <a:latin typeface="+mn-lt"/>
                <a:ea typeface="+mn-ea"/>
                <a:cs typeface="+mn-cs"/>
              </a:rPr>
              <a:t> annotation to a Java implementation class and explicitly reference a Java interface using the @</a:t>
            </a:r>
            <a:r>
              <a:rPr lang="en-US" sz="1200" b="0" i="0" u="none" strike="noStrike" kern="1200" dirty="0" err="1">
                <a:solidFill>
                  <a:schemeClr val="tx1"/>
                </a:solidFill>
                <a:effectLst/>
                <a:latin typeface="+mn-lt"/>
                <a:ea typeface="+mn-ea"/>
                <a:cs typeface="+mn-cs"/>
              </a:rPr>
              <a:t>WebService.endpointInterface</a:t>
            </a:r>
            <a:r>
              <a:rPr lang="en-US" sz="1200" b="0" i="0" u="none" strike="noStrike" kern="1200" dirty="0">
                <a:solidFill>
                  <a:schemeClr val="tx1"/>
                </a:solidFill>
                <a:effectLst/>
                <a:latin typeface="+mn-lt"/>
                <a:ea typeface="+mn-ea"/>
                <a:cs typeface="+mn-cs"/>
              </a:rPr>
              <a:t> attribute. </a:t>
            </a:r>
          </a:p>
          <a:p>
            <a:r>
              <a:rPr lang="en-US" sz="1200" b="0" i="0" u="none" strike="noStrike" kern="1200" dirty="0">
                <a:solidFill>
                  <a:schemeClr val="tx1"/>
                </a:solidFill>
                <a:effectLst/>
                <a:latin typeface="+mn-lt"/>
                <a:ea typeface="+mn-ea"/>
                <a:cs typeface="+mn-cs"/>
              </a:rPr>
              <a:t>To define your web services using an implicit SEI, add the @</a:t>
            </a:r>
            <a:r>
              <a:rPr lang="en-US" sz="1200" b="0" i="0" u="none" strike="noStrike" kern="1200" dirty="0" err="1">
                <a:solidFill>
                  <a:schemeClr val="tx1"/>
                </a:solidFill>
                <a:effectLst/>
                <a:latin typeface="+mn-lt"/>
                <a:ea typeface="+mn-ea"/>
                <a:cs typeface="+mn-cs"/>
              </a:rPr>
              <a:t>WebService</a:t>
            </a:r>
            <a:r>
              <a:rPr lang="en-US" sz="1200" b="0" i="0" u="none" strike="noStrike" kern="1200" dirty="0">
                <a:solidFill>
                  <a:schemeClr val="tx1"/>
                </a:solidFill>
                <a:effectLst/>
                <a:latin typeface="+mn-lt"/>
                <a:ea typeface="+mn-ea"/>
                <a:cs typeface="+mn-cs"/>
              </a:rPr>
              <a:t> annotation to a Java implementation class and do not define the @</a:t>
            </a:r>
            <a:r>
              <a:rPr lang="en-US" sz="1200" b="0" i="0" u="none" strike="noStrike" kern="1200" dirty="0" err="1">
                <a:solidFill>
                  <a:schemeClr val="tx1"/>
                </a:solidFill>
                <a:effectLst/>
                <a:latin typeface="+mn-lt"/>
                <a:ea typeface="+mn-ea"/>
                <a:cs typeface="+mn-cs"/>
              </a:rPr>
              <a:t>WebService.endpointInterface</a:t>
            </a:r>
            <a:r>
              <a:rPr lang="en-US" sz="1200" b="0" i="0" u="none" strike="noStrike" kern="1200" dirty="0">
                <a:solidFill>
                  <a:schemeClr val="tx1"/>
                </a:solidFill>
                <a:effectLst/>
                <a:latin typeface="+mn-lt"/>
                <a:ea typeface="+mn-ea"/>
                <a:cs typeface="+mn-cs"/>
              </a:rPr>
              <a:t> attribute. </a:t>
            </a:r>
          </a:p>
          <a:p>
            <a:r>
              <a:rPr lang="en-US" sz="1200" b="0" i="0" u="none" strike="noStrike" kern="1200" dirty="0">
                <a:solidFill>
                  <a:schemeClr val="tx1"/>
                </a:solidFill>
                <a:effectLst/>
                <a:latin typeface="+mn-lt"/>
                <a:ea typeface="+mn-ea"/>
                <a:cs typeface="+mn-cs"/>
              </a:rPr>
              <a:t>Provide a reference to a WSDL file in the @</a:t>
            </a:r>
            <a:r>
              <a:rPr lang="en-US" sz="1200" b="0" i="0" u="none" strike="noStrike" kern="1200" dirty="0" err="1">
                <a:solidFill>
                  <a:schemeClr val="tx1"/>
                </a:solidFill>
                <a:effectLst/>
                <a:latin typeface="+mn-lt"/>
                <a:ea typeface="+mn-ea"/>
                <a:cs typeface="+mn-cs"/>
              </a:rPr>
              <a:t>WebService.wsdlLocation</a:t>
            </a:r>
            <a:r>
              <a:rPr lang="en-US" sz="1200" b="0" i="0" u="none" strike="noStrike" kern="1200" dirty="0">
                <a:solidFill>
                  <a:schemeClr val="tx1"/>
                </a:solidFill>
                <a:effectLst/>
                <a:latin typeface="+mn-lt"/>
                <a:ea typeface="+mn-ea"/>
                <a:cs typeface="+mn-cs"/>
              </a:rPr>
              <a:t> attribute. By specifying a pre-defined WSDL file, performance is improved. Additionally, any discrepancies between the WSDL file and the annotations are reported to you by the runtime environment. </a:t>
            </a:r>
          </a:p>
          <a:p>
            <a:r>
              <a:rPr lang="en-US" sz="1200" b="0" i="0" u="none" strike="noStrike" kern="1200" dirty="0">
                <a:solidFill>
                  <a:schemeClr val="tx1"/>
                </a:solidFill>
                <a:effectLst/>
                <a:latin typeface="+mn-lt"/>
                <a:ea typeface="+mn-ea"/>
                <a:cs typeface="+mn-cs"/>
              </a:rPr>
              <a:t>When you use an explicit SEI, all public methods in the SEI and inherited classes are always exposed. You only need to add @</a:t>
            </a:r>
            <a:r>
              <a:rPr lang="en-US" sz="1200" b="0" i="0" u="none" strike="noStrike" kern="1200" dirty="0" err="1">
                <a:solidFill>
                  <a:schemeClr val="tx1"/>
                </a:solidFill>
                <a:effectLst/>
                <a:latin typeface="+mn-lt"/>
                <a:ea typeface="+mn-ea"/>
                <a:cs typeface="+mn-cs"/>
              </a:rPr>
              <a:t>WebMethod</a:t>
            </a:r>
            <a:r>
              <a:rPr lang="en-US" sz="1200" b="0" i="0" u="none" strike="noStrike" kern="1200" dirty="0">
                <a:solidFill>
                  <a:schemeClr val="tx1"/>
                </a:solidFill>
                <a:effectLst/>
                <a:latin typeface="+mn-lt"/>
                <a:ea typeface="+mn-ea"/>
                <a:cs typeface="+mn-cs"/>
              </a:rPr>
              <a:t> annotations if you want to further customize the methods that are already exposed. </a:t>
            </a:r>
          </a:p>
          <a:p>
            <a:r>
              <a:rPr lang="en-US" sz="1200" b="0" i="0" u="none" strike="noStrike" kern="1200" dirty="0">
                <a:solidFill>
                  <a:schemeClr val="tx1"/>
                </a:solidFill>
                <a:effectLst/>
                <a:latin typeface="+mn-lt"/>
                <a:ea typeface="+mn-ea"/>
                <a:cs typeface="+mn-cs"/>
              </a:rPr>
              <a:t>If you define an implicit SEI, follow these rules to ensure that your methods are exposed consistently: </a:t>
            </a:r>
          </a:p>
          <a:p>
            <a:r>
              <a:rPr lang="en-US" sz="1200" b="0" i="0" u="none" strike="noStrike" kern="1200" dirty="0">
                <a:solidFill>
                  <a:schemeClr val="tx1"/>
                </a:solidFill>
                <a:effectLst/>
                <a:latin typeface="+mn-lt"/>
                <a:ea typeface="+mn-ea"/>
                <a:cs typeface="+mn-cs"/>
              </a:rPr>
              <a:t>Add an @</a:t>
            </a:r>
            <a:r>
              <a:rPr lang="en-US" sz="1200" b="0" i="0" u="none" strike="noStrike" kern="1200" dirty="0" err="1">
                <a:solidFill>
                  <a:schemeClr val="tx1"/>
                </a:solidFill>
                <a:effectLst/>
                <a:latin typeface="+mn-lt"/>
                <a:ea typeface="+mn-ea"/>
                <a:cs typeface="+mn-cs"/>
              </a:rPr>
              <a:t>WebService</a:t>
            </a:r>
            <a:r>
              <a:rPr lang="en-US" sz="1200" b="0" i="0" u="none" strike="noStrike" kern="1200" dirty="0">
                <a:solidFill>
                  <a:schemeClr val="tx1"/>
                </a:solidFill>
                <a:effectLst/>
                <a:latin typeface="+mn-lt"/>
                <a:ea typeface="+mn-ea"/>
                <a:cs typeface="+mn-cs"/>
              </a:rPr>
              <a:t> annotation to your implementation class and all its </a:t>
            </a:r>
            <a:r>
              <a:rPr lang="en-US" sz="1200" b="0" i="0" u="none" strike="noStrike" kern="1200" dirty="0" err="1">
                <a:solidFill>
                  <a:schemeClr val="tx1"/>
                </a:solidFill>
                <a:effectLst/>
                <a:latin typeface="+mn-lt"/>
                <a:ea typeface="+mn-ea"/>
                <a:cs typeface="+mn-cs"/>
              </a:rPr>
              <a:t>superclasses</a:t>
            </a:r>
            <a:r>
              <a:rPr lang="en-US" sz="1200" b="0" i="0" u="none" strike="noStrike" kern="1200" dirty="0">
                <a:solidFill>
                  <a:schemeClr val="tx1"/>
                </a:solidFill>
                <a:effectLst/>
                <a:latin typeface="+mn-lt"/>
                <a:ea typeface="+mn-ea"/>
                <a:cs typeface="+mn-cs"/>
              </a:rPr>
              <a:t> that contain methods that you want to expose. Adding an @</a:t>
            </a:r>
            <a:r>
              <a:rPr lang="en-US" sz="1200" b="0" i="0" u="none" strike="noStrike" kern="1200" dirty="0" err="1">
                <a:solidFill>
                  <a:schemeClr val="tx1"/>
                </a:solidFill>
                <a:effectLst/>
                <a:latin typeface="+mn-lt"/>
                <a:ea typeface="+mn-ea"/>
                <a:cs typeface="+mn-cs"/>
              </a:rPr>
              <a:t>WebService</a:t>
            </a:r>
            <a:r>
              <a:rPr lang="en-US" sz="1200" b="0" i="0" u="none" strike="noStrike" kern="1200" dirty="0">
                <a:solidFill>
                  <a:schemeClr val="tx1"/>
                </a:solidFill>
                <a:effectLst/>
                <a:latin typeface="+mn-lt"/>
                <a:ea typeface="+mn-ea"/>
                <a:cs typeface="+mn-cs"/>
              </a:rPr>
              <a:t> annotation to a class exposes all public methods in that class. </a:t>
            </a:r>
          </a:p>
          <a:p>
            <a:r>
              <a:rPr lang="en-US" sz="1200" b="0" i="0" u="none" strike="noStrike" kern="1200" dirty="0">
                <a:solidFill>
                  <a:schemeClr val="tx1"/>
                </a:solidFill>
                <a:effectLst/>
                <a:latin typeface="+mn-lt"/>
                <a:ea typeface="+mn-ea"/>
                <a:cs typeface="+mn-cs"/>
              </a:rPr>
              <a:t>If you want more granular control and expose only certain methods from a class that is annotated with the @</a:t>
            </a:r>
            <a:r>
              <a:rPr lang="en-US" sz="1200" b="0" i="0" u="none" strike="noStrike" kern="1200" dirty="0" err="1">
                <a:solidFill>
                  <a:schemeClr val="tx1"/>
                </a:solidFill>
                <a:effectLst/>
                <a:latin typeface="+mn-lt"/>
                <a:ea typeface="+mn-ea"/>
                <a:cs typeface="+mn-cs"/>
              </a:rPr>
              <a:t>WebService</a:t>
            </a:r>
            <a:r>
              <a:rPr lang="en-US" sz="1200" b="0" i="0" u="none" strike="noStrike" kern="1200" dirty="0">
                <a:solidFill>
                  <a:schemeClr val="tx1"/>
                </a:solidFill>
                <a:effectLst/>
                <a:latin typeface="+mn-lt"/>
                <a:ea typeface="+mn-ea"/>
                <a:cs typeface="+mn-cs"/>
              </a:rPr>
              <a:t> annotation, you can use the @</a:t>
            </a:r>
            <a:r>
              <a:rPr lang="en-US" sz="1200" b="0" i="0" u="none" strike="noStrike" kern="1200" dirty="0" err="1">
                <a:solidFill>
                  <a:schemeClr val="tx1"/>
                </a:solidFill>
                <a:effectLst/>
                <a:latin typeface="+mn-lt"/>
                <a:ea typeface="+mn-ea"/>
                <a:cs typeface="+mn-cs"/>
              </a:rPr>
              <a:t>WebMethod</a:t>
            </a:r>
            <a:r>
              <a:rPr lang="en-US" sz="1200" b="0" i="0" u="none" strike="noStrike" kern="1200" dirty="0">
                <a:solidFill>
                  <a:schemeClr val="tx1"/>
                </a:solidFill>
                <a:effectLst/>
                <a:latin typeface="+mn-lt"/>
                <a:ea typeface="+mn-ea"/>
                <a:cs typeface="+mn-cs"/>
              </a:rPr>
              <a:t> annotation on selected individual methods. The @</a:t>
            </a:r>
            <a:r>
              <a:rPr lang="en-US" sz="1200" b="0" i="0" u="none" strike="noStrike" kern="1200" dirty="0" err="1">
                <a:solidFill>
                  <a:schemeClr val="tx1"/>
                </a:solidFill>
                <a:effectLst/>
                <a:latin typeface="+mn-lt"/>
                <a:ea typeface="+mn-ea"/>
                <a:cs typeface="+mn-cs"/>
              </a:rPr>
              <a:t>WebMethod.exclude</a:t>
            </a:r>
            <a:r>
              <a:rPr lang="en-US" sz="1200" b="0" i="0" u="none" strike="noStrike" kern="1200" dirty="0">
                <a:solidFill>
                  <a:schemeClr val="tx1"/>
                </a:solidFill>
                <a:effectLst/>
                <a:latin typeface="+mn-lt"/>
                <a:ea typeface="+mn-ea"/>
                <a:cs typeface="+mn-cs"/>
              </a:rPr>
              <a:t> attribute is one of the criteria that is used to determine whether a method is exposed as an operation. The default value for this attribute is false. To ensure that a method is exposed, annotate it with the @</a:t>
            </a:r>
            <a:r>
              <a:rPr lang="en-US" sz="1200" b="0" i="0" u="none" strike="noStrike" kern="1200" dirty="0" err="1">
                <a:solidFill>
                  <a:schemeClr val="tx1"/>
                </a:solidFill>
                <a:effectLst/>
                <a:latin typeface="+mn-lt"/>
                <a:ea typeface="+mn-ea"/>
                <a:cs typeface="+mn-cs"/>
              </a:rPr>
              <a:t>WebMethod</a:t>
            </a:r>
            <a:r>
              <a:rPr lang="en-US" sz="1200" b="0" i="0" u="none" strike="noStrike" kern="1200" dirty="0">
                <a:solidFill>
                  <a:schemeClr val="tx1"/>
                </a:solidFill>
                <a:effectLst/>
                <a:latin typeface="+mn-lt"/>
                <a:ea typeface="+mn-ea"/>
                <a:cs typeface="+mn-cs"/>
              </a:rPr>
              <a:t> annotation. If you want to make sure that a method is NOT exposed, annotate it with the @</a:t>
            </a:r>
            <a:r>
              <a:rPr lang="en-US" sz="1200" b="0" i="0" u="none" strike="noStrike" kern="1200" dirty="0" err="1">
                <a:solidFill>
                  <a:schemeClr val="tx1"/>
                </a:solidFill>
                <a:effectLst/>
                <a:latin typeface="+mn-lt"/>
                <a:ea typeface="+mn-ea"/>
                <a:cs typeface="+mn-cs"/>
              </a:rPr>
              <a:t>WebService</a:t>
            </a:r>
            <a:r>
              <a:rPr lang="en-US" sz="1200" b="0" i="0" u="none" strike="noStrike" kern="1200" dirty="0">
                <a:solidFill>
                  <a:schemeClr val="tx1"/>
                </a:solidFill>
                <a:effectLst/>
                <a:latin typeface="+mn-lt"/>
                <a:ea typeface="+mn-ea"/>
                <a:cs typeface="+mn-cs"/>
              </a:rPr>
              <a:t>(exclude=true) annotation. </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41</a:t>
            </a:fld>
            <a:endParaRPr lang="en-IN"/>
          </a:p>
        </p:txBody>
      </p:sp>
    </p:spTree>
    <p:extLst>
      <p:ext uri="{BB962C8B-B14F-4D97-AF65-F5344CB8AC3E}">
        <p14:creationId xmlns:p14="http://schemas.microsoft.com/office/powerpoint/2010/main" val="1616108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u="none" strike="noStrike" kern="1200" dirty="0">
              <a:solidFill>
                <a:schemeClr val="tx1"/>
              </a:solidFill>
              <a:effectLst/>
              <a:latin typeface="+mn-lt"/>
              <a:ea typeface="+mn-ea"/>
              <a:cs typeface="+mn-cs"/>
            </a:endParaRPr>
          </a:p>
          <a:p>
            <a:pPr fontAlgn="base"/>
            <a:r>
              <a:rPr lang="en-US" sz="1200" u="none" strike="noStrike" kern="1200" dirty="0">
                <a:solidFill>
                  <a:schemeClr val="tx1"/>
                </a:solidFill>
                <a:effectLst/>
                <a:latin typeface="+mn-lt"/>
                <a:ea typeface="+mn-ea"/>
                <a:cs typeface="+mn-cs"/>
              </a:rPr>
              <a:t>Although REST is stateless, it has state transfer in its name. It's a little bit confusing to everyone.</a:t>
            </a:r>
          </a:p>
          <a:p>
            <a:pPr fontAlgn="base"/>
            <a:r>
              <a:rPr lang="en-US" sz="1200" b="1" i="1" u="none" strike="noStrike" kern="1200" dirty="0">
                <a:solidFill>
                  <a:schemeClr val="tx1"/>
                </a:solidFill>
                <a:effectLst/>
                <a:latin typeface="+mn-lt"/>
                <a:ea typeface="+mn-ea"/>
                <a:cs typeface="+mn-cs"/>
              </a:rPr>
              <a:t>Stateless</a:t>
            </a:r>
            <a:endParaRPr lang="en-US" sz="1200" u="none" strike="noStrike" kern="1200" dirty="0">
              <a:solidFill>
                <a:schemeClr val="tx1"/>
              </a:solidFill>
              <a:effectLst/>
              <a:latin typeface="+mn-lt"/>
              <a:ea typeface="+mn-ea"/>
              <a:cs typeface="+mn-cs"/>
            </a:endParaRPr>
          </a:p>
          <a:p>
            <a:pPr fontAlgn="base"/>
            <a:r>
              <a:rPr lang="en-US" sz="1200" u="none" strike="noStrike" kern="1200" dirty="0">
                <a:solidFill>
                  <a:schemeClr val="tx1"/>
                </a:solidFill>
                <a:effectLst/>
                <a:latin typeface="+mn-lt"/>
                <a:ea typeface="+mn-ea"/>
                <a:cs typeface="+mn-cs"/>
              </a:rPr>
              <a:t>When you open a web page in the browser, you will act as a service consumer and the www server will act as a service provider to serve you with a webpage. If it is a normal connection, the client and the server will both perform a handshake and initiate a session (called a TCP connection).</a:t>
            </a:r>
          </a:p>
          <a:p>
            <a:pPr fontAlgn="base"/>
            <a:r>
              <a:rPr lang="en-US" sz="1200" u="none" strike="noStrike" kern="1200" dirty="0">
                <a:solidFill>
                  <a:schemeClr val="tx1"/>
                </a:solidFill>
                <a:effectLst/>
                <a:latin typeface="+mn-lt"/>
                <a:ea typeface="+mn-ea"/>
                <a:cs typeface="+mn-cs"/>
              </a:rPr>
              <a:t>After that, based on the server's and client's behavior, the state will change to either ESTABLISHED, IDLE, TIMEOUT, etc. But in REST, we are using the HTTP protocol which is a stateless, meaning the server will not store any session information about the client. The client is responsible for sending all of the details required by the server to get serviced, meaning when we invoke the URI http://somedomain:8080/senthil/services/page1 from the server, it has enough details about the client to serve page1 fully.</a:t>
            </a:r>
          </a:p>
          <a:p>
            <a:pPr fontAlgn="base"/>
            <a:r>
              <a:rPr lang="en-US" sz="1200" b="1" i="1" u="none" strike="noStrike" kern="1200" dirty="0">
                <a:solidFill>
                  <a:schemeClr val="tx1"/>
                </a:solidFill>
                <a:effectLst/>
                <a:latin typeface="+mn-lt"/>
                <a:ea typeface="+mn-ea"/>
                <a:cs typeface="+mn-cs"/>
              </a:rPr>
              <a:t>State Transfer</a:t>
            </a:r>
            <a:r>
              <a:rPr lang="en-US" sz="1200" u="none" strike="noStrike" kern="1200" dirty="0">
                <a:solidFill>
                  <a:schemeClr val="tx1"/>
                </a:solidFill>
                <a:effectLst/>
                <a:latin typeface="+mn-lt"/>
                <a:ea typeface="+mn-ea"/>
                <a:cs typeface="+mn-cs"/>
              </a:rPr>
              <a:t> </a:t>
            </a:r>
          </a:p>
          <a:p>
            <a:pPr fontAlgn="base"/>
            <a:r>
              <a:rPr lang="en-US" sz="1200" u="none" strike="noStrike" kern="1200" dirty="0">
                <a:solidFill>
                  <a:schemeClr val="tx1"/>
                </a:solidFill>
                <a:effectLst/>
                <a:latin typeface="+mn-lt"/>
                <a:ea typeface="+mn-ea"/>
                <a:cs typeface="+mn-cs"/>
              </a:rPr>
              <a:t>Using the same example, when you open a web page using some URL to view an image file (RESOURCE) on the </a:t>
            </a:r>
            <a:r>
              <a:rPr lang="en-US" sz="1200" u="none" strike="noStrike" kern="1200" dirty="0" err="1">
                <a:solidFill>
                  <a:schemeClr val="tx1"/>
                </a:solidFill>
                <a:effectLst/>
                <a:latin typeface="+mn-lt"/>
                <a:ea typeface="+mn-ea"/>
                <a:cs typeface="+mn-cs"/>
              </a:rPr>
              <a:t>server,the</a:t>
            </a:r>
            <a:r>
              <a:rPr lang="en-US" sz="1200" u="none" strike="noStrike" kern="1200" dirty="0">
                <a:solidFill>
                  <a:schemeClr val="tx1"/>
                </a:solidFill>
                <a:effectLst/>
                <a:latin typeface="+mn-lt"/>
                <a:ea typeface="+mn-ea"/>
                <a:cs typeface="+mn-cs"/>
              </a:rPr>
              <a:t> www server will show you (the client) the image in some format </a:t>
            </a:r>
            <a:r>
              <a:rPr lang="en-US" sz="1200" u="none" strike="noStrike" kern="1200" dirty="0" err="1">
                <a:solidFill>
                  <a:schemeClr val="tx1"/>
                </a:solidFill>
                <a:effectLst/>
                <a:latin typeface="+mn-lt"/>
                <a:ea typeface="+mn-ea"/>
                <a:cs typeface="+mn-cs"/>
              </a:rPr>
              <a:t>i.e</a:t>
            </a:r>
            <a:r>
              <a:rPr lang="en-US" sz="1200" u="none" strike="noStrike" kern="1200" dirty="0">
                <a:solidFill>
                  <a:schemeClr val="tx1"/>
                </a:solidFill>
                <a:effectLst/>
                <a:latin typeface="+mn-lt"/>
                <a:ea typeface="+mn-ea"/>
                <a:cs typeface="+mn-cs"/>
              </a:rPr>
              <a:t> a REPRESENTATION of the RESOURCE (image file).</a:t>
            </a:r>
          </a:p>
          <a:p>
            <a:pPr fontAlgn="base"/>
            <a:r>
              <a:rPr lang="en-US" sz="1200" u="none" strike="noStrike" kern="1200" dirty="0">
                <a:solidFill>
                  <a:schemeClr val="tx1"/>
                </a:solidFill>
                <a:effectLst/>
                <a:latin typeface="+mn-lt"/>
                <a:ea typeface="+mn-ea"/>
                <a:cs typeface="+mn-cs"/>
              </a:rPr>
              <a:t>During this process, the constant </a:t>
            </a:r>
            <a:r>
              <a:rPr lang="en-US" sz="1200" b="1" i="1" u="none" strike="noStrike" kern="1200" dirty="0">
                <a:solidFill>
                  <a:schemeClr val="tx1"/>
                </a:solidFill>
                <a:effectLst/>
                <a:latin typeface="+mn-lt"/>
                <a:ea typeface="+mn-ea"/>
                <a:cs typeface="+mn-cs"/>
              </a:rPr>
              <a:t>resource state</a:t>
            </a:r>
            <a:r>
              <a:rPr lang="en-US" sz="1200" u="none" strike="noStrike" kern="1200" dirty="0">
                <a:solidFill>
                  <a:schemeClr val="tx1"/>
                </a:solidFill>
                <a:effectLst/>
                <a:latin typeface="+mn-lt"/>
                <a:ea typeface="+mn-ea"/>
                <a:cs typeface="+mn-cs"/>
              </a:rPr>
              <a:t> of the server (i.e. the state of the image file which is stored in the server database) will be represented to client in an understandable format i.e. </a:t>
            </a:r>
            <a:r>
              <a:rPr lang="en-US" sz="1200" b="1" i="1" u="none" strike="noStrike" kern="1200" dirty="0">
                <a:solidFill>
                  <a:schemeClr val="tx1"/>
                </a:solidFill>
                <a:effectLst/>
                <a:latin typeface="+mn-lt"/>
                <a:ea typeface="+mn-ea"/>
                <a:cs typeface="+mn-cs"/>
              </a:rPr>
              <a:t>application state</a:t>
            </a:r>
            <a:r>
              <a:rPr lang="en-US" sz="1200" u="none" strike="noStrike" kern="1200" dirty="0">
                <a:solidFill>
                  <a:schemeClr val="tx1"/>
                </a:solidFill>
                <a:effectLst/>
                <a:latin typeface="+mn-lt"/>
                <a:ea typeface="+mn-ea"/>
                <a:cs typeface="+mn-cs"/>
              </a:rPr>
              <a:t> of the client. So, the resource state will remain constant in respect to clients, and only the representation of the resource will change, which in turn would change the application state.</a:t>
            </a:r>
          </a:p>
          <a:p>
            <a:pPr fontAlgn="base"/>
            <a:r>
              <a:rPr lang="en-US" sz="1200" u="none" strike="noStrike" kern="1200" dirty="0">
                <a:solidFill>
                  <a:schemeClr val="tx1"/>
                </a:solidFill>
                <a:effectLst/>
                <a:latin typeface="+mn-lt"/>
                <a:ea typeface="+mn-ea"/>
                <a:cs typeface="+mn-cs"/>
              </a:rPr>
              <a:t>Finally, the representation of the resource (how the image is displayed to the client), which implicitly changes the state of both the server and the client is called REST.</a:t>
            </a:r>
          </a:p>
        </p:txBody>
      </p:sp>
      <p:sp>
        <p:nvSpPr>
          <p:cNvPr id="4" name="Slide Number Placeholder 3"/>
          <p:cNvSpPr>
            <a:spLocks noGrp="1"/>
          </p:cNvSpPr>
          <p:nvPr>
            <p:ph type="sldNum" sz="quarter" idx="5"/>
          </p:nvPr>
        </p:nvSpPr>
        <p:spPr/>
        <p:txBody>
          <a:bodyPr/>
          <a:lstStyle/>
          <a:p>
            <a:fld id="{CB75CFCF-915E-46A4-A275-F885FB68D009}" type="slidenum">
              <a:rPr lang="en-IN" smtClean="0"/>
              <a:t>42</a:t>
            </a:fld>
            <a:endParaRPr lang="en-IN"/>
          </a:p>
        </p:txBody>
      </p:sp>
    </p:spTree>
    <p:extLst>
      <p:ext uri="{BB962C8B-B14F-4D97-AF65-F5344CB8AC3E}">
        <p14:creationId xmlns:p14="http://schemas.microsoft.com/office/powerpoint/2010/main" val="3408765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200 – OK – </a:t>
            </a:r>
            <a:r>
              <a:rPr lang="en-US" sz="1200" b="0" i="0" u="none" strike="noStrike" kern="1200" dirty="0" err="1">
                <a:solidFill>
                  <a:schemeClr val="tx1"/>
                </a:solidFill>
                <a:effectLst/>
                <a:latin typeface="+mn-lt"/>
                <a:ea typeface="+mn-ea"/>
                <a:cs typeface="+mn-cs"/>
              </a:rPr>
              <a:t>Eyerything</a:t>
            </a:r>
            <a:r>
              <a:rPr lang="en-US" sz="1200" b="0" i="0" u="none" strike="noStrike" kern="1200" dirty="0">
                <a:solidFill>
                  <a:schemeClr val="tx1"/>
                </a:solidFill>
                <a:effectLst/>
                <a:latin typeface="+mn-lt"/>
                <a:ea typeface="+mn-ea"/>
                <a:cs typeface="+mn-cs"/>
              </a:rPr>
              <a:t> is working</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201 – OK – New resource has been created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204 – OK – The resource was successfully deleted</a:t>
            </a:r>
          </a:p>
          <a:p>
            <a:pPr fontAlgn="base"/>
            <a:r>
              <a:rPr lang="en-US" sz="1200" b="0" i="0" u="none" strike="noStrike" kern="1200" dirty="0">
                <a:solidFill>
                  <a:schemeClr val="tx1"/>
                </a:solidFill>
                <a:effectLst/>
                <a:latin typeface="+mn-lt"/>
                <a:ea typeface="+mn-ea"/>
                <a:cs typeface="+mn-cs"/>
              </a:rPr>
              <a:t>304 – Not Modified – The client can use cached data</a:t>
            </a:r>
          </a:p>
          <a:p>
            <a:pPr fontAlgn="base"/>
            <a:r>
              <a:rPr lang="en-US" sz="1200" b="0" i="0" u="none" strike="noStrike" kern="1200" dirty="0">
                <a:solidFill>
                  <a:schemeClr val="tx1"/>
                </a:solidFill>
                <a:effectLst/>
                <a:latin typeface="+mn-lt"/>
                <a:ea typeface="+mn-ea"/>
                <a:cs typeface="+mn-cs"/>
              </a:rPr>
              <a:t>400 – Bad Request – The request was invalid or cannot be served. The exact error should be explained in the error payload. E.g. „The JSON is not valid“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401 – Unauthorized – The request requires an user authentication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403 – Forbidden – The server understood the request, but is refusing it or the access is not allowed.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404 – Not found – There is no resource behind the URI.</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422 – </a:t>
            </a:r>
            <a:r>
              <a:rPr lang="en-US" sz="1200" b="0" i="0" u="none" strike="noStrike" kern="1200" dirty="0" err="1">
                <a:solidFill>
                  <a:schemeClr val="tx1"/>
                </a:solidFill>
                <a:effectLst/>
                <a:latin typeface="+mn-lt"/>
                <a:ea typeface="+mn-ea"/>
                <a:cs typeface="+mn-cs"/>
              </a:rPr>
              <a:t>Unprocessable</a:t>
            </a:r>
            <a:r>
              <a:rPr lang="en-US" sz="1200" b="0" i="0" u="none" strike="noStrike" kern="1200" dirty="0">
                <a:solidFill>
                  <a:schemeClr val="tx1"/>
                </a:solidFill>
                <a:effectLst/>
                <a:latin typeface="+mn-lt"/>
                <a:ea typeface="+mn-ea"/>
                <a:cs typeface="+mn-cs"/>
              </a:rPr>
              <a:t> Entity – Should be used if the server cannot process the </a:t>
            </a:r>
            <a:r>
              <a:rPr lang="en-US" sz="1200" b="0" i="0" u="none" strike="noStrike" kern="1200" dirty="0" err="1">
                <a:solidFill>
                  <a:schemeClr val="tx1"/>
                </a:solidFill>
                <a:effectLst/>
                <a:latin typeface="+mn-lt"/>
                <a:ea typeface="+mn-ea"/>
                <a:cs typeface="+mn-cs"/>
              </a:rPr>
              <a:t>enitity</a:t>
            </a:r>
            <a:r>
              <a:rPr lang="en-US" sz="1200" b="0" i="0" u="none" strike="noStrike" kern="1200" dirty="0">
                <a:solidFill>
                  <a:schemeClr val="tx1"/>
                </a:solidFill>
                <a:effectLst/>
                <a:latin typeface="+mn-lt"/>
                <a:ea typeface="+mn-ea"/>
                <a:cs typeface="+mn-cs"/>
              </a:rPr>
              <a:t>, e.g. if an image cannot be formatted or mandatory fields are missing in the payload.</a:t>
            </a:r>
          </a:p>
          <a:p>
            <a:pPr fontAlgn="base"/>
            <a:r>
              <a:rPr lang="en-US" sz="1200" b="0" i="0" u="none" strike="noStrike" kern="1200" dirty="0">
                <a:solidFill>
                  <a:schemeClr val="tx1"/>
                </a:solidFill>
                <a:effectLst/>
                <a:latin typeface="+mn-lt"/>
                <a:ea typeface="+mn-ea"/>
                <a:cs typeface="+mn-cs"/>
              </a:rPr>
              <a:t>500 – Internal Server Error – API developers should avoid this error. If an error occurs in the global catch blog, the </a:t>
            </a:r>
            <a:r>
              <a:rPr lang="en-US" sz="1200" b="0" i="0" u="none" strike="noStrike" kern="1200" dirty="0" err="1">
                <a:solidFill>
                  <a:schemeClr val="tx1"/>
                </a:solidFill>
                <a:effectLst/>
                <a:latin typeface="+mn-lt"/>
                <a:ea typeface="+mn-ea"/>
                <a:cs typeface="+mn-cs"/>
              </a:rPr>
              <a:t>stracktrace</a:t>
            </a:r>
            <a:r>
              <a:rPr lang="en-US" sz="1200" b="0" i="0" u="none" strike="noStrike" kern="1200" dirty="0">
                <a:solidFill>
                  <a:schemeClr val="tx1"/>
                </a:solidFill>
                <a:effectLst/>
                <a:latin typeface="+mn-lt"/>
                <a:ea typeface="+mn-ea"/>
                <a:cs typeface="+mn-cs"/>
              </a:rPr>
              <a:t> should be logged and not returned as response.</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45</a:t>
            </a:fld>
            <a:endParaRPr lang="en-IN"/>
          </a:p>
        </p:txBody>
      </p:sp>
    </p:spTree>
    <p:extLst>
      <p:ext uri="{BB962C8B-B14F-4D97-AF65-F5344CB8AC3E}">
        <p14:creationId xmlns:p14="http://schemas.microsoft.com/office/powerpoint/2010/main" val="347599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58A1881E-06BD-49E7-852A-76D6920731AF}"/>
              </a:ext>
            </a:extLst>
          </p:cNvPr>
          <p:cNvSpPr>
            <a:spLocks noGrp="1" noRot="1" noChangeAspect="1" noTextEdit="1"/>
          </p:cNvSpPr>
          <p:nvPr>
            <p:ph type="sldImg"/>
          </p:nvPr>
        </p:nvSpPr>
        <p:spPr>
          <a:xfrm>
            <a:off x="404813" y="698500"/>
            <a:ext cx="6200775" cy="3489325"/>
          </a:xfrm>
          <a:ln/>
        </p:spPr>
      </p:sp>
      <p:sp>
        <p:nvSpPr>
          <p:cNvPr id="137219" name="Notes Placeholder 2">
            <a:extLst>
              <a:ext uri="{FF2B5EF4-FFF2-40B4-BE49-F238E27FC236}">
                <a16:creationId xmlns:a16="http://schemas.microsoft.com/office/drawing/2014/main" id="{DE13CE99-6527-4CAD-8A00-DA7FA596C810}"/>
              </a:ext>
            </a:extLst>
          </p:cNvPr>
          <p:cNvSpPr>
            <a:spLocks noGrp="1"/>
          </p:cNvSpPr>
          <p:nvPr>
            <p:ph type="body" idx="1"/>
          </p:nvPr>
        </p:nvSpPr>
        <p:spPr>
          <a:ln/>
        </p:spPr>
        <p:txBody>
          <a:bodyPr/>
          <a:lstStyle/>
          <a:p>
            <a:pPr algn="just">
              <a:defRPr/>
            </a:pPr>
            <a:r>
              <a:rPr lang="en-US" sz="1050" b="1" u="sng" dirty="0"/>
              <a:t>Why Spring?</a:t>
            </a:r>
            <a:endParaRPr lang="en-US" sz="1050" u="sng" dirty="0"/>
          </a:p>
          <a:p>
            <a:pPr algn="just">
              <a:defRPr/>
            </a:pPr>
            <a:r>
              <a:rPr lang="en-US" sz="1050" dirty="0"/>
              <a:t>	There is great variety of technologies in web-tier like MVC Pattern, Struts, JSF, Web-Work, JSP, Tapestry, </a:t>
            </a:r>
            <a:r>
              <a:rPr lang="en-US" sz="1050" dirty="0" err="1"/>
              <a:t>FreeMakers</a:t>
            </a:r>
            <a:r>
              <a:rPr lang="en-US" sz="1050" dirty="0"/>
              <a:t>.  Integrating Spring with any of these technologies is rather simple as Spring offers modules for all these technologies which most often needs simply changing the configuration file.  Spring offers its own version of MVC architecture and also offers adapters for Struts.</a:t>
            </a:r>
          </a:p>
          <a:p>
            <a:pPr lvl="1" algn="just">
              <a:buFont typeface="Arial" pitchFamily="34" charset="0"/>
              <a:buChar char="•"/>
              <a:defRPr/>
            </a:pPr>
            <a:r>
              <a:rPr lang="en-US" sz="1050" dirty="0"/>
              <a:t>It is light-weight container.</a:t>
            </a:r>
          </a:p>
          <a:p>
            <a:pPr lvl="1" algn="just">
              <a:buFont typeface="Arial" pitchFamily="34" charset="0"/>
              <a:buChar char="•"/>
              <a:defRPr/>
            </a:pPr>
            <a:r>
              <a:rPr lang="en-US" sz="1050" dirty="0"/>
              <a:t>No application server dependent like EJB-JNDI calls</a:t>
            </a:r>
          </a:p>
          <a:p>
            <a:pPr lvl="1" algn="just">
              <a:buFont typeface="Arial" pitchFamily="34" charset="0"/>
              <a:buChar char="•"/>
              <a:defRPr/>
            </a:pPr>
            <a:r>
              <a:rPr lang="en-US" sz="1050" dirty="0"/>
              <a:t>Objects are created lazily, Singleton  - Configuration</a:t>
            </a:r>
          </a:p>
          <a:p>
            <a:pPr lvl="1" algn="just">
              <a:buFont typeface="Arial" pitchFamily="34" charset="0"/>
              <a:buChar char="•"/>
              <a:defRPr/>
            </a:pPr>
            <a:r>
              <a:rPr lang="en-US" sz="1050" dirty="0"/>
              <a:t>Components can be added declaratively</a:t>
            </a:r>
          </a:p>
          <a:p>
            <a:pPr lvl="1" algn="just">
              <a:buFont typeface="Arial" pitchFamily="34" charset="0"/>
              <a:buChar char="•"/>
              <a:defRPr/>
            </a:pPr>
            <a:r>
              <a:rPr lang="en-US" sz="1050" dirty="0"/>
              <a:t>Initialization of properties is easy.  No need to initialize from properties file.</a:t>
            </a:r>
          </a:p>
          <a:p>
            <a:pPr lvl="1" algn="just">
              <a:buFont typeface="Arial" pitchFamily="34" charset="0"/>
              <a:buChar char="•"/>
              <a:defRPr/>
            </a:pPr>
            <a:r>
              <a:rPr lang="en-US" sz="1050" dirty="0"/>
              <a:t>Declarative transactions, security and logging services – AOP.</a:t>
            </a:r>
          </a:p>
          <a:p>
            <a:pPr lvl="1" algn="just">
              <a:buFont typeface="Arial" pitchFamily="34" charset="0"/>
              <a:buChar char="•"/>
              <a:defRPr/>
            </a:pPr>
            <a:r>
              <a:rPr lang="en-US" sz="1050" dirty="0"/>
              <a:t>Application code is much easier to unit test.</a:t>
            </a:r>
          </a:p>
          <a:p>
            <a:pPr lvl="1" algn="just">
              <a:buFont typeface="Arial" pitchFamily="34" charset="0"/>
              <a:buChar char="•"/>
              <a:defRPr/>
            </a:pPr>
            <a:r>
              <a:rPr lang="en-US" sz="1050" dirty="0"/>
              <a:t>With dependency injection approach, the dependencies are explicit in constructor or java bean properties.</a:t>
            </a:r>
          </a:p>
          <a:p>
            <a:pPr lvl="1" algn="just">
              <a:buFont typeface="Arial" pitchFamily="34" charset="0"/>
              <a:buChar char="•"/>
              <a:defRPr/>
            </a:pPr>
            <a:r>
              <a:rPr lang="en-US" sz="1050" dirty="0"/>
              <a:t>Spring’s configuration management services can be used in any architectural layer in whatever runtime environment.</a:t>
            </a:r>
          </a:p>
          <a:p>
            <a:pPr lvl="1" algn="just">
              <a:buFont typeface="Arial" pitchFamily="34" charset="0"/>
              <a:buChar char="•"/>
              <a:defRPr/>
            </a:pPr>
            <a:r>
              <a:rPr lang="en-US" sz="1050" dirty="0"/>
              <a:t>Spring can effectively organize middle tire objects</a:t>
            </a:r>
          </a:p>
          <a:p>
            <a:pPr lvl="1" algn="just">
              <a:buFont typeface="Arial" pitchFamily="34" charset="0"/>
              <a:buChar char="•"/>
              <a:defRPr/>
            </a:pPr>
            <a:r>
              <a:rPr lang="en-US" sz="1050" dirty="0"/>
              <a:t>Not required special deployment steps</a:t>
            </a:r>
          </a:p>
        </p:txBody>
      </p:sp>
      <p:sp>
        <p:nvSpPr>
          <p:cNvPr id="87044" name="Slide Number Placeholder 3">
            <a:extLst>
              <a:ext uri="{FF2B5EF4-FFF2-40B4-BE49-F238E27FC236}">
                <a16:creationId xmlns:a16="http://schemas.microsoft.com/office/drawing/2014/main" id="{E3063E3A-CA7E-4CA8-BFCC-CFA06416E8F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B99BF432-E37A-425A-8D57-539EB24DFF89}" type="slidenum">
              <a:rPr lang="en-GB" altLang="en-US" sz="1200">
                <a:solidFill>
                  <a:srgbClr val="000000"/>
                </a:solidFill>
                <a:latin typeface="Times New Roman" panose="02020603050405020304" pitchFamily="18" charset="0"/>
              </a:rPr>
              <a:pPr eaLnBrk="1" hangingPunct="1"/>
              <a:t>8</a:t>
            </a:fld>
            <a:endParaRPr lang="en-GB" altLang="en-US" sz="1200">
              <a:solidFill>
                <a:srgbClr val="000000"/>
              </a:solidFill>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err="1"/>
              <a:t>Refrences:https</a:t>
            </a:r>
            <a:r>
              <a:rPr lang="en-IN" sz="1200" b="1" dirty="0"/>
              <a:t>://docs.spring.io/spring-boot/docs/2.1.1.RELEASE/reference/</a:t>
            </a:r>
            <a:r>
              <a:rPr lang="en-IN" sz="1200" b="1" dirty="0" err="1"/>
              <a:t>htmlsingle</a:t>
            </a:r>
            <a:r>
              <a:rPr lang="en-IN" sz="1200" b="1" dirty="0"/>
              <a:t>/</a:t>
            </a:r>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48</a:t>
            </a:fld>
            <a:endParaRPr lang="en-IN"/>
          </a:p>
        </p:txBody>
      </p:sp>
    </p:spTree>
    <p:extLst>
      <p:ext uri="{BB962C8B-B14F-4D97-AF65-F5344CB8AC3E}">
        <p14:creationId xmlns:p14="http://schemas.microsoft.com/office/powerpoint/2010/main" val="465975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instance, if we want to declare a Spring MVC application using Spring IO Platform, then we need to define lot of XML Configuration like views, view resolvers etc. But if we use Spring Boot Framework, then we </a:t>
            </a:r>
            <a:r>
              <a:rPr lang="en-US" sz="1200" b="0" i="0" u="none" strike="noStrike" kern="1200" dirty="0" err="1">
                <a:solidFill>
                  <a:schemeClr val="tx1"/>
                </a:solidFill>
                <a:effectLst/>
                <a:latin typeface="+mn-lt"/>
                <a:ea typeface="+mn-ea"/>
                <a:cs typeface="+mn-cs"/>
              </a:rPr>
              <a:t>dont</a:t>
            </a:r>
            <a:r>
              <a:rPr lang="en-US" sz="1200" b="0" i="0" u="none" strike="noStrike" kern="1200" dirty="0">
                <a:solidFill>
                  <a:schemeClr val="tx1"/>
                </a:solidFill>
                <a:effectLst/>
                <a:latin typeface="+mn-lt"/>
                <a:ea typeface="+mn-ea"/>
                <a:cs typeface="+mn-cs"/>
              </a:rPr>
              <a:t> need to define those XML Configuration. Spring Boot </a:t>
            </a:r>
            <a:r>
              <a:rPr lang="en-US" sz="1200" b="0" i="0" u="none" strike="noStrike" kern="1200" dirty="0" err="1">
                <a:solidFill>
                  <a:schemeClr val="tx1"/>
                </a:solidFill>
                <a:effectLst/>
                <a:latin typeface="+mn-lt"/>
                <a:ea typeface="+mn-ea"/>
                <a:cs typeface="+mn-cs"/>
              </a:rPr>
              <a:t>AutoConfigurator</a:t>
            </a:r>
            <a:r>
              <a:rPr lang="en-US" sz="1200" b="0" i="0" u="none" strike="noStrike" kern="1200" dirty="0">
                <a:solidFill>
                  <a:schemeClr val="tx1"/>
                </a:solidFill>
                <a:effectLst/>
                <a:latin typeface="+mn-lt"/>
                <a:ea typeface="+mn-ea"/>
                <a:cs typeface="+mn-cs"/>
              </a:rPr>
              <a:t> will take of this.</a:t>
            </a:r>
          </a:p>
          <a:p>
            <a:r>
              <a:rPr lang="en-US" sz="1200" b="0" i="0" u="none" strike="noStrike" kern="1200" dirty="0">
                <a:solidFill>
                  <a:schemeClr val="tx1"/>
                </a:solidFill>
                <a:effectLst/>
                <a:latin typeface="+mn-lt"/>
                <a:ea typeface="+mn-ea"/>
                <a:cs typeface="+mn-cs"/>
              </a:rPr>
              <a:t>If we use “spring-boot-starter-web” jar file in our project build file, then Spring Boot </a:t>
            </a:r>
            <a:r>
              <a:rPr lang="en-US" sz="1200" b="0" i="0" u="none" strike="noStrike" kern="1200" dirty="0" err="1">
                <a:solidFill>
                  <a:schemeClr val="tx1"/>
                </a:solidFill>
                <a:effectLst/>
                <a:latin typeface="+mn-lt"/>
                <a:ea typeface="+mn-ea"/>
                <a:cs typeface="+mn-cs"/>
              </a:rPr>
              <a:t>AutoConfigurator</a:t>
            </a:r>
            <a:r>
              <a:rPr lang="en-US" sz="1200" b="0" i="0" u="none" strike="noStrike" kern="1200" dirty="0">
                <a:solidFill>
                  <a:schemeClr val="tx1"/>
                </a:solidFill>
                <a:effectLst/>
                <a:latin typeface="+mn-lt"/>
                <a:ea typeface="+mn-ea"/>
                <a:cs typeface="+mn-cs"/>
              </a:rPr>
              <a:t> will resolve views, view resolvers etc. automatically.</a:t>
            </a:r>
          </a:p>
          <a:p>
            <a:r>
              <a:rPr lang="en-US" sz="1200" b="0" i="0" u="none" strike="noStrike" kern="1200" dirty="0">
                <a:solidFill>
                  <a:schemeClr val="tx1"/>
                </a:solidFill>
                <a:effectLst/>
                <a:latin typeface="+mn-lt"/>
                <a:ea typeface="+mn-ea"/>
                <a:cs typeface="+mn-cs"/>
              </a:rPr>
              <a:t>And also Spring Boot reduces defining of Annotation configuration. If we use @</a:t>
            </a:r>
            <a:r>
              <a:rPr lang="en-US" sz="1200" b="0" i="0" u="none" strike="noStrike" kern="1200" dirty="0" err="1">
                <a:solidFill>
                  <a:schemeClr val="tx1"/>
                </a:solidFill>
                <a:effectLst/>
                <a:latin typeface="+mn-lt"/>
                <a:ea typeface="+mn-ea"/>
                <a:cs typeface="+mn-cs"/>
              </a:rPr>
              <a:t>SpringBootApplication</a:t>
            </a:r>
            <a:r>
              <a:rPr lang="en-US" sz="1200" b="0" i="0" u="none" strike="noStrike" kern="1200" dirty="0">
                <a:solidFill>
                  <a:schemeClr val="tx1"/>
                </a:solidFill>
                <a:effectLst/>
                <a:latin typeface="+mn-lt"/>
                <a:ea typeface="+mn-ea"/>
                <a:cs typeface="+mn-cs"/>
              </a:rPr>
              <a:t> annotation at class level, then Spring Boot </a:t>
            </a:r>
            <a:r>
              <a:rPr lang="en-US" sz="1200" b="0" i="0" u="none" strike="noStrike" kern="1200" dirty="0" err="1">
                <a:solidFill>
                  <a:schemeClr val="tx1"/>
                </a:solidFill>
                <a:effectLst/>
                <a:latin typeface="+mn-lt"/>
                <a:ea typeface="+mn-ea"/>
                <a:cs typeface="+mn-cs"/>
              </a:rPr>
              <a:t>AutoConfigurator</a:t>
            </a:r>
            <a:r>
              <a:rPr lang="en-US" sz="1200" b="0" i="0" u="none" strike="noStrike" kern="1200" dirty="0">
                <a:solidFill>
                  <a:schemeClr val="tx1"/>
                </a:solidFill>
                <a:effectLst/>
                <a:latin typeface="+mn-lt"/>
                <a:ea typeface="+mn-ea"/>
                <a:cs typeface="+mn-cs"/>
              </a:rPr>
              <a:t> will automatically add all required annotations to Java Class </a:t>
            </a:r>
            <a:r>
              <a:rPr lang="en-US" sz="1200" b="0" i="0" u="none" strike="noStrike" kern="1200" dirty="0" err="1">
                <a:solidFill>
                  <a:schemeClr val="tx1"/>
                </a:solidFill>
                <a:effectLst/>
                <a:latin typeface="+mn-lt"/>
                <a:ea typeface="+mn-ea"/>
                <a:cs typeface="+mn-cs"/>
              </a:rPr>
              <a:t>ByteCode</a:t>
            </a:r>
            <a:r>
              <a:rPr lang="en-US" sz="1200" b="0" i="0" u="none" strike="noStrike" kern="1200" dirty="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57</a:t>
            </a:fld>
            <a:endParaRPr lang="en-IN"/>
          </a:p>
        </p:txBody>
      </p:sp>
    </p:spTree>
    <p:extLst>
      <p:ext uri="{BB962C8B-B14F-4D97-AF65-F5344CB8AC3E}">
        <p14:creationId xmlns:p14="http://schemas.microsoft.com/office/powerpoint/2010/main" val="2012921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Spring Boot Actuator</a:t>
            </a:r>
            <a:r>
              <a:rPr lang="en-US" dirty="0"/>
              <a:t> is a sub-project of Spring Boot. It adds several production grade services to your application with little effort on your part. </a:t>
            </a:r>
          </a:p>
          <a:p>
            <a:r>
              <a:rPr lang="en-US" dirty="0"/>
              <a:t>There are also many features added to your application out-of-the-box for managing the service in a production (or other) environment.</a:t>
            </a:r>
            <a:endParaRPr lang="en-IN" dirty="0"/>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59</a:t>
            </a:fld>
            <a:endParaRPr lang="en-IN"/>
          </a:p>
        </p:txBody>
      </p:sp>
    </p:spTree>
    <p:extLst>
      <p:ext uri="{BB962C8B-B14F-4D97-AF65-F5344CB8AC3E}">
        <p14:creationId xmlns:p14="http://schemas.microsoft.com/office/powerpoint/2010/main" val="2995878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class is called spring boot application launch class. It used to Bootstrap and launch a Spring application from a Java main() method. It typically does following things –</a:t>
            </a:r>
          </a:p>
          <a:p>
            <a:r>
              <a:rPr lang="en-US" sz="1200" b="0" i="0" u="none" strike="noStrike" kern="1200" dirty="0">
                <a:solidFill>
                  <a:schemeClr val="tx1"/>
                </a:solidFill>
                <a:effectLst/>
                <a:latin typeface="+mn-lt"/>
                <a:ea typeface="+mn-ea"/>
                <a:cs typeface="+mn-cs"/>
              </a:rPr>
              <a:t>Create an instance of Spring’s </a:t>
            </a:r>
            <a:r>
              <a:rPr lang="en-US" sz="1200" b="0" i="0" u="none" strike="noStrike" kern="1200" dirty="0" err="1">
                <a:solidFill>
                  <a:schemeClr val="tx1"/>
                </a:solidFill>
                <a:effectLst/>
                <a:latin typeface="+mn-lt"/>
                <a:ea typeface="+mn-ea"/>
                <a:cs typeface="+mn-cs"/>
              </a:rPr>
              <a:t>ApplicationContext</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Enable the functionality to accept command-line arguments and expose them as Spring properties.</a:t>
            </a:r>
          </a:p>
          <a:p>
            <a:r>
              <a:rPr lang="en-US" sz="1200" b="0" i="0" u="none" strike="noStrike" kern="1200" dirty="0">
                <a:solidFill>
                  <a:schemeClr val="tx1"/>
                </a:solidFill>
                <a:effectLst/>
                <a:latin typeface="+mn-lt"/>
                <a:ea typeface="+mn-ea"/>
                <a:cs typeface="+mn-cs"/>
              </a:rPr>
              <a:t>Load all the Spring beans as per the configuration. You can do other operations as well as per project need arises.</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60</a:t>
            </a:fld>
            <a:endParaRPr lang="en-IN"/>
          </a:p>
        </p:txBody>
      </p:sp>
    </p:spTree>
    <p:extLst>
      <p:ext uri="{BB962C8B-B14F-4D97-AF65-F5344CB8AC3E}">
        <p14:creationId xmlns:p14="http://schemas.microsoft.com/office/powerpoint/2010/main" val="3288722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SpringBootApplication</a:t>
            </a:r>
            <a:r>
              <a:rPr lang="en-US" sz="1200" b="0" i="0" u="none" strike="noStrike" kern="1200" dirty="0">
                <a:solidFill>
                  <a:schemeClr val="tx1"/>
                </a:solidFill>
                <a:effectLst/>
                <a:latin typeface="+mn-lt"/>
                <a:ea typeface="+mn-ea"/>
                <a:cs typeface="+mn-cs"/>
              </a:rPr>
              <a:t> is a convenience annotation that adds all of the following:</a:t>
            </a:r>
          </a:p>
          <a:p>
            <a:r>
              <a:rPr lang="en-US" sz="1200" b="0" i="0" u="none" strike="noStrike" kern="1200" dirty="0">
                <a:solidFill>
                  <a:schemeClr val="tx1"/>
                </a:solidFill>
                <a:effectLst/>
                <a:latin typeface="+mn-lt"/>
                <a:ea typeface="+mn-ea"/>
                <a:cs typeface="+mn-cs"/>
              </a:rPr>
              <a:t>@Configuration tags the class as a source of bean definitions for the application context.</a:t>
            </a:r>
          </a:p>
          <a:p>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EnableAutoConfiguration</a:t>
            </a:r>
            <a:r>
              <a:rPr lang="en-US" sz="1200" b="0" i="0" u="none" strike="noStrike" kern="1200" dirty="0">
                <a:solidFill>
                  <a:schemeClr val="tx1"/>
                </a:solidFill>
                <a:effectLst/>
                <a:latin typeface="+mn-lt"/>
                <a:ea typeface="+mn-ea"/>
                <a:cs typeface="+mn-cs"/>
              </a:rPr>
              <a:t> tells Spring Boot to start adding beans based on </a:t>
            </a:r>
            <a:r>
              <a:rPr lang="en-US" sz="1200" b="0" i="0" u="none" strike="noStrike" kern="1200" dirty="0" err="1">
                <a:solidFill>
                  <a:schemeClr val="tx1"/>
                </a:solidFill>
                <a:effectLst/>
                <a:latin typeface="+mn-lt"/>
                <a:ea typeface="+mn-ea"/>
                <a:cs typeface="+mn-cs"/>
              </a:rPr>
              <a:t>classpath</a:t>
            </a:r>
            <a:r>
              <a:rPr lang="en-US" sz="1200" b="0" i="0" u="none" strike="noStrike" kern="1200" dirty="0">
                <a:solidFill>
                  <a:schemeClr val="tx1"/>
                </a:solidFill>
                <a:effectLst/>
                <a:latin typeface="+mn-lt"/>
                <a:ea typeface="+mn-ea"/>
                <a:cs typeface="+mn-cs"/>
              </a:rPr>
              <a:t> settings, other beans, and various property settings.</a:t>
            </a:r>
          </a:p>
          <a:p>
            <a:r>
              <a:rPr lang="en-US" sz="1200" b="0" i="0" u="none" strike="noStrike" kern="1200" dirty="0">
                <a:solidFill>
                  <a:schemeClr val="tx1"/>
                </a:solidFill>
                <a:effectLst/>
                <a:latin typeface="+mn-lt"/>
                <a:ea typeface="+mn-ea"/>
                <a:cs typeface="+mn-cs"/>
              </a:rPr>
              <a:t>Normally you would add @</a:t>
            </a:r>
            <a:r>
              <a:rPr lang="en-US" sz="1200" b="0" i="0" u="none" strike="noStrike" kern="1200" dirty="0" err="1">
                <a:solidFill>
                  <a:schemeClr val="tx1"/>
                </a:solidFill>
                <a:effectLst/>
                <a:latin typeface="+mn-lt"/>
                <a:ea typeface="+mn-ea"/>
                <a:cs typeface="+mn-cs"/>
              </a:rPr>
              <a:t>EnableWebMvc</a:t>
            </a:r>
            <a:r>
              <a:rPr lang="en-US" sz="1200" b="0" i="0" u="none" strike="noStrike" kern="1200" dirty="0">
                <a:solidFill>
                  <a:schemeClr val="tx1"/>
                </a:solidFill>
                <a:effectLst/>
                <a:latin typeface="+mn-lt"/>
                <a:ea typeface="+mn-ea"/>
                <a:cs typeface="+mn-cs"/>
              </a:rPr>
              <a:t> for a Spring MVC app, but Spring Boot adds it automatically when it sees </a:t>
            </a:r>
            <a:r>
              <a:rPr lang="en-US" sz="1200" b="1" i="0" u="none" strike="noStrike" kern="1200" dirty="0">
                <a:solidFill>
                  <a:schemeClr val="tx1"/>
                </a:solidFill>
                <a:effectLst/>
                <a:latin typeface="+mn-lt"/>
                <a:ea typeface="+mn-ea"/>
                <a:cs typeface="+mn-cs"/>
              </a:rPr>
              <a:t>spring-</a:t>
            </a:r>
            <a:r>
              <a:rPr lang="en-US" sz="1200" b="1" i="0" u="none" strike="noStrike" kern="1200" dirty="0" err="1">
                <a:solidFill>
                  <a:schemeClr val="tx1"/>
                </a:solidFill>
                <a:effectLst/>
                <a:latin typeface="+mn-lt"/>
                <a:ea typeface="+mn-ea"/>
                <a:cs typeface="+mn-cs"/>
              </a:rPr>
              <a:t>webmvc</a:t>
            </a:r>
            <a:r>
              <a:rPr lang="en-US" sz="1200" b="0" i="0" u="none" strike="noStrike" kern="1200" dirty="0">
                <a:solidFill>
                  <a:schemeClr val="tx1"/>
                </a:solidFill>
                <a:effectLst/>
                <a:latin typeface="+mn-lt"/>
                <a:ea typeface="+mn-ea"/>
                <a:cs typeface="+mn-cs"/>
              </a:rPr>
              <a:t> on the </a:t>
            </a:r>
            <a:r>
              <a:rPr lang="en-US" sz="1200" b="0" i="0" u="none" strike="noStrike" kern="1200" dirty="0" err="1">
                <a:solidFill>
                  <a:schemeClr val="tx1"/>
                </a:solidFill>
                <a:effectLst/>
                <a:latin typeface="+mn-lt"/>
                <a:ea typeface="+mn-ea"/>
                <a:cs typeface="+mn-cs"/>
              </a:rPr>
              <a:t>classpath</a:t>
            </a:r>
            <a:r>
              <a:rPr lang="en-US" sz="1200" b="0" i="0" u="none" strike="noStrike" kern="1200" dirty="0">
                <a:solidFill>
                  <a:schemeClr val="tx1"/>
                </a:solidFill>
                <a:effectLst/>
                <a:latin typeface="+mn-lt"/>
                <a:ea typeface="+mn-ea"/>
                <a:cs typeface="+mn-cs"/>
              </a:rPr>
              <a:t>. This flags the application as a web application and activates key behaviors such as setting up a </a:t>
            </a:r>
            <a:r>
              <a:rPr lang="en-US" sz="1200" b="0" i="0" u="none" strike="noStrike" kern="1200" dirty="0" err="1">
                <a:solidFill>
                  <a:schemeClr val="tx1"/>
                </a:solidFill>
                <a:effectLst/>
                <a:latin typeface="+mn-lt"/>
                <a:ea typeface="+mn-ea"/>
                <a:cs typeface="+mn-cs"/>
              </a:rPr>
              <a:t>DispatcherServlet</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ComponentScan</a:t>
            </a:r>
            <a:r>
              <a:rPr lang="en-US" sz="1200" b="0" i="0" u="none" strike="noStrike" kern="1200" dirty="0">
                <a:solidFill>
                  <a:schemeClr val="tx1"/>
                </a:solidFill>
                <a:effectLst/>
                <a:latin typeface="+mn-lt"/>
                <a:ea typeface="+mn-ea"/>
                <a:cs typeface="+mn-cs"/>
              </a:rPr>
              <a:t> tells Spring to look for other components, configurations, and services in the hello package, allowing it to find the controllers.</a:t>
            </a:r>
          </a:p>
          <a:p>
            <a:r>
              <a:rPr lang="en-US" sz="1200" b="0" i="0" u="none" strike="noStrike" kern="1200" dirty="0">
                <a:solidFill>
                  <a:schemeClr val="tx1"/>
                </a:solidFill>
                <a:effectLst/>
                <a:latin typeface="+mn-lt"/>
                <a:ea typeface="+mn-ea"/>
                <a:cs typeface="+mn-cs"/>
              </a:rPr>
              <a:t>The main() method uses Spring Boot’s </a:t>
            </a:r>
            <a:r>
              <a:rPr lang="en-US" sz="1200" b="0" i="0" u="none" strike="noStrike" kern="1200" dirty="0" err="1">
                <a:solidFill>
                  <a:schemeClr val="tx1"/>
                </a:solidFill>
                <a:effectLst/>
                <a:latin typeface="+mn-lt"/>
                <a:ea typeface="+mn-ea"/>
                <a:cs typeface="+mn-cs"/>
              </a:rPr>
              <a:t>SpringApplication.run</a:t>
            </a:r>
            <a:r>
              <a:rPr lang="en-US" sz="1200" b="0" i="0" u="none" strike="noStrike" kern="1200" dirty="0">
                <a:solidFill>
                  <a:schemeClr val="tx1"/>
                </a:solidFill>
                <a:effectLst/>
                <a:latin typeface="+mn-lt"/>
                <a:ea typeface="+mn-ea"/>
                <a:cs typeface="+mn-cs"/>
              </a:rPr>
              <a:t>() method to launch an application. Did you notice that there wasn’t a single line of XML? No </a:t>
            </a:r>
            <a:r>
              <a:rPr lang="en-US" sz="1200" b="1" i="0" u="none" strike="noStrike" kern="1200" dirty="0">
                <a:solidFill>
                  <a:schemeClr val="tx1"/>
                </a:solidFill>
                <a:effectLst/>
                <a:latin typeface="+mn-lt"/>
                <a:ea typeface="+mn-ea"/>
                <a:cs typeface="+mn-cs"/>
              </a:rPr>
              <a:t>web.xml</a:t>
            </a:r>
            <a:r>
              <a:rPr lang="en-US" sz="1200" b="0" i="0" u="none" strike="noStrike" kern="1200" dirty="0">
                <a:solidFill>
                  <a:schemeClr val="tx1"/>
                </a:solidFill>
                <a:effectLst/>
                <a:latin typeface="+mn-lt"/>
                <a:ea typeface="+mn-ea"/>
                <a:cs typeface="+mn-cs"/>
              </a:rPr>
              <a:t> file either. This web application is 100% pure Java and you didn’t have to deal with configuring any plumbing or infrastructure.</a:t>
            </a:r>
          </a:p>
        </p:txBody>
      </p:sp>
      <p:sp>
        <p:nvSpPr>
          <p:cNvPr id="4" name="Slide Number Placeholder 3"/>
          <p:cNvSpPr>
            <a:spLocks noGrp="1"/>
          </p:cNvSpPr>
          <p:nvPr>
            <p:ph type="sldNum" sz="quarter" idx="5"/>
          </p:nvPr>
        </p:nvSpPr>
        <p:spPr/>
        <p:txBody>
          <a:bodyPr/>
          <a:lstStyle/>
          <a:p>
            <a:fld id="{CB75CFCF-915E-46A4-A275-F885FB68D009}" type="slidenum">
              <a:rPr lang="en-IN" smtClean="0"/>
              <a:t>61</a:t>
            </a:fld>
            <a:endParaRPr lang="en-IN"/>
          </a:p>
        </p:txBody>
      </p:sp>
    </p:spTree>
    <p:extLst>
      <p:ext uri="{BB962C8B-B14F-4D97-AF65-F5344CB8AC3E}">
        <p14:creationId xmlns:p14="http://schemas.microsoft.com/office/powerpoint/2010/main" val="3349619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62</a:t>
            </a:fld>
            <a:endParaRPr lang="en-IN"/>
          </a:p>
        </p:txBody>
      </p:sp>
    </p:spTree>
    <p:extLst>
      <p:ext uri="{BB962C8B-B14F-4D97-AF65-F5344CB8AC3E}">
        <p14:creationId xmlns:p14="http://schemas.microsoft.com/office/powerpoint/2010/main" val="2406946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dirty="0"/>
              <a:t>spring-boot-starter-parent</a:t>
            </a:r>
            <a:r>
              <a:rPr lang="en-US" sz="1200" b="0" i="0" u="none" strike="noStrike" kern="1200" dirty="0">
                <a:solidFill>
                  <a:schemeClr val="tx1"/>
                </a:solidFill>
                <a:effectLst/>
                <a:latin typeface="+mn-lt"/>
                <a:ea typeface="+mn-ea"/>
                <a:cs typeface="+mn-cs"/>
              </a:rPr>
              <a:t> dependency is the parent POM providing dependency and plugin management for Spring Boot-based applications. It contains the default versions of Java to use, the default versions of dependencies that Spring Boot uses, and the default configuration of the Maven plugins.</a:t>
            </a:r>
          </a:p>
          <a:p>
            <a:r>
              <a:rPr lang="en-US" sz="1200" b="0" i="0" u="none" strike="noStrike" kern="1200" dirty="0">
                <a:solidFill>
                  <a:schemeClr val="tx1"/>
                </a:solidFill>
                <a:effectLst/>
                <a:latin typeface="+mn-lt"/>
                <a:ea typeface="+mn-ea"/>
                <a:cs typeface="+mn-cs"/>
              </a:rPr>
              <a:t>The </a:t>
            </a:r>
            <a:r>
              <a:rPr lang="en-US" dirty="0"/>
              <a:t>spring-boot-starter-parent</a:t>
            </a:r>
            <a:r>
              <a:rPr lang="en-US" sz="1200" b="0" i="0" u="none" strike="noStrike" kern="1200" dirty="0">
                <a:solidFill>
                  <a:schemeClr val="tx1"/>
                </a:solidFill>
                <a:effectLst/>
                <a:latin typeface="+mn-lt"/>
                <a:ea typeface="+mn-ea"/>
                <a:cs typeface="+mn-cs"/>
              </a:rPr>
              <a:t> dependency further inherits from </a:t>
            </a:r>
            <a:r>
              <a:rPr lang="en-US" dirty="0"/>
              <a:t>spring-boot-dependencies</a:t>
            </a:r>
            <a:r>
              <a:rPr lang="en-US" sz="1200" b="0" i="0" u="none" strike="noStrike" kern="1200" dirty="0">
                <a:solidFill>
                  <a:schemeClr val="tx1"/>
                </a:solidFill>
                <a:effectLst/>
                <a:latin typeface="+mn-lt"/>
                <a:ea typeface="+mn-ea"/>
                <a:cs typeface="+mn-cs"/>
              </a:rPr>
              <a:t>, which is defined at the top of above POM </a:t>
            </a:r>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63</a:t>
            </a:fld>
            <a:endParaRPr lang="en-IN"/>
          </a:p>
        </p:txBody>
      </p:sp>
    </p:spTree>
    <p:extLst>
      <p:ext uri="{BB962C8B-B14F-4D97-AF65-F5344CB8AC3E}">
        <p14:creationId xmlns:p14="http://schemas.microsoft.com/office/powerpoint/2010/main" val="2388954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dirty="0"/>
              <a:t>spring-boot-</a:t>
            </a:r>
            <a:r>
              <a:rPr lang="en-US" dirty="0" err="1"/>
              <a:t>devtools</a:t>
            </a:r>
            <a:r>
              <a:rPr lang="en-US" sz="1200" b="0" i="0" u="none" strike="noStrike" kern="1200" dirty="0">
                <a:solidFill>
                  <a:schemeClr val="tx1"/>
                </a:solidFill>
                <a:effectLst/>
                <a:latin typeface="+mn-lt"/>
                <a:ea typeface="+mn-ea"/>
                <a:cs typeface="+mn-cs"/>
              </a:rPr>
              <a:t> module includes an embedded </a:t>
            </a:r>
            <a:r>
              <a:rPr lang="en-US" sz="1200" b="0" i="0" u="none" strike="noStrike" kern="1200" dirty="0" err="1">
                <a:solidFill>
                  <a:schemeClr val="tx1"/>
                </a:solidFill>
                <a:effectLst/>
                <a:latin typeface="+mn-lt"/>
                <a:ea typeface="+mn-ea"/>
                <a:cs typeface="+mn-cs"/>
              </a:rPr>
              <a:t>LiveReload</a:t>
            </a:r>
            <a:r>
              <a:rPr lang="en-US" sz="1200" b="0" i="0" u="none" strike="noStrike" kern="1200" dirty="0">
                <a:solidFill>
                  <a:schemeClr val="tx1"/>
                </a:solidFill>
                <a:effectLst/>
                <a:latin typeface="+mn-lt"/>
                <a:ea typeface="+mn-ea"/>
                <a:cs typeface="+mn-cs"/>
              </a:rPr>
              <a:t> server that can be used to trigger a browser refresh when a resource is changed.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Auto-restart means reloading the java classes and </a:t>
            </a:r>
            <a:r>
              <a:rPr lang="en-US" sz="1200" b="0" i="0" u="none" strike="noStrike" kern="1200" dirty="0" err="1">
                <a:solidFill>
                  <a:schemeClr val="tx1"/>
                </a:solidFill>
                <a:effectLst/>
                <a:latin typeface="+mn-lt"/>
                <a:ea typeface="+mn-ea"/>
                <a:cs typeface="+mn-cs"/>
              </a:rPr>
              <a:t>consiguration</a:t>
            </a:r>
            <a:r>
              <a:rPr lang="en-US" sz="1200" b="0" i="0" u="none" strike="noStrike" kern="1200" dirty="0">
                <a:solidFill>
                  <a:schemeClr val="tx1"/>
                </a:solidFill>
                <a:effectLst/>
                <a:latin typeface="+mn-lt"/>
                <a:ea typeface="+mn-ea"/>
                <a:cs typeface="+mn-cs"/>
              </a:rPr>
              <a:t> at server side. After the server side changes are re-deployed dynamically, server restart happen and load the modified code and </a:t>
            </a:r>
            <a:r>
              <a:rPr lang="en-US" sz="1200" b="0" i="0" u="none" strike="noStrike" kern="1200" dirty="0" err="1">
                <a:solidFill>
                  <a:schemeClr val="tx1"/>
                </a:solidFill>
                <a:effectLst/>
                <a:latin typeface="+mn-lt"/>
                <a:ea typeface="+mn-ea"/>
                <a:cs typeface="+mn-cs"/>
              </a:rPr>
              <a:t>configutation</a:t>
            </a:r>
            <a:r>
              <a:rPr lang="en-US" sz="1200" b="0" i="0" u="none" strike="noStrike" kern="1200" dirty="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65</a:t>
            </a:fld>
            <a:endParaRPr lang="en-IN"/>
          </a:p>
        </p:txBody>
      </p:sp>
    </p:spTree>
    <p:extLst>
      <p:ext uri="{BB962C8B-B14F-4D97-AF65-F5344CB8AC3E}">
        <p14:creationId xmlns:p14="http://schemas.microsoft.com/office/powerpoint/2010/main" val="1944934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The important dependencies are </a:t>
            </a:r>
            <a:r>
              <a:rPr lang="en-IN" dirty="0"/>
              <a:t>spring-boot-starter-parent</a:t>
            </a:r>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3"/>
              </a:rPr>
              <a:t>read more</a:t>
            </a:r>
            <a:r>
              <a:rPr lang="en-IN" sz="1200" b="0" i="0" u="none" strike="noStrike" kern="1200" dirty="0">
                <a:solidFill>
                  <a:schemeClr val="tx1"/>
                </a:solidFill>
                <a:effectLst/>
                <a:latin typeface="+mn-lt"/>
                <a:ea typeface="+mn-ea"/>
                <a:cs typeface="+mn-cs"/>
              </a:rPr>
              <a:t>) and </a:t>
            </a:r>
            <a:r>
              <a:rPr lang="en-IN" dirty="0"/>
              <a:t>spring-boot-starter-web</a:t>
            </a:r>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4"/>
              </a:rPr>
              <a:t>read more</a:t>
            </a:r>
            <a:r>
              <a:rPr lang="en-IN" sz="1200" b="0" i="0" u="none" strike="noStrike" kern="1200" dirty="0">
                <a:solidFill>
                  <a:schemeClr val="tx1"/>
                </a:solidFill>
                <a:effectLst/>
                <a:latin typeface="+mn-lt"/>
                <a:ea typeface="+mn-ea"/>
                <a:cs typeface="+mn-cs"/>
              </a:rPr>
              <a:t>). Starter web dependency transitively includes more dependencies to build a web application such as spring-</a:t>
            </a:r>
            <a:r>
              <a:rPr lang="en-IN" sz="1200" b="0" i="0" u="none" strike="noStrike" kern="1200" dirty="0" err="1">
                <a:solidFill>
                  <a:schemeClr val="tx1"/>
                </a:solidFill>
                <a:effectLst/>
                <a:latin typeface="+mn-lt"/>
                <a:ea typeface="+mn-ea"/>
                <a:cs typeface="+mn-cs"/>
              </a:rPr>
              <a:t>webmvc</a:t>
            </a:r>
            <a:r>
              <a:rPr lang="en-IN" sz="1200" b="0" i="0" u="none" strike="noStrike" kern="1200" dirty="0">
                <a:solidFill>
                  <a:schemeClr val="tx1"/>
                </a:solidFill>
                <a:effectLst/>
                <a:latin typeface="+mn-lt"/>
                <a:ea typeface="+mn-ea"/>
                <a:cs typeface="+mn-cs"/>
              </a:rPr>
              <a:t>, spring-web, hibernate-validator, tomcat-embed-core, tomcat-embed-el, tomcat-embed-</a:t>
            </a:r>
            <a:r>
              <a:rPr lang="en-IN" sz="1200" b="0" i="0" u="none" strike="noStrike" kern="1200" dirty="0" err="1">
                <a:solidFill>
                  <a:schemeClr val="tx1"/>
                </a:solidFill>
                <a:effectLst/>
                <a:latin typeface="+mn-lt"/>
                <a:ea typeface="+mn-ea"/>
                <a:cs typeface="+mn-cs"/>
              </a:rPr>
              <a:t>websocket</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jackson-databind</a:t>
            </a:r>
            <a:r>
              <a:rPr lang="en-IN" sz="1200" b="0" i="0" u="none" strike="noStrike" kern="1200" dirty="0">
                <a:solidFill>
                  <a:schemeClr val="tx1"/>
                </a:solidFill>
                <a:effectLst/>
                <a:latin typeface="+mn-lt"/>
                <a:ea typeface="+mn-ea"/>
                <a:cs typeface="+mn-cs"/>
              </a:rPr>
              <a:t>, jackson-datatype-jdk8, jackson-datatype-jsr310 and </a:t>
            </a:r>
            <a:r>
              <a:rPr lang="en-IN" sz="1200" b="0" i="0" u="none" strike="noStrike" kern="1200" dirty="0" err="1">
                <a:solidFill>
                  <a:schemeClr val="tx1"/>
                </a:solidFill>
                <a:effectLst/>
                <a:latin typeface="+mn-lt"/>
                <a:ea typeface="+mn-ea"/>
                <a:cs typeface="+mn-cs"/>
              </a:rPr>
              <a:t>jackson</a:t>
            </a:r>
            <a:r>
              <a:rPr lang="en-IN" sz="1200" b="0" i="0" u="none" strike="noStrike" kern="1200" dirty="0">
                <a:solidFill>
                  <a:schemeClr val="tx1"/>
                </a:solidFill>
                <a:effectLst/>
                <a:latin typeface="+mn-lt"/>
                <a:ea typeface="+mn-ea"/>
                <a:cs typeface="+mn-cs"/>
              </a:rPr>
              <a:t>-module-parameter-names.</a:t>
            </a:r>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66</a:t>
            </a:fld>
            <a:endParaRPr lang="en-IN"/>
          </a:p>
        </p:txBody>
      </p:sp>
    </p:spTree>
    <p:extLst>
      <p:ext uri="{BB962C8B-B14F-4D97-AF65-F5344CB8AC3E}">
        <p14:creationId xmlns:p14="http://schemas.microsoft.com/office/powerpoint/2010/main" val="2941959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Rest Controller</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RestController</a:t>
            </a:r>
            <a:r>
              <a:rPr lang="en-US" sz="1200" b="0" i="0" u="none" strike="noStrike" kern="1200" dirty="0">
                <a:solidFill>
                  <a:schemeClr val="tx1"/>
                </a:solidFill>
                <a:effectLst/>
                <a:latin typeface="+mn-lt"/>
                <a:ea typeface="+mn-ea"/>
                <a:cs typeface="+mn-cs"/>
              </a:rPr>
              <a:t> annotation is used to define the RESTful web services. It serves JSON, XML and custom response. Its syntax is shown below −</a:t>
            </a:r>
          </a:p>
          <a:p>
            <a:r>
              <a:rPr lang="en-US" dirty="0"/>
              <a:t>@</a:t>
            </a:r>
            <a:r>
              <a:rPr lang="en-US" dirty="0" err="1"/>
              <a:t>RestController</a:t>
            </a:r>
            <a:r>
              <a:rPr lang="en-US" dirty="0"/>
              <a:t> public class </a:t>
            </a:r>
            <a:r>
              <a:rPr lang="en-US" dirty="0" err="1"/>
              <a:t>ProductServiceController</a:t>
            </a:r>
            <a:r>
              <a:rPr lang="en-US" dirty="0"/>
              <a:t> { } </a:t>
            </a:r>
            <a:r>
              <a:rPr lang="en-US" sz="1200" b="0" i="0" u="none" strike="noStrike" kern="1200" dirty="0">
                <a:solidFill>
                  <a:schemeClr val="tx1"/>
                </a:solidFill>
                <a:effectLst/>
                <a:latin typeface="+mn-lt"/>
                <a:ea typeface="+mn-ea"/>
                <a:cs typeface="+mn-cs"/>
              </a:rPr>
              <a:t>Request Mapping</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RequestMapping</a:t>
            </a:r>
            <a:r>
              <a:rPr lang="en-US" sz="1200" b="0" i="0" u="none" strike="noStrike" kern="1200" dirty="0">
                <a:solidFill>
                  <a:schemeClr val="tx1"/>
                </a:solidFill>
                <a:effectLst/>
                <a:latin typeface="+mn-lt"/>
                <a:ea typeface="+mn-ea"/>
                <a:cs typeface="+mn-cs"/>
              </a:rPr>
              <a:t> annotation is used to define the Request URI to access the REST Endpoints. We can define Request method to consume and produce object. The default request method is GET.</a:t>
            </a:r>
          </a:p>
          <a:p>
            <a:r>
              <a:rPr lang="en-US" dirty="0"/>
              <a:t>@</a:t>
            </a:r>
            <a:r>
              <a:rPr lang="en-US" dirty="0" err="1"/>
              <a:t>RequestMapping</a:t>
            </a:r>
            <a:r>
              <a:rPr lang="en-US" dirty="0"/>
              <a:t>(value = "/products") public </a:t>
            </a:r>
            <a:r>
              <a:rPr lang="en-US" dirty="0" err="1"/>
              <a:t>ResponseEntity</a:t>
            </a:r>
            <a:r>
              <a:rPr lang="en-US" dirty="0"/>
              <a:t>&lt;Object&gt; </a:t>
            </a:r>
            <a:r>
              <a:rPr lang="en-US" dirty="0" err="1"/>
              <a:t>getProducts</a:t>
            </a:r>
            <a:r>
              <a:rPr lang="en-US" dirty="0"/>
              <a:t>() { } </a:t>
            </a:r>
            <a:r>
              <a:rPr lang="en-US" sz="1200" b="0" i="0" u="none" strike="noStrike" kern="1200" dirty="0">
                <a:solidFill>
                  <a:schemeClr val="tx1"/>
                </a:solidFill>
                <a:effectLst/>
                <a:latin typeface="+mn-lt"/>
                <a:ea typeface="+mn-ea"/>
                <a:cs typeface="+mn-cs"/>
              </a:rPr>
              <a:t>Request Body</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RequestBody</a:t>
            </a:r>
            <a:r>
              <a:rPr lang="en-US" sz="1200" b="0" i="0" u="none" strike="noStrike" kern="1200" dirty="0">
                <a:solidFill>
                  <a:schemeClr val="tx1"/>
                </a:solidFill>
                <a:effectLst/>
                <a:latin typeface="+mn-lt"/>
                <a:ea typeface="+mn-ea"/>
                <a:cs typeface="+mn-cs"/>
              </a:rPr>
              <a:t> annotation is used to define the request body content type.</a:t>
            </a:r>
          </a:p>
          <a:p>
            <a:r>
              <a:rPr lang="en-US" dirty="0"/>
              <a:t>public </a:t>
            </a:r>
            <a:r>
              <a:rPr lang="en-US" dirty="0" err="1"/>
              <a:t>ResponseEntity</a:t>
            </a:r>
            <a:r>
              <a:rPr lang="en-US" dirty="0"/>
              <a:t>&lt;Object&gt; </a:t>
            </a:r>
            <a:r>
              <a:rPr lang="en-US" dirty="0" err="1"/>
              <a:t>createProduct</a:t>
            </a:r>
            <a:r>
              <a:rPr lang="en-US" dirty="0"/>
              <a:t>(@</a:t>
            </a:r>
            <a:r>
              <a:rPr lang="en-US" dirty="0" err="1"/>
              <a:t>RequestBody</a:t>
            </a:r>
            <a:r>
              <a:rPr lang="en-US" dirty="0"/>
              <a:t> Product product) { } </a:t>
            </a:r>
            <a:r>
              <a:rPr lang="en-US" sz="1200" b="0" i="0" u="none" strike="noStrike" kern="1200" dirty="0">
                <a:solidFill>
                  <a:schemeClr val="tx1"/>
                </a:solidFill>
                <a:effectLst/>
                <a:latin typeface="+mn-lt"/>
                <a:ea typeface="+mn-ea"/>
                <a:cs typeface="+mn-cs"/>
              </a:rPr>
              <a:t>Path Variable</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PathVariable</a:t>
            </a:r>
            <a:r>
              <a:rPr lang="en-US" sz="1200" b="0" i="0" u="none" strike="noStrike" kern="1200" dirty="0">
                <a:solidFill>
                  <a:schemeClr val="tx1"/>
                </a:solidFill>
                <a:effectLst/>
                <a:latin typeface="+mn-lt"/>
                <a:ea typeface="+mn-ea"/>
                <a:cs typeface="+mn-cs"/>
              </a:rPr>
              <a:t> annotation is used to define the custom or dynamic request URI. The Path variable in request URI is defined as curly braces {} as shown below −</a:t>
            </a:r>
          </a:p>
          <a:p>
            <a:r>
              <a:rPr lang="en-US" dirty="0"/>
              <a:t>public </a:t>
            </a:r>
            <a:r>
              <a:rPr lang="en-US" dirty="0" err="1"/>
              <a:t>ResponseEntity</a:t>
            </a:r>
            <a:r>
              <a:rPr lang="en-US" dirty="0"/>
              <a:t>&lt;Object&gt; </a:t>
            </a:r>
            <a:r>
              <a:rPr lang="en-US" dirty="0" err="1"/>
              <a:t>updateProduct</a:t>
            </a:r>
            <a:r>
              <a:rPr lang="en-US" dirty="0"/>
              <a:t>(@</a:t>
            </a:r>
            <a:r>
              <a:rPr lang="en-US" dirty="0" err="1"/>
              <a:t>PathVariable</a:t>
            </a:r>
            <a:r>
              <a:rPr lang="en-US" dirty="0"/>
              <a:t>("id") String id) { } </a:t>
            </a:r>
            <a:r>
              <a:rPr lang="en-US" sz="1200" b="0" i="0" u="none" strike="noStrike" kern="1200" dirty="0">
                <a:solidFill>
                  <a:schemeClr val="tx1"/>
                </a:solidFill>
                <a:effectLst/>
                <a:latin typeface="+mn-lt"/>
                <a:ea typeface="+mn-ea"/>
                <a:cs typeface="+mn-cs"/>
              </a:rPr>
              <a:t>Request Parameter</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RequestParam</a:t>
            </a:r>
            <a:r>
              <a:rPr lang="en-US" sz="1200" b="0" i="0" u="none" strike="noStrike" kern="1200" dirty="0">
                <a:solidFill>
                  <a:schemeClr val="tx1"/>
                </a:solidFill>
                <a:effectLst/>
                <a:latin typeface="+mn-lt"/>
                <a:ea typeface="+mn-ea"/>
                <a:cs typeface="+mn-cs"/>
              </a:rPr>
              <a:t> annotation is used to read the request parameters from the Request URL. By default, it is a required parameter. We can also set default value for request parameters as shown here −</a:t>
            </a:r>
          </a:p>
          <a:p>
            <a:r>
              <a:rPr lang="en-US" dirty="0"/>
              <a:t>public </a:t>
            </a:r>
            <a:r>
              <a:rPr lang="en-US" dirty="0" err="1"/>
              <a:t>ResponseEntity</a:t>
            </a:r>
            <a:r>
              <a:rPr lang="en-US" dirty="0"/>
              <a:t>&lt;Object&gt; </a:t>
            </a:r>
            <a:r>
              <a:rPr lang="en-US" dirty="0" err="1"/>
              <a:t>getProduct</a:t>
            </a:r>
            <a:r>
              <a:rPr lang="en-US" dirty="0"/>
              <a:t>( @</a:t>
            </a:r>
            <a:r>
              <a:rPr lang="en-US" dirty="0" err="1"/>
              <a:t>RequestParam</a:t>
            </a:r>
            <a:r>
              <a:rPr lang="en-US" dirty="0"/>
              <a:t>(value = "name", required = false, </a:t>
            </a:r>
            <a:r>
              <a:rPr lang="en-US" dirty="0" err="1"/>
              <a:t>defaultValue</a:t>
            </a:r>
            <a:r>
              <a:rPr lang="en-US" dirty="0"/>
              <a:t> = "honey") String name) { } </a:t>
            </a:r>
            <a:r>
              <a:rPr lang="en-US" sz="1200" b="0" i="0" u="none" strike="noStrike" kern="1200" dirty="0">
                <a:solidFill>
                  <a:schemeClr val="tx1"/>
                </a:solidFill>
                <a:effectLst/>
                <a:latin typeface="+mn-lt"/>
                <a:ea typeface="+mn-ea"/>
                <a:cs typeface="+mn-cs"/>
              </a:rPr>
              <a:t>GET API</a:t>
            </a:r>
          </a:p>
          <a:p>
            <a:r>
              <a:rPr lang="en-US" sz="1200" b="0" i="0" u="none" strike="noStrike" kern="1200" dirty="0">
                <a:solidFill>
                  <a:schemeClr val="tx1"/>
                </a:solidFill>
                <a:effectLst/>
                <a:latin typeface="+mn-lt"/>
                <a:ea typeface="+mn-ea"/>
                <a:cs typeface="+mn-cs"/>
              </a:rPr>
              <a:t>The default HTTP request method is GET. This method does not require any Request Body. You can send request parameters and path variables to define the custom or dynamic URL.</a:t>
            </a:r>
          </a:p>
          <a:p>
            <a:endParaRPr lang="en-IN" dirty="0"/>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68</a:t>
            </a:fld>
            <a:endParaRPr lang="en-IN"/>
          </a:p>
        </p:txBody>
      </p:sp>
    </p:spTree>
    <p:extLst>
      <p:ext uri="{BB962C8B-B14F-4D97-AF65-F5344CB8AC3E}">
        <p14:creationId xmlns:p14="http://schemas.microsoft.com/office/powerpoint/2010/main" val="170188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4B7D896-EDE3-41F0-9DFD-5401B28E13C5}"/>
              </a:ext>
            </a:extLst>
          </p:cNvPr>
          <p:cNvSpPr>
            <a:spLocks noGrp="1" noRot="1" noChangeAspect="1" noTextEdit="1"/>
          </p:cNvSpPr>
          <p:nvPr>
            <p:ph type="sldImg"/>
          </p:nvPr>
        </p:nvSpPr>
        <p:spPr>
          <a:xfrm>
            <a:off x="404813" y="698500"/>
            <a:ext cx="6200775" cy="3489325"/>
          </a:xfrm>
          <a:ln/>
        </p:spPr>
      </p:sp>
      <p:sp>
        <p:nvSpPr>
          <p:cNvPr id="88067" name="Notes Placeholder 2">
            <a:extLst>
              <a:ext uri="{FF2B5EF4-FFF2-40B4-BE49-F238E27FC236}">
                <a16:creationId xmlns:a16="http://schemas.microsoft.com/office/drawing/2014/main" id="{D0FED964-226C-4755-A255-4605C48763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just"/>
            <a:r>
              <a:rPr lang="en-US" altLang="en-US" sz="900" b="1" u="sng"/>
              <a:t>Spring Architecture</a:t>
            </a:r>
            <a:r>
              <a:rPr lang="en-US" altLang="en-US" sz="900"/>
              <a:t>: It can be thought of layered architecture consist seven Modules…</a:t>
            </a:r>
          </a:p>
          <a:p>
            <a:pPr algn="just"/>
            <a:r>
              <a:rPr lang="en-US" altLang="en-US" sz="900" b="1"/>
              <a:t>Spring Core</a:t>
            </a:r>
            <a:r>
              <a:rPr lang="en-US" altLang="en-US" sz="900"/>
              <a:t>: It is most important component providing fundamental functionalities of Spring. It provides Dependency Injection features.  The BeanFactory provides a factory pattern which separates dependencies like initialization, creation and access of the objects from programming logic.  The Bean Factory creates objects for you based on XML Configuration.</a:t>
            </a:r>
          </a:p>
          <a:p>
            <a:pPr algn="just"/>
            <a:r>
              <a:rPr lang="en-US" altLang="en-US" sz="900" b="1"/>
              <a:t>The Spring Context</a:t>
            </a:r>
            <a:r>
              <a:rPr lang="en-US" altLang="en-US" sz="900"/>
              <a:t>: It is a configuration file that provides context information to spring framework.  The Spring context provides enterprise services such as JNDI access, EJB integration, e-mail, Internationalization, validation and scheduling functionality.</a:t>
            </a:r>
          </a:p>
          <a:p>
            <a:pPr algn="just"/>
            <a:r>
              <a:rPr lang="en-US" altLang="en-US" sz="900" b="1"/>
              <a:t>Spring AOP</a:t>
            </a:r>
            <a:r>
              <a:rPr lang="en-US" altLang="en-US" sz="900"/>
              <a:t>: It integrates AOP functionality directly into the Spring framework through its configuration management feature. As a result, we can easily AOP-enable any object managed by the Spring framework. The AOP implementation allows you to define method-interceptors, point-cuts to cleanly decouple code implementing functionality that should logically speaking be separated. </a:t>
            </a:r>
          </a:p>
          <a:p>
            <a:pPr algn="just"/>
            <a:r>
              <a:rPr lang="en-US" altLang="en-US" sz="900" b="1"/>
              <a:t>Spring ORM</a:t>
            </a:r>
            <a:r>
              <a:rPr lang="en-US" altLang="en-US" sz="900"/>
              <a:t>: It provides integration layers for popular object relational mappings API including JDO, Hibernate, OJB and iBatis.  Using ORM package, we can use OR mappers in combination with Spring features like- Simple Declarative Transaction management.</a:t>
            </a:r>
          </a:p>
          <a:p>
            <a:pPr algn="just"/>
            <a:r>
              <a:rPr lang="en-US" altLang="en-US" sz="900" b="1"/>
              <a:t>Spring Web Module</a:t>
            </a:r>
            <a:r>
              <a:rPr lang="en-US" altLang="en-US" sz="900"/>
              <a:t>: It has been built on the top of application context module providing contexts for Web-based applications.  As a result, Spring framework supports integration with Struts, JSF and WebWorks. It also eases the tasks of handling multipart file-upload functionality, initialization of the IoC container using servlet listeners, a web-oriented application context and binding request parameters to domain objects. It is a part of Spring’s web application development stack which includes Spring MVC.</a:t>
            </a:r>
          </a:p>
          <a:p>
            <a:pPr algn="just"/>
            <a:r>
              <a:rPr lang="en-US" altLang="en-US" sz="900" b="1"/>
              <a:t>Spring DAO</a:t>
            </a:r>
            <a:r>
              <a:rPr lang="en-US" altLang="en-US" sz="900"/>
              <a:t>: This abstraction layer offers a meaningful exception hierarchy for managing database connection, exception handling and error messages thrown by different database vendors. The exception hierarchy simplifies error handling and greatly reduces the amount of code that we need to write for opening and closing connections. The JDBC package provides a way to do programmatic as well as declarative transaction management, not only for classes implementing special interfaces but for all your POJOs.</a:t>
            </a:r>
          </a:p>
          <a:p>
            <a:pPr algn="just"/>
            <a:r>
              <a:rPr lang="en-US" altLang="en-US" sz="900" b="1"/>
              <a:t>Spring Web MVC</a:t>
            </a:r>
            <a:r>
              <a:rPr lang="en-US" altLang="en-US" sz="900"/>
              <a:t>: A module which provides MVC implementations for the web applications.  It is highly configurable via strategic interfaces and accommodates numerous view technologies including JSP, Velocity, Tiles and the generation of PDF and Excel files.</a:t>
            </a:r>
          </a:p>
        </p:txBody>
      </p:sp>
      <p:sp>
        <p:nvSpPr>
          <p:cNvPr id="88068" name="Slide Number Placeholder 3">
            <a:extLst>
              <a:ext uri="{FF2B5EF4-FFF2-40B4-BE49-F238E27FC236}">
                <a16:creationId xmlns:a16="http://schemas.microsoft.com/office/drawing/2014/main" id="{4B2BA8B6-3F50-4457-9382-32934596F8AA}"/>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33CAA609-15C8-4542-AA50-80B4CE965B0C}" type="slidenum">
              <a:rPr lang="en-GB" altLang="en-US" sz="1200">
                <a:solidFill>
                  <a:srgbClr val="000000"/>
                </a:solidFill>
                <a:latin typeface="Times New Roman" panose="02020603050405020304" pitchFamily="18" charset="0"/>
              </a:rPr>
              <a:pPr eaLnBrk="1" hangingPunct="1"/>
              <a:t>9</a:t>
            </a:fld>
            <a:endParaRPr lang="en-GB" altLang="en-US" sz="1200">
              <a:solidFill>
                <a:srgbClr val="000000"/>
              </a:solidFill>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dirty="0">
                <a:solidFill>
                  <a:schemeClr val="tx1"/>
                </a:solidFill>
                <a:effectLst/>
                <a:latin typeface="+mn-lt"/>
                <a:ea typeface="+mn-ea"/>
                <a:cs typeface="+mn-cs"/>
              </a:rPr>
              <a:t>@</a:t>
            </a:r>
            <a:r>
              <a:rPr lang="en-US" sz="1200" b="1" i="1" u="none" strike="noStrike" kern="1200" dirty="0" err="1">
                <a:solidFill>
                  <a:schemeClr val="tx1"/>
                </a:solidFill>
                <a:effectLst/>
                <a:latin typeface="+mn-lt"/>
                <a:ea typeface="+mn-ea"/>
                <a:cs typeface="+mn-cs"/>
              </a:rPr>
              <a:t>GetMapping</a:t>
            </a:r>
            <a:endParaRPr lang="en-US" sz="1200" b="1"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GetMapping</a:t>
            </a:r>
            <a:r>
              <a:rPr lang="en-US" sz="1200" b="0" i="0" u="none" strike="noStrike" kern="1200" dirty="0">
                <a:solidFill>
                  <a:schemeClr val="tx1"/>
                </a:solidFill>
                <a:effectLst/>
                <a:latin typeface="+mn-lt"/>
                <a:ea typeface="+mn-ea"/>
                <a:cs typeface="+mn-cs"/>
              </a:rPr>
              <a:t>("/get")</a:t>
            </a:r>
          </a:p>
          <a:p>
            <a:pPr fontAlgn="base"/>
            <a:r>
              <a:rPr lang="en-US" sz="1200" b="0" i="0" u="none" strike="noStrike" kern="1200" dirty="0">
                <a:solidFill>
                  <a:schemeClr val="tx1"/>
                </a:solidFill>
                <a:effectLst/>
                <a:latin typeface="+mn-lt"/>
                <a:ea typeface="+mn-ea"/>
                <a:cs typeface="+mn-cs"/>
              </a:rPr>
              <a:t>public @</a:t>
            </a:r>
            <a:r>
              <a:rPr lang="en-US" sz="1200" b="0" i="0" u="none" strike="noStrike" kern="1200" dirty="0" err="1">
                <a:solidFill>
                  <a:schemeClr val="tx1"/>
                </a:solidFill>
                <a:effectLst/>
                <a:latin typeface="+mn-lt"/>
                <a:ea typeface="+mn-ea"/>
                <a:cs typeface="+mn-cs"/>
              </a:rPr>
              <a:t>ResponseBody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 get() {</a:t>
            </a:r>
          </a:p>
          <a:p>
            <a:pPr fontAlgn="base"/>
            <a:r>
              <a:rPr lang="en-US" sz="1200" b="0" i="0" u="none" strike="noStrike" kern="1200" dirty="0">
                <a:solidFill>
                  <a:schemeClr val="tx1"/>
                </a:solidFill>
                <a:effectLst/>
                <a:latin typeface="+mn-lt"/>
                <a:ea typeface="+mn-ea"/>
                <a:cs typeface="+mn-cs"/>
              </a:rPr>
              <a:t>    return new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&lt;String&gt;("GET Response", </a:t>
            </a:r>
            <a:r>
              <a:rPr lang="en-US" sz="1200" b="0" i="0" u="none" strike="noStrike" kern="1200" dirty="0" err="1">
                <a:solidFill>
                  <a:schemeClr val="tx1"/>
                </a:solidFill>
                <a:effectLst/>
                <a:latin typeface="+mn-lt"/>
                <a:ea typeface="+mn-ea"/>
                <a:cs typeface="+mn-cs"/>
              </a:rPr>
              <a:t>HttpStatus.OK</a:t>
            </a:r>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GetMapping</a:t>
            </a:r>
            <a:r>
              <a:rPr lang="en-US" sz="1200" b="0" i="0" u="none" strike="noStrike" kern="1200" dirty="0">
                <a:solidFill>
                  <a:schemeClr val="tx1"/>
                </a:solidFill>
                <a:effectLst/>
                <a:latin typeface="+mn-lt"/>
                <a:ea typeface="+mn-ea"/>
                <a:cs typeface="+mn-cs"/>
              </a:rPr>
              <a:t>("/get/{id}")</a:t>
            </a:r>
          </a:p>
          <a:p>
            <a:pPr fontAlgn="base"/>
            <a:r>
              <a:rPr lang="en-US" sz="1200" b="0" i="0" u="none" strike="noStrike" kern="1200" dirty="0">
                <a:solidFill>
                  <a:schemeClr val="tx1"/>
                </a:solidFill>
                <a:effectLst/>
                <a:latin typeface="+mn-lt"/>
                <a:ea typeface="+mn-ea"/>
                <a:cs typeface="+mn-cs"/>
              </a:rPr>
              <a:t>public @</a:t>
            </a:r>
            <a:r>
              <a:rPr lang="en-US" sz="1200" b="0" i="0" u="none" strike="noStrike" kern="1200" dirty="0" err="1">
                <a:solidFill>
                  <a:schemeClr val="tx1"/>
                </a:solidFill>
                <a:effectLst/>
                <a:latin typeface="+mn-lt"/>
                <a:ea typeface="+mn-ea"/>
                <a:cs typeface="+mn-cs"/>
              </a:rPr>
              <a:t>ResponseBody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a:t>
            </a:r>
          </a:p>
          <a:p>
            <a:pPr fontAlgn="base"/>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getById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PathVariable</a:t>
            </a:r>
            <a:r>
              <a:rPr lang="en-US" sz="1200" b="0" i="0" u="none" strike="noStrike" kern="1200" dirty="0">
                <a:solidFill>
                  <a:schemeClr val="tx1"/>
                </a:solidFill>
                <a:effectLst/>
                <a:latin typeface="+mn-lt"/>
                <a:ea typeface="+mn-ea"/>
                <a:cs typeface="+mn-cs"/>
              </a:rPr>
              <a:t> String id) {</a:t>
            </a:r>
          </a:p>
          <a:p>
            <a:pPr fontAlgn="base"/>
            <a:r>
              <a:rPr lang="en-US" sz="1200" b="0" i="0" u="none" strike="noStrike" kern="1200" dirty="0">
                <a:solidFill>
                  <a:schemeClr val="tx1"/>
                </a:solidFill>
                <a:effectLst/>
                <a:latin typeface="+mn-lt"/>
                <a:ea typeface="+mn-ea"/>
                <a:cs typeface="+mn-cs"/>
              </a:rPr>
              <a:t>    return new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&lt;String&gt;("GET Response : "</a:t>
            </a:r>
          </a:p>
          <a:p>
            <a:pPr fontAlgn="base"/>
            <a:r>
              <a:rPr lang="en-US" sz="1200" b="0" i="0" u="none" strike="noStrike" kern="1200" dirty="0">
                <a:solidFill>
                  <a:schemeClr val="tx1"/>
                </a:solidFill>
                <a:effectLst/>
                <a:latin typeface="+mn-lt"/>
                <a:ea typeface="+mn-ea"/>
                <a:cs typeface="+mn-cs"/>
              </a:rPr>
              <a:t>      + id, </a:t>
            </a:r>
            <a:r>
              <a:rPr lang="en-US" sz="1200" b="0" i="0" u="none" strike="noStrike" kern="1200" dirty="0" err="1">
                <a:solidFill>
                  <a:schemeClr val="tx1"/>
                </a:solidFill>
                <a:effectLst/>
                <a:latin typeface="+mn-lt"/>
                <a:ea typeface="+mn-ea"/>
                <a:cs typeface="+mn-cs"/>
              </a:rPr>
              <a:t>HttpStatus.OK</a:t>
            </a:r>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4.2. </a:t>
            </a:r>
            <a:r>
              <a:rPr lang="en-US" sz="1200" b="1" i="1" u="none" strike="noStrike" kern="1200" dirty="0">
                <a:solidFill>
                  <a:schemeClr val="tx1"/>
                </a:solidFill>
                <a:effectLst/>
                <a:latin typeface="+mn-lt"/>
                <a:ea typeface="+mn-ea"/>
                <a:cs typeface="+mn-cs"/>
              </a:rPr>
              <a:t>@</a:t>
            </a:r>
            <a:r>
              <a:rPr lang="en-US" sz="1200" b="1" i="1" u="none" strike="noStrike" kern="1200" dirty="0" err="1">
                <a:solidFill>
                  <a:schemeClr val="tx1"/>
                </a:solidFill>
                <a:effectLst/>
                <a:latin typeface="+mn-lt"/>
                <a:ea typeface="+mn-ea"/>
                <a:cs typeface="+mn-cs"/>
              </a:rPr>
              <a:t>PostMapping</a:t>
            </a:r>
            <a:endParaRPr lang="en-US" sz="1200" b="1"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PostMapping</a:t>
            </a:r>
            <a:r>
              <a:rPr lang="en-US" sz="1200" b="0" i="0" u="none" strike="noStrike" kern="1200" dirty="0">
                <a:solidFill>
                  <a:schemeClr val="tx1"/>
                </a:solidFill>
                <a:effectLst/>
                <a:latin typeface="+mn-lt"/>
                <a:ea typeface="+mn-ea"/>
                <a:cs typeface="+mn-cs"/>
              </a:rPr>
              <a:t>("/post")</a:t>
            </a:r>
          </a:p>
          <a:p>
            <a:pPr fontAlgn="base"/>
            <a:r>
              <a:rPr lang="en-US" sz="1200" b="0" i="0" u="none" strike="noStrike" kern="1200" dirty="0">
                <a:solidFill>
                  <a:schemeClr val="tx1"/>
                </a:solidFill>
                <a:effectLst/>
                <a:latin typeface="+mn-lt"/>
                <a:ea typeface="+mn-ea"/>
                <a:cs typeface="+mn-cs"/>
              </a:rPr>
              <a:t>public @</a:t>
            </a:r>
            <a:r>
              <a:rPr lang="en-US" sz="1200" b="0" i="0" u="none" strike="noStrike" kern="1200" dirty="0" err="1">
                <a:solidFill>
                  <a:schemeClr val="tx1"/>
                </a:solidFill>
                <a:effectLst/>
                <a:latin typeface="+mn-lt"/>
                <a:ea typeface="+mn-ea"/>
                <a:cs typeface="+mn-cs"/>
              </a:rPr>
              <a:t>ResponseBody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 post() {</a:t>
            </a:r>
          </a:p>
          <a:p>
            <a:pPr fontAlgn="base"/>
            <a:r>
              <a:rPr lang="en-US" sz="1200" b="0" i="0" u="none" strike="noStrike" kern="1200" dirty="0">
                <a:solidFill>
                  <a:schemeClr val="tx1"/>
                </a:solidFill>
                <a:effectLst/>
                <a:latin typeface="+mn-lt"/>
                <a:ea typeface="+mn-ea"/>
                <a:cs typeface="+mn-cs"/>
              </a:rPr>
              <a:t>    return new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&lt;String&gt;("POST Response", </a:t>
            </a:r>
            <a:r>
              <a:rPr lang="en-US" sz="1200" b="0" i="0" u="none" strike="noStrike" kern="1200" dirty="0" err="1">
                <a:solidFill>
                  <a:schemeClr val="tx1"/>
                </a:solidFill>
                <a:effectLst/>
                <a:latin typeface="+mn-lt"/>
                <a:ea typeface="+mn-ea"/>
                <a:cs typeface="+mn-cs"/>
              </a:rPr>
              <a:t>HttpStatus.OK</a:t>
            </a:r>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4.3. </a:t>
            </a:r>
            <a:r>
              <a:rPr lang="en-US" sz="1200" b="1" i="1" u="none" strike="noStrike" kern="1200" dirty="0">
                <a:solidFill>
                  <a:schemeClr val="tx1"/>
                </a:solidFill>
                <a:effectLst/>
                <a:latin typeface="+mn-lt"/>
                <a:ea typeface="+mn-ea"/>
                <a:cs typeface="+mn-cs"/>
              </a:rPr>
              <a:t>@</a:t>
            </a:r>
            <a:r>
              <a:rPr lang="en-US" sz="1200" b="1" i="1" u="none" strike="noStrike" kern="1200" dirty="0" err="1">
                <a:solidFill>
                  <a:schemeClr val="tx1"/>
                </a:solidFill>
                <a:effectLst/>
                <a:latin typeface="+mn-lt"/>
                <a:ea typeface="+mn-ea"/>
                <a:cs typeface="+mn-cs"/>
              </a:rPr>
              <a:t>PutMapping</a:t>
            </a:r>
            <a:endParaRPr lang="en-US" sz="1200" b="1"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PutMapping</a:t>
            </a:r>
            <a:r>
              <a:rPr lang="en-US" sz="1200" b="0" i="0" u="none" strike="noStrike" kern="1200" dirty="0">
                <a:solidFill>
                  <a:schemeClr val="tx1"/>
                </a:solidFill>
                <a:effectLst/>
                <a:latin typeface="+mn-lt"/>
                <a:ea typeface="+mn-ea"/>
                <a:cs typeface="+mn-cs"/>
              </a:rPr>
              <a:t>("/put")</a:t>
            </a:r>
          </a:p>
          <a:p>
            <a:pPr fontAlgn="base"/>
            <a:r>
              <a:rPr lang="en-US" sz="1200" b="0" i="0" u="none" strike="noStrike" kern="1200" dirty="0">
                <a:solidFill>
                  <a:schemeClr val="tx1"/>
                </a:solidFill>
                <a:effectLst/>
                <a:latin typeface="+mn-lt"/>
                <a:ea typeface="+mn-ea"/>
                <a:cs typeface="+mn-cs"/>
              </a:rPr>
              <a:t>public @</a:t>
            </a:r>
            <a:r>
              <a:rPr lang="en-US" sz="1200" b="0" i="0" u="none" strike="noStrike" kern="1200" dirty="0" err="1">
                <a:solidFill>
                  <a:schemeClr val="tx1"/>
                </a:solidFill>
                <a:effectLst/>
                <a:latin typeface="+mn-lt"/>
                <a:ea typeface="+mn-ea"/>
                <a:cs typeface="+mn-cs"/>
              </a:rPr>
              <a:t>ResponseBody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 put() {</a:t>
            </a:r>
          </a:p>
          <a:p>
            <a:pPr fontAlgn="base"/>
            <a:r>
              <a:rPr lang="en-US" sz="1200" b="0" i="0" u="none" strike="noStrike" kern="1200" dirty="0">
                <a:solidFill>
                  <a:schemeClr val="tx1"/>
                </a:solidFill>
                <a:effectLst/>
                <a:latin typeface="+mn-lt"/>
                <a:ea typeface="+mn-ea"/>
                <a:cs typeface="+mn-cs"/>
              </a:rPr>
              <a:t>    return new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&lt;String&gt;("PUT Response", </a:t>
            </a:r>
            <a:r>
              <a:rPr lang="en-US" sz="1200" b="0" i="0" u="none" strike="noStrike" kern="1200" dirty="0" err="1">
                <a:solidFill>
                  <a:schemeClr val="tx1"/>
                </a:solidFill>
                <a:effectLst/>
                <a:latin typeface="+mn-lt"/>
                <a:ea typeface="+mn-ea"/>
                <a:cs typeface="+mn-cs"/>
              </a:rPr>
              <a:t>HttpStatus.OK</a:t>
            </a:r>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4.4. </a:t>
            </a:r>
            <a:r>
              <a:rPr lang="en-US" sz="1200" b="1" i="1" u="none" strike="noStrike" kern="1200" dirty="0">
                <a:solidFill>
                  <a:schemeClr val="tx1"/>
                </a:solidFill>
                <a:effectLst/>
                <a:latin typeface="+mn-lt"/>
                <a:ea typeface="+mn-ea"/>
                <a:cs typeface="+mn-cs"/>
              </a:rPr>
              <a:t>@</a:t>
            </a:r>
            <a:r>
              <a:rPr lang="en-US" sz="1200" b="1" i="1" u="none" strike="noStrike" kern="1200" dirty="0" err="1">
                <a:solidFill>
                  <a:schemeClr val="tx1"/>
                </a:solidFill>
                <a:effectLst/>
                <a:latin typeface="+mn-lt"/>
                <a:ea typeface="+mn-ea"/>
                <a:cs typeface="+mn-cs"/>
              </a:rPr>
              <a:t>DeleteMapping</a:t>
            </a:r>
            <a:endParaRPr lang="en-US" sz="1200" b="1"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DeleteMapping</a:t>
            </a:r>
            <a:r>
              <a:rPr lang="en-US" sz="1200" b="0" i="0" u="none" strike="noStrike" kern="1200" dirty="0">
                <a:solidFill>
                  <a:schemeClr val="tx1"/>
                </a:solidFill>
                <a:effectLst/>
                <a:latin typeface="+mn-lt"/>
                <a:ea typeface="+mn-ea"/>
                <a:cs typeface="+mn-cs"/>
              </a:rPr>
              <a:t>("/delete")</a:t>
            </a:r>
          </a:p>
          <a:p>
            <a:pPr fontAlgn="base"/>
            <a:r>
              <a:rPr lang="en-US" sz="1200" b="0" i="0" u="none" strike="noStrike" kern="1200" dirty="0">
                <a:solidFill>
                  <a:schemeClr val="tx1"/>
                </a:solidFill>
                <a:effectLst/>
                <a:latin typeface="+mn-lt"/>
                <a:ea typeface="+mn-ea"/>
                <a:cs typeface="+mn-cs"/>
              </a:rPr>
              <a:t>public @</a:t>
            </a:r>
            <a:r>
              <a:rPr lang="en-US" sz="1200" b="0" i="0" u="none" strike="noStrike" kern="1200" dirty="0" err="1">
                <a:solidFill>
                  <a:schemeClr val="tx1"/>
                </a:solidFill>
                <a:effectLst/>
                <a:latin typeface="+mn-lt"/>
                <a:ea typeface="+mn-ea"/>
                <a:cs typeface="+mn-cs"/>
              </a:rPr>
              <a:t>ResponseBody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 delete() {</a:t>
            </a:r>
          </a:p>
          <a:p>
            <a:pPr fontAlgn="base"/>
            <a:r>
              <a:rPr lang="en-US" sz="1200" b="0" i="0" u="none" strike="noStrike" kern="1200" dirty="0">
                <a:solidFill>
                  <a:schemeClr val="tx1"/>
                </a:solidFill>
                <a:effectLst/>
                <a:latin typeface="+mn-lt"/>
                <a:ea typeface="+mn-ea"/>
                <a:cs typeface="+mn-cs"/>
              </a:rPr>
              <a:t>    return new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&lt;String&gt;("DELETE Response", </a:t>
            </a:r>
            <a:r>
              <a:rPr lang="en-US" sz="1200" b="0" i="0" u="none" strike="noStrike" kern="1200" dirty="0" err="1">
                <a:solidFill>
                  <a:schemeClr val="tx1"/>
                </a:solidFill>
                <a:effectLst/>
                <a:latin typeface="+mn-lt"/>
                <a:ea typeface="+mn-ea"/>
                <a:cs typeface="+mn-cs"/>
              </a:rPr>
              <a:t>HttpStatus.OK</a:t>
            </a:r>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4.5. </a:t>
            </a:r>
            <a:r>
              <a:rPr lang="en-US" sz="1200" b="1" i="1" u="none" strike="noStrike" kern="1200" dirty="0">
                <a:solidFill>
                  <a:schemeClr val="tx1"/>
                </a:solidFill>
                <a:effectLst/>
                <a:latin typeface="+mn-lt"/>
                <a:ea typeface="+mn-ea"/>
                <a:cs typeface="+mn-cs"/>
              </a:rPr>
              <a:t>@</a:t>
            </a:r>
            <a:r>
              <a:rPr lang="en-US" sz="1200" b="1" i="1" u="none" strike="noStrike" kern="1200" dirty="0" err="1">
                <a:solidFill>
                  <a:schemeClr val="tx1"/>
                </a:solidFill>
                <a:effectLst/>
                <a:latin typeface="+mn-lt"/>
                <a:ea typeface="+mn-ea"/>
                <a:cs typeface="+mn-cs"/>
              </a:rPr>
              <a:t>PatchMapping</a:t>
            </a:r>
            <a:endParaRPr lang="en-US" sz="1200" b="1"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PatchMapping</a:t>
            </a:r>
            <a:r>
              <a:rPr lang="en-US" sz="1200" b="0" i="0" u="none" strike="noStrike" kern="1200" dirty="0">
                <a:solidFill>
                  <a:schemeClr val="tx1"/>
                </a:solidFill>
                <a:effectLst/>
                <a:latin typeface="+mn-lt"/>
                <a:ea typeface="+mn-ea"/>
                <a:cs typeface="+mn-cs"/>
              </a:rPr>
              <a:t>("/patch")</a:t>
            </a:r>
          </a:p>
          <a:p>
            <a:pPr fontAlgn="base"/>
            <a:r>
              <a:rPr lang="en-US" sz="1200" b="0" i="0" u="none" strike="noStrike" kern="1200" dirty="0">
                <a:solidFill>
                  <a:schemeClr val="tx1"/>
                </a:solidFill>
                <a:effectLst/>
                <a:latin typeface="+mn-lt"/>
                <a:ea typeface="+mn-ea"/>
                <a:cs typeface="+mn-cs"/>
              </a:rPr>
              <a:t>public @</a:t>
            </a:r>
            <a:r>
              <a:rPr lang="en-US" sz="1200" b="0" i="0" u="none" strike="noStrike" kern="1200" dirty="0" err="1">
                <a:solidFill>
                  <a:schemeClr val="tx1"/>
                </a:solidFill>
                <a:effectLst/>
                <a:latin typeface="+mn-lt"/>
                <a:ea typeface="+mn-ea"/>
                <a:cs typeface="+mn-cs"/>
              </a:rPr>
              <a:t>ResponseBody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 patch() {</a:t>
            </a:r>
          </a:p>
          <a:p>
            <a:pPr fontAlgn="base"/>
            <a:r>
              <a:rPr lang="en-US" sz="1200" b="0" i="0" u="none" strike="noStrike" kern="1200" dirty="0">
                <a:solidFill>
                  <a:schemeClr val="tx1"/>
                </a:solidFill>
                <a:effectLst/>
                <a:latin typeface="+mn-lt"/>
                <a:ea typeface="+mn-ea"/>
                <a:cs typeface="+mn-cs"/>
              </a:rPr>
              <a:t>    return new </a:t>
            </a:r>
            <a:r>
              <a:rPr lang="en-US" sz="1200" b="0" i="0" u="none" strike="noStrike" kern="1200" dirty="0" err="1">
                <a:solidFill>
                  <a:schemeClr val="tx1"/>
                </a:solidFill>
                <a:effectLst/>
                <a:latin typeface="+mn-lt"/>
                <a:ea typeface="+mn-ea"/>
                <a:cs typeface="+mn-cs"/>
              </a:rPr>
              <a:t>ResponseEntity</a:t>
            </a:r>
            <a:r>
              <a:rPr lang="en-US" sz="1200" b="0" i="0" u="none" strike="noStrike" kern="1200" dirty="0">
                <a:solidFill>
                  <a:schemeClr val="tx1"/>
                </a:solidFill>
                <a:effectLst/>
                <a:latin typeface="+mn-lt"/>
                <a:ea typeface="+mn-ea"/>
                <a:cs typeface="+mn-cs"/>
              </a:rPr>
              <a:t>&lt;String&gt;("PATCH Response", </a:t>
            </a:r>
            <a:r>
              <a:rPr lang="en-US" sz="1200" b="0" i="0" u="none" strike="noStrike" kern="1200" dirty="0" err="1">
                <a:solidFill>
                  <a:schemeClr val="tx1"/>
                </a:solidFill>
                <a:effectLst/>
                <a:latin typeface="+mn-lt"/>
                <a:ea typeface="+mn-ea"/>
                <a:cs typeface="+mn-cs"/>
              </a:rPr>
              <a:t>HttpStatus.OK</a:t>
            </a:r>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Points to note: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have used the necessary annotations to handle proper incoming HTTP methods with URI</a:t>
            </a:r>
            <a:r>
              <a:rPr lang="en-US" sz="1200" b="0" i="1"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a:t>
            </a:r>
            <a:r>
              <a:rPr lang="en-US" sz="1200" b="0" i="1" u="none" strike="noStrike" kern="1200" dirty="0">
                <a:solidFill>
                  <a:schemeClr val="tx1"/>
                </a:solidFill>
                <a:effectLst/>
                <a:latin typeface="+mn-lt"/>
                <a:ea typeface="+mn-ea"/>
                <a:cs typeface="+mn-cs"/>
              </a:rPr>
              <a:t>@</a:t>
            </a:r>
            <a:r>
              <a:rPr lang="en-US" sz="1200" b="0" i="1" u="none" strike="noStrike" kern="1200" dirty="0" err="1">
                <a:solidFill>
                  <a:schemeClr val="tx1"/>
                </a:solidFill>
                <a:effectLst/>
                <a:latin typeface="+mn-lt"/>
                <a:ea typeface="+mn-ea"/>
                <a:cs typeface="+mn-cs"/>
              </a:rPr>
              <a:t>GetMapping</a:t>
            </a:r>
            <a:r>
              <a:rPr lang="en-US" sz="1200" b="0" i="0" u="none" strike="noStrike" kern="1200" dirty="0">
                <a:solidFill>
                  <a:schemeClr val="tx1"/>
                </a:solidFill>
                <a:effectLst/>
                <a:latin typeface="+mn-lt"/>
                <a:ea typeface="+mn-ea"/>
                <a:cs typeface="+mn-cs"/>
              </a:rPr>
              <a:t> to handle “/get” URI, </a:t>
            </a:r>
            <a:r>
              <a:rPr lang="en-US" sz="1200" b="0" i="1" u="none" strike="noStrike" kern="1200" dirty="0">
                <a:solidFill>
                  <a:schemeClr val="tx1"/>
                </a:solidFill>
                <a:effectLst/>
                <a:latin typeface="+mn-lt"/>
                <a:ea typeface="+mn-ea"/>
                <a:cs typeface="+mn-cs"/>
              </a:rPr>
              <a:t>@</a:t>
            </a:r>
            <a:r>
              <a:rPr lang="en-US" sz="1200" b="0" i="1" u="none" strike="noStrike" kern="1200" dirty="0" err="1">
                <a:solidFill>
                  <a:schemeClr val="tx1"/>
                </a:solidFill>
                <a:effectLst/>
                <a:latin typeface="+mn-lt"/>
                <a:ea typeface="+mn-ea"/>
                <a:cs typeface="+mn-cs"/>
              </a:rPr>
              <a:t>PostMapping</a:t>
            </a:r>
            <a:r>
              <a:rPr lang="en-US" sz="1200" b="0" i="0" u="none" strike="noStrike" kern="1200" dirty="0">
                <a:solidFill>
                  <a:schemeClr val="tx1"/>
                </a:solidFill>
                <a:effectLst/>
                <a:latin typeface="+mn-lt"/>
                <a:ea typeface="+mn-ea"/>
                <a:cs typeface="+mn-cs"/>
              </a:rPr>
              <a:t> to handle “/post” URI and so on</a:t>
            </a:r>
            <a:br>
              <a:rPr lang="en-US" sz="1200" b="0" i="1"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we are making an REST-based application, we are returning a constant string (unique to each request type) with 200 response code to simplify the application. We have used Spring’s </a:t>
            </a:r>
            <a:r>
              <a:rPr lang="en-US" sz="1200" b="0" i="1" u="none" strike="noStrike" kern="1200" dirty="0">
                <a:solidFill>
                  <a:schemeClr val="tx1"/>
                </a:solidFill>
                <a:effectLst/>
                <a:latin typeface="+mn-lt"/>
                <a:ea typeface="+mn-ea"/>
                <a:cs typeface="+mn-cs"/>
              </a:rPr>
              <a:t>@</a:t>
            </a:r>
            <a:r>
              <a:rPr lang="en-US" sz="1200" b="0" i="1" u="none" strike="noStrike" kern="1200" dirty="0" err="1">
                <a:solidFill>
                  <a:schemeClr val="tx1"/>
                </a:solidFill>
                <a:effectLst/>
                <a:latin typeface="+mn-lt"/>
                <a:ea typeface="+mn-ea"/>
                <a:cs typeface="+mn-cs"/>
              </a:rPr>
              <a:t>ResponseBody</a:t>
            </a:r>
            <a:r>
              <a:rPr lang="en-US" sz="1200" b="0" i="0" u="none" strike="noStrike" kern="1200" dirty="0">
                <a:solidFill>
                  <a:schemeClr val="tx1"/>
                </a:solidFill>
                <a:effectLst/>
                <a:latin typeface="+mn-lt"/>
                <a:ea typeface="+mn-ea"/>
                <a:cs typeface="+mn-cs"/>
              </a:rPr>
              <a:t> annotation in this case.</a:t>
            </a:r>
          </a:p>
          <a:p>
            <a:r>
              <a:rPr lang="en-US" sz="1200" b="0" i="0" u="none" strike="noStrike" kern="1200" dirty="0">
                <a:solidFill>
                  <a:schemeClr val="tx1"/>
                </a:solidFill>
                <a:effectLst/>
                <a:latin typeface="+mn-lt"/>
                <a:ea typeface="+mn-ea"/>
                <a:cs typeface="+mn-cs"/>
              </a:rPr>
              <a:t>If we had to handle any URL path variable, we can simply do it in much less way we used to do in case of using </a:t>
            </a:r>
            <a:r>
              <a:rPr lang="en-US" sz="1200" b="0" i="1" u="none" strike="noStrike" kern="1200" dirty="0">
                <a:solidFill>
                  <a:schemeClr val="tx1"/>
                </a:solidFill>
                <a:effectLst/>
                <a:latin typeface="+mn-lt"/>
                <a:ea typeface="+mn-ea"/>
                <a:cs typeface="+mn-cs"/>
              </a:rPr>
              <a:t>@</a:t>
            </a:r>
            <a:r>
              <a:rPr lang="en-US" sz="1200" b="0" i="1" u="none" strike="noStrike" kern="1200" dirty="0" err="1">
                <a:solidFill>
                  <a:schemeClr val="tx1"/>
                </a:solidFill>
                <a:effectLst/>
                <a:latin typeface="+mn-lt"/>
                <a:ea typeface="+mn-ea"/>
                <a:cs typeface="+mn-cs"/>
              </a:rPr>
              <a:t>RequestMapping</a:t>
            </a:r>
            <a:r>
              <a:rPr lang="en-US" sz="1200" b="0" i="1"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69</a:t>
            </a:fld>
            <a:endParaRPr lang="en-IN"/>
          </a:p>
        </p:txBody>
      </p:sp>
    </p:spTree>
    <p:extLst>
      <p:ext uri="{BB962C8B-B14F-4D97-AF65-F5344CB8AC3E}">
        <p14:creationId xmlns:p14="http://schemas.microsoft.com/office/powerpoint/2010/main" val="3881636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HTTP methods PATCH</a:t>
            </a:r>
            <a:r>
              <a:rPr lang="en-US" sz="1200" b="0" i="0" u="none" strike="noStrike" kern="1200" dirty="0">
                <a:solidFill>
                  <a:schemeClr val="tx1"/>
                </a:solidFill>
                <a:effectLst/>
                <a:latin typeface="+mn-lt"/>
                <a:ea typeface="+mn-ea"/>
                <a:cs typeface="+mn-cs"/>
              </a:rPr>
              <a:t> can be used to update partial resources. For instance, when you only need to update one field of the resource, PUT ting a complete resource representation might be cumbersome and utilizes more bandwidth</a:t>
            </a:r>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70</a:t>
            </a:fld>
            <a:endParaRPr lang="en-IN"/>
          </a:p>
        </p:txBody>
      </p:sp>
    </p:spTree>
    <p:extLst>
      <p:ext uri="{BB962C8B-B14F-4D97-AF65-F5344CB8AC3E}">
        <p14:creationId xmlns:p14="http://schemas.microsoft.com/office/powerpoint/2010/main" val="3322621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a:t>
            </a:r>
            <a:r>
              <a:rPr lang="en-US" sz="1200" b="0" i="0" u="none" strike="noStrike" kern="1200" dirty="0">
                <a:solidFill>
                  <a:schemeClr val="tx1"/>
                </a:solidFill>
                <a:effectLst/>
                <a:latin typeface="+mn-lt"/>
                <a:ea typeface="+mn-ea"/>
                <a:cs typeface="+mn-cs"/>
              </a:rPr>
              <a:t> is a generic stereotype for a Spring managed component. It turns the class into a Spring bean at the auto-scan time. Classes decorated with this annotation are considered as candidates for auto-detection when using annotation-based configuration and </a:t>
            </a:r>
            <a:r>
              <a:rPr lang="en-US" sz="1200" b="0" i="0" u="none" strike="noStrike" kern="1200" dirty="0" err="1">
                <a:solidFill>
                  <a:schemeClr val="tx1"/>
                </a:solidFill>
                <a:effectLst/>
                <a:latin typeface="+mn-lt"/>
                <a:ea typeface="+mn-ea"/>
                <a:cs typeface="+mn-cs"/>
              </a:rPr>
              <a:t>classpath</a:t>
            </a:r>
            <a:r>
              <a:rPr lang="en-US" sz="1200" b="0" i="0" u="none" strike="noStrike" kern="1200" dirty="0">
                <a:solidFill>
                  <a:schemeClr val="tx1"/>
                </a:solidFill>
                <a:effectLst/>
                <a:latin typeface="+mn-lt"/>
                <a:ea typeface="+mn-ea"/>
                <a:cs typeface="+mn-cs"/>
              </a:rPr>
              <a:t> scanning. </a:t>
            </a:r>
            <a:r>
              <a:rPr lang="en-US" dirty="0"/>
              <a:t>@Repository</a:t>
            </a:r>
            <a:r>
              <a:rPr lang="en-US" sz="1200" b="0" i="0" u="none" strike="noStrike" kern="1200" dirty="0">
                <a:solidFill>
                  <a:schemeClr val="tx1"/>
                </a:solidFill>
                <a:effectLst/>
                <a:latin typeface="+mn-lt"/>
                <a:ea typeface="+mn-ea"/>
                <a:cs typeface="+mn-cs"/>
              </a:rPr>
              <a:t>, </a:t>
            </a:r>
            <a:r>
              <a:rPr lang="en-US" dirty="0"/>
              <a:t>@Service</a:t>
            </a:r>
            <a:r>
              <a:rPr lang="en-US" sz="1200" b="0" i="0" u="none" strike="noStrike" kern="1200" dirty="0">
                <a:solidFill>
                  <a:schemeClr val="tx1"/>
                </a:solidFill>
                <a:effectLst/>
                <a:latin typeface="+mn-lt"/>
                <a:ea typeface="+mn-ea"/>
                <a:cs typeface="+mn-cs"/>
              </a:rPr>
              <a:t>, and </a:t>
            </a:r>
            <a:r>
              <a:rPr lang="en-US" dirty="0"/>
              <a:t>@Controller</a:t>
            </a:r>
            <a:r>
              <a:rPr lang="en-US" sz="1200" b="0" i="0" u="none" strike="noStrike" kern="1200" dirty="0">
                <a:solidFill>
                  <a:schemeClr val="tx1"/>
                </a:solidFill>
                <a:effectLst/>
                <a:latin typeface="+mn-lt"/>
                <a:ea typeface="+mn-ea"/>
                <a:cs typeface="+mn-cs"/>
              </a:rPr>
              <a:t> are specializations of </a:t>
            </a:r>
            <a:r>
              <a:rPr lang="en-US" dirty="0"/>
              <a:t>@Component</a:t>
            </a:r>
            <a:r>
              <a:rPr lang="en-US" sz="1200" b="0" i="0" u="none" strike="noStrike" kern="1200" dirty="0">
                <a:solidFill>
                  <a:schemeClr val="tx1"/>
                </a:solidFill>
                <a:effectLst/>
                <a:latin typeface="+mn-lt"/>
                <a:ea typeface="+mn-ea"/>
                <a:cs typeface="+mn-cs"/>
              </a:rPr>
              <a:t> for more specific use cases. </a:t>
            </a:r>
          </a:p>
          <a:p>
            <a:r>
              <a:rPr lang="en-US" sz="1200" b="0" i="0" u="none" strike="noStrike" kern="1200" dirty="0">
                <a:solidFill>
                  <a:schemeClr val="tx1"/>
                </a:solidFill>
                <a:effectLst/>
                <a:latin typeface="+mn-lt"/>
                <a:ea typeface="+mn-ea"/>
                <a:cs typeface="+mn-cs"/>
              </a:rPr>
              <a:t>References :https://dzone.com/articles/a-guide-to-spring-framework-annotations</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72</a:t>
            </a:fld>
            <a:endParaRPr lang="en-IN"/>
          </a:p>
        </p:txBody>
      </p:sp>
    </p:spTree>
    <p:extLst>
      <p:ext uri="{BB962C8B-B14F-4D97-AF65-F5344CB8AC3E}">
        <p14:creationId xmlns:p14="http://schemas.microsoft.com/office/powerpoint/2010/main" val="1122377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One of the advantage Spring Boot provides us is "lesser configuration" compared to standard spring framework. Spring Boot applies it’s typical convention over configuration approach to property files. Spring boot introduced its default application properties named as "</a:t>
            </a:r>
            <a:r>
              <a:rPr lang="en-US" sz="1200" b="0" i="0" u="none" strike="noStrike" kern="1200" dirty="0" err="1">
                <a:solidFill>
                  <a:schemeClr val="tx1"/>
                </a:solidFill>
                <a:effectLst/>
                <a:latin typeface="+mn-lt"/>
                <a:ea typeface="+mn-ea"/>
                <a:cs typeface="+mn-cs"/>
              </a:rPr>
              <a:t>application.properties</a:t>
            </a:r>
            <a:r>
              <a:rPr lang="en-US" sz="1200" b="0" i="0" u="none" strike="noStrike" kern="1200" dirty="0">
                <a:solidFill>
                  <a:schemeClr val="tx1"/>
                </a:solidFill>
                <a:effectLst/>
                <a:latin typeface="+mn-lt"/>
                <a:ea typeface="+mn-ea"/>
                <a:cs typeface="+mn-cs"/>
              </a:rPr>
              <a:t>" file and it is auto detected without any spring based configurations. We need to place </a:t>
            </a:r>
            <a:r>
              <a:rPr lang="en-US" sz="1200" b="0" i="0" u="none" strike="noStrike" kern="1200" dirty="0" err="1">
                <a:solidFill>
                  <a:schemeClr val="tx1"/>
                </a:solidFill>
                <a:effectLst/>
                <a:latin typeface="+mn-lt"/>
                <a:ea typeface="+mn-ea"/>
                <a:cs typeface="+mn-cs"/>
              </a:rPr>
              <a:t>application.properties</a:t>
            </a:r>
            <a:r>
              <a:rPr lang="en-US" sz="1200" b="0" i="0" u="none" strike="noStrike" kern="1200" dirty="0">
                <a:solidFill>
                  <a:schemeClr val="tx1"/>
                </a:solidFill>
                <a:effectLst/>
                <a:latin typeface="+mn-lt"/>
                <a:ea typeface="+mn-ea"/>
                <a:cs typeface="+mn-cs"/>
              </a:rPr>
              <a:t> file inside "</a:t>
            </a:r>
            <a:r>
              <a:rPr lang="en-US" sz="1200" b="0" i="0" u="none" strike="noStrike" kern="1200" dirty="0" err="1">
                <a:solidFill>
                  <a:schemeClr val="tx1"/>
                </a:solidFill>
                <a:effectLst/>
                <a:latin typeface="+mn-lt"/>
                <a:ea typeface="+mn-ea"/>
                <a:cs typeface="+mn-cs"/>
              </a:rPr>
              <a:t>src</a:t>
            </a:r>
            <a:r>
              <a:rPr lang="en-US" sz="1200" b="0" i="0" u="none" strike="noStrike" kern="1200" dirty="0">
                <a:solidFill>
                  <a:schemeClr val="tx1"/>
                </a:solidFill>
                <a:effectLst/>
                <a:latin typeface="+mn-lt"/>
                <a:ea typeface="+mn-ea"/>
                <a:cs typeface="+mn-cs"/>
              </a:rPr>
              <a:t>/main/resources" directory. </a:t>
            </a:r>
          </a:p>
          <a:p>
            <a:r>
              <a:rPr lang="en-US" sz="1200" b="0" i="0" u="none" strike="noStrike" kern="1200" dirty="0">
                <a:solidFill>
                  <a:schemeClr val="tx1"/>
                </a:solidFill>
                <a:effectLst/>
                <a:latin typeface="+mn-lt"/>
                <a:ea typeface="+mn-ea"/>
                <a:cs typeface="+mn-cs"/>
              </a:rPr>
              <a:t>So, by using this default file, we don’t have to explicitly register a </a:t>
            </a:r>
            <a:r>
              <a:rPr lang="en-US" sz="1200" b="0" i="0" u="none" strike="noStrike" kern="1200" dirty="0" err="1">
                <a:solidFill>
                  <a:schemeClr val="tx1"/>
                </a:solidFill>
                <a:effectLst/>
                <a:latin typeface="+mn-lt"/>
                <a:ea typeface="+mn-ea"/>
                <a:cs typeface="+mn-cs"/>
              </a:rPr>
              <a:t>PropertySource</a:t>
            </a:r>
            <a:r>
              <a:rPr lang="en-US" sz="1200" b="0" i="0" u="none" strike="noStrike" kern="1200" dirty="0">
                <a:solidFill>
                  <a:schemeClr val="tx1"/>
                </a:solidFill>
                <a:effectLst/>
                <a:latin typeface="+mn-lt"/>
                <a:ea typeface="+mn-ea"/>
                <a:cs typeface="+mn-cs"/>
              </a:rPr>
              <a:t>, or even provide a path to a property file.</a:t>
            </a:r>
          </a:p>
          <a:p>
            <a:r>
              <a:rPr lang="en-US" sz="1200" b="0" i="0" u="none" strike="noStrike" kern="1200" dirty="0">
                <a:solidFill>
                  <a:schemeClr val="tx1"/>
                </a:solidFill>
                <a:effectLst/>
                <a:latin typeface="+mn-lt"/>
                <a:ea typeface="+mn-ea"/>
                <a:cs typeface="+mn-cs"/>
              </a:rPr>
              <a:t>Spring boot specified various common default properties inside </a:t>
            </a:r>
            <a:r>
              <a:rPr lang="en-US" sz="1200" b="0" i="0" u="none" strike="noStrike" kern="1200" dirty="0" err="1">
                <a:solidFill>
                  <a:schemeClr val="tx1"/>
                </a:solidFill>
                <a:effectLst/>
                <a:latin typeface="+mn-lt"/>
                <a:ea typeface="+mn-ea"/>
                <a:cs typeface="+mn-cs"/>
              </a:rPr>
              <a:t>application.properties</a:t>
            </a:r>
            <a:r>
              <a:rPr lang="en-US" sz="1200" b="0" i="0" u="none" strike="noStrike" kern="1200" dirty="0">
                <a:solidFill>
                  <a:schemeClr val="tx1"/>
                </a:solidFill>
                <a:effectLst/>
                <a:latin typeface="+mn-lt"/>
                <a:ea typeface="+mn-ea"/>
                <a:cs typeface="+mn-cs"/>
              </a:rPr>
              <a:t> to support Logging, AOP, Identity, </a:t>
            </a:r>
            <a:r>
              <a:rPr lang="en-US" sz="1200" b="0" i="0" u="none" strike="noStrike" kern="1200" dirty="0" err="1">
                <a:solidFill>
                  <a:schemeClr val="tx1"/>
                </a:solidFill>
                <a:effectLst/>
                <a:latin typeface="+mn-lt"/>
                <a:ea typeface="+mn-ea"/>
                <a:cs typeface="+mn-cs"/>
              </a:rPr>
              <a:t>Hibernat</a:t>
            </a:r>
            <a:r>
              <a:rPr lang="en-US" sz="1200" b="0" i="0" u="none" strike="noStrike" kern="1200" dirty="0">
                <a:solidFill>
                  <a:schemeClr val="tx1"/>
                </a:solidFill>
                <a:effectLst/>
                <a:latin typeface="+mn-lt"/>
                <a:ea typeface="+mn-ea"/>
                <a:cs typeface="+mn-cs"/>
              </a:rPr>
              <a:t>, JPA, JMX, Email, etc. etc. We </a:t>
            </a:r>
            <a:r>
              <a:rPr lang="en-US" sz="1200" b="0" i="0" u="none" strike="noStrike" kern="1200" dirty="0" err="1">
                <a:solidFill>
                  <a:schemeClr val="tx1"/>
                </a:solidFill>
                <a:effectLst/>
                <a:latin typeface="+mn-lt"/>
                <a:ea typeface="+mn-ea"/>
                <a:cs typeface="+mn-cs"/>
              </a:rPr>
              <a:t>dont</a:t>
            </a:r>
            <a:r>
              <a:rPr lang="en-US" sz="1200" b="0" i="0" u="none" strike="noStrike" kern="1200" dirty="0">
                <a:solidFill>
                  <a:schemeClr val="tx1"/>
                </a:solidFill>
                <a:effectLst/>
                <a:latin typeface="+mn-lt"/>
                <a:ea typeface="+mn-ea"/>
                <a:cs typeface="+mn-cs"/>
              </a:rPr>
              <a:t> need to specify all the default properties in all the cases. We can specify them only on-demand. This is how spring reducing XML based configurations and changing them to simple properties.</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73</a:t>
            </a:fld>
            <a:endParaRPr lang="en-IN"/>
          </a:p>
        </p:txBody>
      </p:sp>
    </p:spTree>
    <p:extLst>
      <p:ext uri="{BB962C8B-B14F-4D97-AF65-F5344CB8AC3E}">
        <p14:creationId xmlns:p14="http://schemas.microsoft.com/office/powerpoint/2010/main" val="90041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err="1">
                <a:solidFill>
                  <a:schemeClr val="tx1"/>
                </a:solidFill>
                <a:effectLst/>
                <a:latin typeface="+mn-lt"/>
                <a:ea typeface="+mn-ea"/>
                <a:cs typeface="+mn-cs"/>
              </a:rPr>
              <a:t>spring.data.jpa.repositories.enabled</a:t>
            </a:r>
            <a:r>
              <a:rPr lang="en-US" sz="1200" b="0" i="0" u="none" strike="noStrike" kern="1200" dirty="0">
                <a:solidFill>
                  <a:schemeClr val="tx1"/>
                </a:solidFill>
                <a:effectLst/>
                <a:latin typeface="+mn-lt"/>
                <a:ea typeface="+mn-ea"/>
                <a:cs typeface="+mn-cs"/>
              </a:rPr>
              <a:t>: It enables JPA repositories. The default value is </a:t>
            </a:r>
            <a:r>
              <a:rPr lang="en-US" sz="1200" b="1" i="0" u="none" strike="noStrike" kern="1200" dirty="0">
                <a:solidFill>
                  <a:schemeClr val="tx1"/>
                </a:solidFill>
                <a:effectLst/>
                <a:latin typeface="+mn-lt"/>
                <a:ea typeface="+mn-ea"/>
                <a:cs typeface="+mn-cs"/>
              </a:rPr>
              <a:t>true</a:t>
            </a:r>
            <a:r>
              <a:rPr lang="en-US" sz="1200" b="0" i="0" u="none" strike="noStrike" kern="1200" dirty="0">
                <a:solidFill>
                  <a:schemeClr val="tx1"/>
                </a:solidFill>
                <a:effectLst/>
                <a:latin typeface="+mn-lt"/>
                <a:ea typeface="+mn-ea"/>
                <a:cs typeface="+mn-cs"/>
              </a:rPr>
              <a:t>. </a:t>
            </a:r>
            <a:br>
              <a:rPr lang="en-US" dirty="0"/>
            </a:br>
            <a:r>
              <a:rPr lang="en-US" sz="1200" b="1" i="0" u="none" strike="noStrike" kern="1200" dirty="0" err="1">
                <a:solidFill>
                  <a:schemeClr val="tx1"/>
                </a:solidFill>
                <a:effectLst/>
                <a:latin typeface="+mn-lt"/>
                <a:ea typeface="+mn-ea"/>
                <a:cs typeface="+mn-cs"/>
              </a:rPr>
              <a:t>spring.jpa.database</a:t>
            </a:r>
            <a:r>
              <a:rPr lang="en-US" sz="1200" b="0" i="0" u="none" strike="noStrike" kern="1200" dirty="0">
                <a:solidFill>
                  <a:schemeClr val="tx1"/>
                </a:solidFill>
                <a:effectLst/>
                <a:latin typeface="+mn-lt"/>
                <a:ea typeface="+mn-ea"/>
                <a:cs typeface="+mn-cs"/>
              </a:rPr>
              <a:t>: It targets database to operate on. By default embedded database is auto-detected. </a:t>
            </a:r>
            <a:br>
              <a:rPr lang="en-US" dirty="0"/>
            </a:br>
            <a:r>
              <a:rPr lang="en-US" sz="1200" b="1" i="0" u="none" strike="noStrike" kern="1200" dirty="0" err="1">
                <a:solidFill>
                  <a:schemeClr val="tx1"/>
                </a:solidFill>
                <a:effectLst/>
                <a:latin typeface="+mn-lt"/>
                <a:ea typeface="+mn-ea"/>
                <a:cs typeface="+mn-cs"/>
              </a:rPr>
              <a:t>spring.jpa.database</a:t>
            </a:r>
            <a:r>
              <a:rPr lang="en-US" sz="1200" b="1" i="0" u="none" strike="noStrike" kern="1200" dirty="0">
                <a:solidFill>
                  <a:schemeClr val="tx1"/>
                </a:solidFill>
                <a:effectLst/>
                <a:latin typeface="+mn-lt"/>
                <a:ea typeface="+mn-ea"/>
                <a:cs typeface="+mn-cs"/>
              </a:rPr>
              <a:t>-platform</a:t>
            </a:r>
            <a:r>
              <a:rPr lang="en-US" sz="1200" b="0" i="0" u="none" strike="noStrike" kern="1200" dirty="0">
                <a:solidFill>
                  <a:schemeClr val="tx1"/>
                </a:solidFill>
                <a:effectLst/>
                <a:latin typeface="+mn-lt"/>
                <a:ea typeface="+mn-ea"/>
                <a:cs typeface="+mn-cs"/>
              </a:rPr>
              <a:t>: It is used to provide the name of database to operate on. By default it is auto- detected. </a:t>
            </a:r>
            <a:br>
              <a:rPr lang="en-US" dirty="0"/>
            </a:br>
            <a:r>
              <a:rPr lang="en-US" sz="1200" b="1" i="0" u="none" strike="noStrike" kern="1200" dirty="0" err="1">
                <a:solidFill>
                  <a:schemeClr val="tx1"/>
                </a:solidFill>
                <a:effectLst/>
                <a:latin typeface="+mn-lt"/>
                <a:ea typeface="+mn-ea"/>
                <a:cs typeface="+mn-cs"/>
              </a:rPr>
              <a:t>spring.jpa.generate-ddl</a:t>
            </a:r>
            <a:r>
              <a:rPr lang="en-US" sz="1200" b="0" i="0" u="none" strike="noStrike" kern="1200" dirty="0">
                <a:solidFill>
                  <a:schemeClr val="tx1"/>
                </a:solidFill>
                <a:effectLst/>
                <a:latin typeface="+mn-lt"/>
                <a:ea typeface="+mn-ea"/>
                <a:cs typeface="+mn-cs"/>
              </a:rPr>
              <a:t>: It is used to initialize schema on startup. By default the value is </a:t>
            </a:r>
            <a:r>
              <a:rPr lang="en-US" sz="1200" b="1" i="0" u="none" strike="noStrike" kern="1200" dirty="0">
                <a:solidFill>
                  <a:schemeClr val="tx1"/>
                </a:solidFill>
                <a:effectLst/>
                <a:latin typeface="+mn-lt"/>
                <a:ea typeface="+mn-ea"/>
                <a:cs typeface="+mn-cs"/>
              </a:rPr>
              <a:t>false</a:t>
            </a:r>
            <a:r>
              <a:rPr lang="en-US" sz="1200" b="0" i="0" u="none" strike="noStrike" kern="1200" dirty="0">
                <a:solidFill>
                  <a:schemeClr val="tx1"/>
                </a:solidFill>
                <a:effectLst/>
                <a:latin typeface="+mn-lt"/>
                <a:ea typeface="+mn-ea"/>
                <a:cs typeface="+mn-cs"/>
              </a:rPr>
              <a:t>. </a:t>
            </a:r>
            <a:br>
              <a:rPr lang="en-US" dirty="0"/>
            </a:br>
            <a:r>
              <a:rPr lang="en-US" sz="1200" b="1" i="0" u="none" strike="noStrike" kern="1200" dirty="0" err="1">
                <a:solidFill>
                  <a:schemeClr val="tx1"/>
                </a:solidFill>
                <a:effectLst/>
                <a:latin typeface="+mn-lt"/>
                <a:ea typeface="+mn-ea"/>
                <a:cs typeface="+mn-cs"/>
              </a:rPr>
              <a:t>spring.jpa.hibernate.ddl</a:t>
            </a:r>
            <a:r>
              <a:rPr lang="en-US" sz="1200" b="1" i="0" u="none" strike="noStrike" kern="1200" dirty="0">
                <a:solidFill>
                  <a:schemeClr val="tx1"/>
                </a:solidFill>
                <a:effectLst/>
                <a:latin typeface="+mn-lt"/>
                <a:ea typeface="+mn-ea"/>
                <a:cs typeface="+mn-cs"/>
              </a:rPr>
              <a:t>-auto</a:t>
            </a:r>
            <a:r>
              <a:rPr lang="en-US" sz="1200" b="0" i="0" u="none" strike="noStrike" kern="1200" dirty="0">
                <a:solidFill>
                  <a:schemeClr val="tx1"/>
                </a:solidFill>
                <a:effectLst/>
                <a:latin typeface="+mn-lt"/>
                <a:ea typeface="+mn-ea"/>
                <a:cs typeface="+mn-cs"/>
              </a:rPr>
              <a:t>: It is DDL mode used for embedded database. Default value is </a:t>
            </a:r>
            <a:r>
              <a:rPr lang="en-US" sz="1200" b="1" i="0" u="none" strike="noStrike" kern="1200" dirty="0">
                <a:solidFill>
                  <a:schemeClr val="tx1"/>
                </a:solidFill>
                <a:effectLst/>
                <a:latin typeface="+mn-lt"/>
                <a:ea typeface="+mn-ea"/>
                <a:cs typeface="+mn-cs"/>
              </a:rPr>
              <a:t>create-drop</a:t>
            </a:r>
            <a:r>
              <a:rPr lang="en-US" sz="1200" b="0" i="0" u="none" strike="noStrike" kern="1200" dirty="0">
                <a:solidFill>
                  <a:schemeClr val="tx1"/>
                </a:solidFill>
                <a:effectLst/>
                <a:latin typeface="+mn-lt"/>
                <a:ea typeface="+mn-ea"/>
                <a:cs typeface="+mn-cs"/>
              </a:rPr>
              <a:t>. </a:t>
            </a:r>
            <a:br>
              <a:rPr lang="en-US" dirty="0"/>
            </a:br>
            <a:r>
              <a:rPr lang="en-US" sz="1200" b="1" i="0" u="none" strike="noStrike" kern="1200" dirty="0" err="1">
                <a:solidFill>
                  <a:schemeClr val="tx1"/>
                </a:solidFill>
                <a:effectLst/>
                <a:latin typeface="+mn-lt"/>
                <a:ea typeface="+mn-ea"/>
                <a:cs typeface="+mn-cs"/>
              </a:rPr>
              <a:t>spring.jpa.hibernate.naming.implicit</a:t>
            </a:r>
            <a:r>
              <a:rPr lang="en-US" sz="1200" b="1" i="0" u="none" strike="noStrike" kern="1200" dirty="0">
                <a:solidFill>
                  <a:schemeClr val="tx1"/>
                </a:solidFill>
                <a:effectLst/>
                <a:latin typeface="+mn-lt"/>
                <a:ea typeface="+mn-ea"/>
                <a:cs typeface="+mn-cs"/>
              </a:rPr>
              <a:t>-strategy</a:t>
            </a:r>
            <a:r>
              <a:rPr lang="en-US" sz="1200" b="0" i="0" u="none" strike="noStrike" kern="1200" dirty="0">
                <a:solidFill>
                  <a:schemeClr val="tx1"/>
                </a:solidFill>
                <a:effectLst/>
                <a:latin typeface="+mn-lt"/>
                <a:ea typeface="+mn-ea"/>
                <a:cs typeface="+mn-cs"/>
              </a:rPr>
              <a:t>: It is Hibernate 5 implicit naming strategy fully qualified name. </a:t>
            </a:r>
            <a:br>
              <a:rPr lang="en-US" dirty="0"/>
            </a:br>
            <a:r>
              <a:rPr lang="en-US" sz="1200" b="1" i="0" u="none" strike="noStrike" kern="1200" dirty="0" err="1">
                <a:solidFill>
                  <a:schemeClr val="tx1"/>
                </a:solidFill>
                <a:effectLst/>
                <a:latin typeface="+mn-lt"/>
                <a:ea typeface="+mn-ea"/>
                <a:cs typeface="+mn-cs"/>
              </a:rPr>
              <a:t>spring.jpa.hibernate.naming.physical</a:t>
            </a:r>
            <a:r>
              <a:rPr lang="en-US" sz="1200" b="1" i="0" u="none" strike="noStrike" kern="1200" dirty="0">
                <a:solidFill>
                  <a:schemeClr val="tx1"/>
                </a:solidFill>
                <a:effectLst/>
                <a:latin typeface="+mn-lt"/>
                <a:ea typeface="+mn-ea"/>
                <a:cs typeface="+mn-cs"/>
              </a:rPr>
              <a:t>-strategy</a:t>
            </a:r>
            <a:r>
              <a:rPr lang="en-US" sz="1200" b="0" i="0" u="none" strike="noStrike" kern="1200" dirty="0">
                <a:solidFill>
                  <a:schemeClr val="tx1"/>
                </a:solidFill>
                <a:effectLst/>
                <a:latin typeface="+mn-lt"/>
                <a:ea typeface="+mn-ea"/>
                <a:cs typeface="+mn-cs"/>
              </a:rPr>
              <a:t>: It is Hibernate 5 physical naming strategy fully qualified name. </a:t>
            </a:r>
            <a:br>
              <a:rPr lang="en-US" dirty="0"/>
            </a:br>
            <a:r>
              <a:rPr lang="en-US" sz="1200" b="1" i="0" u="none" strike="noStrike" kern="1200" dirty="0" err="1">
                <a:solidFill>
                  <a:schemeClr val="tx1"/>
                </a:solidFill>
                <a:effectLst/>
                <a:latin typeface="+mn-lt"/>
                <a:ea typeface="+mn-ea"/>
                <a:cs typeface="+mn-cs"/>
              </a:rPr>
              <a:t>spring.jpa.hibernate.use</a:t>
            </a:r>
            <a:r>
              <a:rPr lang="en-US" sz="1200" b="1" i="0" u="none" strike="noStrike" kern="1200" dirty="0">
                <a:solidFill>
                  <a:schemeClr val="tx1"/>
                </a:solidFill>
                <a:effectLst/>
                <a:latin typeface="+mn-lt"/>
                <a:ea typeface="+mn-ea"/>
                <a:cs typeface="+mn-cs"/>
              </a:rPr>
              <a:t>-new-id-generator-mappings</a:t>
            </a:r>
            <a:r>
              <a:rPr lang="en-US" sz="1200" b="0" i="0" u="none" strike="noStrike" kern="1200" dirty="0">
                <a:solidFill>
                  <a:schemeClr val="tx1"/>
                </a:solidFill>
                <a:effectLst/>
                <a:latin typeface="+mn-lt"/>
                <a:ea typeface="+mn-ea"/>
                <a:cs typeface="+mn-cs"/>
              </a:rPr>
              <a:t>: It is used for Hibernate </a:t>
            </a:r>
            <a:r>
              <a:rPr lang="en-US" dirty="0" err="1"/>
              <a:t>IdentifierGenerator</a:t>
            </a:r>
            <a:r>
              <a:rPr lang="en-US" sz="1200" b="0" i="0" u="none" strike="noStrike" kern="1200" dirty="0">
                <a:solidFill>
                  <a:schemeClr val="tx1"/>
                </a:solidFill>
                <a:effectLst/>
                <a:latin typeface="+mn-lt"/>
                <a:ea typeface="+mn-ea"/>
                <a:cs typeface="+mn-cs"/>
              </a:rPr>
              <a:t> for AUTO, TABLE and SEQUENCE. </a:t>
            </a:r>
            <a:br>
              <a:rPr lang="en-US" dirty="0"/>
            </a:br>
            <a:r>
              <a:rPr lang="en-US" sz="1200" b="1" i="0" u="none" strike="noStrike" kern="1200" dirty="0" err="1">
                <a:solidFill>
                  <a:schemeClr val="tx1"/>
                </a:solidFill>
                <a:effectLst/>
                <a:latin typeface="+mn-lt"/>
                <a:ea typeface="+mn-ea"/>
                <a:cs typeface="+mn-cs"/>
              </a:rPr>
              <a:t>spring.jpa.open</a:t>
            </a:r>
            <a:r>
              <a:rPr lang="en-US" sz="1200" b="1" i="0" u="none" strike="noStrike" kern="1200" dirty="0">
                <a:solidFill>
                  <a:schemeClr val="tx1"/>
                </a:solidFill>
                <a:effectLst/>
                <a:latin typeface="+mn-lt"/>
                <a:ea typeface="+mn-ea"/>
                <a:cs typeface="+mn-cs"/>
              </a:rPr>
              <a:t>-in-view</a:t>
            </a:r>
            <a:r>
              <a:rPr lang="en-US" sz="1200" b="0" i="0" u="none" strike="noStrike" kern="1200" dirty="0">
                <a:solidFill>
                  <a:schemeClr val="tx1"/>
                </a:solidFill>
                <a:effectLst/>
                <a:latin typeface="+mn-lt"/>
                <a:ea typeface="+mn-ea"/>
                <a:cs typeface="+mn-cs"/>
              </a:rPr>
              <a:t>: The default value is </a:t>
            </a:r>
            <a:r>
              <a:rPr lang="en-US" sz="1200" b="1" i="0" u="none" strike="noStrike" kern="1200" dirty="0">
                <a:solidFill>
                  <a:schemeClr val="tx1"/>
                </a:solidFill>
                <a:effectLst/>
                <a:latin typeface="+mn-lt"/>
                <a:ea typeface="+mn-ea"/>
                <a:cs typeface="+mn-cs"/>
              </a:rPr>
              <a:t>true</a:t>
            </a:r>
            <a:r>
              <a:rPr lang="en-US" sz="1200" b="0" i="0" u="none" strike="noStrike" kern="1200" dirty="0">
                <a:solidFill>
                  <a:schemeClr val="tx1"/>
                </a:solidFill>
                <a:effectLst/>
                <a:latin typeface="+mn-lt"/>
                <a:ea typeface="+mn-ea"/>
                <a:cs typeface="+mn-cs"/>
              </a:rPr>
              <a:t>. It binds a JPA </a:t>
            </a:r>
            <a:r>
              <a:rPr lang="en-US" dirty="0" err="1"/>
              <a:t>EntityManager</a:t>
            </a:r>
            <a:r>
              <a:rPr lang="en-US" sz="1200" b="0" i="0" u="none" strike="noStrike" kern="1200" dirty="0">
                <a:solidFill>
                  <a:schemeClr val="tx1"/>
                </a:solidFill>
                <a:effectLst/>
                <a:latin typeface="+mn-lt"/>
                <a:ea typeface="+mn-ea"/>
                <a:cs typeface="+mn-cs"/>
              </a:rPr>
              <a:t> to the thread for the entire processing of the request. </a:t>
            </a:r>
            <a:br>
              <a:rPr lang="en-US" dirty="0"/>
            </a:br>
            <a:r>
              <a:rPr lang="en-US" sz="1200" b="1" i="0" u="none" strike="noStrike" kern="1200" dirty="0" err="1">
                <a:solidFill>
                  <a:schemeClr val="tx1"/>
                </a:solidFill>
                <a:effectLst/>
                <a:latin typeface="+mn-lt"/>
                <a:ea typeface="+mn-ea"/>
                <a:cs typeface="+mn-cs"/>
              </a:rPr>
              <a:t>spring.jpa.properties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It sets additional native properties to set on the JPA provider. </a:t>
            </a:r>
            <a:br>
              <a:rPr lang="en-US" dirty="0"/>
            </a:br>
            <a:r>
              <a:rPr lang="en-US" sz="1200" b="1" i="0" u="none" strike="noStrike" kern="1200" dirty="0" err="1">
                <a:solidFill>
                  <a:schemeClr val="tx1"/>
                </a:solidFill>
                <a:effectLst/>
                <a:latin typeface="+mn-lt"/>
                <a:ea typeface="+mn-ea"/>
                <a:cs typeface="+mn-cs"/>
              </a:rPr>
              <a:t>spring.jpa.show-sql</a:t>
            </a:r>
            <a:r>
              <a:rPr lang="en-US" sz="1200" b="0" i="0" u="none" strike="noStrike" kern="1200" dirty="0">
                <a:solidFill>
                  <a:schemeClr val="tx1"/>
                </a:solidFill>
                <a:effectLst/>
                <a:latin typeface="+mn-lt"/>
                <a:ea typeface="+mn-ea"/>
                <a:cs typeface="+mn-cs"/>
              </a:rPr>
              <a:t>: It enables logging of SQL statements. Default value is </a:t>
            </a:r>
            <a:r>
              <a:rPr lang="en-US" sz="1200" b="1" i="0" u="none" strike="noStrike" kern="1200" dirty="0">
                <a:solidFill>
                  <a:schemeClr val="tx1"/>
                </a:solidFill>
                <a:effectLst/>
                <a:latin typeface="+mn-lt"/>
                <a:ea typeface="+mn-ea"/>
                <a:cs typeface="+mn-cs"/>
              </a:rPr>
              <a:t>false</a:t>
            </a:r>
            <a:r>
              <a:rPr lang="en-US" sz="1200" b="0" i="0" u="none" strike="noStrike" kern="1200" dirty="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74</a:t>
            </a:fld>
            <a:endParaRPr lang="en-IN"/>
          </a:p>
        </p:txBody>
      </p:sp>
    </p:spTree>
    <p:extLst>
      <p:ext uri="{BB962C8B-B14F-4D97-AF65-F5344CB8AC3E}">
        <p14:creationId xmlns:p14="http://schemas.microsoft.com/office/powerpoint/2010/main" val="2720455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err="1">
                <a:solidFill>
                  <a:schemeClr val="tx1"/>
                </a:solidFill>
                <a:effectLst/>
                <a:latin typeface="+mn-lt"/>
                <a:ea typeface="+mn-ea"/>
                <a:cs typeface="+mn-cs"/>
              </a:rPr>
              <a:t>spring.data.jpa.repositories.enabled</a:t>
            </a:r>
            <a:r>
              <a:rPr lang="en-US" sz="1200" b="0" i="0" u="none" strike="noStrike" kern="1200" dirty="0">
                <a:solidFill>
                  <a:schemeClr val="tx1"/>
                </a:solidFill>
                <a:effectLst/>
                <a:latin typeface="+mn-lt"/>
                <a:ea typeface="+mn-ea"/>
                <a:cs typeface="+mn-cs"/>
              </a:rPr>
              <a:t>: It enables JPA repositories. The default value is </a:t>
            </a:r>
            <a:r>
              <a:rPr lang="en-US" sz="1200" b="1" i="0" u="none" strike="noStrike" kern="1200" dirty="0">
                <a:solidFill>
                  <a:schemeClr val="tx1"/>
                </a:solidFill>
                <a:effectLst/>
                <a:latin typeface="+mn-lt"/>
                <a:ea typeface="+mn-ea"/>
                <a:cs typeface="+mn-cs"/>
              </a:rPr>
              <a:t>true</a:t>
            </a:r>
            <a:r>
              <a:rPr lang="en-US" sz="1200" b="0" i="0" u="none" strike="noStrike" kern="1200" dirty="0">
                <a:solidFill>
                  <a:schemeClr val="tx1"/>
                </a:solidFill>
                <a:effectLst/>
                <a:latin typeface="+mn-lt"/>
                <a:ea typeface="+mn-ea"/>
                <a:cs typeface="+mn-cs"/>
              </a:rPr>
              <a:t>. </a:t>
            </a:r>
            <a:br>
              <a:rPr lang="en-US" dirty="0"/>
            </a:br>
            <a:r>
              <a:rPr lang="en-US" sz="1200" b="1" i="0" u="none" strike="noStrike" kern="1200" dirty="0" err="1">
                <a:solidFill>
                  <a:schemeClr val="tx1"/>
                </a:solidFill>
                <a:effectLst/>
                <a:latin typeface="+mn-lt"/>
                <a:ea typeface="+mn-ea"/>
                <a:cs typeface="+mn-cs"/>
              </a:rPr>
              <a:t>spring.jpa.database</a:t>
            </a:r>
            <a:r>
              <a:rPr lang="en-US" sz="1200" b="0" i="0" u="none" strike="noStrike" kern="1200" dirty="0">
                <a:solidFill>
                  <a:schemeClr val="tx1"/>
                </a:solidFill>
                <a:effectLst/>
                <a:latin typeface="+mn-lt"/>
                <a:ea typeface="+mn-ea"/>
                <a:cs typeface="+mn-cs"/>
              </a:rPr>
              <a:t>: It targets database to operate on. By default embedded database is auto-detected. </a:t>
            </a:r>
            <a:br>
              <a:rPr lang="en-US" dirty="0"/>
            </a:br>
            <a:r>
              <a:rPr lang="en-US" sz="1200" b="1" i="0" u="none" strike="noStrike" kern="1200" dirty="0" err="1">
                <a:solidFill>
                  <a:schemeClr val="tx1"/>
                </a:solidFill>
                <a:effectLst/>
                <a:latin typeface="+mn-lt"/>
                <a:ea typeface="+mn-ea"/>
                <a:cs typeface="+mn-cs"/>
              </a:rPr>
              <a:t>spring.jpa.database</a:t>
            </a:r>
            <a:r>
              <a:rPr lang="en-US" sz="1200" b="1" i="0" u="none" strike="noStrike" kern="1200" dirty="0">
                <a:solidFill>
                  <a:schemeClr val="tx1"/>
                </a:solidFill>
                <a:effectLst/>
                <a:latin typeface="+mn-lt"/>
                <a:ea typeface="+mn-ea"/>
                <a:cs typeface="+mn-cs"/>
              </a:rPr>
              <a:t>-platform</a:t>
            </a:r>
            <a:r>
              <a:rPr lang="en-US" sz="1200" b="0" i="0" u="none" strike="noStrike" kern="1200" dirty="0">
                <a:solidFill>
                  <a:schemeClr val="tx1"/>
                </a:solidFill>
                <a:effectLst/>
                <a:latin typeface="+mn-lt"/>
                <a:ea typeface="+mn-ea"/>
                <a:cs typeface="+mn-cs"/>
              </a:rPr>
              <a:t>: It is used to provide the name of database to operate on. By default it is auto- detected. </a:t>
            </a:r>
            <a:br>
              <a:rPr lang="en-US" dirty="0"/>
            </a:br>
            <a:r>
              <a:rPr lang="en-US" sz="1200" b="1" i="0" u="none" strike="noStrike" kern="1200" dirty="0" err="1">
                <a:solidFill>
                  <a:schemeClr val="tx1"/>
                </a:solidFill>
                <a:effectLst/>
                <a:latin typeface="+mn-lt"/>
                <a:ea typeface="+mn-ea"/>
                <a:cs typeface="+mn-cs"/>
              </a:rPr>
              <a:t>spring.jpa.generate-ddl</a:t>
            </a:r>
            <a:r>
              <a:rPr lang="en-US" sz="1200" b="0" i="0" u="none" strike="noStrike" kern="1200" dirty="0">
                <a:solidFill>
                  <a:schemeClr val="tx1"/>
                </a:solidFill>
                <a:effectLst/>
                <a:latin typeface="+mn-lt"/>
                <a:ea typeface="+mn-ea"/>
                <a:cs typeface="+mn-cs"/>
              </a:rPr>
              <a:t>: It is used to initialize schema on startup. By default the value is </a:t>
            </a:r>
            <a:r>
              <a:rPr lang="en-US" sz="1200" b="1" i="0" u="none" strike="noStrike" kern="1200" dirty="0">
                <a:solidFill>
                  <a:schemeClr val="tx1"/>
                </a:solidFill>
                <a:effectLst/>
                <a:latin typeface="+mn-lt"/>
                <a:ea typeface="+mn-ea"/>
                <a:cs typeface="+mn-cs"/>
              </a:rPr>
              <a:t>false</a:t>
            </a:r>
            <a:r>
              <a:rPr lang="en-US" sz="1200" b="0" i="0" u="none" strike="noStrike" kern="1200" dirty="0">
                <a:solidFill>
                  <a:schemeClr val="tx1"/>
                </a:solidFill>
                <a:effectLst/>
                <a:latin typeface="+mn-lt"/>
                <a:ea typeface="+mn-ea"/>
                <a:cs typeface="+mn-cs"/>
              </a:rPr>
              <a:t>. </a:t>
            </a:r>
            <a:br>
              <a:rPr lang="en-US" dirty="0"/>
            </a:br>
            <a:r>
              <a:rPr lang="en-US" sz="1200" b="1" i="0" u="none" strike="noStrike" kern="1200" dirty="0" err="1">
                <a:solidFill>
                  <a:schemeClr val="tx1"/>
                </a:solidFill>
                <a:effectLst/>
                <a:latin typeface="+mn-lt"/>
                <a:ea typeface="+mn-ea"/>
                <a:cs typeface="+mn-cs"/>
              </a:rPr>
              <a:t>spring.jpa.hibernate.ddl</a:t>
            </a:r>
            <a:r>
              <a:rPr lang="en-US" sz="1200" b="1" i="0" u="none" strike="noStrike" kern="1200" dirty="0">
                <a:solidFill>
                  <a:schemeClr val="tx1"/>
                </a:solidFill>
                <a:effectLst/>
                <a:latin typeface="+mn-lt"/>
                <a:ea typeface="+mn-ea"/>
                <a:cs typeface="+mn-cs"/>
              </a:rPr>
              <a:t>-auto</a:t>
            </a:r>
            <a:r>
              <a:rPr lang="en-US" sz="1200" b="0" i="0" u="none" strike="noStrike" kern="1200" dirty="0">
                <a:solidFill>
                  <a:schemeClr val="tx1"/>
                </a:solidFill>
                <a:effectLst/>
                <a:latin typeface="+mn-lt"/>
                <a:ea typeface="+mn-ea"/>
                <a:cs typeface="+mn-cs"/>
              </a:rPr>
              <a:t>: It is DDL mode used for embedded database. Default value is </a:t>
            </a:r>
            <a:r>
              <a:rPr lang="en-US" sz="1200" b="1" i="0" u="none" strike="noStrike" kern="1200" dirty="0">
                <a:solidFill>
                  <a:schemeClr val="tx1"/>
                </a:solidFill>
                <a:effectLst/>
                <a:latin typeface="+mn-lt"/>
                <a:ea typeface="+mn-ea"/>
                <a:cs typeface="+mn-cs"/>
              </a:rPr>
              <a:t>create-drop</a:t>
            </a:r>
            <a:r>
              <a:rPr lang="en-US" sz="1200" b="0" i="0" u="none" strike="noStrike" kern="1200" dirty="0">
                <a:solidFill>
                  <a:schemeClr val="tx1"/>
                </a:solidFill>
                <a:effectLst/>
                <a:latin typeface="+mn-lt"/>
                <a:ea typeface="+mn-ea"/>
                <a:cs typeface="+mn-cs"/>
              </a:rPr>
              <a:t>. </a:t>
            </a:r>
            <a:br>
              <a:rPr lang="en-US" dirty="0"/>
            </a:br>
            <a:r>
              <a:rPr lang="en-US" sz="1200" b="1" i="0" u="none" strike="noStrike" kern="1200" dirty="0" err="1">
                <a:solidFill>
                  <a:schemeClr val="tx1"/>
                </a:solidFill>
                <a:effectLst/>
                <a:latin typeface="+mn-lt"/>
                <a:ea typeface="+mn-ea"/>
                <a:cs typeface="+mn-cs"/>
              </a:rPr>
              <a:t>spring.jpa.hibernate.naming.implicit</a:t>
            </a:r>
            <a:r>
              <a:rPr lang="en-US" sz="1200" b="1" i="0" u="none" strike="noStrike" kern="1200" dirty="0">
                <a:solidFill>
                  <a:schemeClr val="tx1"/>
                </a:solidFill>
                <a:effectLst/>
                <a:latin typeface="+mn-lt"/>
                <a:ea typeface="+mn-ea"/>
                <a:cs typeface="+mn-cs"/>
              </a:rPr>
              <a:t>-strategy</a:t>
            </a:r>
            <a:r>
              <a:rPr lang="en-US" sz="1200" b="0" i="0" u="none" strike="noStrike" kern="1200" dirty="0">
                <a:solidFill>
                  <a:schemeClr val="tx1"/>
                </a:solidFill>
                <a:effectLst/>
                <a:latin typeface="+mn-lt"/>
                <a:ea typeface="+mn-ea"/>
                <a:cs typeface="+mn-cs"/>
              </a:rPr>
              <a:t>: It is Hibernate 5 implicit naming strategy fully qualified name. </a:t>
            </a:r>
            <a:br>
              <a:rPr lang="en-US" dirty="0"/>
            </a:br>
            <a:r>
              <a:rPr lang="en-US" sz="1200" b="1" i="0" u="none" strike="noStrike" kern="1200" dirty="0" err="1">
                <a:solidFill>
                  <a:schemeClr val="tx1"/>
                </a:solidFill>
                <a:effectLst/>
                <a:latin typeface="+mn-lt"/>
                <a:ea typeface="+mn-ea"/>
                <a:cs typeface="+mn-cs"/>
              </a:rPr>
              <a:t>spring.jpa.hibernate.naming.physical</a:t>
            </a:r>
            <a:r>
              <a:rPr lang="en-US" sz="1200" b="1" i="0" u="none" strike="noStrike" kern="1200" dirty="0">
                <a:solidFill>
                  <a:schemeClr val="tx1"/>
                </a:solidFill>
                <a:effectLst/>
                <a:latin typeface="+mn-lt"/>
                <a:ea typeface="+mn-ea"/>
                <a:cs typeface="+mn-cs"/>
              </a:rPr>
              <a:t>-strategy</a:t>
            </a:r>
            <a:r>
              <a:rPr lang="en-US" sz="1200" b="0" i="0" u="none" strike="noStrike" kern="1200" dirty="0">
                <a:solidFill>
                  <a:schemeClr val="tx1"/>
                </a:solidFill>
                <a:effectLst/>
                <a:latin typeface="+mn-lt"/>
                <a:ea typeface="+mn-ea"/>
                <a:cs typeface="+mn-cs"/>
              </a:rPr>
              <a:t>: It is Hibernate 5 physical naming strategy fully qualified name. </a:t>
            </a:r>
            <a:br>
              <a:rPr lang="en-US" dirty="0"/>
            </a:br>
            <a:r>
              <a:rPr lang="en-US" sz="1200" b="1" i="0" u="none" strike="noStrike" kern="1200" dirty="0" err="1">
                <a:solidFill>
                  <a:schemeClr val="tx1"/>
                </a:solidFill>
                <a:effectLst/>
                <a:latin typeface="+mn-lt"/>
                <a:ea typeface="+mn-ea"/>
                <a:cs typeface="+mn-cs"/>
              </a:rPr>
              <a:t>spring.jpa.hibernate.use</a:t>
            </a:r>
            <a:r>
              <a:rPr lang="en-US" sz="1200" b="1" i="0" u="none" strike="noStrike" kern="1200" dirty="0">
                <a:solidFill>
                  <a:schemeClr val="tx1"/>
                </a:solidFill>
                <a:effectLst/>
                <a:latin typeface="+mn-lt"/>
                <a:ea typeface="+mn-ea"/>
                <a:cs typeface="+mn-cs"/>
              </a:rPr>
              <a:t>-new-id-generator-mappings</a:t>
            </a:r>
            <a:r>
              <a:rPr lang="en-US" sz="1200" b="0" i="0" u="none" strike="noStrike" kern="1200" dirty="0">
                <a:solidFill>
                  <a:schemeClr val="tx1"/>
                </a:solidFill>
                <a:effectLst/>
                <a:latin typeface="+mn-lt"/>
                <a:ea typeface="+mn-ea"/>
                <a:cs typeface="+mn-cs"/>
              </a:rPr>
              <a:t>: It is used for Hibernate </a:t>
            </a:r>
            <a:r>
              <a:rPr lang="en-US" dirty="0" err="1"/>
              <a:t>IdentifierGenerator</a:t>
            </a:r>
            <a:r>
              <a:rPr lang="en-US" sz="1200" b="0" i="0" u="none" strike="noStrike" kern="1200" dirty="0">
                <a:solidFill>
                  <a:schemeClr val="tx1"/>
                </a:solidFill>
                <a:effectLst/>
                <a:latin typeface="+mn-lt"/>
                <a:ea typeface="+mn-ea"/>
                <a:cs typeface="+mn-cs"/>
              </a:rPr>
              <a:t> for AUTO, TABLE and SEQUENCE. </a:t>
            </a:r>
            <a:br>
              <a:rPr lang="en-US" dirty="0"/>
            </a:br>
            <a:r>
              <a:rPr lang="en-US" sz="1200" b="1" i="0" u="none" strike="noStrike" kern="1200" dirty="0" err="1">
                <a:solidFill>
                  <a:schemeClr val="tx1"/>
                </a:solidFill>
                <a:effectLst/>
                <a:latin typeface="+mn-lt"/>
                <a:ea typeface="+mn-ea"/>
                <a:cs typeface="+mn-cs"/>
              </a:rPr>
              <a:t>spring.jpa.open</a:t>
            </a:r>
            <a:r>
              <a:rPr lang="en-US" sz="1200" b="1" i="0" u="none" strike="noStrike" kern="1200" dirty="0">
                <a:solidFill>
                  <a:schemeClr val="tx1"/>
                </a:solidFill>
                <a:effectLst/>
                <a:latin typeface="+mn-lt"/>
                <a:ea typeface="+mn-ea"/>
                <a:cs typeface="+mn-cs"/>
              </a:rPr>
              <a:t>-in-view</a:t>
            </a:r>
            <a:r>
              <a:rPr lang="en-US" sz="1200" b="0" i="0" u="none" strike="noStrike" kern="1200" dirty="0">
                <a:solidFill>
                  <a:schemeClr val="tx1"/>
                </a:solidFill>
                <a:effectLst/>
                <a:latin typeface="+mn-lt"/>
                <a:ea typeface="+mn-ea"/>
                <a:cs typeface="+mn-cs"/>
              </a:rPr>
              <a:t>: The default value is </a:t>
            </a:r>
            <a:r>
              <a:rPr lang="en-US" sz="1200" b="1" i="0" u="none" strike="noStrike" kern="1200" dirty="0">
                <a:solidFill>
                  <a:schemeClr val="tx1"/>
                </a:solidFill>
                <a:effectLst/>
                <a:latin typeface="+mn-lt"/>
                <a:ea typeface="+mn-ea"/>
                <a:cs typeface="+mn-cs"/>
              </a:rPr>
              <a:t>true</a:t>
            </a:r>
            <a:r>
              <a:rPr lang="en-US" sz="1200" b="0" i="0" u="none" strike="noStrike" kern="1200" dirty="0">
                <a:solidFill>
                  <a:schemeClr val="tx1"/>
                </a:solidFill>
                <a:effectLst/>
                <a:latin typeface="+mn-lt"/>
                <a:ea typeface="+mn-ea"/>
                <a:cs typeface="+mn-cs"/>
              </a:rPr>
              <a:t>. It binds a JPA </a:t>
            </a:r>
            <a:r>
              <a:rPr lang="en-US" dirty="0" err="1"/>
              <a:t>EntityManager</a:t>
            </a:r>
            <a:r>
              <a:rPr lang="en-US" sz="1200" b="0" i="0" u="none" strike="noStrike" kern="1200" dirty="0">
                <a:solidFill>
                  <a:schemeClr val="tx1"/>
                </a:solidFill>
                <a:effectLst/>
                <a:latin typeface="+mn-lt"/>
                <a:ea typeface="+mn-ea"/>
                <a:cs typeface="+mn-cs"/>
              </a:rPr>
              <a:t> to the thread for the entire processing of the request. </a:t>
            </a:r>
            <a:br>
              <a:rPr lang="en-US" dirty="0"/>
            </a:br>
            <a:r>
              <a:rPr lang="en-US" sz="1200" b="1" i="0" u="none" strike="noStrike" kern="1200" dirty="0" err="1">
                <a:solidFill>
                  <a:schemeClr val="tx1"/>
                </a:solidFill>
                <a:effectLst/>
                <a:latin typeface="+mn-lt"/>
                <a:ea typeface="+mn-ea"/>
                <a:cs typeface="+mn-cs"/>
              </a:rPr>
              <a:t>spring.jpa.properties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It sets additional native properties to set on the JPA provider. </a:t>
            </a:r>
            <a:br>
              <a:rPr lang="en-US" dirty="0"/>
            </a:br>
            <a:r>
              <a:rPr lang="en-US" sz="1200" b="1" i="0" u="none" strike="noStrike" kern="1200" dirty="0" err="1">
                <a:solidFill>
                  <a:schemeClr val="tx1"/>
                </a:solidFill>
                <a:effectLst/>
                <a:latin typeface="+mn-lt"/>
                <a:ea typeface="+mn-ea"/>
                <a:cs typeface="+mn-cs"/>
              </a:rPr>
              <a:t>spring.jpa.show-sql</a:t>
            </a:r>
            <a:r>
              <a:rPr lang="en-US" sz="1200" b="0" i="0" u="none" strike="noStrike" kern="1200" dirty="0">
                <a:solidFill>
                  <a:schemeClr val="tx1"/>
                </a:solidFill>
                <a:effectLst/>
                <a:latin typeface="+mn-lt"/>
                <a:ea typeface="+mn-ea"/>
                <a:cs typeface="+mn-cs"/>
              </a:rPr>
              <a:t>: It enables logging of SQL statements. Default value is </a:t>
            </a:r>
            <a:r>
              <a:rPr lang="en-US" sz="1200" b="1" i="0" u="none" strike="noStrike" kern="1200" dirty="0">
                <a:solidFill>
                  <a:schemeClr val="tx1"/>
                </a:solidFill>
                <a:effectLst/>
                <a:latin typeface="+mn-lt"/>
                <a:ea typeface="+mn-ea"/>
                <a:cs typeface="+mn-cs"/>
              </a:rPr>
              <a:t>false</a:t>
            </a:r>
            <a:r>
              <a:rPr lang="en-US" sz="1200" b="0" i="0" u="none" strike="noStrike" kern="1200" dirty="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75</a:t>
            </a:fld>
            <a:endParaRPr lang="en-IN"/>
          </a:p>
        </p:txBody>
      </p:sp>
    </p:spTree>
    <p:extLst>
      <p:ext uri="{BB962C8B-B14F-4D97-AF65-F5344CB8AC3E}">
        <p14:creationId xmlns:p14="http://schemas.microsoft.com/office/powerpoint/2010/main" val="710664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To inject the instance of </a:t>
            </a:r>
            <a:r>
              <a:rPr lang="en-US" dirty="0" err="1"/>
              <a:t>EntityManager</a:t>
            </a:r>
            <a:r>
              <a:rPr lang="en-US" sz="1200" b="0" i="0" u="none" strike="noStrike" kern="1200" dirty="0">
                <a:solidFill>
                  <a:schemeClr val="tx1"/>
                </a:solidFill>
                <a:effectLst/>
                <a:latin typeface="+mn-lt"/>
                <a:ea typeface="+mn-ea"/>
                <a:cs typeface="+mn-cs"/>
              </a:rPr>
              <a:t> we will use </a:t>
            </a:r>
            <a:r>
              <a:rPr lang="en-US" dirty="0"/>
              <a:t>@</a:t>
            </a:r>
            <a:r>
              <a:rPr lang="en-US" dirty="0" err="1"/>
              <a:t>PersistenceContext</a:t>
            </a:r>
            <a:r>
              <a:rPr lang="en-US" sz="1200" b="0" i="0" u="none" strike="noStrike" kern="1200" dirty="0">
                <a:solidFill>
                  <a:schemeClr val="tx1"/>
                </a:solidFill>
                <a:effectLst/>
                <a:latin typeface="+mn-lt"/>
                <a:ea typeface="+mn-ea"/>
                <a:cs typeface="+mn-cs"/>
              </a:rPr>
              <a:t>. </a:t>
            </a:r>
            <a:endParaRPr lang="en-US" sz="1200" u="none" strike="noStrike" kern="1200" dirty="0">
              <a:solidFill>
                <a:schemeClr val="tx1"/>
              </a:solidFill>
              <a:effectLst/>
              <a:latin typeface="+mn-lt"/>
              <a:ea typeface="+mn-ea"/>
              <a:cs typeface="+mn-cs"/>
            </a:endParaRPr>
          </a:p>
          <a:p>
            <a:pPr fontAlgn="base"/>
            <a:r>
              <a:rPr lang="en-US" sz="1200" b="1" u="none" strike="noStrike" kern="1200" dirty="0">
                <a:solidFill>
                  <a:schemeClr val="tx1"/>
                </a:solidFill>
                <a:effectLst/>
                <a:latin typeface="+mn-lt"/>
                <a:ea typeface="+mn-ea"/>
                <a:cs typeface="+mn-cs"/>
              </a:rPr>
              <a:t>@</a:t>
            </a:r>
            <a:r>
              <a:rPr lang="en-US" sz="1200" b="1" u="none" strike="noStrike" kern="1200" dirty="0" err="1">
                <a:solidFill>
                  <a:schemeClr val="tx1"/>
                </a:solidFill>
                <a:effectLst/>
                <a:latin typeface="+mn-lt"/>
                <a:ea typeface="+mn-ea"/>
                <a:cs typeface="+mn-cs"/>
              </a:rPr>
              <a:t>PersistenceContext</a:t>
            </a:r>
            <a:r>
              <a:rPr lang="en-US" sz="1200" u="none" strike="noStrike" kern="1200" dirty="0">
                <a:solidFill>
                  <a:schemeClr val="tx1"/>
                </a:solidFill>
                <a:effectLst/>
                <a:latin typeface="+mn-lt"/>
                <a:ea typeface="+mn-ea"/>
                <a:cs typeface="+mn-cs"/>
              </a:rPr>
              <a:t>:</a:t>
            </a:r>
          </a:p>
          <a:p>
            <a:pPr fontAlgn="base"/>
            <a:r>
              <a:rPr lang="en-US" sz="1200" b="1" u="none" strike="noStrike" kern="1200" dirty="0">
                <a:solidFill>
                  <a:schemeClr val="tx1"/>
                </a:solidFill>
                <a:effectLst/>
                <a:latin typeface="+mn-lt"/>
                <a:ea typeface="+mn-ea"/>
                <a:cs typeface="+mn-cs"/>
              </a:rPr>
              <a:t>does not</a:t>
            </a:r>
            <a:r>
              <a:rPr lang="en-US" sz="1200" u="none" strike="noStrike" kern="1200" dirty="0">
                <a:solidFill>
                  <a:schemeClr val="tx1"/>
                </a:solidFill>
                <a:effectLst/>
                <a:latin typeface="+mn-lt"/>
                <a:ea typeface="+mn-ea"/>
                <a:cs typeface="+mn-cs"/>
              </a:rPr>
              <a:t> return entity manager instance</a:t>
            </a:r>
          </a:p>
          <a:p>
            <a:pPr fontAlgn="base"/>
            <a:r>
              <a:rPr lang="en-US" sz="1200" b="1" u="none" strike="noStrike" kern="1200" dirty="0">
                <a:solidFill>
                  <a:schemeClr val="tx1"/>
                </a:solidFill>
                <a:effectLst/>
                <a:latin typeface="+mn-lt"/>
                <a:ea typeface="+mn-ea"/>
                <a:cs typeface="+mn-cs"/>
              </a:rPr>
              <a:t>it returns</a:t>
            </a:r>
            <a:r>
              <a:rPr lang="en-US" sz="1200" u="none" strike="noStrike" kern="1200" dirty="0">
                <a:solidFill>
                  <a:schemeClr val="tx1"/>
                </a:solidFill>
                <a:effectLst/>
                <a:latin typeface="+mn-lt"/>
                <a:ea typeface="+mn-ea"/>
                <a:cs typeface="+mn-cs"/>
              </a:rPr>
              <a:t> container-managed proxy that acquires and releases </a:t>
            </a:r>
            <a:r>
              <a:rPr lang="en-US" sz="1200" u="none" strike="noStrike" kern="1200" dirty="0" err="1">
                <a:solidFill>
                  <a:schemeClr val="tx1"/>
                </a:solidFill>
                <a:effectLst/>
                <a:latin typeface="+mn-lt"/>
                <a:ea typeface="+mn-ea"/>
                <a:cs typeface="+mn-cs"/>
              </a:rPr>
              <a:t>presistence</a:t>
            </a:r>
            <a:r>
              <a:rPr lang="en-US" sz="1200" u="none" strike="noStrike" kern="1200" dirty="0">
                <a:solidFill>
                  <a:schemeClr val="tx1"/>
                </a:solidFill>
                <a:effectLst/>
                <a:latin typeface="+mn-lt"/>
                <a:ea typeface="+mn-ea"/>
                <a:cs typeface="+mn-cs"/>
              </a:rPr>
              <a:t> context on behalf of the application code</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76</a:t>
            </a:fld>
            <a:endParaRPr lang="en-IN"/>
          </a:p>
        </p:txBody>
      </p:sp>
    </p:spTree>
    <p:extLst>
      <p:ext uri="{BB962C8B-B14F-4D97-AF65-F5344CB8AC3E}">
        <p14:creationId xmlns:p14="http://schemas.microsoft.com/office/powerpoint/2010/main" val="6587838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u="none" strike="noStrike" kern="1200" dirty="0">
              <a:solidFill>
                <a:schemeClr val="tx1"/>
              </a:solidFill>
              <a:effectLst/>
              <a:latin typeface="+mn-lt"/>
              <a:ea typeface="+mn-ea"/>
              <a:cs typeface="+mn-cs"/>
            </a:endParaRPr>
          </a:p>
          <a:p>
            <a:pPr fontAlgn="base"/>
            <a:r>
              <a:rPr lang="en-US" sz="1200" u="none" strike="noStrike" kern="1200" dirty="0">
                <a:solidFill>
                  <a:schemeClr val="tx1"/>
                </a:solidFill>
                <a:effectLst/>
                <a:latin typeface="+mn-lt"/>
                <a:ea typeface="+mn-ea"/>
                <a:cs typeface="+mn-cs"/>
              </a:rPr>
              <a:t>When you call two Dao methods first &amp; second from controller, 2 transactions will be done, one with starts before first method and ends after it's execution and the second one starts before second method starts and ends after it's execution. Whereas you create an additional class in between controller and </a:t>
            </a:r>
            <a:r>
              <a:rPr lang="en-US" sz="1200" u="none" strike="noStrike" kern="1200" dirty="0" err="1">
                <a:solidFill>
                  <a:schemeClr val="tx1"/>
                </a:solidFill>
                <a:effectLst/>
                <a:latin typeface="+mn-lt"/>
                <a:ea typeface="+mn-ea"/>
                <a:cs typeface="+mn-cs"/>
              </a:rPr>
              <a:t>dao</a:t>
            </a:r>
            <a:r>
              <a:rPr lang="en-US" sz="1200" u="none" strike="noStrike" kern="1200" dirty="0">
                <a:solidFill>
                  <a:schemeClr val="tx1"/>
                </a:solidFill>
                <a:effectLst/>
                <a:latin typeface="+mn-lt"/>
                <a:ea typeface="+mn-ea"/>
                <a:cs typeface="+mn-cs"/>
              </a:rPr>
              <a:t> (usually this is called service layer) and annotate it with @Transactional and call multiple Dao methods in it, a transaction is started at the start of service method and all the </a:t>
            </a:r>
            <a:r>
              <a:rPr lang="en-US" sz="1200" u="none" strike="noStrike" kern="1200" dirty="0" err="1">
                <a:solidFill>
                  <a:schemeClr val="tx1"/>
                </a:solidFill>
                <a:effectLst/>
                <a:latin typeface="+mn-lt"/>
                <a:ea typeface="+mn-ea"/>
                <a:cs typeface="+mn-cs"/>
              </a:rPr>
              <a:t>dao</a:t>
            </a:r>
            <a:r>
              <a:rPr lang="en-US" sz="1200" u="none" strike="noStrike" kern="1200" dirty="0">
                <a:solidFill>
                  <a:schemeClr val="tx1"/>
                </a:solidFill>
                <a:effectLst/>
                <a:latin typeface="+mn-lt"/>
                <a:ea typeface="+mn-ea"/>
                <a:cs typeface="+mn-cs"/>
              </a:rPr>
              <a:t> calls will be executed and transaction will be closed, which is what you require. And inject the Service into Controller.</a:t>
            </a:r>
          </a:p>
          <a:p>
            <a:pPr fontAlgn="base"/>
            <a:r>
              <a:rPr lang="en-US" sz="1200" u="none" strike="noStrike" kern="1200" dirty="0">
                <a:solidFill>
                  <a:schemeClr val="tx1"/>
                </a:solidFill>
                <a:effectLst/>
                <a:latin typeface="+mn-lt"/>
                <a:ea typeface="+mn-ea"/>
                <a:cs typeface="+mn-cs"/>
              </a:rPr>
              <a:t>Controller -&gt; Service -&gt; Dao</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77</a:t>
            </a:fld>
            <a:endParaRPr lang="en-IN"/>
          </a:p>
        </p:txBody>
      </p:sp>
    </p:spTree>
    <p:extLst>
      <p:ext uri="{BB962C8B-B14F-4D97-AF65-F5344CB8AC3E}">
        <p14:creationId xmlns:p14="http://schemas.microsoft.com/office/powerpoint/2010/main" val="365024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79</a:t>
            </a:fld>
            <a:endParaRPr lang="en-IN"/>
          </a:p>
        </p:txBody>
      </p:sp>
    </p:spTree>
    <p:extLst>
      <p:ext uri="{BB962C8B-B14F-4D97-AF65-F5344CB8AC3E}">
        <p14:creationId xmlns:p14="http://schemas.microsoft.com/office/powerpoint/2010/main" val="2550910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Spring Security 4.x prompts you with basic authentication rather than with a login form, so this is one thing that’s different with Spring Security 5.</a:t>
            </a:r>
          </a:p>
          <a:p>
            <a:r>
              <a:rPr lang="en-US" sz="1200" b="0" i="0" u="none" strike="noStrike" kern="1200" dirty="0">
                <a:solidFill>
                  <a:schemeClr val="tx1"/>
                </a:solidFill>
                <a:effectLst/>
                <a:latin typeface="+mn-lt"/>
                <a:ea typeface="+mn-ea"/>
                <a:cs typeface="+mn-cs"/>
              </a:rPr>
              <a:t>The Spring Security starter creates a default user with username “user” and a password that changes every time you start the application. You can find this password in your terminal, similar to the one below.</a:t>
            </a:r>
          </a:p>
          <a:p>
            <a:r>
              <a:rPr lang="en-US" sz="1200" b="0" i="0" u="none" strike="noStrike" kern="1200" dirty="0">
                <a:solidFill>
                  <a:schemeClr val="tx1"/>
                </a:solidFill>
                <a:effectLst/>
                <a:latin typeface="+mn-lt"/>
                <a:ea typeface="+mn-ea"/>
                <a:cs typeface="+mn-cs"/>
              </a:rPr>
              <a:t>Using default security password: 103c55b4-2760-4830-9bca-a06a87d384f9 </a:t>
            </a:r>
          </a:p>
          <a:p>
            <a:r>
              <a:rPr lang="en-US" sz="1200" b="0" i="0" u="none" strike="noStrike" kern="1200" dirty="0">
                <a:solidFill>
                  <a:schemeClr val="tx1"/>
                </a:solidFill>
                <a:effectLst/>
                <a:latin typeface="+mn-lt"/>
                <a:ea typeface="+mn-ea"/>
                <a:cs typeface="+mn-cs"/>
              </a:rPr>
              <a:t>In the form, enter “user” for the User and the generated password for Password. The next screen will be a 404 since your app doesn’t have a default route configured for the / path.</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81</a:t>
            </a:fld>
            <a:endParaRPr lang="en-IN"/>
          </a:p>
        </p:txBody>
      </p:sp>
    </p:spTree>
    <p:extLst>
      <p:ext uri="{BB962C8B-B14F-4D97-AF65-F5344CB8AC3E}">
        <p14:creationId xmlns:p14="http://schemas.microsoft.com/office/powerpoint/2010/main" val="43299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36CEF4E-FC42-4C3E-B6DC-0C4BD237B758}"/>
              </a:ext>
            </a:extLst>
          </p:cNvPr>
          <p:cNvSpPr>
            <a:spLocks noGrp="1" noRot="1" noChangeAspect="1" noTextEdit="1"/>
          </p:cNvSpPr>
          <p:nvPr>
            <p:ph type="sldImg"/>
          </p:nvPr>
        </p:nvSpPr>
        <p:spPr>
          <a:xfrm>
            <a:off x="404813" y="698500"/>
            <a:ext cx="6200775" cy="3489325"/>
          </a:xfrm>
          <a:ln/>
        </p:spPr>
      </p:sp>
      <p:sp>
        <p:nvSpPr>
          <p:cNvPr id="139267" name="Notes Placeholder 2">
            <a:extLst>
              <a:ext uri="{FF2B5EF4-FFF2-40B4-BE49-F238E27FC236}">
                <a16:creationId xmlns:a16="http://schemas.microsoft.com/office/drawing/2014/main" id="{DF726E79-7493-464D-9F38-624629858B15}"/>
              </a:ext>
            </a:extLst>
          </p:cNvPr>
          <p:cNvSpPr>
            <a:spLocks noGrp="1"/>
          </p:cNvSpPr>
          <p:nvPr>
            <p:ph type="body" idx="1"/>
          </p:nvPr>
        </p:nvSpPr>
        <p:spPr>
          <a:ln/>
        </p:spPr>
        <p:txBody>
          <a:bodyPr/>
          <a:lstStyle/>
          <a:p>
            <a:pPr>
              <a:defRPr/>
            </a:pPr>
            <a:r>
              <a:rPr lang="en-US" sz="1050" dirty="0"/>
              <a:t>Business/Service layer:  </a:t>
            </a:r>
          </a:p>
        </p:txBody>
      </p:sp>
      <p:sp>
        <p:nvSpPr>
          <p:cNvPr id="89092" name="Slide Number Placeholder 3">
            <a:extLst>
              <a:ext uri="{FF2B5EF4-FFF2-40B4-BE49-F238E27FC236}">
                <a16:creationId xmlns:a16="http://schemas.microsoft.com/office/drawing/2014/main" id="{4FAE0A57-5D2B-47E8-8413-C5AD0FD5B4CD}"/>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99CEA4DB-A339-4C73-9EAF-BC3BDACA9444}" type="slidenum">
              <a:rPr lang="en-GB" altLang="en-US" sz="1200">
                <a:solidFill>
                  <a:srgbClr val="000000"/>
                </a:solidFill>
                <a:latin typeface="Times New Roman" panose="02020603050405020304" pitchFamily="18" charset="0"/>
              </a:rPr>
              <a:pPr eaLnBrk="1" hangingPunct="1"/>
              <a:t>10</a:t>
            </a:fld>
            <a:endParaRPr lang="en-GB" altLang="en-US" sz="1200">
              <a:solidFill>
                <a:srgbClr val="000000"/>
              </a:solidFill>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SecurityConfig.java</a:t>
            </a:r>
          </a:p>
          <a:p>
            <a:endParaRPr lang="en-IN" sz="1200" b="0" i="0" u="none" strike="noStrike" kern="1200" dirty="0">
              <a:solidFill>
                <a:schemeClr val="tx1"/>
              </a:solidFill>
              <a:effectLst/>
              <a:latin typeface="+mn-lt"/>
              <a:ea typeface="+mn-ea"/>
              <a:cs typeface="+mn-cs"/>
            </a:endParaRPr>
          </a:p>
          <a:p>
            <a:pPr rtl="0" fontAlgn="base"/>
            <a:r>
              <a:rPr lang="en-IN" sz="1200" b="0" i="0" u="none" strike="noStrike" kern="1200" dirty="0">
                <a:solidFill>
                  <a:schemeClr val="tx1"/>
                </a:solidFill>
                <a:effectLst/>
                <a:latin typeface="+mn-lt"/>
                <a:ea typeface="+mn-ea"/>
                <a:cs typeface="+mn-cs"/>
              </a:rPr>
              <a:t>import </a:t>
            </a:r>
            <a:r>
              <a:rPr lang="en-IN" sz="1200" b="0" i="0" u="none" strike="noStrike" kern="1200" dirty="0" err="1">
                <a:solidFill>
                  <a:schemeClr val="tx1"/>
                </a:solidFill>
                <a:effectLst/>
                <a:latin typeface="+mn-lt"/>
                <a:ea typeface="+mn-ea"/>
                <a:cs typeface="+mn-cs"/>
              </a:rPr>
              <a:t>org.springframework.beans.factory.annotation.Autowired</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import </a:t>
            </a:r>
            <a:r>
              <a:rPr lang="en-IN" sz="1200" b="0" i="0" u="none" strike="noStrike" kern="1200" dirty="0" err="1">
                <a:solidFill>
                  <a:schemeClr val="tx1"/>
                </a:solidFill>
                <a:effectLst/>
                <a:latin typeface="+mn-lt"/>
                <a:ea typeface="+mn-ea"/>
                <a:cs typeface="+mn-cs"/>
              </a:rPr>
              <a:t>org.springframework.context.annotation.Configuration</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import org.springframework.security.config.annotation.authentication.builders.AuthenticationManagerBuilder;</a:t>
            </a:r>
          </a:p>
          <a:p>
            <a:pPr rtl="0" fontAlgn="base"/>
            <a:r>
              <a:rPr lang="en-IN" sz="1200" b="0" i="0" u="none" strike="noStrike" kern="1200" dirty="0">
                <a:solidFill>
                  <a:schemeClr val="tx1"/>
                </a:solidFill>
                <a:effectLst/>
                <a:latin typeface="+mn-lt"/>
                <a:ea typeface="+mn-ea"/>
                <a:cs typeface="+mn-cs"/>
              </a:rPr>
              <a:t>import org.springframework.security.config.annotation.web.builders.HttpSecurity;</a:t>
            </a:r>
          </a:p>
          <a:p>
            <a:pPr rtl="0" fontAlgn="base"/>
            <a:r>
              <a:rPr lang="en-IN" sz="1200" b="0" i="0" u="none" strike="noStrike" kern="1200" dirty="0">
                <a:solidFill>
                  <a:schemeClr val="tx1"/>
                </a:solidFill>
                <a:effectLst/>
                <a:latin typeface="+mn-lt"/>
                <a:ea typeface="+mn-ea"/>
                <a:cs typeface="+mn-cs"/>
              </a:rPr>
              <a:t>import org.springframework.security.config.annotation.web.configuration.WebSecurityConfigurerAdapter;</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@Configuration</a:t>
            </a:r>
          </a:p>
          <a:p>
            <a:pPr rtl="0" fontAlgn="base"/>
            <a:r>
              <a:rPr lang="en-IN" sz="1200" b="0" i="0" u="none" strike="noStrike" kern="1200" dirty="0">
                <a:solidFill>
                  <a:schemeClr val="tx1"/>
                </a:solidFill>
                <a:effectLst/>
                <a:latin typeface="+mn-lt"/>
                <a:ea typeface="+mn-ea"/>
                <a:cs typeface="+mn-cs"/>
              </a:rPr>
              <a:t>public class </a:t>
            </a:r>
            <a:r>
              <a:rPr lang="en-IN" sz="1200" b="0" i="0" u="none" strike="noStrike" kern="1200" dirty="0" err="1">
                <a:solidFill>
                  <a:schemeClr val="tx1"/>
                </a:solidFill>
                <a:effectLst/>
                <a:latin typeface="+mn-lt"/>
                <a:ea typeface="+mn-ea"/>
                <a:cs typeface="+mn-cs"/>
              </a:rPr>
              <a:t>SecurityConfig</a:t>
            </a:r>
            <a:r>
              <a:rPr lang="en-IN" sz="1200" b="0" i="0" u="none" strike="noStrike" kern="1200" dirty="0">
                <a:solidFill>
                  <a:schemeClr val="tx1"/>
                </a:solidFill>
                <a:effectLst/>
                <a:latin typeface="+mn-lt"/>
                <a:ea typeface="+mn-ea"/>
                <a:cs typeface="+mn-cs"/>
              </a:rPr>
              <a:t> extends </a:t>
            </a:r>
            <a:r>
              <a:rPr lang="en-IN" sz="1200" b="0" i="0" u="none" strike="noStrike" kern="1200" dirty="0" err="1">
                <a:solidFill>
                  <a:schemeClr val="tx1"/>
                </a:solidFill>
                <a:effectLst/>
                <a:latin typeface="+mn-lt"/>
                <a:ea typeface="+mn-ea"/>
                <a:cs typeface="+mn-cs"/>
              </a:rPr>
              <a:t>WebSecurityConfigurerAdapter</a:t>
            </a:r>
            <a:endParaRPr lang="en-IN" sz="1200" b="0" i="0" u="none" strike="noStrike" kern="1200" dirty="0">
              <a:solidFill>
                <a:schemeClr val="tx1"/>
              </a:solidFill>
              <a:effectLst/>
              <a:latin typeface="+mn-lt"/>
              <a:ea typeface="+mn-ea"/>
              <a:cs typeface="+mn-cs"/>
            </a:endParaRPr>
          </a:p>
          <a:p>
            <a:pPr rtl="0" fontAlgn="base"/>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@Override</a:t>
            </a:r>
          </a:p>
          <a:p>
            <a:pPr rtl="0" fontAlgn="base"/>
            <a:r>
              <a:rPr lang="en-IN" sz="1200" b="0" i="0" u="none" strike="noStrike" kern="1200" dirty="0">
                <a:solidFill>
                  <a:schemeClr val="tx1"/>
                </a:solidFill>
                <a:effectLst/>
                <a:latin typeface="+mn-lt"/>
                <a:ea typeface="+mn-ea"/>
                <a:cs typeface="+mn-cs"/>
              </a:rPr>
              <a:t>    protected void configure(</a:t>
            </a:r>
            <a:r>
              <a:rPr lang="en-IN" sz="1200" b="0" i="0" u="none" strike="noStrike" kern="1200" dirty="0" err="1">
                <a:solidFill>
                  <a:schemeClr val="tx1"/>
                </a:solidFill>
                <a:effectLst/>
                <a:latin typeface="+mn-lt"/>
                <a:ea typeface="+mn-ea"/>
                <a:cs typeface="+mn-cs"/>
              </a:rPr>
              <a:t>HttpSecurity</a:t>
            </a:r>
            <a:r>
              <a:rPr lang="en-IN" sz="1200" b="0" i="0" u="none" strike="noStrike" kern="1200" dirty="0">
                <a:solidFill>
                  <a:schemeClr val="tx1"/>
                </a:solidFill>
                <a:effectLst/>
                <a:latin typeface="+mn-lt"/>
                <a:ea typeface="+mn-ea"/>
                <a:cs typeface="+mn-cs"/>
              </a:rPr>
              <a:t> http) throws Exception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http</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csrf</a:t>
            </a:r>
            <a:r>
              <a:rPr lang="en-IN" sz="1200" b="0" i="0" u="none" strike="noStrike" kern="1200" dirty="0">
                <a:solidFill>
                  <a:schemeClr val="tx1"/>
                </a:solidFill>
                <a:effectLst/>
                <a:latin typeface="+mn-lt"/>
                <a:ea typeface="+mn-ea"/>
                <a:cs typeface="+mn-cs"/>
              </a:rPr>
              <a:t>().disable()</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authorizeRequests</a:t>
            </a:r>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anyRequest</a:t>
            </a:r>
            <a:r>
              <a:rPr lang="en-IN" sz="1200" b="0" i="0" u="none" strike="noStrike" kern="1200" dirty="0">
                <a:solidFill>
                  <a:schemeClr val="tx1"/>
                </a:solidFill>
                <a:effectLst/>
                <a:latin typeface="+mn-lt"/>
                <a:ea typeface="+mn-ea"/>
                <a:cs typeface="+mn-cs"/>
              </a:rPr>
              <a:t>().authenticated()</a:t>
            </a:r>
          </a:p>
          <a:p>
            <a:pPr rtl="0" fontAlgn="base"/>
            <a:r>
              <a:rPr lang="en-IN" sz="1200" b="0" i="0" u="none" strike="noStrike" kern="1200" dirty="0">
                <a:solidFill>
                  <a:schemeClr val="tx1"/>
                </a:solidFill>
                <a:effectLst/>
                <a:latin typeface="+mn-lt"/>
                <a:ea typeface="+mn-ea"/>
                <a:cs typeface="+mn-cs"/>
              </a:rPr>
              <a:t>         .and()</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httpBasic</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Autowired</a:t>
            </a:r>
            <a:endParaRPr lang="en-IN" sz="1200" b="0" i="0" u="none" strike="noStrike" kern="1200" dirty="0">
              <a:solidFill>
                <a:schemeClr val="tx1"/>
              </a:solidFill>
              <a:effectLst/>
              <a:latin typeface="+mn-lt"/>
              <a:ea typeface="+mn-ea"/>
              <a:cs typeface="+mn-cs"/>
            </a:endParaRPr>
          </a:p>
          <a:p>
            <a:pPr rtl="0" fontAlgn="base"/>
            <a:r>
              <a:rPr lang="en-IN" sz="1200" b="0" i="0" u="none" strike="noStrike" kern="1200" dirty="0">
                <a:solidFill>
                  <a:schemeClr val="tx1"/>
                </a:solidFill>
                <a:effectLst/>
                <a:latin typeface="+mn-lt"/>
                <a:ea typeface="+mn-ea"/>
                <a:cs typeface="+mn-cs"/>
              </a:rPr>
              <a:t>    public void </a:t>
            </a:r>
            <a:r>
              <a:rPr lang="en-IN" sz="1200" b="0" i="0" u="none" strike="noStrike" kern="1200" dirty="0" err="1">
                <a:solidFill>
                  <a:schemeClr val="tx1"/>
                </a:solidFill>
                <a:effectLst/>
                <a:latin typeface="+mn-lt"/>
                <a:ea typeface="+mn-ea"/>
                <a:cs typeface="+mn-cs"/>
              </a:rPr>
              <a:t>configureGlobal</a:t>
            </a:r>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AuthenticationManagerBuilder</a:t>
            </a:r>
            <a:r>
              <a:rPr lang="en-IN" sz="1200" b="0" i="0" u="none" strike="noStrike" kern="1200" dirty="0">
                <a:solidFill>
                  <a:schemeClr val="tx1"/>
                </a:solidFill>
                <a:effectLst/>
                <a:latin typeface="+mn-lt"/>
                <a:ea typeface="+mn-ea"/>
                <a:cs typeface="+mn-cs"/>
              </a:rPr>
              <a:t> auth) </a:t>
            </a:r>
          </a:p>
          <a:p>
            <a:pPr rtl="0" fontAlgn="base"/>
            <a:r>
              <a:rPr lang="en-IN" sz="1200" b="0" i="0" u="none" strike="noStrike" kern="1200" dirty="0">
                <a:solidFill>
                  <a:schemeClr val="tx1"/>
                </a:solidFill>
                <a:effectLst/>
                <a:latin typeface="+mn-lt"/>
                <a:ea typeface="+mn-ea"/>
                <a:cs typeface="+mn-cs"/>
              </a:rPr>
              <a:t>            throws Exception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auth.inMemoryAuthentication</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.pa</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withUser</a:t>
            </a:r>
            <a:r>
              <a:rPr lang="en-IN" sz="1200" b="0" i="0" u="none" strike="noStrike" kern="1200" dirty="0">
                <a:solidFill>
                  <a:schemeClr val="tx1"/>
                </a:solidFill>
                <a:effectLst/>
                <a:latin typeface="+mn-lt"/>
                <a:ea typeface="+mn-ea"/>
                <a:cs typeface="+mn-cs"/>
              </a:rPr>
              <a:t>("admin")</a:t>
            </a:r>
          </a:p>
          <a:p>
            <a:pPr rtl="0" fontAlgn="base"/>
            <a:r>
              <a:rPr lang="en-IN" sz="1200" b="0" i="0" u="none" strike="noStrike" kern="1200" dirty="0">
                <a:solidFill>
                  <a:schemeClr val="tx1"/>
                </a:solidFill>
                <a:effectLst/>
                <a:latin typeface="+mn-lt"/>
                <a:ea typeface="+mn-ea"/>
                <a:cs typeface="+mn-cs"/>
              </a:rPr>
              <a:t>            .password("{</a:t>
            </a:r>
            <a:r>
              <a:rPr lang="en-IN" sz="1200" b="0" i="0" u="none" strike="noStrike" kern="1200" dirty="0" err="1">
                <a:solidFill>
                  <a:schemeClr val="tx1"/>
                </a:solidFill>
                <a:effectLst/>
                <a:latin typeface="+mn-lt"/>
                <a:ea typeface="+mn-ea"/>
                <a:cs typeface="+mn-cs"/>
              </a:rPr>
              <a:t>noop</a:t>
            </a:r>
            <a:r>
              <a:rPr lang="en-IN" sz="1200" b="0" i="0" u="none" strike="noStrike" kern="1200" dirty="0">
                <a:solidFill>
                  <a:schemeClr val="tx1"/>
                </a:solidFill>
                <a:effectLst/>
                <a:latin typeface="+mn-lt"/>
                <a:ea typeface="+mn-ea"/>
                <a:cs typeface="+mn-cs"/>
              </a:rPr>
              <a:t>}password")</a:t>
            </a:r>
          </a:p>
          <a:p>
            <a:pPr rtl="0" fontAlgn="base"/>
            <a:r>
              <a:rPr lang="en-IN" sz="1200" b="0" i="0" u="none" strike="noStrike" kern="1200" dirty="0">
                <a:solidFill>
                  <a:schemeClr val="tx1"/>
                </a:solidFill>
                <a:effectLst/>
                <a:latin typeface="+mn-lt"/>
                <a:ea typeface="+mn-ea"/>
                <a:cs typeface="+mn-cs"/>
              </a:rPr>
              <a:t>            .roles("USER");</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84</a:t>
            </a:fld>
            <a:endParaRPr lang="en-IN"/>
          </a:p>
        </p:txBody>
      </p:sp>
    </p:spTree>
    <p:extLst>
      <p:ext uri="{BB962C8B-B14F-4D97-AF65-F5344CB8AC3E}">
        <p14:creationId xmlns:p14="http://schemas.microsoft.com/office/powerpoint/2010/main" val="846685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SecurityConfig.java</a:t>
            </a:r>
          </a:p>
          <a:p>
            <a:endParaRPr lang="en-IN" sz="1200" b="0" i="0" u="none" strike="noStrike" kern="1200" dirty="0">
              <a:solidFill>
                <a:schemeClr val="tx1"/>
              </a:solidFill>
              <a:effectLst/>
              <a:latin typeface="+mn-lt"/>
              <a:ea typeface="+mn-ea"/>
              <a:cs typeface="+mn-cs"/>
            </a:endParaRPr>
          </a:p>
          <a:p>
            <a:pPr rtl="0" fontAlgn="base"/>
            <a:r>
              <a:rPr lang="en-IN" sz="1200" b="0" i="0" u="none" strike="noStrike" kern="1200" dirty="0">
                <a:solidFill>
                  <a:schemeClr val="tx1"/>
                </a:solidFill>
                <a:effectLst/>
                <a:latin typeface="+mn-lt"/>
                <a:ea typeface="+mn-ea"/>
                <a:cs typeface="+mn-cs"/>
              </a:rPr>
              <a:t>import </a:t>
            </a:r>
            <a:r>
              <a:rPr lang="en-IN" sz="1200" b="0" i="0" u="none" strike="noStrike" kern="1200" dirty="0" err="1">
                <a:solidFill>
                  <a:schemeClr val="tx1"/>
                </a:solidFill>
                <a:effectLst/>
                <a:latin typeface="+mn-lt"/>
                <a:ea typeface="+mn-ea"/>
                <a:cs typeface="+mn-cs"/>
              </a:rPr>
              <a:t>org.springframework.beans.factory.annotation.Autowired</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import </a:t>
            </a:r>
            <a:r>
              <a:rPr lang="en-IN" sz="1200" b="0" i="0" u="none" strike="noStrike" kern="1200" dirty="0" err="1">
                <a:solidFill>
                  <a:schemeClr val="tx1"/>
                </a:solidFill>
                <a:effectLst/>
                <a:latin typeface="+mn-lt"/>
                <a:ea typeface="+mn-ea"/>
                <a:cs typeface="+mn-cs"/>
              </a:rPr>
              <a:t>org.springframework.context.annotation.Configuration</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import org.springframework.security.config.annotation.authentication.builders.AuthenticationManagerBuilder;</a:t>
            </a:r>
          </a:p>
          <a:p>
            <a:pPr rtl="0" fontAlgn="base"/>
            <a:r>
              <a:rPr lang="en-IN" sz="1200" b="0" i="0" u="none" strike="noStrike" kern="1200" dirty="0">
                <a:solidFill>
                  <a:schemeClr val="tx1"/>
                </a:solidFill>
                <a:effectLst/>
                <a:latin typeface="+mn-lt"/>
                <a:ea typeface="+mn-ea"/>
                <a:cs typeface="+mn-cs"/>
              </a:rPr>
              <a:t>import org.springframework.security.config.annotation.web.builders.HttpSecurity;</a:t>
            </a:r>
          </a:p>
          <a:p>
            <a:pPr rtl="0" fontAlgn="base"/>
            <a:r>
              <a:rPr lang="en-IN" sz="1200" b="0" i="0" u="none" strike="noStrike" kern="1200" dirty="0">
                <a:solidFill>
                  <a:schemeClr val="tx1"/>
                </a:solidFill>
                <a:effectLst/>
                <a:latin typeface="+mn-lt"/>
                <a:ea typeface="+mn-ea"/>
                <a:cs typeface="+mn-cs"/>
              </a:rPr>
              <a:t>import org.springframework.security.config.annotation.web.configuration.WebSecurityConfigurerAdapter;</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@Configuration</a:t>
            </a:r>
          </a:p>
          <a:p>
            <a:pPr rtl="0" fontAlgn="base"/>
            <a:r>
              <a:rPr lang="en-IN" sz="1200" b="0" i="0" u="none" strike="noStrike" kern="1200" dirty="0">
                <a:solidFill>
                  <a:schemeClr val="tx1"/>
                </a:solidFill>
                <a:effectLst/>
                <a:latin typeface="+mn-lt"/>
                <a:ea typeface="+mn-ea"/>
                <a:cs typeface="+mn-cs"/>
              </a:rPr>
              <a:t>public class </a:t>
            </a:r>
            <a:r>
              <a:rPr lang="en-IN" sz="1200" b="0" i="0" u="none" strike="noStrike" kern="1200" dirty="0" err="1">
                <a:solidFill>
                  <a:schemeClr val="tx1"/>
                </a:solidFill>
                <a:effectLst/>
                <a:latin typeface="+mn-lt"/>
                <a:ea typeface="+mn-ea"/>
                <a:cs typeface="+mn-cs"/>
              </a:rPr>
              <a:t>SecurityConfig</a:t>
            </a:r>
            <a:r>
              <a:rPr lang="en-IN" sz="1200" b="0" i="0" u="none" strike="noStrike" kern="1200" dirty="0">
                <a:solidFill>
                  <a:schemeClr val="tx1"/>
                </a:solidFill>
                <a:effectLst/>
                <a:latin typeface="+mn-lt"/>
                <a:ea typeface="+mn-ea"/>
                <a:cs typeface="+mn-cs"/>
              </a:rPr>
              <a:t> extends </a:t>
            </a:r>
            <a:r>
              <a:rPr lang="en-IN" sz="1200" b="0" i="0" u="none" strike="noStrike" kern="1200" dirty="0" err="1">
                <a:solidFill>
                  <a:schemeClr val="tx1"/>
                </a:solidFill>
                <a:effectLst/>
                <a:latin typeface="+mn-lt"/>
                <a:ea typeface="+mn-ea"/>
                <a:cs typeface="+mn-cs"/>
              </a:rPr>
              <a:t>WebSecurityConfigurerAdapter</a:t>
            </a:r>
            <a:endParaRPr lang="en-IN" sz="1200" b="0" i="0" u="none" strike="noStrike" kern="1200" dirty="0">
              <a:solidFill>
                <a:schemeClr val="tx1"/>
              </a:solidFill>
              <a:effectLst/>
              <a:latin typeface="+mn-lt"/>
              <a:ea typeface="+mn-ea"/>
              <a:cs typeface="+mn-cs"/>
            </a:endParaRPr>
          </a:p>
          <a:p>
            <a:pPr rtl="0" fontAlgn="base"/>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@Override</a:t>
            </a:r>
          </a:p>
          <a:p>
            <a:pPr rtl="0" fontAlgn="base"/>
            <a:r>
              <a:rPr lang="en-IN" sz="1200" b="0" i="0" u="none" strike="noStrike" kern="1200" dirty="0">
                <a:solidFill>
                  <a:schemeClr val="tx1"/>
                </a:solidFill>
                <a:effectLst/>
                <a:latin typeface="+mn-lt"/>
                <a:ea typeface="+mn-ea"/>
                <a:cs typeface="+mn-cs"/>
              </a:rPr>
              <a:t>    protected void configure(</a:t>
            </a:r>
            <a:r>
              <a:rPr lang="en-IN" sz="1200" b="0" i="0" u="none" strike="noStrike" kern="1200" dirty="0" err="1">
                <a:solidFill>
                  <a:schemeClr val="tx1"/>
                </a:solidFill>
                <a:effectLst/>
                <a:latin typeface="+mn-lt"/>
                <a:ea typeface="+mn-ea"/>
                <a:cs typeface="+mn-cs"/>
              </a:rPr>
              <a:t>HttpSecurity</a:t>
            </a:r>
            <a:r>
              <a:rPr lang="en-IN" sz="1200" b="0" i="0" u="none" strike="noStrike" kern="1200" dirty="0">
                <a:solidFill>
                  <a:schemeClr val="tx1"/>
                </a:solidFill>
                <a:effectLst/>
                <a:latin typeface="+mn-lt"/>
                <a:ea typeface="+mn-ea"/>
                <a:cs typeface="+mn-cs"/>
              </a:rPr>
              <a:t> http) throws Exception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http</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csrf</a:t>
            </a:r>
            <a:r>
              <a:rPr lang="en-IN" sz="1200" b="0" i="0" u="none" strike="noStrike" kern="1200" dirty="0">
                <a:solidFill>
                  <a:schemeClr val="tx1"/>
                </a:solidFill>
                <a:effectLst/>
                <a:latin typeface="+mn-lt"/>
                <a:ea typeface="+mn-ea"/>
                <a:cs typeface="+mn-cs"/>
              </a:rPr>
              <a:t>().disable()</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authorizeRequests</a:t>
            </a:r>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anyRequest</a:t>
            </a:r>
            <a:r>
              <a:rPr lang="en-IN" sz="1200" b="0" i="0" u="none" strike="noStrike" kern="1200" dirty="0">
                <a:solidFill>
                  <a:schemeClr val="tx1"/>
                </a:solidFill>
                <a:effectLst/>
                <a:latin typeface="+mn-lt"/>
                <a:ea typeface="+mn-ea"/>
                <a:cs typeface="+mn-cs"/>
              </a:rPr>
              <a:t>().authenticated()</a:t>
            </a:r>
          </a:p>
          <a:p>
            <a:pPr rtl="0" fontAlgn="base"/>
            <a:r>
              <a:rPr lang="en-IN" sz="1200" b="0" i="0" u="none" strike="noStrike" kern="1200" dirty="0">
                <a:solidFill>
                  <a:schemeClr val="tx1"/>
                </a:solidFill>
                <a:effectLst/>
                <a:latin typeface="+mn-lt"/>
                <a:ea typeface="+mn-ea"/>
                <a:cs typeface="+mn-cs"/>
              </a:rPr>
              <a:t>         .and()</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httpBasic</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Autowired</a:t>
            </a:r>
            <a:endParaRPr lang="en-IN" sz="1200" b="0" i="0" u="none" strike="noStrike" kern="1200" dirty="0">
              <a:solidFill>
                <a:schemeClr val="tx1"/>
              </a:solidFill>
              <a:effectLst/>
              <a:latin typeface="+mn-lt"/>
              <a:ea typeface="+mn-ea"/>
              <a:cs typeface="+mn-cs"/>
            </a:endParaRPr>
          </a:p>
          <a:p>
            <a:pPr rtl="0" fontAlgn="base"/>
            <a:r>
              <a:rPr lang="en-IN" sz="1200" b="0" i="0" u="none" strike="noStrike" kern="1200" dirty="0">
                <a:solidFill>
                  <a:schemeClr val="tx1"/>
                </a:solidFill>
                <a:effectLst/>
                <a:latin typeface="+mn-lt"/>
                <a:ea typeface="+mn-ea"/>
                <a:cs typeface="+mn-cs"/>
              </a:rPr>
              <a:t>    public void </a:t>
            </a:r>
            <a:r>
              <a:rPr lang="en-IN" sz="1200" b="0" i="0" u="none" strike="noStrike" kern="1200" dirty="0" err="1">
                <a:solidFill>
                  <a:schemeClr val="tx1"/>
                </a:solidFill>
                <a:effectLst/>
                <a:latin typeface="+mn-lt"/>
                <a:ea typeface="+mn-ea"/>
                <a:cs typeface="+mn-cs"/>
              </a:rPr>
              <a:t>configureGlobal</a:t>
            </a:r>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AuthenticationManagerBuilder</a:t>
            </a:r>
            <a:r>
              <a:rPr lang="en-IN" sz="1200" b="0" i="0" u="none" strike="noStrike" kern="1200" dirty="0">
                <a:solidFill>
                  <a:schemeClr val="tx1"/>
                </a:solidFill>
                <a:effectLst/>
                <a:latin typeface="+mn-lt"/>
                <a:ea typeface="+mn-ea"/>
                <a:cs typeface="+mn-cs"/>
              </a:rPr>
              <a:t> auth) </a:t>
            </a:r>
          </a:p>
          <a:p>
            <a:pPr rtl="0" fontAlgn="base"/>
            <a:r>
              <a:rPr lang="en-IN" sz="1200" b="0" i="0" u="none" strike="noStrike" kern="1200" dirty="0">
                <a:solidFill>
                  <a:schemeClr val="tx1"/>
                </a:solidFill>
                <a:effectLst/>
                <a:latin typeface="+mn-lt"/>
                <a:ea typeface="+mn-ea"/>
                <a:cs typeface="+mn-cs"/>
              </a:rPr>
              <a:t>            throws Exception </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auth.inMemoryAuthentication</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.pa</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withUser</a:t>
            </a:r>
            <a:r>
              <a:rPr lang="en-IN" sz="1200" b="0" i="0" u="none" strike="noStrike" kern="1200" dirty="0">
                <a:solidFill>
                  <a:schemeClr val="tx1"/>
                </a:solidFill>
                <a:effectLst/>
                <a:latin typeface="+mn-lt"/>
                <a:ea typeface="+mn-ea"/>
                <a:cs typeface="+mn-cs"/>
              </a:rPr>
              <a:t>("admin")</a:t>
            </a:r>
          </a:p>
          <a:p>
            <a:pPr rtl="0" fontAlgn="base"/>
            <a:r>
              <a:rPr lang="en-IN" sz="1200" b="0" i="0" u="none" strike="noStrike" kern="1200" dirty="0">
                <a:solidFill>
                  <a:schemeClr val="tx1"/>
                </a:solidFill>
                <a:effectLst/>
                <a:latin typeface="+mn-lt"/>
                <a:ea typeface="+mn-ea"/>
                <a:cs typeface="+mn-cs"/>
              </a:rPr>
              <a:t>            .password("{</a:t>
            </a:r>
            <a:r>
              <a:rPr lang="en-IN" sz="1200" b="0" i="0" u="none" strike="noStrike" kern="1200" dirty="0" err="1">
                <a:solidFill>
                  <a:schemeClr val="tx1"/>
                </a:solidFill>
                <a:effectLst/>
                <a:latin typeface="+mn-lt"/>
                <a:ea typeface="+mn-ea"/>
                <a:cs typeface="+mn-cs"/>
              </a:rPr>
              <a:t>noop</a:t>
            </a:r>
            <a:r>
              <a:rPr lang="en-IN" sz="1200" b="0" i="0" u="none" strike="noStrike" kern="1200" dirty="0">
                <a:solidFill>
                  <a:schemeClr val="tx1"/>
                </a:solidFill>
                <a:effectLst/>
                <a:latin typeface="+mn-lt"/>
                <a:ea typeface="+mn-ea"/>
                <a:cs typeface="+mn-cs"/>
              </a:rPr>
              <a:t>}password")</a:t>
            </a:r>
          </a:p>
          <a:p>
            <a:pPr rtl="0" fontAlgn="base"/>
            <a:r>
              <a:rPr lang="en-IN" sz="1200" b="0" i="0" u="none" strike="noStrike" kern="1200" dirty="0">
                <a:solidFill>
                  <a:schemeClr val="tx1"/>
                </a:solidFill>
                <a:effectLst/>
                <a:latin typeface="+mn-lt"/>
                <a:ea typeface="+mn-ea"/>
                <a:cs typeface="+mn-cs"/>
              </a:rPr>
              <a:t>            .roles("USER");</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85</a:t>
            </a:fld>
            <a:endParaRPr lang="en-IN"/>
          </a:p>
        </p:txBody>
      </p:sp>
    </p:spTree>
    <p:extLst>
      <p:ext uri="{BB962C8B-B14F-4D97-AF65-F5344CB8AC3E}">
        <p14:creationId xmlns:p14="http://schemas.microsoft.com/office/powerpoint/2010/main" val="1567955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095CEEDF-9D0B-41EB-A8BC-5635A712ED05}"/>
              </a:ext>
            </a:extLst>
          </p:cNvPr>
          <p:cNvSpPr>
            <a:spLocks noGrp="1" noRot="1" noChangeAspect="1" noTextEdit="1"/>
          </p:cNvSpPr>
          <p:nvPr>
            <p:ph type="sldImg"/>
          </p:nvPr>
        </p:nvSpPr>
        <p:spPr>
          <a:xfrm>
            <a:off x="404813" y="698500"/>
            <a:ext cx="6200775" cy="3489325"/>
          </a:xfrm>
          <a:ln/>
        </p:spPr>
      </p:sp>
      <p:sp>
        <p:nvSpPr>
          <p:cNvPr id="91139" name="Notes Placeholder 2">
            <a:extLst>
              <a:ext uri="{FF2B5EF4-FFF2-40B4-BE49-F238E27FC236}">
                <a16:creationId xmlns:a16="http://schemas.microsoft.com/office/drawing/2014/main" id="{744B209D-9994-47CF-8770-2D75039B34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Spring </a:t>
            </a:r>
            <a:r>
              <a:rPr lang="en-US" sz="1200" b="1" i="0" u="none" strike="noStrike" kern="1200" dirty="0" err="1">
                <a:solidFill>
                  <a:schemeClr val="tx1"/>
                </a:solidFill>
                <a:effectLst/>
                <a:latin typeface="+mn-lt"/>
                <a:ea typeface="+mn-ea"/>
                <a:cs typeface="+mn-cs"/>
              </a:rPr>
              <a:t>IoC</a:t>
            </a:r>
            <a:r>
              <a:rPr lang="en-US" sz="1200" b="1" i="0" u="none" strike="noStrike" kern="1200" dirty="0">
                <a:solidFill>
                  <a:schemeClr val="tx1"/>
                </a:solidFill>
                <a:effectLst/>
                <a:latin typeface="+mn-lt"/>
                <a:ea typeface="+mn-ea"/>
                <a:cs typeface="+mn-cs"/>
              </a:rPr>
              <a:t> container</a:t>
            </a:r>
            <a:r>
              <a:rPr lang="en-US" sz="1200" b="0" i="0" u="none" strike="noStrike" kern="1200" dirty="0">
                <a:solidFill>
                  <a:schemeClr val="tx1"/>
                </a:solidFill>
                <a:effectLst/>
                <a:latin typeface="+mn-lt"/>
                <a:ea typeface="+mn-ea"/>
                <a:cs typeface="+mn-cs"/>
              </a:rPr>
              <a:t> is at the core of the Spring Framework. The container will create the objects, wire them together, configure them, and manage their complete life cycle from creation till destruction. The Spring container uses dependency injection (DI) to manage the components that make up an application.</a:t>
            </a:r>
          </a:p>
          <a:p>
            <a:r>
              <a:rPr lang="en-US" sz="1200" b="0" i="0" u="none" strike="noStrike" kern="1200" dirty="0">
                <a:solidFill>
                  <a:schemeClr val="tx1"/>
                </a:solidFill>
                <a:effectLst/>
                <a:latin typeface="+mn-lt"/>
                <a:ea typeface="+mn-ea"/>
                <a:cs typeface="+mn-cs"/>
              </a:rPr>
              <a:t>Spring provides following two distinct types of containers.</a:t>
            </a:r>
          </a:p>
          <a:p>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container</a:t>
            </a:r>
          </a:p>
          <a:p>
            <a:r>
              <a:rPr lang="en-US" sz="1200" b="0" i="0" u="none" strike="noStrike" kern="1200" dirty="0" err="1">
                <a:solidFill>
                  <a:schemeClr val="tx1"/>
                </a:solidFill>
                <a:effectLst/>
                <a:latin typeface="+mn-lt"/>
                <a:ea typeface="+mn-ea"/>
                <a:cs typeface="+mn-cs"/>
              </a:rPr>
              <a:t>ApplicationContext</a:t>
            </a:r>
            <a:r>
              <a:rPr lang="en-US" sz="1200" b="0" i="0" u="none" strike="noStrike" kern="1200" dirty="0">
                <a:solidFill>
                  <a:schemeClr val="tx1"/>
                </a:solidFill>
                <a:effectLst/>
                <a:latin typeface="+mn-lt"/>
                <a:ea typeface="+mn-ea"/>
                <a:cs typeface="+mn-cs"/>
              </a:rPr>
              <a:t> container</a:t>
            </a:r>
          </a:p>
          <a:p>
            <a:endParaRPr lang="en-US" altLang="en-US" dirty="0"/>
          </a:p>
        </p:txBody>
      </p:sp>
      <p:sp>
        <p:nvSpPr>
          <p:cNvPr id="91140" name="Slide Number Placeholder 3">
            <a:extLst>
              <a:ext uri="{FF2B5EF4-FFF2-40B4-BE49-F238E27FC236}">
                <a16:creationId xmlns:a16="http://schemas.microsoft.com/office/drawing/2014/main" id="{DB37EB64-B965-479B-B7C9-AB82ED79DAF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834C957D-ACA3-4DCA-9A20-E0560036156F}" type="slidenum">
              <a:rPr lang="en-GB" altLang="en-US" sz="1200">
                <a:solidFill>
                  <a:srgbClr val="000000"/>
                </a:solidFill>
                <a:latin typeface="Times New Roman" panose="02020603050405020304" pitchFamily="18" charset="0"/>
              </a:rPr>
              <a:pPr eaLnBrk="1" hangingPunct="1"/>
              <a:t>11</a:t>
            </a:fld>
            <a:endParaRPr lang="en-GB" altLang="en-US" sz="1200">
              <a:solidFill>
                <a:srgbClr val="000000"/>
              </a:solidFill>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224B15F8-5537-4D3A-A967-FD629B2716E4}"/>
              </a:ext>
            </a:extLst>
          </p:cNvPr>
          <p:cNvSpPr>
            <a:spLocks noGrp="1" noRot="1" noChangeAspect="1" noTextEdit="1"/>
          </p:cNvSpPr>
          <p:nvPr>
            <p:ph type="sldImg"/>
          </p:nvPr>
        </p:nvSpPr>
        <p:spPr>
          <a:xfrm>
            <a:off x="404813" y="698500"/>
            <a:ext cx="6200775" cy="3489325"/>
          </a:xfrm>
          <a:ln/>
        </p:spPr>
      </p:sp>
      <p:sp>
        <p:nvSpPr>
          <p:cNvPr id="141315" name="Notes Placeholder 2">
            <a:extLst>
              <a:ext uri="{FF2B5EF4-FFF2-40B4-BE49-F238E27FC236}">
                <a16:creationId xmlns:a16="http://schemas.microsoft.com/office/drawing/2014/main" id="{0855E28A-1B9D-4FDE-8E4B-2DA2C6CA4C37}"/>
              </a:ext>
            </a:extLst>
          </p:cNvPr>
          <p:cNvSpPr>
            <a:spLocks noGrp="1"/>
          </p:cNvSpPr>
          <p:nvPr>
            <p:ph type="body" idx="1"/>
          </p:nvPr>
        </p:nvSpPr>
        <p:spPr>
          <a:ln/>
        </p:spPr>
        <p:txBody>
          <a:bodyPr/>
          <a:lstStyle/>
          <a:p>
            <a:pPr algn="just">
              <a:defRPr/>
            </a:pPr>
            <a:r>
              <a:rPr lang="en-US" sz="1050" b="1" u="sng" dirty="0"/>
              <a:t>Spring core: </a:t>
            </a:r>
            <a:r>
              <a:rPr lang="en-US" sz="1050" dirty="0"/>
              <a:t>Most fundamental part which provides </a:t>
            </a:r>
            <a:r>
              <a:rPr lang="en-US" sz="1050" dirty="0" err="1"/>
              <a:t>IoC</a:t>
            </a:r>
            <a:r>
              <a:rPr lang="en-US" sz="1050" dirty="0"/>
              <a:t> and Dependency Injection features.  The basic concept here is the </a:t>
            </a:r>
            <a:r>
              <a:rPr lang="en-US" sz="1050" dirty="0" err="1"/>
              <a:t>BeanFactory</a:t>
            </a:r>
            <a:r>
              <a:rPr lang="en-US" sz="1050" dirty="0"/>
              <a:t> The </a:t>
            </a:r>
            <a:r>
              <a:rPr lang="en-US" sz="1050" dirty="0" err="1"/>
              <a:t>org.springframework.beans</a:t>
            </a:r>
            <a:r>
              <a:rPr lang="en-US" sz="1050" dirty="0"/>
              <a:t> and </a:t>
            </a:r>
            <a:r>
              <a:rPr lang="en-US" sz="1050" dirty="0" err="1"/>
              <a:t>org.springframework.context</a:t>
            </a:r>
            <a:r>
              <a:rPr lang="en-US" sz="1050" dirty="0"/>
              <a:t> packages provide the basis for the Spring Framework’s </a:t>
            </a:r>
            <a:r>
              <a:rPr lang="en-US" sz="1050" dirty="0" err="1"/>
              <a:t>IoC</a:t>
            </a:r>
            <a:r>
              <a:rPr lang="en-US" sz="1050" dirty="0"/>
              <a:t> container. </a:t>
            </a:r>
          </a:p>
          <a:p>
            <a:pPr algn="just">
              <a:defRPr/>
            </a:pPr>
            <a:r>
              <a:rPr lang="en-US" sz="1050" b="1" dirty="0"/>
              <a:t>The </a:t>
            </a:r>
            <a:r>
              <a:rPr lang="en-US" sz="1050" b="1" dirty="0" err="1"/>
              <a:t>BeanFactory</a:t>
            </a:r>
            <a:r>
              <a:rPr lang="en-US" sz="1050" b="1" dirty="0"/>
              <a:t> Interface</a:t>
            </a:r>
            <a:r>
              <a:rPr lang="en-US" sz="1050" dirty="0"/>
              <a:t>: It provides sophisticated implementation of the factory pattern which removes the need of programmatic singletons and allows you to decouple the configuration and specification of dependencies from your actual program logic.  The </a:t>
            </a:r>
            <a:r>
              <a:rPr lang="en-US" sz="1050" dirty="0" err="1"/>
              <a:t>BeanFactory</a:t>
            </a:r>
            <a:r>
              <a:rPr lang="en-US" sz="1050" dirty="0"/>
              <a:t> creates objects for you based on XML Configuration.</a:t>
            </a:r>
          </a:p>
          <a:p>
            <a:pPr algn="just">
              <a:defRPr/>
            </a:pPr>
            <a:r>
              <a:rPr lang="en-US" sz="1050" b="1" dirty="0"/>
              <a:t>The </a:t>
            </a:r>
            <a:r>
              <a:rPr lang="en-US" sz="1050" b="1" dirty="0" err="1"/>
              <a:t>ApplicationContext</a:t>
            </a:r>
            <a:r>
              <a:rPr lang="en-US" sz="1050" b="1" dirty="0"/>
              <a:t> interface</a:t>
            </a:r>
            <a:r>
              <a:rPr lang="en-US" sz="1050" dirty="0"/>
              <a:t> extends </a:t>
            </a:r>
            <a:r>
              <a:rPr lang="en-US" sz="1050" dirty="0" err="1"/>
              <a:t>BeanFactory</a:t>
            </a:r>
            <a:r>
              <a:rPr lang="en-US" sz="1050" dirty="0"/>
              <a:t> interface: It adds enterprise-centric functionalities to the features of </a:t>
            </a:r>
            <a:r>
              <a:rPr lang="en-US" sz="1050" dirty="0" err="1"/>
              <a:t>BeanFactory</a:t>
            </a:r>
            <a:r>
              <a:rPr lang="en-US" sz="1050" dirty="0"/>
              <a:t> like easier integration with Spring’s AOP features, message resource handling, event propagation and application-layer specific contexts such as the </a:t>
            </a:r>
            <a:r>
              <a:rPr lang="en-US" sz="1050" dirty="0" err="1"/>
              <a:t>WebApplicationContext</a:t>
            </a:r>
            <a:r>
              <a:rPr lang="en-US" sz="1050" dirty="0"/>
              <a:t> for use in web application.</a:t>
            </a:r>
          </a:p>
          <a:p>
            <a:pPr algn="just">
              <a:defRPr/>
            </a:pPr>
            <a:endParaRPr lang="en-US" sz="1050" dirty="0"/>
          </a:p>
          <a:p>
            <a:pPr algn="just">
              <a:defRPr/>
            </a:pPr>
            <a:r>
              <a:rPr lang="en-US" sz="1050" dirty="0"/>
              <a:t>The Beans: The objects managed by the Spring </a:t>
            </a:r>
            <a:r>
              <a:rPr lang="en-US" sz="1050" dirty="0" err="1"/>
              <a:t>IoC</a:t>
            </a:r>
            <a:r>
              <a:rPr lang="en-US" sz="1050" dirty="0"/>
              <a:t> container are referred as Beans.  A bean is simply an object that is instantiated, assembled and otherwise managed by a Spring </a:t>
            </a:r>
            <a:r>
              <a:rPr lang="en-US" sz="1050" dirty="0" err="1"/>
              <a:t>IoC</a:t>
            </a:r>
            <a:r>
              <a:rPr lang="en-US" sz="1050" dirty="0"/>
              <a:t> container.</a:t>
            </a:r>
          </a:p>
          <a:p>
            <a:pPr algn="just">
              <a:defRPr/>
            </a:pPr>
            <a:endParaRPr lang="en-US" sz="1050" dirty="0"/>
          </a:p>
          <a:p>
            <a:pPr algn="just">
              <a:defRPr/>
            </a:pPr>
            <a:r>
              <a:rPr lang="en-US" sz="1050" dirty="0"/>
              <a:t>The Container: The </a:t>
            </a:r>
            <a:r>
              <a:rPr lang="en-US" sz="1050" dirty="0" err="1"/>
              <a:t>BeanFactory</a:t>
            </a:r>
            <a:r>
              <a:rPr lang="en-US" sz="1050" dirty="0"/>
              <a:t> is actual representation of the Spring </a:t>
            </a:r>
            <a:r>
              <a:rPr lang="en-US" sz="1050" dirty="0" err="1"/>
              <a:t>IoC</a:t>
            </a:r>
            <a:r>
              <a:rPr lang="en-US" sz="1050" dirty="0"/>
              <a:t> container that is responsible for containing and managing beans.  Its responsibilities include instantiating or sourcing application objects, configuring such objects and assembling the dependencies between these objects.  The most commonly used implementation of </a:t>
            </a:r>
            <a:r>
              <a:rPr lang="en-US" sz="1050" dirty="0" err="1"/>
              <a:t>BeanFactory</a:t>
            </a:r>
            <a:r>
              <a:rPr lang="en-US" sz="1050" dirty="0"/>
              <a:t> is </a:t>
            </a:r>
            <a:r>
              <a:rPr lang="en-US" sz="1050" dirty="0" err="1"/>
              <a:t>XmlBeanFactory</a:t>
            </a:r>
            <a:r>
              <a:rPr lang="en-US" sz="1050" dirty="0"/>
              <a:t> class.  This implementation allows expressing the objects and interdependencies between such objects in terms of XML.  The </a:t>
            </a:r>
            <a:r>
              <a:rPr lang="en-US" sz="1050" dirty="0" err="1"/>
              <a:t>XmlBeanFactory</a:t>
            </a:r>
            <a:r>
              <a:rPr lang="en-US" sz="1050" dirty="0"/>
              <a:t> takes this XML configuration metadata and uses it to create a fully configured system or application.</a:t>
            </a:r>
          </a:p>
          <a:p>
            <a:r>
              <a:rPr lang="en-US" sz="1200" b="1" i="0" u="none" strike="noStrike" kern="1200" dirty="0">
                <a:solidFill>
                  <a:schemeClr val="tx1"/>
                </a:solidFill>
                <a:effectLst/>
                <a:latin typeface="+mn-lt"/>
                <a:ea typeface="+mn-ea"/>
                <a:cs typeface="+mn-cs"/>
              </a:rPr>
              <a:t>Spring </a:t>
            </a:r>
            <a:r>
              <a:rPr lang="en-US" sz="1200" b="1" i="0" u="none" strike="noStrike" kern="1200" dirty="0" err="1">
                <a:solidFill>
                  <a:schemeClr val="tx1"/>
                </a:solidFill>
                <a:effectLst/>
                <a:latin typeface="+mn-lt"/>
                <a:ea typeface="+mn-ea"/>
                <a:cs typeface="+mn-cs"/>
              </a:rPr>
              <a:t>BeanFactory</a:t>
            </a:r>
            <a:r>
              <a:rPr lang="en-US" sz="1200" b="1" i="0" u="none" strike="noStrike" kern="1200" dirty="0">
                <a:solidFill>
                  <a:schemeClr val="tx1"/>
                </a:solidFill>
                <a:effectLst/>
                <a:latin typeface="+mn-lt"/>
                <a:ea typeface="+mn-ea"/>
                <a:cs typeface="+mn-cs"/>
              </a:rPr>
              <a:t> container</a:t>
            </a:r>
          </a:p>
          <a:p>
            <a:r>
              <a:rPr lang="en-US" sz="1200" b="0" i="0" u="none" strike="noStrike" kern="1200" dirty="0">
                <a:solidFill>
                  <a:schemeClr val="tx1"/>
                </a:solidFill>
                <a:effectLst/>
                <a:latin typeface="+mn-lt"/>
                <a:ea typeface="+mn-ea"/>
                <a:cs typeface="+mn-cs"/>
              </a:rPr>
              <a:t>A </a:t>
            </a:r>
            <a:r>
              <a:rPr lang="en-US" sz="1200" b="1"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is essentially nothing more than the interface for an advanced factory capable of maintaining a registry of different beans and their dependencies. The </a:t>
            </a:r>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enables you to read bean definitions and access them using the bean factory. When using just the </a:t>
            </a:r>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you would create one and read in some bean definitions in the XML format as follows:</a:t>
            </a:r>
          </a:p>
          <a:p>
            <a:pPr rtl="0" fontAlgn="base"/>
            <a:r>
              <a:rPr lang="en-US" sz="1200" b="0" i="0" u="none" strike="noStrike" kern="1200" dirty="0">
                <a:solidFill>
                  <a:schemeClr val="tx1"/>
                </a:solidFill>
                <a:effectLst/>
                <a:latin typeface="+mn-lt"/>
                <a:ea typeface="+mn-ea"/>
                <a:cs typeface="+mn-cs"/>
              </a:rPr>
              <a:t>How to Create </a:t>
            </a:r>
            <a:r>
              <a:rPr lang="en-US" sz="1200" b="0" i="0" u="none" strike="noStrike" kern="1200" dirty="0" err="1">
                <a:solidFill>
                  <a:schemeClr val="tx1"/>
                </a:solidFill>
                <a:effectLst/>
                <a:latin typeface="+mn-lt"/>
                <a:ea typeface="+mn-ea"/>
                <a:cs typeface="+mn-cs"/>
              </a:rPr>
              <a:t>XmlBeanFactoryInputStream</a:t>
            </a:r>
            <a:r>
              <a:rPr lang="en-US" sz="1200" b="0" i="0" u="none" strike="noStrike" kern="1200" dirty="0">
                <a:solidFill>
                  <a:schemeClr val="tx1"/>
                </a:solidFill>
                <a:effectLst/>
                <a:latin typeface="+mn-lt"/>
                <a:ea typeface="+mn-ea"/>
                <a:cs typeface="+mn-cs"/>
              </a:rPr>
              <a:t> is = new </a:t>
            </a:r>
            <a:r>
              <a:rPr lang="en-US" sz="1200" b="0" i="0" u="none" strike="noStrike" kern="1200" dirty="0" err="1">
                <a:solidFill>
                  <a:schemeClr val="tx1"/>
                </a:solidFill>
                <a:effectLst/>
                <a:latin typeface="+mn-lt"/>
                <a:ea typeface="+mn-ea"/>
                <a:cs typeface="+mn-cs"/>
              </a:rPr>
              <a:t>FileInputStream</a:t>
            </a:r>
            <a:r>
              <a:rPr lang="en-US" sz="1200" b="0" i="0" u="none" strike="noStrike" kern="1200" dirty="0">
                <a:solidFill>
                  <a:schemeClr val="tx1"/>
                </a:solidFill>
                <a:effectLst/>
                <a:latin typeface="+mn-lt"/>
                <a:ea typeface="+mn-ea"/>
                <a:cs typeface="+mn-cs"/>
              </a:rPr>
              <a:t>("beans.xml");</a:t>
            </a:r>
          </a:p>
          <a:p>
            <a:pPr rtl="0" fontAlgn="base"/>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factory = new </a:t>
            </a:r>
            <a:r>
              <a:rPr lang="en-US" sz="1200" b="0" i="0" u="none" strike="noStrike" kern="1200" dirty="0" err="1">
                <a:solidFill>
                  <a:schemeClr val="tx1"/>
                </a:solidFill>
                <a:effectLst/>
                <a:latin typeface="+mn-lt"/>
                <a:ea typeface="+mn-ea"/>
                <a:cs typeface="+mn-cs"/>
              </a:rPr>
              <a:t>XmlBeanFactory</a:t>
            </a:r>
            <a:r>
              <a:rPr lang="en-US" sz="1200" b="0" i="0" u="none" strike="noStrike" kern="1200" dirty="0">
                <a:solidFill>
                  <a:schemeClr val="tx1"/>
                </a:solidFill>
                <a:effectLst/>
                <a:latin typeface="+mn-lt"/>
                <a:ea typeface="+mn-ea"/>
                <a:cs typeface="+mn-cs"/>
              </a:rPr>
              <a:t>(is);</a:t>
            </a:r>
          </a:p>
          <a:p>
            <a:pPr rtl="0" fontAlgn="base"/>
            <a:r>
              <a:rPr lang="en-US" sz="1200" b="0" i="0" u="none" strike="noStrike" kern="1200" dirty="0">
                <a:solidFill>
                  <a:schemeClr val="tx1"/>
                </a:solidFill>
                <a:effectLst/>
                <a:latin typeface="+mn-lt"/>
                <a:ea typeface="+mn-ea"/>
                <a:cs typeface="+mn-cs"/>
              </a:rPr>
              <a:t> </a:t>
            </a:r>
          </a:p>
          <a:p>
            <a:pPr rtl="0" fontAlgn="base"/>
            <a:r>
              <a:rPr lang="en-US" sz="1200" b="0" i="0" u="none" strike="noStrike" kern="1200" dirty="0">
                <a:solidFill>
                  <a:schemeClr val="tx1"/>
                </a:solidFill>
                <a:effectLst/>
                <a:latin typeface="+mn-lt"/>
                <a:ea typeface="+mn-ea"/>
                <a:cs typeface="+mn-cs"/>
              </a:rPr>
              <a:t>//Get bean</a:t>
            </a:r>
          </a:p>
          <a:p>
            <a:pPr rtl="0" fontAlgn="base"/>
            <a:r>
              <a:rPr lang="en-US" sz="1200" b="0" i="0" u="none" strike="noStrike" kern="1200" dirty="0">
                <a:solidFill>
                  <a:schemeClr val="tx1"/>
                </a:solidFill>
                <a:effectLst/>
                <a:latin typeface="+mn-lt"/>
                <a:ea typeface="+mn-ea"/>
                <a:cs typeface="+mn-cs"/>
              </a:rPr>
              <a:t>HelloWorld obj = (HelloWorld) </a:t>
            </a:r>
            <a:r>
              <a:rPr lang="en-US" sz="1200" b="0" i="0" u="none" strike="noStrike" kern="1200" dirty="0" err="1">
                <a:solidFill>
                  <a:schemeClr val="tx1"/>
                </a:solidFill>
                <a:effectLst/>
                <a:latin typeface="+mn-lt"/>
                <a:ea typeface="+mn-ea"/>
                <a:cs typeface="+mn-cs"/>
              </a:rPr>
              <a:t>factory.getBean</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Other ways to create bean factory are as below:</a:t>
            </a:r>
          </a:p>
          <a:p>
            <a:pPr rtl="0" fontAlgn="base"/>
            <a:r>
              <a:rPr lang="en-US" sz="1200" b="0" i="0" u="none" strike="noStrike" kern="1200" dirty="0">
                <a:solidFill>
                  <a:schemeClr val="tx1"/>
                </a:solidFill>
                <a:effectLst/>
                <a:latin typeface="+mn-lt"/>
                <a:ea typeface="+mn-ea"/>
                <a:cs typeface="+mn-cs"/>
              </a:rPr>
              <a:t>How to Create </a:t>
            </a:r>
            <a:r>
              <a:rPr lang="en-US" sz="1200" b="0" i="0" u="none" strike="noStrike" kern="1200" dirty="0" err="1">
                <a:solidFill>
                  <a:schemeClr val="tx1"/>
                </a:solidFill>
                <a:effectLst/>
                <a:latin typeface="+mn-lt"/>
                <a:ea typeface="+mn-ea"/>
                <a:cs typeface="+mn-cs"/>
              </a:rPr>
              <a:t>XmlBeanFactoryResource</a:t>
            </a:r>
            <a:r>
              <a:rPr lang="en-US" sz="1200" b="0" i="0" u="none" strike="noStrike" kern="1200" dirty="0">
                <a:solidFill>
                  <a:schemeClr val="tx1"/>
                </a:solidFill>
                <a:effectLst/>
                <a:latin typeface="+mn-lt"/>
                <a:ea typeface="+mn-ea"/>
                <a:cs typeface="+mn-cs"/>
              </a:rPr>
              <a:t> resource = new </a:t>
            </a:r>
            <a:r>
              <a:rPr lang="en-US" sz="1200" b="0" i="0" u="none" strike="noStrike" kern="1200" dirty="0" err="1">
                <a:solidFill>
                  <a:schemeClr val="tx1"/>
                </a:solidFill>
                <a:effectLst/>
                <a:latin typeface="+mn-lt"/>
                <a:ea typeface="+mn-ea"/>
                <a:cs typeface="+mn-cs"/>
              </a:rPr>
              <a:t>FileSystemResource</a:t>
            </a:r>
            <a:r>
              <a:rPr lang="en-US" sz="1200" b="0" i="0" u="none" strike="noStrike" kern="1200" dirty="0">
                <a:solidFill>
                  <a:schemeClr val="tx1"/>
                </a:solidFill>
                <a:effectLst/>
                <a:latin typeface="+mn-lt"/>
                <a:ea typeface="+mn-ea"/>
                <a:cs typeface="+mn-cs"/>
              </a:rPr>
              <a:t>("beans.xml");</a:t>
            </a:r>
          </a:p>
          <a:p>
            <a:pPr rtl="0" fontAlgn="base"/>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factory = new </a:t>
            </a:r>
            <a:r>
              <a:rPr lang="en-US" sz="1200" b="0" i="0" u="none" strike="noStrike" kern="1200" dirty="0" err="1">
                <a:solidFill>
                  <a:schemeClr val="tx1"/>
                </a:solidFill>
                <a:effectLst/>
                <a:latin typeface="+mn-lt"/>
                <a:ea typeface="+mn-ea"/>
                <a:cs typeface="+mn-cs"/>
              </a:rPr>
              <a:t>XmlBeanFactory</a:t>
            </a:r>
            <a:r>
              <a:rPr lang="en-US" sz="1200" b="0" i="0" u="none" strike="noStrike" kern="1200" dirty="0">
                <a:solidFill>
                  <a:schemeClr val="tx1"/>
                </a:solidFill>
                <a:effectLst/>
                <a:latin typeface="+mn-lt"/>
                <a:ea typeface="+mn-ea"/>
                <a:cs typeface="+mn-cs"/>
              </a:rPr>
              <a:t>(resource);</a:t>
            </a:r>
          </a:p>
          <a:p>
            <a:pPr rtl="0" fontAlgn="base"/>
            <a:r>
              <a:rPr lang="en-US" sz="1200" b="0" i="0" u="none" strike="noStrike" kern="1200" dirty="0">
                <a:solidFill>
                  <a:schemeClr val="tx1"/>
                </a:solidFill>
                <a:effectLst/>
                <a:latin typeface="+mn-lt"/>
                <a:ea typeface="+mn-ea"/>
                <a:cs typeface="+mn-cs"/>
              </a:rPr>
              <a:t> </a:t>
            </a:r>
          </a:p>
          <a:p>
            <a:pPr rtl="0" fontAlgn="base"/>
            <a:r>
              <a:rPr lang="en-US" sz="1200" b="0" i="0" u="none" strike="noStrike" kern="1200" dirty="0" err="1">
                <a:solidFill>
                  <a:schemeClr val="tx1"/>
                </a:solidFill>
                <a:effectLst/>
                <a:latin typeface="+mn-lt"/>
                <a:ea typeface="+mn-ea"/>
                <a:cs typeface="+mn-cs"/>
              </a:rPr>
              <a:t>ClassPathResource</a:t>
            </a:r>
            <a:r>
              <a:rPr lang="en-US" sz="1200" b="0" i="0" u="none" strike="noStrike" kern="1200" dirty="0">
                <a:solidFill>
                  <a:schemeClr val="tx1"/>
                </a:solidFill>
                <a:effectLst/>
                <a:latin typeface="+mn-lt"/>
                <a:ea typeface="+mn-ea"/>
                <a:cs typeface="+mn-cs"/>
              </a:rPr>
              <a:t> resource = new </a:t>
            </a:r>
            <a:r>
              <a:rPr lang="en-US" sz="1200" b="0" i="0" u="none" strike="noStrike" kern="1200" dirty="0" err="1">
                <a:solidFill>
                  <a:schemeClr val="tx1"/>
                </a:solidFill>
                <a:effectLst/>
                <a:latin typeface="+mn-lt"/>
                <a:ea typeface="+mn-ea"/>
                <a:cs typeface="+mn-cs"/>
              </a:rPr>
              <a:t>ClassPathResource</a:t>
            </a:r>
            <a:r>
              <a:rPr lang="en-US" sz="1200" b="0" i="0" u="none" strike="noStrike" kern="1200" dirty="0">
                <a:solidFill>
                  <a:schemeClr val="tx1"/>
                </a:solidFill>
                <a:effectLst/>
                <a:latin typeface="+mn-lt"/>
                <a:ea typeface="+mn-ea"/>
                <a:cs typeface="+mn-cs"/>
              </a:rPr>
              <a:t>("beans.xml");</a:t>
            </a:r>
          </a:p>
          <a:p>
            <a:pPr rtl="0" fontAlgn="base"/>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factory = new </a:t>
            </a:r>
            <a:r>
              <a:rPr lang="en-US" sz="1200" b="0" i="0" u="none" strike="noStrike" kern="1200" dirty="0" err="1">
                <a:solidFill>
                  <a:schemeClr val="tx1"/>
                </a:solidFill>
                <a:effectLst/>
                <a:latin typeface="+mn-lt"/>
                <a:ea typeface="+mn-ea"/>
                <a:cs typeface="+mn-cs"/>
              </a:rPr>
              <a:t>XmlBeanFactory</a:t>
            </a:r>
            <a:r>
              <a:rPr lang="en-US" sz="1200" b="0" i="0" u="none" strike="noStrike" kern="1200" dirty="0">
                <a:solidFill>
                  <a:schemeClr val="tx1"/>
                </a:solidFill>
                <a:effectLst/>
                <a:latin typeface="+mn-lt"/>
                <a:ea typeface="+mn-ea"/>
                <a:cs typeface="+mn-cs"/>
              </a:rPr>
              <a:t>(resource);</a:t>
            </a:r>
          </a:p>
          <a:p>
            <a:r>
              <a:rPr lang="en-US" sz="1200" b="0" i="0" u="none" strike="noStrike" kern="1200" dirty="0">
                <a:solidFill>
                  <a:schemeClr val="tx1"/>
                </a:solidFill>
                <a:effectLst/>
                <a:latin typeface="+mn-lt"/>
                <a:ea typeface="+mn-ea"/>
                <a:cs typeface="+mn-cs"/>
              </a:rPr>
              <a:t>Basically that’s all there is. Using </a:t>
            </a:r>
            <a:r>
              <a:rPr lang="en-US" sz="1200" b="0" i="0" u="none" strike="noStrike" kern="1200" dirty="0" err="1">
                <a:solidFill>
                  <a:schemeClr val="tx1"/>
                </a:solidFill>
                <a:effectLst/>
                <a:latin typeface="+mn-lt"/>
                <a:ea typeface="+mn-ea"/>
                <a:cs typeface="+mn-cs"/>
              </a:rPr>
              <a:t>getBean</a:t>
            </a:r>
            <a:r>
              <a:rPr lang="en-US" sz="1200" b="0" i="0" u="none" strike="noStrike" kern="1200" dirty="0">
                <a:solidFill>
                  <a:schemeClr val="tx1"/>
                </a:solidFill>
                <a:effectLst/>
                <a:latin typeface="+mn-lt"/>
                <a:ea typeface="+mn-ea"/>
                <a:cs typeface="+mn-cs"/>
              </a:rPr>
              <a:t>(String), you can retrieve instances of your beans; the client-side view of the </a:t>
            </a:r>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is surprisingly simple.</a:t>
            </a:r>
          </a:p>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interface has only six methods for client code to call:</a:t>
            </a:r>
          </a:p>
          <a:p>
            <a:r>
              <a:rPr lang="en-US" sz="1200" b="0" i="0" u="none" strike="noStrike" kern="1200" dirty="0" err="1">
                <a:solidFill>
                  <a:schemeClr val="tx1"/>
                </a:solidFill>
                <a:effectLst/>
                <a:latin typeface="+mn-lt"/>
                <a:ea typeface="+mn-ea"/>
                <a:cs typeface="+mn-cs"/>
              </a:rPr>
              <a:t>boolean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containsBean</a:t>
            </a:r>
            <a:r>
              <a:rPr lang="en-US" sz="1200" b="0" i="0" u="none" strike="noStrike" kern="1200" dirty="0">
                <a:solidFill>
                  <a:schemeClr val="tx1"/>
                </a:solidFill>
                <a:effectLst/>
                <a:latin typeface="+mn-lt"/>
                <a:ea typeface="+mn-ea"/>
                <a:cs typeface="+mn-cs"/>
              </a:rPr>
              <a:t>(String): returns true if the </a:t>
            </a:r>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contains a bean definition or bean instance that matches the given name</a:t>
            </a:r>
          </a:p>
          <a:p>
            <a:r>
              <a:rPr lang="en-US" sz="1200" b="0" i="0" u="none" strike="noStrike" kern="1200" dirty="0">
                <a:solidFill>
                  <a:schemeClr val="tx1"/>
                </a:solidFill>
                <a:effectLst/>
                <a:latin typeface="+mn-lt"/>
                <a:ea typeface="+mn-ea"/>
                <a:cs typeface="+mn-cs"/>
              </a:rPr>
              <a:t>Object </a:t>
            </a:r>
            <a:r>
              <a:rPr lang="en-US" sz="1200" b="0" i="0" u="none" strike="noStrike" kern="1200" dirty="0" err="1">
                <a:solidFill>
                  <a:schemeClr val="tx1"/>
                </a:solidFill>
                <a:effectLst/>
                <a:latin typeface="+mn-lt"/>
                <a:ea typeface="+mn-ea"/>
                <a:cs typeface="+mn-cs"/>
              </a:rPr>
              <a:t>getBean</a:t>
            </a:r>
            <a:r>
              <a:rPr lang="en-US" sz="1200" b="0" i="0" u="none" strike="noStrike" kern="1200" dirty="0">
                <a:solidFill>
                  <a:schemeClr val="tx1"/>
                </a:solidFill>
                <a:effectLst/>
                <a:latin typeface="+mn-lt"/>
                <a:ea typeface="+mn-ea"/>
                <a:cs typeface="+mn-cs"/>
              </a:rPr>
              <a:t>(String): returns an instance of the bean registered under the given name. Depending on how the bean was configured by the </a:t>
            </a:r>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configuration, either a singleton and thus shared instance or a newly created bean will be returned. A </a:t>
            </a:r>
            <a:r>
              <a:rPr lang="en-US" sz="1200" b="0" i="0" u="none" strike="noStrike" kern="1200" dirty="0" err="1">
                <a:solidFill>
                  <a:schemeClr val="tx1"/>
                </a:solidFill>
                <a:effectLst/>
                <a:latin typeface="+mn-lt"/>
                <a:ea typeface="+mn-ea"/>
                <a:cs typeface="+mn-cs"/>
              </a:rPr>
              <a:t>BeansException</a:t>
            </a:r>
            <a:r>
              <a:rPr lang="en-US" sz="1200" b="0" i="0" u="none" strike="noStrike" kern="1200" dirty="0">
                <a:solidFill>
                  <a:schemeClr val="tx1"/>
                </a:solidFill>
                <a:effectLst/>
                <a:latin typeface="+mn-lt"/>
                <a:ea typeface="+mn-ea"/>
                <a:cs typeface="+mn-cs"/>
              </a:rPr>
              <a:t> will be thrown when either the bean could not be found (in which case it’ll be a </a:t>
            </a:r>
            <a:r>
              <a:rPr lang="en-US" sz="1200" b="0" i="0" u="none" strike="noStrike" kern="1200" dirty="0" err="1">
                <a:solidFill>
                  <a:schemeClr val="tx1"/>
                </a:solidFill>
                <a:effectLst/>
                <a:latin typeface="+mn-lt"/>
                <a:ea typeface="+mn-ea"/>
                <a:cs typeface="+mn-cs"/>
              </a:rPr>
              <a:t>NoSuchBeanDefinitionException</a:t>
            </a:r>
            <a:r>
              <a:rPr lang="en-US" sz="1200" b="0" i="0" u="none" strike="noStrike" kern="1200" dirty="0">
                <a:solidFill>
                  <a:schemeClr val="tx1"/>
                </a:solidFill>
                <a:effectLst/>
                <a:latin typeface="+mn-lt"/>
                <a:ea typeface="+mn-ea"/>
                <a:cs typeface="+mn-cs"/>
              </a:rPr>
              <a:t>), or an exception occurred while instantiating and preparing the bean</a:t>
            </a:r>
          </a:p>
          <a:p>
            <a:r>
              <a:rPr lang="en-US" sz="1200" b="0" i="0" u="none" strike="noStrike" kern="1200" dirty="0">
                <a:solidFill>
                  <a:schemeClr val="tx1"/>
                </a:solidFill>
                <a:effectLst/>
                <a:latin typeface="+mn-lt"/>
                <a:ea typeface="+mn-ea"/>
                <a:cs typeface="+mn-cs"/>
              </a:rPr>
              <a:t>Object </a:t>
            </a:r>
            <a:r>
              <a:rPr lang="en-US" sz="1200" b="0" i="0" u="none" strike="noStrike" kern="1200" dirty="0" err="1">
                <a:solidFill>
                  <a:schemeClr val="tx1"/>
                </a:solidFill>
                <a:effectLst/>
                <a:latin typeface="+mn-lt"/>
                <a:ea typeface="+mn-ea"/>
                <a:cs typeface="+mn-cs"/>
              </a:rPr>
              <a:t>getBean</a:t>
            </a:r>
            <a:r>
              <a:rPr lang="en-US" sz="1200" b="0" i="0" u="none" strike="noStrike" kern="1200" dirty="0">
                <a:solidFill>
                  <a:schemeClr val="tx1"/>
                </a:solidFill>
                <a:effectLst/>
                <a:latin typeface="+mn-lt"/>
                <a:ea typeface="+mn-ea"/>
                <a:cs typeface="+mn-cs"/>
              </a:rPr>
              <a:t>(String, Class): returns a bean, registered under the given name. The bean returned will be cast to the given Class. If the bean could not be cast, corresponding exceptions will be thrown (</a:t>
            </a:r>
            <a:r>
              <a:rPr lang="en-US" sz="1200" b="0" i="0" u="none" strike="noStrike" kern="1200" dirty="0" err="1">
                <a:solidFill>
                  <a:schemeClr val="tx1"/>
                </a:solidFill>
                <a:effectLst/>
                <a:latin typeface="+mn-lt"/>
                <a:ea typeface="+mn-ea"/>
                <a:cs typeface="+mn-cs"/>
              </a:rPr>
              <a:t>BeanNotOfRequiredTypeException</a:t>
            </a:r>
            <a:r>
              <a:rPr lang="en-US" sz="1200" b="0" i="0" u="none" strike="noStrike" kern="1200" dirty="0">
                <a:solidFill>
                  <a:schemeClr val="tx1"/>
                </a:solidFill>
                <a:effectLst/>
                <a:latin typeface="+mn-lt"/>
                <a:ea typeface="+mn-ea"/>
                <a:cs typeface="+mn-cs"/>
              </a:rPr>
              <a:t>). Furthermore, all rules of the </a:t>
            </a:r>
            <a:r>
              <a:rPr lang="en-US" sz="1200" b="0" i="0" u="none" strike="noStrike" kern="1200" dirty="0" err="1">
                <a:solidFill>
                  <a:schemeClr val="tx1"/>
                </a:solidFill>
                <a:effectLst/>
                <a:latin typeface="+mn-lt"/>
                <a:ea typeface="+mn-ea"/>
                <a:cs typeface="+mn-cs"/>
              </a:rPr>
              <a:t>getBean</a:t>
            </a:r>
            <a:r>
              <a:rPr lang="en-US" sz="1200" b="0" i="0" u="none" strike="noStrike" kern="1200" dirty="0">
                <a:solidFill>
                  <a:schemeClr val="tx1"/>
                </a:solidFill>
                <a:effectLst/>
                <a:latin typeface="+mn-lt"/>
                <a:ea typeface="+mn-ea"/>
                <a:cs typeface="+mn-cs"/>
              </a:rPr>
              <a:t>(String) method apply (see above)</a:t>
            </a:r>
          </a:p>
          <a:p>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getType</a:t>
            </a:r>
            <a:r>
              <a:rPr lang="en-US" sz="1200" b="0" i="0" u="none" strike="noStrike" kern="1200" dirty="0">
                <a:solidFill>
                  <a:schemeClr val="tx1"/>
                </a:solidFill>
                <a:effectLst/>
                <a:latin typeface="+mn-lt"/>
                <a:ea typeface="+mn-ea"/>
                <a:cs typeface="+mn-cs"/>
              </a:rPr>
              <a:t>(String name): returns the Class of the bean with the given name. If no bean corresponding to the given name could be found, a </a:t>
            </a:r>
            <a:r>
              <a:rPr lang="en-US" sz="1200" b="0" i="0" u="none" strike="noStrike" kern="1200" dirty="0" err="1">
                <a:solidFill>
                  <a:schemeClr val="tx1"/>
                </a:solidFill>
                <a:effectLst/>
                <a:latin typeface="+mn-lt"/>
                <a:ea typeface="+mn-ea"/>
                <a:cs typeface="+mn-cs"/>
              </a:rPr>
              <a:t>NoSuchBeanDefinitionException</a:t>
            </a:r>
            <a:r>
              <a:rPr lang="en-US" sz="1200" b="0" i="0" u="none" strike="noStrike" kern="1200" dirty="0">
                <a:solidFill>
                  <a:schemeClr val="tx1"/>
                </a:solidFill>
                <a:effectLst/>
                <a:latin typeface="+mn-lt"/>
                <a:ea typeface="+mn-ea"/>
                <a:cs typeface="+mn-cs"/>
              </a:rPr>
              <a:t> will be thrown</a:t>
            </a:r>
          </a:p>
          <a:p>
            <a:r>
              <a:rPr lang="en-US" sz="1200" b="0" i="0" u="none" strike="noStrike" kern="1200" dirty="0" err="1">
                <a:solidFill>
                  <a:schemeClr val="tx1"/>
                </a:solidFill>
                <a:effectLst/>
                <a:latin typeface="+mn-lt"/>
                <a:ea typeface="+mn-ea"/>
                <a:cs typeface="+mn-cs"/>
              </a:rPr>
              <a:t>boolean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isSingleton</a:t>
            </a:r>
            <a:r>
              <a:rPr lang="en-US" sz="1200" b="0" i="0" u="none" strike="noStrike" kern="1200" dirty="0">
                <a:solidFill>
                  <a:schemeClr val="tx1"/>
                </a:solidFill>
                <a:effectLst/>
                <a:latin typeface="+mn-lt"/>
                <a:ea typeface="+mn-ea"/>
                <a:cs typeface="+mn-cs"/>
              </a:rPr>
              <a:t>(String): determines whether or not the bean definition or bean instance registered under the given name is a singleton. If no bean corresponding to the given name could be found, a </a:t>
            </a:r>
            <a:r>
              <a:rPr lang="en-US" sz="1200" b="0" i="0" u="none" strike="noStrike" kern="1200" dirty="0" err="1">
                <a:solidFill>
                  <a:schemeClr val="tx1"/>
                </a:solidFill>
                <a:effectLst/>
                <a:latin typeface="+mn-lt"/>
                <a:ea typeface="+mn-ea"/>
                <a:cs typeface="+mn-cs"/>
              </a:rPr>
              <a:t>NoSuchBeanDefinitionException</a:t>
            </a:r>
            <a:r>
              <a:rPr lang="en-US" sz="1200" b="0" i="0" u="none" strike="noStrike" kern="1200" dirty="0">
                <a:solidFill>
                  <a:schemeClr val="tx1"/>
                </a:solidFill>
                <a:effectLst/>
                <a:latin typeface="+mn-lt"/>
                <a:ea typeface="+mn-ea"/>
                <a:cs typeface="+mn-cs"/>
              </a:rPr>
              <a:t> will be thrown</a:t>
            </a:r>
          </a:p>
          <a:p>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getAliases</a:t>
            </a:r>
            <a:r>
              <a:rPr lang="en-US" sz="1200" b="0" i="0" u="none" strike="noStrike" kern="1200" dirty="0">
                <a:solidFill>
                  <a:schemeClr val="tx1"/>
                </a:solidFill>
                <a:effectLst/>
                <a:latin typeface="+mn-lt"/>
                <a:ea typeface="+mn-ea"/>
                <a:cs typeface="+mn-cs"/>
              </a:rPr>
              <a:t>(String): Return the aliases for the given bean name, if any were defined in the bean definition</a:t>
            </a:r>
          </a:p>
          <a:p>
            <a:r>
              <a:rPr lang="en-US" sz="1200" b="1" i="0" u="none" strike="noStrike" kern="1200" dirty="0">
                <a:solidFill>
                  <a:schemeClr val="tx1"/>
                </a:solidFill>
                <a:effectLst/>
                <a:latin typeface="+mn-lt"/>
                <a:ea typeface="+mn-ea"/>
                <a:cs typeface="+mn-cs"/>
              </a:rPr>
              <a:t>2. Spring </a:t>
            </a:r>
            <a:r>
              <a:rPr lang="en-US" sz="1200" b="1" i="0" u="none" strike="noStrike" kern="1200" dirty="0" err="1">
                <a:solidFill>
                  <a:schemeClr val="tx1"/>
                </a:solidFill>
                <a:effectLst/>
                <a:latin typeface="+mn-lt"/>
                <a:ea typeface="+mn-ea"/>
                <a:cs typeface="+mn-cs"/>
              </a:rPr>
              <a:t>ApplicationContext</a:t>
            </a:r>
            <a:r>
              <a:rPr lang="en-US" sz="1200" b="1" i="0" u="none" strike="noStrike" kern="1200" dirty="0">
                <a:solidFill>
                  <a:schemeClr val="tx1"/>
                </a:solidFill>
                <a:effectLst/>
                <a:latin typeface="+mn-lt"/>
                <a:ea typeface="+mn-ea"/>
                <a:cs typeface="+mn-cs"/>
              </a:rPr>
              <a:t> container</a:t>
            </a:r>
          </a:p>
          <a:p>
            <a:r>
              <a:rPr lang="en-US" sz="1200" b="1" i="0" u="none" strike="noStrike" kern="1200" dirty="0" err="1">
                <a:solidFill>
                  <a:schemeClr val="tx1"/>
                </a:solidFill>
                <a:effectLst/>
                <a:latin typeface="+mn-lt"/>
                <a:ea typeface="+mn-ea"/>
                <a:cs typeface="+mn-cs"/>
              </a:rPr>
              <a:t>ApplicationContext</a:t>
            </a:r>
            <a:r>
              <a:rPr lang="en-US" sz="1200" b="0" i="0" u="none" strike="noStrike" kern="1200" dirty="0">
                <a:solidFill>
                  <a:schemeClr val="tx1"/>
                </a:solidFill>
                <a:effectLst/>
                <a:latin typeface="+mn-lt"/>
                <a:ea typeface="+mn-ea"/>
                <a:cs typeface="+mn-cs"/>
              </a:rPr>
              <a:t> container adds more enterprise-specific functionality such as the ability to resolve textual messages from a properties file and the ability to publish application events to interested event listeners. This container is defined by the </a:t>
            </a:r>
            <a:r>
              <a:rPr lang="en-US" sz="1200" b="0" i="1" u="none" strike="noStrike" kern="1200" dirty="0" err="1">
                <a:solidFill>
                  <a:schemeClr val="tx1"/>
                </a:solidFill>
                <a:effectLst/>
                <a:latin typeface="+mn-lt"/>
                <a:ea typeface="+mn-ea"/>
                <a:cs typeface="+mn-cs"/>
              </a:rPr>
              <a:t>org.springframework.context.ApplicationContext</a:t>
            </a:r>
            <a:r>
              <a:rPr lang="en-US" sz="1200" b="0" i="0" u="none" strike="noStrike" kern="1200" dirty="0">
                <a:solidFill>
                  <a:schemeClr val="tx1"/>
                </a:solidFill>
                <a:effectLst/>
                <a:latin typeface="+mn-lt"/>
                <a:ea typeface="+mn-ea"/>
                <a:cs typeface="+mn-cs"/>
              </a:rPr>
              <a:t> interface.</a:t>
            </a:r>
          </a:p>
          <a:p>
            <a:r>
              <a:rPr lang="en-US" sz="1200" b="0" i="0" u="none" strike="noStrike" kern="1200" dirty="0">
                <a:solidFill>
                  <a:schemeClr val="tx1"/>
                </a:solidFill>
                <a:effectLst/>
                <a:latin typeface="+mn-lt"/>
                <a:ea typeface="+mn-ea"/>
                <a:cs typeface="+mn-cs"/>
              </a:rPr>
              <a:t>The </a:t>
            </a:r>
            <a:r>
              <a:rPr lang="en-US" sz="1200" b="0" i="1" u="none" strike="noStrike" kern="1200" dirty="0" err="1">
                <a:solidFill>
                  <a:schemeClr val="tx1"/>
                </a:solidFill>
                <a:effectLst/>
                <a:latin typeface="+mn-lt"/>
                <a:ea typeface="+mn-ea"/>
                <a:cs typeface="+mn-cs"/>
              </a:rPr>
              <a:t>ApplicationContext</a:t>
            </a:r>
            <a:r>
              <a:rPr lang="en-US" sz="1200" b="0" i="0" u="none" strike="noStrike" kern="1200" dirty="0">
                <a:solidFill>
                  <a:schemeClr val="tx1"/>
                </a:solidFill>
                <a:effectLst/>
                <a:latin typeface="+mn-lt"/>
                <a:ea typeface="+mn-ea"/>
                <a:cs typeface="+mn-cs"/>
              </a:rPr>
              <a:t> container includes all functionality of the </a:t>
            </a:r>
            <a:r>
              <a:rPr lang="en-US" sz="1200" b="0" i="1"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container, so it is generally recommended over the </a:t>
            </a:r>
            <a:r>
              <a:rPr lang="en-US" sz="1200" b="0" i="1"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BeanFactory</a:t>
            </a:r>
            <a:r>
              <a:rPr lang="en-US" sz="1200" b="0" i="0" u="none" strike="noStrike" kern="1200" dirty="0">
                <a:solidFill>
                  <a:schemeClr val="tx1"/>
                </a:solidFill>
                <a:effectLst/>
                <a:latin typeface="+mn-lt"/>
                <a:ea typeface="+mn-ea"/>
                <a:cs typeface="+mn-cs"/>
              </a:rPr>
              <a:t> can still be used for lightweight applications like mobile devices or applet based applications where data volume and speed is significant.</a:t>
            </a:r>
          </a:p>
          <a:p>
            <a:r>
              <a:rPr lang="en-US" sz="1200" b="0" i="0" u="none" strike="noStrike" kern="1200" dirty="0">
                <a:solidFill>
                  <a:schemeClr val="tx1"/>
                </a:solidFill>
                <a:effectLst/>
                <a:latin typeface="+mn-lt"/>
                <a:ea typeface="+mn-ea"/>
                <a:cs typeface="+mn-cs"/>
              </a:rPr>
              <a:t>The most commonly used </a:t>
            </a:r>
            <a:r>
              <a:rPr lang="en-US" sz="1200" b="0" i="0" u="none" strike="noStrike" kern="1200" dirty="0" err="1">
                <a:solidFill>
                  <a:schemeClr val="tx1"/>
                </a:solidFill>
                <a:effectLst/>
                <a:latin typeface="+mn-lt"/>
                <a:ea typeface="+mn-ea"/>
                <a:cs typeface="+mn-cs"/>
              </a:rPr>
              <a:t>ApplicationContext</a:t>
            </a:r>
            <a:r>
              <a:rPr lang="en-US" sz="1200" b="0" i="0" u="none" strike="noStrike" kern="1200" dirty="0">
                <a:solidFill>
                  <a:schemeClr val="tx1"/>
                </a:solidFill>
                <a:effectLst/>
                <a:latin typeface="+mn-lt"/>
                <a:ea typeface="+mn-ea"/>
                <a:cs typeface="+mn-cs"/>
              </a:rPr>
              <a:t> implementations are:</a:t>
            </a:r>
          </a:p>
          <a:p>
            <a:r>
              <a:rPr lang="en-US" sz="1200" b="1" i="0" u="none" strike="noStrike" kern="1200" dirty="0" err="1">
                <a:solidFill>
                  <a:schemeClr val="tx1"/>
                </a:solidFill>
                <a:effectLst/>
                <a:latin typeface="+mn-lt"/>
                <a:ea typeface="+mn-ea"/>
                <a:cs typeface="+mn-cs"/>
                <a:hlinkClick r:id="rId3"/>
              </a:rPr>
              <a:t>FileSystemXmlApplicationContext</a:t>
            </a:r>
            <a:r>
              <a:rPr lang="en-US" sz="1200" b="0" i="0" u="none" strike="noStrike" kern="1200" dirty="0">
                <a:solidFill>
                  <a:schemeClr val="tx1"/>
                </a:solidFill>
                <a:effectLst/>
                <a:latin typeface="+mn-lt"/>
                <a:ea typeface="+mn-ea"/>
                <a:cs typeface="+mn-cs"/>
              </a:rPr>
              <a:t> – This container loads the definitions of the beans from an XML file. Here you need to provide the full path of the XML bean configuration file to the constructor.</a:t>
            </a:r>
          </a:p>
          <a:p>
            <a:r>
              <a:rPr lang="en-US" sz="1200" b="1" i="0" u="none" strike="noStrike" kern="1200" dirty="0" err="1">
                <a:solidFill>
                  <a:schemeClr val="tx1"/>
                </a:solidFill>
                <a:effectLst/>
                <a:latin typeface="+mn-lt"/>
                <a:ea typeface="+mn-ea"/>
                <a:cs typeface="+mn-cs"/>
                <a:hlinkClick r:id="rId4"/>
              </a:rPr>
              <a:t>ClassPathXmlApplicationContext</a:t>
            </a:r>
            <a:r>
              <a:rPr lang="en-US" sz="1200" b="0" i="0" u="none" strike="noStrike" kern="1200" dirty="0">
                <a:solidFill>
                  <a:schemeClr val="tx1"/>
                </a:solidFill>
                <a:effectLst/>
                <a:latin typeface="+mn-lt"/>
                <a:ea typeface="+mn-ea"/>
                <a:cs typeface="+mn-cs"/>
              </a:rPr>
              <a:t> – This container loads the definitions of the beans from an XML file. Here you do not need to provide the full path of the XML file but you need to set CLASSPATH properly because this container will look bean configuration XML file in CLASSPATH.</a:t>
            </a:r>
          </a:p>
          <a:p>
            <a:r>
              <a:rPr lang="en-US" sz="1200" b="1" i="0" u="none" strike="noStrike" kern="1200" dirty="0" err="1">
                <a:solidFill>
                  <a:schemeClr val="tx1"/>
                </a:solidFill>
                <a:effectLst/>
                <a:latin typeface="+mn-lt"/>
                <a:ea typeface="+mn-ea"/>
                <a:cs typeface="+mn-cs"/>
                <a:hlinkClick r:id="rId5"/>
              </a:rPr>
              <a:t>WebXmlApplicationContext</a:t>
            </a:r>
            <a:r>
              <a:rPr lang="en-US" sz="1200" b="0" i="0" u="none" strike="noStrike" kern="1200" dirty="0">
                <a:solidFill>
                  <a:schemeClr val="tx1"/>
                </a:solidFill>
                <a:effectLst/>
                <a:latin typeface="+mn-lt"/>
                <a:ea typeface="+mn-ea"/>
                <a:cs typeface="+mn-cs"/>
              </a:rPr>
              <a:t> – This container loads the XML file with definitions of all beans from within a web application.</a:t>
            </a:r>
          </a:p>
          <a:p>
            <a:r>
              <a:rPr lang="en-US" sz="1200" b="0" i="0" u="none" strike="noStrike" kern="1200" dirty="0">
                <a:solidFill>
                  <a:schemeClr val="tx1"/>
                </a:solidFill>
                <a:effectLst/>
                <a:latin typeface="+mn-lt"/>
                <a:ea typeface="+mn-ea"/>
                <a:cs typeface="+mn-cs"/>
              </a:rPr>
              <a:t>A sample code for application context instantiation will look like this.</a:t>
            </a:r>
          </a:p>
          <a:p>
            <a:pPr rtl="0" fontAlgn="base"/>
            <a:r>
              <a:rPr lang="en-US" sz="1200" b="0" i="0" u="none" strike="noStrike" kern="1200" dirty="0">
                <a:solidFill>
                  <a:schemeClr val="tx1"/>
                </a:solidFill>
                <a:effectLst/>
                <a:latin typeface="+mn-lt"/>
                <a:ea typeface="+mn-ea"/>
                <a:cs typeface="+mn-cs"/>
              </a:rPr>
              <a:t>How to create </a:t>
            </a:r>
            <a:r>
              <a:rPr lang="en-US" sz="1200" b="0" i="0" u="none" strike="noStrike" kern="1200" dirty="0" err="1">
                <a:solidFill>
                  <a:schemeClr val="tx1"/>
                </a:solidFill>
                <a:effectLst/>
                <a:latin typeface="+mn-lt"/>
                <a:ea typeface="+mn-ea"/>
                <a:cs typeface="+mn-cs"/>
              </a:rPr>
              <a:t>ApplicationContextApplicationContext</a:t>
            </a:r>
            <a:r>
              <a:rPr lang="en-US" sz="1200" b="0" i="0" u="none" strike="noStrike" kern="1200" dirty="0">
                <a:solidFill>
                  <a:schemeClr val="tx1"/>
                </a:solidFill>
                <a:effectLst/>
                <a:latin typeface="+mn-lt"/>
                <a:ea typeface="+mn-ea"/>
                <a:cs typeface="+mn-cs"/>
              </a:rPr>
              <a:t> context = new </a:t>
            </a:r>
            <a:r>
              <a:rPr lang="en-US" sz="1200" b="0" i="0" u="none" strike="noStrike" kern="1200" dirty="0" err="1">
                <a:solidFill>
                  <a:schemeClr val="tx1"/>
                </a:solidFill>
                <a:effectLst/>
                <a:latin typeface="+mn-lt"/>
                <a:ea typeface="+mn-ea"/>
                <a:cs typeface="+mn-cs"/>
              </a:rPr>
              <a:t>FileSystemXmlApplicationContext</a:t>
            </a:r>
            <a:r>
              <a:rPr lang="en-US" sz="1200" b="0" i="0" u="none" strike="noStrike" kern="1200" dirty="0">
                <a:solidFill>
                  <a:schemeClr val="tx1"/>
                </a:solidFill>
                <a:effectLst/>
                <a:latin typeface="+mn-lt"/>
                <a:ea typeface="+mn-ea"/>
                <a:cs typeface="+mn-cs"/>
              </a:rPr>
              <a:t>("beans.xml");</a:t>
            </a:r>
          </a:p>
          <a:p>
            <a:pPr rtl="0" fontAlgn="base"/>
            <a:r>
              <a:rPr lang="en-US" sz="1200" b="0" i="0" u="none" strike="noStrike" kern="1200" dirty="0">
                <a:solidFill>
                  <a:schemeClr val="tx1"/>
                </a:solidFill>
                <a:effectLst/>
                <a:latin typeface="+mn-lt"/>
                <a:ea typeface="+mn-ea"/>
                <a:cs typeface="+mn-cs"/>
              </a:rPr>
              <a:t>HelloWorld obj = (HelloWorld) </a:t>
            </a:r>
            <a:r>
              <a:rPr lang="en-US" sz="1200" b="0" i="0" u="none" strike="noStrike" kern="1200" dirty="0" err="1">
                <a:solidFill>
                  <a:schemeClr val="tx1"/>
                </a:solidFill>
                <a:effectLst/>
                <a:latin typeface="+mn-lt"/>
                <a:ea typeface="+mn-ea"/>
                <a:cs typeface="+mn-cs"/>
              </a:rPr>
              <a:t>context.getBean</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a:t>
            </a:r>
          </a:p>
          <a:p>
            <a:pPr algn="just">
              <a:defRPr/>
            </a:pPr>
            <a:endParaRPr lang="en-US" sz="1050" dirty="0"/>
          </a:p>
        </p:txBody>
      </p:sp>
      <p:sp>
        <p:nvSpPr>
          <p:cNvPr id="92164" name="Slide Number Placeholder 3">
            <a:extLst>
              <a:ext uri="{FF2B5EF4-FFF2-40B4-BE49-F238E27FC236}">
                <a16:creationId xmlns:a16="http://schemas.microsoft.com/office/drawing/2014/main" id="{4544EEA1-3DE4-4662-ADFE-C67D824590C0}"/>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5C7EC09E-D793-4F2C-B191-6C73B21D655A}" type="slidenum">
              <a:rPr lang="en-GB" altLang="en-US" sz="1200">
                <a:solidFill>
                  <a:srgbClr val="000000"/>
                </a:solidFill>
                <a:latin typeface="Times New Roman" panose="02020603050405020304" pitchFamily="18" charset="0"/>
              </a:rPr>
              <a:pPr eaLnBrk="1" hangingPunct="1"/>
              <a:t>12</a:t>
            </a:fld>
            <a:endParaRPr lang="en-GB" altLang="en-US" sz="1200">
              <a:solidFill>
                <a:srgbClr val="000000"/>
              </a:solidFill>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most commonly used </a:t>
            </a:r>
            <a:r>
              <a:rPr lang="en-US" sz="1200" b="0" i="0" u="none" strike="noStrike" kern="1200" dirty="0" err="1">
                <a:solidFill>
                  <a:schemeClr val="tx1"/>
                </a:solidFill>
                <a:effectLst/>
                <a:latin typeface="+mn-lt"/>
                <a:ea typeface="+mn-ea"/>
                <a:cs typeface="+mn-cs"/>
              </a:rPr>
              <a:t>ApplicationContext</a:t>
            </a:r>
            <a:r>
              <a:rPr lang="en-US" sz="1200" b="0" i="0" u="none" strike="noStrike" kern="1200" dirty="0">
                <a:solidFill>
                  <a:schemeClr val="tx1"/>
                </a:solidFill>
                <a:effectLst/>
                <a:latin typeface="+mn-lt"/>
                <a:ea typeface="+mn-ea"/>
                <a:cs typeface="+mn-cs"/>
              </a:rPr>
              <a:t> implementations are:</a:t>
            </a:r>
          </a:p>
          <a:p>
            <a:r>
              <a:rPr lang="en-US" sz="1200" b="1" i="0" u="none" strike="noStrike" kern="1200" dirty="0" err="1">
                <a:solidFill>
                  <a:schemeClr val="tx1"/>
                </a:solidFill>
                <a:effectLst/>
                <a:latin typeface="+mn-lt"/>
                <a:ea typeface="+mn-ea"/>
                <a:cs typeface="+mn-cs"/>
                <a:hlinkClick r:id="rId3"/>
              </a:rPr>
              <a:t>FileSystemXmlApplicationContext</a:t>
            </a:r>
            <a:r>
              <a:rPr lang="en-US" sz="1200" b="0" i="0" u="none" strike="noStrike" kern="1200" dirty="0">
                <a:solidFill>
                  <a:schemeClr val="tx1"/>
                </a:solidFill>
                <a:effectLst/>
                <a:latin typeface="+mn-lt"/>
                <a:ea typeface="+mn-ea"/>
                <a:cs typeface="+mn-cs"/>
              </a:rPr>
              <a:t> – This container loads the definitions of the beans from an XML file. Here you need to provide the full path of the XML bean configuration file to the constructor.</a:t>
            </a:r>
          </a:p>
          <a:p>
            <a:r>
              <a:rPr lang="en-US" sz="1200" b="1" i="0" u="none" strike="noStrike" kern="1200" dirty="0" err="1">
                <a:solidFill>
                  <a:schemeClr val="tx1"/>
                </a:solidFill>
                <a:effectLst/>
                <a:latin typeface="+mn-lt"/>
                <a:ea typeface="+mn-ea"/>
                <a:cs typeface="+mn-cs"/>
                <a:hlinkClick r:id="rId4"/>
              </a:rPr>
              <a:t>ClassPathXmlApplicationContext</a:t>
            </a:r>
            <a:r>
              <a:rPr lang="en-US" sz="1200" b="0" i="0" u="none" strike="noStrike" kern="1200" dirty="0">
                <a:solidFill>
                  <a:schemeClr val="tx1"/>
                </a:solidFill>
                <a:effectLst/>
                <a:latin typeface="+mn-lt"/>
                <a:ea typeface="+mn-ea"/>
                <a:cs typeface="+mn-cs"/>
              </a:rPr>
              <a:t> – This container loads the definitions of the beans from an XML file. Here you do not need to provide the full path of the XML file but you need to set CLASSPATH properly because this container will look bean configuration XML file in CLASSPATH.</a:t>
            </a:r>
          </a:p>
          <a:p>
            <a:r>
              <a:rPr lang="en-US" sz="1200" b="1" i="0" u="none" strike="noStrike" kern="1200" dirty="0" err="1">
                <a:solidFill>
                  <a:schemeClr val="tx1"/>
                </a:solidFill>
                <a:effectLst/>
                <a:latin typeface="+mn-lt"/>
                <a:ea typeface="+mn-ea"/>
                <a:cs typeface="+mn-cs"/>
                <a:hlinkClick r:id="rId5"/>
              </a:rPr>
              <a:t>WebXmlApplicationContext</a:t>
            </a:r>
            <a:r>
              <a:rPr lang="en-US" sz="1200" b="0" i="0" u="none" strike="noStrike" kern="1200" dirty="0">
                <a:solidFill>
                  <a:schemeClr val="tx1"/>
                </a:solidFill>
                <a:effectLst/>
                <a:latin typeface="+mn-lt"/>
                <a:ea typeface="+mn-ea"/>
                <a:cs typeface="+mn-cs"/>
              </a:rPr>
              <a:t> – This container loads the XML file with definitions of all beans from within a web application.</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14</a:t>
            </a:fld>
            <a:endParaRPr lang="en-IN"/>
          </a:p>
        </p:txBody>
      </p:sp>
    </p:spTree>
    <p:extLst>
      <p:ext uri="{BB962C8B-B14F-4D97-AF65-F5344CB8AC3E}">
        <p14:creationId xmlns:p14="http://schemas.microsoft.com/office/powerpoint/2010/main" val="112021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most commonly used </a:t>
            </a:r>
            <a:r>
              <a:rPr lang="en-US" sz="1200" b="0" i="0" u="none" strike="noStrike" kern="1200" dirty="0" err="1">
                <a:solidFill>
                  <a:schemeClr val="tx1"/>
                </a:solidFill>
                <a:effectLst/>
                <a:latin typeface="+mn-lt"/>
                <a:ea typeface="+mn-ea"/>
                <a:cs typeface="+mn-cs"/>
              </a:rPr>
              <a:t>ApplicationContext</a:t>
            </a:r>
            <a:r>
              <a:rPr lang="en-US" sz="1200" b="0" i="0" u="none" strike="noStrike" kern="1200" dirty="0">
                <a:solidFill>
                  <a:schemeClr val="tx1"/>
                </a:solidFill>
                <a:effectLst/>
                <a:latin typeface="+mn-lt"/>
                <a:ea typeface="+mn-ea"/>
                <a:cs typeface="+mn-cs"/>
              </a:rPr>
              <a:t> implementations are:</a:t>
            </a:r>
          </a:p>
          <a:p>
            <a:r>
              <a:rPr lang="en-US" sz="1200" b="1" i="0" u="none" strike="noStrike" kern="1200" dirty="0" err="1">
                <a:solidFill>
                  <a:schemeClr val="tx1"/>
                </a:solidFill>
                <a:effectLst/>
                <a:latin typeface="+mn-lt"/>
                <a:ea typeface="+mn-ea"/>
                <a:cs typeface="+mn-cs"/>
                <a:hlinkClick r:id="rId3"/>
              </a:rPr>
              <a:t>FileSystemXmlApplicationContext</a:t>
            </a:r>
            <a:r>
              <a:rPr lang="en-US" sz="1200" b="0" i="0" u="none" strike="noStrike" kern="1200" dirty="0">
                <a:solidFill>
                  <a:schemeClr val="tx1"/>
                </a:solidFill>
                <a:effectLst/>
                <a:latin typeface="+mn-lt"/>
                <a:ea typeface="+mn-ea"/>
                <a:cs typeface="+mn-cs"/>
              </a:rPr>
              <a:t> – This container loads the definitions of the beans from an XML file. Here you need to provide the full path of the XML bean configuration file to the constructor.</a:t>
            </a:r>
          </a:p>
          <a:p>
            <a:r>
              <a:rPr lang="en-US" sz="1200" b="1" i="0" u="none" strike="noStrike" kern="1200" dirty="0" err="1">
                <a:solidFill>
                  <a:schemeClr val="tx1"/>
                </a:solidFill>
                <a:effectLst/>
                <a:latin typeface="+mn-lt"/>
                <a:ea typeface="+mn-ea"/>
                <a:cs typeface="+mn-cs"/>
                <a:hlinkClick r:id="rId4"/>
              </a:rPr>
              <a:t>ClassPathXmlApplicationContext</a:t>
            </a:r>
            <a:r>
              <a:rPr lang="en-US" sz="1200" b="0" i="0" u="none" strike="noStrike" kern="1200" dirty="0">
                <a:solidFill>
                  <a:schemeClr val="tx1"/>
                </a:solidFill>
                <a:effectLst/>
                <a:latin typeface="+mn-lt"/>
                <a:ea typeface="+mn-ea"/>
                <a:cs typeface="+mn-cs"/>
              </a:rPr>
              <a:t> – This container loads the definitions of the beans from an XML file. Here you do not need to provide the full path of the XML file but you need to set CLASSPATH properly because this container will look bean configuration XML file in CLASSPATH.</a:t>
            </a:r>
          </a:p>
          <a:p>
            <a:r>
              <a:rPr lang="en-US" sz="1200" b="1" i="0" u="none" strike="noStrike" kern="1200" dirty="0" err="1">
                <a:solidFill>
                  <a:schemeClr val="tx1"/>
                </a:solidFill>
                <a:effectLst/>
                <a:latin typeface="+mn-lt"/>
                <a:ea typeface="+mn-ea"/>
                <a:cs typeface="+mn-cs"/>
                <a:hlinkClick r:id="rId5"/>
              </a:rPr>
              <a:t>WebXmlApplicationContext</a:t>
            </a:r>
            <a:r>
              <a:rPr lang="en-US" sz="1200" b="0" i="0" u="none" strike="noStrike" kern="1200" dirty="0">
                <a:solidFill>
                  <a:schemeClr val="tx1"/>
                </a:solidFill>
                <a:effectLst/>
                <a:latin typeface="+mn-lt"/>
                <a:ea typeface="+mn-ea"/>
                <a:cs typeface="+mn-cs"/>
              </a:rPr>
              <a:t> – This container loads the XML file with definitions of all beans from within a web application.</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15</a:t>
            </a:fld>
            <a:endParaRPr lang="en-IN"/>
          </a:p>
        </p:txBody>
      </p:sp>
    </p:spTree>
    <p:extLst>
      <p:ext uri="{BB962C8B-B14F-4D97-AF65-F5344CB8AC3E}">
        <p14:creationId xmlns:p14="http://schemas.microsoft.com/office/powerpoint/2010/main" val="410388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core of </a:t>
            </a:r>
            <a:r>
              <a:rPr lang="en-US" sz="1200" b="1" i="0" u="none" strike="noStrike" kern="1200" dirty="0">
                <a:solidFill>
                  <a:schemeClr val="tx1"/>
                </a:solidFill>
                <a:effectLst/>
                <a:latin typeface="+mn-lt"/>
                <a:ea typeface="+mn-ea"/>
                <a:cs typeface="+mn-cs"/>
                <a:hlinkClick r:id="rId3" tooltip="Spring 3 tutorials"/>
              </a:rPr>
              <a:t>spring framework</a:t>
            </a:r>
            <a:r>
              <a:rPr lang="en-US" sz="1200" b="0" i="0" u="none" strike="noStrike" kern="1200" dirty="0">
                <a:solidFill>
                  <a:schemeClr val="tx1"/>
                </a:solidFill>
                <a:effectLst/>
                <a:latin typeface="+mn-lt"/>
                <a:ea typeface="+mn-ea"/>
                <a:cs typeface="+mn-cs"/>
              </a:rPr>
              <a:t> is it’s bean factory and mechanisms to create and manage such beans inside Spring container. The beans in spring container can be created in </a:t>
            </a:r>
            <a:r>
              <a:rPr lang="en-US" sz="1200" b="1" i="0" u="none" strike="noStrike" kern="1200" dirty="0">
                <a:solidFill>
                  <a:schemeClr val="tx1"/>
                </a:solidFill>
                <a:effectLst/>
                <a:latin typeface="+mn-lt"/>
                <a:ea typeface="+mn-ea"/>
                <a:cs typeface="+mn-cs"/>
              </a:rPr>
              <a:t>five scopes</a:t>
            </a:r>
            <a:r>
              <a:rPr lang="en-US" sz="1200" b="0" i="0" u="none" strike="noStrike" kern="1200" dirty="0">
                <a:solidFill>
                  <a:schemeClr val="tx1"/>
                </a:solidFill>
                <a:effectLst/>
                <a:latin typeface="+mn-lt"/>
                <a:ea typeface="+mn-ea"/>
                <a:cs typeface="+mn-cs"/>
              </a:rPr>
              <a:t> i.e. </a:t>
            </a:r>
            <a:r>
              <a:rPr lang="en-US" dirty="0"/>
              <a:t>singleton</a:t>
            </a:r>
            <a:r>
              <a:rPr lang="en-US" sz="1200" b="0" i="0" u="none" strike="noStrike" kern="1200" dirty="0">
                <a:solidFill>
                  <a:schemeClr val="tx1"/>
                </a:solidFill>
                <a:effectLst/>
                <a:latin typeface="+mn-lt"/>
                <a:ea typeface="+mn-ea"/>
                <a:cs typeface="+mn-cs"/>
              </a:rPr>
              <a:t>, </a:t>
            </a:r>
            <a:r>
              <a:rPr lang="en-US" dirty="0"/>
              <a:t>prototype</a:t>
            </a:r>
            <a:r>
              <a:rPr lang="en-US" sz="1200" b="0" i="0" u="none" strike="noStrike" kern="1200" dirty="0">
                <a:solidFill>
                  <a:schemeClr val="tx1"/>
                </a:solidFill>
                <a:effectLst/>
                <a:latin typeface="+mn-lt"/>
                <a:ea typeface="+mn-ea"/>
                <a:cs typeface="+mn-cs"/>
              </a:rPr>
              <a:t>, </a:t>
            </a:r>
            <a:r>
              <a:rPr lang="en-US" dirty="0"/>
              <a:t>request</a:t>
            </a:r>
            <a:r>
              <a:rPr lang="en-US" sz="1200" b="0" i="0" u="none" strike="noStrike" kern="1200" dirty="0">
                <a:solidFill>
                  <a:schemeClr val="tx1"/>
                </a:solidFill>
                <a:effectLst/>
                <a:latin typeface="+mn-lt"/>
                <a:ea typeface="+mn-ea"/>
                <a:cs typeface="+mn-cs"/>
              </a:rPr>
              <a:t>, </a:t>
            </a:r>
            <a:r>
              <a:rPr lang="en-US" dirty="0"/>
              <a:t>session</a:t>
            </a:r>
            <a:r>
              <a:rPr lang="en-US" sz="1200" b="0" i="0" u="none" strike="noStrike" kern="1200" dirty="0">
                <a:solidFill>
                  <a:schemeClr val="tx1"/>
                </a:solidFill>
                <a:effectLst/>
                <a:latin typeface="+mn-lt"/>
                <a:ea typeface="+mn-ea"/>
                <a:cs typeface="+mn-cs"/>
              </a:rPr>
              <a:t> and </a:t>
            </a:r>
            <a:r>
              <a:rPr lang="en-US" dirty="0"/>
              <a:t>global-session</a:t>
            </a:r>
            <a:r>
              <a:rPr lang="en-US" sz="1200" b="0" i="0" u="none" strike="noStrike" kern="1200" dirty="0">
                <a:solidFill>
                  <a:schemeClr val="tx1"/>
                </a:solidFill>
                <a:effectLst/>
                <a:latin typeface="+mn-lt"/>
                <a:ea typeface="+mn-ea"/>
                <a:cs typeface="+mn-cs"/>
              </a:rPr>
              <a:t>. They are called </a:t>
            </a:r>
            <a:r>
              <a:rPr lang="en-US" sz="1200" b="1" i="0" u="none" strike="noStrike" kern="1200" dirty="0">
                <a:solidFill>
                  <a:schemeClr val="tx1"/>
                </a:solidFill>
                <a:effectLst/>
                <a:latin typeface="+mn-lt"/>
                <a:ea typeface="+mn-ea"/>
                <a:cs typeface="+mn-cs"/>
              </a:rPr>
              <a:t>spring bean scopes</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1.1. singleton</a:t>
            </a:r>
          </a:p>
          <a:p>
            <a:r>
              <a:rPr lang="en-US" sz="1200" b="0" i="0" u="none" strike="noStrike" kern="1200" dirty="0">
                <a:solidFill>
                  <a:schemeClr val="tx1"/>
                </a:solidFill>
                <a:effectLst/>
                <a:latin typeface="+mn-lt"/>
                <a:ea typeface="+mn-ea"/>
                <a:cs typeface="+mn-cs"/>
              </a:rPr>
              <a:t>This bean scope is default and it enforces the container to have only one instance per spring container irrespective of how much time you request for its instance. This </a:t>
            </a:r>
            <a:r>
              <a:rPr lang="en-US" sz="1200" b="0" i="0" u="none" strike="noStrike" kern="1200" dirty="0">
                <a:solidFill>
                  <a:schemeClr val="tx1"/>
                </a:solidFill>
                <a:effectLst/>
                <a:latin typeface="+mn-lt"/>
                <a:ea typeface="+mn-ea"/>
                <a:cs typeface="+mn-cs"/>
                <a:hlinkClick r:id="rId4" tooltip="Singleton"/>
              </a:rPr>
              <a:t>singleton</a:t>
            </a:r>
            <a:r>
              <a:rPr lang="en-US" sz="1200" b="0" i="0" u="none" strike="noStrike" kern="1200" dirty="0">
                <a:solidFill>
                  <a:schemeClr val="tx1"/>
                </a:solidFill>
                <a:effectLst/>
                <a:latin typeface="+mn-lt"/>
                <a:ea typeface="+mn-ea"/>
                <a:cs typeface="+mn-cs"/>
              </a:rPr>
              <a:t> behavior is maintained by bean factory itself.</a:t>
            </a:r>
          </a:p>
          <a:p>
            <a:r>
              <a:rPr lang="en-US" sz="1200" b="1" i="0" u="none" strike="noStrike" kern="1200" dirty="0">
                <a:solidFill>
                  <a:schemeClr val="tx1"/>
                </a:solidFill>
                <a:effectLst/>
                <a:latin typeface="+mn-lt"/>
                <a:ea typeface="+mn-ea"/>
                <a:cs typeface="+mn-cs"/>
              </a:rPr>
              <a:t>1.2. prototype</a:t>
            </a:r>
          </a:p>
          <a:p>
            <a:r>
              <a:rPr lang="en-US" sz="1200" b="0" i="0" u="none" strike="noStrike" kern="1200" dirty="0">
                <a:solidFill>
                  <a:schemeClr val="tx1"/>
                </a:solidFill>
                <a:effectLst/>
                <a:latin typeface="+mn-lt"/>
                <a:ea typeface="+mn-ea"/>
                <a:cs typeface="+mn-cs"/>
              </a:rPr>
              <a:t>This bean scope just reverses the behavior of singleton scope and produces a new instance each and every time a bean is requested.</a:t>
            </a:r>
          </a:p>
          <a:p>
            <a:r>
              <a:rPr lang="en-US" sz="1200" b="0" i="0" u="none" strike="noStrike" kern="1200" dirty="0">
                <a:solidFill>
                  <a:schemeClr val="tx1"/>
                </a:solidFill>
                <a:effectLst/>
                <a:latin typeface="+mn-lt"/>
                <a:ea typeface="+mn-ea"/>
                <a:cs typeface="+mn-cs"/>
              </a:rPr>
              <a:t>Remaining three bean scopes are web applications related. Essentially these are available through web aware application context (e.g. </a:t>
            </a:r>
            <a:r>
              <a:rPr lang="en-US" sz="1200" b="0" i="0" u="none" strike="noStrike" kern="1200" dirty="0" err="1">
                <a:solidFill>
                  <a:schemeClr val="tx1"/>
                </a:solidFill>
                <a:effectLst/>
                <a:latin typeface="+mn-lt"/>
                <a:ea typeface="+mn-ea"/>
                <a:cs typeface="+mn-cs"/>
              </a:rPr>
              <a:t>WebApplicationContext</a:t>
            </a:r>
            <a:r>
              <a:rPr lang="en-US" sz="1200" b="0" i="0" u="none" strike="noStrike" kern="1200" dirty="0">
                <a:solidFill>
                  <a:schemeClr val="tx1"/>
                </a:solidFill>
                <a:effectLst/>
                <a:latin typeface="+mn-lt"/>
                <a:ea typeface="+mn-ea"/>
                <a:cs typeface="+mn-cs"/>
              </a:rPr>
              <a:t>). Global-session is a little different in sense that it is used when application is portlet based. In portlets, there will be many applications inside a big application and a bean with scope of ‘global-session’ will have only one instance for a global user session.</a:t>
            </a:r>
          </a:p>
          <a:p>
            <a:r>
              <a:rPr lang="en-US" sz="1200" b="1" i="0" u="none" strike="noStrike" kern="1200" dirty="0">
                <a:solidFill>
                  <a:schemeClr val="tx1"/>
                </a:solidFill>
                <a:effectLst/>
                <a:latin typeface="+mn-lt"/>
                <a:ea typeface="+mn-ea"/>
                <a:cs typeface="+mn-cs"/>
              </a:rPr>
              <a:t>1.3. request</a:t>
            </a:r>
          </a:p>
          <a:p>
            <a:r>
              <a:rPr lang="en-US" sz="1200" b="0" i="0" u="none" strike="noStrike" kern="1200" dirty="0">
                <a:solidFill>
                  <a:schemeClr val="tx1"/>
                </a:solidFill>
                <a:effectLst/>
                <a:latin typeface="+mn-lt"/>
                <a:ea typeface="+mn-ea"/>
                <a:cs typeface="+mn-cs"/>
              </a:rPr>
              <a:t>With this bean scope, a new bean instance will be created for each web request made by client. As soon as request completes, bean will be out of scope and garbage collected.</a:t>
            </a:r>
          </a:p>
          <a:p>
            <a:r>
              <a:rPr lang="en-US" sz="1200" b="1" i="0" u="none" strike="noStrike" kern="1200" dirty="0">
                <a:solidFill>
                  <a:schemeClr val="tx1"/>
                </a:solidFill>
                <a:effectLst/>
                <a:latin typeface="+mn-lt"/>
                <a:ea typeface="+mn-ea"/>
                <a:cs typeface="+mn-cs"/>
              </a:rPr>
              <a:t>1.4. session</a:t>
            </a:r>
          </a:p>
          <a:p>
            <a:r>
              <a:rPr lang="en-US" sz="1200" b="0" i="0" u="none" strike="noStrike" kern="1200" dirty="0">
                <a:solidFill>
                  <a:schemeClr val="tx1"/>
                </a:solidFill>
                <a:effectLst/>
                <a:latin typeface="+mn-lt"/>
                <a:ea typeface="+mn-ea"/>
                <a:cs typeface="+mn-cs"/>
              </a:rPr>
              <a:t>Just like request scope, this ensures one instance of bean per user session. As soon as user ends its session, bean is out of scope.</a:t>
            </a:r>
          </a:p>
          <a:p>
            <a:r>
              <a:rPr lang="en-US" sz="1200" b="1" i="0" u="none" strike="noStrike" kern="1200" dirty="0">
                <a:solidFill>
                  <a:schemeClr val="tx1"/>
                </a:solidFill>
                <a:effectLst/>
                <a:latin typeface="+mn-lt"/>
                <a:ea typeface="+mn-ea"/>
                <a:cs typeface="+mn-cs"/>
              </a:rPr>
              <a:t>1.5. global-session</a:t>
            </a:r>
          </a:p>
          <a:p>
            <a:r>
              <a:rPr lang="en-US" sz="1200" b="0" i="0" u="none" strike="noStrike" kern="1200" dirty="0">
                <a:solidFill>
                  <a:schemeClr val="tx1"/>
                </a:solidFill>
                <a:effectLst/>
                <a:latin typeface="+mn-lt"/>
                <a:ea typeface="+mn-ea"/>
                <a:cs typeface="+mn-cs"/>
              </a:rPr>
              <a:t>It is something which is connected to Portlet applications. When your application works in Portlet container it is built of some amount of portlets. Each portlet has its own session, but if your want to store variables global for all portlets in your application than you should store them in global-session. This scope doesn’t have any special effect different from session scope in Servlet based applications.</a:t>
            </a:r>
          </a:p>
          <a:p>
            <a:r>
              <a:rPr lang="en-IN" sz="1200" b="1" i="0" u="none" strike="noStrike" kern="1200" dirty="0">
                <a:solidFill>
                  <a:schemeClr val="tx1"/>
                </a:solidFill>
                <a:effectLst/>
                <a:latin typeface="+mn-lt"/>
                <a:ea typeface="+mn-ea"/>
                <a:cs typeface="+mn-cs"/>
              </a:rPr>
              <a:t>2. How to define spring bean scope</a:t>
            </a:r>
          </a:p>
          <a:p>
            <a:r>
              <a:rPr lang="en-IN" sz="1200" b="1" i="0" u="none" strike="noStrike" kern="1200" dirty="0">
                <a:solidFill>
                  <a:schemeClr val="tx1"/>
                </a:solidFill>
                <a:effectLst/>
                <a:latin typeface="+mn-lt"/>
                <a:ea typeface="+mn-ea"/>
                <a:cs typeface="+mn-cs"/>
              </a:rPr>
              <a:t>2.1. XML bean configuration file</a:t>
            </a:r>
          </a:p>
          <a:p>
            <a:pPr rtl="0" fontAlgn="base"/>
            <a:r>
              <a:rPr lang="en-IN" sz="1200" b="0" i="0" u="none" strike="noStrike" kern="1200" dirty="0">
                <a:solidFill>
                  <a:schemeClr val="tx1"/>
                </a:solidFill>
                <a:effectLst/>
                <a:latin typeface="+mn-lt"/>
                <a:ea typeface="+mn-ea"/>
                <a:cs typeface="+mn-cs"/>
              </a:rPr>
              <a:t>beans.xml&lt;beans </a:t>
            </a:r>
            <a:r>
              <a:rPr lang="en-IN" sz="1200" b="0" i="0" u="none" strike="noStrike" kern="1200" dirty="0" err="1">
                <a:solidFill>
                  <a:schemeClr val="tx1"/>
                </a:solidFill>
                <a:effectLst/>
                <a:latin typeface="+mn-lt"/>
                <a:ea typeface="+mn-ea"/>
                <a:cs typeface="+mn-cs"/>
              </a:rPr>
              <a:t>xmlns</a:t>
            </a:r>
            <a:r>
              <a:rPr lang="en-IN" sz="1200" b="0" i="0" u="none" strike="noStrike" kern="1200" dirty="0">
                <a:solidFill>
                  <a:schemeClr val="tx1"/>
                </a:solidFill>
                <a:effectLst/>
                <a:latin typeface="+mn-lt"/>
                <a:ea typeface="+mn-ea"/>
                <a:cs typeface="+mn-cs"/>
              </a:rPr>
              <a:t>="</a:t>
            </a:r>
            <a:r>
              <a:rPr lang="en-IN" sz="1200" b="0" i="0" u="none" strike="noStrike" kern="1200" dirty="0">
                <a:solidFill>
                  <a:schemeClr val="tx1"/>
                </a:solidFill>
                <a:effectLst/>
                <a:latin typeface="+mn-lt"/>
                <a:ea typeface="+mn-ea"/>
                <a:cs typeface="+mn-cs"/>
                <a:hlinkClick r:id="rId5"/>
              </a:rPr>
              <a:t>http://www.springframework.org/schema/beans</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xmlns:xsi</a:t>
            </a:r>
            <a:r>
              <a:rPr lang="en-IN" sz="1200" b="0" i="0" u="none" strike="noStrike" kern="1200" dirty="0">
                <a:solidFill>
                  <a:schemeClr val="tx1"/>
                </a:solidFill>
                <a:effectLst/>
                <a:latin typeface="+mn-lt"/>
                <a:ea typeface="+mn-ea"/>
                <a:cs typeface="+mn-cs"/>
              </a:rPr>
              <a:t>="</a:t>
            </a:r>
            <a:r>
              <a:rPr lang="en-IN" sz="1200" b="0" i="0" u="none" strike="noStrike" kern="1200" dirty="0">
                <a:solidFill>
                  <a:schemeClr val="tx1"/>
                </a:solidFill>
                <a:effectLst/>
                <a:latin typeface="+mn-lt"/>
                <a:ea typeface="+mn-ea"/>
                <a:cs typeface="+mn-cs"/>
                <a:hlinkClick r:id="rId6"/>
              </a:rPr>
              <a:t>http://www.w3.org/2001/XMLSchema-instance</a:t>
            </a:r>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xsi:schemaLocation</a:t>
            </a:r>
            <a:r>
              <a:rPr lang="en-IN" sz="1200" b="0" i="0" u="none" strike="noStrike" kern="1200" dirty="0">
                <a:solidFill>
                  <a:schemeClr val="tx1"/>
                </a:solidFill>
                <a:effectLst/>
                <a:latin typeface="+mn-lt"/>
                <a:ea typeface="+mn-ea"/>
                <a:cs typeface="+mn-cs"/>
              </a:rPr>
              <a:t>="</a:t>
            </a:r>
            <a:r>
              <a:rPr lang="en-IN" sz="1200" b="0" i="0" u="none" strike="noStrike" kern="1200" dirty="0">
                <a:solidFill>
                  <a:schemeClr val="tx1"/>
                </a:solidFill>
                <a:effectLst/>
                <a:latin typeface="+mn-lt"/>
                <a:ea typeface="+mn-ea"/>
                <a:cs typeface="+mn-cs"/>
                <a:hlinkClick r:id="rId5"/>
              </a:rPr>
              <a:t>http://www.springframework.org/schema/beans</a:t>
            </a:r>
            <a:endParaRPr lang="en-IN" sz="1200" b="0" i="0" u="none" strike="noStrike" kern="1200" dirty="0">
              <a:solidFill>
                <a:schemeClr val="tx1"/>
              </a:solidFill>
              <a:effectLst/>
              <a:latin typeface="+mn-lt"/>
              <a:ea typeface="+mn-ea"/>
              <a:cs typeface="+mn-cs"/>
            </a:endParaRPr>
          </a:p>
          <a:p>
            <a:pPr rtl="0" fontAlgn="base"/>
            <a:r>
              <a:rPr lang="en-IN" sz="1200" b="0" i="0" u="none" strike="noStrike" kern="1200" dirty="0">
                <a:solidFill>
                  <a:schemeClr val="tx1"/>
                </a:solidFill>
                <a:effectLst/>
                <a:latin typeface="+mn-lt"/>
                <a:ea typeface="+mn-ea"/>
                <a:cs typeface="+mn-cs"/>
              </a:rPr>
              <a:t>   </a:t>
            </a:r>
            <a:r>
              <a:rPr lang="en-IN" sz="1200" b="0" i="0" u="none" strike="noStrike" kern="1200" dirty="0">
                <a:solidFill>
                  <a:schemeClr val="tx1"/>
                </a:solidFill>
                <a:effectLst/>
                <a:latin typeface="+mn-lt"/>
                <a:ea typeface="+mn-ea"/>
                <a:cs typeface="+mn-cs"/>
                <a:hlinkClick r:id="rId7"/>
              </a:rPr>
              <a:t>http://www.springframework.org/schema/beans/spring-beans-2.5.xsd</a:t>
            </a:r>
            <a:r>
              <a:rPr lang="en-IN" sz="1200" b="0" i="0" u="none" strike="noStrike" kern="1200" dirty="0">
                <a:solidFill>
                  <a:schemeClr val="tx1"/>
                </a:solidFill>
                <a:effectLst/>
                <a:latin typeface="+mn-lt"/>
                <a:ea typeface="+mn-ea"/>
                <a:cs typeface="+mn-cs"/>
              </a:rPr>
              <a:t>"&gt;</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       &lt;bean id="</a:t>
            </a:r>
            <a:r>
              <a:rPr lang="en-IN" sz="1200" b="0" i="0" u="none" strike="noStrike" kern="1200" dirty="0" err="1">
                <a:solidFill>
                  <a:schemeClr val="tx1"/>
                </a:solidFill>
                <a:effectLst/>
                <a:latin typeface="+mn-lt"/>
                <a:ea typeface="+mn-ea"/>
                <a:cs typeface="+mn-cs"/>
              </a:rPr>
              <a:t>demoBean</a:t>
            </a:r>
            <a:r>
              <a:rPr lang="en-IN" sz="1200" b="0" i="0" u="none" strike="noStrike" kern="1200" dirty="0">
                <a:solidFill>
                  <a:schemeClr val="tx1"/>
                </a:solidFill>
                <a:effectLst/>
                <a:latin typeface="+mn-lt"/>
                <a:ea typeface="+mn-ea"/>
                <a:cs typeface="+mn-cs"/>
              </a:rPr>
              <a:t>" class="</a:t>
            </a:r>
            <a:r>
              <a:rPr lang="en-IN" sz="1200" b="0" i="0" u="none" strike="noStrike" kern="1200" dirty="0" err="1">
                <a:solidFill>
                  <a:schemeClr val="tx1"/>
                </a:solidFill>
                <a:effectLst/>
                <a:latin typeface="+mn-lt"/>
                <a:ea typeface="+mn-ea"/>
                <a:cs typeface="+mn-cs"/>
              </a:rPr>
              <a:t>com.spring.DemoBean</a:t>
            </a:r>
            <a:r>
              <a:rPr lang="en-IN" sz="1200" b="0" i="0" u="none" strike="noStrike" kern="1200" dirty="0">
                <a:solidFill>
                  <a:schemeClr val="tx1"/>
                </a:solidFill>
                <a:effectLst/>
                <a:latin typeface="+mn-lt"/>
                <a:ea typeface="+mn-ea"/>
                <a:cs typeface="+mn-cs"/>
              </a:rPr>
              <a:t>" scope="session" /&gt;</a:t>
            </a:r>
          </a:p>
          <a:p>
            <a:pPr rtl="0" fontAlgn="base"/>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&lt;/beans&gt;</a:t>
            </a:r>
          </a:p>
          <a:p>
            <a:r>
              <a:rPr lang="en-IN" sz="1200" b="1" i="0" u="none" strike="noStrike" kern="1200" dirty="0">
                <a:solidFill>
                  <a:schemeClr val="tx1"/>
                </a:solidFill>
                <a:effectLst/>
                <a:latin typeface="+mn-lt"/>
                <a:ea typeface="+mn-ea"/>
                <a:cs typeface="+mn-cs"/>
              </a:rPr>
              <a:t>2.2. Java configuration – @Scope annotation</a:t>
            </a:r>
          </a:p>
          <a:p>
            <a:pPr rtl="0" fontAlgn="base"/>
            <a:r>
              <a:rPr lang="en-IN" sz="1200" b="0" i="0" u="none" strike="noStrike" kern="1200" dirty="0" err="1">
                <a:solidFill>
                  <a:schemeClr val="tx1"/>
                </a:solidFill>
                <a:effectLst/>
                <a:latin typeface="+mn-lt"/>
                <a:ea typeface="+mn-ea"/>
                <a:cs typeface="+mn-cs"/>
              </a:rPr>
              <a:t>DemoBean.java@Service</a:t>
            </a:r>
            <a:endParaRPr lang="en-IN" sz="1200" b="0" i="0" u="none" strike="noStrike" kern="1200" dirty="0">
              <a:solidFill>
                <a:schemeClr val="tx1"/>
              </a:solidFill>
              <a:effectLst/>
              <a:latin typeface="+mn-lt"/>
              <a:ea typeface="+mn-ea"/>
              <a:cs typeface="+mn-cs"/>
            </a:endParaRPr>
          </a:p>
          <a:p>
            <a:pPr rtl="0" fontAlgn="base"/>
            <a:r>
              <a:rPr lang="en-IN" sz="1200" b="0" i="0" u="none" strike="noStrike" kern="1200" dirty="0">
                <a:solidFill>
                  <a:schemeClr val="tx1"/>
                </a:solidFill>
                <a:effectLst/>
                <a:latin typeface="+mn-lt"/>
                <a:ea typeface="+mn-ea"/>
                <a:cs typeface="+mn-cs"/>
              </a:rPr>
              <a:t>@Scope("session")</a:t>
            </a:r>
          </a:p>
          <a:p>
            <a:pPr rtl="0" fontAlgn="base"/>
            <a:r>
              <a:rPr lang="en-IN" sz="1200" b="0" i="0" u="none" strike="noStrike" kern="1200" dirty="0">
                <a:solidFill>
                  <a:schemeClr val="tx1"/>
                </a:solidFill>
                <a:effectLst/>
                <a:latin typeface="+mn-lt"/>
                <a:ea typeface="+mn-ea"/>
                <a:cs typeface="+mn-cs"/>
              </a:rPr>
              <a:t>public class </a:t>
            </a:r>
            <a:r>
              <a:rPr lang="en-IN" sz="1200" b="0" i="0" u="none" strike="noStrike" kern="1200" dirty="0" err="1">
                <a:solidFill>
                  <a:schemeClr val="tx1"/>
                </a:solidFill>
                <a:effectLst/>
                <a:latin typeface="+mn-lt"/>
                <a:ea typeface="+mn-ea"/>
                <a:cs typeface="+mn-cs"/>
              </a:rPr>
              <a:t>DemoBean</a:t>
            </a:r>
            <a:r>
              <a:rPr lang="en-IN" sz="1200" b="0" i="0" u="none" strike="noStrike" kern="1200" dirty="0">
                <a:solidFill>
                  <a:schemeClr val="tx1"/>
                </a:solidFill>
                <a:effectLst/>
                <a:latin typeface="+mn-lt"/>
                <a:ea typeface="+mn-ea"/>
                <a:cs typeface="+mn-cs"/>
              </a:rPr>
              <a:t> </a:t>
            </a:r>
          </a:p>
          <a:p>
            <a:pPr rtl="0" fontAlgn="base"/>
            <a:r>
              <a:rPr lang="en-IN" sz="1200" b="0" i="0" u="none" strike="noStrike" kern="1200" dirty="0">
                <a:solidFill>
                  <a:schemeClr val="tx1"/>
                </a:solidFill>
                <a:effectLst/>
                <a:latin typeface="+mn-lt"/>
                <a:ea typeface="+mn-ea"/>
                <a:cs typeface="+mn-cs"/>
              </a:rPr>
              <a:t>{</a:t>
            </a:r>
          </a:p>
          <a:p>
            <a:pPr rtl="0" fontAlgn="base"/>
            <a:r>
              <a:rPr lang="en-IN" sz="1200" b="0" i="0" u="none" strike="noStrike" kern="1200" dirty="0">
                <a:solidFill>
                  <a:schemeClr val="tx1"/>
                </a:solidFill>
                <a:effectLst/>
                <a:latin typeface="+mn-lt"/>
                <a:ea typeface="+mn-ea"/>
                <a:cs typeface="+mn-cs"/>
              </a:rPr>
              <a:t>   //Some code</a:t>
            </a:r>
          </a:p>
          <a:p>
            <a:pPr rtl="0" fontAlgn="base"/>
            <a:r>
              <a:rPr lang="en-IN" sz="1200" b="0" i="0" u="none" strike="noStrike" kern="1200" dirty="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5"/>
          </p:nvPr>
        </p:nvSpPr>
        <p:spPr/>
        <p:txBody>
          <a:bodyPr/>
          <a:lstStyle/>
          <a:p>
            <a:fld id="{CB75CFCF-915E-46A4-A275-F885FB68D009}" type="slidenum">
              <a:rPr lang="en-IN" smtClean="0"/>
              <a:t>20</a:t>
            </a:fld>
            <a:endParaRPr lang="en-IN"/>
          </a:p>
        </p:txBody>
      </p:sp>
    </p:spTree>
    <p:extLst>
      <p:ext uri="{BB962C8B-B14F-4D97-AF65-F5344CB8AC3E}">
        <p14:creationId xmlns:p14="http://schemas.microsoft.com/office/powerpoint/2010/main" val="329766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38D0-C632-4793-953A-DA6BA2CAB8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6EC125-BCCF-4678-93A3-19EDA1F8E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3DF065-CB90-47B2-AA4E-20631A75548C}"/>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5" name="Footer Placeholder 4">
            <a:extLst>
              <a:ext uri="{FF2B5EF4-FFF2-40B4-BE49-F238E27FC236}">
                <a16:creationId xmlns:a16="http://schemas.microsoft.com/office/drawing/2014/main" id="{99E844B0-8141-483F-9233-E6FA37EDD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5FF89-A6E6-4293-A32A-FBE643807569}"/>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22738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2949-A9AF-4E16-9C9F-56CC23F8A6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8C7E3E-625C-4289-B915-3B7298AFE4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65153-9978-497C-87A8-545A5BCF35EA}"/>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5" name="Footer Placeholder 4">
            <a:extLst>
              <a:ext uri="{FF2B5EF4-FFF2-40B4-BE49-F238E27FC236}">
                <a16:creationId xmlns:a16="http://schemas.microsoft.com/office/drawing/2014/main" id="{AE51C88A-878D-4CF2-AD5E-A06074C24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BA2544-B7FB-43A9-A97D-DC89693A5275}"/>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70123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7FFA5-AF9A-47F7-A19B-2CB9C608C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EE1F26-2057-47B6-B044-C36A0CC9EF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1E818-8556-48EC-A805-E5A24211CAC2}"/>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5" name="Footer Placeholder 4">
            <a:extLst>
              <a:ext uri="{FF2B5EF4-FFF2-40B4-BE49-F238E27FC236}">
                <a16:creationId xmlns:a16="http://schemas.microsoft.com/office/drawing/2014/main" id="{9D1594E3-81AC-4C46-B12F-A0B0B84B6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50F2A-52A5-411D-8A9A-678F3A730912}"/>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7185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B543-060D-406A-8E17-9B2CA8EB3F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18D673-F9CD-4808-BF54-8446B97C4A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3E118-7A05-4BBE-9010-1D852B33767A}"/>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5" name="Footer Placeholder 4">
            <a:extLst>
              <a:ext uri="{FF2B5EF4-FFF2-40B4-BE49-F238E27FC236}">
                <a16:creationId xmlns:a16="http://schemas.microsoft.com/office/drawing/2014/main" id="{ECD3D349-6B09-435D-93A9-B155DEEF98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CE7FE-DFF3-424B-AC58-8B735305D615}"/>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122089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C02D-C7BA-4C96-A3F3-BB044B734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D9AAC9-ABEA-4A34-B013-FAAFEC121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027BFF-A611-4061-96BF-D836A362A566}"/>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5" name="Footer Placeholder 4">
            <a:extLst>
              <a:ext uri="{FF2B5EF4-FFF2-40B4-BE49-F238E27FC236}">
                <a16:creationId xmlns:a16="http://schemas.microsoft.com/office/drawing/2014/main" id="{C8808DD4-70AF-4B6B-86BB-2D4163C68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8CD39-E5E9-4ADE-92CF-2224F7216406}"/>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130507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2A47-A9E2-4902-918B-9766C94DFB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D37126-C6A8-486D-9752-4C13219F5A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D04F64-8DF8-4001-A84A-1928C881B5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62E143-D18D-4BAF-94EB-CB1412061A4B}"/>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6" name="Footer Placeholder 5">
            <a:extLst>
              <a:ext uri="{FF2B5EF4-FFF2-40B4-BE49-F238E27FC236}">
                <a16:creationId xmlns:a16="http://schemas.microsoft.com/office/drawing/2014/main" id="{C052FCE8-D465-4FCE-8EA2-AA9D6B27FF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9A3E4C-B655-457B-86D2-793C9BDF6E04}"/>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12798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5973-018E-4A3F-A0DA-8E22A4B86E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04AAEB-F046-4137-BB58-55B103F40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5F684B-C53B-40C2-A6AE-80E37A1F6C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9DAE69-A1BD-4735-90E9-0F18B1990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E5BF15-36DD-4196-81CE-7AE6BE72B8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405EA4-ACBE-46E4-AAE3-92BFAA9D5F24}"/>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8" name="Footer Placeholder 7">
            <a:extLst>
              <a:ext uri="{FF2B5EF4-FFF2-40B4-BE49-F238E27FC236}">
                <a16:creationId xmlns:a16="http://schemas.microsoft.com/office/drawing/2014/main" id="{15E6166E-1286-4747-8DBF-B0CB45000F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6AA7AC-85BD-4137-8338-D0216AEB8898}"/>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314710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0873-68EB-440C-852E-49AE87D1C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169338-2E03-4BFA-9B2D-538C9F11F909}"/>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4" name="Footer Placeholder 3">
            <a:extLst>
              <a:ext uri="{FF2B5EF4-FFF2-40B4-BE49-F238E27FC236}">
                <a16:creationId xmlns:a16="http://schemas.microsoft.com/office/drawing/2014/main" id="{32F172FD-0A3C-4274-8634-8F8A7DB33D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1C09ED-FEED-4E0A-BBA5-F7EBDBC042A8}"/>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8523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26A60-9362-408F-89CC-AA4C4C692E56}"/>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3" name="Footer Placeholder 2">
            <a:extLst>
              <a:ext uri="{FF2B5EF4-FFF2-40B4-BE49-F238E27FC236}">
                <a16:creationId xmlns:a16="http://schemas.microsoft.com/office/drawing/2014/main" id="{16929F79-4920-4240-A803-72374387CE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B11B09-A2A6-4581-9E7A-979D9B4F205E}"/>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185498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86E5-A510-42E3-B20C-2680E9B6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B20DB2-3BFF-4F9B-8F06-E3185E0A6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8DF6E4-5D62-4DC3-813B-985FAAD49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B33F8C-6275-475C-9A1C-F279BB20F4F6}"/>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6" name="Footer Placeholder 5">
            <a:extLst>
              <a:ext uri="{FF2B5EF4-FFF2-40B4-BE49-F238E27FC236}">
                <a16:creationId xmlns:a16="http://schemas.microsoft.com/office/drawing/2014/main" id="{F323E123-FB58-4374-BD39-461FAD47B5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510DB-180D-45E8-AF8A-C6BF3EF414D6}"/>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265129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D47C-A8FB-4426-91BF-9DF713349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C2341E-D1C8-4611-94EC-89C95DA81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580188-43F0-4D52-9C00-D18E5DB45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8AB673-CC7B-4530-A4CB-22291650A929}"/>
              </a:ext>
            </a:extLst>
          </p:cNvPr>
          <p:cNvSpPr>
            <a:spLocks noGrp="1"/>
          </p:cNvSpPr>
          <p:nvPr>
            <p:ph type="dt" sz="half" idx="10"/>
          </p:nvPr>
        </p:nvSpPr>
        <p:spPr/>
        <p:txBody>
          <a:bodyPr/>
          <a:lstStyle/>
          <a:p>
            <a:fld id="{B49CA8F4-A0E5-4F3B-978A-52A1A295C06A}" type="datetimeFigureOut">
              <a:rPr lang="en-IN" smtClean="0"/>
              <a:t>09-04-2019</a:t>
            </a:fld>
            <a:endParaRPr lang="en-IN"/>
          </a:p>
        </p:txBody>
      </p:sp>
      <p:sp>
        <p:nvSpPr>
          <p:cNvPr id="6" name="Footer Placeholder 5">
            <a:extLst>
              <a:ext uri="{FF2B5EF4-FFF2-40B4-BE49-F238E27FC236}">
                <a16:creationId xmlns:a16="http://schemas.microsoft.com/office/drawing/2014/main" id="{043888CE-99F5-47A2-8A7C-5CE48E509E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F5E23-C83F-47E5-A086-2AF48573FFC1}"/>
              </a:ext>
            </a:extLst>
          </p:cNvPr>
          <p:cNvSpPr>
            <a:spLocks noGrp="1"/>
          </p:cNvSpPr>
          <p:nvPr>
            <p:ph type="sldNum" sz="quarter" idx="12"/>
          </p:nvPr>
        </p:nvSpPr>
        <p:spPr/>
        <p:txBody>
          <a:bodyPr/>
          <a:lstStyle/>
          <a:p>
            <a:fld id="{61DFA35E-5771-4C97-B547-24D21637CDBA}" type="slidenum">
              <a:rPr lang="en-IN" smtClean="0"/>
              <a:t>‹#›</a:t>
            </a:fld>
            <a:endParaRPr lang="en-IN"/>
          </a:p>
        </p:txBody>
      </p:sp>
    </p:spTree>
    <p:extLst>
      <p:ext uri="{BB962C8B-B14F-4D97-AF65-F5344CB8AC3E}">
        <p14:creationId xmlns:p14="http://schemas.microsoft.com/office/powerpoint/2010/main" val="267778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092CB-A9BD-4766-ABC2-55BAAFB36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0E593E-CAC8-41B8-82E9-C7C9A6504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C4AA5-42B9-4542-B6AE-C85646A0E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CA8F4-A0E5-4F3B-978A-52A1A295C06A}" type="datetimeFigureOut">
              <a:rPr lang="en-IN" smtClean="0"/>
              <a:t>09-04-2019</a:t>
            </a:fld>
            <a:endParaRPr lang="en-IN"/>
          </a:p>
        </p:txBody>
      </p:sp>
      <p:sp>
        <p:nvSpPr>
          <p:cNvPr id="5" name="Footer Placeholder 4">
            <a:extLst>
              <a:ext uri="{FF2B5EF4-FFF2-40B4-BE49-F238E27FC236}">
                <a16:creationId xmlns:a16="http://schemas.microsoft.com/office/drawing/2014/main" id="{C756F17D-898F-4284-8917-B32C59903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C3AF1C-2903-4B14-838C-8624DAF5D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FA35E-5771-4C97-B547-24D21637CDBA}" type="slidenum">
              <a:rPr lang="en-IN" smtClean="0"/>
              <a:t>‹#›</a:t>
            </a:fld>
            <a:endParaRPr lang="en-IN"/>
          </a:p>
        </p:txBody>
      </p:sp>
    </p:spTree>
    <p:extLst>
      <p:ext uri="{BB962C8B-B14F-4D97-AF65-F5344CB8AC3E}">
        <p14:creationId xmlns:p14="http://schemas.microsoft.com/office/powerpoint/2010/main" val="37434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context/support/FileSystemXmlApplicationContex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ocs.spring.io/spring-framework/docs/current/javadoc-api/org/springframework/web/context/support/XmlWebApplicationContext.html" TargetMode="External"/><Relationship Id="rId4" Type="http://schemas.openxmlformats.org/officeDocument/2006/relationships/hyperlink" Target="https://docs.spring.io/spring-framework/docs/current/javadoc-api/org/springframework/context/support/ClassPathXmlApplicationContext.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atic.springsource.org/spring/docs/3.0.x/javadoc-api/org/springframework/beans/factory/InitializingBean.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tatic.springsource.org/spring/docs/1.2.9/api/org/springframework/beans/factory/DisposableBean.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spring.io/spring-framework/docs/4.1.4.RELEASE/javadoc-api/org/springframework/beans/factory/config/BeanPostProcessor.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0.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1.xml.rels><?xml version="1.0" encoding="UTF-8" standalone="yes"?>
<Relationships xmlns="http://schemas.openxmlformats.org/package/2006/relationships"><Relationship Id="rId3" Type="http://schemas.openxmlformats.org/officeDocument/2006/relationships/hyperlink" Target="https://docs.spring.io/spring-boot/docs/current/api/org/springframework/boot/SpringBootConfiguration.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spring.io/spring-framework/docs/5.0.4.RELEASE/javadoc-api/org/springframework/context/annotation/Configuration.html"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docs.spring.io/spring-boot/docs/current/reference/html/howto-properties-and-configuration.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docs.spring.io/spring-boot/docs/current/reference/html/common-application-properties.html"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spring.io/guides/topicals/spring-security-architectur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hyperlink" Target="http://localhost:8080/employees/" TargetMode="Externa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842F7B-1EDA-4043-98CF-A6BCBEC3D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236464"/>
          </a:xfrm>
          <a:prstGeom prst="rect">
            <a:avLst/>
          </a:prstGeom>
        </p:spPr>
      </p:pic>
      <p:sp>
        <p:nvSpPr>
          <p:cNvPr id="6" name="Subtitle 2">
            <a:extLst>
              <a:ext uri="{FF2B5EF4-FFF2-40B4-BE49-F238E27FC236}">
                <a16:creationId xmlns:a16="http://schemas.microsoft.com/office/drawing/2014/main" id="{0C04E164-8EE1-43AB-B14B-6269AF359A76}"/>
              </a:ext>
            </a:extLst>
          </p:cNvPr>
          <p:cNvSpPr txBox="1">
            <a:spLocks/>
          </p:cNvSpPr>
          <p:nvPr/>
        </p:nvSpPr>
        <p:spPr>
          <a:xfrm>
            <a:off x="3347262" y="5433851"/>
            <a:ext cx="3881718" cy="2714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50000"/>
                  </a:schemeClr>
                </a:solidFill>
              </a:rPr>
              <a:t>smitabrijesh@gmail.com</a:t>
            </a:r>
          </a:p>
        </p:txBody>
      </p:sp>
      <p:sp>
        <p:nvSpPr>
          <p:cNvPr id="7" name="Subtitle 2">
            <a:extLst>
              <a:ext uri="{FF2B5EF4-FFF2-40B4-BE49-F238E27FC236}">
                <a16:creationId xmlns:a16="http://schemas.microsoft.com/office/drawing/2014/main" id="{C3559F27-AE27-4E11-987E-B07938B830E7}"/>
              </a:ext>
            </a:extLst>
          </p:cNvPr>
          <p:cNvSpPr txBox="1">
            <a:spLocks/>
          </p:cNvSpPr>
          <p:nvPr/>
        </p:nvSpPr>
        <p:spPr>
          <a:xfrm>
            <a:off x="3342789" y="5810882"/>
            <a:ext cx="5508812" cy="2714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50000"/>
                  </a:schemeClr>
                </a:solidFill>
              </a:rPr>
              <a:t>https://www.linkedin.com/in/smita-b-kumar-29385815/</a:t>
            </a:r>
          </a:p>
        </p:txBody>
      </p:sp>
      <p:pic>
        <p:nvPicPr>
          <p:cNvPr id="9" name="Picture 8">
            <a:extLst>
              <a:ext uri="{FF2B5EF4-FFF2-40B4-BE49-F238E27FC236}">
                <a16:creationId xmlns:a16="http://schemas.microsoft.com/office/drawing/2014/main" id="{C7D801FF-DE95-4D1A-A33A-F2E918E6EF7B}"/>
              </a:ext>
            </a:extLst>
          </p:cNvPr>
          <p:cNvPicPr>
            <a:picLocks noChangeAspect="1"/>
          </p:cNvPicPr>
          <p:nvPr/>
        </p:nvPicPr>
        <p:blipFill>
          <a:blip r:embed="rId3"/>
          <a:stretch>
            <a:fillRect/>
          </a:stretch>
        </p:blipFill>
        <p:spPr>
          <a:xfrm>
            <a:off x="2964404" y="6249072"/>
            <a:ext cx="325068" cy="263854"/>
          </a:xfrm>
          <a:prstGeom prst="rect">
            <a:avLst/>
          </a:prstGeom>
        </p:spPr>
      </p:pic>
      <p:sp>
        <p:nvSpPr>
          <p:cNvPr id="10" name="Subtitle 2">
            <a:extLst>
              <a:ext uri="{FF2B5EF4-FFF2-40B4-BE49-F238E27FC236}">
                <a16:creationId xmlns:a16="http://schemas.microsoft.com/office/drawing/2014/main" id="{9D6CE526-C3EC-45CA-B9B5-7ADF05EE9DF9}"/>
              </a:ext>
            </a:extLst>
          </p:cNvPr>
          <p:cNvSpPr txBox="1">
            <a:spLocks/>
          </p:cNvSpPr>
          <p:nvPr/>
        </p:nvSpPr>
        <p:spPr>
          <a:xfrm>
            <a:off x="3346367" y="6178872"/>
            <a:ext cx="5508812" cy="2714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solidFill>
                  <a:schemeClr val="bg1">
                    <a:lumMod val="50000"/>
                  </a:schemeClr>
                </a:solidFill>
              </a:rPr>
              <a:t>https://twitter.com/brijeshsmita</a:t>
            </a:r>
          </a:p>
        </p:txBody>
      </p:sp>
      <p:pic>
        <p:nvPicPr>
          <p:cNvPr id="11" name="Picture 10">
            <a:extLst>
              <a:ext uri="{FF2B5EF4-FFF2-40B4-BE49-F238E27FC236}">
                <a16:creationId xmlns:a16="http://schemas.microsoft.com/office/drawing/2014/main" id="{F2BA8742-69A5-41AA-B5C6-9A0240C1B8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0958" y="5822141"/>
            <a:ext cx="351962" cy="351962"/>
          </a:xfrm>
          <a:prstGeom prst="rect">
            <a:avLst/>
          </a:prstGeom>
        </p:spPr>
      </p:pic>
      <p:pic>
        <p:nvPicPr>
          <p:cNvPr id="12" name="Picture 11">
            <a:extLst>
              <a:ext uri="{FF2B5EF4-FFF2-40B4-BE49-F238E27FC236}">
                <a16:creationId xmlns:a16="http://schemas.microsoft.com/office/drawing/2014/main" id="{15571078-B3F9-45F0-ADBA-0E0E8C21EF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851" y="5424192"/>
            <a:ext cx="331311" cy="331311"/>
          </a:xfrm>
          <a:prstGeom prst="rect">
            <a:avLst/>
          </a:prstGeom>
        </p:spPr>
      </p:pic>
      <p:sp>
        <p:nvSpPr>
          <p:cNvPr id="13" name="Title 12">
            <a:extLst>
              <a:ext uri="{FF2B5EF4-FFF2-40B4-BE49-F238E27FC236}">
                <a16:creationId xmlns:a16="http://schemas.microsoft.com/office/drawing/2014/main" id="{CFA456C7-76BE-45FA-824C-C0CA1EFD32E7}"/>
              </a:ext>
            </a:extLst>
          </p:cNvPr>
          <p:cNvSpPr>
            <a:spLocks noGrp="1"/>
          </p:cNvSpPr>
          <p:nvPr>
            <p:ph type="title"/>
          </p:nvPr>
        </p:nvSpPr>
        <p:spPr>
          <a:xfrm>
            <a:off x="3359815" y="1698981"/>
            <a:ext cx="4982737" cy="4946308"/>
          </a:xfrm>
        </p:spPr>
        <p:txBody>
          <a:bodyPr>
            <a:normAutofit/>
          </a:bodyPr>
          <a:lstStyle/>
          <a:p>
            <a:r>
              <a:rPr lang="en-IN" sz="5400" b="1" dirty="0"/>
              <a:t>Development using Spring 5</a:t>
            </a:r>
            <a:br>
              <a:rPr lang="en-IN" sz="5400" b="1" dirty="0"/>
            </a:br>
            <a:r>
              <a:rPr lang="en-IN" sz="1800" b="1" dirty="0"/>
              <a:t>https://github.com/spring-projects</a:t>
            </a:r>
            <a:endParaRPr lang="en-IN" sz="5400" b="1" dirty="0"/>
          </a:p>
        </p:txBody>
      </p:sp>
    </p:spTree>
    <p:extLst>
      <p:ext uri="{BB962C8B-B14F-4D97-AF65-F5344CB8AC3E}">
        <p14:creationId xmlns:p14="http://schemas.microsoft.com/office/powerpoint/2010/main" val="754254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4B3FEA49-4B66-490B-B73E-CAFCA60EF725}"/>
              </a:ext>
            </a:extLst>
          </p:cNvPr>
          <p:cNvSpPr txBox="1">
            <a:spLocks noChangeArrowheads="1"/>
          </p:cNvSpPr>
          <p:nvPr/>
        </p:nvSpPr>
        <p:spPr bwMode="auto">
          <a:xfrm>
            <a:off x="17526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l" eaLnBrk="1" hangingPunct="1">
              <a:lnSpc>
                <a:spcPct val="100000"/>
              </a:lnSpc>
              <a:buFont typeface="Tahoma" panose="020B0604030504040204" pitchFamily="34" charset="0"/>
              <a:buNone/>
            </a:pPr>
            <a:r>
              <a:rPr lang="en-GB" altLang="en-US" sz="3200">
                <a:solidFill>
                  <a:srgbClr val="000000"/>
                </a:solidFill>
                <a:latin typeface="Tahoma" panose="020B0604030504040204" pitchFamily="34" charset="0"/>
              </a:rPr>
              <a:t>Spring in different tiers</a:t>
            </a:r>
          </a:p>
        </p:txBody>
      </p:sp>
      <p:sp>
        <p:nvSpPr>
          <p:cNvPr id="9219" name="Text Box 2">
            <a:extLst>
              <a:ext uri="{FF2B5EF4-FFF2-40B4-BE49-F238E27FC236}">
                <a16:creationId xmlns:a16="http://schemas.microsoft.com/office/drawing/2014/main" id="{4CFA2B3E-9D4C-4630-A717-2261440067E6}"/>
              </a:ext>
            </a:extLst>
          </p:cNvPr>
          <p:cNvSpPr txBox="1">
            <a:spLocks noChangeArrowheads="1"/>
          </p:cNvSpPr>
          <p:nvPr/>
        </p:nvSpPr>
        <p:spPr bwMode="auto">
          <a:xfrm>
            <a:off x="2057400" y="1143000"/>
            <a:ext cx="8077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lvl="1" eaLnBrk="1" hangingPunct="1">
              <a:lnSpc>
                <a:spcPct val="86000"/>
              </a:lnSpc>
              <a:spcBef>
                <a:spcPts val="500"/>
              </a:spcBef>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Wingdings" panose="05000000000000000000" pitchFamily="2" charset="2"/>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Wingdings" panose="05000000000000000000" pitchFamily="2" charset="2"/>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pPr>
            <a:endParaRPr lang="en-GB" altLang="en-US">
              <a:solidFill>
                <a:srgbClr val="000000"/>
              </a:solidFill>
              <a:latin typeface="Times New Roman" panose="02020603050405020304" pitchFamily="18" charset="0"/>
            </a:endParaRPr>
          </a:p>
          <a:p>
            <a:pPr lvl="1" eaLnBrk="1" hangingPunct="1">
              <a:spcBef>
                <a:spcPts val="500"/>
              </a:spcBef>
            </a:pPr>
            <a:endParaRPr lang="en-GB" altLang="en-US">
              <a:solidFill>
                <a:srgbClr val="000000"/>
              </a:solidFill>
            </a:endParaRPr>
          </a:p>
          <a:p>
            <a:pPr lvl="1" eaLnBrk="1" hangingPunct="1">
              <a:spcBef>
                <a:spcPts val="500"/>
              </a:spcBef>
            </a:pPr>
            <a:endParaRPr lang="en-GB" altLang="en-US">
              <a:solidFill>
                <a:srgbClr val="000000"/>
              </a:solidFill>
            </a:endParaRPr>
          </a:p>
        </p:txBody>
      </p:sp>
      <p:sp>
        <p:nvSpPr>
          <p:cNvPr id="9220" name="Rounded Rectangle 3">
            <a:extLst>
              <a:ext uri="{FF2B5EF4-FFF2-40B4-BE49-F238E27FC236}">
                <a16:creationId xmlns:a16="http://schemas.microsoft.com/office/drawing/2014/main" id="{09D51364-0CB8-4445-A4D6-544FDBBD1C7F}"/>
              </a:ext>
            </a:extLst>
          </p:cNvPr>
          <p:cNvSpPr>
            <a:spLocks noChangeArrowheads="1"/>
          </p:cNvSpPr>
          <p:nvPr/>
        </p:nvSpPr>
        <p:spPr bwMode="auto">
          <a:xfrm>
            <a:off x="2247900" y="1219200"/>
            <a:ext cx="2971800" cy="914400"/>
          </a:xfrm>
          <a:prstGeom prst="roundRect">
            <a:avLst>
              <a:gd name="adj" fmla="val 16667"/>
            </a:avLst>
          </a:prstGeom>
          <a:solidFill>
            <a:srgbClr val="FFFF0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solidFill>
                  <a:schemeClr val="tx1"/>
                </a:solidFill>
              </a:rPr>
              <a:t>Business/Service layer</a:t>
            </a:r>
          </a:p>
        </p:txBody>
      </p:sp>
      <p:sp>
        <p:nvSpPr>
          <p:cNvPr id="9221" name="Rounded Rectangle 4">
            <a:extLst>
              <a:ext uri="{FF2B5EF4-FFF2-40B4-BE49-F238E27FC236}">
                <a16:creationId xmlns:a16="http://schemas.microsoft.com/office/drawing/2014/main" id="{F5236140-0BBF-4000-8B0F-429D95DB0A39}"/>
              </a:ext>
            </a:extLst>
          </p:cNvPr>
          <p:cNvSpPr>
            <a:spLocks noChangeArrowheads="1"/>
          </p:cNvSpPr>
          <p:nvPr/>
        </p:nvSpPr>
        <p:spPr bwMode="auto">
          <a:xfrm>
            <a:off x="5600700" y="1219200"/>
            <a:ext cx="1905000" cy="914400"/>
          </a:xfrm>
          <a:prstGeom prst="roundRect">
            <a:avLst>
              <a:gd name="adj" fmla="val 16667"/>
            </a:avLst>
          </a:prstGeom>
          <a:solidFill>
            <a:srgbClr val="FFFF0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solidFill>
                  <a:schemeClr val="tx1"/>
                </a:solidFill>
              </a:rPr>
              <a:t>Database layer</a:t>
            </a:r>
          </a:p>
        </p:txBody>
      </p:sp>
      <p:sp>
        <p:nvSpPr>
          <p:cNvPr id="9222" name="Rounded Rectangle 5">
            <a:extLst>
              <a:ext uri="{FF2B5EF4-FFF2-40B4-BE49-F238E27FC236}">
                <a16:creationId xmlns:a16="http://schemas.microsoft.com/office/drawing/2014/main" id="{E2FFE2BA-D16C-4199-9E27-34EFDBB200A3}"/>
              </a:ext>
            </a:extLst>
          </p:cNvPr>
          <p:cNvSpPr>
            <a:spLocks noChangeArrowheads="1"/>
          </p:cNvSpPr>
          <p:nvPr/>
        </p:nvSpPr>
        <p:spPr bwMode="auto">
          <a:xfrm>
            <a:off x="8210550" y="1219200"/>
            <a:ext cx="1371600" cy="914400"/>
          </a:xfrm>
          <a:prstGeom prst="roundRect">
            <a:avLst>
              <a:gd name="adj" fmla="val 16667"/>
            </a:avLst>
          </a:prstGeom>
          <a:solidFill>
            <a:srgbClr val="FFFF0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solidFill>
                  <a:schemeClr val="tx1"/>
                </a:solidFill>
              </a:rPr>
              <a:t>Web layer</a:t>
            </a:r>
          </a:p>
        </p:txBody>
      </p:sp>
      <p:sp>
        <p:nvSpPr>
          <p:cNvPr id="9223" name="Rounded Rectangle 6">
            <a:extLst>
              <a:ext uri="{FF2B5EF4-FFF2-40B4-BE49-F238E27FC236}">
                <a16:creationId xmlns:a16="http://schemas.microsoft.com/office/drawing/2014/main" id="{64905BED-9D34-4B39-B459-A4535CCFCB9E}"/>
              </a:ext>
            </a:extLst>
          </p:cNvPr>
          <p:cNvSpPr>
            <a:spLocks noChangeArrowheads="1"/>
          </p:cNvSpPr>
          <p:nvPr/>
        </p:nvSpPr>
        <p:spPr bwMode="auto">
          <a:xfrm>
            <a:off x="2247900" y="2590800"/>
            <a:ext cx="3048000" cy="914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t>Session Beans (EJB)</a:t>
            </a:r>
          </a:p>
        </p:txBody>
      </p:sp>
      <p:sp>
        <p:nvSpPr>
          <p:cNvPr id="9224" name="Rounded Rectangle 7">
            <a:extLst>
              <a:ext uri="{FF2B5EF4-FFF2-40B4-BE49-F238E27FC236}">
                <a16:creationId xmlns:a16="http://schemas.microsoft.com/office/drawing/2014/main" id="{298AD9AB-0BB4-4675-8635-D196468A35E5}"/>
              </a:ext>
            </a:extLst>
          </p:cNvPr>
          <p:cNvSpPr>
            <a:spLocks noChangeArrowheads="1"/>
          </p:cNvSpPr>
          <p:nvPr/>
        </p:nvSpPr>
        <p:spPr bwMode="auto">
          <a:xfrm>
            <a:off x="5638800" y="2590800"/>
            <a:ext cx="1905000" cy="10668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t>JDBC, JPA, Hibernate, iBatis</a:t>
            </a:r>
          </a:p>
        </p:txBody>
      </p:sp>
      <p:sp>
        <p:nvSpPr>
          <p:cNvPr id="9225" name="Rounded Rectangle 8">
            <a:extLst>
              <a:ext uri="{FF2B5EF4-FFF2-40B4-BE49-F238E27FC236}">
                <a16:creationId xmlns:a16="http://schemas.microsoft.com/office/drawing/2014/main" id="{0248DDAC-651F-47EF-B6A0-6EB0DC095C89}"/>
              </a:ext>
            </a:extLst>
          </p:cNvPr>
          <p:cNvSpPr>
            <a:spLocks noChangeArrowheads="1"/>
          </p:cNvSpPr>
          <p:nvPr/>
        </p:nvSpPr>
        <p:spPr bwMode="auto">
          <a:xfrm>
            <a:off x="2266950" y="4191000"/>
            <a:ext cx="3048000" cy="914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t>Spring IOC/DI</a:t>
            </a:r>
          </a:p>
          <a:p>
            <a:pPr eaLnBrk="1" hangingPunct="1"/>
            <a:r>
              <a:rPr lang="en-US" altLang="en-US"/>
              <a:t>Spring WS</a:t>
            </a:r>
          </a:p>
        </p:txBody>
      </p:sp>
      <p:sp>
        <p:nvSpPr>
          <p:cNvPr id="9226" name="Rounded Rectangle 9">
            <a:extLst>
              <a:ext uri="{FF2B5EF4-FFF2-40B4-BE49-F238E27FC236}">
                <a16:creationId xmlns:a16="http://schemas.microsoft.com/office/drawing/2014/main" id="{C6E2DC6A-2B3E-4DDE-B641-EAB7F21735F9}"/>
              </a:ext>
            </a:extLst>
          </p:cNvPr>
          <p:cNvSpPr>
            <a:spLocks noChangeArrowheads="1"/>
          </p:cNvSpPr>
          <p:nvPr/>
        </p:nvSpPr>
        <p:spPr bwMode="auto">
          <a:xfrm>
            <a:off x="5638800" y="4114800"/>
            <a:ext cx="1905000" cy="10668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t>Spring JDBC </a:t>
            </a:r>
          </a:p>
        </p:txBody>
      </p:sp>
      <p:sp>
        <p:nvSpPr>
          <p:cNvPr id="9227" name="Rounded Rectangle 10">
            <a:extLst>
              <a:ext uri="{FF2B5EF4-FFF2-40B4-BE49-F238E27FC236}">
                <a16:creationId xmlns:a16="http://schemas.microsoft.com/office/drawing/2014/main" id="{0BBAB488-00DA-4BFD-98DC-554445EE1B11}"/>
              </a:ext>
            </a:extLst>
          </p:cNvPr>
          <p:cNvSpPr>
            <a:spLocks noChangeArrowheads="1"/>
          </p:cNvSpPr>
          <p:nvPr/>
        </p:nvSpPr>
        <p:spPr bwMode="auto">
          <a:xfrm>
            <a:off x="8210550" y="4114800"/>
            <a:ext cx="1371600" cy="914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t>Spring MVC</a:t>
            </a:r>
          </a:p>
        </p:txBody>
      </p:sp>
      <p:sp>
        <p:nvSpPr>
          <p:cNvPr id="9228" name="Rounded Rectangle 11">
            <a:extLst>
              <a:ext uri="{FF2B5EF4-FFF2-40B4-BE49-F238E27FC236}">
                <a16:creationId xmlns:a16="http://schemas.microsoft.com/office/drawing/2014/main" id="{7718CDBD-0407-4AD7-B387-9684D1E24672}"/>
              </a:ext>
            </a:extLst>
          </p:cNvPr>
          <p:cNvSpPr>
            <a:spLocks noChangeArrowheads="1"/>
          </p:cNvSpPr>
          <p:nvPr/>
        </p:nvSpPr>
        <p:spPr bwMode="auto">
          <a:xfrm>
            <a:off x="8210550" y="2590800"/>
            <a:ext cx="1371600" cy="914400"/>
          </a:xfrm>
          <a:prstGeom prst="roundRect">
            <a:avLst>
              <a:gd name="adj" fmla="val 16667"/>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t>Struts, JSF</a:t>
            </a:r>
          </a:p>
        </p:txBody>
      </p:sp>
      <p:cxnSp>
        <p:nvCxnSpPr>
          <p:cNvPr id="9229" name="Straight Connector 13">
            <a:extLst>
              <a:ext uri="{FF2B5EF4-FFF2-40B4-BE49-F238E27FC236}">
                <a16:creationId xmlns:a16="http://schemas.microsoft.com/office/drawing/2014/main" id="{703B0B8B-B036-487D-A395-C80B166B3698}"/>
              </a:ext>
            </a:extLst>
          </p:cNvPr>
          <p:cNvCxnSpPr>
            <a:cxnSpLocks noChangeShapeType="1"/>
          </p:cNvCxnSpPr>
          <p:nvPr/>
        </p:nvCxnSpPr>
        <p:spPr bwMode="auto">
          <a:xfrm rot="5400000">
            <a:off x="3371851" y="3238501"/>
            <a:ext cx="4191000" cy="3175"/>
          </a:xfrm>
          <a:prstGeom prst="line">
            <a:avLst/>
          </a:prstGeom>
          <a:noFill/>
          <a:ln w="222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230" name="Straight Connector 14">
            <a:extLst>
              <a:ext uri="{FF2B5EF4-FFF2-40B4-BE49-F238E27FC236}">
                <a16:creationId xmlns:a16="http://schemas.microsoft.com/office/drawing/2014/main" id="{F030EC2D-1393-4569-821E-CF8D5E8D9A91}"/>
              </a:ext>
            </a:extLst>
          </p:cNvPr>
          <p:cNvCxnSpPr>
            <a:cxnSpLocks noChangeShapeType="1"/>
          </p:cNvCxnSpPr>
          <p:nvPr/>
        </p:nvCxnSpPr>
        <p:spPr bwMode="auto">
          <a:xfrm rot="5400000">
            <a:off x="5753894" y="3237706"/>
            <a:ext cx="4191000" cy="1588"/>
          </a:xfrm>
          <a:prstGeom prst="line">
            <a:avLst/>
          </a:prstGeom>
          <a:noFill/>
          <a:ln w="222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9231" name="Rectangle 6">
            <a:extLst>
              <a:ext uri="{FF2B5EF4-FFF2-40B4-BE49-F238E27FC236}">
                <a16:creationId xmlns:a16="http://schemas.microsoft.com/office/drawing/2014/main" id="{CA283636-C0EE-4554-9AE2-D7D61C063748}"/>
              </a:ext>
            </a:extLst>
          </p:cNvPr>
          <p:cNvSpPr>
            <a:spLocks noChangeArrowheads="1"/>
          </p:cNvSpPr>
          <p:nvPr/>
        </p:nvSpPr>
        <p:spPr bwMode="auto">
          <a:xfrm>
            <a:off x="10088563" y="6507163"/>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4B56942D-03B0-4CC4-A434-D1693C41E72D}" type="slidenum">
              <a:rPr lang="en-GB" altLang="en-US" sz="1600">
                <a:solidFill>
                  <a:srgbClr val="000000"/>
                </a:solidFill>
                <a:latin typeface="Times New Roman" panose="02020603050405020304" pitchFamily="18" charset="0"/>
              </a:rPr>
              <a:pPr eaLnBrk="1" hangingPunct="1"/>
              <a:t>10</a:t>
            </a:fld>
            <a:endParaRPr lang="en-US"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2BDBDBDF-BF9C-4BCD-A547-0EFBF8414082}"/>
              </a:ext>
            </a:extLst>
          </p:cNvPr>
          <p:cNvSpPr txBox="1">
            <a:spLocks noChangeArrowheads="1"/>
          </p:cNvSpPr>
          <p:nvPr/>
        </p:nvSpPr>
        <p:spPr bwMode="auto">
          <a:xfrm>
            <a:off x="17526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l" eaLnBrk="1" hangingPunct="1">
              <a:lnSpc>
                <a:spcPct val="100000"/>
              </a:lnSpc>
              <a:buFont typeface="Tahoma" panose="020B0604030504040204" pitchFamily="34" charset="0"/>
              <a:buNone/>
            </a:pPr>
            <a:r>
              <a:rPr lang="en-GB" altLang="en-US" sz="3200" dirty="0">
                <a:solidFill>
                  <a:srgbClr val="000000"/>
                </a:solidFill>
                <a:latin typeface="Tahoma" panose="020B0604030504040204" pitchFamily="34" charset="0"/>
              </a:rPr>
              <a:t>Spring IOC container</a:t>
            </a:r>
          </a:p>
        </p:txBody>
      </p:sp>
      <p:sp>
        <p:nvSpPr>
          <p:cNvPr id="11267" name="Text Box 2">
            <a:extLst>
              <a:ext uri="{FF2B5EF4-FFF2-40B4-BE49-F238E27FC236}">
                <a16:creationId xmlns:a16="http://schemas.microsoft.com/office/drawing/2014/main" id="{883D7518-3461-4DD0-B3E2-879306DB5618}"/>
              </a:ext>
            </a:extLst>
          </p:cNvPr>
          <p:cNvSpPr txBox="1">
            <a:spLocks noChangeArrowheads="1"/>
          </p:cNvSpPr>
          <p:nvPr/>
        </p:nvSpPr>
        <p:spPr bwMode="auto">
          <a:xfrm>
            <a:off x="2057400" y="1143000"/>
            <a:ext cx="8077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lvl="1" eaLnBrk="1" hangingPunct="1">
              <a:lnSpc>
                <a:spcPct val="86000"/>
              </a:lnSpc>
              <a:spcBef>
                <a:spcPts val="500"/>
              </a:spcBef>
            </a:pPr>
            <a:r>
              <a:rPr lang="en-GB" altLang="en-US" sz="2200" dirty="0">
                <a:solidFill>
                  <a:srgbClr val="000000"/>
                </a:solidFill>
                <a:latin typeface="Times New Roman" panose="02020603050405020304" pitchFamily="18" charset="0"/>
              </a:rPr>
              <a:t>Container reads configuration meta data to...</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Instantiate object with the given scope.</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To initialize object with configured data</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To inject dependencies in object etc</a:t>
            </a:r>
          </a:p>
          <a:p>
            <a:pPr lvl="1" eaLnBrk="1" hangingPunct="1">
              <a:lnSpc>
                <a:spcPct val="86000"/>
              </a:lnSpc>
              <a:spcBef>
                <a:spcPts val="500"/>
              </a:spcBef>
            </a:pPr>
            <a:r>
              <a:rPr lang="en-GB" altLang="en-US" sz="2200" dirty="0">
                <a:solidFill>
                  <a:srgbClr val="000000"/>
                </a:solidFill>
                <a:latin typeface="Times New Roman" panose="02020603050405020304" pitchFamily="18" charset="0"/>
              </a:rPr>
              <a:t>	</a:t>
            </a:r>
          </a:p>
          <a:p>
            <a:pPr lvl="1"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eaLnBrk="1" hangingPunct="1">
              <a:lnSpc>
                <a:spcPct val="86000"/>
              </a:lnSpc>
              <a:spcBef>
                <a:spcPts val="500"/>
              </a:spcBef>
            </a:pPr>
            <a:r>
              <a:rPr lang="en-GB" altLang="en-US" sz="2200" dirty="0">
                <a:solidFill>
                  <a:srgbClr val="000000"/>
                </a:solidFill>
                <a:latin typeface="Times New Roman" panose="02020603050405020304" pitchFamily="18" charset="0"/>
              </a:rPr>
              <a:t>Container reads meta information from...</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XML configuration file.</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Java Annotations</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	Java code.</a:t>
            </a:r>
          </a:p>
          <a:p>
            <a:pPr lvl="1" eaLnBrk="1" hangingPunct="1">
              <a:lnSpc>
                <a:spcPct val="86000"/>
              </a:lnSpc>
              <a:spcBef>
                <a:spcPts val="500"/>
              </a:spcBef>
            </a:pPr>
            <a:endParaRPr lang="en-GB" altLang="en-US" dirty="0">
              <a:solidFill>
                <a:srgbClr val="000000"/>
              </a:solidFill>
              <a:latin typeface="Times New Roman" panose="02020603050405020304" pitchFamily="18" charset="0"/>
            </a:endParaRPr>
          </a:p>
          <a:p>
            <a:pPr lvl="1" eaLnBrk="1" hangingPunct="1">
              <a:spcBef>
                <a:spcPts val="500"/>
              </a:spcBef>
            </a:pPr>
            <a:endParaRPr lang="en-GB" altLang="en-US" dirty="0">
              <a:solidFill>
                <a:srgbClr val="000000"/>
              </a:solidFill>
            </a:endParaRPr>
          </a:p>
          <a:p>
            <a:pPr lvl="1" eaLnBrk="1" hangingPunct="1">
              <a:spcBef>
                <a:spcPts val="500"/>
              </a:spcBef>
            </a:pPr>
            <a:endParaRPr lang="en-GB" altLang="en-US" dirty="0">
              <a:solidFill>
                <a:srgbClr val="000000"/>
              </a:solidFill>
            </a:endParaRPr>
          </a:p>
        </p:txBody>
      </p:sp>
      <p:sp>
        <p:nvSpPr>
          <p:cNvPr id="11268" name="Rectangle 6">
            <a:extLst>
              <a:ext uri="{FF2B5EF4-FFF2-40B4-BE49-F238E27FC236}">
                <a16:creationId xmlns:a16="http://schemas.microsoft.com/office/drawing/2014/main" id="{B26AC026-9D42-4F8F-91EE-FE24BBF534D7}"/>
              </a:ext>
            </a:extLst>
          </p:cNvPr>
          <p:cNvSpPr>
            <a:spLocks noChangeArrowheads="1"/>
          </p:cNvSpPr>
          <p:nvPr/>
        </p:nvSpPr>
        <p:spPr bwMode="auto">
          <a:xfrm>
            <a:off x="10088563" y="6507163"/>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9274DD93-7719-4F2A-A7AA-5DD6F33BEDD4}" type="slidenum">
              <a:rPr lang="en-GB" altLang="en-US" sz="1600">
                <a:solidFill>
                  <a:srgbClr val="000000"/>
                </a:solidFill>
                <a:latin typeface="Times New Roman" panose="02020603050405020304" pitchFamily="18" charset="0"/>
              </a:rPr>
              <a:pPr eaLnBrk="1" hangingPunct="1"/>
              <a:t>11</a:t>
            </a:fld>
            <a:endParaRPr lang="en-US"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20095E4A-181C-4049-A897-6B667FF516B9}"/>
              </a:ext>
            </a:extLst>
          </p:cNvPr>
          <p:cNvSpPr txBox="1">
            <a:spLocks noChangeArrowheads="1"/>
          </p:cNvSpPr>
          <p:nvPr/>
        </p:nvSpPr>
        <p:spPr bwMode="auto">
          <a:xfrm>
            <a:off x="17526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l" eaLnBrk="1" hangingPunct="1">
              <a:lnSpc>
                <a:spcPct val="100000"/>
              </a:lnSpc>
              <a:buFont typeface="Tahoma" panose="020B0604030504040204" pitchFamily="34" charset="0"/>
              <a:buNone/>
            </a:pPr>
            <a:r>
              <a:rPr lang="en-GB" altLang="en-US" sz="3200">
                <a:solidFill>
                  <a:srgbClr val="000000"/>
                </a:solidFill>
                <a:latin typeface="Tahoma" panose="020B0604030504040204" pitchFamily="34" charset="0"/>
              </a:rPr>
              <a:t>Spring container</a:t>
            </a:r>
          </a:p>
        </p:txBody>
      </p:sp>
      <p:sp>
        <p:nvSpPr>
          <p:cNvPr id="12291" name="Text Box 2">
            <a:extLst>
              <a:ext uri="{FF2B5EF4-FFF2-40B4-BE49-F238E27FC236}">
                <a16:creationId xmlns:a16="http://schemas.microsoft.com/office/drawing/2014/main" id="{09886138-2008-413A-B0F0-D32B874843A4}"/>
              </a:ext>
            </a:extLst>
          </p:cNvPr>
          <p:cNvSpPr txBox="1">
            <a:spLocks noChangeArrowheads="1"/>
          </p:cNvSpPr>
          <p:nvPr/>
        </p:nvSpPr>
        <p:spPr bwMode="auto">
          <a:xfrm>
            <a:off x="2057400" y="1143000"/>
            <a:ext cx="8077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lvl="1" algn="just" eaLnBrk="1" hangingPunct="1">
              <a:lnSpc>
                <a:spcPct val="86000"/>
              </a:lnSpc>
              <a:spcBef>
                <a:spcPts val="500"/>
              </a:spcBef>
            </a:pPr>
            <a:r>
              <a:rPr lang="en-GB" altLang="en-US" sz="2200" dirty="0">
                <a:solidFill>
                  <a:srgbClr val="000000"/>
                </a:solidFill>
                <a:latin typeface="Times New Roman" panose="02020603050405020304" pitchFamily="18" charset="0"/>
              </a:rPr>
              <a:t>Its a light weight implementation of </a:t>
            </a:r>
            <a:r>
              <a:rPr lang="en-GB" altLang="en-US" sz="2200" dirty="0" err="1">
                <a:solidFill>
                  <a:srgbClr val="000000"/>
                </a:solidFill>
                <a:latin typeface="Times New Roman" panose="02020603050405020304" pitchFamily="18" charset="0"/>
              </a:rPr>
              <a:t>BeanFactory</a:t>
            </a:r>
            <a:r>
              <a:rPr lang="en-GB" altLang="en-US" sz="2200" dirty="0">
                <a:solidFill>
                  <a:srgbClr val="000000"/>
                </a:solidFill>
                <a:latin typeface="Times New Roman" panose="02020603050405020304" pitchFamily="18" charset="0"/>
              </a:rPr>
              <a:t> interface</a:t>
            </a:r>
          </a:p>
          <a:p>
            <a:pPr lvl="1" algn="just"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just" eaLnBrk="1" hangingPunct="1">
              <a:lnSpc>
                <a:spcPct val="86000"/>
              </a:lnSpc>
              <a:spcBef>
                <a:spcPts val="500"/>
              </a:spcBef>
            </a:pPr>
            <a:r>
              <a:rPr lang="en-GB" altLang="en-US" sz="2200" b="1" dirty="0" err="1">
                <a:solidFill>
                  <a:srgbClr val="000000"/>
                </a:solidFill>
                <a:latin typeface="Times New Roman" panose="02020603050405020304" pitchFamily="18" charset="0"/>
              </a:rPr>
              <a:t>BeanFactory</a:t>
            </a:r>
            <a:r>
              <a:rPr lang="en-GB" altLang="en-US" sz="2200" dirty="0">
                <a:solidFill>
                  <a:srgbClr val="000000"/>
                </a:solidFill>
                <a:latin typeface="Times New Roman" panose="02020603050405020304" pitchFamily="18" charset="0"/>
              </a:rPr>
              <a:t>: Sophisticated implementation of factory pattern.  Gives objects with scope- Singleton or prototype.  Decouples business logic from configuration and dependency specifications.</a:t>
            </a:r>
          </a:p>
          <a:p>
            <a:pPr lvl="1" algn="just"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just" eaLnBrk="1" hangingPunct="1">
              <a:lnSpc>
                <a:spcPct val="86000"/>
              </a:lnSpc>
              <a:spcBef>
                <a:spcPts val="500"/>
              </a:spcBef>
            </a:pPr>
            <a:r>
              <a:rPr lang="en-GB" altLang="en-US" sz="2200" b="1" dirty="0" err="1">
                <a:solidFill>
                  <a:srgbClr val="000000"/>
                </a:solidFill>
                <a:latin typeface="Times New Roman" panose="02020603050405020304" pitchFamily="18" charset="0"/>
              </a:rPr>
              <a:t>ApplicationContext</a:t>
            </a:r>
            <a:r>
              <a:rPr lang="en-GB" altLang="en-US" sz="2200" dirty="0">
                <a:solidFill>
                  <a:srgbClr val="000000"/>
                </a:solidFill>
                <a:latin typeface="Times New Roman" panose="02020603050405020304" pitchFamily="18" charset="0"/>
              </a:rPr>
              <a:t>: Augments </a:t>
            </a:r>
            <a:r>
              <a:rPr lang="en-GB" altLang="en-US" sz="2200" dirty="0" err="1">
                <a:solidFill>
                  <a:srgbClr val="000000"/>
                </a:solidFill>
                <a:latin typeface="Times New Roman" panose="02020603050405020304" pitchFamily="18" charset="0"/>
              </a:rPr>
              <a:t>BeanFactory</a:t>
            </a:r>
            <a:r>
              <a:rPr lang="en-GB" altLang="en-US" sz="2200" dirty="0">
                <a:solidFill>
                  <a:srgbClr val="000000"/>
                </a:solidFill>
                <a:latin typeface="Times New Roman" panose="02020603050405020304" pitchFamily="18" charset="0"/>
              </a:rPr>
              <a:t> with enterprise centric functionalities like integration with AOP features, message resource, event propagation etc.</a:t>
            </a:r>
          </a:p>
          <a:p>
            <a:pPr lvl="1" algn="just" eaLnBrk="1" hangingPunct="1">
              <a:lnSpc>
                <a:spcPct val="86000"/>
              </a:lnSpc>
              <a:spcBef>
                <a:spcPts val="500"/>
              </a:spcBef>
            </a:pPr>
            <a:endParaRPr lang="en-GB" altLang="en-US" sz="2200" dirty="0">
              <a:solidFill>
                <a:srgbClr val="000000"/>
              </a:solidFill>
              <a:latin typeface="Times New Roman" panose="02020603050405020304" pitchFamily="18" charset="0"/>
            </a:endParaRPr>
          </a:p>
          <a:p>
            <a:pPr lvl="1" algn="just" eaLnBrk="1" hangingPunct="1">
              <a:lnSpc>
                <a:spcPct val="86000"/>
              </a:lnSpc>
              <a:spcBef>
                <a:spcPts val="500"/>
              </a:spcBef>
            </a:pPr>
            <a:r>
              <a:rPr lang="en-GB" altLang="en-US" sz="2200" b="1" dirty="0" err="1">
                <a:solidFill>
                  <a:srgbClr val="000000"/>
                </a:solidFill>
                <a:latin typeface="Times New Roman" panose="02020603050405020304" pitchFamily="18" charset="0"/>
              </a:rPr>
              <a:t>WebApplicationContext</a:t>
            </a:r>
            <a:r>
              <a:rPr lang="en-GB" altLang="en-US" sz="2200" dirty="0">
                <a:solidFill>
                  <a:srgbClr val="000000"/>
                </a:solidFill>
                <a:latin typeface="Times New Roman" panose="02020603050405020304" pitchFamily="18" charset="0"/>
              </a:rPr>
              <a:t>: Augments </a:t>
            </a:r>
            <a:r>
              <a:rPr lang="en-GB" altLang="en-US" sz="2200" dirty="0" err="1">
                <a:solidFill>
                  <a:srgbClr val="000000"/>
                </a:solidFill>
                <a:latin typeface="Times New Roman" panose="02020603050405020304" pitchFamily="18" charset="0"/>
              </a:rPr>
              <a:t>ApplicationContext</a:t>
            </a:r>
            <a:r>
              <a:rPr lang="en-GB" altLang="en-US" sz="2200" dirty="0">
                <a:solidFill>
                  <a:srgbClr val="000000"/>
                </a:solidFill>
                <a:latin typeface="Times New Roman" panose="02020603050405020304" pitchFamily="18" charset="0"/>
              </a:rPr>
              <a:t> with web application specific features like scopes- </a:t>
            </a:r>
            <a:r>
              <a:rPr lang="en-GB" altLang="en-US" sz="2200" dirty="0" err="1">
                <a:solidFill>
                  <a:srgbClr val="000000"/>
                </a:solidFill>
                <a:latin typeface="Times New Roman" panose="02020603050405020304" pitchFamily="18" charset="0"/>
              </a:rPr>
              <a:t>globalSession</a:t>
            </a:r>
            <a:r>
              <a:rPr lang="en-GB" altLang="en-US" sz="2200" dirty="0">
                <a:solidFill>
                  <a:srgbClr val="000000"/>
                </a:solidFill>
                <a:latin typeface="Times New Roman" panose="02020603050405020304" pitchFamily="18" charset="0"/>
              </a:rPr>
              <a:t>, </a:t>
            </a:r>
            <a:r>
              <a:rPr lang="en-GB" altLang="en-US" sz="2200" dirty="0" err="1">
                <a:solidFill>
                  <a:srgbClr val="000000"/>
                </a:solidFill>
                <a:latin typeface="Times New Roman" panose="02020603050405020304" pitchFamily="18" charset="0"/>
              </a:rPr>
              <a:t>sesssion</a:t>
            </a:r>
            <a:r>
              <a:rPr lang="en-GB" altLang="en-US" sz="2200" dirty="0">
                <a:solidFill>
                  <a:srgbClr val="000000"/>
                </a:solidFill>
                <a:latin typeface="Times New Roman" panose="02020603050405020304" pitchFamily="18" charset="0"/>
              </a:rPr>
              <a:t> and request etc.</a:t>
            </a:r>
          </a:p>
          <a:p>
            <a:pPr lvl="1"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eaLnBrk="1" hangingPunct="1">
              <a:lnSpc>
                <a:spcPct val="86000"/>
              </a:lnSpc>
              <a:spcBef>
                <a:spcPts val="500"/>
              </a:spcBef>
            </a:pPr>
            <a:endParaRPr lang="en-GB" altLang="en-US" dirty="0">
              <a:solidFill>
                <a:srgbClr val="000000"/>
              </a:solidFill>
              <a:latin typeface="Times New Roman" panose="02020603050405020304" pitchFamily="18" charset="0"/>
            </a:endParaRPr>
          </a:p>
          <a:p>
            <a:pPr lvl="1" eaLnBrk="1" hangingPunct="1">
              <a:spcBef>
                <a:spcPts val="500"/>
              </a:spcBef>
            </a:pPr>
            <a:endParaRPr lang="en-GB" altLang="en-US" dirty="0">
              <a:solidFill>
                <a:srgbClr val="000000"/>
              </a:solidFill>
            </a:endParaRPr>
          </a:p>
          <a:p>
            <a:pPr lvl="1" eaLnBrk="1" hangingPunct="1">
              <a:spcBef>
                <a:spcPts val="500"/>
              </a:spcBef>
            </a:pPr>
            <a:endParaRPr lang="en-GB" altLang="en-US" dirty="0">
              <a:solidFill>
                <a:srgbClr val="000000"/>
              </a:solidFill>
            </a:endParaRPr>
          </a:p>
        </p:txBody>
      </p:sp>
      <p:sp>
        <p:nvSpPr>
          <p:cNvPr id="12292" name="Rectangle 6">
            <a:extLst>
              <a:ext uri="{FF2B5EF4-FFF2-40B4-BE49-F238E27FC236}">
                <a16:creationId xmlns:a16="http://schemas.microsoft.com/office/drawing/2014/main" id="{CF7F08EC-3CFA-49B0-A4F1-B54BE584C6E5}"/>
              </a:ext>
            </a:extLst>
          </p:cNvPr>
          <p:cNvSpPr>
            <a:spLocks noChangeArrowheads="1"/>
          </p:cNvSpPr>
          <p:nvPr/>
        </p:nvSpPr>
        <p:spPr bwMode="auto">
          <a:xfrm>
            <a:off x="10088563" y="6507163"/>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F40A345C-4E44-4341-9110-5628E8AE88C3}" type="slidenum">
              <a:rPr lang="en-GB" altLang="en-US" sz="1600">
                <a:solidFill>
                  <a:srgbClr val="000000"/>
                </a:solidFill>
                <a:latin typeface="Times New Roman" panose="02020603050405020304" pitchFamily="18" charset="0"/>
              </a:rPr>
              <a:pPr eaLnBrk="1" hangingPunct="1"/>
              <a:t>12</a:t>
            </a:fld>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CCA6-394C-47B8-9F7A-C47B40BF9EEB}"/>
              </a:ext>
            </a:extLst>
          </p:cNvPr>
          <p:cNvSpPr>
            <a:spLocks noGrp="1"/>
          </p:cNvSpPr>
          <p:nvPr>
            <p:ph type="title"/>
          </p:nvPr>
        </p:nvSpPr>
        <p:spPr/>
        <p:txBody>
          <a:bodyPr/>
          <a:lstStyle/>
          <a:p>
            <a:r>
              <a:rPr lang="en-IN" b="1" dirty="0"/>
              <a:t>What is Bean Factory ?</a:t>
            </a:r>
            <a:endParaRPr lang="en-IN" dirty="0"/>
          </a:p>
        </p:txBody>
      </p:sp>
      <p:sp>
        <p:nvSpPr>
          <p:cNvPr id="3" name="Content Placeholder 2">
            <a:extLst>
              <a:ext uri="{FF2B5EF4-FFF2-40B4-BE49-F238E27FC236}">
                <a16:creationId xmlns:a16="http://schemas.microsoft.com/office/drawing/2014/main" id="{0B8E03EC-89D9-460A-990B-5A704C1B7584}"/>
              </a:ext>
            </a:extLst>
          </p:cNvPr>
          <p:cNvSpPr>
            <a:spLocks noGrp="1"/>
          </p:cNvSpPr>
          <p:nvPr>
            <p:ph idx="1"/>
          </p:nvPr>
        </p:nvSpPr>
        <p:spPr/>
        <p:txBody>
          <a:bodyPr/>
          <a:lstStyle/>
          <a:p>
            <a:r>
              <a:rPr lang="en-US" dirty="0"/>
              <a:t>A </a:t>
            </a:r>
            <a:r>
              <a:rPr lang="en-US" dirty="0" err="1"/>
              <a:t>BeanFactory</a:t>
            </a:r>
            <a:r>
              <a:rPr lang="en-US" dirty="0"/>
              <a:t> is like a factory class that contains a collection of beans. The </a:t>
            </a:r>
            <a:r>
              <a:rPr lang="en-US" dirty="0" err="1"/>
              <a:t>BeanFactory</a:t>
            </a:r>
            <a:r>
              <a:rPr lang="en-US" dirty="0"/>
              <a:t> holds Bean Definitions of multiple beans within itself and then instantiates the bean whenever asked for by clients.</a:t>
            </a:r>
          </a:p>
          <a:p>
            <a:r>
              <a:rPr lang="en-US" dirty="0" err="1"/>
              <a:t>BeanFactory</a:t>
            </a:r>
            <a:r>
              <a:rPr lang="en-US" dirty="0"/>
              <a:t> is able to create associations between collaborating objects as they are instantiated. This removes the burden of configuration from bean itself and the beans client. </a:t>
            </a:r>
            <a:r>
              <a:rPr lang="en-US" dirty="0" err="1"/>
              <a:t>BeanFactory</a:t>
            </a:r>
            <a:r>
              <a:rPr lang="en-US" dirty="0"/>
              <a:t> also takes part in the life cycle of a bean, making calls to custom initialization and destruction methods.</a:t>
            </a:r>
          </a:p>
          <a:p>
            <a:endParaRPr lang="en-IN" dirty="0"/>
          </a:p>
        </p:txBody>
      </p:sp>
    </p:spTree>
    <p:extLst>
      <p:ext uri="{BB962C8B-B14F-4D97-AF65-F5344CB8AC3E}">
        <p14:creationId xmlns:p14="http://schemas.microsoft.com/office/powerpoint/2010/main" val="6257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1E45-2488-4A7D-A70A-1ADE5ABA5F25}"/>
              </a:ext>
            </a:extLst>
          </p:cNvPr>
          <p:cNvSpPr>
            <a:spLocks noGrp="1"/>
          </p:cNvSpPr>
          <p:nvPr>
            <p:ph type="title"/>
          </p:nvPr>
        </p:nvSpPr>
        <p:spPr/>
        <p:txBody>
          <a:bodyPr/>
          <a:lstStyle/>
          <a:p>
            <a:r>
              <a:rPr lang="en-IN" b="1" dirty="0"/>
              <a:t>What is Application Context?</a:t>
            </a:r>
            <a:endParaRPr lang="en-IN" dirty="0"/>
          </a:p>
        </p:txBody>
      </p:sp>
      <p:sp>
        <p:nvSpPr>
          <p:cNvPr id="3" name="Content Placeholder 2">
            <a:extLst>
              <a:ext uri="{FF2B5EF4-FFF2-40B4-BE49-F238E27FC236}">
                <a16:creationId xmlns:a16="http://schemas.microsoft.com/office/drawing/2014/main" id="{484F615C-3B27-4285-B685-8907713195CC}"/>
              </a:ext>
            </a:extLst>
          </p:cNvPr>
          <p:cNvSpPr>
            <a:spLocks noGrp="1"/>
          </p:cNvSpPr>
          <p:nvPr>
            <p:ph idx="1"/>
          </p:nvPr>
        </p:nvSpPr>
        <p:spPr/>
        <p:txBody>
          <a:bodyPr/>
          <a:lstStyle/>
          <a:p>
            <a:r>
              <a:rPr lang="en-US" dirty="0"/>
              <a:t>A bean factory is fine to simple applications, but to take advantage of the full power of the Spring framework, you may want to move up to Springs more advanced container, the application context. On the surface, an application context is same as a bean </a:t>
            </a:r>
            <a:r>
              <a:rPr lang="en-US" dirty="0" err="1"/>
              <a:t>factory.Both</a:t>
            </a:r>
            <a:r>
              <a:rPr lang="en-US" dirty="0"/>
              <a:t> load bean definitions, wire beans together, and dispense beans upon request. But it also provides:</a:t>
            </a:r>
          </a:p>
          <a:p>
            <a:pPr lvl="1"/>
            <a:r>
              <a:rPr lang="en-US" dirty="0"/>
              <a:t>A means for resolving text messages, including support for internationalization.</a:t>
            </a:r>
          </a:p>
          <a:p>
            <a:pPr lvl="1"/>
            <a:r>
              <a:rPr lang="en-US" dirty="0"/>
              <a:t>A generic way to load file resources.</a:t>
            </a:r>
          </a:p>
          <a:p>
            <a:pPr lvl="1"/>
            <a:r>
              <a:rPr lang="en-US" dirty="0"/>
              <a:t>Events to beans that are registered as listeners.</a:t>
            </a:r>
          </a:p>
          <a:p>
            <a:pPr lvl="1"/>
            <a:endParaRPr lang="en-US" dirty="0"/>
          </a:p>
          <a:p>
            <a:endParaRPr lang="en-IN" dirty="0"/>
          </a:p>
        </p:txBody>
      </p:sp>
    </p:spTree>
    <p:extLst>
      <p:ext uri="{BB962C8B-B14F-4D97-AF65-F5344CB8AC3E}">
        <p14:creationId xmlns:p14="http://schemas.microsoft.com/office/powerpoint/2010/main" val="5823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1E45-2488-4A7D-A70A-1ADE5ABA5F25}"/>
              </a:ext>
            </a:extLst>
          </p:cNvPr>
          <p:cNvSpPr>
            <a:spLocks noGrp="1"/>
          </p:cNvSpPr>
          <p:nvPr>
            <p:ph type="title"/>
          </p:nvPr>
        </p:nvSpPr>
        <p:spPr/>
        <p:txBody>
          <a:bodyPr/>
          <a:lstStyle/>
          <a:p>
            <a:r>
              <a:rPr lang="en-IN" b="1" dirty="0" err="1"/>
              <a:t>ApplicationContext</a:t>
            </a:r>
            <a:endParaRPr lang="en-IN" dirty="0"/>
          </a:p>
        </p:txBody>
      </p:sp>
      <p:sp>
        <p:nvSpPr>
          <p:cNvPr id="3" name="Content Placeholder 2">
            <a:extLst>
              <a:ext uri="{FF2B5EF4-FFF2-40B4-BE49-F238E27FC236}">
                <a16:creationId xmlns:a16="http://schemas.microsoft.com/office/drawing/2014/main" id="{484F615C-3B27-4285-B685-8907713195CC}"/>
              </a:ext>
            </a:extLst>
          </p:cNvPr>
          <p:cNvSpPr>
            <a:spLocks noGrp="1"/>
          </p:cNvSpPr>
          <p:nvPr>
            <p:ph idx="1"/>
          </p:nvPr>
        </p:nvSpPr>
        <p:spPr/>
        <p:txBody>
          <a:bodyPr>
            <a:normAutofit/>
          </a:bodyPr>
          <a:lstStyle/>
          <a:p>
            <a:pPr marL="0" indent="0">
              <a:buNone/>
            </a:pPr>
            <a:r>
              <a:rPr lang="en-US" dirty="0"/>
              <a:t>The most commonly used </a:t>
            </a:r>
            <a:r>
              <a:rPr lang="en-US" dirty="0" err="1"/>
              <a:t>ApplicationContext</a:t>
            </a:r>
            <a:r>
              <a:rPr lang="en-US" dirty="0"/>
              <a:t> implementations are:</a:t>
            </a:r>
          </a:p>
          <a:p>
            <a:pPr lvl="1"/>
            <a:r>
              <a:rPr lang="en-US" b="1" dirty="0" err="1">
                <a:hlinkClick r:id="rId3"/>
              </a:rPr>
              <a:t>FileSystemXmlApplicationContext</a:t>
            </a:r>
            <a:r>
              <a:rPr lang="en-US" dirty="0"/>
              <a:t> – This container loads the definitions of the beans from an XML file. Here you need to provide the full path of the XML bean configuration file to the constructor.</a:t>
            </a:r>
          </a:p>
          <a:p>
            <a:pPr lvl="1"/>
            <a:r>
              <a:rPr lang="en-US" b="1" dirty="0" err="1">
                <a:hlinkClick r:id="rId4"/>
              </a:rPr>
              <a:t>ClassPathXmlApplicationContext</a:t>
            </a:r>
            <a:r>
              <a:rPr lang="en-US" dirty="0"/>
              <a:t> – This container loads the definitions of the beans from an XML file. Here you do not need to provide the full path of the XML file but you need to set CLASSPATH properly because this container will look bean configuration XML file in CLASSPATH.</a:t>
            </a:r>
          </a:p>
          <a:p>
            <a:pPr lvl="1"/>
            <a:r>
              <a:rPr lang="en-US" b="1" dirty="0" err="1">
                <a:hlinkClick r:id="rId5"/>
              </a:rPr>
              <a:t>WebXmlApplicationContext</a:t>
            </a:r>
            <a:r>
              <a:rPr lang="en-US" dirty="0"/>
              <a:t> – This container loads the XML file with definitions of all beans from within a web application.</a:t>
            </a:r>
          </a:p>
          <a:p>
            <a:endParaRPr lang="en-IN" dirty="0"/>
          </a:p>
        </p:txBody>
      </p:sp>
    </p:spTree>
    <p:extLst>
      <p:ext uri="{BB962C8B-B14F-4D97-AF65-F5344CB8AC3E}">
        <p14:creationId xmlns:p14="http://schemas.microsoft.com/office/powerpoint/2010/main" val="289524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0BD1-CB5C-4331-B7E8-E3BC21AE6FE5}"/>
              </a:ext>
            </a:extLst>
          </p:cNvPr>
          <p:cNvSpPr>
            <a:spLocks noGrp="1"/>
          </p:cNvSpPr>
          <p:nvPr>
            <p:ph type="title"/>
          </p:nvPr>
        </p:nvSpPr>
        <p:spPr/>
        <p:txBody>
          <a:bodyPr/>
          <a:lstStyle/>
          <a:p>
            <a:r>
              <a:rPr lang="en-IN" dirty="0"/>
              <a:t>Dependency Injection (DI)-Heart of Spring</a:t>
            </a:r>
          </a:p>
        </p:txBody>
      </p:sp>
      <p:sp>
        <p:nvSpPr>
          <p:cNvPr id="3" name="Content Placeholder 2">
            <a:extLst>
              <a:ext uri="{FF2B5EF4-FFF2-40B4-BE49-F238E27FC236}">
                <a16:creationId xmlns:a16="http://schemas.microsoft.com/office/drawing/2014/main" id="{452977D4-8411-4DD8-A124-7BEDCB108B5E}"/>
              </a:ext>
            </a:extLst>
          </p:cNvPr>
          <p:cNvSpPr>
            <a:spLocks noGrp="1"/>
          </p:cNvSpPr>
          <p:nvPr>
            <p:ph idx="1"/>
          </p:nvPr>
        </p:nvSpPr>
        <p:spPr/>
        <p:txBody>
          <a:bodyPr>
            <a:normAutofit fontScale="85000" lnSpcReduction="20000"/>
          </a:bodyPr>
          <a:lstStyle/>
          <a:p>
            <a:r>
              <a:rPr lang="en-US" dirty="0"/>
              <a:t>The technology that Spring is most identified with is the </a:t>
            </a:r>
            <a:r>
              <a:rPr lang="en-US" b="1" dirty="0"/>
              <a:t>Dependency Injection (DI)</a:t>
            </a:r>
            <a:r>
              <a:rPr lang="en-US" dirty="0"/>
              <a:t> flavor of Inversion of Control. The </a:t>
            </a:r>
            <a:r>
              <a:rPr lang="en-US" b="1" dirty="0"/>
              <a:t>Inversion of Control (</a:t>
            </a:r>
            <a:r>
              <a:rPr lang="en-US" b="1" dirty="0" err="1"/>
              <a:t>IoC</a:t>
            </a:r>
            <a:r>
              <a:rPr lang="en-US" b="1" dirty="0"/>
              <a:t>)</a:t>
            </a:r>
            <a:r>
              <a:rPr lang="en-US" dirty="0"/>
              <a:t> is a general concept, and it can be expressed in many different ways. Dependency Injection is merely one concrete example of Inversion of Control.</a:t>
            </a:r>
          </a:p>
          <a:p>
            <a:r>
              <a:rPr lang="en-US" dirty="0"/>
              <a:t>When writing a complex Java application, application classes should be as independent as possible of other Java classes to increase the possibility to reuse these classes and to test them independently of other classes while unit testing. Dependency Injection helps in gluing these classes together and at the same time keeping them independent.</a:t>
            </a:r>
          </a:p>
          <a:p>
            <a:r>
              <a:rPr lang="en-US" dirty="0"/>
              <a:t>What is dependency injection exactly? Let's look at these two words separately. Here the dependency part translates into an association between two classes. For example, class A is dependent of class B. Now, let's look at the second part, injection. All this means is, class B will get injected into class A by the </a:t>
            </a:r>
            <a:r>
              <a:rPr lang="en-US" dirty="0" err="1"/>
              <a:t>IoC</a:t>
            </a:r>
            <a:r>
              <a:rPr lang="en-US" dirty="0"/>
              <a:t>.</a:t>
            </a:r>
          </a:p>
          <a:p>
            <a:r>
              <a:rPr lang="en-US" dirty="0"/>
              <a:t>Dependency injection can happen in the way of passing parameters to the constructor or by post-construction using setter methods.</a:t>
            </a:r>
          </a:p>
        </p:txBody>
      </p:sp>
    </p:spTree>
    <p:extLst>
      <p:ext uri="{BB962C8B-B14F-4D97-AF65-F5344CB8AC3E}">
        <p14:creationId xmlns:p14="http://schemas.microsoft.com/office/powerpoint/2010/main" val="3349243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EC75-057E-42B3-B16C-B10155F9C7A8}"/>
              </a:ext>
            </a:extLst>
          </p:cNvPr>
          <p:cNvSpPr>
            <a:spLocks noGrp="1"/>
          </p:cNvSpPr>
          <p:nvPr>
            <p:ph type="title"/>
          </p:nvPr>
        </p:nvSpPr>
        <p:spPr/>
        <p:txBody>
          <a:bodyPr/>
          <a:lstStyle/>
          <a:p>
            <a:r>
              <a:rPr lang="en-IN" dirty="0"/>
              <a:t>Aspect Oriented Programming (AOP)</a:t>
            </a:r>
          </a:p>
        </p:txBody>
      </p:sp>
      <p:sp>
        <p:nvSpPr>
          <p:cNvPr id="3" name="Content Placeholder 2">
            <a:extLst>
              <a:ext uri="{FF2B5EF4-FFF2-40B4-BE49-F238E27FC236}">
                <a16:creationId xmlns:a16="http://schemas.microsoft.com/office/drawing/2014/main" id="{BF300EE9-AFEA-4069-8E6A-ED832B44ED46}"/>
              </a:ext>
            </a:extLst>
          </p:cNvPr>
          <p:cNvSpPr>
            <a:spLocks noGrp="1"/>
          </p:cNvSpPr>
          <p:nvPr>
            <p:ph idx="1"/>
          </p:nvPr>
        </p:nvSpPr>
        <p:spPr/>
        <p:txBody>
          <a:bodyPr>
            <a:normAutofit fontScale="92500" lnSpcReduction="20000"/>
          </a:bodyPr>
          <a:lstStyle/>
          <a:p>
            <a:r>
              <a:rPr lang="en-US" dirty="0"/>
              <a:t>One of the key components of Spring is the </a:t>
            </a:r>
            <a:r>
              <a:rPr lang="en-US" b="1" dirty="0"/>
              <a:t>Aspect Oriented Programming (AOP)</a:t>
            </a:r>
            <a:r>
              <a:rPr lang="en-US" dirty="0"/>
              <a:t> framework. The functions that span multiple points of an application are called </a:t>
            </a:r>
            <a:r>
              <a:rPr lang="en-US" b="1" dirty="0"/>
              <a:t>cross-cutting concerns</a:t>
            </a:r>
            <a:r>
              <a:rPr lang="en-US" dirty="0"/>
              <a:t> and these cross-cutting concerns are conceptually separate from the application's business logic. There are various common good examples of aspects including logging, declarative transactions, security, caching, etc.</a:t>
            </a:r>
          </a:p>
          <a:p>
            <a:r>
              <a:rPr lang="en-US" dirty="0"/>
              <a:t>The key unit of modularity in OOP is the class, whereas in AOP the unit of modularity is the aspect. DI helps you decouple your application objects from each other, while AOP helps you decouple cross-cutting concerns from the objects that they affect.</a:t>
            </a:r>
          </a:p>
          <a:p>
            <a:r>
              <a:rPr lang="en-US" dirty="0"/>
              <a:t>The AOP module of Spring Framework provides an aspect-oriented programming implementation allowing you to define method-interceptors and pointcuts to cleanly decouple code that implements functionality that should be separated.</a:t>
            </a:r>
          </a:p>
        </p:txBody>
      </p:sp>
    </p:spTree>
    <p:extLst>
      <p:ext uri="{BB962C8B-B14F-4D97-AF65-F5344CB8AC3E}">
        <p14:creationId xmlns:p14="http://schemas.microsoft.com/office/powerpoint/2010/main" val="1199720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80CD-4ED8-46A2-B649-E72B57D9C11D}"/>
              </a:ext>
            </a:extLst>
          </p:cNvPr>
          <p:cNvSpPr>
            <a:spLocks noGrp="1"/>
          </p:cNvSpPr>
          <p:nvPr>
            <p:ph type="title"/>
          </p:nvPr>
        </p:nvSpPr>
        <p:spPr/>
        <p:txBody>
          <a:bodyPr/>
          <a:lstStyle/>
          <a:p>
            <a:r>
              <a:rPr lang="en-IN" dirty="0"/>
              <a:t>Spring Framework - Architecture</a:t>
            </a:r>
          </a:p>
        </p:txBody>
      </p:sp>
      <p:sp>
        <p:nvSpPr>
          <p:cNvPr id="3" name="Content Placeholder 2">
            <a:extLst>
              <a:ext uri="{FF2B5EF4-FFF2-40B4-BE49-F238E27FC236}">
                <a16:creationId xmlns:a16="http://schemas.microsoft.com/office/drawing/2014/main" id="{77C52D63-79CF-47D7-A0CE-42E77F57EED7}"/>
              </a:ext>
            </a:extLst>
          </p:cNvPr>
          <p:cNvSpPr>
            <a:spLocks noGrp="1"/>
          </p:cNvSpPr>
          <p:nvPr>
            <p:ph idx="1"/>
          </p:nvPr>
        </p:nvSpPr>
        <p:spPr/>
        <p:txBody>
          <a:bodyPr/>
          <a:lstStyle/>
          <a:p>
            <a:r>
              <a:rPr lang="en-US" dirty="0"/>
              <a:t>Spring could potentially be a one-stop shop for all your enterprise applications. However, Spring is modular, allowing you to pick and choose which modules are applicable to you, without having to bring in the rest. The following section provides details about all the modules available in Spring Framework.</a:t>
            </a:r>
          </a:p>
          <a:p>
            <a:r>
              <a:rPr lang="en-US" dirty="0"/>
              <a:t>The Spring Framework provides about 20 modules which can be used based on an application requirement.</a:t>
            </a:r>
          </a:p>
          <a:p>
            <a:endParaRPr lang="en-IN" dirty="0"/>
          </a:p>
        </p:txBody>
      </p:sp>
    </p:spTree>
    <p:extLst>
      <p:ext uri="{BB962C8B-B14F-4D97-AF65-F5344CB8AC3E}">
        <p14:creationId xmlns:p14="http://schemas.microsoft.com/office/powerpoint/2010/main" val="137471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780CD-4ED8-46A2-B649-E72B57D9C11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Spring Framework - Architecture</a:t>
            </a:r>
          </a:p>
        </p:txBody>
      </p:sp>
      <p:pic>
        <p:nvPicPr>
          <p:cNvPr id="8" name="Picture 7">
            <a:extLst>
              <a:ext uri="{FF2B5EF4-FFF2-40B4-BE49-F238E27FC236}">
                <a16:creationId xmlns:a16="http://schemas.microsoft.com/office/drawing/2014/main" id="{905DEAFD-D7EF-4ED2-B681-5F215850E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514" y="277144"/>
            <a:ext cx="7743174" cy="6267896"/>
          </a:xfrm>
          <a:prstGeom prst="rect">
            <a:avLst/>
          </a:prstGeom>
        </p:spPr>
      </p:pic>
    </p:spTree>
    <p:extLst>
      <p:ext uri="{BB962C8B-B14F-4D97-AF65-F5344CB8AC3E}">
        <p14:creationId xmlns:p14="http://schemas.microsoft.com/office/powerpoint/2010/main" val="13031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43ACE72-AA40-4FB6-A765-E1C731C00280}"/>
              </a:ext>
            </a:extLst>
          </p:cNvPr>
          <p:cNvGraphicFramePr>
            <a:graphicFrameLocks noGrp="1"/>
          </p:cNvGraphicFramePr>
          <p:nvPr>
            <p:extLst>
              <p:ext uri="{D42A27DB-BD31-4B8C-83A1-F6EECF244321}">
                <p14:modId xmlns:p14="http://schemas.microsoft.com/office/powerpoint/2010/main" val="2376283570"/>
              </p:ext>
            </p:extLst>
          </p:nvPr>
        </p:nvGraphicFramePr>
        <p:xfrm>
          <a:off x="662608" y="543339"/>
          <a:ext cx="11065565" cy="6042950"/>
        </p:xfrm>
        <a:graphic>
          <a:graphicData uri="http://schemas.openxmlformats.org/drawingml/2006/table">
            <a:tbl>
              <a:tblPr firstRow="1" firstCol="1" bandRow="1">
                <a:tableStyleId>{5C22544A-7EE6-4342-B048-85BDC9FD1C3A}</a:tableStyleId>
              </a:tblPr>
              <a:tblGrid>
                <a:gridCol w="3327355">
                  <a:extLst>
                    <a:ext uri="{9D8B030D-6E8A-4147-A177-3AD203B41FA5}">
                      <a16:colId xmlns:a16="http://schemas.microsoft.com/office/drawing/2014/main" val="3665397618"/>
                    </a:ext>
                  </a:extLst>
                </a:gridCol>
                <a:gridCol w="6837063">
                  <a:extLst>
                    <a:ext uri="{9D8B030D-6E8A-4147-A177-3AD203B41FA5}">
                      <a16:colId xmlns:a16="http://schemas.microsoft.com/office/drawing/2014/main" val="2355160261"/>
                    </a:ext>
                  </a:extLst>
                </a:gridCol>
                <a:gridCol w="901147">
                  <a:extLst>
                    <a:ext uri="{9D8B030D-6E8A-4147-A177-3AD203B41FA5}">
                      <a16:colId xmlns:a16="http://schemas.microsoft.com/office/drawing/2014/main" val="1232751516"/>
                    </a:ext>
                  </a:extLst>
                </a:gridCol>
              </a:tblGrid>
              <a:tr h="918999">
                <a:tc gridSpan="2">
                  <a:txBody>
                    <a:bodyPr/>
                    <a:lstStyle/>
                    <a:p>
                      <a:pPr>
                        <a:lnSpc>
                          <a:spcPct val="107000"/>
                        </a:lnSpc>
                        <a:spcAft>
                          <a:spcPts val="0"/>
                        </a:spcAft>
                      </a:pPr>
                      <a:r>
                        <a:rPr lang="en-IN" sz="4000" dirty="0">
                          <a:effectLst/>
                        </a:rPr>
                        <a:t>Module 7 - Development using Spring 5</a:t>
                      </a:r>
                      <a:endParaRPr lang="en-IN" sz="3200" dirty="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hMerge="1">
                  <a:txBody>
                    <a:bodyPr/>
                    <a:lstStyle/>
                    <a:p>
                      <a:endParaRPr lang="en-IN"/>
                    </a:p>
                  </a:txBody>
                  <a:tcPr/>
                </a:tc>
                <a:tc>
                  <a:txBody>
                    <a:bodyPr/>
                    <a:lstStyle/>
                    <a:p>
                      <a:pPr algn="just">
                        <a:lnSpc>
                          <a:spcPct val="107000"/>
                        </a:lnSpc>
                        <a:spcAft>
                          <a:spcPts val="0"/>
                        </a:spcAft>
                      </a:pPr>
                      <a:r>
                        <a:rPr lang="en-IN" sz="1800">
                          <a:effectLst/>
                        </a:rPr>
                        <a:t>6</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extLst>
                  <a:ext uri="{0D108BD9-81ED-4DB2-BD59-A6C34878D82A}">
                    <a16:rowId xmlns:a16="http://schemas.microsoft.com/office/drawing/2014/main" val="2332129418"/>
                  </a:ext>
                </a:extLst>
              </a:tr>
              <a:tr h="612666">
                <a:tc>
                  <a:txBody>
                    <a:bodyPr/>
                    <a:lstStyle/>
                    <a:p>
                      <a:pPr algn="just">
                        <a:lnSpc>
                          <a:spcPct val="107000"/>
                        </a:lnSpc>
                        <a:spcAft>
                          <a:spcPts val="0"/>
                        </a:spcAft>
                      </a:pPr>
                      <a:r>
                        <a:rPr lang="en-IN" sz="2400" dirty="0">
                          <a:effectLst/>
                        </a:rPr>
                        <a:t>Spring 5</a:t>
                      </a:r>
                      <a:endParaRPr lang="en-IN" sz="1800" dirty="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nSpc>
                          <a:spcPct val="107000"/>
                        </a:lnSpc>
                        <a:spcAft>
                          <a:spcPts val="0"/>
                        </a:spcAft>
                      </a:pPr>
                      <a:r>
                        <a:rPr lang="en-IN" sz="1800" dirty="0">
                          <a:effectLst/>
                        </a:rPr>
                        <a:t>Understand and implement </a:t>
                      </a:r>
                      <a:r>
                        <a:rPr lang="en-IN" sz="2400" dirty="0">
                          <a:effectLst/>
                        </a:rPr>
                        <a:t>core resources of Spring 5</a:t>
                      </a:r>
                      <a:endParaRPr lang="en-IN" sz="1800" dirty="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gn="just">
                        <a:lnSpc>
                          <a:spcPct val="107000"/>
                        </a:lnSpc>
                        <a:spcAft>
                          <a:spcPts val="0"/>
                        </a:spcAft>
                      </a:pPr>
                      <a:r>
                        <a:rPr lang="en-IN" sz="1800">
                          <a:effectLst/>
                        </a:rPr>
                        <a:t>2</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extLst>
                  <a:ext uri="{0D108BD9-81ED-4DB2-BD59-A6C34878D82A}">
                    <a16:rowId xmlns:a16="http://schemas.microsoft.com/office/drawing/2014/main" val="1620148866"/>
                  </a:ext>
                </a:extLst>
              </a:tr>
              <a:tr h="928282">
                <a:tc>
                  <a:txBody>
                    <a:bodyPr/>
                    <a:lstStyle/>
                    <a:p>
                      <a:pPr algn="just">
                        <a:lnSpc>
                          <a:spcPct val="107000"/>
                        </a:lnSpc>
                        <a:spcAft>
                          <a:spcPts val="0"/>
                        </a:spcAft>
                      </a:pPr>
                      <a:r>
                        <a:rPr lang="en-IN" sz="2400" dirty="0">
                          <a:effectLst/>
                        </a:rPr>
                        <a:t>Spring 5 Security for Java EE Web Application</a:t>
                      </a:r>
                      <a:endParaRPr lang="en-IN" sz="1800" dirty="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nSpc>
                          <a:spcPct val="107000"/>
                        </a:lnSpc>
                        <a:spcAft>
                          <a:spcPts val="0"/>
                        </a:spcAft>
                      </a:pPr>
                      <a:r>
                        <a:rPr lang="en-IN" sz="1800">
                          <a:effectLst/>
                        </a:rPr>
                        <a:t>Understand and implement </a:t>
                      </a:r>
                      <a:r>
                        <a:rPr lang="en-IN" sz="2400">
                          <a:effectLst/>
                        </a:rPr>
                        <a:t>Spring 5 Security for Java EE Web Application</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gn="just">
                        <a:lnSpc>
                          <a:spcPct val="107000"/>
                        </a:lnSpc>
                        <a:spcAft>
                          <a:spcPts val="0"/>
                        </a:spcAft>
                      </a:pPr>
                      <a:r>
                        <a:rPr lang="en-IN" sz="1800">
                          <a:effectLst/>
                        </a:rPr>
                        <a:t>0.5</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extLst>
                  <a:ext uri="{0D108BD9-81ED-4DB2-BD59-A6C34878D82A}">
                    <a16:rowId xmlns:a16="http://schemas.microsoft.com/office/drawing/2014/main" val="3094541121"/>
                  </a:ext>
                </a:extLst>
              </a:tr>
              <a:tr h="612666">
                <a:tc>
                  <a:txBody>
                    <a:bodyPr/>
                    <a:lstStyle/>
                    <a:p>
                      <a:pPr algn="just">
                        <a:lnSpc>
                          <a:spcPct val="107000"/>
                        </a:lnSpc>
                        <a:spcAft>
                          <a:spcPts val="0"/>
                        </a:spcAft>
                      </a:pPr>
                      <a:r>
                        <a:rPr lang="en-IN" sz="2400">
                          <a:effectLst/>
                        </a:rPr>
                        <a:t>Java Bean Validation (JSR 349)</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nSpc>
                          <a:spcPct val="107000"/>
                        </a:lnSpc>
                        <a:spcAft>
                          <a:spcPts val="0"/>
                        </a:spcAft>
                      </a:pPr>
                      <a:r>
                        <a:rPr lang="en-IN" sz="1800" dirty="0">
                          <a:effectLst/>
                        </a:rPr>
                        <a:t>Understand </a:t>
                      </a:r>
                      <a:r>
                        <a:rPr lang="en-IN" sz="2400" dirty="0">
                          <a:effectLst/>
                        </a:rPr>
                        <a:t>Java Bean Validation (JSR 349)</a:t>
                      </a:r>
                      <a:endParaRPr lang="en-IN" sz="1800" dirty="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gn="just">
                        <a:lnSpc>
                          <a:spcPct val="107000"/>
                        </a:lnSpc>
                        <a:spcAft>
                          <a:spcPts val="0"/>
                        </a:spcAft>
                      </a:pPr>
                      <a:r>
                        <a:rPr lang="en-IN" sz="1800">
                          <a:effectLst/>
                        </a:rPr>
                        <a:t>0.5</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extLst>
                  <a:ext uri="{0D108BD9-81ED-4DB2-BD59-A6C34878D82A}">
                    <a16:rowId xmlns:a16="http://schemas.microsoft.com/office/drawing/2014/main" val="2035477714"/>
                  </a:ext>
                </a:extLst>
              </a:tr>
              <a:tr h="928282">
                <a:tc>
                  <a:txBody>
                    <a:bodyPr/>
                    <a:lstStyle/>
                    <a:p>
                      <a:pPr algn="just">
                        <a:lnSpc>
                          <a:spcPct val="107000"/>
                        </a:lnSpc>
                        <a:spcAft>
                          <a:spcPts val="0"/>
                        </a:spcAft>
                      </a:pPr>
                      <a:r>
                        <a:rPr lang="en-IN" sz="2400" dirty="0">
                          <a:effectLst/>
                        </a:rPr>
                        <a:t>Spring Boot</a:t>
                      </a:r>
                      <a:endParaRPr lang="en-IN" sz="1800" dirty="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nSpc>
                          <a:spcPct val="107000"/>
                        </a:lnSpc>
                        <a:spcAft>
                          <a:spcPts val="0"/>
                        </a:spcAft>
                      </a:pPr>
                      <a:r>
                        <a:rPr lang="en-IN" sz="1800">
                          <a:effectLst/>
                        </a:rPr>
                        <a:t>Understand and implement </a:t>
                      </a:r>
                      <a:r>
                        <a:rPr lang="en-IN" sz="2400">
                          <a:effectLst/>
                        </a:rPr>
                        <a:t>Spring Boot components</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gn="just">
                        <a:lnSpc>
                          <a:spcPct val="107000"/>
                        </a:lnSpc>
                        <a:spcAft>
                          <a:spcPts val="0"/>
                        </a:spcAft>
                      </a:pPr>
                      <a:r>
                        <a:rPr lang="en-IN" sz="1800">
                          <a:effectLst/>
                        </a:rPr>
                        <a:t>1</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extLst>
                  <a:ext uri="{0D108BD9-81ED-4DB2-BD59-A6C34878D82A}">
                    <a16:rowId xmlns:a16="http://schemas.microsoft.com/office/drawing/2014/main" val="1145562234"/>
                  </a:ext>
                </a:extLst>
              </a:tr>
              <a:tr h="928282">
                <a:tc>
                  <a:txBody>
                    <a:bodyPr/>
                    <a:lstStyle/>
                    <a:p>
                      <a:pPr algn="just">
                        <a:lnSpc>
                          <a:spcPct val="107000"/>
                        </a:lnSpc>
                        <a:spcAft>
                          <a:spcPts val="0"/>
                        </a:spcAft>
                      </a:pPr>
                      <a:r>
                        <a:rPr lang="en-IN" sz="2400">
                          <a:effectLst/>
                        </a:rPr>
                        <a:t>Web Service Essentials and REST</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nSpc>
                          <a:spcPct val="107000"/>
                        </a:lnSpc>
                        <a:spcAft>
                          <a:spcPts val="0"/>
                        </a:spcAft>
                      </a:pPr>
                      <a:r>
                        <a:rPr lang="en-IN" sz="1800">
                          <a:effectLst/>
                        </a:rPr>
                        <a:t>Understand and implement </a:t>
                      </a:r>
                      <a:r>
                        <a:rPr lang="en-IN" sz="2400">
                          <a:effectLst/>
                        </a:rPr>
                        <a:t>Web Service Essentials and REST</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a:txBody>
                    <a:bodyPr/>
                    <a:lstStyle/>
                    <a:p>
                      <a:pPr algn="just">
                        <a:lnSpc>
                          <a:spcPct val="107000"/>
                        </a:lnSpc>
                        <a:spcAft>
                          <a:spcPts val="0"/>
                        </a:spcAft>
                      </a:pPr>
                      <a:r>
                        <a:rPr lang="en-IN" sz="1800">
                          <a:effectLst/>
                        </a:rPr>
                        <a:t>1</a:t>
                      </a:r>
                      <a:endParaRPr lang="en-IN" sz="180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extLst>
                  <a:ext uri="{0D108BD9-81ED-4DB2-BD59-A6C34878D82A}">
                    <a16:rowId xmlns:a16="http://schemas.microsoft.com/office/drawing/2014/main" val="515014324"/>
                  </a:ext>
                </a:extLst>
              </a:tr>
              <a:tr h="928282">
                <a:tc gridSpan="2">
                  <a:txBody>
                    <a:bodyPr/>
                    <a:lstStyle/>
                    <a:p>
                      <a:pPr algn="just">
                        <a:lnSpc>
                          <a:spcPct val="107000"/>
                        </a:lnSpc>
                        <a:spcAft>
                          <a:spcPts val="0"/>
                        </a:spcAft>
                      </a:pPr>
                      <a:r>
                        <a:rPr lang="en-IN" sz="2400" dirty="0">
                          <a:effectLst/>
                        </a:rPr>
                        <a:t>Assessment</a:t>
                      </a:r>
                      <a:endParaRPr lang="en-IN" sz="1800" dirty="0">
                        <a:effectLst/>
                      </a:endParaRPr>
                    </a:p>
                    <a:p>
                      <a:pPr>
                        <a:lnSpc>
                          <a:spcPct val="107000"/>
                        </a:lnSpc>
                        <a:spcAft>
                          <a:spcPts val="0"/>
                        </a:spcAft>
                      </a:pPr>
                      <a:r>
                        <a:rPr lang="en-IN" sz="1800" dirty="0">
                          <a:effectLst/>
                        </a:rPr>
                        <a:t>MCQ - Test the knowledge acquired on Spring Framework Components   </a:t>
                      </a:r>
                    </a:p>
                    <a:p>
                      <a:pPr>
                        <a:lnSpc>
                          <a:spcPct val="107000"/>
                        </a:lnSpc>
                        <a:spcAft>
                          <a:spcPts val="0"/>
                        </a:spcAft>
                      </a:pPr>
                      <a:r>
                        <a:rPr lang="en-IN" sz="1800" dirty="0">
                          <a:effectLst/>
                        </a:rPr>
                        <a:t>Code Challenge – Test core services implementation skills using Spring Framework</a:t>
                      </a:r>
                      <a:endParaRPr lang="en-IN" sz="1800" dirty="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tc hMerge="1">
                  <a:txBody>
                    <a:bodyPr/>
                    <a:lstStyle/>
                    <a:p>
                      <a:endParaRPr lang="en-IN"/>
                    </a:p>
                  </a:txBody>
                  <a:tcPr/>
                </a:tc>
                <a:tc>
                  <a:txBody>
                    <a:bodyPr/>
                    <a:lstStyle/>
                    <a:p>
                      <a:pPr algn="just">
                        <a:lnSpc>
                          <a:spcPct val="107000"/>
                        </a:lnSpc>
                        <a:spcAft>
                          <a:spcPts val="0"/>
                        </a:spcAft>
                      </a:pPr>
                      <a:r>
                        <a:rPr lang="en-IN" sz="1800" dirty="0">
                          <a:effectLst/>
                        </a:rPr>
                        <a:t>1</a:t>
                      </a:r>
                      <a:endParaRPr lang="en-IN" sz="1800" dirty="0">
                        <a:effectLst/>
                        <a:latin typeface="Segoe UI" panose="020B0502040204020203" pitchFamily="34" charset="0"/>
                        <a:ea typeface="Calibri" panose="020F0502020204030204" pitchFamily="34" charset="0"/>
                        <a:cs typeface="Latha" panose="020B0502040204020203" pitchFamily="34" charset="0"/>
                      </a:endParaRPr>
                    </a:p>
                  </a:txBody>
                  <a:tcPr marL="68580" marR="68580" marT="0" marB="0" anchor="ctr">
                    <a:solidFill>
                      <a:schemeClr val="accent6"/>
                    </a:solidFill>
                  </a:tcPr>
                </a:tc>
                <a:extLst>
                  <a:ext uri="{0D108BD9-81ED-4DB2-BD59-A6C34878D82A}">
                    <a16:rowId xmlns:a16="http://schemas.microsoft.com/office/drawing/2014/main" val="2578553737"/>
                  </a:ext>
                </a:extLst>
              </a:tr>
            </a:tbl>
          </a:graphicData>
        </a:graphic>
      </p:graphicFrame>
    </p:spTree>
    <p:extLst>
      <p:ext uri="{BB962C8B-B14F-4D97-AF65-F5344CB8AC3E}">
        <p14:creationId xmlns:p14="http://schemas.microsoft.com/office/powerpoint/2010/main" val="3243012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9EDC-D447-4A01-9EE8-750D6ADEAD58}"/>
              </a:ext>
            </a:extLst>
          </p:cNvPr>
          <p:cNvSpPr>
            <a:spLocks noGrp="1"/>
          </p:cNvSpPr>
          <p:nvPr>
            <p:ph type="title"/>
          </p:nvPr>
        </p:nvSpPr>
        <p:spPr/>
        <p:txBody>
          <a:bodyPr/>
          <a:lstStyle/>
          <a:p>
            <a:r>
              <a:rPr lang="en-IN" b="1" dirty="0"/>
              <a:t>Spring bean scope</a:t>
            </a:r>
            <a:endParaRPr lang="en-IN" dirty="0"/>
          </a:p>
        </p:txBody>
      </p:sp>
      <p:sp>
        <p:nvSpPr>
          <p:cNvPr id="3" name="Content Placeholder 2">
            <a:extLst>
              <a:ext uri="{FF2B5EF4-FFF2-40B4-BE49-F238E27FC236}">
                <a16:creationId xmlns:a16="http://schemas.microsoft.com/office/drawing/2014/main" id="{ED4CB0BE-5326-4286-A3D7-0A505B76E2D0}"/>
              </a:ext>
            </a:extLst>
          </p:cNvPr>
          <p:cNvSpPr>
            <a:spLocks noGrp="1"/>
          </p:cNvSpPr>
          <p:nvPr>
            <p:ph idx="1"/>
          </p:nvPr>
        </p:nvSpPr>
        <p:spPr>
          <a:xfrm>
            <a:off x="838200" y="1825625"/>
            <a:ext cx="4241800" cy="4351338"/>
          </a:xfrm>
        </p:spPr>
        <p:txBody>
          <a:bodyPr>
            <a:normAutofit lnSpcReduction="10000"/>
          </a:bodyPr>
          <a:lstStyle/>
          <a:p>
            <a:r>
              <a:rPr lang="en-US" dirty="0"/>
              <a:t>The core of </a:t>
            </a:r>
            <a:r>
              <a:rPr lang="en-US" b="1" dirty="0"/>
              <a:t>spring framework</a:t>
            </a:r>
            <a:r>
              <a:rPr lang="en-US" dirty="0"/>
              <a:t> is it’s bean factory and mechanisms to create and manage such beans inside Spring container. The beans in spring container can be created in </a:t>
            </a:r>
            <a:r>
              <a:rPr lang="en-US" b="1" dirty="0"/>
              <a:t>five scopes</a:t>
            </a:r>
            <a:r>
              <a:rPr lang="en-US" dirty="0"/>
              <a:t> i.e. singleton, prototype, request, session and global-session. They are called </a:t>
            </a:r>
            <a:r>
              <a:rPr lang="en-US" b="1" dirty="0"/>
              <a:t>spring bean scopes</a:t>
            </a:r>
            <a:r>
              <a:rPr lang="en-US" dirty="0"/>
              <a:t>.</a:t>
            </a:r>
            <a:endParaRPr lang="en-IN" dirty="0"/>
          </a:p>
        </p:txBody>
      </p:sp>
      <p:pic>
        <p:nvPicPr>
          <p:cNvPr id="19460" name="Picture 4" descr="Spring Bean Scopes">
            <a:extLst>
              <a:ext uri="{FF2B5EF4-FFF2-40B4-BE49-F238E27FC236}">
                <a16:creationId xmlns:a16="http://schemas.microsoft.com/office/drawing/2014/main" id="{7FB5F89A-2ABA-4010-BD65-EFD958D8C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2336922"/>
            <a:ext cx="61150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74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2091-F6A6-452D-9BE2-1869B3E22157}"/>
              </a:ext>
            </a:extLst>
          </p:cNvPr>
          <p:cNvSpPr>
            <a:spLocks noGrp="1"/>
          </p:cNvSpPr>
          <p:nvPr>
            <p:ph type="title"/>
          </p:nvPr>
        </p:nvSpPr>
        <p:spPr/>
        <p:txBody>
          <a:bodyPr/>
          <a:lstStyle/>
          <a:p>
            <a:r>
              <a:rPr lang="en-IN" b="1" dirty="0"/>
              <a:t>Spring Bean Life Cycle</a:t>
            </a:r>
            <a:endParaRPr lang="en-IN" dirty="0"/>
          </a:p>
        </p:txBody>
      </p:sp>
      <p:sp>
        <p:nvSpPr>
          <p:cNvPr id="3" name="Content Placeholder 2">
            <a:extLst>
              <a:ext uri="{FF2B5EF4-FFF2-40B4-BE49-F238E27FC236}">
                <a16:creationId xmlns:a16="http://schemas.microsoft.com/office/drawing/2014/main" id="{CEA8FB68-6A8B-457D-A0D4-6FE11780A2A7}"/>
              </a:ext>
            </a:extLst>
          </p:cNvPr>
          <p:cNvSpPr>
            <a:spLocks noGrp="1"/>
          </p:cNvSpPr>
          <p:nvPr>
            <p:ph idx="1"/>
          </p:nvPr>
        </p:nvSpPr>
        <p:spPr>
          <a:xfrm>
            <a:off x="838200" y="1825625"/>
            <a:ext cx="3767667" cy="4667250"/>
          </a:xfrm>
        </p:spPr>
        <p:txBody>
          <a:bodyPr>
            <a:normAutofit fontScale="92500" lnSpcReduction="10000"/>
          </a:bodyPr>
          <a:lstStyle/>
          <a:p>
            <a:r>
              <a:rPr lang="en-US" dirty="0"/>
              <a:t>Spring bean factory is responsible for managing the life cycle of beans created through spring container. The life cycle of beans consist of </a:t>
            </a:r>
            <a:r>
              <a:rPr lang="en-US" b="1" dirty="0"/>
              <a:t>call back methods</a:t>
            </a:r>
            <a:r>
              <a:rPr lang="en-US" dirty="0"/>
              <a:t> which can be categorized broadly in two groups:</a:t>
            </a:r>
          </a:p>
          <a:p>
            <a:pPr lvl="1"/>
            <a:r>
              <a:rPr lang="en-US" b="1" dirty="0"/>
              <a:t>Post initialization</a:t>
            </a:r>
            <a:r>
              <a:rPr lang="en-US" dirty="0"/>
              <a:t> call back methods</a:t>
            </a:r>
          </a:p>
          <a:p>
            <a:pPr lvl="1"/>
            <a:r>
              <a:rPr lang="en-US" b="1" dirty="0"/>
              <a:t>Pre destruction</a:t>
            </a:r>
            <a:r>
              <a:rPr lang="en-US" dirty="0"/>
              <a:t> call back methods</a:t>
            </a:r>
          </a:p>
          <a:p>
            <a:endParaRPr lang="en-IN" dirty="0"/>
          </a:p>
        </p:txBody>
      </p:sp>
      <p:pic>
        <p:nvPicPr>
          <p:cNvPr id="21506" name="Picture 2" descr="Spring Bean Life Cycle">
            <a:extLst>
              <a:ext uri="{FF2B5EF4-FFF2-40B4-BE49-F238E27FC236}">
                <a16:creationId xmlns:a16="http://schemas.microsoft.com/office/drawing/2014/main" id="{0492349A-B912-4BF0-9FEE-E5F2DB569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1207785"/>
            <a:ext cx="7044266" cy="548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693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C420-A628-4A89-B06E-E1ED39424A22}"/>
              </a:ext>
            </a:extLst>
          </p:cNvPr>
          <p:cNvSpPr>
            <a:spLocks noGrp="1"/>
          </p:cNvSpPr>
          <p:nvPr>
            <p:ph type="title"/>
          </p:nvPr>
        </p:nvSpPr>
        <p:spPr/>
        <p:txBody>
          <a:bodyPr/>
          <a:lstStyle/>
          <a:p>
            <a:r>
              <a:rPr lang="en-US" b="1" dirty="0"/>
              <a:t>Spring Bean Life Cycle Callback Methods</a:t>
            </a:r>
            <a:endParaRPr lang="en-IN" dirty="0"/>
          </a:p>
        </p:txBody>
      </p:sp>
      <p:sp>
        <p:nvSpPr>
          <p:cNvPr id="3" name="Content Placeholder 2">
            <a:extLst>
              <a:ext uri="{FF2B5EF4-FFF2-40B4-BE49-F238E27FC236}">
                <a16:creationId xmlns:a16="http://schemas.microsoft.com/office/drawing/2014/main" id="{55AF2831-DBD8-4D68-84DF-D3C5393FDD87}"/>
              </a:ext>
            </a:extLst>
          </p:cNvPr>
          <p:cNvSpPr>
            <a:spLocks noGrp="1"/>
          </p:cNvSpPr>
          <p:nvPr>
            <p:ph idx="1"/>
          </p:nvPr>
        </p:nvSpPr>
        <p:spPr/>
        <p:txBody>
          <a:bodyPr/>
          <a:lstStyle/>
          <a:p>
            <a:r>
              <a:rPr lang="en-US" dirty="0"/>
              <a:t>Spring framework provides following </a:t>
            </a:r>
            <a:r>
              <a:rPr lang="en-US" b="1" dirty="0"/>
              <a:t>4 ways for controlling life cycle events</a:t>
            </a:r>
            <a:r>
              <a:rPr lang="en-US" dirty="0"/>
              <a:t> of a bean:</a:t>
            </a:r>
          </a:p>
          <a:p>
            <a:pPr lvl="1"/>
            <a:r>
              <a:rPr lang="en-US" dirty="0" err="1"/>
              <a:t>InitializingBean</a:t>
            </a:r>
            <a:r>
              <a:rPr lang="en-US" dirty="0"/>
              <a:t> and </a:t>
            </a:r>
            <a:r>
              <a:rPr lang="en-US" dirty="0" err="1"/>
              <a:t>DisposableBean</a:t>
            </a:r>
            <a:r>
              <a:rPr lang="en-US" dirty="0"/>
              <a:t> callback interfaces</a:t>
            </a:r>
          </a:p>
          <a:p>
            <a:pPr lvl="1"/>
            <a:r>
              <a:rPr lang="en-US" dirty="0"/>
              <a:t>*Aware interfaces for specific behavior</a:t>
            </a:r>
          </a:p>
          <a:p>
            <a:pPr lvl="1"/>
            <a:r>
              <a:rPr lang="en-US" dirty="0"/>
              <a:t>Custom </a:t>
            </a:r>
            <a:r>
              <a:rPr lang="en-US" dirty="0" err="1"/>
              <a:t>init</a:t>
            </a:r>
            <a:r>
              <a:rPr lang="en-US" dirty="0"/>
              <a:t>() and destroy() methods in bean configuration file</a:t>
            </a:r>
          </a:p>
          <a:p>
            <a:pPr lvl="1"/>
            <a:r>
              <a:rPr lang="en-US" dirty="0"/>
              <a:t>@</a:t>
            </a:r>
            <a:r>
              <a:rPr lang="en-US" dirty="0" err="1"/>
              <a:t>PostConstruct</a:t>
            </a:r>
            <a:r>
              <a:rPr lang="en-US" dirty="0"/>
              <a:t> and @</a:t>
            </a:r>
            <a:r>
              <a:rPr lang="en-US" dirty="0" err="1"/>
              <a:t>PreDestroy</a:t>
            </a:r>
            <a:r>
              <a:rPr lang="en-US" dirty="0"/>
              <a:t> annotations</a:t>
            </a:r>
          </a:p>
          <a:p>
            <a:pPr lvl="1"/>
            <a:endParaRPr lang="en-IN" dirty="0"/>
          </a:p>
          <a:p>
            <a:endParaRPr lang="en-IN" dirty="0"/>
          </a:p>
        </p:txBody>
      </p:sp>
    </p:spTree>
    <p:extLst>
      <p:ext uri="{BB962C8B-B14F-4D97-AF65-F5344CB8AC3E}">
        <p14:creationId xmlns:p14="http://schemas.microsoft.com/office/powerpoint/2010/main" val="265979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BEBA-90D7-4F91-AA97-A903FFC4795B}"/>
              </a:ext>
            </a:extLst>
          </p:cNvPr>
          <p:cNvSpPr>
            <a:spLocks noGrp="1"/>
          </p:cNvSpPr>
          <p:nvPr>
            <p:ph type="title"/>
          </p:nvPr>
        </p:nvSpPr>
        <p:spPr/>
        <p:txBody>
          <a:bodyPr/>
          <a:lstStyle/>
          <a:p>
            <a:r>
              <a:rPr lang="en-US" b="1" dirty="0" err="1"/>
              <a:t>InitializingBean</a:t>
            </a:r>
            <a:r>
              <a:rPr lang="en-US" b="1" dirty="0"/>
              <a:t> and </a:t>
            </a:r>
            <a:r>
              <a:rPr lang="en-US" b="1" dirty="0" err="1"/>
              <a:t>DisposableBean</a:t>
            </a:r>
            <a:r>
              <a:rPr lang="en-US" b="1" dirty="0"/>
              <a:t> callback interfaces</a:t>
            </a:r>
            <a:endParaRPr lang="en-IN" dirty="0"/>
          </a:p>
        </p:txBody>
      </p:sp>
      <p:sp>
        <p:nvSpPr>
          <p:cNvPr id="3" name="Content Placeholder 2">
            <a:extLst>
              <a:ext uri="{FF2B5EF4-FFF2-40B4-BE49-F238E27FC236}">
                <a16:creationId xmlns:a16="http://schemas.microsoft.com/office/drawing/2014/main" id="{33B526B6-D450-4625-BDED-75099DC9CAAE}"/>
              </a:ext>
            </a:extLst>
          </p:cNvPr>
          <p:cNvSpPr>
            <a:spLocks noGrp="1"/>
          </p:cNvSpPr>
          <p:nvPr>
            <p:ph idx="1"/>
          </p:nvPr>
        </p:nvSpPr>
        <p:spPr/>
        <p:txBody>
          <a:bodyPr>
            <a:normAutofit fontScale="92500" lnSpcReduction="10000"/>
          </a:bodyPr>
          <a:lstStyle/>
          <a:p>
            <a:r>
              <a:rPr lang="en-US" dirty="0"/>
              <a:t>The </a:t>
            </a:r>
            <a:r>
              <a:rPr lang="en-US" dirty="0" err="1">
                <a:hlinkClick r:id="rId3" tooltip="InitializingBean"/>
              </a:rPr>
              <a:t>org.springframework.beans.factory.InitializingBean</a:t>
            </a:r>
            <a:r>
              <a:rPr lang="en-US" dirty="0"/>
              <a:t> interface allows a bean to perform initialization work after all necessary properties on the bean have been set by the container.</a:t>
            </a:r>
          </a:p>
          <a:p>
            <a:r>
              <a:rPr lang="en-US" dirty="0"/>
              <a:t>The </a:t>
            </a:r>
            <a:r>
              <a:rPr lang="en-US" dirty="0" err="1"/>
              <a:t>InitializingBean</a:t>
            </a:r>
            <a:r>
              <a:rPr lang="en-US" dirty="0"/>
              <a:t> interface specifies a single method:</a:t>
            </a:r>
          </a:p>
          <a:p>
            <a:pPr lvl="1"/>
            <a:r>
              <a:rPr lang="en-IN" b="1" i="1" dirty="0"/>
              <a:t>void </a:t>
            </a:r>
            <a:r>
              <a:rPr lang="en-IN" b="1" i="1" dirty="0" err="1"/>
              <a:t>afterPropertiesSet</a:t>
            </a:r>
            <a:r>
              <a:rPr lang="en-IN" b="1" i="1" dirty="0"/>
              <a:t>() throws Exception;</a:t>
            </a:r>
          </a:p>
          <a:p>
            <a:r>
              <a:rPr lang="en-US" dirty="0"/>
              <a:t>This is not a preferable way to initialize the bean because it tightly couple your bean class with spring container. A better approach is to use “</a:t>
            </a:r>
            <a:r>
              <a:rPr lang="en-US" dirty="0" err="1"/>
              <a:t>init</a:t>
            </a:r>
            <a:r>
              <a:rPr lang="en-US" dirty="0"/>
              <a:t>-method” attribute in bean definition in applicationContext.xml file.</a:t>
            </a:r>
          </a:p>
          <a:p>
            <a:r>
              <a:rPr lang="en-US" dirty="0"/>
              <a:t>The </a:t>
            </a:r>
            <a:r>
              <a:rPr lang="en-US" dirty="0" err="1">
                <a:solidFill>
                  <a:schemeClr val="accent1"/>
                </a:solidFill>
                <a:hlinkClick r:id="rId4" tooltip="DisposableBean">
                  <a:extLst>
                    <a:ext uri="{A12FA001-AC4F-418D-AE19-62706E023703}">
                      <ahyp:hlinkClr xmlns:ahyp="http://schemas.microsoft.com/office/drawing/2018/hyperlinkcolor" val="tx"/>
                    </a:ext>
                  </a:extLst>
                </a:hlinkClick>
              </a:rPr>
              <a:t>org.springframework.beans.factory.DisposableBean</a:t>
            </a:r>
            <a:r>
              <a:rPr lang="en-US" dirty="0"/>
              <a:t> interface allows a bean to get a callback when the container containing it is destroyed.</a:t>
            </a:r>
          </a:p>
          <a:p>
            <a:r>
              <a:rPr lang="en-US" dirty="0"/>
              <a:t>The </a:t>
            </a:r>
            <a:r>
              <a:rPr lang="en-US" dirty="0" err="1"/>
              <a:t>DisposableBean</a:t>
            </a:r>
            <a:r>
              <a:rPr lang="en-US" dirty="0"/>
              <a:t> interface specifies a single method:</a:t>
            </a:r>
          </a:p>
          <a:p>
            <a:pPr lvl="1"/>
            <a:endParaRPr lang="en-IN" b="1" i="1" dirty="0"/>
          </a:p>
          <a:p>
            <a:pPr lvl="1"/>
            <a:endParaRPr lang="en-IN" dirty="0"/>
          </a:p>
        </p:txBody>
      </p:sp>
    </p:spTree>
    <p:extLst>
      <p:ext uri="{BB962C8B-B14F-4D97-AF65-F5344CB8AC3E}">
        <p14:creationId xmlns:p14="http://schemas.microsoft.com/office/powerpoint/2010/main" val="183752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24E2-8E0B-4707-9797-860080CB2B59}"/>
              </a:ext>
            </a:extLst>
          </p:cNvPr>
          <p:cNvSpPr>
            <a:spLocks noGrp="1"/>
          </p:cNvSpPr>
          <p:nvPr>
            <p:ph type="title"/>
          </p:nvPr>
        </p:nvSpPr>
        <p:spPr/>
        <p:txBody>
          <a:bodyPr/>
          <a:lstStyle/>
          <a:p>
            <a:r>
              <a:rPr lang="en-US" b="1" dirty="0"/>
              <a:t>Aware interfaces for specific behavior</a:t>
            </a:r>
            <a:endParaRPr lang="en-IN" dirty="0"/>
          </a:p>
        </p:txBody>
      </p:sp>
      <p:sp>
        <p:nvSpPr>
          <p:cNvPr id="3" name="Content Placeholder 2">
            <a:extLst>
              <a:ext uri="{FF2B5EF4-FFF2-40B4-BE49-F238E27FC236}">
                <a16:creationId xmlns:a16="http://schemas.microsoft.com/office/drawing/2014/main" id="{7A4F28FC-DC64-4EF8-9CDF-4E808CE2FA87}"/>
              </a:ext>
            </a:extLst>
          </p:cNvPr>
          <p:cNvSpPr>
            <a:spLocks noGrp="1"/>
          </p:cNvSpPr>
          <p:nvPr>
            <p:ph idx="1"/>
          </p:nvPr>
        </p:nvSpPr>
        <p:spPr/>
        <p:txBody>
          <a:bodyPr/>
          <a:lstStyle/>
          <a:p>
            <a:r>
              <a:rPr lang="en-US" dirty="0"/>
              <a:t>Spring offers a range of *Aware interfaces that allow beans to indicate to the container that they require a certain infrastructure dependency. Each interface will require you to implement a method to inject the dependency in bean.</a:t>
            </a:r>
          </a:p>
          <a:p>
            <a:endParaRPr lang="en-IN" dirty="0"/>
          </a:p>
        </p:txBody>
      </p:sp>
    </p:spTree>
    <p:extLst>
      <p:ext uri="{BB962C8B-B14F-4D97-AF65-F5344CB8AC3E}">
        <p14:creationId xmlns:p14="http://schemas.microsoft.com/office/powerpoint/2010/main" val="162720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FA0B-10EC-48DE-A897-DCFAA34FA2E2}"/>
              </a:ext>
            </a:extLst>
          </p:cNvPr>
          <p:cNvSpPr>
            <a:spLocks noGrp="1"/>
          </p:cNvSpPr>
          <p:nvPr>
            <p:ph type="title"/>
          </p:nvPr>
        </p:nvSpPr>
        <p:spPr/>
        <p:txBody>
          <a:bodyPr/>
          <a:lstStyle/>
          <a:p>
            <a:r>
              <a:rPr lang="en-US" b="1" dirty="0"/>
              <a:t>Custom </a:t>
            </a:r>
            <a:r>
              <a:rPr lang="en-US" b="1" dirty="0" err="1"/>
              <a:t>init</a:t>
            </a:r>
            <a:r>
              <a:rPr lang="en-US" b="1" dirty="0"/>
              <a:t>() and destroy() methods</a:t>
            </a:r>
            <a:endParaRPr lang="en-IN" dirty="0"/>
          </a:p>
        </p:txBody>
      </p:sp>
      <p:sp>
        <p:nvSpPr>
          <p:cNvPr id="3" name="Content Placeholder 2">
            <a:extLst>
              <a:ext uri="{FF2B5EF4-FFF2-40B4-BE49-F238E27FC236}">
                <a16:creationId xmlns:a16="http://schemas.microsoft.com/office/drawing/2014/main" id="{61C12D59-035B-4181-A5A7-C51E548F4EC0}"/>
              </a:ext>
            </a:extLst>
          </p:cNvPr>
          <p:cNvSpPr>
            <a:spLocks noGrp="1"/>
          </p:cNvSpPr>
          <p:nvPr>
            <p:ph idx="1"/>
          </p:nvPr>
        </p:nvSpPr>
        <p:spPr/>
        <p:txBody>
          <a:bodyPr/>
          <a:lstStyle/>
          <a:p>
            <a:r>
              <a:rPr lang="en-US" b="1" dirty="0"/>
              <a:t>Custom </a:t>
            </a:r>
            <a:r>
              <a:rPr lang="en-US" b="1" dirty="0" err="1"/>
              <a:t>init</a:t>
            </a:r>
            <a:r>
              <a:rPr lang="en-US" b="1" dirty="0"/>
              <a:t>() and destroy() methods in bean configuration XML file</a:t>
            </a:r>
          </a:p>
          <a:p>
            <a:pPr lvl="1"/>
            <a:r>
              <a:rPr lang="en-US" dirty="0"/>
              <a:t>The default </a:t>
            </a:r>
            <a:r>
              <a:rPr lang="en-US" dirty="0" err="1"/>
              <a:t>init</a:t>
            </a:r>
            <a:r>
              <a:rPr lang="en-US" dirty="0"/>
              <a:t> and destroy methods in bean configuration file can be defined in two ways:</a:t>
            </a:r>
          </a:p>
          <a:p>
            <a:pPr lvl="1"/>
            <a:r>
              <a:rPr lang="en-US" b="1" dirty="0"/>
              <a:t>Bean local definition</a:t>
            </a:r>
            <a:r>
              <a:rPr lang="en-US" dirty="0"/>
              <a:t> applicable to a single bean</a:t>
            </a:r>
          </a:p>
          <a:p>
            <a:pPr lvl="1"/>
            <a:r>
              <a:rPr lang="en-US" b="1" dirty="0"/>
              <a:t>Global definition</a:t>
            </a:r>
            <a:r>
              <a:rPr lang="en-US" dirty="0"/>
              <a:t> applicable to all beans defined in beans context</a:t>
            </a:r>
          </a:p>
          <a:p>
            <a:endParaRPr lang="en-IN" dirty="0"/>
          </a:p>
          <a:p>
            <a:endParaRPr lang="en-IN" dirty="0"/>
          </a:p>
        </p:txBody>
      </p:sp>
    </p:spTree>
    <p:extLst>
      <p:ext uri="{BB962C8B-B14F-4D97-AF65-F5344CB8AC3E}">
        <p14:creationId xmlns:p14="http://schemas.microsoft.com/office/powerpoint/2010/main" val="2695344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BCEC-F9CE-4CDC-8120-0A9814082F04}"/>
              </a:ext>
            </a:extLst>
          </p:cNvPr>
          <p:cNvSpPr>
            <a:spLocks noGrp="1"/>
          </p:cNvSpPr>
          <p:nvPr>
            <p:ph type="title"/>
          </p:nvPr>
        </p:nvSpPr>
        <p:spPr/>
        <p:txBody>
          <a:bodyPr/>
          <a:lstStyle/>
          <a:p>
            <a:r>
              <a:rPr lang="en-US" b="1" dirty="0"/>
              <a:t>Spring Bean Life Cycle – @</a:t>
            </a:r>
            <a:r>
              <a:rPr lang="en-US" b="1" dirty="0" err="1"/>
              <a:t>PostConstruct</a:t>
            </a:r>
            <a:r>
              <a:rPr lang="en-US" b="1" dirty="0"/>
              <a:t> and @</a:t>
            </a:r>
            <a:r>
              <a:rPr lang="en-US" b="1" dirty="0" err="1"/>
              <a:t>PreDestroy</a:t>
            </a:r>
            <a:r>
              <a:rPr lang="en-US" b="1" dirty="0"/>
              <a:t> annotations</a:t>
            </a:r>
            <a:endParaRPr lang="en-IN" dirty="0"/>
          </a:p>
        </p:txBody>
      </p:sp>
      <p:sp>
        <p:nvSpPr>
          <p:cNvPr id="3" name="Content Placeholder 2">
            <a:extLst>
              <a:ext uri="{FF2B5EF4-FFF2-40B4-BE49-F238E27FC236}">
                <a16:creationId xmlns:a16="http://schemas.microsoft.com/office/drawing/2014/main" id="{73469E27-67C4-4CD9-A1B7-F66605157919}"/>
              </a:ext>
            </a:extLst>
          </p:cNvPr>
          <p:cNvSpPr>
            <a:spLocks noGrp="1"/>
          </p:cNvSpPr>
          <p:nvPr>
            <p:ph idx="1"/>
          </p:nvPr>
        </p:nvSpPr>
        <p:spPr/>
        <p:txBody>
          <a:bodyPr/>
          <a:lstStyle/>
          <a:p>
            <a:r>
              <a:rPr lang="en-US" dirty="0"/>
              <a:t>Spring 2.5 onwards, you can use annotations also for specifying life cycle methods using @</a:t>
            </a:r>
            <a:r>
              <a:rPr lang="en-US" dirty="0" err="1"/>
              <a:t>PostConstruct</a:t>
            </a:r>
            <a:r>
              <a:rPr lang="en-US" dirty="0"/>
              <a:t> and @</a:t>
            </a:r>
            <a:r>
              <a:rPr lang="en-US" dirty="0" err="1"/>
              <a:t>PreDestroy</a:t>
            </a:r>
            <a:r>
              <a:rPr lang="en-US" dirty="0"/>
              <a:t> annotations.</a:t>
            </a:r>
          </a:p>
          <a:p>
            <a:pPr lvl="1"/>
            <a:r>
              <a:rPr lang="en-US" b="1" dirty="0"/>
              <a:t>@</a:t>
            </a:r>
            <a:r>
              <a:rPr lang="en-US" b="1" dirty="0" err="1"/>
              <a:t>PostConstruct</a:t>
            </a:r>
            <a:r>
              <a:rPr lang="en-US" b="1" dirty="0"/>
              <a:t> </a:t>
            </a:r>
            <a:r>
              <a:rPr lang="en-US" dirty="0"/>
              <a:t>annotated method will be invoked after the bean has been constructed using default constructor and just before it’s instance is returned to requesting object.</a:t>
            </a:r>
          </a:p>
          <a:p>
            <a:pPr lvl="1"/>
            <a:r>
              <a:rPr lang="en-US" b="1" dirty="0"/>
              <a:t>@</a:t>
            </a:r>
            <a:r>
              <a:rPr lang="en-US" b="1" dirty="0" err="1"/>
              <a:t>PreDestroy</a:t>
            </a:r>
            <a:r>
              <a:rPr lang="en-US" b="1" dirty="0"/>
              <a:t> </a:t>
            </a:r>
            <a:r>
              <a:rPr lang="en-US" dirty="0"/>
              <a:t>annotated method is called just before the bean is about be destroyed inside bean container.</a:t>
            </a:r>
          </a:p>
          <a:p>
            <a:endParaRPr lang="en-IN" dirty="0"/>
          </a:p>
          <a:p>
            <a:endParaRPr lang="en-IN" dirty="0"/>
          </a:p>
        </p:txBody>
      </p:sp>
    </p:spTree>
    <p:extLst>
      <p:ext uri="{BB962C8B-B14F-4D97-AF65-F5344CB8AC3E}">
        <p14:creationId xmlns:p14="http://schemas.microsoft.com/office/powerpoint/2010/main" val="127815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BE90-C5B0-4C74-9EAE-06B5A62AAD85}"/>
              </a:ext>
            </a:extLst>
          </p:cNvPr>
          <p:cNvSpPr>
            <a:spLocks noGrp="1"/>
          </p:cNvSpPr>
          <p:nvPr>
            <p:ph type="title"/>
          </p:nvPr>
        </p:nvSpPr>
        <p:spPr/>
        <p:txBody>
          <a:bodyPr/>
          <a:lstStyle/>
          <a:p>
            <a:r>
              <a:rPr lang="en-IN" b="1" dirty="0"/>
              <a:t>Spring </a:t>
            </a:r>
            <a:r>
              <a:rPr lang="en-IN" b="1" dirty="0" err="1"/>
              <a:t>BeanPostProcessor</a:t>
            </a:r>
            <a:endParaRPr lang="en-IN" dirty="0"/>
          </a:p>
        </p:txBody>
      </p:sp>
      <p:sp>
        <p:nvSpPr>
          <p:cNvPr id="3" name="Content Placeholder 2">
            <a:extLst>
              <a:ext uri="{FF2B5EF4-FFF2-40B4-BE49-F238E27FC236}">
                <a16:creationId xmlns:a16="http://schemas.microsoft.com/office/drawing/2014/main" id="{9B801E05-D791-4D7F-9841-06D714B4CAA4}"/>
              </a:ext>
            </a:extLst>
          </p:cNvPr>
          <p:cNvSpPr>
            <a:spLocks noGrp="1"/>
          </p:cNvSpPr>
          <p:nvPr>
            <p:ph idx="1"/>
          </p:nvPr>
        </p:nvSpPr>
        <p:spPr/>
        <p:txBody>
          <a:bodyPr>
            <a:normAutofit fontScale="92500" lnSpcReduction="20000"/>
          </a:bodyPr>
          <a:lstStyle/>
          <a:p>
            <a:r>
              <a:rPr lang="en-US" dirty="0"/>
              <a:t>A bean post processor allows </a:t>
            </a:r>
            <a:r>
              <a:rPr lang="en-US" b="1" dirty="0"/>
              <a:t>additional processing before and after the bean initialization callback method</a:t>
            </a:r>
            <a:r>
              <a:rPr lang="en-US" dirty="0"/>
              <a:t>. The main characteristic of a bean post processor is that it will process all the bean instances in the </a:t>
            </a:r>
            <a:r>
              <a:rPr lang="en-US" dirty="0" err="1"/>
              <a:t>IoC</a:t>
            </a:r>
            <a:r>
              <a:rPr lang="en-US" dirty="0"/>
              <a:t> container one by one, not just a single bean instance.</a:t>
            </a:r>
          </a:p>
          <a:p>
            <a:r>
              <a:rPr lang="en-US" dirty="0"/>
              <a:t>Typically, bean post processors are </a:t>
            </a:r>
            <a:r>
              <a:rPr lang="en-US" b="1" dirty="0"/>
              <a:t>used for checking the validity of bean properties or altering bean properties according to certain criteria</a:t>
            </a:r>
            <a:r>
              <a:rPr lang="en-US" dirty="0"/>
              <a:t>.</a:t>
            </a:r>
          </a:p>
          <a:p>
            <a:r>
              <a:rPr lang="en-US" b="1" dirty="0"/>
              <a:t>Spring bean post processor using </a:t>
            </a:r>
            <a:r>
              <a:rPr lang="en-US" b="1" dirty="0" err="1"/>
              <a:t>BeanPostProcessor</a:t>
            </a:r>
            <a:r>
              <a:rPr lang="en-US" b="1" dirty="0"/>
              <a:t> interface</a:t>
            </a:r>
          </a:p>
          <a:p>
            <a:r>
              <a:rPr lang="en-US" dirty="0"/>
              <a:t>To create a bean post processor class in spring:</a:t>
            </a:r>
          </a:p>
          <a:p>
            <a:pPr lvl="1"/>
            <a:r>
              <a:rPr lang="en-US" dirty="0"/>
              <a:t>implement the </a:t>
            </a:r>
            <a:r>
              <a:rPr lang="en-US" b="1" dirty="0" err="1">
                <a:hlinkClick r:id="rId3" tooltip="BeanPostProcessor"/>
              </a:rPr>
              <a:t>BeanPostProcessor</a:t>
            </a:r>
            <a:r>
              <a:rPr lang="en-US" dirty="0"/>
              <a:t> interface.</a:t>
            </a:r>
          </a:p>
          <a:p>
            <a:pPr lvl="1"/>
            <a:r>
              <a:rPr lang="en-US" dirty="0"/>
              <a:t>implement </a:t>
            </a:r>
            <a:r>
              <a:rPr lang="en-US" dirty="0" err="1"/>
              <a:t>postProcessBeforeInitialization</a:t>
            </a:r>
            <a:r>
              <a:rPr lang="en-US" dirty="0"/>
              <a:t>() and </a:t>
            </a:r>
            <a:r>
              <a:rPr lang="en-US" dirty="0" err="1"/>
              <a:t>postProcessAfterInitialization</a:t>
            </a:r>
            <a:r>
              <a:rPr lang="en-US" dirty="0"/>
              <a:t>() methods.</a:t>
            </a:r>
          </a:p>
          <a:p>
            <a:pPr lvl="1"/>
            <a:r>
              <a:rPr lang="en-US" dirty="0"/>
              <a:t>Then Spring will pass each bean instance to these two methods before and after calling the initialization callback method where you can process the bean instance the way you like.</a:t>
            </a:r>
          </a:p>
          <a:p>
            <a:endParaRPr lang="en-IN" dirty="0"/>
          </a:p>
          <a:p>
            <a:endParaRPr lang="en-IN" dirty="0"/>
          </a:p>
        </p:txBody>
      </p:sp>
    </p:spTree>
    <p:extLst>
      <p:ext uri="{BB962C8B-B14F-4D97-AF65-F5344CB8AC3E}">
        <p14:creationId xmlns:p14="http://schemas.microsoft.com/office/powerpoint/2010/main" val="311601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3B2F-27D1-499C-B595-25C6BA7DCE43}"/>
              </a:ext>
            </a:extLst>
          </p:cNvPr>
          <p:cNvSpPr>
            <a:spLocks noGrp="1"/>
          </p:cNvSpPr>
          <p:nvPr>
            <p:ph type="title"/>
          </p:nvPr>
        </p:nvSpPr>
        <p:spPr/>
        <p:txBody>
          <a:bodyPr/>
          <a:lstStyle/>
          <a:p>
            <a:r>
              <a:rPr lang="en-IN" b="1" dirty="0"/>
              <a:t>Spring Bean </a:t>
            </a:r>
            <a:r>
              <a:rPr lang="en-IN" b="1" dirty="0" err="1"/>
              <a:t>Autowiring</a:t>
            </a:r>
            <a:r>
              <a:rPr lang="en-IN" b="1" dirty="0"/>
              <a:t> – @</a:t>
            </a:r>
            <a:r>
              <a:rPr lang="en-IN" b="1" dirty="0" err="1"/>
              <a:t>Autowired</a:t>
            </a:r>
            <a:endParaRPr lang="en-IN" dirty="0"/>
          </a:p>
        </p:txBody>
      </p:sp>
      <p:sp>
        <p:nvSpPr>
          <p:cNvPr id="3" name="Content Placeholder 2">
            <a:extLst>
              <a:ext uri="{FF2B5EF4-FFF2-40B4-BE49-F238E27FC236}">
                <a16:creationId xmlns:a16="http://schemas.microsoft.com/office/drawing/2014/main" id="{7EE5949C-7190-4202-B48E-83CD903D27A1}"/>
              </a:ext>
            </a:extLst>
          </p:cNvPr>
          <p:cNvSpPr>
            <a:spLocks noGrp="1"/>
          </p:cNvSpPr>
          <p:nvPr>
            <p:ph idx="1"/>
          </p:nvPr>
        </p:nvSpPr>
        <p:spPr/>
        <p:txBody>
          <a:bodyPr/>
          <a:lstStyle/>
          <a:p>
            <a:r>
              <a:rPr lang="en-US" dirty="0" err="1"/>
              <a:t>Autowiring</a:t>
            </a:r>
            <a:r>
              <a:rPr lang="en-US" dirty="0"/>
              <a:t> feature of spring framework enables you to inject the object dependency implicitly. It internally uses setter or constructor injection.</a:t>
            </a:r>
          </a:p>
          <a:p>
            <a:r>
              <a:rPr lang="en-US" dirty="0" err="1"/>
              <a:t>Autowiring</a:t>
            </a:r>
            <a:r>
              <a:rPr lang="en-US" dirty="0"/>
              <a:t> can't be used to inject primitive and string values. It works with reference only.</a:t>
            </a:r>
          </a:p>
          <a:p>
            <a:r>
              <a:rPr lang="en-US" dirty="0"/>
              <a:t>It requires the </a:t>
            </a:r>
            <a:r>
              <a:rPr lang="en-US" b="1" dirty="0"/>
              <a:t>less code</a:t>
            </a:r>
            <a:r>
              <a:rPr lang="en-US" dirty="0"/>
              <a:t> because we don't need to write the code to inject the dependency explicitly.</a:t>
            </a:r>
            <a:endParaRPr lang="en-IN" dirty="0"/>
          </a:p>
        </p:txBody>
      </p:sp>
    </p:spTree>
    <p:extLst>
      <p:ext uri="{BB962C8B-B14F-4D97-AF65-F5344CB8AC3E}">
        <p14:creationId xmlns:p14="http://schemas.microsoft.com/office/powerpoint/2010/main" val="4073892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98F0A-3083-49D1-87EA-7C358B7FBAE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Autowiring Modes</a:t>
            </a:r>
          </a:p>
        </p:txBody>
      </p:sp>
      <p:graphicFrame>
        <p:nvGraphicFramePr>
          <p:cNvPr id="10" name="Table 9">
            <a:extLst>
              <a:ext uri="{FF2B5EF4-FFF2-40B4-BE49-F238E27FC236}">
                <a16:creationId xmlns:a16="http://schemas.microsoft.com/office/drawing/2014/main" id="{EDD666F1-5458-487E-B496-F6B23B3A86FA}"/>
              </a:ext>
            </a:extLst>
          </p:cNvPr>
          <p:cNvGraphicFramePr>
            <a:graphicFrameLocks noGrp="1"/>
          </p:cNvGraphicFramePr>
          <p:nvPr>
            <p:extLst>
              <p:ext uri="{D42A27DB-BD31-4B8C-83A1-F6EECF244321}">
                <p14:modId xmlns:p14="http://schemas.microsoft.com/office/powerpoint/2010/main" val="3244732086"/>
              </p:ext>
            </p:extLst>
          </p:nvPr>
        </p:nvGraphicFramePr>
        <p:xfrm>
          <a:off x="4535691" y="873427"/>
          <a:ext cx="6856209" cy="5369001"/>
        </p:xfrm>
        <a:graphic>
          <a:graphicData uri="http://schemas.openxmlformats.org/drawingml/2006/table">
            <a:tbl>
              <a:tblPr/>
              <a:tblGrid>
                <a:gridCol w="753849">
                  <a:extLst>
                    <a:ext uri="{9D8B030D-6E8A-4147-A177-3AD203B41FA5}">
                      <a16:colId xmlns:a16="http://schemas.microsoft.com/office/drawing/2014/main" val="1612776214"/>
                    </a:ext>
                  </a:extLst>
                </a:gridCol>
                <a:gridCol w="1866060">
                  <a:extLst>
                    <a:ext uri="{9D8B030D-6E8A-4147-A177-3AD203B41FA5}">
                      <a16:colId xmlns:a16="http://schemas.microsoft.com/office/drawing/2014/main" val="902901610"/>
                    </a:ext>
                  </a:extLst>
                </a:gridCol>
                <a:gridCol w="4236300">
                  <a:extLst>
                    <a:ext uri="{9D8B030D-6E8A-4147-A177-3AD203B41FA5}">
                      <a16:colId xmlns:a16="http://schemas.microsoft.com/office/drawing/2014/main" val="1528782912"/>
                    </a:ext>
                  </a:extLst>
                </a:gridCol>
              </a:tblGrid>
              <a:tr h="420540">
                <a:tc>
                  <a:txBody>
                    <a:bodyPr/>
                    <a:lstStyle/>
                    <a:p>
                      <a:pPr algn="l" fontAlgn="t"/>
                      <a:r>
                        <a:rPr lang="en-IN" sz="1600">
                          <a:solidFill>
                            <a:srgbClr val="000000"/>
                          </a:solidFill>
                          <a:effectLst/>
                          <a:latin typeface="times new roman" panose="02020603050405020304" pitchFamily="18" charset="0"/>
                        </a:rPr>
                        <a:t>No.</a:t>
                      </a:r>
                    </a:p>
                  </a:txBody>
                  <a:tcPr marL="63369" marR="63369" marT="63369" marB="63369">
                    <a:lnL w="9525" cap="flat" cmpd="sng" algn="ctr">
                      <a:solidFill>
                        <a:srgbClr val="F06F44"/>
                      </a:solidFill>
                      <a:prstDash val="solid"/>
                      <a:round/>
                      <a:headEnd type="none" w="med" len="med"/>
                      <a:tailEnd type="none" w="med" len="med"/>
                    </a:lnL>
                    <a:lnR w="9525" cap="flat" cmpd="sng" algn="ctr">
                      <a:solidFill>
                        <a:srgbClr val="F06F44"/>
                      </a:solidFill>
                      <a:prstDash val="solid"/>
                      <a:round/>
                      <a:headEnd type="none" w="med" len="med"/>
                      <a:tailEnd type="none" w="med" len="med"/>
                    </a:lnR>
                    <a:lnT w="9525" cap="flat" cmpd="sng" algn="ctr">
                      <a:solidFill>
                        <a:srgbClr val="5871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Mode</a:t>
                      </a:r>
                    </a:p>
                  </a:txBody>
                  <a:tcPr marL="63369" marR="63369" marT="63369" marB="63369">
                    <a:lnL w="9525" cap="flat" cmpd="sng" algn="ctr">
                      <a:solidFill>
                        <a:srgbClr val="F06F44"/>
                      </a:solidFill>
                      <a:prstDash val="solid"/>
                      <a:round/>
                      <a:headEnd type="none" w="med" len="med"/>
                      <a:tailEnd type="none" w="med" len="med"/>
                    </a:lnL>
                    <a:lnR w="9525" cap="flat" cmpd="sng" algn="ctr">
                      <a:solidFill>
                        <a:srgbClr val="F06F44"/>
                      </a:solidFill>
                      <a:prstDash val="solid"/>
                      <a:round/>
                      <a:headEnd type="none" w="med" len="med"/>
                      <a:tailEnd type="none" w="med" len="med"/>
                    </a:lnR>
                    <a:lnT w="9525" cap="flat" cmpd="sng" algn="ctr">
                      <a:solidFill>
                        <a:srgbClr val="5871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times new roman" panose="02020603050405020304" pitchFamily="18" charset="0"/>
                        </a:rPr>
                        <a:t>Description</a:t>
                      </a:r>
                    </a:p>
                  </a:txBody>
                  <a:tcPr marL="63369" marR="63369" marT="63369" marB="63369">
                    <a:lnL w="9525" cap="flat" cmpd="sng" algn="ctr">
                      <a:solidFill>
                        <a:srgbClr val="F06F44"/>
                      </a:solidFill>
                      <a:prstDash val="solid"/>
                      <a:round/>
                      <a:headEnd type="none" w="med" len="med"/>
                      <a:tailEnd type="none" w="med" len="med"/>
                    </a:lnL>
                    <a:lnR w="9525" cap="flat" cmpd="sng" algn="ctr">
                      <a:solidFill>
                        <a:srgbClr val="187244"/>
                      </a:solidFill>
                      <a:prstDash val="solid"/>
                      <a:round/>
                      <a:headEnd type="none" w="med" len="med"/>
                      <a:tailEnd type="none" w="med" len="med"/>
                    </a:lnR>
                    <a:lnT w="9525" cap="flat" cmpd="sng" algn="ctr">
                      <a:solidFill>
                        <a:srgbClr val="5871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10191653"/>
                  </a:ext>
                </a:extLst>
              </a:tr>
              <a:tr h="632127">
                <a:tc>
                  <a:txBody>
                    <a:bodyPr/>
                    <a:lstStyle/>
                    <a:p>
                      <a:pPr algn="l" fontAlgn="t"/>
                      <a:r>
                        <a:rPr lang="en-IN" sz="1600" b="0" i="0">
                          <a:solidFill>
                            <a:srgbClr val="000000"/>
                          </a:solidFill>
                          <a:effectLst/>
                          <a:latin typeface="verdana" panose="020B0604030504040204" pitchFamily="34" charset="0"/>
                        </a:rPr>
                        <a:t>1)</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b="0" i="0">
                          <a:solidFill>
                            <a:srgbClr val="000000"/>
                          </a:solidFill>
                          <a:effectLst/>
                          <a:latin typeface="verdana" panose="020B0604030504040204" pitchFamily="34" charset="0"/>
                        </a:rPr>
                        <a:t>no</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b="0" i="0">
                          <a:solidFill>
                            <a:srgbClr val="000000"/>
                          </a:solidFill>
                          <a:effectLst/>
                          <a:latin typeface="verdana" panose="020B0604030504040204" pitchFamily="34" charset="0"/>
                        </a:rPr>
                        <a:t>It is the default autowiring mode. It means no autowiring bydefault.</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85010303"/>
                  </a:ext>
                </a:extLst>
              </a:tr>
              <a:tr h="1423603">
                <a:tc>
                  <a:txBody>
                    <a:bodyPr/>
                    <a:lstStyle/>
                    <a:p>
                      <a:pPr algn="l" fontAlgn="t"/>
                      <a:r>
                        <a:rPr lang="en-IN" sz="1600" b="0" i="0">
                          <a:solidFill>
                            <a:srgbClr val="000000"/>
                          </a:solidFill>
                          <a:effectLst/>
                          <a:latin typeface="verdana" panose="020B0604030504040204" pitchFamily="34" charset="0"/>
                        </a:rPr>
                        <a:t>2)</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b="0" i="0">
                          <a:solidFill>
                            <a:srgbClr val="000000"/>
                          </a:solidFill>
                          <a:effectLst/>
                          <a:latin typeface="verdana" panose="020B0604030504040204" pitchFamily="34" charset="0"/>
                        </a:rPr>
                        <a:t>byName</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b="0" i="0">
                          <a:solidFill>
                            <a:srgbClr val="000000"/>
                          </a:solidFill>
                          <a:effectLst/>
                          <a:latin typeface="verdana" panose="020B0604030504040204" pitchFamily="34" charset="0"/>
                        </a:rPr>
                        <a:t>The byName mode injects the object dependency according to name of the bean. In such case, property name and bean name must be same. It internally calls setter method.</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51390500"/>
                  </a:ext>
                </a:extLst>
              </a:tr>
              <a:tr h="1235156">
                <a:tc>
                  <a:txBody>
                    <a:bodyPr/>
                    <a:lstStyle/>
                    <a:p>
                      <a:pPr algn="l" fontAlgn="t"/>
                      <a:r>
                        <a:rPr lang="en-IN" sz="1600" b="0" i="0">
                          <a:solidFill>
                            <a:srgbClr val="000000"/>
                          </a:solidFill>
                          <a:effectLst/>
                          <a:latin typeface="verdana" panose="020B0604030504040204" pitchFamily="34" charset="0"/>
                        </a:rPr>
                        <a:t>3)</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b="0" i="0">
                          <a:solidFill>
                            <a:srgbClr val="000000"/>
                          </a:solidFill>
                          <a:effectLst/>
                          <a:latin typeface="verdana" panose="020B0604030504040204" pitchFamily="34" charset="0"/>
                        </a:rPr>
                        <a:t>byType</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b="0" i="0" dirty="0">
                          <a:solidFill>
                            <a:srgbClr val="000000"/>
                          </a:solidFill>
                          <a:effectLst/>
                          <a:latin typeface="verdana" panose="020B0604030504040204" pitchFamily="34" charset="0"/>
                        </a:rPr>
                        <a:t>The </a:t>
                      </a:r>
                      <a:r>
                        <a:rPr lang="en-US" sz="1600" b="0" i="0" dirty="0" err="1">
                          <a:solidFill>
                            <a:srgbClr val="000000"/>
                          </a:solidFill>
                          <a:effectLst/>
                          <a:latin typeface="verdana" panose="020B0604030504040204" pitchFamily="34" charset="0"/>
                        </a:rPr>
                        <a:t>byType</a:t>
                      </a:r>
                      <a:r>
                        <a:rPr lang="en-US" sz="1600" b="0" i="0" dirty="0">
                          <a:solidFill>
                            <a:srgbClr val="000000"/>
                          </a:solidFill>
                          <a:effectLst/>
                          <a:latin typeface="verdana" panose="020B0604030504040204" pitchFamily="34" charset="0"/>
                        </a:rPr>
                        <a:t> mode injects the object dependency according to type. So property name and bean name can be different. It </a:t>
                      </a:r>
                      <a:r>
                        <a:rPr lang="en-US" sz="2000" b="0" i="0" dirty="0">
                          <a:solidFill>
                            <a:srgbClr val="000000"/>
                          </a:solidFill>
                          <a:effectLst/>
                          <a:latin typeface="verdana" panose="020B0604030504040204" pitchFamily="34" charset="0"/>
                        </a:rPr>
                        <a:t>internally</a:t>
                      </a:r>
                      <a:r>
                        <a:rPr lang="en-US" sz="1600" b="0" i="0" dirty="0">
                          <a:solidFill>
                            <a:srgbClr val="000000"/>
                          </a:solidFill>
                          <a:effectLst/>
                          <a:latin typeface="verdana" panose="020B0604030504040204" pitchFamily="34" charset="0"/>
                        </a:rPr>
                        <a:t> calls setter method.</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36218557"/>
                  </a:ext>
                </a:extLst>
              </a:tr>
              <a:tr h="1159777">
                <a:tc>
                  <a:txBody>
                    <a:bodyPr/>
                    <a:lstStyle/>
                    <a:p>
                      <a:pPr algn="l" fontAlgn="t"/>
                      <a:r>
                        <a:rPr lang="en-IN" sz="1600" b="0" i="0">
                          <a:solidFill>
                            <a:srgbClr val="000000"/>
                          </a:solidFill>
                          <a:effectLst/>
                          <a:latin typeface="verdana" panose="020B0604030504040204" pitchFamily="34" charset="0"/>
                        </a:rPr>
                        <a:t>4)</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b="0" i="0">
                          <a:solidFill>
                            <a:srgbClr val="000000"/>
                          </a:solidFill>
                          <a:effectLst/>
                          <a:latin typeface="verdana" panose="020B0604030504040204" pitchFamily="34" charset="0"/>
                        </a:rPr>
                        <a:t>constructor</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b="0" i="0">
                          <a:solidFill>
                            <a:srgbClr val="000000"/>
                          </a:solidFill>
                          <a:effectLst/>
                          <a:latin typeface="verdana" panose="020B0604030504040204" pitchFamily="34" charset="0"/>
                        </a:rPr>
                        <a:t>The constructor mode injects the dependency by calling the constructor of the class. It calls the constructor having large number of parameters.</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90276181"/>
                  </a:ext>
                </a:extLst>
              </a:tr>
              <a:tr h="368302">
                <a:tc>
                  <a:txBody>
                    <a:bodyPr/>
                    <a:lstStyle/>
                    <a:p>
                      <a:pPr algn="l" fontAlgn="t"/>
                      <a:r>
                        <a:rPr lang="en-IN" sz="1600" b="0" i="0">
                          <a:solidFill>
                            <a:srgbClr val="000000"/>
                          </a:solidFill>
                          <a:effectLst/>
                          <a:latin typeface="verdana" panose="020B0604030504040204" pitchFamily="34" charset="0"/>
                        </a:rPr>
                        <a:t>5)</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b="0" i="0" dirty="0">
                          <a:solidFill>
                            <a:srgbClr val="000000"/>
                          </a:solidFill>
                          <a:effectLst/>
                          <a:latin typeface="verdana" panose="020B0604030504040204" pitchFamily="34" charset="0"/>
                        </a:rPr>
                        <a:t>autodetect</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b="0" i="0" dirty="0">
                          <a:solidFill>
                            <a:srgbClr val="000000"/>
                          </a:solidFill>
                          <a:effectLst/>
                          <a:latin typeface="verdana" panose="020B0604030504040204" pitchFamily="34" charset="0"/>
                        </a:rPr>
                        <a:t>It is deprecated since Spring 3.</a:t>
                      </a:r>
                    </a:p>
                  </a:txBody>
                  <a:tcPr marL="42246" marR="42246" marT="42246" marB="4224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0193211"/>
                  </a:ext>
                </a:extLst>
              </a:tr>
            </a:tbl>
          </a:graphicData>
        </a:graphic>
      </p:graphicFrame>
    </p:spTree>
    <p:extLst>
      <p:ext uri="{BB962C8B-B14F-4D97-AF65-F5344CB8AC3E}">
        <p14:creationId xmlns:p14="http://schemas.microsoft.com/office/powerpoint/2010/main" val="61622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D801-D362-49AF-B219-A30013873BE1}"/>
              </a:ext>
            </a:extLst>
          </p:cNvPr>
          <p:cNvSpPr>
            <a:spLocks noGrp="1"/>
          </p:cNvSpPr>
          <p:nvPr>
            <p:ph type="title"/>
          </p:nvPr>
        </p:nvSpPr>
        <p:spPr/>
        <p:txBody>
          <a:bodyPr/>
          <a:lstStyle/>
          <a:p>
            <a:r>
              <a:rPr lang="en-IN" dirty="0"/>
              <a:t>Understand and implement core resources of Spring 5 – 2.5Days</a:t>
            </a:r>
          </a:p>
        </p:txBody>
      </p:sp>
      <p:sp>
        <p:nvSpPr>
          <p:cNvPr id="3" name="Content Placeholder 2">
            <a:extLst>
              <a:ext uri="{FF2B5EF4-FFF2-40B4-BE49-F238E27FC236}">
                <a16:creationId xmlns:a16="http://schemas.microsoft.com/office/drawing/2014/main" id="{FE16A71D-AB92-4FB6-8711-14995C000865}"/>
              </a:ext>
            </a:extLst>
          </p:cNvPr>
          <p:cNvSpPr>
            <a:spLocks noGrp="1"/>
          </p:cNvSpPr>
          <p:nvPr>
            <p:ph idx="1"/>
          </p:nvPr>
        </p:nvSpPr>
        <p:spPr/>
        <p:txBody>
          <a:bodyPr>
            <a:normAutofit/>
          </a:bodyPr>
          <a:lstStyle/>
          <a:p>
            <a:pPr>
              <a:lnSpc>
                <a:spcPct val="107000"/>
              </a:lnSpc>
              <a:spcAft>
                <a:spcPts val="0"/>
              </a:spcAft>
            </a:pPr>
            <a:endParaRPr lang="en-IN" sz="2000" dirty="0">
              <a:effectLst/>
              <a:latin typeface="Segoe UI" panose="020B0502040204020203" pitchFamily="34" charset="0"/>
              <a:ea typeface="Calibri" panose="020F0502020204030204" pitchFamily="34" charset="0"/>
              <a:cs typeface="Latha" panose="020B0502040204020203" pitchFamily="34" charset="0"/>
            </a:endParaRPr>
          </a:p>
          <a:p>
            <a:pPr lvl="1"/>
            <a:r>
              <a:rPr lang="en-US" dirty="0"/>
              <a:t>Fundamentals of Spring Framework</a:t>
            </a:r>
            <a:endParaRPr lang="en-IN" dirty="0"/>
          </a:p>
          <a:p>
            <a:pPr lvl="1"/>
            <a:r>
              <a:rPr lang="en-US" dirty="0"/>
              <a:t>Spring beans </a:t>
            </a:r>
          </a:p>
          <a:p>
            <a:pPr lvl="1"/>
            <a:r>
              <a:rPr lang="en-US" dirty="0"/>
              <a:t>Aspect Oriented Programming with Spring</a:t>
            </a:r>
          </a:p>
          <a:p>
            <a:pPr lvl="1"/>
            <a:r>
              <a:rPr lang="en-US" dirty="0">
                <a:highlight>
                  <a:srgbClr val="FFFF00"/>
                </a:highlight>
              </a:rPr>
              <a:t>Spring JDBC</a:t>
            </a:r>
            <a:endParaRPr lang="en-IN" dirty="0">
              <a:highlight>
                <a:srgbClr val="FFFF00"/>
              </a:highlight>
            </a:endParaRPr>
          </a:p>
          <a:p>
            <a:pPr lvl="1"/>
            <a:r>
              <a:rPr lang="en-US" dirty="0">
                <a:highlight>
                  <a:srgbClr val="FFFF00"/>
                </a:highlight>
              </a:rPr>
              <a:t>Spring MVC</a:t>
            </a:r>
            <a:endParaRPr lang="en-IN" dirty="0">
              <a:highlight>
                <a:srgbClr val="FFFF00"/>
              </a:highlight>
            </a:endParaRPr>
          </a:p>
          <a:p>
            <a:pPr lvl="1"/>
            <a:r>
              <a:rPr lang="en-US" dirty="0"/>
              <a:t>Handler Mapping and Controllers </a:t>
            </a:r>
            <a:endParaRPr lang="en-IN" dirty="0"/>
          </a:p>
          <a:p>
            <a:pPr marL="457200" lvl="1" indent="0">
              <a:buNone/>
            </a:pPr>
            <a:endParaRPr lang="en-IN" sz="2000" dirty="0"/>
          </a:p>
          <a:p>
            <a:endParaRPr lang="en-IN" dirty="0"/>
          </a:p>
        </p:txBody>
      </p:sp>
    </p:spTree>
    <p:extLst>
      <p:ext uri="{BB962C8B-B14F-4D97-AF65-F5344CB8AC3E}">
        <p14:creationId xmlns:p14="http://schemas.microsoft.com/office/powerpoint/2010/main" val="3385259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A203-97EF-451D-A26D-8B4A909A3B0A}"/>
              </a:ext>
            </a:extLst>
          </p:cNvPr>
          <p:cNvSpPr>
            <a:spLocks noGrp="1"/>
          </p:cNvSpPr>
          <p:nvPr>
            <p:ph type="title"/>
          </p:nvPr>
        </p:nvSpPr>
        <p:spPr/>
        <p:txBody>
          <a:bodyPr/>
          <a:lstStyle/>
          <a:p>
            <a:r>
              <a:rPr lang="en-IN" dirty="0"/>
              <a:t>Spring AOP</a:t>
            </a:r>
          </a:p>
        </p:txBody>
      </p:sp>
      <p:sp>
        <p:nvSpPr>
          <p:cNvPr id="3" name="Content Placeholder 2">
            <a:extLst>
              <a:ext uri="{FF2B5EF4-FFF2-40B4-BE49-F238E27FC236}">
                <a16:creationId xmlns:a16="http://schemas.microsoft.com/office/drawing/2014/main" id="{51D8E779-B08C-4D44-804C-78CE7674D677}"/>
              </a:ext>
            </a:extLst>
          </p:cNvPr>
          <p:cNvSpPr>
            <a:spLocks noGrp="1"/>
          </p:cNvSpPr>
          <p:nvPr>
            <p:ph idx="1"/>
          </p:nvPr>
        </p:nvSpPr>
        <p:spPr/>
        <p:txBody>
          <a:bodyPr>
            <a:normAutofit lnSpcReduction="10000"/>
          </a:bodyPr>
          <a:lstStyle/>
          <a:p>
            <a:r>
              <a:rPr lang="en-US" b="1" dirty="0"/>
              <a:t>Aspect Oriented Programming</a:t>
            </a:r>
            <a:r>
              <a:rPr lang="en-US" dirty="0"/>
              <a:t> (AOP) compliments OOPs in the sense that it also provides modularity. But the key unit of modularity is aspect than class.</a:t>
            </a:r>
          </a:p>
          <a:p>
            <a:r>
              <a:rPr lang="en-US" dirty="0"/>
              <a:t>AOP breaks the program logic into distinct parts (called concerns). It is used to increase modularity by </a:t>
            </a:r>
            <a:r>
              <a:rPr lang="en-US" b="1" dirty="0"/>
              <a:t>cross-cutting concerns</a:t>
            </a:r>
            <a:r>
              <a:rPr lang="en-US" dirty="0"/>
              <a:t>.</a:t>
            </a:r>
          </a:p>
          <a:p>
            <a:r>
              <a:rPr lang="en-US" dirty="0"/>
              <a:t>A </a:t>
            </a:r>
            <a:r>
              <a:rPr lang="en-US" b="1" dirty="0"/>
              <a:t>cross-cutting concern</a:t>
            </a:r>
            <a:r>
              <a:rPr lang="en-US" dirty="0"/>
              <a:t> is a concern that can affect the whole application and should be centralized in one location in code as possible, such as transaction management, authentication, logging, security etc.</a:t>
            </a:r>
          </a:p>
          <a:p>
            <a:r>
              <a:rPr lang="en-US" dirty="0"/>
              <a:t>It provides the pluggable way to dynamically add the additional concern before, after or around the actual logic.</a:t>
            </a:r>
            <a:endParaRPr lang="en-IN" dirty="0"/>
          </a:p>
        </p:txBody>
      </p:sp>
    </p:spTree>
    <p:extLst>
      <p:ext uri="{BB962C8B-B14F-4D97-AF65-F5344CB8AC3E}">
        <p14:creationId xmlns:p14="http://schemas.microsoft.com/office/powerpoint/2010/main" val="1343788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B47B-480C-47F9-939E-97485BFC8CB6}"/>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5600" kern="1200">
                <a:solidFill>
                  <a:schemeClr val="tx1"/>
                </a:solidFill>
                <a:latin typeface="+mj-lt"/>
                <a:ea typeface="+mj-ea"/>
                <a:cs typeface="+mj-cs"/>
              </a:rPr>
              <a:t>AOP Concepts and Terminology</a:t>
            </a:r>
            <a:br>
              <a:rPr lang="en-US" sz="5600" kern="1200">
                <a:solidFill>
                  <a:schemeClr val="tx1"/>
                </a:solidFill>
                <a:latin typeface="+mj-lt"/>
                <a:ea typeface="+mj-ea"/>
                <a:cs typeface="+mj-cs"/>
              </a:rPr>
            </a:br>
            <a:endParaRPr lang="en-US" sz="5600" kern="1200">
              <a:solidFill>
                <a:schemeClr val="tx1"/>
              </a:solidFill>
              <a:latin typeface="+mj-lt"/>
              <a:ea typeface="+mj-ea"/>
              <a:cs typeface="+mj-cs"/>
            </a:endParaRPr>
          </a:p>
        </p:txBody>
      </p:sp>
      <p:pic>
        <p:nvPicPr>
          <p:cNvPr id="6" name="Graphic 5" descr="Books">
            <a:extLst>
              <a:ext uri="{FF2B5EF4-FFF2-40B4-BE49-F238E27FC236}">
                <a16:creationId xmlns:a16="http://schemas.microsoft.com/office/drawing/2014/main" id="{5CF3C312-395A-4497-B7E2-D9B997C727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2189BB4C-9D4C-49A6-99A1-0CBEE82C58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Rectangle 3">
            <a:extLst>
              <a:ext uri="{FF2B5EF4-FFF2-40B4-BE49-F238E27FC236}">
                <a16:creationId xmlns:a16="http://schemas.microsoft.com/office/drawing/2014/main" id="{F2FA9415-E7D5-4305-B9E3-415B10D8E2B5}"/>
              </a:ext>
            </a:extLst>
          </p:cNvPr>
          <p:cNvSpPr/>
          <p:nvPr/>
        </p:nvSpPr>
        <p:spPr>
          <a:xfrm>
            <a:off x="7664116" y="836612"/>
            <a:ext cx="2777067" cy="5509200"/>
          </a:xfrm>
          <a:prstGeom prst="rect">
            <a:avLst/>
          </a:prstGeom>
        </p:spPr>
        <p:txBody>
          <a:bodyPr wrap="square">
            <a:spAutoFit/>
          </a:bodyPr>
          <a:lstStyle/>
          <a:p>
            <a:pPr lvl="1"/>
            <a:r>
              <a:rPr lang="en-US" sz="3200" dirty="0"/>
              <a:t>Join point</a:t>
            </a:r>
          </a:p>
          <a:p>
            <a:pPr lvl="1"/>
            <a:r>
              <a:rPr lang="en-US" sz="3200" dirty="0"/>
              <a:t>Advice</a:t>
            </a:r>
          </a:p>
          <a:p>
            <a:pPr lvl="1"/>
            <a:r>
              <a:rPr lang="en-US" sz="3200" dirty="0"/>
              <a:t>Pointcut</a:t>
            </a:r>
          </a:p>
          <a:p>
            <a:pPr lvl="1"/>
            <a:r>
              <a:rPr lang="en-US" sz="3200" dirty="0"/>
              <a:t>Introduction</a:t>
            </a:r>
          </a:p>
          <a:p>
            <a:pPr lvl="1"/>
            <a:r>
              <a:rPr lang="en-US" sz="3200" dirty="0"/>
              <a:t>Target Object</a:t>
            </a:r>
          </a:p>
          <a:p>
            <a:pPr lvl="1"/>
            <a:r>
              <a:rPr lang="en-US" sz="3200" dirty="0"/>
              <a:t>Aspect</a:t>
            </a:r>
          </a:p>
          <a:p>
            <a:pPr lvl="1"/>
            <a:r>
              <a:rPr lang="en-US" sz="3200" dirty="0"/>
              <a:t>Interceptor</a:t>
            </a:r>
          </a:p>
          <a:p>
            <a:pPr lvl="1"/>
            <a:r>
              <a:rPr lang="en-US" sz="3200" dirty="0"/>
              <a:t>AOP Proxy</a:t>
            </a:r>
          </a:p>
          <a:p>
            <a:pPr lvl="1"/>
            <a:r>
              <a:rPr lang="en-US" sz="3200" dirty="0"/>
              <a:t>Weaving</a:t>
            </a:r>
          </a:p>
          <a:p>
            <a:endParaRPr lang="en-IN" sz="3200" dirty="0"/>
          </a:p>
        </p:txBody>
      </p:sp>
    </p:spTree>
    <p:extLst>
      <p:ext uri="{BB962C8B-B14F-4D97-AF65-F5344CB8AC3E}">
        <p14:creationId xmlns:p14="http://schemas.microsoft.com/office/powerpoint/2010/main" val="1117097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8D39-CF96-4E7D-BD0B-025935EC5518}"/>
              </a:ext>
            </a:extLst>
          </p:cNvPr>
          <p:cNvSpPr>
            <a:spLocks noGrp="1"/>
          </p:cNvSpPr>
          <p:nvPr>
            <p:ph type="title"/>
          </p:nvPr>
        </p:nvSpPr>
        <p:spPr/>
        <p:txBody>
          <a:bodyPr/>
          <a:lstStyle/>
          <a:p>
            <a:r>
              <a:rPr lang="en-IN" b="1" dirty="0"/>
              <a:t>Introduction to AOP</a:t>
            </a:r>
            <a:endParaRPr lang="en-IN" dirty="0"/>
          </a:p>
        </p:txBody>
      </p:sp>
      <p:sp>
        <p:nvSpPr>
          <p:cNvPr id="3" name="Content Placeholder 2">
            <a:extLst>
              <a:ext uri="{FF2B5EF4-FFF2-40B4-BE49-F238E27FC236}">
                <a16:creationId xmlns:a16="http://schemas.microsoft.com/office/drawing/2014/main" id="{146655E4-6F8B-4D44-B507-71F023544A22}"/>
              </a:ext>
            </a:extLst>
          </p:cNvPr>
          <p:cNvSpPr>
            <a:spLocks noGrp="1"/>
          </p:cNvSpPr>
          <p:nvPr>
            <p:ph idx="1"/>
          </p:nvPr>
        </p:nvSpPr>
        <p:spPr/>
        <p:txBody>
          <a:bodyPr>
            <a:normAutofit fontScale="85000" lnSpcReduction="20000"/>
          </a:bodyPr>
          <a:lstStyle/>
          <a:p>
            <a:r>
              <a:rPr lang="en-US" b="1" dirty="0"/>
              <a:t>Aspect Oriented Programming</a:t>
            </a:r>
            <a:r>
              <a:rPr lang="en-US" dirty="0"/>
              <a:t> (AOP) compliments OOPs because it provides modularity. But, the key unit of modularity here is considered as an aspect rather than class. Here, AOP breaks the program logic into distinct parts (called concerns). It is used to increase modularity by </a:t>
            </a:r>
            <a:r>
              <a:rPr lang="en-US" b="1" dirty="0"/>
              <a:t>cross-cutting concerns</a:t>
            </a:r>
            <a:r>
              <a:rPr lang="en-US" dirty="0"/>
              <a:t>.</a:t>
            </a:r>
          </a:p>
          <a:p>
            <a:r>
              <a:rPr lang="en-US" dirty="0"/>
              <a:t>A </a:t>
            </a:r>
            <a:r>
              <a:rPr lang="en-US" b="1" dirty="0"/>
              <a:t>cross-cutting concern</a:t>
            </a:r>
            <a:r>
              <a:rPr lang="en-US" dirty="0"/>
              <a:t> is the one that affects the whole application and should be centralized under the same block in the code, such as transaction management, authentication, logging, security etc. As we know Spring AOP enables Aspect-Oriented Programming in spring applications. Here, aspects enable the modularization of concerns such as transaction management, logging or security that cut across multiple types and objects (often termed </a:t>
            </a:r>
            <a:r>
              <a:rPr lang="en-US" b="1" dirty="0"/>
              <a:t>crosscutting concerns</a:t>
            </a:r>
            <a:r>
              <a:rPr lang="en-US" dirty="0"/>
              <a:t>). In this case, AOP provides a way to dynamically add the cross-cutting concern before, after or around the actual logic using simple pluggable configurations. By doing this, it makes easy to maintain code in the present and future as well. So, you can add/remove c/concerns without recompiling complete source code simply by changing configuration files (if you are applying aspects suing XML configuration).</a:t>
            </a:r>
            <a:endParaRPr lang="en-IN" dirty="0"/>
          </a:p>
        </p:txBody>
      </p:sp>
    </p:spTree>
    <p:extLst>
      <p:ext uri="{BB962C8B-B14F-4D97-AF65-F5344CB8AC3E}">
        <p14:creationId xmlns:p14="http://schemas.microsoft.com/office/powerpoint/2010/main" val="1671356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6CBA-5DFC-4408-BFF1-3C04D3ACDED2}"/>
              </a:ext>
            </a:extLst>
          </p:cNvPr>
          <p:cNvSpPr>
            <a:spLocks noGrp="1"/>
          </p:cNvSpPr>
          <p:nvPr>
            <p:ph type="title"/>
          </p:nvPr>
        </p:nvSpPr>
        <p:spPr/>
        <p:txBody>
          <a:bodyPr/>
          <a:lstStyle/>
          <a:p>
            <a:r>
              <a:rPr lang="en-IN" b="1" dirty="0"/>
              <a:t>Core AOP Concepts</a:t>
            </a:r>
            <a:endParaRPr lang="en-IN" dirty="0"/>
          </a:p>
        </p:txBody>
      </p:sp>
      <p:sp>
        <p:nvSpPr>
          <p:cNvPr id="3" name="Content Placeholder 2">
            <a:extLst>
              <a:ext uri="{FF2B5EF4-FFF2-40B4-BE49-F238E27FC236}">
                <a16:creationId xmlns:a16="http://schemas.microsoft.com/office/drawing/2014/main" id="{F1EA5804-AA2E-4B3A-91E5-61665A13CE60}"/>
              </a:ext>
            </a:extLst>
          </p:cNvPr>
          <p:cNvSpPr>
            <a:spLocks noGrp="1"/>
          </p:cNvSpPr>
          <p:nvPr>
            <p:ph idx="1"/>
          </p:nvPr>
        </p:nvSpPr>
        <p:spPr/>
        <p:txBody>
          <a:bodyPr>
            <a:normAutofit fontScale="62500" lnSpcReduction="20000"/>
          </a:bodyPr>
          <a:lstStyle/>
          <a:p>
            <a:r>
              <a:rPr lang="en-US" b="1" dirty="0"/>
              <a:t>Aspect</a:t>
            </a:r>
            <a:r>
              <a:rPr lang="en-US" dirty="0"/>
              <a:t>: The </a:t>
            </a:r>
            <a:r>
              <a:rPr lang="en-US" i="1" dirty="0"/>
              <a:t>aspect</a:t>
            </a:r>
            <a:r>
              <a:rPr lang="en-US" dirty="0"/>
              <a:t> is nothing but a class that implements the JEE application concerns which cut through multiple classes, such as transaction management, security etc. Aspects can be a normal class configured through Spring XML configuration. It can also be regular classes annotated using @Aspect annotation.</a:t>
            </a:r>
          </a:p>
          <a:p>
            <a:r>
              <a:rPr lang="en-US" b="1" dirty="0" err="1"/>
              <a:t>Joinpoint</a:t>
            </a:r>
            <a:r>
              <a:rPr lang="en-US" b="1" dirty="0"/>
              <a:t>:</a:t>
            </a:r>
            <a:r>
              <a:rPr lang="en-US" dirty="0"/>
              <a:t> The </a:t>
            </a:r>
            <a:r>
              <a:rPr lang="en-US" i="1" dirty="0" err="1"/>
              <a:t>joinpoint</a:t>
            </a:r>
            <a:r>
              <a:rPr lang="en-US" dirty="0"/>
              <a:t> is a </a:t>
            </a:r>
            <a:r>
              <a:rPr lang="en-US" i="1" dirty="0"/>
              <a:t>candidate</a:t>
            </a:r>
            <a:r>
              <a:rPr lang="en-US" dirty="0"/>
              <a:t> point in the program execution where an aspect can be plugged in. It could be a method that is being called, an exception being thrown, or even a field being modified.</a:t>
            </a:r>
          </a:p>
          <a:p>
            <a:r>
              <a:rPr lang="en-US" b="1" dirty="0"/>
              <a:t>Advice: </a:t>
            </a:r>
            <a:r>
              <a:rPr lang="en-US" i="1" dirty="0"/>
              <a:t>Advice</a:t>
            </a:r>
            <a:r>
              <a:rPr lang="en-US" dirty="0"/>
              <a:t> are the specific actions taken for a particular </a:t>
            </a:r>
            <a:r>
              <a:rPr lang="en-US" dirty="0" err="1"/>
              <a:t>joinpoint</a:t>
            </a:r>
            <a:r>
              <a:rPr lang="en-US" dirty="0"/>
              <a:t>. Basically, they are the methods that get executed when a certain </a:t>
            </a:r>
            <a:r>
              <a:rPr lang="en-US" dirty="0" err="1"/>
              <a:t>joinpoint</a:t>
            </a:r>
            <a:r>
              <a:rPr lang="en-US" dirty="0"/>
              <a:t> meets a matching pointcut in the application.</a:t>
            </a:r>
          </a:p>
          <a:p>
            <a:r>
              <a:rPr lang="en-US" b="1" dirty="0"/>
              <a:t>Pointcut:</a:t>
            </a:r>
            <a:r>
              <a:rPr lang="en-US" dirty="0"/>
              <a:t> A </a:t>
            </a:r>
            <a:r>
              <a:rPr lang="en-US" i="1" dirty="0"/>
              <a:t>Pointcut</a:t>
            </a:r>
            <a:r>
              <a:rPr lang="en-US" dirty="0"/>
              <a:t> is an expression that is matched with join points to determine whether advice needs to be executed or not.</a:t>
            </a:r>
          </a:p>
          <a:p>
            <a:r>
              <a:rPr lang="en-US" b="1" dirty="0"/>
              <a:t>Target Object: </a:t>
            </a:r>
            <a:r>
              <a:rPr lang="en-US" dirty="0"/>
              <a:t>These are the objects on which advices are applied. In Spring AOP, a subclass is created at runtime where the target method is overridden and advices are included based on their configuration.</a:t>
            </a:r>
          </a:p>
          <a:p>
            <a:r>
              <a:rPr lang="en-US" b="1" dirty="0"/>
              <a:t>Proxy:</a:t>
            </a:r>
            <a:r>
              <a:rPr lang="en-US" dirty="0"/>
              <a:t> It is an object that is created after applying advice to the target object. In clients perspective, object, the target object, and the proxy object are same.</a:t>
            </a:r>
          </a:p>
          <a:p>
            <a:r>
              <a:rPr lang="en-US" b="1" dirty="0"/>
              <a:t>Weaving: </a:t>
            </a:r>
            <a:r>
              <a:rPr lang="en-US" i="1" dirty="0"/>
              <a:t>Weaving</a:t>
            </a:r>
            <a:r>
              <a:rPr lang="en-US" dirty="0"/>
              <a:t> is the process of linking an aspect with other application types or objects to create an advised object.</a:t>
            </a:r>
          </a:p>
          <a:p>
            <a:endParaRPr lang="en-IN" dirty="0"/>
          </a:p>
        </p:txBody>
      </p:sp>
    </p:spTree>
    <p:extLst>
      <p:ext uri="{BB962C8B-B14F-4D97-AF65-F5344CB8AC3E}">
        <p14:creationId xmlns:p14="http://schemas.microsoft.com/office/powerpoint/2010/main" val="3831301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DF37-1906-466A-A37B-AB73E3C2E060}"/>
              </a:ext>
            </a:extLst>
          </p:cNvPr>
          <p:cNvSpPr>
            <a:spLocks noGrp="1"/>
          </p:cNvSpPr>
          <p:nvPr>
            <p:ph type="title"/>
          </p:nvPr>
        </p:nvSpPr>
        <p:spPr/>
        <p:txBody>
          <a:bodyPr/>
          <a:lstStyle/>
          <a:p>
            <a:r>
              <a:rPr lang="en-IN" b="1" dirty="0"/>
              <a:t>Types of Advices</a:t>
            </a:r>
            <a:endParaRPr lang="en-IN" dirty="0"/>
          </a:p>
        </p:txBody>
      </p:sp>
      <p:sp>
        <p:nvSpPr>
          <p:cNvPr id="3" name="Content Placeholder 2">
            <a:extLst>
              <a:ext uri="{FF2B5EF4-FFF2-40B4-BE49-F238E27FC236}">
                <a16:creationId xmlns:a16="http://schemas.microsoft.com/office/drawing/2014/main" id="{4F362DA9-E61F-427F-A85A-CE7EDB87D0B8}"/>
              </a:ext>
            </a:extLst>
          </p:cNvPr>
          <p:cNvSpPr>
            <a:spLocks noGrp="1"/>
          </p:cNvSpPr>
          <p:nvPr>
            <p:ph idx="1"/>
          </p:nvPr>
        </p:nvSpPr>
        <p:spPr/>
        <p:txBody>
          <a:bodyPr>
            <a:normAutofit fontScale="92500" lnSpcReduction="20000"/>
          </a:bodyPr>
          <a:lstStyle/>
          <a:p>
            <a:r>
              <a:rPr lang="en-US" b="1" dirty="0"/>
              <a:t>Before: </a:t>
            </a:r>
            <a:r>
              <a:rPr lang="en-US" dirty="0"/>
              <a:t>Here, advices execute before the </a:t>
            </a:r>
            <a:r>
              <a:rPr lang="en-US" dirty="0" err="1"/>
              <a:t>joinpoint</a:t>
            </a:r>
            <a:r>
              <a:rPr lang="en-US" dirty="0"/>
              <a:t> methods and are configured using </a:t>
            </a:r>
            <a:r>
              <a:rPr lang="en-US" b="1" i="1" dirty="0"/>
              <a:t>@Before</a:t>
            </a:r>
            <a:r>
              <a:rPr lang="en-US" dirty="0"/>
              <a:t> annotation mark.</a:t>
            </a:r>
          </a:p>
          <a:p>
            <a:r>
              <a:rPr lang="en-US" b="1" dirty="0"/>
              <a:t>After returning: </a:t>
            </a:r>
            <a:r>
              <a:rPr lang="en-US" dirty="0"/>
              <a:t> These advice types execute after the </a:t>
            </a:r>
            <a:r>
              <a:rPr lang="en-US" dirty="0" err="1"/>
              <a:t>joinpoint</a:t>
            </a:r>
            <a:r>
              <a:rPr lang="en-US" dirty="0"/>
              <a:t> methods complete the execution normally. They are configured using @</a:t>
            </a:r>
            <a:r>
              <a:rPr lang="en-US" dirty="0" err="1"/>
              <a:t>AfterReturning</a:t>
            </a:r>
            <a:r>
              <a:rPr lang="en-US" dirty="0"/>
              <a:t> annotation mark.</a:t>
            </a:r>
          </a:p>
          <a:p>
            <a:r>
              <a:rPr lang="en-US" b="1" dirty="0"/>
              <a:t>After throwing:</a:t>
            </a:r>
            <a:r>
              <a:rPr lang="en-US" dirty="0"/>
              <a:t> Here, advices execute only when the </a:t>
            </a:r>
            <a:r>
              <a:rPr lang="en-US" dirty="0" err="1"/>
              <a:t>joinpoint</a:t>
            </a:r>
            <a:r>
              <a:rPr lang="en-US" dirty="0"/>
              <a:t> method exits by throwing an exception. They are configured using @</a:t>
            </a:r>
            <a:r>
              <a:rPr lang="en-US" dirty="0" err="1"/>
              <a:t>AfterThrowing</a:t>
            </a:r>
            <a:r>
              <a:rPr lang="en-US" dirty="0"/>
              <a:t> annotation mark.</a:t>
            </a:r>
          </a:p>
          <a:p>
            <a:r>
              <a:rPr lang="en-US" b="1" dirty="0"/>
              <a:t>After (finally): </a:t>
            </a:r>
            <a:r>
              <a:rPr lang="en-US" dirty="0"/>
              <a:t>In this case, advices execute after a </a:t>
            </a:r>
            <a:r>
              <a:rPr lang="en-US" i="1" dirty="0" err="1"/>
              <a:t>joinpoint</a:t>
            </a:r>
            <a:r>
              <a:rPr lang="en-US" dirty="0"/>
              <a:t> method executes, regardless of the method’s exit (whether normal or exceptional return). They are configured using @After annotation mark.</a:t>
            </a:r>
          </a:p>
          <a:p>
            <a:r>
              <a:rPr lang="en-US" b="1" dirty="0"/>
              <a:t>Around: </a:t>
            </a:r>
            <a:r>
              <a:rPr lang="en-US" dirty="0"/>
              <a:t>These advice types execute before and after a join point and are configured using @Around annotation mark.</a:t>
            </a:r>
          </a:p>
          <a:p>
            <a:endParaRPr lang="en-IN" dirty="0"/>
          </a:p>
        </p:txBody>
      </p:sp>
    </p:spTree>
    <p:extLst>
      <p:ext uri="{BB962C8B-B14F-4D97-AF65-F5344CB8AC3E}">
        <p14:creationId xmlns:p14="http://schemas.microsoft.com/office/powerpoint/2010/main" val="4266751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BB2F0-DDBC-4113-A0D8-8AAD59A2AE8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N" sz="2800" b="1">
                <a:solidFill>
                  <a:schemeClr val="bg1"/>
                </a:solidFill>
              </a:rPr>
              <a:t>Spring MVC Framework</a:t>
            </a:r>
            <a:endParaRPr lang="en-IN" sz="2800">
              <a:solidFill>
                <a:schemeClr val="bg1"/>
              </a:solidFill>
            </a:endParaRPr>
          </a:p>
        </p:txBody>
      </p:sp>
      <p:sp>
        <p:nvSpPr>
          <p:cNvPr id="3" name="Content Placeholder 2">
            <a:extLst>
              <a:ext uri="{FF2B5EF4-FFF2-40B4-BE49-F238E27FC236}">
                <a16:creationId xmlns:a16="http://schemas.microsoft.com/office/drawing/2014/main" id="{C58E8DC5-2026-4D1B-A37F-DBFB3F33E6CB}"/>
              </a:ext>
            </a:extLst>
          </p:cNvPr>
          <p:cNvSpPr>
            <a:spLocks noGrp="1"/>
          </p:cNvSpPr>
          <p:nvPr>
            <p:ph idx="1"/>
          </p:nvPr>
        </p:nvSpPr>
        <p:spPr>
          <a:xfrm>
            <a:off x="643468" y="2638044"/>
            <a:ext cx="3363974" cy="3415622"/>
          </a:xfrm>
        </p:spPr>
        <p:txBody>
          <a:bodyPr>
            <a:normAutofit/>
          </a:bodyPr>
          <a:lstStyle/>
          <a:p>
            <a:r>
              <a:rPr lang="en-US" sz="1700">
                <a:solidFill>
                  <a:schemeClr val="bg1"/>
                </a:solidFill>
              </a:rPr>
              <a:t>Spring MVC helps in building flexible and loosely coupled web applications. The Model-view-controller design pattern helps in seperating the business logic, presentation logic and navigation logic. Models are responsible for encapsulating the application data. The Views render response to the user with the help of the model object . Controllers are responsible for receiving the request from the user and calling the back-end services.</a:t>
            </a:r>
            <a:endParaRPr lang="en-IN" sz="1700">
              <a:solidFill>
                <a:schemeClr val="bg1"/>
              </a:solidFill>
            </a:endParaRPr>
          </a:p>
        </p:txBody>
      </p:sp>
      <p:pic>
        <p:nvPicPr>
          <p:cNvPr id="6" name="Picture 5">
            <a:extLst>
              <a:ext uri="{FF2B5EF4-FFF2-40B4-BE49-F238E27FC236}">
                <a16:creationId xmlns:a16="http://schemas.microsoft.com/office/drawing/2014/main" id="{66828831-C15B-4A1A-BC9B-355A44FE4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394" y="533400"/>
            <a:ext cx="7168005" cy="5257800"/>
          </a:xfrm>
          <a:prstGeom prst="rect">
            <a:avLst/>
          </a:prstGeom>
        </p:spPr>
      </p:pic>
    </p:spTree>
    <p:extLst>
      <p:ext uri="{BB962C8B-B14F-4D97-AF65-F5344CB8AC3E}">
        <p14:creationId xmlns:p14="http://schemas.microsoft.com/office/powerpoint/2010/main" val="4196530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F4033D-C8CB-4BC4-B626-AA51B938B569}"/>
              </a:ext>
            </a:extLst>
          </p:cNvPr>
          <p:cNvSpPr>
            <a:spLocks noGrp="1"/>
          </p:cNvSpPr>
          <p:nvPr>
            <p:ph type="title"/>
          </p:nvPr>
        </p:nvSpPr>
        <p:spPr>
          <a:xfrm>
            <a:off x="381000" y="2159000"/>
            <a:ext cx="2743200" cy="2743200"/>
          </a:xfrm>
          <a:prstGeom prst="ellipse">
            <a:avLst/>
          </a:prstGeom>
          <a:solidFill>
            <a:srgbClr val="262626"/>
          </a:solidFill>
          <a:ln w="174625" cmpd="thinThick">
            <a:solidFill>
              <a:srgbClr val="262626"/>
            </a:solidFill>
          </a:ln>
        </p:spPr>
        <p:txBody>
          <a:bodyPr anchor="ctr">
            <a:normAutofit/>
          </a:bodyPr>
          <a:lstStyle/>
          <a:p>
            <a:pPr algn="ctr"/>
            <a:r>
              <a:rPr lang="en-IN" sz="2600" dirty="0">
                <a:solidFill>
                  <a:srgbClr val="FFFFFF"/>
                </a:solidFill>
              </a:rPr>
              <a:t>Request Response Flow in Spring MVC</a:t>
            </a:r>
          </a:p>
        </p:txBody>
      </p:sp>
      <p:graphicFrame>
        <p:nvGraphicFramePr>
          <p:cNvPr id="5" name="Content Placeholder 2">
            <a:extLst>
              <a:ext uri="{FF2B5EF4-FFF2-40B4-BE49-F238E27FC236}">
                <a16:creationId xmlns:a16="http://schemas.microsoft.com/office/drawing/2014/main" id="{E0793107-A836-465D-8650-AE4F2858EBC2}"/>
              </a:ext>
            </a:extLst>
          </p:cNvPr>
          <p:cNvGraphicFramePr>
            <a:graphicFrameLocks noGrp="1"/>
          </p:cNvGraphicFramePr>
          <p:nvPr>
            <p:ph idx="1"/>
            <p:extLst>
              <p:ext uri="{D42A27DB-BD31-4B8C-83A1-F6EECF244321}">
                <p14:modId xmlns:p14="http://schemas.microsoft.com/office/powerpoint/2010/main" val="2414001244"/>
              </p:ext>
            </p:extLst>
          </p:nvPr>
        </p:nvGraphicFramePr>
        <p:xfrm>
          <a:off x="3581400" y="12682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6574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0EEF4633-FF40-47F7-A8B1-60600AF0BAC5}"/>
              </a:ext>
            </a:extLst>
          </p:cNvPr>
          <p:cNvSpPr>
            <a:spLocks noGrp="1"/>
          </p:cNvSpPr>
          <p:nvPr>
            <p:ph type="title"/>
          </p:nvPr>
        </p:nvSpPr>
        <p:spPr>
          <a:xfrm>
            <a:off x="904877" y="2415322"/>
            <a:ext cx="3451730" cy="2399869"/>
          </a:xfrm>
        </p:spPr>
        <p:txBody>
          <a:bodyPr>
            <a:normAutofit/>
          </a:bodyPr>
          <a:lstStyle/>
          <a:p>
            <a:pPr algn="ctr"/>
            <a:r>
              <a:rPr lang="en-IN" sz="4000" dirty="0">
                <a:solidFill>
                  <a:srgbClr val="FFFFFF"/>
                </a:solidFill>
              </a:rPr>
              <a:t>Webservices</a:t>
            </a:r>
          </a:p>
        </p:txBody>
      </p:sp>
      <p:sp>
        <p:nvSpPr>
          <p:cNvPr id="3" name="Content Placeholder 2">
            <a:extLst>
              <a:ext uri="{FF2B5EF4-FFF2-40B4-BE49-F238E27FC236}">
                <a16:creationId xmlns:a16="http://schemas.microsoft.com/office/drawing/2014/main" id="{54CAE481-8EF8-40A0-8395-BBAFB8338D9B}"/>
              </a:ext>
            </a:extLst>
          </p:cNvPr>
          <p:cNvSpPr>
            <a:spLocks noGrp="1"/>
          </p:cNvSpPr>
          <p:nvPr>
            <p:ph idx="1"/>
          </p:nvPr>
        </p:nvSpPr>
        <p:spPr>
          <a:xfrm>
            <a:off x="5120640" y="804672"/>
            <a:ext cx="6281928" cy="5248656"/>
          </a:xfrm>
        </p:spPr>
        <p:txBody>
          <a:bodyPr anchor="ctr">
            <a:normAutofit/>
          </a:bodyPr>
          <a:lstStyle/>
          <a:p>
            <a:r>
              <a:rPr lang="en-US" sz="2000" dirty="0"/>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 This interoperability (e.g., between Java and Python, or Windows and Linux applications) is due to the use of open standards</a:t>
            </a:r>
          </a:p>
          <a:p>
            <a:pPr lvl="1"/>
            <a:r>
              <a:rPr lang="en-US" sz="2000" dirty="0"/>
              <a:t>Is available over the Internet or private (intranet) networks</a:t>
            </a:r>
          </a:p>
          <a:p>
            <a:pPr lvl="1"/>
            <a:r>
              <a:rPr lang="en-US" sz="2000" dirty="0"/>
              <a:t>Uses a standardized XML messaging system</a:t>
            </a:r>
          </a:p>
          <a:p>
            <a:pPr lvl="1"/>
            <a:r>
              <a:rPr lang="en-US" sz="2000" dirty="0"/>
              <a:t>Is not tied to any one operating system or programming language</a:t>
            </a:r>
          </a:p>
          <a:p>
            <a:pPr lvl="1"/>
            <a:r>
              <a:rPr lang="en-US" sz="2000" dirty="0"/>
              <a:t>Is self-describing via a common XML grammar</a:t>
            </a:r>
          </a:p>
          <a:p>
            <a:pPr lvl="1"/>
            <a:r>
              <a:rPr lang="en-US" sz="2000" dirty="0"/>
              <a:t>Is discoverable via a simple find mechanism</a:t>
            </a:r>
          </a:p>
          <a:p>
            <a:endParaRPr lang="en-IN" sz="2000" dirty="0"/>
          </a:p>
        </p:txBody>
      </p:sp>
    </p:spTree>
    <p:extLst>
      <p:ext uri="{BB962C8B-B14F-4D97-AF65-F5344CB8AC3E}">
        <p14:creationId xmlns:p14="http://schemas.microsoft.com/office/powerpoint/2010/main" val="2285803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4DE6C6-E761-4C75-BA05-8AE18A91D2C2}"/>
              </a:ext>
            </a:extLst>
          </p:cNvPr>
          <p:cNvSpPr>
            <a:spLocks noGrp="1"/>
          </p:cNvSpPr>
          <p:nvPr>
            <p:ph type="title"/>
          </p:nvPr>
        </p:nvSpPr>
        <p:spPr>
          <a:xfrm>
            <a:off x="863029" y="1012004"/>
            <a:ext cx="3416158" cy="4795408"/>
          </a:xfrm>
        </p:spPr>
        <p:txBody>
          <a:bodyPr>
            <a:normAutofit/>
          </a:bodyPr>
          <a:lstStyle/>
          <a:p>
            <a:r>
              <a:rPr lang="en-IN">
                <a:solidFill>
                  <a:srgbClr val="FFFFFF"/>
                </a:solidFill>
              </a:rPr>
              <a:t>Components of Web Services</a:t>
            </a:r>
          </a:p>
        </p:txBody>
      </p:sp>
      <p:graphicFrame>
        <p:nvGraphicFramePr>
          <p:cNvPr id="5" name="Content Placeholder 2">
            <a:extLst>
              <a:ext uri="{FF2B5EF4-FFF2-40B4-BE49-F238E27FC236}">
                <a16:creationId xmlns:a16="http://schemas.microsoft.com/office/drawing/2014/main" id="{EC03E07C-1C69-4402-97F2-11578C066C3F}"/>
              </a:ext>
            </a:extLst>
          </p:cNvPr>
          <p:cNvGraphicFramePr>
            <a:graphicFrameLocks noGrp="1"/>
          </p:cNvGraphicFramePr>
          <p:nvPr>
            <p:ph idx="1"/>
            <p:extLst>
              <p:ext uri="{D42A27DB-BD31-4B8C-83A1-F6EECF244321}">
                <p14:modId xmlns:p14="http://schemas.microsoft.com/office/powerpoint/2010/main" val="17779356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8125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059526-4433-4B42-AB59-9A387D0D7358}"/>
              </a:ext>
            </a:extLst>
          </p:cNvPr>
          <p:cNvSpPr>
            <a:spLocks noGrp="1"/>
          </p:cNvSpPr>
          <p:nvPr>
            <p:ph type="title"/>
          </p:nvPr>
        </p:nvSpPr>
        <p:spPr>
          <a:xfrm>
            <a:off x="863029" y="1012004"/>
            <a:ext cx="3416158" cy="4795408"/>
          </a:xfrm>
        </p:spPr>
        <p:txBody>
          <a:bodyPr>
            <a:normAutofit/>
          </a:bodyPr>
          <a:lstStyle/>
          <a:p>
            <a:r>
              <a:rPr lang="en-IN">
                <a:solidFill>
                  <a:srgbClr val="FFFFFF"/>
                </a:solidFill>
              </a:rPr>
              <a:t>Web Service Roles</a:t>
            </a:r>
          </a:p>
        </p:txBody>
      </p:sp>
      <p:graphicFrame>
        <p:nvGraphicFramePr>
          <p:cNvPr id="5" name="Content Placeholder 2">
            <a:extLst>
              <a:ext uri="{FF2B5EF4-FFF2-40B4-BE49-F238E27FC236}">
                <a16:creationId xmlns:a16="http://schemas.microsoft.com/office/drawing/2014/main" id="{7D55C08F-7C0D-4B7D-AD33-7815CDB2150C}"/>
              </a:ext>
            </a:extLst>
          </p:cNvPr>
          <p:cNvGraphicFramePr>
            <a:graphicFrameLocks noGrp="1"/>
          </p:cNvGraphicFramePr>
          <p:nvPr>
            <p:ph idx="1"/>
            <p:extLst>
              <p:ext uri="{D42A27DB-BD31-4B8C-83A1-F6EECF244321}">
                <p14:modId xmlns:p14="http://schemas.microsoft.com/office/powerpoint/2010/main" val="7346925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81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4F72-2994-48B2-B866-8AE9B045C2E3}"/>
              </a:ext>
            </a:extLst>
          </p:cNvPr>
          <p:cNvSpPr>
            <a:spLocks noGrp="1"/>
          </p:cNvSpPr>
          <p:nvPr>
            <p:ph type="title"/>
          </p:nvPr>
        </p:nvSpPr>
        <p:spPr/>
        <p:txBody>
          <a:bodyPr/>
          <a:lstStyle/>
          <a:p>
            <a:r>
              <a:rPr lang="en-US" dirty="0"/>
              <a:t>Spring Boot </a:t>
            </a:r>
            <a:r>
              <a:rPr lang="en-US" b="1" dirty="0"/>
              <a:t>- 1 Day</a:t>
            </a:r>
            <a:endParaRPr lang="en-IN" dirty="0"/>
          </a:p>
        </p:txBody>
      </p:sp>
      <p:sp>
        <p:nvSpPr>
          <p:cNvPr id="3" name="Content Placeholder 2">
            <a:extLst>
              <a:ext uri="{FF2B5EF4-FFF2-40B4-BE49-F238E27FC236}">
                <a16:creationId xmlns:a16="http://schemas.microsoft.com/office/drawing/2014/main" id="{93A2F32A-A2F4-4A4C-B522-DA9E46F2F97F}"/>
              </a:ext>
            </a:extLst>
          </p:cNvPr>
          <p:cNvSpPr>
            <a:spLocks noGrp="1"/>
          </p:cNvSpPr>
          <p:nvPr>
            <p:ph idx="1"/>
          </p:nvPr>
        </p:nvSpPr>
        <p:spPr/>
        <p:txBody>
          <a:bodyPr/>
          <a:lstStyle/>
          <a:p>
            <a:pPr lvl="1"/>
            <a:r>
              <a:rPr lang="en-US" dirty="0"/>
              <a:t>Fundamentals</a:t>
            </a:r>
            <a:endParaRPr lang="en-IN" sz="2000" dirty="0"/>
          </a:p>
          <a:p>
            <a:pPr lvl="1"/>
            <a:r>
              <a:rPr lang="en-US" dirty="0"/>
              <a:t>Convention over configuration</a:t>
            </a:r>
            <a:endParaRPr lang="en-IN" sz="2000" dirty="0"/>
          </a:p>
          <a:p>
            <a:pPr lvl="1"/>
            <a:r>
              <a:rPr lang="en-US" dirty="0"/>
              <a:t>Auto-configuration </a:t>
            </a:r>
          </a:p>
          <a:p>
            <a:pPr lvl="1"/>
            <a:r>
              <a:rPr lang="en-US" dirty="0"/>
              <a:t>Dependency management</a:t>
            </a:r>
            <a:endParaRPr lang="en-IN" sz="2000" dirty="0"/>
          </a:p>
          <a:p>
            <a:pPr lvl="1"/>
            <a:r>
              <a:rPr lang="en-US" dirty="0"/>
              <a:t>Dev tools and Actuator</a:t>
            </a:r>
            <a:endParaRPr lang="en-IN" sz="2000" dirty="0"/>
          </a:p>
          <a:p>
            <a:pPr lvl="1"/>
            <a:r>
              <a:rPr lang="en-US" dirty="0"/>
              <a:t>Java Configuration</a:t>
            </a:r>
          </a:p>
          <a:p>
            <a:pPr lvl="1"/>
            <a:r>
              <a:rPr lang="en-US" dirty="0"/>
              <a:t>Spring JPA Integration</a:t>
            </a:r>
          </a:p>
          <a:p>
            <a:pPr lvl="1"/>
            <a:r>
              <a:rPr lang="en-IN" dirty="0"/>
              <a:t>Understand Java Bean Validation (JSR 349)</a:t>
            </a:r>
          </a:p>
          <a:p>
            <a:pPr marL="457200" lvl="1" indent="0">
              <a:buNone/>
            </a:pPr>
            <a:endParaRPr lang="en-IN" dirty="0"/>
          </a:p>
          <a:p>
            <a:pPr lvl="1"/>
            <a:endParaRPr lang="en-IN" sz="2000" dirty="0"/>
          </a:p>
          <a:p>
            <a:endParaRPr lang="en-IN" dirty="0"/>
          </a:p>
        </p:txBody>
      </p:sp>
    </p:spTree>
    <p:extLst>
      <p:ext uri="{BB962C8B-B14F-4D97-AF65-F5344CB8AC3E}">
        <p14:creationId xmlns:p14="http://schemas.microsoft.com/office/powerpoint/2010/main" val="362659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CB5E39-78DC-4DBA-8A54-F0DCF2600FAD}"/>
              </a:ext>
            </a:extLst>
          </p:cNvPr>
          <p:cNvSpPr>
            <a:spLocks noGrp="1"/>
          </p:cNvSpPr>
          <p:nvPr>
            <p:ph type="title"/>
          </p:nvPr>
        </p:nvSpPr>
        <p:spPr>
          <a:xfrm>
            <a:off x="863029" y="1012004"/>
            <a:ext cx="3416158" cy="4795408"/>
          </a:xfrm>
        </p:spPr>
        <p:txBody>
          <a:bodyPr>
            <a:normAutofit/>
          </a:bodyPr>
          <a:lstStyle/>
          <a:p>
            <a:r>
              <a:rPr lang="en-IN">
                <a:solidFill>
                  <a:srgbClr val="FFFFFF"/>
                </a:solidFill>
              </a:rPr>
              <a:t>Web Service Protocol Stack</a:t>
            </a:r>
            <a:br>
              <a:rPr lang="en-IN">
                <a:solidFill>
                  <a:srgbClr val="FFFFFF"/>
                </a:solidFill>
              </a:rPr>
            </a:br>
            <a:endParaRPr lang="en-IN">
              <a:solidFill>
                <a:srgbClr val="FFFFFF"/>
              </a:solidFill>
            </a:endParaRPr>
          </a:p>
        </p:txBody>
      </p:sp>
      <p:graphicFrame>
        <p:nvGraphicFramePr>
          <p:cNvPr id="13" name="Content Placeholder 2">
            <a:extLst>
              <a:ext uri="{FF2B5EF4-FFF2-40B4-BE49-F238E27FC236}">
                <a16:creationId xmlns:a16="http://schemas.microsoft.com/office/drawing/2014/main" id="{6DD7EF5C-44E0-4247-9E98-C043BA4ADCA8}"/>
              </a:ext>
            </a:extLst>
          </p:cNvPr>
          <p:cNvGraphicFramePr>
            <a:graphicFrameLocks noGrp="1"/>
          </p:cNvGraphicFramePr>
          <p:nvPr>
            <p:ph idx="1"/>
            <p:extLst>
              <p:ext uri="{D42A27DB-BD31-4B8C-83A1-F6EECF244321}">
                <p14:modId xmlns:p14="http://schemas.microsoft.com/office/powerpoint/2010/main" val="12292774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415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A909-CACF-4ED8-9064-907F17640DBA}"/>
              </a:ext>
            </a:extLst>
          </p:cNvPr>
          <p:cNvSpPr>
            <a:spLocks noGrp="1"/>
          </p:cNvSpPr>
          <p:nvPr>
            <p:ph type="title"/>
          </p:nvPr>
        </p:nvSpPr>
        <p:spPr>
          <a:xfrm>
            <a:off x="1136428" y="627564"/>
            <a:ext cx="7474172" cy="1325563"/>
          </a:xfrm>
        </p:spPr>
        <p:txBody>
          <a:bodyPr>
            <a:normAutofit/>
          </a:bodyPr>
          <a:lstStyle/>
          <a:p>
            <a:r>
              <a:rPr lang="en-US"/>
              <a:t>Best practices for defining web services</a:t>
            </a:r>
            <a:endParaRPr lang="en-IN" dirty="0"/>
          </a:p>
        </p:txBody>
      </p:sp>
      <p:sp>
        <p:nvSpPr>
          <p:cNvPr id="13" name="Content Placeholder 2">
            <a:extLst>
              <a:ext uri="{FF2B5EF4-FFF2-40B4-BE49-F238E27FC236}">
                <a16:creationId xmlns:a16="http://schemas.microsoft.com/office/drawing/2014/main" id="{2CD94B36-FC8F-4D44-97D7-502FB90129D9}"/>
              </a:ext>
            </a:extLst>
          </p:cNvPr>
          <p:cNvSpPr>
            <a:spLocks noGrp="1"/>
          </p:cNvSpPr>
          <p:nvPr>
            <p:ph idx="1"/>
          </p:nvPr>
        </p:nvSpPr>
        <p:spPr>
          <a:xfrm>
            <a:off x="506952" y="2076450"/>
            <a:ext cx="8445500" cy="4781550"/>
          </a:xfrm>
        </p:spPr>
        <p:txBody>
          <a:bodyPr anchor="ctr">
            <a:normAutofit fontScale="92500" lnSpcReduction="20000"/>
          </a:bodyPr>
          <a:lstStyle/>
          <a:p>
            <a:r>
              <a:rPr lang="en-US" sz="1600" dirty="0"/>
              <a:t>To define a basic web service, annotate the Java class with the @</a:t>
            </a:r>
            <a:r>
              <a:rPr lang="en-US" sz="1600" dirty="0" err="1"/>
              <a:t>WebService</a:t>
            </a:r>
            <a:r>
              <a:rPr lang="en-US" sz="1600" dirty="0"/>
              <a:t> annotation. </a:t>
            </a:r>
          </a:p>
          <a:p>
            <a:r>
              <a:rPr lang="en-US" sz="1600" dirty="0"/>
              <a:t>To define your web services using an explicit SEI, add the @</a:t>
            </a:r>
            <a:r>
              <a:rPr lang="en-US" sz="1600" dirty="0" err="1"/>
              <a:t>WebService</a:t>
            </a:r>
            <a:r>
              <a:rPr lang="en-US" sz="1600" dirty="0"/>
              <a:t> annotation to a Java implementation class and explicitly reference a Java interface using the @</a:t>
            </a:r>
            <a:r>
              <a:rPr lang="en-US" sz="1600" dirty="0" err="1"/>
              <a:t>WebService.endpointInterface</a:t>
            </a:r>
            <a:r>
              <a:rPr lang="en-US" sz="1600" dirty="0"/>
              <a:t> attribute. </a:t>
            </a:r>
          </a:p>
          <a:p>
            <a:r>
              <a:rPr lang="en-US" sz="1600" dirty="0"/>
              <a:t>To define your web services using an implicit SEI, add the @</a:t>
            </a:r>
            <a:r>
              <a:rPr lang="en-US" sz="1600" dirty="0" err="1"/>
              <a:t>WebService</a:t>
            </a:r>
            <a:r>
              <a:rPr lang="en-US" sz="1600" dirty="0"/>
              <a:t> annotation to a Java implementation class and do not define the @</a:t>
            </a:r>
            <a:r>
              <a:rPr lang="en-US" sz="1600" dirty="0" err="1"/>
              <a:t>WebService.endpointInterface</a:t>
            </a:r>
            <a:r>
              <a:rPr lang="en-US" sz="1600" dirty="0"/>
              <a:t> attribute. </a:t>
            </a:r>
          </a:p>
          <a:p>
            <a:r>
              <a:rPr lang="en-US" sz="1600" dirty="0"/>
              <a:t>Provide a reference to a WSDL file in the @</a:t>
            </a:r>
            <a:r>
              <a:rPr lang="en-US" sz="1600" dirty="0" err="1"/>
              <a:t>WebService.wsdlLocation</a:t>
            </a:r>
            <a:r>
              <a:rPr lang="en-US" sz="1600" dirty="0"/>
              <a:t> attribute. By specifying a pre-defined WSDL file, performance is improved. Additionally, any discrepancies between the WSDL file and the annotations are reported to you by the runtime environment. </a:t>
            </a:r>
          </a:p>
          <a:p>
            <a:r>
              <a:rPr lang="en-US" sz="1600" dirty="0"/>
              <a:t>When you use an explicit SEI, all public methods in the SEI and inherited classes are always exposed. You only need to add @</a:t>
            </a:r>
            <a:r>
              <a:rPr lang="en-US" sz="1600" dirty="0" err="1"/>
              <a:t>WebMethod</a:t>
            </a:r>
            <a:r>
              <a:rPr lang="en-US" sz="1600" dirty="0"/>
              <a:t> annotations if you want to further customize the methods that are already exposed. </a:t>
            </a:r>
          </a:p>
          <a:p>
            <a:r>
              <a:rPr lang="en-US" sz="1600" dirty="0"/>
              <a:t>If you define an implicit SEI, follow these rules to ensure that your methods are exposed consistently: </a:t>
            </a:r>
          </a:p>
          <a:p>
            <a:r>
              <a:rPr lang="en-US" sz="1600" dirty="0"/>
              <a:t>Add an @</a:t>
            </a:r>
            <a:r>
              <a:rPr lang="en-US" sz="1600" dirty="0" err="1"/>
              <a:t>WebService</a:t>
            </a:r>
            <a:r>
              <a:rPr lang="en-US" sz="1600" dirty="0"/>
              <a:t> annotation to your implementation class and all its </a:t>
            </a:r>
            <a:r>
              <a:rPr lang="en-US" sz="1600" dirty="0" err="1"/>
              <a:t>superclasses</a:t>
            </a:r>
            <a:r>
              <a:rPr lang="en-US" sz="1600" dirty="0"/>
              <a:t> that contain methods that you want to expose. Adding an @</a:t>
            </a:r>
            <a:r>
              <a:rPr lang="en-US" sz="1600" dirty="0" err="1"/>
              <a:t>WebService</a:t>
            </a:r>
            <a:r>
              <a:rPr lang="en-US" sz="1600" dirty="0"/>
              <a:t> annotation to a class exposes all public methods in that class. </a:t>
            </a:r>
          </a:p>
          <a:p>
            <a:r>
              <a:rPr lang="en-US" sz="1600" dirty="0"/>
              <a:t>If you want more granular control and expose only certain methods from a class that is annotated with the @</a:t>
            </a:r>
            <a:r>
              <a:rPr lang="en-US" sz="1600" dirty="0" err="1"/>
              <a:t>WebService</a:t>
            </a:r>
            <a:r>
              <a:rPr lang="en-US" sz="1600" dirty="0"/>
              <a:t> annotation, you can use the @</a:t>
            </a:r>
            <a:r>
              <a:rPr lang="en-US" sz="1600" dirty="0" err="1"/>
              <a:t>WebMethod</a:t>
            </a:r>
            <a:r>
              <a:rPr lang="en-US" sz="1600" dirty="0"/>
              <a:t> annotation on selected individual methods. The @</a:t>
            </a:r>
            <a:r>
              <a:rPr lang="en-US" sz="1600" dirty="0" err="1"/>
              <a:t>WebMethod.exclude</a:t>
            </a:r>
            <a:r>
              <a:rPr lang="en-US" sz="1600" dirty="0"/>
              <a:t> attribute is one of the criteria that is used to determine whether a method is exposed as an operation. The default value for this attribute is false. To ensure that a method is exposed, annotate it with the @</a:t>
            </a:r>
            <a:r>
              <a:rPr lang="en-US" sz="1600" dirty="0" err="1"/>
              <a:t>WebMethod</a:t>
            </a:r>
            <a:r>
              <a:rPr lang="en-US" sz="1600" dirty="0"/>
              <a:t> annotation. If you want to make sure that a method is NOT exposed, annotate it with the @</a:t>
            </a:r>
            <a:r>
              <a:rPr lang="en-US" sz="1600" dirty="0" err="1"/>
              <a:t>WebService</a:t>
            </a:r>
            <a:r>
              <a:rPr lang="en-US" sz="1600" dirty="0"/>
              <a:t>(exclude=true) annotation. </a:t>
            </a:r>
          </a:p>
          <a:p>
            <a:endParaRPr lang="en-IN" sz="1000" dirty="0"/>
          </a:p>
          <a:p>
            <a:endParaRPr lang="en-IN" sz="1000" dirty="0"/>
          </a:p>
        </p:txBody>
      </p:sp>
      <p:sp>
        <p:nvSpPr>
          <p:cNvPr id="14"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leHTML">
            <a:extLst>
              <a:ext uri="{FF2B5EF4-FFF2-40B4-BE49-F238E27FC236}">
                <a16:creationId xmlns:a16="http://schemas.microsoft.com/office/drawing/2014/main" id="{1211D0C4-9593-4BB1-A6F5-A0337C49D5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42880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41ADC-4116-4C35-9359-AEA9C941A149}"/>
              </a:ext>
            </a:extLst>
          </p:cNvPr>
          <p:cNvSpPr>
            <a:spLocks noGrp="1"/>
          </p:cNvSpPr>
          <p:nvPr>
            <p:ph type="title"/>
          </p:nvPr>
        </p:nvSpPr>
        <p:spPr>
          <a:xfrm>
            <a:off x="833002" y="365125"/>
            <a:ext cx="10520702" cy="1325563"/>
          </a:xfrm>
        </p:spPr>
        <p:txBody>
          <a:bodyPr>
            <a:normAutofit/>
          </a:bodyPr>
          <a:lstStyle/>
          <a:p>
            <a:r>
              <a:rPr lang="en-IN" b="1"/>
              <a:t>Introduction to REST</a:t>
            </a:r>
            <a:endParaRPr lang="en-IN" dirty="0"/>
          </a:p>
        </p:txBody>
      </p:sp>
      <p:graphicFrame>
        <p:nvGraphicFramePr>
          <p:cNvPr id="5" name="Content Placeholder 2">
            <a:extLst>
              <a:ext uri="{FF2B5EF4-FFF2-40B4-BE49-F238E27FC236}">
                <a16:creationId xmlns:a16="http://schemas.microsoft.com/office/drawing/2014/main" id="{DF969356-05AC-4190-A759-FA8BF1063B3B}"/>
              </a:ext>
            </a:extLst>
          </p:cNvPr>
          <p:cNvGraphicFramePr>
            <a:graphicFrameLocks noGrp="1"/>
          </p:cNvGraphicFramePr>
          <p:nvPr>
            <p:ph idx="1"/>
            <p:extLst>
              <p:ext uri="{D42A27DB-BD31-4B8C-83A1-F6EECF244321}">
                <p14:modId xmlns:p14="http://schemas.microsoft.com/office/powerpoint/2010/main" val="810937024"/>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76155"/>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5AD77-1265-47C8-A16C-7D34B4CF0CD2}"/>
              </a:ext>
            </a:extLst>
          </p:cNvPr>
          <p:cNvSpPr>
            <a:spLocks noGrp="1"/>
          </p:cNvSpPr>
          <p:nvPr>
            <p:ph type="title"/>
          </p:nvPr>
        </p:nvSpPr>
        <p:spPr>
          <a:xfrm>
            <a:off x="838200" y="5529884"/>
            <a:ext cx="7719381" cy="1096331"/>
          </a:xfrm>
        </p:spPr>
        <p:txBody>
          <a:bodyPr>
            <a:normAutofit/>
          </a:bodyPr>
          <a:lstStyle/>
          <a:p>
            <a:r>
              <a:rPr lang="en-IN"/>
              <a:t>Rest Based Annotations</a:t>
            </a:r>
            <a:endParaRPr lang="en-IN" dirty="0"/>
          </a:p>
        </p:txBody>
      </p:sp>
      <p:sp>
        <p:nvSpPr>
          <p:cNvPr id="7" name="Freeform: Shape 11">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688BB812-CA62-4309-A3FE-35863EB786C4}"/>
              </a:ext>
            </a:extLst>
          </p:cNvPr>
          <p:cNvGraphicFramePr>
            <a:graphicFrameLocks noGrp="1"/>
          </p:cNvGraphicFramePr>
          <p:nvPr>
            <p:ph idx="1"/>
            <p:extLst>
              <p:ext uri="{D42A27DB-BD31-4B8C-83A1-F6EECF244321}">
                <p14:modId xmlns:p14="http://schemas.microsoft.com/office/powerpoint/2010/main" val="3090527518"/>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957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425AD77-1265-47C8-A16C-7D34B4CF0CD2}"/>
              </a:ext>
            </a:extLst>
          </p:cNvPr>
          <p:cNvSpPr>
            <a:spLocks noGrp="1"/>
          </p:cNvSpPr>
          <p:nvPr>
            <p:ph type="title"/>
          </p:nvPr>
        </p:nvSpPr>
        <p:spPr>
          <a:xfrm>
            <a:off x="838200" y="5529884"/>
            <a:ext cx="8078342" cy="1096331"/>
          </a:xfrm>
        </p:spPr>
        <p:txBody>
          <a:bodyPr>
            <a:normAutofit/>
          </a:bodyPr>
          <a:lstStyle/>
          <a:p>
            <a:r>
              <a:rPr lang="en-IN"/>
              <a:t>Rest Based Annotations</a:t>
            </a:r>
            <a:endParaRPr lang="en-IN" dirty="0"/>
          </a:p>
        </p:txBody>
      </p:sp>
      <p:graphicFrame>
        <p:nvGraphicFramePr>
          <p:cNvPr id="5" name="Content Placeholder 2">
            <a:extLst>
              <a:ext uri="{FF2B5EF4-FFF2-40B4-BE49-F238E27FC236}">
                <a16:creationId xmlns:a16="http://schemas.microsoft.com/office/drawing/2014/main" id="{7B88D5D2-F381-4F7B-BEA9-EB58AFA3B9B7}"/>
              </a:ext>
            </a:extLst>
          </p:cNvPr>
          <p:cNvGraphicFramePr>
            <a:graphicFrameLocks noGrp="1"/>
          </p:cNvGraphicFramePr>
          <p:nvPr>
            <p:ph idx="1"/>
            <p:extLst>
              <p:ext uri="{D42A27DB-BD31-4B8C-83A1-F6EECF244321}">
                <p14:modId xmlns:p14="http://schemas.microsoft.com/office/powerpoint/2010/main" val="701323738"/>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4627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F5DFD6-B179-46B2-9D0D-DDC7E858AFAC}"/>
              </a:ext>
            </a:extLst>
          </p:cNvPr>
          <p:cNvSpPr>
            <a:spLocks noGrp="1"/>
          </p:cNvSpPr>
          <p:nvPr>
            <p:ph type="title"/>
          </p:nvPr>
        </p:nvSpPr>
        <p:spPr>
          <a:xfrm>
            <a:off x="4384039" y="365125"/>
            <a:ext cx="7164493" cy="1325563"/>
          </a:xfrm>
        </p:spPr>
        <p:txBody>
          <a:bodyPr>
            <a:normAutofit/>
          </a:bodyPr>
          <a:lstStyle/>
          <a:p>
            <a:r>
              <a:rPr lang="en-US" dirty="0"/>
              <a:t>Response codes</a:t>
            </a:r>
            <a:endParaRPr lang="en-IN" dirty="0"/>
          </a:p>
        </p:txBody>
      </p:sp>
      <p:graphicFrame>
        <p:nvGraphicFramePr>
          <p:cNvPr id="5" name="Content Placeholder 2">
            <a:extLst>
              <a:ext uri="{FF2B5EF4-FFF2-40B4-BE49-F238E27FC236}">
                <a16:creationId xmlns:a16="http://schemas.microsoft.com/office/drawing/2014/main" id="{541424A6-845B-4FEB-9FA9-DA7C41C1E34F}"/>
              </a:ext>
            </a:extLst>
          </p:cNvPr>
          <p:cNvGraphicFramePr>
            <a:graphicFrameLocks noGrp="1"/>
          </p:cNvGraphicFramePr>
          <p:nvPr>
            <p:ph idx="1"/>
            <p:extLst>
              <p:ext uri="{D42A27DB-BD31-4B8C-83A1-F6EECF244321}">
                <p14:modId xmlns:p14="http://schemas.microsoft.com/office/powerpoint/2010/main" val="1828549186"/>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9739735"/>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4952-4685-4E26-A451-7D3C363C0D6B}"/>
              </a:ext>
            </a:extLst>
          </p:cNvPr>
          <p:cNvSpPr>
            <a:spLocks noGrp="1"/>
          </p:cNvSpPr>
          <p:nvPr>
            <p:ph type="title"/>
          </p:nvPr>
        </p:nvSpPr>
        <p:spPr>
          <a:xfrm>
            <a:off x="1913468" y="365125"/>
            <a:ext cx="9440332" cy="1325563"/>
          </a:xfrm>
        </p:spPr>
        <p:txBody>
          <a:bodyPr>
            <a:normAutofit/>
          </a:bodyPr>
          <a:lstStyle/>
          <a:p>
            <a:r>
              <a:rPr lang="en-IN" b="1" dirty="0"/>
              <a:t>Designing RESTful APIs</a:t>
            </a:r>
            <a:endParaRPr lang="en-IN" dirty="0"/>
          </a:p>
        </p:txBody>
      </p:sp>
      <p:graphicFrame>
        <p:nvGraphicFramePr>
          <p:cNvPr id="5" name="Content Placeholder 2">
            <a:extLst>
              <a:ext uri="{FF2B5EF4-FFF2-40B4-BE49-F238E27FC236}">
                <a16:creationId xmlns:a16="http://schemas.microsoft.com/office/drawing/2014/main" id="{DA5C04ED-9D44-4C01-AF76-8BF163C723EF}"/>
              </a:ext>
            </a:extLst>
          </p:cNvPr>
          <p:cNvGraphicFramePr>
            <a:graphicFrameLocks noGrp="1"/>
          </p:cNvGraphicFramePr>
          <p:nvPr>
            <p:ph idx="1"/>
            <p:extLst>
              <p:ext uri="{D42A27DB-BD31-4B8C-83A1-F6EECF244321}">
                <p14:modId xmlns:p14="http://schemas.microsoft.com/office/powerpoint/2010/main" val="6490693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6447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DC485131-F629-4DA8-95BD-32BC24D7F7DA}"/>
              </a:ext>
            </a:extLst>
          </p:cNvPr>
          <p:cNvSpPr>
            <a:spLocks noGrp="1"/>
          </p:cNvSpPr>
          <p:nvPr>
            <p:ph type="title"/>
          </p:nvPr>
        </p:nvSpPr>
        <p:spPr>
          <a:xfrm>
            <a:off x="838200" y="5529884"/>
            <a:ext cx="8078342" cy="1096331"/>
          </a:xfrm>
        </p:spPr>
        <p:txBody>
          <a:bodyPr>
            <a:normAutofit/>
          </a:bodyPr>
          <a:lstStyle/>
          <a:p>
            <a:r>
              <a:rPr lang="en-US" sz="3400" b="1"/>
              <a:t>HTTP Methods and corresponding </a:t>
            </a:r>
            <a:r>
              <a:rPr lang="en-US" sz="3400" b="1" err="1"/>
              <a:t>RestTemplate</a:t>
            </a:r>
            <a:r>
              <a:rPr lang="en-US" sz="3400" b="1"/>
              <a:t> methods</a:t>
            </a:r>
            <a:endParaRPr lang="en-IN" sz="3400"/>
          </a:p>
        </p:txBody>
      </p:sp>
      <p:graphicFrame>
        <p:nvGraphicFramePr>
          <p:cNvPr id="5" name="Content Placeholder 2">
            <a:extLst>
              <a:ext uri="{FF2B5EF4-FFF2-40B4-BE49-F238E27FC236}">
                <a16:creationId xmlns:a16="http://schemas.microsoft.com/office/drawing/2014/main" id="{F38E6FEC-C5B5-47B9-85FA-05BF9F0DB078}"/>
              </a:ext>
            </a:extLst>
          </p:cNvPr>
          <p:cNvGraphicFramePr>
            <a:graphicFrameLocks noGrp="1"/>
          </p:cNvGraphicFramePr>
          <p:nvPr>
            <p:ph idx="1"/>
            <p:extLst>
              <p:ext uri="{D42A27DB-BD31-4B8C-83A1-F6EECF244321}">
                <p14:modId xmlns:p14="http://schemas.microsoft.com/office/powerpoint/2010/main" val="346965608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877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449B7006-3E3E-4001-8874-015674390D26}"/>
              </a:ext>
            </a:extLst>
          </p:cNvPr>
          <p:cNvSpPr>
            <a:spLocks noGrp="1"/>
          </p:cNvSpPr>
          <p:nvPr>
            <p:ph type="title"/>
          </p:nvPr>
        </p:nvSpPr>
        <p:spPr>
          <a:xfrm>
            <a:off x="838200" y="5529884"/>
            <a:ext cx="8078342" cy="1096331"/>
          </a:xfrm>
        </p:spPr>
        <p:txBody>
          <a:bodyPr>
            <a:normAutofit/>
          </a:bodyPr>
          <a:lstStyle/>
          <a:p>
            <a:r>
              <a:rPr lang="en-IN" dirty="0"/>
              <a:t>Spring Boot</a:t>
            </a:r>
          </a:p>
        </p:txBody>
      </p:sp>
      <p:graphicFrame>
        <p:nvGraphicFramePr>
          <p:cNvPr id="5" name="Content Placeholder 2">
            <a:extLst>
              <a:ext uri="{FF2B5EF4-FFF2-40B4-BE49-F238E27FC236}">
                <a16:creationId xmlns:a16="http://schemas.microsoft.com/office/drawing/2014/main" id="{D225EE5B-FF0F-4841-A74F-451F2666C6EB}"/>
              </a:ext>
            </a:extLst>
          </p:cNvPr>
          <p:cNvGraphicFramePr>
            <a:graphicFrameLocks noGrp="1"/>
          </p:cNvGraphicFramePr>
          <p:nvPr>
            <p:ph idx="1"/>
            <p:extLst>
              <p:ext uri="{D42A27DB-BD31-4B8C-83A1-F6EECF244321}">
                <p14:modId xmlns:p14="http://schemas.microsoft.com/office/powerpoint/2010/main" val="427486994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7335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EEC2-263E-4315-A9ED-F4CBA22BCBC5}"/>
              </a:ext>
            </a:extLst>
          </p:cNvPr>
          <p:cNvSpPr>
            <a:spLocks noGrp="1"/>
          </p:cNvSpPr>
          <p:nvPr>
            <p:ph type="title"/>
          </p:nvPr>
        </p:nvSpPr>
        <p:spPr/>
        <p:txBody>
          <a:bodyPr/>
          <a:lstStyle/>
          <a:p>
            <a:r>
              <a:rPr lang="en-IN" b="1" dirty="0"/>
              <a:t>Why Spring Boot?</a:t>
            </a:r>
            <a:endParaRPr lang="en-IN" dirty="0"/>
          </a:p>
        </p:txBody>
      </p:sp>
      <p:sp>
        <p:nvSpPr>
          <p:cNvPr id="3" name="Content Placeholder 2">
            <a:extLst>
              <a:ext uri="{FF2B5EF4-FFF2-40B4-BE49-F238E27FC236}">
                <a16:creationId xmlns:a16="http://schemas.microsoft.com/office/drawing/2014/main" id="{5622E958-75D2-4B06-9B58-2160A7EC1C6E}"/>
              </a:ext>
            </a:extLst>
          </p:cNvPr>
          <p:cNvSpPr>
            <a:spLocks noGrp="1"/>
          </p:cNvSpPr>
          <p:nvPr>
            <p:ph idx="1"/>
          </p:nvPr>
        </p:nvSpPr>
        <p:spPr/>
        <p:txBody>
          <a:bodyPr/>
          <a:lstStyle/>
          <a:p>
            <a:r>
              <a:rPr lang="en-US" dirty="0"/>
              <a:t>To ease the Java-based applications Development, Unit Test and Integration Test Process.</a:t>
            </a:r>
          </a:p>
          <a:p>
            <a:r>
              <a:rPr lang="en-US" dirty="0"/>
              <a:t>To reduce Development, Unit Test and Integration Test time by providing some defaults.</a:t>
            </a:r>
          </a:p>
          <a:p>
            <a:r>
              <a:rPr lang="en-US" dirty="0"/>
              <a:t>To increase Productivity.</a:t>
            </a:r>
          </a:p>
          <a:p>
            <a:endParaRPr lang="en-IN" dirty="0"/>
          </a:p>
        </p:txBody>
      </p:sp>
    </p:spTree>
    <p:extLst>
      <p:ext uri="{BB962C8B-B14F-4D97-AF65-F5344CB8AC3E}">
        <p14:creationId xmlns:p14="http://schemas.microsoft.com/office/powerpoint/2010/main" val="80735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E28F-41A0-49AF-ABF1-B5DE7B6E1DB9}"/>
              </a:ext>
            </a:extLst>
          </p:cNvPr>
          <p:cNvSpPr>
            <a:spLocks noGrp="1"/>
          </p:cNvSpPr>
          <p:nvPr>
            <p:ph type="title"/>
          </p:nvPr>
        </p:nvSpPr>
        <p:spPr/>
        <p:txBody>
          <a:bodyPr/>
          <a:lstStyle/>
          <a:p>
            <a:r>
              <a:rPr lang="en-IN" dirty="0"/>
              <a:t>Web Service Essentials and REST - 1Day</a:t>
            </a:r>
          </a:p>
        </p:txBody>
      </p:sp>
      <p:sp>
        <p:nvSpPr>
          <p:cNvPr id="3" name="Content Placeholder 2">
            <a:extLst>
              <a:ext uri="{FF2B5EF4-FFF2-40B4-BE49-F238E27FC236}">
                <a16:creationId xmlns:a16="http://schemas.microsoft.com/office/drawing/2014/main" id="{60BFF228-89B4-465E-91B9-29A8DAEE1ABA}"/>
              </a:ext>
            </a:extLst>
          </p:cNvPr>
          <p:cNvSpPr>
            <a:spLocks noGrp="1"/>
          </p:cNvSpPr>
          <p:nvPr>
            <p:ph idx="1"/>
          </p:nvPr>
        </p:nvSpPr>
        <p:spPr/>
        <p:txBody>
          <a:bodyPr/>
          <a:lstStyle/>
          <a:p>
            <a:pPr lvl="1"/>
            <a:r>
              <a:rPr lang="en-US" dirty="0"/>
              <a:t>SOA Architecture </a:t>
            </a:r>
            <a:endParaRPr lang="en-IN" sz="2000" dirty="0"/>
          </a:p>
          <a:p>
            <a:pPr lvl="1"/>
            <a:r>
              <a:rPr lang="en-US" dirty="0"/>
              <a:t>Web Service and Interoperability </a:t>
            </a:r>
            <a:endParaRPr lang="en-IN" sz="2000" dirty="0"/>
          </a:p>
          <a:p>
            <a:pPr lvl="1"/>
            <a:r>
              <a:rPr lang="en-US" dirty="0"/>
              <a:t>JAXP, JAXB, JAX – WS</a:t>
            </a:r>
            <a:endParaRPr lang="en-IN" sz="2000" dirty="0"/>
          </a:p>
          <a:p>
            <a:pPr lvl="1"/>
            <a:r>
              <a:rPr lang="en-US" dirty="0"/>
              <a:t>JAX-WS</a:t>
            </a:r>
            <a:endParaRPr lang="en-IN" sz="2000" dirty="0"/>
          </a:p>
          <a:p>
            <a:pPr lvl="1"/>
            <a:r>
              <a:rPr lang="en-US" dirty="0"/>
              <a:t>JAX-RS</a:t>
            </a:r>
            <a:endParaRPr lang="en-IN" sz="2000" dirty="0"/>
          </a:p>
          <a:p>
            <a:endParaRPr lang="en-IN" dirty="0"/>
          </a:p>
        </p:txBody>
      </p:sp>
    </p:spTree>
    <p:extLst>
      <p:ext uri="{BB962C8B-B14F-4D97-AF65-F5344CB8AC3E}">
        <p14:creationId xmlns:p14="http://schemas.microsoft.com/office/powerpoint/2010/main" val="714825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FA36274A-59C2-473C-B120-F8568C3707F3}"/>
              </a:ext>
            </a:extLst>
          </p:cNvPr>
          <p:cNvSpPr>
            <a:spLocks noGrp="1"/>
          </p:cNvSpPr>
          <p:nvPr>
            <p:ph type="title"/>
          </p:nvPr>
        </p:nvSpPr>
        <p:spPr>
          <a:xfrm>
            <a:off x="838200" y="5529884"/>
            <a:ext cx="8078342" cy="1096331"/>
          </a:xfrm>
        </p:spPr>
        <p:txBody>
          <a:bodyPr>
            <a:normAutofit/>
          </a:bodyPr>
          <a:lstStyle/>
          <a:p>
            <a:r>
              <a:rPr lang="en-US" sz="3400" b="1"/>
              <a:t>Advantages of Spring boot</a:t>
            </a:r>
            <a:br>
              <a:rPr lang="en-US" sz="3400" b="1"/>
            </a:br>
            <a:endParaRPr lang="en-IN" sz="3400"/>
          </a:p>
        </p:txBody>
      </p:sp>
      <p:graphicFrame>
        <p:nvGraphicFramePr>
          <p:cNvPr id="5" name="Content Placeholder 2">
            <a:extLst>
              <a:ext uri="{FF2B5EF4-FFF2-40B4-BE49-F238E27FC236}">
                <a16:creationId xmlns:a16="http://schemas.microsoft.com/office/drawing/2014/main" id="{E1BCF5A0-756B-48D4-A830-49780E3DB57D}"/>
              </a:ext>
            </a:extLst>
          </p:cNvPr>
          <p:cNvGraphicFramePr>
            <a:graphicFrameLocks noGrp="1"/>
          </p:cNvGraphicFramePr>
          <p:nvPr>
            <p:ph idx="1"/>
            <p:extLst>
              <p:ext uri="{D42A27DB-BD31-4B8C-83A1-F6EECF244321}">
                <p14:modId xmlns:p14="http://schemas.microsoft.com/office/powerpoint/2010/main" val="18922657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946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A9A5-82FE-4F88-A48E-1586734655F6}"/>
              </a:ext>
            </a:extLst>
          </p:cNvPr>
          <p:cNvSpPr>
            <a:spLocks noGrp="1"/>
          </p:cNvSpPr>
          <p:nvPr>
            <p:ph type="title"/>
          </p:nvPr>
        </p:nvSpPr>
        <p:spPr/>
        <p:txBody>
          <a:bodyPr/>
          <a:lstStyle/>
          <a:p>
            <a:r>
              <a:rPr lang="en-US" b="1" dirty="0"/>
              <a:t>Main Goal of Spring Boot</a:t>
            </a:r>
            <a:endParaRPr lang="en-IN" dirty="0"/>
          </a:p>
        </p:txBody>
      </p:sp>
      <p:sp>
        <p:nvSpPr>
          <p:cNvPr id="3" name="Content Placeholder 2">
            <a:extLst>
              <a:ext uri="{FF2B5EF4-FFF2-40B4-BE49-F238E27FC236}">
                <a16:creationId xmlns:a16="http://schemas.microsoft.com/office/drawing/2014/main" id="{D98D1D3E-7973-406B-ADCD-9BEFF17E642D}"/>
              </a:ext>
            </a:extLst>
          </p:cNvPr>
          <p:cNvSpPr>
            <a:spLocks noGrp="1"/>
          </p:cNvSpPr>
          <p:nvPr>
            <p:ph idx="1"/>
          </p:nvPr>
        </p:nvSpPr>
        <p:spPr/>
        <p:txBody>
          <a:bodyPr>
            <a:normAutofit fontScale="92500"/>
          </a:bodyPr>
          <a:lstStyle/>
          <a:p>
            <a:r>
              <a:rPr lang="en-US" dirty="0"/>
              <a:t>The main goal of Spring Boot Framework is to reduce Development, Unit Test and Integration Test time and to ease the development of Production ready web applications very easily compared to existing Spring Framework, which really takes more time.</a:t>
            </a:r>
          </a:p>
          <a:p>
            <a:r>
              <a:rPr lang="en-US" dirty="0"/>
              <a:t>To avoid XML Configuration completely</a:t>
            </a:r>
          </a:p>
          <a:p>
            <a:r>
              <a:rPr lang="en-US" dirty="0"/>
              <a:t>To avoid defining more Annotation Configuration(It combined some existing Spring Framework Annotations to a simple and single Annotation)</a:t>
            </a:r>
          </a:p>
          <a:p>
            <a:r>
              <a:rPr lang="en-US" dirty="0"/>
              <a:t>To avoid writing lots of import statements</a:t>
            </a:r>
          </a:p>
          <a:p>
            <a:r>
              <a:rPr lang="en-US" dirty="0"/>
              <a:t>To provide some defaults to quick start new projects within no time.</a:t>
            </a:r>
          </a:p>
          <a:p>
            <a:r>
              <a:rPr lang="en-US" dirty="0"/>
              <a:t>To provide Opinionated Development approach.</a:t>
            </a:r>
          </a:p>
          <a:p>
            <a:endParaRPr lang="en-IN" dirty="0"/>
          </a:p>
        </p:txBody>
      </p:sp>
    </p:spTree>
    <p:extLst>
      <p:ext uri="{BB962C8B-B14F-4D97-AF65-F5344CB8AC3E}">
        <p14:creationId xmlns:p14="http://schemas.microsoft.com/office/powerpoint/2010/main" val="1972401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96B8-EF27-44B7-99A8-36B397598FDA}"/>
              </a:ext>
            </a:extLst>
          </p:cNvPr>
          <p:cNvSpPr>
            <a:spLocks noGrp="1"/>
          </p:cNvSpPr>
          <p:nvPr>
            <p:ph type="title"/>
          </p:nvPr>
        </p:nvSpPr>
        <p:spPr/>
        <p:txBody>
          <a:bodyPr/>
          <a:lstStyle/>
          <a:p>
            <a:r>
              <a:rPr lang="en-US" b="1" dirty="0"/>
              <a:t>Limitation/Drawback of Spring Boot</a:t>
            </a:r>
            <a:endParaRPr lang="en-IN" dirty="0"/>
          </a:p>
        </p:txBody>
      </p:sp>
      <p:sp>
        <p:nvSpPr>
          <p:cNvPr id="3" name="Content Placeholder 2">
            <a:extLst>
              <a:ext uri="{FF2B5EF4-FFF2-40B4-BE49-F238E27FC236}">
                <a16:creationId xmlns:a16="http://schemas.microsoft.com/office/drawing/2014/main" id="{C7C987B4-554A-4A8F-8A67-9CE58FBA3B96}"/>
              </a:ext>
            </a:extLst>
          </p:cNvPr>
          <p:cNvSpPr>
            <a:spLocks noGrp="1"/>
          </p:cNvSpPr>
          <p:nvPr>
            <p:ph idx="1"/>
          </p:nvPr>
        </p:nvSpPr>
        <p:spPr/>
        <p:txBody>
          <a:bodyPr/>
          <a:lstStyle/>
          <a:p>
            <a:r>
              <a:rPr lang="en-US" dirty="0"/>
              <a:t>Spring Boot Framework has one limitation.</a:t>
            </a:r>
            <a:br>
              <a:rPr lang="en-US" dirty="0"/>
            </a:br>
            <a:r>
              <a:rPr lang="en-US" dirty="0"/>
              <a:t>It is some what bit time consuming process to convert existing or legacy Spring Framework projects into Spring Boot Applications but we can convert all kinds of projects into Spring Boot Applications. It is very easy to create brand new/Greenfield Projects using Spring Boot.</a:t>
            </a:r>
            <a:endParaRPr lang="en-IN" dirty="0"/>
          </a:p>
        </p:txBody>
      </p:sp>
    </p:spTree>
    <p:extLst>
      <p:ext uri="{BB962C8B-B14F-4D97-AF65-F5344CB8AC3E}">
        <p14:creationId xmlns:p14="http://schemas.microsoft.com/office/powerpoint/2010/main" val="2001529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2766-50EE-4C4F-B9B0-8E6A8D14D51D}"/>
              </a:ext>
            </a:extLst>
          </p:cNvPr>
          <p:cNvSpPr>
            <a:spLocks noGrp="1"/>
          </p:cNvSpPr>
          <p:nvPr>
            <p:ph type="title"/>
          </p:nvPr>
        </p:nvSpPr>
        <p:spPr/>
        <p:txBody>
          <a:bodyPr/>
          <a:lstStyle/>
          <a:p>
            <a:r>
              <a:rPr lang="en-US" dirty="0"/>
              <a:t>Approach to create Spring Boot Applications</a:t>
            </a:r>
            <a:endParaRPr lang="en-IN" dirty="0"/>
          </a:p>
        </p:txBody>
      </p:sp>
      <p:sp>
        <p:nvSpPr>
          <p:cNvPr id="3" name="Content Placeholder 2">
            <a:extLst>
              <a:ext uri="{FF2B5EF4-FFF2-40B4-BE49-F238E27FC236}">
                <a16:creationId xmlns:a16="http://schemas.microsoft.com/office/drawing/2014/main" id="{0AD583B4-C9E2-4EB5-8CE3-B4C13FAB91DE}"/>
              </a:ext>
            </a:extLst>
          </p:cNvPr>
          <p:cNvSpPr>
            <a:spLocks noGrp="1"/>
          </p:cNvSpPr>
          <p:nvPr>
            <p:ph idx="1"/>
          </p:nvPr>
        </p:nvSpPr>
        <p:spPr/>
        <p:txBody>
          <a:bodyPr/>
          <a:lstStyle/>
          <a:p>
            <a:r>
              <a:rPr lang="en-US" dirty="0"/>
              <a:t>To Start Opinionated Approach to create Spring Boot Applications, The Spring Team (The Pivotal Team) has provided the following three approaches.</a:t>
            </a:r>
          </a:p>
          <a:p>
            <a:pPr lvl="1"/>
            <a:r>
              <a:rPr lang="en-US" dirty="0"/>
              <a:t>Using Spring Boot CLI Tool</a:t>
            </a:r>
          </a:p>
          <a:p>
            <a:pPr lvl="1"/>
            <a:r>
              <a:rPr lang="en-US" dirty="0"/>
              <a:t>Using Spring STS IDE</a:t>
            </a:r>
          </a:p>
          <a:p>
            <a:pPr lvl="1"/>
            <a:r>
              <a:rPr lang="en-US" dirty="0"/>
              <a:t>Using Spring </a:t>
            </a:r>
            <a:r>
              <a:rPr lang="en-US" dirty="0" err="1"/>
              <a:t>Initializr</a:t>
            </a:r>
            <a:r>
              <a:rPr lang="en-US" dirty="0"/>
              <a:t> Website</a:t>
            </a:r>
          </a:p>
          <a:p>
            <a:endParaRPr lang="en-IN" dirty="0"/>
          </a:p>
        </p:txBody>
      </p:sp>
    </p:spTree>
    <p:extLst>
      <p:ext uri="{BB962C8B-B14F-4D97-AF65-F5344CB8AC3E}">
        <p14:creationId xmlns:p14="http://schemas.microsoft.com/office/powerpoint/2010/main" val="516761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B33F-A743-4320-9FD7-E1E2A51C2F9B}"/>
              </a:ext>
            </a:extLst>
          </p:cNvPr>
          <p:cNvSpPr>
            <a:spLocks noGrp="1"/>
          </p:cNvSpPr>
          <p:nvPr>
            <p:ph type="title"/>
          </p:nvPr>
        </p:nvSpPr>
        <p:spPr/>
        <p:txBody>
          <a:bodyPr/>
          <a:lstStyle/>
          <a:p>
            <a:r>
              <a:rPr lang="en-US" b="1" dirty="0"/>
              <a:t>Key Components and Internals of Spring Boot Framework</a:t>
            </a:r>
            <a:endParaRPr lang="en-IN" dirty="0"/>
          </a:p>
        </p:txBody>
      </p:sp>
      <p:sp>
        <p:nvSpPr>
          <p:cNvPr id="3" name="Content Placeholder 2">
            <a:extLst>
              <a:ext uri="{FF2B5EF4-FFF2-40B4-BE49-F238E27FC236}">
                <a16:creationId xmlns:a16="http://schemas.microsoft.com/office/drawing/2014/main" id="{083FDD99-E75F-4EA7-BE0A-F8917467447C}"/>
              </a:ext>
            </a:extLst>
          </p:cNvPr>
          <p:cNvSpPr>
            <a:spLocks noGrp="1"/>
          </p:cNvSpPr>
          <p:nvPr>
            <p:ph idx="1"/>
          </p:nvPr>
        </p:nvSpPr>
        <p:spPr>
          <a:xfrm>
            <a:off x="838200" y="1825625"/>
            <a:ext cx="4953000" cy="4351338"/>
          </a:xfrm>
        </p:spPr>
        <p:txBody>
          <a:bodyPr>
            <a:normAutofit lnSpcReduction="10000"/>
          </a:bodyPr>
          <a:lstStyle/>
          <a:p>
            <a:r>
              <a:rPr lang="en-US" dirty="0"/>
              <a:t>Spring Boot Framework has mainly four major Components.</a:t>
            </a:r>
          </a:p>
          <a:p>
            <a:pPr lvl="1"/>
            <a:r>
              <a:rPr lang="en-US" dirty="0"/>
              <a:t>Spring Boot Starters</a:t>
            </a:r>
          </a:p>
          <a:p>
            <a:pPr lvl="1"/>
            <a:r>
              <a:rPr lang="en-US" dirty="0"/>
              <a:t>Spring Boot </a:t>
            </a:r>
            <a:r>
              <a:rPr lang="en-US" dirty="0" err="1"/>
              <a:t>AutoConfigurator</a:t>
            </a:r>
            <a:endParaRPr lang="en-US" dirty="0"/>
          </a:p>
          <a:p>
            <a:pPr lvl="1"/>
            <a:r>
              <a:rPr lang="en-US" dirty="0"/>
              <a:t>Spring Boot CLI</a:t>
            </a:r>
          </a:p>
          <a:p>
            <a:pPr lvl="1"/>
            <a:r>
              <a:rPr lang="en-US" dirty="0"/>
              <a:t>Spring Boot Actuator</a:t>
            </a:r>
          </a:p>
          <a:p>
            <a:pPr marL="914400" lvl="2" indent="0">
              <a:buNone/>
            </a:pPr>
            <a:r>
              <a:rPr lang="en-US" b="1" dirty="0"/>
              <a:t>NOTE:-</a:t>
            </a:r>
            <a:br>
              <a:rPr lang="en-US" dirty="0"/>
            </a:br>
            <a:r>
              <a:rPr lang="en-US" dirty="0"/>
              <a:t>In addition to these four major components, there are two more Spring Boot components:</a:t>
            </a:r>
          </a:p>
          <a:p>
            <a:pPr lvl="2"/>
            <a:r>
              <a:rPr lang="en-US" dirty="0"/>
              <a:t>Spring </a:t>
            </a:r>
            <a:r>
              <a:rPr lang="en-US" dirty="0" err="1"/>
              <a:t>Initilizr</a:t>
            </a:r>
            <a:endParaRPr lang="en-US" dirty="0"/>
          </a:p>
          <a:p>
            <a:pPr lvl="2"/>
            <a:r>
              <a:rPr lang="en-US" dirty="0"/>
              <a:t>Spring Boot IDEs</a:t>
            </a:r>
          </a:p>
          <a:p>
            <a:endParaRPr lang="en-IN" dirty="0"/>
          </a:p>
        </p:txBody>
      </p:sp>
      <p:pic>
        <p:nvPicPr>
          <p:cNvPr id="6" name="Picture 5">
            <a:extLst>
              <a:ext uri="{FF2B5EF4-FFF2-40B4-BE49-F238E27FC236}">
                <a16:creationId xmlns:a16="http://schemas.microsoft.com/office/drawing/2014/main" id="{8C0DD546-2EB1-471F-8469-4F02C3484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754" y="1517332"/>
            <a:ext cx="6919089" cy="4351338"/>
          </a:xfrm>
          <a:prstGeom prst="rect">
            <a:avLst/>
          </a:prstGeom>
        </p:spPr>
      </p:pic>
    </p:spTree>
    <p:extLst>
      <p:ext uri="{BB962C8B-B14F-4D97-AF65-F5344CB8AC3E}">
        <p14:creationId xmlns:p14="http://schemas.microsoft.com/office/powerpoint/2010/main" val="1734412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6A9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8F4A13-9F4E-4A3E-9266-7D6C1C2294AA}"/>
              </a:ext>
            </a:extLst>
          </p:cNvPr>
          <p:cNvSpPr>
            <a:spLocks noGrp="1"/>
          </p:cNvSpPr>
          <p:nvPr>
            <p:ph type="title"/>
          </p:nvPr>
        </p:nvSpPr>
        <p:spPr>
          <a:xfrm>
            <a:off x="524256" y="4767072"/>
            <a:ext cx="6594189" cy="1625210"/>
          </a:xfrm>
        </p:spPr>
        <p:txBody>
          <a:bodyPr>
            <a:normAutofit/>
          </a:bodyPr>
          <a:lstStyle/>
          <a:p>
            <a:pPr algn="r"/>
            <a:r>
              <a:rPr lang="en-IN" b="1">
                <a:solidFill>
                  <a:srgbClr val="FFFFFF"/>
                </a:solidFill>
              </a:rPr>
              <a:t>Spring Boot Starter</a:t>
            </a:r>
            <a:endParaRPr lang="en-IN">
              <a:solidFill>
                <a:srgbClr val="FFFFFF"/>
              </a:solidFill>
            </a:endParaRPr>
          </a:p>
        </p:txBody>
      </p:sp>
      <p:pic>
        <p:nvPicPr>
          <p:cNvPr id="6" name="Picture 5">
            <a:extLst>
              <a:ext uri="{FF2B5EF4-FFF2-40B4-BE49-F238E27FC236}">
                <a16:creationId xmlns:a16="http://schemas.microsoft.com/office/drawing/2014/main" id="{521B11E3-B6F6-49E2-9E64-0CB96F85CF6E}"/>
              </a:ext>
            </a:extLst>
          </p:cNvPr>
          <p:cNvPicPr>
            <a:picLocks noChangeAspect="1"/>
          </p:cNvPicPr>
          <p:nvPr/>
        </p:nvPicPr>
        <p:blipFill rotWithShape="1">
          <a:blip r:embed="rId2">
            <a:extLst>
              <a:ext uri="{28A0092B-C50C-407E-A947-70E740481C1C}">
                <a14:useLocalDpi xmlns:a14="http://schemas.microsoft.com/office/drawing/2010/main" val="0"/>
              </a:ext>
            </a:extLst>
          </a:blip>
          <a:srcRect t="12493" r="1" b="1"/>
          <a:stretch/>
        </p:blipFill>
        <p:spPr>
          <a:xfrm>
            <a:off x="327547" y="321733"/>
            <a:ext cx="7058306" cy="4107392"/>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103251-8025-461F-9036-8BBB88E99E3C}"/>
              </a:ext>
            </a:extLst>
          </p:cNvPr>
          <p:cNvSpPr>
            <a:spLocks noGrp="1"/>
          </p:cNvSpPr>
          <p:nvPr>
            <p:ph idx="1"/>
          </p:nvPr>
        </p:nvSpPr>
        <p:spPr>
          <a:xfrm>
            <a:off x="8029319" y="917725"/>
            <a:ext cx="3424739" cy="4852362"/>
          </a:xfrm>
        </p:spPr>
        <p:txBody>
          <a:bodyPr anchor="ctr">
            <a:normAutofit/>
          </a:bodyPr>
          <a:lstStyle/>
          <a:p>
            <a:r>
              <a:rPr lang="en-US" sz="1400">
                <a:solidFill>
                  <a:srgbClr val="FFFFFF"/>
                </a:solidFill>
              </a:rPr>
              <a:t>Spring Boot Starters is one of the major key features or components of Spring Boot Framework. The main responsibility of Spring Boot Starter is to combine a group of common or related dependencies into single dependencies.</a:t>
            </a:r>
          </a:p>
          <a:p>
            <a:r>
              <a:rPr lang="en-US" sz="1400">
                <a:solidFill>
                  <a:srgbClr val="FFFFFF"/>
                </a:solidFill>
              </a:rPr>
              <a:t>For example if we want to create web application, we need to add so many dependent jar files. But</a:t>
            </a:r>
          </a:p>
          <a:p>
            <a:r>
              <a:rPr lang="en-US" sz="1400">
                <a:solidFill>
                  <a:srgbClr val="FFFFFF"/>
                </a:solidFill>
              </a:rPr>
              <a:t>Spring Boot Starter component combines all related jars into single jar file so that we can add only jar file dependency to our build files. Instead of adding above 4 jars files to our build file, we need to add one and only one jar file: “spring-boot-starter-web” jar file.</a:t>
            </a:r>
          </a:p>
          <a:p>
            <a:r>
              <a:rPr lang="en-US" sz="1400">
                <a:solidFill>
                  <a:srgbClr val="FFFFFF"/>
                </a:solidFill>
              </a:rPr>
              <a:t>When we add “spring-boot-starter-web” jar file dependency to our build file, then Spring Boot Framework will automatically download all required jars and add to our project classpath.</a:t>
            </a:r>
          </a:p>
          <a:p>
            <a:endParaRPr lang="en-IN" sz="1400">
              <a:solidFill>
                <a:srgbClr val="FFFFFF"/>
              </a:solidFill>
            </a:endParaRPr>
          </a:p>
        </p:txBody>
      </p:sp>
    </p:spTree>
    <p:extLst>
      <p:ext uri="{BB962C8B-B14F-4D97-AF65-F5344CB8AC3E}">
        <p14:creationId xmlns:p14="http://schemas.microsoft.com/office/powerpoint/2010/main" val="3713212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C1B49EBE-06EB-45E8-8D35-53FEB66E1840}"/>
              </a:ext>
            </a:extLst>
          </p:cNvPr>
          <p:cNvSpPr>
            <a:spLocks noGrp="1"/>
          </p:cNvSpPr>
          <p:nvPr>
            <p:ph type="title"/>
          </p:nvPr>
        </p:nvSpPr>
        <p:spPr>
          <a:xfrm>
            <a:off x="904877" y="2415322"/>
            <a:ext cx="3451730" cy="2399869"/>
          </a:xfrm>
        </p:spPr>
        <p:txBody>
          <a:bodyPr>
            <a:normAutofit/>
          </a:bodyPr>
          <a:lstStyle/>
          <a:p>
            <a:pPr algn="ctr"/>
            <a:r>
              <a:rPr lang="en-US" sz="4000" b="1">
                <a:solidFill>
                  <a:srgbClr val="FFFFFF"/>
                </a:solidFill>
              </a:rPr>
              <a:t>Major Advantages of Spring Boot Starter</a:t>
            </a:r>
            <a:endParaRPr lang="en-IN" sz="4000">
              <a:solidFill>
                <a:srgbClr val="FFFFFF"/>
              </a:solidFill>
            </a:endParaRPr>
          </a:p>
        </p:txBody>
      </p:sp>
      <p:sp>
        <p:nvSpPr>
          <p:cNvPr id="3" name="Content Placeholder 2">
            <a:extLst>
              <a:ext uri="{FF2B5EF4-FFF2-40B4-BE49-F238E27FC236}">
                <a16:creationId xmlns:a16="http://schemas.microsoft.com/office/drawing/2014/main" id="{F2D421CC-3452-4D55-AD9C-1ED372DF023A}"/>
              </a:ext>
            </a:extLst>
          </p:cNvPr>
          <p:cNvSpPr>
            <a:spLocks noGrp="1"/>
          </p:cNvSpPr>
          <p:nvPr>
            <p:ph idx="1"/>
          </p:nvPr>
        </p:nvSpPr>
        <p:spPr>
          <a:xfrm>
            <a:off x="5120640" y="804672"/>
            <a:ext cx="6281928" cy="5248656"/>
          </a:xfrm>
        </p:spPr>
        <p:txBody>
          <a:bodyPr anchor="ctr">
            <a:normAutofit/>
          </a:bodyPr>
          <a:lstStyle/>
          <a:p>
            <a:r>
              <a:rPr lang="en-US" sz="2000"/>
              <a:t>Spring Boot Starter reduces defining many dependencies simplify project build dependencies.</a:t>
            </a:r>
          </a:p>
          <a:p>
            <a:r>
              <a:rPr lang="en-US" sz="2000"/>
              <a:t>Spring Boot Starter simplifies project build dependencies.</a:t>
            </a:r>
          </a:p>
          <a:p>
            <a:endParaRPr lang="en-IN" sz="2000"/>
          </a:p>
        </p:txBody>
      </p:sp>
    </p:spTree>
    <p:extLst>
      <p:ext uri="{BB962C8B-B14F-4D97-AF65-F5344CB8AC3E}">
        <p14:creationId xmlns:p14="http://schemas.microsoft.com/office/powerpoint/2010/main" val="3926628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A8A3AF-1EBC-4429-ACC9-BCD76CD0E7C9}"/>
              </a:ext>
            </a:extLst>
          </p:cNvPr>
          <p:cNvSpPr>
            <a:spLocks noGrp="1"/>
          </p:cNvSpPr>
          <p:nvPr>
            <p:ph type="title"/>
          </p:nvPr>
        </p:nvSpPr>
        <p:spPr>
          <a:xfrm>
            <a:off x="863029" y="1012004"/>
            <a:ext cx="3416158" cy="4795408"/>
          </a:xfrm>
        </p:spPr>
        <p:txBody>
          <a:bodyPr>
            <a:normAutofit/>
          </a:bodyPr>
          <a:lstStyle/>
          <a:p>
            <a:r>
              <a:rPr lang="en-IN" sz="3700" b="1">
                <a:solidFill>
                  <a:srgbClr val="FFFFFF"/>
                </a:solidFill>
              </a:rPr>
              <a:t>Spring Boot AutoConfigurator</a:t>
            </a:r>
            <a:endParaRPr lang="en-IN" sz="3700">
              <a:solidFill>
                <a:srgbClr val="FFFFFF"/>
              </a:solidFill>
            </a:endParaRPr>
          </a:p>
        </p:txBody>
      </p:sp>
      <p:graphicFrame>
        <p:nvGraphicFramePr>
          <p:cNvPr id="5" name="Content Placeholder 2">
            <a:extLst>
              <a:ext uri="{FF2B5EF4-FFF2-40B4-BE49-F238E27FC236}">
                <a16:creationId xmlns:a16="http://schemas.microsoft.com/office/drawing/2014/main" id="{74D6936F-ED94-443C-B718-1F642014C00B}"/>
              </a:ext>
            </a:extLst>
          </p:cNvPr>
          <p:cNvGraphicFramePr>
            <a:graphicFrameLocks noGrp="1"/>
          </p:cNvGraphicFramePr>
          <p:nvPr>
            <p:ph idx="1"/>
            <p:extLst>
              <p:ext uri="{D42A27DB-BD31-4B8C-83A1-F6EECF244321}">
                <p14:modId xmlns:p14="http://schemas.microsoft.com/office/powerpoint/2010/main" val="4461766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75139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758C01-830C-4906-92E9-737C5C3ABED0}"/>
              </a:ext>
            </a:extLst>
          </p:cNvPr>
          <p:cNvSpPr>
            <a:spLocks noGrp="1"/>
          </p:cNvSpPr>
          <p:nvPr>
            <p:ph type="title"/>
          </p:nvPr>
        </p:nvSpPr>
        <p:spPr>
          <a:xfrm>
            <a:off x="863029" y="1012004"/>
            <a:ext cx="3416158" cy="4795408"/>
          </a:xfrm>
        </p:spPr>
        <p:txBody>
          <a:bodyPr>
            <a:normAutofit/>
          </a:bodyPr>
          <a:lstStyle/>
          <a:p>
            <a:r>
              <a:rPr lang="en-IN" b="1">
                <a:solidFill>
                  <a:srgbClr val="FFFFFF"/>
                </a:solidFill>
              </a:rPr>
              <a:t>Spring Boot CLI</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3BBE5D02-7493-4367-A4AB-1E4033D2DDE3}"/>
              </a:ext>
            </a:extLst>
          </p:cNvPr>
          <p:cNvGraphicFramePr>
            <a:graphicFrameLocks noGrp="1"/>
          </p:cNvGraphicFramePr>
          <p:nvPr>
            <p:ph idx="1"/>
            <p:extLst>
              <p:ext uri="{D42A27DB-BD31-4B8C-83A1-F6EECF244321}">
                <p14:modId xmlns:p14="http://schemas.microsoft.com/office/powerpoint/2010/main" val="429209262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776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1F48F8-2DC6-46C9-A686-AA63DF2A9D6A}"/>
              </a:ext>
            </a:extLst>
          </p:cNvPr>
          <p:cNvSpPr>
            <a:spLocks noGrp="1"/>
          </p:cNvSpPr>
          <p:nvPr>
            <p:ph type="title"/>
          </p:nvPr>
        </p:nvSpPr>
        <p:spPr>
          <a:xfrm>
            <a:off x="863029" y="1012004"/>
            <a:ext cx="3416158" cy="4795408"/>
          </a:xfrm>
        </p:spPr>
        <p:txBody>
          <a:bodyPr>
            <a:normAutofit/>
          </a:bodyPr>
          <a:lstStyle/>
          <a:p>
            <a:r>
              <a:rPr lang="en-IN" b="1">
                <a:solidFill>
                  <a:srgbClr val="FFFFFF"/>
                </a:solidFill>
              </a:rPr>
              <a:t>Spring Boot Actuator</a:t>
            </a:r>
            <a:endParaRPr lang="en-IN">
              <a:solidFill>
                <a:srgbClr val="FFFFFF"/>
              </a:solidFill>
            </a:endParaRPr>
          </a:p>
        </p:txBody>
      </p:sp>
      <p:graphicFrame>
        <p:nvGraphicFramePr>
          <p:cNvPr id="25" name="Content Placeholder 2">
            <a:extLst>
              <a:ext uri="{FF2B5EF4-FFF2-40B4-BE49-F238E27FC236}">
                <a16:creationId xmlns:a16="http://schemas.microsoft.com/office/drawing/2014/main" id="{6BB032EA-223C-48FF-8EB6-1B6D0FBB51C5}"/>
              </a:ext>
            </a:extLst>
          </p:cNvPr>
          <p:cNvGraphicFramePr>
            <a:graphicFrameLocks noGrp="1"/>
          </p:cNvGraphicFramePr>
          <p:nvPr>
            <p:ph idx="1"/>
            <p:extLst>
              <p:ext uri="{D42A27DB-BD31-4B8C-83A1-F6EECF244321}">
                <p14:modId xmlns:p14="http://schemas.microsoft.com/office/powerpoint/2010/main" val="379372973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029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4620-5619-4CE1-90D4-80FD82EC3627}"/>
              </a:ext>
            </a:extLst>
          </p:cNvPr>
          <p:cNvSpPr>
            <a:spLocks noGrp="1"/>
          </p:cNvSpPr>
          <p:nvPr>
            <p:ph type="title"/>
          </p:nvPr>
        </p:nvSpPr>
        <p:spPr/>
        <p:txBody>
          <a:bodyPr>
            <a:normAutofit/>
          </a:bodyPr>
          <a:lstStyle/>
          <a:p>
            <a:r>
              <a:rPr lang="en-US" dirty="0"/>
              <a:t>Spring 5 Security for Java EE Web Application - 0.5 Days</a:t>
            </a:r>
            <a:endParaRPr lang="en-IN" dirty="0"/>
          </a:p>
        </p:txBody>
      </p:sp>
      <p:sp>
        <p:nvSpPr>
          <p:cNvPr id="3" name="Content Placeholder 2">
            <a:extLst>
              <a:ext uri="{FF2B5EF4-FFF2-40B4-BE49-F238E27FC236}">
                <a16:creationId xmlns:a16="http://schemas.microsoft.com/office/drawing/2014/main" id="{738A86BC-F41D-4806-9F82-3379D03FBD65}"/>
              </a:ext>
            </a:extLst>
          </p:cNvPr>
          <p:cNvSpPr>
            <a:spLocks noGrp="1"/>
          </p:cNvSpPr>
          <p:nvPr>
            <p:ph idx="1"/>
          </p:nvPr>
        </p:nvSpPr>
        <p:spPr/>
        <p:txBody>
          <a:bodyPr/>
          <a:lstStyle/>
          <a:p>
            <a:pPr lvl="2"/>
            <a:r>
              <a:rPr lang="en-US" dirty="0"/>
              <a:t>What is Spring 5 Security?</a:t>
            </a:r>
            <a:endParaRPr lang="en-IN" sz="1800" dirty="0"/>
          </a:p>
          <a:p>
            <a:pPr lvl="2"/>
            <a:r>
              <a:rPr lang="en-US" dirty="0"/>
              <a:t>Spring 5 Security Advantages</a:t>
            </a:r>
            <a:endParaRPr lang="en-IN" sz="1800" dirty="0"/>
          </a:p>
          <a:p>
            <a:pPr lvl="2"/>
            <a:r>
              <a:rPr lang="en-US" dirty="0"/>
              <a:t>Spring 5 Security Features</a:t>
            </a:r>
            <a:endParaRPr lang="en-IN" sz="1800" dirty="0"/>
          </a:p>
          <a:p>
            <a:pPr lvl="2"/>
            <a:r>
              <a:rPr lang="en-US" dirty="0"/>
              <a:t>Authentication and Authorization.</a:t>
            </a:r>
            <a:endParaRPr lang="en-IN" sz="1800" dirty="0"/>
          </a:p>
          <a:p>
            <a:pPr lvl="2"/>
            <a:r>
              <a:rPr lang="en-US" dirty="0"/>
              <a:t>Supports BASIC, Digest and Form-Based Authentication. </a:t>
            </a:r>
            <a:endParaRPr lang="en-IN" sz="1800" dirty="0"/>
          </a:p>
          <a:p>
            <a:endParaRPr lang="en-IN" dirty="0"/>
          </a:p>
        </p:txBody>
      </p:sp>
    </p:spTree>
    <p:extLst>
      <p:ext uri="{BB962C8B-B14F-4D97-AF65-F5344CB8AC3E}">
        <p14:creationId xmlns:p14="http://schemas.microsoft.com/office/powerpoint/2010/main" val="13267009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D8C8B164-89F1-4F5F-AC0D-72037F6BE7CC}"/>
              </a:ext>
            </a:extLst>
          </p:cNvPr>
          <p:cNvSpPr>
            <a:spLocks noGrp="1"/>
          </p:cNvSpPr>
          <p:nvPr>
            <p:ph type="title"/>
          </p:nvPr>
        </p:nvSpPr>
        <p:spPr>
          <a:xfrm>
            <a:off x="838200" y="5529884"/>
            <a:ext cx="8078342" cy="1096331"/>
          </a:xfrm>
        </p:spPr>
        <p:txBody>
          <a:bodyPr>
            <a:normAutofit/>
          </a:bodyPr>
          <a:lstStyle/>
          <a:p>
            <a:r>
              <a:rPr lang="en-IN" b="1" dirty="0"/>
              <a:t>Spring Boot </a:t>
            </a:r>
            <a:r>
              <a:rPr lang="en-IN" b="1" dirty="0" err="1"/>
              <a:t>Configutation</a:t>
            </a:r>
            <a:endParaRPr lang="en-IN" dirty="0"/>
          </a:p>
        </p:txBody>
      </p:sp>
      <p:graphicFrame>
        <p:nvGraphicFramePr>
          <p:cNvPr id="5" name="Content Placeholder 2">
            <a:extLst>
              <a:ext uri="{FF2B5EF4-FFF2-40B4-BE49-F238E27FC236}">
                <a16:creationId xmlns:a16="http://schemas.microsoft.com/office/drawing/2014/main" id="{539F8A99-9A9A-4070-8BA4-A41785B34339}"/>
              </a:ext>
            </a:extLst>
          </p:cNvPr>
          <p:cNvGraphicFramePr>
            <a:graphicFrameLocks noGrp="1"/>
          </p:cNvGraphicFramePr>
          <p:nvPr>
            <p:ph idx="1"/>
            <p:extLst>
              <p:ext uri="{D42A27DB-BD31-4B8C-83A1-F6EECF244321}">
                <p14:modId xmlns:p14="http://schemas.microsoft.com/office/powerpoint/2010/main" val="82792984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697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BC45D6CD-F0BD-47B5-8F1A-33E3AA3A5C33}"/>
              </a:ext>
            </a:extLst>
          </p:cNvPr>
          <p:cNvSpPr>
            <a:spLocks noGrp="1"/>
          </p:cNvSpPr>
          <p:nvPr>
            <p:ph type="title"/>
          </p:nvPr>
        </p:nvSpPr>
        <p:spPr>
          <a:xfrm>
            <a:off x="904877" y="2415322"/>
            <a:ext cx="3451730" cy="2399869"/>
          </a:xfrm>
        </p:spPr>
        <p:txBody>
          <a:bodyPr>
            <a:normAutofit/>
          </a:bodyPr>
          <a:lstStyle/>
          <a:p>
            <a:pPr algn="ctr"/>
            <a:r>
              <a:rPr lang="en-IN" sz="2500" b="1">
                <a:solidFill>
                  <a:srgbClr val="FFFFFF"/>
                </a:solidFill>
              </a:rPr>
              <a:t>@SpringBootApplication Annotation</a:t>
            </a:r>
            <a:endParaRPr lang="en-IN" sz="2500">
              <a:solidFill>
                <a:srgbClr val="FFFFFF"/>
              </a:solidFill>
            </a:endParaRPr>
          </a:p>
        </p:txBody>
      </p:sp>
      <p:sp>
        <p:nvSpPr>
          <p:cNvPr id="3" name="Content Placeholder 2">
            <a:extLst>
              <a:ext uri="{FF2B5EF4-FFF2-40B4-BE49-F238E27FC236}">
                <a16:creationId xmlns:a16="http://schemas.microsoft.com/office/drawing/2014/main" id="{DB46B92E-AA53-4585-B974-9B25DC000387}"/>
              </a:ext>
            </a:extLst>
          </p:cNvPr>
          <p:cNvSpPr>
            <a:spLocks noGrp="1"/>
          </p:cNvSpPr>
          <p:nvPr>
            <p:ph idx="1"/>
          </p:nvPr>
        </p:nvSpPr>
        <p:spPr>
          <a:xfrm>
            <a:off x="5120640" y="804672"/>
            <a:ext cx="6281928" cy="5248656"/>
          </a:xfrm>
        </p:spPr>
        <p:txBody>
          <a:bodyPr anchor="ctr">
            <a:normAutofit/>
          </a:bodyPr>
          <a:lstStyle/>
          <a:p>
            <a:pPr marL="0" indent="0">
              <a:buNone/>
            </a:pPr>
            <a:r>
              <a:rPr lang="en-US" sz="1400"/>
              <a:t>This annotation is a shortcut of applying 3 annotations in one statement-</a:t>
            </a:r>
          </a:p>
          <a:p>
            <a:pPr marL="971550" lvl="1" indent="-514350">
              <a:buFont typeface="+mj-lt"/>
              <a:buAutoNum type="arabicPeriod"/>
            </a:pPr>
            <a:r>
              <a:rPr lang="en-US" sz="1400" b="1"/>
              <a:t>@SpringBootConfiguration</a:t>
            </a:r>
          </a:p>
          <a:p>
            <a:pPr marL="914400" lvl="2" indent="0">
              <a:buNone/>
            </a:pPr>
            <a:r>
              <a:rPr lang="en-US" sz="1400">
                <a:hlinkClick r:id="rId3"/>
              </a:rPr>
              <a:t>@SpringBootConfiguration</a:t>
            </a:r>
            <a:r>
              <a:rPr lang="en-US" sz="1400"/>
              <a:t> is new annotation in Spring boot 2. Previously, we have been using </a:t>
            </a:r>
            <a:r>
              <a:rPr lang="en-US" sz="1400">
                <a:hlinkClick r:id="rId4"/>
              </a:rPr>
              <a:t>@Configuration</a:t>
            </a:r>
            <a:r>
              <a:rPr lang="en-US" sz="1400"/>
              <a:t> annotation. You can use @Configuration in place of this. Both are same thing.</a:t>
            </a:r>
          </a:p>
          <a:p>
            <a:pPr marL="914400" lvl="2" indent="0">
              <a:buNone/>
            </a:pPr>
            <a:r>
              <a:rPr lang="en-US" sz="1400"/>
              <a:t>It indicates that a class provides Spring Boot application @Configuration. It simply means that annotated class is a configuration class and shall be scanned for further configurations and bean definitions.</a:t>
            </a:r>
          </a:p>
          <a:p>
            <a:pPr marL="971550" lvl="1" indent="-514350">
              <a:buFont typeface="+mj-lt"/>
              <a:buAutoNum type="arabicPeriod"/>
            </a:pPr>
            <a:r>
              <a:rPr lang="en-US" sz="1400" b="1"/>
              <a:t>@EnableAutoConfiguration</a:t>
            </a:r>
          </a:p>
          <a:p>
            <a:pPr marL="914400" lvl="2" indent="0">
              <a:buNone/>
            </a:pPr>
            <a:r>
              <a:rPr lang="en-US" sz="1400"/>
              <a:t>This annotation is used to enable auto-configuration of the Spring Application Context, attempting to guess and configure beans that you are likely to need. Auto-configuration classes are usually applied based on your classpath and what beans you have defined.</a:t>
            </a:r>
          </a:p>
          <a:p>
            <a:pPr marL="914400" lvl="2" indent="0">
              <a:buNone/>
            </a:pPr>
            <a:r>
              <a:rPr lang="en-US" sz="1400"/>
              <a:t>Auto-configuration tries to be as intelligent as possible and will back-away as you define more of your own configuration. </a:t>
            </a:r>
          </a:p>
          <a:p>
            <a:pPr marL="971550" lvl="1" indent="-514350">
              <a:buFont typeface="+mj-lt"/>
              <a:buAutoNum type="arabicPeriod"/>
            </a:pPr>
            <a:r>
              <a:rPr lang="en-US" sz="1400" b="1"/>
              <a:t>@ComponentScan</a:t>
            </a:r>
          </a:p>
          <a:p>
            <a:pPr marL="914400" lvl="2" indent="0">
              <a:buNone/>
            </a:pPr>
            <a:r>
              <a:rPr lang="en-US" sz="1400"/>
              <a:t>This annotation provides support parallel with Spring XML’s context:component-scan element.</a:t>
            </a:r>
          </a:p>
          <a:p>
            <a:pPr marL="914400" lvl="2" indent="0">
              <a:buNone/>
            </a:pPr>
            <a:r>
              <a:rPr lang="en-US" sz="1400"/>
              <a:t>Either basePackageClasses() or basePackages() may be specified to define specific packages to scan. If specific packages are not defined, scanning will occur from the package of the class that declares this annotation.</a:t>
            </a:r>
          </a:p>
          <a:p>
            <a:pPr marL="514350" indent="-514350">
              <a:buFont typeface="+mj-lt"/>
              <a:buAutoNum type="arabicPeriod"/>
            </a:pPr>
            <a:endParaRPr lang="en-IN" sz="1400"/>
          </a:p>
          <a:p>
            <a:endParaRPr lang="en-IN" sz="1400"/>
          </a:p>
        </p:txBody>
      </p:sp>
    </p:spTree>
    <p:extLst>
      <p:ext uri="{BB962C8B-B14F-4D97-AF65-F5344CB8AC3E}">
        <p14:creationId xmlns:p14="http://schemas.microsoft.com/office/powerpoint/2010/main" val="152181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13499F7-B24A-4C03-AB6E-A44FEDDC6CD6}"/>
              </a:ext>
            </a:extLst>
          </p:cNvPr>
          <p:cNvSpPr>
            <a:spLocks noGrp="1"/>
          </p:cNvSpPr>
          <p:nvPr>
            <p:ph type="title"/>
          </p:nvPr>
        </p:nvSpPr>
        <p:spPr>
          <a:xfrm>
            <a:off x="904877" y="2415322"/>
            <a:ext cx="3451730" cy="2399869"/>
          </a:xfrm>
        </p:spPr>
        <p:txBody>
          <a:bodyPr>
            <a:normAutofit/>
          </a:bodyPr>
          <a:lstStyle/>
          <a:p>
            <a:pPr algn="ctr"/>
            <a:r>
              <a:rPr lang="en-IN" sz="2500">
                <a:solidFill>
                  <a:srgbClr val="FFFFFF"/>
                </a:solidFill>
              </a:rPr>
              <a:t>Example : @SpringBootApplication</a:t>
            </a:r>
          </a:p>
        </p:txBody>
      </p:sp>
      <p:sp>
        <p:nvSpPr>
          <p:cNvPr id="3" name="Content Placeholder 2">
            <a:extLst>
              <a:ext uri="{FF2B5EF4-FFF2-40B4-BE49-F238E27FC236}">
                <a16:creationId xmlns:a16="http://schemas.microsoft.com/office/drawing/2014/main" id="{16F409A8-2800-44E0-9FDB-3085427094C4}"/>
              </a:ext>
            </a:extLst>
          </p:cNvPr>
          <p:cNvSpPr>
            <a:spLocks noGrp="1"/>
          </p:cNvSpPr>
          <p:nvPr>
            <p:ph idx="1"/>
          </p:nvPr>
        </p:nvSpPr>
        <p:spPr>
          <a:xfrm>
            <a:off x="5120640" y="804672"/>
            <a:ext cx="6281928" cy="5248656"/>
          </a:xfrm>
        </p:spPr>
        <p:txBody>
          <a:bodyPr anchor="ctr">
            <a:normAutofit/>
          </a:bodyPr>
          <a:lstStyle/>
          <a:p>
            <a:pPr marL="0" indent="0">
              <a:buNone/>
            </a:pPr>
            <a:r>
              <a:rPr lang="en-IN" sz="2000"/>
              <a:t>@SpringBootApplication </a:t>
            </a:r>
          </a:p>
          <a:p>
            <a:pPr marL="0" indent="0">
              <a:buNone/>
            </a:pPr>
            <a:r>
              <a:rPr lang="en-IN" sz="2000"/>
              <a:t>public class SpringBootWebApplication { </a:t>
            </a:r>
          </a:p>
          <a:p>
            <a:pPr marL="0" indent="0">
              <a:buNone/>
            </a:pPr>
            <a:r>
              <a:rPr lang="en-IN" sz="2000"/>
              <a:t>	public static void main(String[] args) { 	SpringApplication.run(SpringBootWebApplication.class, args); </a:t>
            </a:r>
          </a:p>
          <a:p>
            <a:pPr marL="0" indent="0">
              <a:buNone/>
            </a:pPr>
            <a:r>
              <a:rPr lang="en-IN" sz="2000"/>
              <a:t>} }</a:t>
            </a:r>
          </a:p>
          <a:p>
            <a:pPr marL="0" indent="0">
              <a:buNone/>
            </a:pPr>
            <a:endParaRPr lang="en-IN" sz="2000"/>
          </a:p>
          <a:p>
            <a:r>
              <a:rPr lang="en-US" sz="2000"/>
              <a:t>All that you need to do is to add @SpringBootApplication and use SpringApplication.run() static method to launch the Spring Application context.</a:t>
            </a:r>
          </a:p>
          <a:p>
            <a:r>
              <a:rPr lang="en-US" sz="2000"/>
              <a:t>When you launch this class a java application, you would see that an embedded tomcat server would launch up and you are ready to add in features to this application.</a:t>
            </a:r>
            <a:endParaRPr lang="en-IN" sz="2000"/>
          </a:p>
          <a:p>
            <a:pPr marL="0" indent="0">
              <a:buNone/>
            </a:pPr>
            <a:endParaRPr lang="en-IN" sz="2000"/>
          </a:p>
        </p:txBody>
      </p:sp>
    </p:spTree>
    <p:extLst>
      <p:ext uri="{BB962C8B-B14F-4D97-AF65-F5344CB8AC3E}">
        <p14:creationId xmlns:p14="http://schemas.microsoft.com/office/powerpoint/2010/main" val="38176549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134A53-7DDA-40AA-829C-D7C5B5CE3894}"/>
              </a:ext>
            </a:extLst>
          </p:cNvPr>
          <p:cNvSpPr>
            <a:spLocks noGrp="1"/>
          </p:cNvSpPr>
          <p:nvPr>
            <p:ph type="title"/>
          </p:nvPr>
        </p:nvSpPr>
        <p:spPr>
          <a:xfrm>
            <a:off x="863029" y="1012004"/>
            <a:ext cx="3416158" cy="4795408"/>
          </a:xfrm>
        </p:spPr>
        <p:txBody>
          <a:bodyPr>
            <a:normAutofit/>
          </a:bodyPr>
          <a:lstStyle/>
          <a:p>
            <a:r>
              <a:rPr lang="en-IN" b="1">
                <a:solidFill>
                  <a:srgbClr val="FFFFFF"/>
                </a:solidFill>
              </a:rPr>
              <a:t>What is spring-boot-starter-parent dependency?</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6B3C2714-BA61-409E-B4E0-EA77681BDEA0}"/>
              </a:ext>
            </a:extLst>
          </p:cNvPr>
          <p:cNvGraphicFramePr>
            <a:graphicFrameLocks noGrp="1"/>
          </p:cNvGraphicFramePr>
          <p:nvPr>
            <p:ph idx="1"/>
            <p:extLst>
              <p:ext uri="{D42A27DB-BD31-4B8C-83A1-F6EECF244321}">
                <p14:modId xmlns:p14="http://schemas.microsoft.com/office/powerpoint/2010/main" val="31062030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49984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DCF19-C51F-4621-9098-82CAAF96530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Popular templates and their transitive dependencies</a:t>
            </a:r>
            <a:endParaRPr lang="en-US" sz="3200" kern="1200">
              <a:solidFill>
                <a:srgbClr val="FFFFFF"/>
              </a:solidFill>
              <a:latin typeface="+mj-lt"/>
              <a:ea typeface="+mj-ea"/>
              <a:cs typeface="+mj-cs"/>
            </a:endParaRPr>
          </a:p>
        </p:txBody>
      </p:sp>
      <p:graphicFrame>
        <p:nvGraphicFramePr>
          <p:cNvPr id="5" name="Table 4">
            <a:extLst>
              <a:ext uri="{FF2B5EF4-FFF2-40B4-BE49-F238E27FC236}">
                <a16:creationId xmlns:a16="http://schemas.microsoft.com/office/drawing/2014/main" id="{35916E4A-23DF-4539-B207-3633109BBEE7}"/>
              </a:ext>
            </a:extLst>
          </p:cNvPr>
          <p:cNvGraphicFramePr>
            <a:graphicFrameLocks noGrp="1"/>
          </p:cNvGraphicFramePr>
          <p:nvPr/>
        </p:nvGraphicFramePr>
        <p:xfrm>
          <a:off x="4380963" y="640080"/>
          <a:ext cx="7001478" cy="5578820"/>
        </p:xfrm>
        <a:graphic>
          <a:graphicData uri="http://schemas.openxmlformats.org/drawingml/2006/table">
            <a:tbl>
              <a:tblPr firstRow="1" bandRow="1"/>
              <a:tblGrid>
                <a:gridCol w="3069597">
                  <a:extLst>
                    <a:ext uri="{9D8B030D-6E8A-4147-A177-3AD203B41FA5}">
                      <a16:colId xmlns:a16="http://schemas.microsoft.com/office/drawing/2014/main" val="1806426432"/>
                    </a:ext>
                  </a:extLst>
                </a:gridCol>
                <a:gridCol w="3931881">
                  <a:extLst>
                    <a:ext uri="{9D8B030D-6E8A-4147-A177-3AD203B41FA5}">
                      <a16:colId xmlns:a16="http://schemas.microsoft.com/office/drawing/2014/main" val="2538941260"/>
                    </a:ext>
                  </a:extLst>
                </a:gridCol>
              </a:tblGrid>
              <a:tr h="405894">
                <a:tc>
                  <a:txBody>
                    <a:bodyPr/>
                    <a:lstStyle/>
                    <a:p>
                      <a:r>
                        <a:rPr lang="en-IN" sz="1500" b="1" cap="all">
                          <a:effectLst/>
                        </a:rPr>
                        <a:t>Starter</a:t>
                      </a:r>
                    </a:p>
                  </a:txBody>
                  <a:tcPr marL="64700" marR="64700" marT="64700" marB="64700"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683B40"/>
                      </a:solidFill>
                      <a:prstDash val="solid"/>
                      <a:round/>
                      <a:headEnd type="none" w="med" len="med"/>
                      <a:tailEnd type="none" w="med" len="med"/>
                    </a:lnB>
                    <a:solidFill>
                      <a:srgbClr val="DADADA"/>
                    </a:solidFill>
                  </a:tcPr>
                </a:tc>
                <a:tc>
                  <a:txBody>
                    <a:bodyPr/>
                    <a:lstStyle/>
                    <a:p>
                      <a:r>
                        <a:rPr lang="en-IN" sz="1500" b="1" cap="all">
                          <a:effectLst/>
                        </a:rPr>
                        <a:t>Dependencies</a:t>
                      </a:r>
                    </a:p>
                  </a:txBody>
                  <a:tcPr marL="64700" marR="64700" marT="64700" marB="64700"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83E40"/>
                      </a:solidFill>
                      <a:prstDash val="solid"/>
                      <a:round/>
                      <a:headEnd type="none" w="med" len="med"/>
                      <a:tailEnd type="none" w="med" len="med"/>
                    </a:lnB>
                    <a:solidFill>
                      <a:srgbClr val="DADADA"/>
                    </a:solidFill>
                  </a:tcPr>
                </a:tc>
                <a:extLst>
                  <a:ext uri="{0D108BD9-81ED-4DB2-BD59-A6C34878D82A}">
                    <a16:rowId xmlns:a16="http://schemas.microsoft.com/office/drawing/2014/main" val="2872482023"/>
                  </a:ext>
                </a:extLst>
              </a:tr>
              <a:tr h="405894">
                <a:tc>
                  <a:txBody>
                    <a:bodyPr/>
                    <a:lstStyle/>
                    <a:p>
                      <a:r>
                        <a:rPr lang="en-IN" sz="1500">
                          <a:effectLst/>
                        </a:rPr>
                        <a:t>spring-boot-starter</a:t>
                      </a:r>
                    </a:p>
                  </a:txBody>
                  <a:tcPr marL="64700" marR="64700" marT="64700" marB="64700" anchor="ctr">
                    <a:lnL w="9525" cap="flat" cmpd="sng" algn="ctr">
                      <a:solidFill>
                        <a:srgbClr val="E83C40"/>
                      </a:solidFill>
                      <a:prstDash val="solid"/>
                      <a:round/>
                      <a:headEnd type="none" w="med" len="med"/>
                      <a:tailEnd type="none" w="med" len="med"/>
                    </a:lnL>
                    <a:lnR w="9525" cap="flat" cmpd="sng" algn="ctr">
                      <a:solidFill>
                        <a:srgbClr val="783D40"/>
                      </a:solidFill>
                      <a:prstDash val="solid"/>
                      <a:round/>
                      <a:headEnd type="none" w="med" len="med"/>
                      <a:tailEnd type="none" w="med" len="med"/>
                    </a:lnR>
                    <a:lnT w="9525" cap="flat" cmpd="sng" algn="ctr">
                      <a:solidFill>
                        <a:srgbClr val="683B40"/>
                      </a:solidFill>
                      <a:prstDash val="solid"/>
                      <a:round/>
                      <a:headEnd type="none" w="med" len="med"/>
                      <a:tailEnd type="none" w="med" len="med"/>
                    </a:lnT>
                    <a:lnB w="9525" cap="flat" cmpd="sng" algn="ctr">
                      <a:solidFill>
                        <a:srgbClr val="184040"/>
                      </a:solidFill>
                      <a:prstDash val="solid"/>
                      <a:round/>
                      <a:headEnd type="none" w="med" len="med"/>
                      <a:tailEnd type="none" w="med" len="med"/>
                    </a:lnB>
                  </a:tcPr>
                </a:tc>
                <a:tc>
                  <a:txBody>
                    <a:bodyPr/>
                    <a:lstStyle/>
                    <a:p>
                      <a:r>
                        <a:rPr lang="en-IN" sz="1500">
                          <a:effectLst/>
                        </a:rPr>
                        <a:t>spring-boot, spring-context, spring-beans</a:t>
                      </a:r>
                    </a:p>
                  </a:txBody>
                  <a:tcPr marL="64700" marR="64700" marT="64700" marB="64700" anchor="ctr">
                    <a:lnL w="9525" cap="flat" cmpd="sng" algn="ctr">
                      <a:solidFill>
                        <a:srgbClr val="783D40"/>
                      </a:solidFill>
                      <a:prstDash val="solid"/>
                      <a:round/>
                      <a:headEnd type="none" w="med" len="med"/>
                      <a:tailEnd type="none" w="med" len="med"/>
                    </a:lnL>
                    <a:lnR w="9525" cap="flat" cmpd="sng" algn="ctr">
                      <a:solidFill>
                        <a:srgbClr val="E83F40"/>
                      </a:solidFill>
                      <a:prstDash val="solid"/>
                      <a:round/>
                      <a:headEnd type="none" w="med" len="med"/>
                      <a:tailEnd type="none" w="med" len="med"/>
                    </a:lnR>
                    <a:lnT w="9525" cap="flat" cmpd="sng" algn="ctr">
                      <a:solidFill>
                        <a:srgbClr val="C83E40"/>
                      </a:solidFill>
                      <a:prstDash val="solid"/>
                      <a:round/>
                      <a:headEnd type="none" w="med" len="med"/>
                      <a:tailEnd type="none" w="med" len="med"/>
                    </a:lnT>
                    <a:lnB w="9525" cap="flat" cmpd="sng" algn="ctr">
                      <a:solidFill>
                        <a:srgbClr val="783D40"/>
                      </a:solidFill>
                      <a:prstDash val="solid"/>
                      <a:round/>
                      <a:headEnd type="none" w="med" len="med"/>
                      <a:tailEnd type="none" w="med" len="med"/>
                    </a:lnB>
                  </a:tcPr>
                </a:tc>
                <a:extLst>
                  <a:ext uri="{0D108BD9-81ED-4DB2-BD59-A6C34878D82A}">
                    <a16:rowId xmlns:a16="http://schemas.microsoft.com/office/drawing/2014/main" val="2246468237"/>
                  </a:ext>
                </a:extLst>
              </a:tr>
              <a:tr h="641925">
                <a:tc>
                  <a:txBody>
                    <a:bodyPr/>
                    <a:lstStyle/>
                    <a:p>
                      <a:r>
                        <a:rPr lang="en-IN" sz="1500">
                          <a:effectLst/>
                        </a:rPr>
                        <a:t>spring-boot-starter-jersey</a:t>
                      </a:r>
                    </a:p>
                  </a:txBody>
                  <a:tcPr marL="64700" marR="64700" marT="64700" marB="64700" anchor="ctr">
                    <a:lnL w="9525" cap="flat" cmpd="sng" algn="ctr">
                      <a:solidFill>
                        <a:srgbClr val="583F40"/>
                      </a:solidFill>
                      <a:prstDash val="solid"/>
                      <a:round/>
                      <a:headEnd type="none" w="med" len="med"/>
                      <a:tailEnd type="none" w="med" len="med"/>
                    </a:lnL>
                    <a:lnR w="9525" cap="flat" cmpd="sng" algn="ctr">
                      <a:solidFill>
                        <a:srgbClr val="B83F40"/>
                      </a:solidFill>
                      <a:prstDash val="solid"/>
                      <a:round/>
                      <a:headEnd type="none" w="med" len="med"/>
                      <a:tailEnd type="none" w="med" len="med"/>
                    </a:lnR>
                    <a:lnT w="9525" cap="flat" cmpd="sng" algn="ctr">
                      <a:solidFill>
                        <a:srgbClr val="184040"/>
                      </a:solidFill>
                      <a:prstDash val="solid"/>
                      <a:round/>
                      <a:headEnd type="none" w="med" len="med"/>
                      <a:tailEnd type="none" w="med" len="med"/>
                    </a:lnT>
                    <a:lnB w="9525" cap="flat" cmpd="sng" algn="ctr">
                      <a:solidFill>
                        <a:srgbClr val="484040"/>
                      </a:solidFill>
                      <a:prstDash val="solid"/>
                      <a:round/>
                      <a:headEnd type="none" w="med" len="med"/>
                      <a:tailEnd type="none" w="med" len="med"/>
                    </a:lnB>
                  </a:tcPr>
                </a:tc>
                <a:tc>
                  <a:txBody>
                    <a:bodyPr/>
                    <a:lstStyle/>
                    <a:p>
                      <a:r>
                        <a:rPr lang="en-IN" sz="1500">
                          <a:effectLst/>
                        </a:rPr>
                        <a:t>jersey-container-servlet-core, jersey-container-servlet, jersey-server</a:t>
                      </a:r>
                    </a:p>
                  </a:txBody>
                  <a:tcPr marL="64700" marR="64700" marT="64700" marB="64700" anchor="ctr">
                    <a:lnL w="9525" cap="flat" cmpd="sng" algn="ctr">
                      <a:solidFill>
                        <a:srgbClr val="B83F40"/>
                      </a:solidFill>
                      <a:prstDash val="solid"/>
                      <a:round/>
                      <a:headEnd type="none" w="med" len="med"/>
                      <a:tailEnd type="none" w="med" len="med"/>
                    </a:lnL>
                    <a:lnR w="9525" cap="flat" cmpd="sng" algn="ctr">
                      <a:solidFill>
                        <a:srgbClr val="E83F40"/>
                      </a:solidFill>
                      <a:prstDash val="solid"/>
                      <a:round/>
                      <a:headEnd type="none" w="med" len="med"/>
                      <a:tailEnd type="none" w="med" len="med"/>
                    </a:lnR>
                    <a:lnT w="9525" cap="flat" cmpd="sng" algn="ctr">
                      <a:solidFill>
                        <a:srgbClr val="783D40"/>
                      </a:solidFill>
                      <a:prstDash val="solid"/>
                      <a:round/>
                      <a:headEnd type="none" w="med" len="med"/>
                      <a:tailEnd type="none" w="med" len="med"/>
                    </a:lnT>
                    <a:lnB w="9525" cap="flat" cmpd="sng" algn="ctr">
                      <a:solidFill>
                        <a:srgbClr val="B83F40"/>
                      </a:solidFill>
                      <a:prstDash val="solid"/>
                      <a:round/>
                      <a:headEnd type="none" w="med" len="med"/>
                      <a:tailEnd type="none" w="med" len="med"/>
                    </a:lnB>
                  </a:tcPr>
                </a:tc>
                <a:extLst>
                  <a:ext uri="{0D108BD9-81ED-4DB2-BD59-A6C34878D82A}">
                    <a16:rowId xmlns:a16="http://schemas.microsoft.com/office/drawing/2014/main" val="1796453572"/>
                  </a:ext>
                </a:extLst>
              </a:tr>
              <a:tr h="405894">
                <a:tc>
                  <a:txBody>
                    <a:bodyPr/>
                    <a:lstStyle/>
                    <a:p>
                      <a:r>
                        <a:rPr lang="en-IN" sz="1500">
                          <a:effectLst/>
                        </a:rPr>
                        <a:t>spring-boot-starter-actuator</a:t>
                      </a:r>
                    </a:p>
                  </a:txBody>
                  <a:tcPr marL="64700" marR="64700" marT="64700" marB="64700" anchor="ctr">
                    <a:lnL w="9525" cap="flat" cmpd="sng" algn="ctr">
                      <a:solidFill>
                        <a:srgbClr val="184040"/>
                      </a:solidFill>
                      <a:prstDash val="solid"/>
                      <a:round/>
                      <a:headEnd type="none" w="med" len="med"/>
                      <a:tailEnd type="none" w="med" len="med"/>
                    </a:lnL>
                    <a:lnR w="9525" cap="flat" cmpd="sng" algn="ctr">
                      <a:solidFill>
                        <a:srgbClr val="583F40"/>
                      </a:solidFill>
                      <a:prstDash val="solid"/>
                      <a:round/>
                      <a:headEnd type="none" w="med" len="med"/>
                      <a:tailEnd type="none" w="med" len="med"/>
                    </a:lnR>
                    <a:lnT w="9525" cap="flat" cmpd="sng" algn="ctr">
                      <a:solidFill>
                        <a:srgbClr val="484040"/>
                      </a:solidFill>
                      <a:prstDash val="solid"/>
                      <a:round/>
                      <a:headEnd type="none" w="med" len="med"/>
                      <a:tailEnd type="none" w="med" len="med"/>
                    </a:lnT>
                    <a:lnB w="9525" cap="flat" cmpd="sng" algn="ctr">
                      <a:solidFill>
                        <a:srgbClr val="583F40"/>
                      </a:solidFill>
                      <a:prstDash val="solid"/>
                      <a:round/>
                      <a:headEnd type="none" w="med" len="med"/>
                      <a:tailEnd type="none" w="med" len="med"/>
                    </a:lnB>
                  </a:tcPr>
                </a:tc>
                <a:tc>
                  <a:txBody>
                    <a:bodyPr/>
                    <a:lstStyle/>
                    <a:p>
                      <a:r>
                        <a:rPr lang="en-IN" sz="1500">
                          <a:effectLst/>
                        </a:rPr>
                        <a:t>spring-boot-actuator, micrometer-core</a:t>
                      </a:r>
                    </a:p>
                  </a:txBody>
                  <a:tcPr marL="64700" marR="64700" marT="64700" marB="64700" anchor="ctr">
                    <a:lnL w="9525" cap="flat" cmpd="sng" algn="ctr">
                      <a:solidFill>
                        <a:srgbClr val="583F40"/>
                      </a:solidFill>
                      <a:prstDash val="solid"/>
                      <a:round/>
                      <a:headEnd type="none" w="med" len="med"/>
                      <a:tailEnd type="none" w="med" len="med"/>
                    </a:lnL>
                    <a:lnR w="9525" cap="flat" cmpd="sng" algn="ctr">
                      <a:solidFill>
                        <a:srgbClr val="A83D40"/>
                      </a:solidFill>
                      <a:prstDash val="solid"/>
                      <a:round/>
                      <a:headEnd type="none" w="med" len="med"/>
                      <a:tailEnd type="none" w="med" len="med"/>
                    </a:lnR>
                    <a:lnT w="9525" cap="flat" cmpd="sng" algn="ctr">
                      <a:solidFill>
                        <a:srgbClr val="B83F40"/>
                      </a:solidFill>
                      <a:prstDash val="solid"/>
                      <a:round/>
                      <a:headEnd type="none" w="med" len="med"/>
                      <a:tailEnd type="none" w="med" len="med"/>
                    </a:lnT>
                    <a:lnB w="9525" cap="flat" cmpd="sng" algn="ctr">
                      <a:solidFill>
                        <a:srgbClr val="C83E40"/>
                      </a:solidFill>
                      <a:prstDash val="solid"/>
                      <a:round/>
                      <a:headEnd type="none" w="med" len="med"/>
                      <a:tailEnd type="none" w="med" len="med"/>
                    </a:lnB>
                  </a:tcPr>
                </a:tc>
                <a:extLst>
                  <a:ext uri="{0D108BD9-81ED-4DB2-BD59-A6C34878D82A}">
                    <a16:rowId xmlns:a16="http://schemas.microsoft.com/office/drawing/2014/main" val="2011306606"/>
                  </a:ext>
                </a:extLst>
              </a:tr>
              <a:tr h="405894">
                <a:tc>
                  <a:txBody>
                    <a:bodyPr/>
                    <a:lstStyle/>
                    <a:p>
                      <a:r>
                        <a:rPr lang="en-IN" sz="1500">
                          <a:effectLst/>
                        </a:rPr>
                        <a:t>spring-boot-starter-aop</a:t>
                      </a:r>
                    </a:p>
                  </a:txBody>
                  <a:tcPr marL="64700" marR="64700" marT="64700" marB="64700" anchor="ctr">
                    <a:lnL w="9525" cap="flat" cmpd="sng" algn="ctr">
                      <a:solidFill>
                        <a:srgbClr val="C83B40"/>
                      </a:solidFill>
                      <a:prstDash val="solid"/>
                      <a:round/>
                      <a:headEnd type="none" w="med" len="med"/>
                      <a:tailEnd type="none" w="med" len="med"/>
                    </a:lnL>
                    <a:lnR w="9525" cap="flat" cmpd="sng" algn="ctr">
                      <a:solidFill>
                        <a:srgbClr val="D83D40"/>
                      </a:solidFill>
                      <a:prstDash val="solid"/>
                      <a:round/>
                      <a:headEnd type="none" w="med" len="med"/>
                      <a:tailEnd type="none" w="med" len="med"/>
                    </a:lnR>
                    <a:lnT w="9525" cap="flat" cmpd="sng" algn="ctr">
                      <a:solidFill>
                        <a:srgbClr val="583F40"/>
                      </a:solidFill>
                      <a:prstDash val="solid"/>
                      <a:round/>
                      <a:headEnd type="none" w="med" len="med"/>
                      <a:tailEnd type="none" w="med" len="med"/>
                    </a:lnT>
                    <a:lnB w="9525" cap="flat" cmpd="sng" algn="ctr">
                      <a:solidFill>
                        <a:srgbClr val="C83B40"/>
                      </a:solidFill>
                      <a:prstDash val="solid"/>
                      <a:round/>
                      <a:headEnd type="none" w="med" len="med"/>
                      <a:tailEnd type="none" w="med" len="med"/>
                    </a:lnB>
                  </a:tcPr>
                </a:tc>
                <a:tc>
                  <a:txBody>
                    <a:bodyPr/>
                    <a:lstStyle/>
                    <a:p>
                      <a:r>
                        <a:rPr lang="en-IN" sz="1500">
                          <a:effectLst/>
                        </a:rPr>
                        <a:t>spring-aop, aspectjrt, aspectjweaver</a:t>
                      </a:r>
                    </a:p>
                  </a:txBody>
                  <a:tcPr marL="64700" marR="64700" marT="64700" marB="64700" anchor="ctr">
                    <a:lnL w="9525" cap="flat" cmpd="sng" algn="ctr">
                      <a:solidFill>
                        <a:srgbClr val="D83D40"/>
                      </a:solidFill>
                      <a:prstDash val="solid"/>
                      <a:round/>
                      <a:headEnd type="none" w="med" len="med"/>
                      <a:tailEnd type="none" w="med" len="med"/>
                    </a:lnL>
                    <a:lnR w="9525" cap="flat" cmpd="sng" algn="ctr">
                      <a:solidFill>
                        <a:srgbClr val="683E40"/>
                      </a:solidFill>
                      <a:prstDash val="solid"/>
                      <a:round/>
                      <a:headEnd type="none" w="med" len="med"/>
                      <a:tailEnd type="none" w="med" len="med"/>
                    </a:lnR>
                    <a:lnT w="9525" cap="flat" cmpd="sng" algn="ctr">
                      <a:solidFill>
                        <a:srgbClr val="C83E40"/>
                      </a:solidFill>
                      <a:prstDash val="solid"/>
                      <a:round/>
                      <a:headEnd type="none" w="med" len="med"/>
                      <a:tailEnd type="none" w="med" len="med"/>
                    </a:lnT>
                    <a:lnB w="9525" cap="flat" cmpd="sng" algn="ctr">
                      <a:solidFill>
                        <a:srgbClr val="784040"/>
                      </a:solidFill>
                      <a:prstDash val="solid"/>
                      <a:round/>
                      <a:headEnd type="none" w="med" len="med"/>
                      <a:tailEnd type="none" w="med" len="med"/>
                    </a:lnB>
                  </a:tcPr>
                </a:tc>
                <a:extLst>
                  <a:ext uri="{0D108BD9-81ED-4DB2-BD59-A6C34878D82A}">
                    <a16:rowId xmlns:a16="http://schemas.microsoft.com/office/drawing/2014/main" val="2284894481"/>
                  </a:ext>
                </a:extLst>
              </a:tr>
              <a:tr h="405894">
                <a:tc>
                  <a:txBody>
                    <a:bodyPr/>
                    <a:lstStyle/>
                    <a:p>
                      <a:r>
                        <a:rPr lang="en-IN" sz="1500">
                          <a:effectLst/>
                        </a:rPr>
                        <a:t>spring-boot-starter-data-rest</a:t>
                      </a:r>
                    </a:p>
                  </a:txBody>
                  <a:tcPr marL="64700" marR="64700" marT="64700" marB="64700" anchor="ctr">
                    <a:lnL w="9525" cap="flat" cmpd="sng" algn="ctr">
                      <a:solidFill>
                        <a:srgbClr val="683B40"/>
                      </a:solidFill>
                      <a:prstDash val="solid"/>
                      <a:round/>
                      <a:headEnd type="none" w="med" len="med"/>
                      <a:tailEnd type="none" w="med" len="med"/>
                    </a:lnL>
                    <a:lnR w="9525" cap="flat" cmpd="sng" algn="ctr">
                      <a:solidFill>
                        <a:srgbClr val="583F40"/>
                      </a:solidFill>
                      <a:prstDash val="solid"/>
                      <a:round/>
                      <a:headEnd type="none" w="med" len="med"/>
                      <a:tailEnd type="none" w="med" len="med"/>
                    </a:lnR>
                    <a:lnT w="9525" cap="flat" cmpd="sng" algn="ctr">
                      <a:solidFill>
                        <a:srgbClr val="C83B40"/>
                      </a:solidFill>
                      <a:prstDash val="solid"/>
                      <a:round/>
                      <a:headEnd type="none" w="med" len="med"/>
                      <a:tailEnd type="none" w="med" len="med"/>
                    </a:lnT>
                    <a:lnB w="9525" cap="flat" cmpd="sng" algn="ctr">
                      <a:solidFill>
                        <a:srgbClr val="583F40"/>
                      </a:solidFill>
                      <a:prstDash val="solid"/>
                      <a:round/>
                      <a:headEnd type="none" w="med" len="med"/>
                      <a:tailEnd type="none" w="med" len="med"/>
                    </a:lnB>
                  </a:tcPr>
                </a:tc>
                <a:tc>
                  <a:txBody>
                    <a:bodyPr/>
                    <a:lstStyle/>
                    <a:p>
                      <a:r>
                        <a:rPr lang="en-IN" sz="1500">
                          <a:effectLst/>
                        </a:rPr>
                        <a:t>spring-hateoas, spring-data-rest-webmvc</a:t>
                      </a:r>
                    </a:p>
                  </a:txBody>
                  <a:tcPr marL="64700" marR="64700" marT="64700" marB="64700" anchor="ctr">
                    <a:lnL w="9525" cap="flat" cmpd="sng" algn="ctr">
                      <a:solidFill>
                        <a:srgbClr val="583F40"/>
                      </a:solidFill>
                      <a:prstDash val="solid"/>
                      <a:round/>
                      <a:headEnd type="none" w="med" len="med"/>
                      <a:tailEnd type="none" w="med" len="med"/>
                    </a:lnL>
                    <a:lnR w="9525" cap="flat" cmpd="sng" algn="ctr">
                      <a:solidFill>
                        <a:srgbClr val="A84040"/>
                      </a:solidFill>
                      <a:prstDash val="solid"/>
                      <a:round/>
                      <a:headEnd type="none" w="med" len="med"/>
                      <a:tailEnd type="none" w="med" len="med"/>
                    </a:lnR>
                    <a:lnT w="9525" cap="flat" cmpd="sng" algn="ctr">
                      <a:solidFill>
                        <a:srgbClr val="784040"/>
                      </a:solidFill>
                      <a:prstDash val="solid"/>
                      <a:round/>
                      <a:headEnd type="none" w="med" len="med"/>
                      <a:tailEnd type="none" w="med" len="med"/>
                    </a:lnT>
                    <a:lnB w="9525" cap="flat" cmpd="sng" algn="ctr">
                      <a:solidFill>
                        <a:srgbClr val="D83D40"/>
                      </a:solidFill>
                      <a:prstDash val="solid"/>
                      <a:round/>
                      <a:headEnd type="none" w="med" len="med"/>
                      <a:tailEnd type="none" w="med" len="med"/>
                    </a:lnB>
                  </a:tcPr>
                </a:tc>
                <a:extLst>
                  <a:ext uri="{0D108BD9-81ED-4DB2-BD59-A6C34878D82A}">
                    <a16:rowId xmlns:a16="http://schemas.microsoft.com/office/drawing/2014/main" val="2457984231"/>
                  </a:ext>
                </a:extLst>
              </a:tr>
              <a:tr h="405894">
                <a:tc>
                  <a:txBody>
                    <a:bodyPr/>
                    <a:lstStyle/>
                    <a:p>
                      <a:r>
                        <a:rPr lang="en-IN" sz="1500">
                          <a:effectLst/>
                        </a:rPr>
                        <a:t>spring-boot-starter-hateoas</a:t>
                      </a:r>
                    </a:p>
                  </a:txBody>
                  <a:tcPr marL="64700" marR="64700" marT="64700" marB="64700" anchor="ctr">
                    <a:lnL w="9525" cap="flat" cmpd="sng" algn="ctr">
                      <a:solidFill>
                        <a:srgbClr val="683B40"/>
                      </a:solidFill>
                      <a:prstDash val="solid"/>
                      <a:round/>
                      <a:headEnd type="none" w="med" len="med"/>
                      <a:tailEnd type="none" w="med" len="med"/>
                    </a:lnL>
                    <a:lnR w="9525" cap="flat" cmpd="sng" algn="ctr">
                      <a:solidFill>
                        <a:srgbClr val="683B40"/>
                      </a:solidFill>
                      <a:prstDash val="solid"/>
                      <a:round/>
                      <a:headEnd type="none" w="med" len="med"/>
                      <a:tailEnd type="none" w="med" len="med"/>
                    </a:lnR>
                    <a:lnT w="9525" cap="flat" cmpd="sng" algn="ctr">
                      <a:solidFill>
                        <a:srgbClr val="583F40"/>
                      </a:solidFill>
                      <a:prstDash val="solid"/>
                      <a:round/>
                      <a:headEnd type="none" w="med" len="med"/>
                      <a:tailEnd type="none" w="med" len="med"/>
                    </a:lnT>
                    <a:lnB w="9525" cap="flat" cmpd="sng" algn="ctr">
                      <a:solidFill>
                        <a:srgbClr val="683B40"/>
                      </a:solidFill>
                      <a:prstDash val="solid"/>
                      <a:round/>
                      <a:headEnd type="none" w="med" len="med"/>
                      <a:tailEnd type="none" w="med" len="med"/>
                    </a:lnB>
                  </a:tcPr>
                </a:tc>
                <a:tc>
                  <a:txBody>
                    <a:bodyPr/>
                    <a:lstStyle/>
                    <a:p>
                      <a:r>
                        <a:rPr lang="en-IN" sz="1500">
                          <a:effectLst/>
                        </a:rPr>
                        <a:t>spring-hateoas</a:t>
                      </a:r>
                    </a:p>
                  </a:txBody>
                  <a:tcPr marL="64700" marR="64700" marT="64700" marB="64700" anchor="ctr">
                    <a:lnL w="9525" cap="flat" cmpd="sng" algn="ctr">
                      <a:solidFill>
                        <a:srgbClr val="683B40"/>
                      </a:solidFill>
                      <a:prstDash val="solid"/>
                      <a:round/>
                      <a:headEnd type="none" w="med" len="med"/>
                      <a:tailEnd type="none" w="med" len="med"/>
                    </a:lnL>
                    <a:lnR w="9525" cap="flat" cmpd="sng" algn="ctr">
                      <a:solidFill>
                        <a:srgbClr val="B83F40"/>
                      </a:solidFill>
                      <a:prstDash val="solid"/>
                      <a:round/>
                      <a:headEnd type="none" w="med" len="med"/>
                      <a:tailEnd type="none" w="med" len="med"/>
                    </a:lnR>
                    <a:lnT w="9525" cap="flat" cmpd="sng" algn="ctr">
                      <a:solidFill>
                        <a:srgbClr val="D83D40"/>
                      </a:solidFill>
                      <a:prstDash val="solid"/>
                      <a:round/>
                      <a:headEnd type="none" w="med" len="med"/>
                      <a:tailEnd type="none" w="med" len="med"/>
                    </a:lnT>
                    <a:lnB w="9525" cap="flat" cmpd="sng" algn="ctr">
                      <a:solidFill>
                        <a:srgbClr val="084140"/>
                      </a:solidFill>
                      <a:prstDash val="solid"/>
                      <a:round/>
                      <a:headEnd type="none" w="med" len="med"/>
                      <a:tailEnd type="none" w="med" len="med"/>
                    </a:lnB>
                  </a:tcPr>
                </a:tc>
                <a:extLst>
                  <a:ext uri="{0D108BD9-81ED-4DB2-BD59-A6C34878D82A}">
                    <a16:rowId xmlns:a16="http://schemas.microsoft.com/office/drawing/2014/main" val="3037689858"/>
                  </a:ext>
                </a:extLst>
              </a:tr>
              <a:tr h="405894">
                <a:tc>
                  <a:txBody>
                    <a:bodyPr/>
                    <a:lstStyle/>
                    <a:p>
                      <a:r>
                        <a:rPr lang="en-IN" sz="1500">
                          <a:effectLst/>
                        </a:rPr>
                        <a:t>spring-boot-starter-logging</a:t>
                      </a:r>
                    </a:p>
                  </a:txBody>
                  <a:tcPr marL="64700" marR="64700" marT="64700" marB="64700" anchor="ctr">
                    <a:lnL w="9525" cap="flat" cmpd="sng" algn="ctr">
                      <a:solidFill>
                        <a:srgbClr val="683E40"/>
                      </a:solidFill>
                      <a:prstDash val="solid"/>
                      <a:round/>
                      <a:headEnd type="none" w="med" len="med"/>
                      <a:tailEnd type="none" w="med" len="med"/>
                    </a:lnL>
                    <a:lnR w="9525" cap="flat" cmpd="sng" algn="ctr">
                      <a:solidFill>
                        <a:srgbClr val="784040"/>
                      </a:solidFill>
                      <a:prstDash val="solid"/>
                      <a:round/>
                      <a:headEnd type="none" w="med" len="med"/>
                      <a:tailEnd type="none" w="med" len="med"/>
                    </a:lnR>
                    <a:lnT w="9525" cap="flat" cmpd="sng" algn="ctr">
                      <a:solidFill>
                        <a:srgbClr val="683B40"/>
                      </a:solidFill>
                      <a:prstDash val="solid"/>
                      <a:round/>
                      <a:headEnd type="none" w="med" len="med"/>
                      <a:tailEnd type="none" w="med" len="med"/>
                    </a:lnT>
                    <a:lnB w="9525" cap="flat" cmpd="sng" algn="ctr">
                      <a:solidFill>
                        <a:srgbClr val="983B40"/>
                      </a:solidFill>
                      <a:prstDash val="solid"/>
                      <a:round/>
                      <a:headEnd type="none" w="med" len="med"/>
                      <a:tailEnd type="none" w="med" len="med"/>
                    </a:lnB>
                  </a:tcPr>
                </a:tc>
                <a:tc>
                  <a:txBody>
                    <a:bodyPr/>
                    <a:lstStyle/>
                    <a:p>
                      <a:r>
                        <a:rPr lang="en-IN" sz="1500">
                          <a:effectLst/>
                        </a:rPr>
                        <a:t>logback-classic, jcl-over-slf4j, jul-to-slf4j</a:t>
                      </a:r>
                    </a:p>
                  </a:txBody>
                  <a:tcPr marL="64700" marR="64700" marT="64700" marB="64700" anchor="ctr">
                    <a:lnL w="9525" cap="flat" cmpd="sng" algn="ctr">
                      <a:solidFill>
                        <a:srgbClr val="784040"/>
                      </a:solidFill>
                      <a:prstDash val="solid"/>
                      <a:round/>
                      <a:headEnd type="none" w="med" len="med"/>
                      <a:tailEnd type="none" w="med" len="med"/>
                    </a:lnL>
                    <a:lnR w="9525" cap="flat" cmpd="sng" algn="ctr">
                      <a:solidFill>
                        <a:srgbClr val="A84040"/>
                      </a:solidFill>
                      <a:prstDash val="solid"/>
                      <a:round/>
                      <a:headEnd type="none" w="med" len="med"/>
                      <a:tailEnd type="none" w="med" len="med"/>
                    </a:lnR>
                    <a:lnT w="9525" cap="flat" cmpd="sng" algn="ctr">
                      <a:solidFill>
                        <a:srgbClr val="084140"/>
                      </a:solidFill>
                      <a:prstDash val="solid"/>
                      <a:round/>
                      <a:headEnd type="none" w="med" len="med"/>
                      <a:tailEnd type="none" w="med" len="med"/>
                    </a:lnT>
                    <a:lnB w="9525" cap="flat" cmpd="sng" algn="ctr">
                      <a:solidFill>
                        <a:srgbClr val="C83E40"/>
                      </a:solidFill>
                      <a:prstDash val="solid"/>
                      <a:round/>
                      <a:headEnd type="none" w="med" len="med"/>
                      <a:tailEnd type="none" w="med" len="med"/>
                    </a:lnB>
                  </a:tcPr>
                </a:tc>
                <a:extLst>
                  <a:ext uri="{0D108BD9-81ED-4DB2-BD59-A6C34878D82A}">
                    <a16:rowId xmlns:a16="http://schemas.microsoft.com/office/drawing/2014/main" val="4292972727"/>
                  </a:ext>
                </a:extLst>
              </a:tr>
              <a:tr h="405894">
                <a:tc>
                  <a:txBody>
                    <a:bodyPr/>
                    <a:lstStyle/>
                    <a:p>
                      <a:r>
                        <a:rPr lang="en-IN" sz="1500">
                          <a:effectLst/>
                        </a:rPr>
                        <a:t>spring-boot-starter-log4j2</a:t>
                      </a:r>
                    </a:p>
                  </a:txBody>
                  <a:tcPr marL="64700" marR="64700" marT="64700" marB="64700" anchor="ctr">
                    <a:lnL w="9525" cap="flat" cmpd="sng" algn="ctr">
                      <a:solidFill>
                        <a:srgbClr val="683E40"/>
                      </a:solidFill>
                      <a:prstDash val="solid"/>
                      <a:round/>
                      <a:headEnd type="none" w="med" len="med"/>
                      <a:tailEnd type="none" w="med" len="med"/>
                    </a:lnL>
                    <a:lnR w="9525" cap="flat" cmpd="sng" algn="ctr">
                      <a:solidFill>
                        <a:srgbClr val="A84040"/>
                      </a:solidFill>
                      <a:prstDash val="solid"/>
                      <a:round/>
                      <a:headEnd type="none" w="med" len="med"/>
                      <a:tailEnd type="none" w="med" len="med"/>
                    </a:lnR>
                    <a:lnT w="9525" cap="flat" cmpd="sng" algn="ctr">
                      <a:solidFill>
                        <a:srgbClr val="983B40"/>
                      </a:solidFill>
                      <a:prstDash val="solid"/>
                      <a:round/>
                      <a:headEnd type="none" w="med" len="med"/>
                      <a:tailEnd type="none" w="med" len="med"/>
                    </a:lnT>
                    <a:lnB w="9525" cap="flat" cmpd="sng" algn="ctr">
                      <a:solidFill>
                        <a:srgbClr val="C83B40"/>
                      </a:solidFill>
                      <a:prstDash val="solid"/>
                      <a:round/>
                      <a:headEnd type="none" w="med" len="med"/>
                      <a:tailEnd type="none" w="med" len="med"/>
                    </a:lnB>
                  </a:tcPr>
                </a:tc>
                <a:tc>
                  <a:txBody>
                    <a:bodyPr/>
                    <a:lstStyle/>
                    <a:p>
                      <a:r>
                        <a:rPr lang="en-IN" sz="1500">
                          <a:effectLst/>
                        </a:rPr>
                        <a:t>log4j2, log4j-slf4j-impl</a:t>
                      </a:r>
                    </a:p>
                  </a:txBody>
                  <a:tcPr marL="64700" marR="64700" marT="64700" marB="64700" anchor="ctr">
                    <a:lnL w="9525" cap="flat" cmpd="sng" algn="ctr">
                      <a:solidFill>
                        <a:srgbClr val="A84040"/>
                      </a:solidFill>
                      <a:prstDash val="solid"/>
                      <a:round/>
                      <a:headEnd type="none" w="med" len="med"/>
                      <a:tailEnd type="none" w="med" len="med"/>
                    </a:lnL>
                    <a:lnR w="9525" cap="flat" cmpd="sng" algn="ctr">
                      <a:solidFill>
                        <a:srgbClr val="084140"/>
                      </a:solidFill>
                      <a:prstDash val="solid"/>
                      <a:round/>
                      <a:headEnd type="none" w="med" len="med"/>
                      <a:tailEnd type="none" w="med" len="med"/>
                    </a:lnR>
                    <a:lnT w="9525" cap="flat" cmpd="sng" algn="ctr">
                      <a:solidFill>
                        <a:srgbClr val="C83E40"/>
                      </a:solidFill>
                      <a:prstDash val="solid"/>
                      <a:round/>
                      <a:headEnd type="none" w="med" len="med"/>
                      <a:tailEnd type="none" w="med" len="med"/>
                    </a:lnT>
                    <a:lnB w="9525" cap="flat" cmpd="sng" algn="ctr">
                      <a:solidFill>
                        <a:srgbClr val="C83B40"/>
                      </a:solidFill>
                      <a:prstDash val="solid"/>
                      <a:round/>
                      <a:headEnd type="none" w="med" len="med"/>
                      <a:tailEnd type="none" w="med" len="med"/>
                    </a:lnB>
                  </a:tcPr>
                </a:tc>
                <a:extLst>
                  <a:ext uri="{0D108BD9-81ED-4DB2-BD59-A6C34878D82A}">
                    <a16:rowId xmlns:a16="http://schemas.microsoft.com/office/drawing/2014/main" val="2186822830"/>
                  </a:ext>
                </a:extLst>
              </a:tr>
              <a:tr h="405894">
                <a:tc>
                  <a:txBody>
                    <a:bodyPr/>
                    <a:lstStyle/>
                    <a:p>
                      <a:r>
                        <a:rPr lang="en-IN" sz="1500">
                          <a:effectLst/>
                        </a:rPr>
                        <a:t>spring-boot-starter-security</a:t>
                      </a:r>
                    </a:p>
                  </a:txBody>
                  <a:tcPr marL="64700" marR="64700" marT="64700" marB="64700" anchor="ctr">
                    <a:lnL w="9525" cap="flat" cmpd="sng" algn="ctr">
                      <a:solidFill>
                        <a:srgbClr val="983B40"/>
                      </a:solidFill>
                      <a:prstDash val="solid"/>
                      <a:round/>
                      <a:headEnd type="none" w="med" len="med"/>
                      <a:tailEnd type="none" w="med" len="med"/>
                    </a:lnL>
                    <a:lnR w="9525" cap="flat" cmpd="sng" algn="ctr">
                      <a:solidFill>
                        <a:srgbClr val="084140"/>
                      </a:solidFill>
                      <a:prstDash val="solid"/>
                      <a:round/>
                      <a:headEnd type="none" w="med" len="med"/>
                      <a:tailEnd type="none" w="med" len="med"/>
                    </a:lnR>
                    <a:lnT w="9525" cap="flat" cmpd="sng" algn="ctr">
                      <a:solidFill>
                        <a:srgbClr val="C83B40"/>
                      </a:solidFill>
                      <a:prstDash val="solid"/>
                      <a:round/>
                      <a:headEnd type="none" w="med" len="med"/>
                      <a:tailEnd type="none" w="med" len="med"/>
                    </a:lnT>
                    <a:lnB w="9525" cap="flat" cmpd="sng" algn="ctr">
                      <a:solidFill>
                        <a:srgbClr val="984140"/>
                      </a:solidFill>
                      <a:prstDash val="solid"/>
                      <a:round/>
                      <a:headEnd type="none" w="med" len="med"/>
                      <a:tailEnd type="none" w="med" len="med"/>
                    </a:lnB>
                  </a:tcPr>
                </a:tc>
                <a:tc>
                  <a:txBody>
                    <a:bodyPr/>
                    <a:lstStyle/>
                    <a:p>
                      <a:r>
                        <a:rPr lang="en-IN" sz="1500">
                          <a:effectLst/>
                        </a:rPr>
                        <a:t>spring-security-web, spring-security-config</a:t>
                      </a:r>
                    </a:p>
                  </a:txBody>
                  <a:tcPr marL="64700" marR="64700" marT="64700" marB="64700" anchor="ctr">
                    <a:lnL w="9525" cap="flat" cmpd="sng" algn="ctr">
                      <a:solidFill>
                        <a:srgbClr val="084140"/>
                      </a:solidFill>
                      <a:prstDash val="solid"/>
                      <a:round/>
                      <a:headEnd type="none" w="med" len="med"/>
                      <a:tailEnd type="none" w="med" len="med"/>
                    </a:lnL>
                    <a:lnR w="9525" cap="flat" cmpd="sng" algn="ctr">
                      <a:solidFill>
                        <a:srgbClr val="983B40"/>
                      </a:solidFill>
                      <a:prstDash val="solid"/>
                      <a:round/>
                      <a:headEnd type="none" w="med" len="med"/>
                      <a:tailEnd type="none" w="med" len="med"/>
                    </a:lnR>
                    <a:lnT w="9525" cap="flat" cmpd="sng" algn="ctr">
                      <a:solidFill>
                        <a:srgbClr val="C83B40"/>
                      </a:solidFill>
                      <a:prstDash val="solid"/>
                      <a:round/>
                      <a:headEnd type="none" w="med" len="med"/>
                      <a:tailEnd type="none" w="med" len="med"/>
                    </a:lnT>
                    <a:lnB w="9525" cap="flat" cmpd="sng" algn="ctr">
                      <a:solidFill>
                        <a:srgbClr val="084440"/>
                      </a:solidFill>
                      <a:prstDash val="solid"/>
                      <a:round/>
                      <a:headEnd type="none" w="med" len="med"/>
                      <a:tailEnd type="none" w="med" len="med"/>
                    </a:lnB>
                  </a:tcPr>
                </a:tc>
                <a:extLst>
                  <a:ext uri="{0D108BD9-81ED-4DB2-BD59-A6C34878D82A}">
                    <a16:rowId xmlns:a16="http://schemas.microsoft.com/office/drawing/2014/main" val="651462962"/>
                  </a:ext>
                </a:extLst>
              </a:tr>
              <a:tr h="877955">
                <a:tc>
                  <a:txBody>
                    <a:bodyPr/>
                    <a:lstStyle/>
                    <a:p>
                      <a:r>
                        <a:rPr lang="en-IN" sz="1500">
                          <a:effectLst/>
                        </a:rPr>
                        <a:t>spring-boot-starter-test</a:t>
                      </a:r>
                    </a:p>
                  </a:txBody>
                  <a:tcPr marL="64700" marR="64700" marT="64700" marB="64700" anchor="ctr">
                    <a:lnL w="9525" cap="flat" cmpd="sng" algn="ctr">
                      <a:solidFill>
                        <a:srgbClr val="983B40"/>
                      </a:solidFill>
                      <a:prstDash val="solid"/>
                      <a:round/>
                      <a:headEnd type="none" w="med" len="med"/>
                      <a:tailEnd type="none" w="med" len="med"/>
                    </a:lnL>
                    <a:lnR w="9525" cap="flat" cmpd="sng" algn="ctr">
                      <a:solidFill>
                        <a:srgbClr val="984140"/>
                      </a:solidFill>
                      <a:prstDash val="solid"/>
                      <a:round/>
                      <a:headEnd type="none" w="med" len="med"/>
                      <a:tailEnd type="none" w="med" len="med"/>
                    </a:lnR>
                    <a:lnT w="9525" cap="flat" cmpd="sng" algn="ctr">
                      <a:solidFill>
                        <a:srgbClr val="984140"/>
                      </a:solidFill>
                      <a:prstDash val="solid"/>
                      <a:round/>
                      <a:headEnd type="none" w="med" len="med"/>
                      <a:tailEnd type="none" w="med" len="med"/>
                    </a:lnT>
                    <a:lnB w="9525" cap="flat" cmpd="sng" algn="ctr">
                      <a:solidFill>
                        <a:srgbClr val="284240"/>
                      </a:solidFill>
                      <a:prstDash val="solid"/>
                      <a:round/>
                      <a:headEnd type="none" w="med" len="med"/>
                      <a:tailEnd type="none" w="med" len="med"/>
                    </a:lnB>
                  </a:tcPr>
                </a:tc>
                <a:tc>
                  <a:txBody>
                    <a:bodyPr/>
                    <a:lstStyle/>
                    <a:p>
                      <a:r>
                        <a:rPr lang="en-US" sz="1500">
                          <a:effectLst/>
                        </a:rPr>
                        <a:t>spring-test, spring-boot,junit,mockito, hamcrest-library, assertj, jsonassert, json-path</a:t>
                      </a:r>
                    </a:p>
                  </a:txBody>
                  <a:tcPr marL="64700" marR="64700" marT="64700" marB="64700" anchor="ctr">
                    <a:lnL w="9525" cap="flat" cmpd="sng" algn="ctr">
                      <a:solidFill>
                        <a:srgbClr val="984140"/>
                      </a:solidFill>
                      <a:prstDash val="solid"/>
                      <a:round/>
                      <a:headEnd type="none" w="med" len="med"/>
                      <a:tailEnd type="none" w="med" len="med"/>
                    </a:lnL>
                    <a:lnR w="9525" cap="flat" cmpd="sng" algn="ctr">
                      <a:solidFill>
                        <a:srgbClr val="084740"/>
                      </a:solidFill>
                      <a:prstDash val="solid"/>
                      <a:round/>
                      <a:headEnd type="none" w="med" len="med"/>
                      <a:tailEnd type="none" w="med" len="med"/>
                    </a:lnR>
                    <a:lnT w="9525" cap="flat" cmpd="sng" algn="ctr">
                      <a:solidFill>
                        <a:srgbClr val="084440"/>
                      </a:solidFill>
                      <a:prstDash val="solid"/>
                      <a:round/>
                      <a:headEnd type="none" w="med" len="med"/>
                      <a:tailEnd type="none" w="med" len="med"/>
                    </a:lnT>
                    <a:lnB w="9525" cap="flat" cmpd="sng" algn="ctr">
                      <a:solidFill>
                        <a:srgbClr val="884240"/>
                      </a:solidFill>
                      <a:prstDash val="solid"/>
                      <a:round/>
                      <a:headEnd type="none" w="med" len="med"/>
                      <a:tailEnd type="none" w="med" len="med"/>
                    </a:lnB>
                  </a:tcPr>
                </a:tc>
                <a:extLst>
                  <a:ext uri="{0D108BD9-81ED-4DB2-BD59-A6C34878D82A}">
                    <a16:rowId xmlns:a16="http://schemas.microsoft.com/office/drawing/2014/main" val="3394651817"/>
                  </a:ext>
                </a:extLst>
              </a:tr>
              <a:tr h="405894">
                <a:tc>
                  <a:txBody>
                    <a:bodyPr/>
                    <a:lstStyle/>
                    <a:p>
                      <a:r>
                        <a:rPr lang="en-IN" sz="1500">
                          <a:effectLst/>
                        </a:rPr>
                        <a:t>spring-boot-starter-web-services</a:t>
                      </a:r>
                    </a:p>
                  </a:txBody>
                  <a:tcPr marL="64700" marR="64700" marT="64700" marB="64700" anchor="ctr">
                    <a:lnL w="9525" cap="flat" cmpd="sng" algn="ctr">
                      <a:solidFill>
                        <a:srgbClr val="784340"/>
                      </a:solidFill>
                      <a:prstDash val="solid"/>
                      <a:round/>
                      <a:headEnd type="none" w="med" len="med"/>
                      <a:tailEnd type="none" w="med" len="med"/>
                    </a:lnL>
                    <a:lnR w="9525" cap="flat" cmpd="sng" algn="ctr">
                      <a:solidFill>
                        <a:srgbClr val="B84540"/>
                      </a:solidFill>
                      <a:prstDash val="solid"/>
                      <a:round/>
                      <a:headEnd type="none" w="med" len="med"/>
                      <a:tailEnd type="none" w="med" len="med"/>
                    </a:lnR>
                    <a:lnT w="9525" cap="flat" cmpd="sng" algn="ctr">
                      <a:solidFill>
                        <a:srgbClr val="284240"/>
                      </a:solidFill>
                      <a:prstDash val="solid"/>
                      <a:round/>
                      <a:headEnd type="none" w="med" len="med"/>
                      <a:tailEnd type="none" w="med" len="med"/>
                    </a:lnT>
                    <a:lnB w="9525" cap="flat" cmpd="sng" algn="ctr">
                      <a:solidFill>
                        <a:srgbClr val="E84540"/>
                      </a:solidFill>
                      <a:prstDash val="solid"/>
                      <a:round/>
                      <a:headEnd type="none" w="med" len="med"/>
                      <a:tailEnd type="none" w="med" len="med"/>
                    </a:lnB>
                  </a:tcPr>
                </a:tc>
                <a:tc>
                  <a:txBody>
                    <a:bodyPr/>
                    <a:lstStyle/>
                    <a:p>
                      <a:r>
                        <a:rPr lang="en-IN" sz="1500">
                          <a:effectLst/>
                        </a:rPr>
                        <a:t>spring-</a:t>
                      </a:r>
                      <a:r>
                        <a:rPr lang="en-IN" sz="1500" err="1">
                          <a:effectLst/>
                        </a:rPr>
                        <a:t>ws</a:t>
                      </a:r>
                      <a:r>
                        <a:rPr lang="en-IN" sz="1500">
                          <a:effectLst/>
                        </a:rPr>
                        <a:t>-core</a:t>
                      </a:r>
                    </a:p>
                  </a:txBody>
                  <a:tcPr marL="64700" marR="64700" marT="64700" marB="64700" anchor="ctr">
                    <a:lnL w="9525" cap="flat" cmpd="sng" algn="ctr">
                      <a:solidFill>
                        <a:srgbClr val="B84540"/>
                      </a:solidFill>
                      <a:prstDash val="solid"/>
                      <a:round/>
                      <a:headEnd type="none" w="med" len="med"/>
                      <a:tailEnd type="none" w="med" len="med"/>
                    </a:lnL>
                    <a:lnR w="9525" cap="flat" cmpd="sng" algn="ctr">
                      <a:solidFill>
                        <a:srgbClr val="E84540"/>
                      </a:solidFill>
                      <a:prstDash val="solid"/>
                      <a:round/>
                      <a:headEnd type="none" w="med" len="med"/>
                      <a:tailEnd type="none" w="med" len="med"/>
                    </a:lnR>
                    <a:lnT w="9525" cap="flat" cmpd="sng" algn="ctr">
                      <a:solidFill>
                        <a:srgbClr val="884240"/>
                      </a:solidFill>
                      <a:prstDash val="solid"/>
                      <a:round/>
                      <a:headEnd type="none" w="med" len="med"/>
                      <a:tailEnd type="none" w="med" len="med"/>
                    </a:lnT>
                    <a:lnB w="9525" cap="flat" cmpd="sng" algn="ctr">
                      <a:solidFill>
                        <a:srgbClr val="984140"/>
                      </a:solidFill>
                      <a:prstDash val="solid"/>
                      <a:round/>
                      <a:headEnd type="none" w="med" len="med"/>
                      <a:tailEnd type="none" w="med" len="med"/>
                    </a:lnB>
                  </a:tcPr>
                </a:tc>
                <a:extLst>
                  <a:ext uri="{0D108BD9-81ED-4DB2-BD59-A6C34878D82A}">
                    <a16:rowId xmlns:a16="http://schemas.microsoft.com/office/drawing/2014/main" val="179589496"/>
                  </a:ext>
                </a:extLst>
              </a:tr>
            </a:tbl>
          </a:graphicData>
        </a:graphic>
      </p:graphicFrame>
    </p:spTree>
    <p:extLst>
      <p:ext uri="{BB962C8B-B14F-4D97-AF65-F5344CB8AC3E}">
        <p14:creationId xmlns:p14="http://schemas.microsoft.com/office/powerpoint/2010/main" val="2367546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39801E-9293-4F44-8503-90DF0BD9924E}"/>
              </a:ext>
            </a:extLst>
          </p:cNvPr>
          <p:cNvSpPr>
            <a:spLocks noGrp="1"/>
          </p:cNvSpPr>
          <p:nvPr>
            <p:ph type="title"/>
          </p:nvPr>
        </p:nvSpPr>
        <p:spPr>
          <a:xfrm>
            <a:off x="863029" y="1012004"/>
            <a:ext cx="3416158" cy="4795408"/>
          </a:xfrm>
        </p:spPr>
        <p:txBody>
          <a:bodyPr>
            <a:normAutofit/>
          </a:bodyPr>
          <a:lstStyle/>
          <a:p>
            <a:r>
              <a:rPr lang="en-IN" b="1">
                <a:solidFill>
                  <a:srgbClr val="FFFFFF"/>
                </a:solidFill>
              </a:rPr>
              <a:t>Spring Boot Devtools</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9CAD6BC6-DADF-407A-93B8-3E91FB0A2F3E}"/>
              </a:ext>
            </a:extLst>
          </p:cNvPr>
          <p:cNvGraphicFramePr>
            <a:graphicFrameLocks noGrp="1"/>
          </p:cNvGraphicFramePr>
          <p:nvPr>
            <p:ph idx="1"/>
            <p:extLst>
              <p:ext uri="{D42A27DB-BD31-4B8C-83A1-F6EECF244321}">
                <p14:modId xmlns:p14="http://schemas.microsoft.com/office/powerpoint/2010/main" val="549286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9810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94382A-F884-4C21-8474-6248D037D906}"/>
              </a:ext>
            </a:extLst>
          </p:cNvPr>
          <p:cNvSpPr>
            <a:spLocks noGrp="1"/>
          </p:cNvSpPr>
          <p:nvPr>
            <p:ph type="title"/>
          </p:nvPr>
        </p:nvSpPr>
        <p:spPr>
          <a:xfrm>
            <a:off x="863029" y="1012004"/>
            <a:ext cx="3416158" cy="4795408"/>
          </a:xfrm>
        </p:spPr>
        <p:txBody>
          <a:bodyPr>
            <a:normAutofit/>
          </a:bodyPr>
          <a:lstStyle/>
          <a:p>
            <a:r>
              <a:rPr lang="en-IN" b="1">
                <a:solidFill>
                  <a:srgbClr val="FFFFFF"/>
                </a:solidFill>
              </a:rPr>
              <a:t>Spring Boot 2 REST API</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0D00B199-0AFA-4496-81A0-114076CC625C}"/>
              </a:ext>
            </a:extLst>
          </p:cNvPr>
          <p:cNvGraphicFramePr>
            <a:graphicFrameLocks noGrp="1"/>
          </p:cNvGraphicFramePr>
          <p:nvPr>
            <p:ph idx="1"/>
            <p:extLst>
              <p:ext uri="{D42A27DB-BD31-4B8C-83A1-F6EECF244321}">
                <p14:modId xmlns:p14="http://schemas.microsoft.com/office/powerpoint/2010/main" val="353823662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808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EF503DE-32A0-4B9B-9735-EFCA36F5478C}"/>
              </a:ext>
            </a:extLst>
          </p:cNvPr>
          <p:cNvSpPr>
            <a:spLocks noGrp="1"/>
          </p:cNvSpPr>
          <p:nvPr>
            <p:ph type="title"/>
          </p:nvPr>
        </p:nvSpPr>
        <p:spPr>
          <a:xfrm>
            <a:off x="904877" y="2415322"/>
            <a:ext cx="3451730" cy="2399869"/>
          </a:xfrm>
        </p:spPr>
        <p:txBody>
          <a:bodyPr>
            <a:normAutofit/>
          </a:bodyPr>
          <a:lstStyle/>
          <a:p>
            <a:pPr algn="ctr"/>
            <a:r>
              <a:rPr lang="en-US" sz="4000" b="1">
                <a:solidFill>
                  <a:srgbClr val="FFFFFF"/>
                </a:solidFill>
              </a:rPr>
              <a:t>Spring Boot 2 REST API Controller</a:t>
            </a:r>
            <a:endParaRPr lang="en-IN" sz="4000">
              <a:solidFill>
                <a:srgbClr val="FFFFFF"/>
              </a:solidFill>
            </a:endParaRPr>
          </a:p>
        </p:txBody>
      </p:sp>
      <p:sp>
        <p:nvSpPr>
          <p:cNvPr id="39" name="Content Placeholder 2">
            <a:extLst>
              <a:ext uri="{FF2B5EF4-FFF2-40B4-BE49-F238E27FC236}">
                <a16:creationId xmlns:a16="http://schemas.microsoft.com/office/drawing/2014/main" id="{A9DC9140-2504-47C4-BA6C-F66D73CC0637}"/>
              </a:ext>
            </a:extLst>
          </p:cNvPr>
          <p:cNvSpPr>
            <a:spLocks noGrp="1"/>
          </p:cNvSpPr>
          <p:nvPr>
            <p:ph idx="1"/>
          </p:nvPr>
        </p:nvSpPr>
        <p:spPr>
          <a:xfrm>
            <a:off x="5120640" y="804672"/>
            <a:ext cx="6281928" cy="5248656"/>
          </a:xfrm>
        </p:spPr>
        <p:txBody>
          <a:bodyPr anchor="ctr">
            <a:normAutofit/>
          </a:bodyPr>
          <a:lstStyle/>
          <a:p>
            <a:r>
              <a:rPr lang="en-US" sz="2000"/>
              <a:t>In Spring, a controller class, which is capable of serving REST API requests, is called rest controller. It should be annotated with </a:t>
            </a:r>
            <a:r>
              <a:rPr lang="en-US" sz="2000" b="1"/>
              <a:t>@RestController</a:t>
            </a:r>
            <a:r>
              <a:rPr lang="en-US" sz="2000"/>
              <a:t> annotation.</a:t>
            </a:r>
          </a:p>
          <a:p>
            <a:r>
              <a:rPr lang="en-US" sz="2000"/>
              <a:t>The resource uris are specified in </a:t>
            </a:r>
            <a:r>
              <a:rPr lang="en-US" sz="2000" b="1"/>
              <a:t>@RequestMapping</a:t>
            </a:r>
            <a:r>
              <a:rPr lang="en-US" sz="2000"/>
              <a:t> annotations. It can be applied at class level and method level both. Complete URI for an API is resolved after adding class level path and method level path.</a:t>
            </a:r>
          </a:p>
          <a:p>
            <a:r>
              <a:rPr lang="en-US" sz="2000" b="1"/>
              <a:t>@RequestMapping </a:t>
            </a:r>
            <a:r>
              <a:rPr lang="en-US" sz="2000"/>
              <a:t>is generic - you can use with GET, POST, PUT or any of the other request methods using the method attribute on the annotation.</a:t>
            </a:r>
          </a:p>
          <a:p>
            <a:r>
              <a:rPr lang="en-US" sz="2000" b="1"/>
              <a:t>@GetMapping </a:t>
            </a:r>
            <a:r>
              <a:rPr lang="en-US" sz="2000"/>
              <a:t>is specific to GET request method. It’s just an extension of RequestMapping to improve clarity.</a:t>
            </a:r>
          </a:p>
          <a:p>
            <a:r>
              <a:rPr lang="en-US" sz="2000"/>
              <a:t>We should always write </a:t>
            </a:r>
            <a:r>
              <a:rPr lang="en-US" sz="2000" b="1"/>
              <a:t>produces</a:t>
            </a:r>
            <a:r>
              <a:rPr lang="en-US" sz="2000"/>
              <a:t> and </a:t>
            </a:r>
            <a:r>
              <a:rPr lang="en-US" sz="2000" b="1"/>
              <a:t>consumes</a:t>
            </a:r>
            <a:r>
              <a:rPr lang="en-US" sz="2000"/>
              <a:t> attributes to specify the mediatype attributes for the API. Never reply on assumptions.</a:t>
            </a:r>
          </a:p>
          <a:p>
            <a:endParaRPr lang="en-IN" sz="2000"/>
          </a:p>
        </p:txBody>
      </p:sp>
    </p:spTree>
    <p:extLst>
      <p:ext uri="{BB962C8B-B14F-4D97-AF65-F5344CB8AC3E}">
        <p14:creationId xmlns:p14="http://schemas.microsoft.com/office/powerpoint/2010/main" val="896666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EF503DE-32A0-4B9B-9735-EFCA36F5478C}"/>
              </a:ext>
            </a:extLst>
          </p:cNvPr>
          <p:cNvSpPr>
            <a:spLocks noGrp="1"/>
          </p:cNvSpPr>
          <p:nvPr>
            <p:ph type="title"/>
          </p:nvPr>
        </p:nvSpPr>
        <p:spPr>
          <a:xfrm>
            <a:off x="904877" y="2415322"/>
            <a:ext cx="3451730" cy="2399869"/>
          </a:xfrm>
        </p:spPr>
        <p:txBody>
          <a:bodyPr>
            <a:normAutofit/>
          </a:bodyPr>
          <a:lstStyle/>
          <a:p>
            <a:pPr algn="ctr"/>
            <a:r>
              <a:rPr lang="en-US" sz="4000" b="1">
                <a:solidFill>
                  <a:srgbClr val="FFFFFF"/>
                </a:solidFill>
              </a:rPr>
              <a:t>Spring Boot 2 REST API Controller</a:t>
            </a:r>
            <a:endParaRPr lang="en-IN" sz="4000">
              <a:solidFill>
                <a:srgbClr val="FFFFFF"/>
              </a:solidFill>
            </a:endParaRPr>
          </a:p>
        </p:txBody>
      </p:sp>
      <p:sp>
        <p:nvSpPr>
          <p:cNvPr id="39" name="Content Placeholder 2">
            <a:extLst>
              <a:ext uri="{FF2B5EF4-FFF2-40B4-BE49-F238E27FC236}">
                <a16:creationId xmlns:a16="http://schemas.microsoft.com/office/drawing/2014/main" id="{A9DC9140-2504-47C4-BA6C-F66D73CC0637}"/>
              </a:ext>
            </a:extLst>
          </p:cNvPr>
          <p:cNvSpPr>
            <a:spLocks noGrp="1"/>
          </p:cNvSpPr>
          <p:nvPr>
            <p:ph idx="1"/>
          </p:nvPr>
        </p:nvSpPr>
        <p:spPr>
          <a:xfrm>
            <a:off x="5120640" y="804672"/>
            <a:ext cx="6281928" cy="5248656"/>
          </a:xfrm>
        </p:spPr>
        <p:txBody>
          <a:bodyPr anchor="ctr">
            <a:normAutofit/>
          </a:bodyPr>
          <a:lstStyle/>
          <a:p>
            <a:r>
              <a:rPr lang="en-US" sz="2000" dirty="0"/>
              <a:t>In Spring, a controller class, which is capable of serving REST API requests, is called rest controller. It should be annotated with </a:t>
            </a:r>
            <a:r>
              <a:rPr lang="en-US" sz="2000" b="1" dirty="0"/>
              <a:t>@</a:t>
            </a:r>
            <a:r>
              <a:rPr lang="en-US" sz="2000" b="1" dirty="0" err="1"/>
              <a:t>RestController</a:t>
            </a:r>
            <a:r>
              <a:rPr lang="en-US" sz="2000" dirty="0"/>
              <a:t> annotation.</a:t>
            </a:r>
          </a:p>
          <a:p>
            <a:r>
              <a:rPr lang="en-US" sz="2000" dirty="0"/>
              <a:t>The resource </a:t>
            </a:r>
            <a:r>
              <a:rPr lang="en-US" sz="2000" dirty="0" err="1"/>
              <a:t>uris</a:t>
            </a:r>
            <a:r>
              <a:rPr lang="en-US" sz="2000" dirty="0"/>
              <a:t> are specified in </a:t>
            </a:r>
            <a:r>
              <a:rPr lang="en-US" sz="2000" b="1" dirty="0"/>
              <a:t>@</a:t>
            </a:r>
            <a:r>
              <a:rPr lang="en-US" sz="2000" b="1" dirty="0" err="1"/>
              <a:t>RequestMapping</a:t>
            </a:r>
            <a:r>
              <a:rPr lang="en-US" sz="2000" dirty="0"/>
              <a:t> annotations. It can be applied at class level and method level both. Complete URI for an API is resolved after adding class level path and method level path.</a:t>
            </a:r>
          </a:p>
          <a:p>
            <a:r>
              <a:rPr lang="en-US" sz="2000" b="1" dirty="0"/>
              <a:t>@</a:t>
            </a:r>
            <a:r>
              <a:rPr lang="en-US" sz="2000" b="1" dirty="0" err="1"/>
              <a:t>RequestMapping</a:t>
            </a:r>
            <a:r>
              <a:rPr lang="en-US" sz="2000" b="1" dirty="0"/>
              <a:t> </a:t>
            </a:r>
            <a:r>
              <a:rPr lang="en-US" sz="2000" dirty="0"/>
              <a:t>is generic - you can use with GET, POST, PUT or any of the other request methods using the method attribute on the annotation.</a:t>
            </a:r>
          </a:p>
          <a:p>
            <a:r>
              <a:rPr lang="en-US" sz="2000" b="1" dirty="0"/>
              <a:t>@</a:t>
            </a:r>
            <a:r>
              <a:rPr lang="en-US" sz="2000" b="1" dirty="0" err="1"/>
              <a:t>GetMapping</a:t>
            </a:r>
            <a:r>
              <a:rPr lang="en-US" sz="2000" b="1" dirty="0"/>
              <a:t> </a:t>
            </a:r>
            <a:r>
              <a:rPr lang="en-US" sz="2000" dirty="0"/>
              <a:t>is specific to GET request method. It’s just an extension of </a:t>
            </a:r>
            <a:r>
              <a:rPr lang="en-US" sz="2000" dirty="0" err="1"/>
              <a:t>RequestMapping</a:t>
            </a:r>
            <a:r>
              <a:rPr lang="en-US" sz="2000" dirty="0"/>
              <a:t> to improve clarity.</a:t>
            </a:r>
          </a:p>
          <a:p>
            <a:r>
              <a:rPr lang="en-US" sz="2000" dirty="0"/>
              <a:t>We should always write </a:t>
            </a:r>
            <a:r>
              <a:rPr lang="en-US" sz="2000" b="1" dirty="0"/>
              <a:t>produces</a:t>
            </a:r>
            <a:r>
              <a:rPr lang="en-US" sz="2000" dirty="0"/>
              <a:t> and </a:t>
            </a:r>
            <a:r>
              <a:rPr lang="en-US" sz="2000" b="1" dirty="0"/>
              <a:t>consumes</a:t>
            </a:r>
            <a:r>
              <a:rPr lang="en-US" sz="2000" dirty="0"/>
              <a:t> attributes to specify the </a:t>
            </a:r>
            <a:r>
              <a:rPr lang="en-US" sz="2000" dirty="0" err="1"/>
              <a:t>mediatype</a:t>
            </a:r>
            <a:r>
              <a:rPr lang="en-US" sz="2000" dirty="0"/>
              <a:t> attributes for the API. Never reply on assumptions.</a:t>
            </a:r>
          </a:p>
          <a:p>
            <a:endParaRPr lang="en-IN" sz="2000" dirty="0"/>
          </a:p>
        </p:txBody>
      </p:sp>
    </p:spTree>
    <p:extLst>
      <p:ext uri="{BB962C8B-B14F-4D97-AF65-F5344CB8AC3E}">
        <p14:creationId xmlns:p14="http://schemas.microsoft.com/office/powerpoint/2010/main" val="1273773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6ECC6-C1D1-4D89-B2D3-27B454F19F6D}"/>
              </a:ext>
            </a:extLst>
          </p:cNvPr>
          <p:cNvSpPr>
            <a:spLocks noGrp="1"/>
          </p:cNvSpPr>
          <p:nvPr>
            <p:ph type="title"/>
          </p:nvPr>
        </p:nvSpPr>
        <p:spPr>
          <a:xfrm>
            <a:off x="863029" y="1012004"/>
            <a:ext cx="3416158" cy="4795408"/>
          </a:xfrm>
        </p:spPr>
        <p:txBody>
          <a:bodyPr>
            <a:normAutofit/>
          </a:bodyPr>
          <a:lstStyle/>
          <a:p>
            <a:r>
              <a:rPr lang="en-US" sz="3100">
                <a:solidFill>
                  <a:srgbClr val="FFFFFF"/>
                </a:solidFill>
              </a:rPr>
              <a:t>Spring @RequestMapping New Shortcut Annotations</a:t>
            </a:r>
            <a:endParaRPr lang="en-IN" sz="3100">
              <a:solidFill>
                <a:srgbClr val="FFFFFF"/>
              </a:solidFill>
            </a:endParaRPr>
          </a:p>
        </p:txBody>
      </p:sp>
      <p:graphicFrame>
        <p:nvGraphicFramePr>
          <p:cNvPr id="5" name="Content Placeholder 2">
            <a:extLst>
              <a:ext uri="{FF2B5EF4-FFF2-40B4-BE49-F238E27FC236}">
                <a16:creationId xmlns:a16="http://schemas.microsoft.com/office/drawing/2014/main" id="{D403CCC8-E4D6-4E53-A6CF-5647AFADDDAC}"/>
              </a:ext>
            </a:extLst>
          </p:cNvPr>
          <p:cNvGraphicFramePr>
            <a:graphicFrameLocks noGrp="1"/>
          </p:cNvGraphicFramePr>
          <p:nvPr>
            <p:ph idx="1"/>
            <p:extLst>
              <p:ext uri="{D42A27DB-BD31-4B8C-83A1-F6EECF244321}">
                <p14:modId xmlns:p14="http://schemas.microsoft.com/office/powerpoint/2010/main" val="165092687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776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60F1645A-60D1-4D14-B20A-5A88D0E50F90}"/>
              </a:ext>
            </a:extLst>
          </p:cNvPr>
          <p:cNvSpPr txBox="1">
            <a:spLocks noChangeArrowheads="1"/>
          </p:cNvSpPr>
          <p:nvPr/>
        </p:nvSpPr>
        <p:spPr bwMode="auto">
          <a:xfrm>
            <a:off x="17526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l" eaLnBrk="1" hangingPunct="1">
              <a:lnSpc>
                <a:spcPct val="100000"/>
              </a:lnSpc>
              <a:buFont typeface="Tahoma" panose="020B0604030504040204" pitchFamily="34" charset="0"/>
              <a:buNone/>
            </a:pPr>
            <a:r>
              <a:rPr lang="en-GB" altLang="en-US" sz="3200">
                <a:solidFill>
                  <a:srgbClr val="000000"/>
                </a:solidFill>
                <a:latin typeface="Tahoma" panose="020B0604030504040204" pitchFamily="34" charset="0"/>
              </a:rPr>
              <a:t>What is Spring framework?</a:t>
            </a:r>
          </a:p>
        </p:txBody>
      </p:sp>
      <p:sp>
        <p:nvSpPr>
          <p:cNvPr id="6147" name="Text Box 2">
            <a:extLst>
              <a:ext uri="{FF2B5EF4-FFF2-40B4-BE49-F238E27FC236}">
                <a16:creationId xmlns:a16="http://schemas.microsoft.com/office/drawing/2014/main" id="{80CC5BFF-237F-4A50-AD15-27074000D012}"/>
              </a:ext>
            </a:extLst>
          </p:cNvPr>
          <p:cNvSpPr txBox="1">
            <a:spLocks noChangeArrowheads="1"/>
          </p:cNvSpPr>
          <p:nvPr/>
        </p:nvSpPr>
        <p:spPr bwMode="auto">
          <a:xfrm>
            <a:off x="2057400" y="1143000"/>
            <a:ext cx="8077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Light weight, Open source framework for developing Enterprise Grade Application.</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Developed in 2004 by Rode Johnson</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Lightweight, Simple solution to compete EJB</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Provides light weight container to create objects lazily, singleton</a:t>
            </a:r>
          </a:p>
          <a:p>
            <a:pPr lvl="1" eaLnBrk="1" hangingPunct="1">
              <a:lnSpc>
                <a:spcPct val="86000"/>
              </a:lnSpc>
              <a:spcBef>
                <a:spcPts val="500"/>
              </a:spcBef>
              <a:buFont typeface="Arial" panose="020B0604020202020204" pitchFamily="34" charset="0"/>
              <a:buChar char="•"/>
            </a:pPr>
            <a:r>
              <a:rPr lang="en-GB" altLang="en-US" sz="2200" dirty="0">
                <a:solidFill>
                  <a:srgbClr val="000000"/>
                </a:solidFill>
                <a:latin typeface="Times New Roman" panose="02020603050405020304" pitchFamily="18" charset="0"/>
              </a:rPr>
              <a:t>Declarative plumbing, transaction, security and logging.</a:t>
            </a:r>
          </a:p>
          <a:p>
            <a:pPr lvl="1"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eaLnBrk="1" hangingPunct="1">
              <a:lnSpc>
                <a:spcPct val="86000"/>
              </a:lnSpc>
              <a:spcBef>
                <a:spcPts val="500"/>
              </a:spcBef>
              <a:buFont typeface="Wingdings" panose="05000000000000000000" pitchFamily="2" charset="2"/>
              <a:buChar char=""/>
            </a:pPr>
            <a:endParaRPr lang="en-GB" altLang="en-US" sz="2200" dirty="0">
              <a:solidFill>
                <a:srgbClr val="000000"/>
              </a:solidFill>
              <a:latin typeface="Times New Roman" panose="02020603050405020304" pitchFamily="18" charset="0"/>
            </a:endParaRPr>
          </a:p>
          <a:p>
            <a:pPr lvl="1" eaLnBrk="1" hangingPunct="1">
              <a:lnSpc>
                <a:spcPct val="86000"/>
              </a:lnSpc>
              <a:spcBef>
                <a:spcPts val="500"/>
              </a:spcBef>
            </a:pPr>
            <a:endParaRPr lang="en-GB" altLang="en-US" dirty="0">
              <a:solidFill>
                <a:srgbClr val="000000"/>
              </a:solidFill>
              <a:latin typeface="Times New Roman" panose="02020603050405020304" pitchFamily="18" charset="0"/>
            </a:endParaRPr>
          </a:p>
          <a:p>
            <a:pPr lvl="1" eaLnBrk="1" hangingPunct="1">
              <a:spcBef>
                <a:spcPts val="500"/>
              </a:spcBef>
            </a:pPr>
            <a:endParaRPr lang="en-GB" altLang="en-US" dirty="0">
              <a:solidFill>
                <a:srgbClr val="000000"/>
              </a:solidFill>
            </a:endParaRPr>
          </a:p>
          <a:p>
            <a:pPr lvl="1" eaLnBrk="1" hangingPunct="1">
              <a:spcBef>
                <a:spcPts val="500"/>
              </a:spcBef>
            </a:pPr>
            <a:endParaRPr lang="en-GB" altLang="en-US" dirty="0">
              <a:solidFill>
                <a:srgbClr val="000000"/>
              </a:solidFill>
            </a:endParaRPr>
          </a:p>
        </p:txBody>
      </p:sp>
      <p:grpSp>
        <p:nvGrpSpPr>
          <p:cNvPr id="6148" name="Group 9">
            <a:extLst>
              <a:ext uri="{FF2B5EF4-FFF2-40B4-BE49-F238E27FC236}">
                <a16:creationId xmlns:a16="http://schemas.microsoft.com/office/drawing/2014/main" id="{926CC6FC-2EFB-4E3F-8D14-F95B1B1795A1}"/>
              </a:ext>
            </a:extLst>
          </p:cNvPr>
          <p:cNvGrpSpPr>
            <a:grpSpLocks/>
          </p:cNvGrpSpPr>
          <p:nvPr/>
        </p:nvGrpSpPr>
        <p:grpSpPr bwMode="auto">
          <a:xfrm>
            <a:off x="3493205" y="4197634"/>
            <a:ext cx="5111045" cy="2309529"/>
            <a:chOff x="1963789" y="4343400"/>
            <a:chExt cx="5111723" cy="2133600"/>
          </a:xfrm>
        </p:grpSpPr>
        <p:sp>
          <p:nvSpPr>
            <p:cNvPr id="6150" name="Isosceles Triangle 4">
              <a:extLst>
                <a:ext uri="{FF2B5EF4-FFF2-40B4-BE49-F238E27FC236}">
                  <a16:creationId xmlns:a16="http://schemas.microsoft.com/office/drawing/2014/main" id="{52FAD818-8223-4DAD-8906-4D6F82CC5391}"/>
                </a:ext>
              </a:extLst>
            </p:cNvPr>
            <p:cNvSpPr>
              <a:spLocks noChangeArrowheads="1"/>
            </p:cNvSpPr>
            <p:nvPr/>
          </p:nvSpPr>
          <p:spPr bwMode="auto">
            <a:xfrm>
              <a:off x="2362200" y="4343400"/>
              <a:ext cx="4267200" cy="1447800"/>
            </a:xfrm>
            <a:prstGeom prst="triangle">
              <a:avLst>
                <a:gd name="adj" fmla="val 50000"/>
              </a:avLst>
            </a:prstGeom>
            <a:solidFill>
              <a:srgbClr val="FFFF00"/>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solidFill>
                    <a:schemeClr val="tx1"/>
                  </a:solidFill>
                </a:rPr>
                <a:t>Simple Object</a:t>
              </a:r>
            </a:p>
          </p:txBody>
        </p:sp>
        <p:sp>
          <p:nvSpPr>
            <p:cNvPr id="6151" name="Rectangle 5">
              <a:extLst>
                <a:ext uri="{FF2B5EF4-FFF2-40B4-BE49-F238E27FC236}">
                  <a16:creationId xmlns:a16="http://schemas.microsoft.com/office/drawing/2014/main" id="{9A544C23-A035-4658-9527-8E0664E49059}"/>
                </a:ext>
              </a:extLst>
            </p:cNvPr>
            <p:cNvSpPr>
              <a:spLocks noChangeArrowheads="1"/>
            </p:cNvSpPr>
            <p:nvPr/>
          </p:nvSpPr>
          <p:spPr bwMode="auto">
            <a:xfrm>
              <a:off x="2438400" y="5791200"/>
              <a:ext cx="4114800" cy="68580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t>Enterprise Service Abstraction</a:t>
              </a:r>
            </a:p>
          </p:txBody>
        </p:sp>
        <p:sp>
          <p:nvSpPr>
            <p:cNvPr id="6152" name="Rectangle 7">
              <a:extLst>
                <a:ext uri="{FF2B5EF4-FFF2-40B4-BE49-F238E27FC236}">
                  <a16:creationId xmlns:a16="http://schemas.microsoft.com/office/drawing/2014/main" id="{0E85FF40-589F-45FD-9554-849C1EED3CD5}"/>
                </a:ext>
              </a:extLst>
            </p:cNvPr>
            <p:cNvSpPr>
              <a:spLocks noChangeArrowheads="1"/>
            </p:cNvSpPr>
            <p:nvPr/>
          </p:nvSpPr>
          <p:spPr bwMode="auto">
            <a:xfrm rot="19601160">
              <a:off x="1963789" y="4394969"/>
              <a:ext cx="2542718" cy="73357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dirty="0"/>
                <a:t>Dependency Injection</a:t>
              </a:r>
            </a:p>
          </p:txBody>
        </p:sp>
        <p:sp>
          <p:nvSpPr>
            <p:cNvPr id="6153" name="Rectangle 8">
              <a:extLst>
                <a:ext uri="{FF2B5EF4-FFF2-40B4-BE49-F238E27FC236}">
                  <a16:creationId xmlns:a16="http://schemas.microsoft.com/office/drawing/2014/main" id="{A56CD053-BC25-48AC-ADF1-189E49980FC1}"/>
                </a:ext>
              </a:extLst>
            </p:cNvPr>
            <p:cNvSpPr>
              <a:spLocks noChangeArrowheads="1"/>
            </p:cNvSpPr>
            <p:nvPr/>
          </p:nvSpPr>
          <p:spPr bwMode="auto">
            <a:xfrm rot="2021265">
              <a:off x="4560912" y="4390447"/>
              <a:ext cx="2514600" cy="762000"/>
            </a:xfrm>
            <a:prstGeom prst="rect">
              <a:avLst/>
            </a:prstGeom>
            <a:solidFill>
              <a:srgbClr val="00B8FF"/>
            </a:solidFill>
            <a:ln w="9525" algn="ctr">
              <a:solidFill>
                <a:schemeClr val="tx1"/>
              </a:solidFill>
              <a:round/>
              <a:headEnd/>
              <a:tailEnd/>
            </a:ln>
          </p:spPr>
          <p:txBody>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r>
                <a:rPr lang="en-US" altLang="en-US"/>
                <a:t>Aspect Oriented Programming</a:t>
              </a:r>
            </a:p>
          </p:txBody>
        </p:sp>
      </p:grpSp>
      <p:sp>
        <p:nvSpPr>
          <p:cNvPr id="6149" name="Rectangle 6">
            <a:extLst>
              <a:ext uri="{FF2B5EF4-FFF2-40B4-BE49-F238E27FC236}">
                <a16:creationId xmlns:a16="http://schemas.microsoft.com/office/drawing/2014/main" id="{E634E560-29E9-4D72-A849-A3022C6319FE}"/>
              </a:ext>
            </a:extLst>
          </p:cNvPr>
          <p:cNvSpPr>
            <a:spLocks noChangeArrowheads="1"/>
          </p:cNvSpPr>
          <p:nvPr/>
        </p:nvSpPr>
        <p:spPr bwMode="auto">
          <a:xfrm>
            <a:off x="10088563" y="6507163"/>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51472D76-AD20-4310-9BAA-FB198375EF6C}" type="slidenum">
              <a:rPr lang="en-GB" altLang="en-US" sz="1600">
                <a:solidFill>
                  <a:srgbClr val="000000"/>
                </a:solidFill>
                <a:latin typeface="Times New Roman" panose="02020603050405020304" pitchFamily="18" charset="0"/>
              </a:rPr>
              <a:pPr eaLnBrk="1" hangingPunct="1"/>
              <a:t>7</a:t>
            </a:fld>
            <a:endParaRPr lang="en-US" altLang="en-US" sz="1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B6C0-DB47-49F3-B598-069D734EC8AB}"/>
              </a:ext>
            </a:extLst>
          </p:cNvPr>
          <p:cNvSpPr>
            <a:spLocks noGrp="1"/>
          </p:cNvSpPr>
          <p:nvPr>
            <p:ph type="title"/>
          </p:nvPr>
        </p:nvSpPr>
        <p:spPr/>
        <p:txBody>
          <a:bodyPr/>
          <a:lstStyle/>
          <a:p>
            <a:r>
              <a:rPr lang="en-IN" dirty="0"/>
              <a:t>Composed @</a:t>
            </a:r>
            <a:r>
              <a:rPr lang="en-IN" dirty="0" err="1"/>
              <a:t>RequestMapping</a:t>
            </a:r>
            <a:r>
              <a:rPr lang="en-IN" dirty="0"/>
              <a:t> Variants</a:t>
            </a:r>
          </a:p>
        </p:txBody>
      </p:sp>
      <p:sp>
        <p:nvSpPr>
          <p:cNvPr id="3" name="Content Placeholder 2">
            <a:extLst>
              <a:ext uri="{FF2B5EF4-FFF2-40B4-BE49-F238E27FC236}">
                <a16:creationId xmlns:a16="http://schemas.microsoft.com/office/drawing/2014/main" id="{DC3BE81F-449C-495E-A932-707A62C50CA7}"/>
              </a:ext>
            </a:extLst>
          </p:cNvPr>
          <p:cNvSpPr>
            <a:spLocks noGrp="1"/>
          </p:cNvSpPr>
          <p:nvPr>
            <p:ph idx="1"/>
          </p:nvPr>
        </p:nvSpPr>
        <p:spPr>
          <a:xfrm>
            <a:off x="548640" y="1505243"/>
            <a:ext cx="10805160" cy="4987632"/>
          </a:xfrm>
        </p:spPr>
        <p:txBody>
          <a:bodyPr>
            <a:normAutofit fontScale="92500" lnSpcReduction="10000"/>
          </a:bodyPr>
          <a:lstStyle/>
          <a:p>
            <a:pPr marL="0" indent="0">
              <a:buNone/>
            </a:pPr>
            <a:r>
              <a:rPr lang="en-US" sz="2000" dirty="0"/>
              <a:t>Spring framework 4.3 introduced the following method-level variants of @</a:t>
            </a:r>
            <a:r>
              <a:rPr lang="en-US" sz="2000" dirty="0" err="1"/>
              <a:t>RequestMapping</a:t>
            </a:r>
            <a:r>
              <a:rPr lang="en-US" sz="2000" dirty="0"/>
              <a:t> annotation to better express the semantics of the annotated methods. Using these annotations have become the standard ways of defining the endpoints. They act as wrapper to @</a:t>
            </a:r>
            <a:r>
              <a:rPr lang="en-US" sz="2000" dirty="0" err="1"/>
              <a:t>RequestMapping</a:t>
            </a:r>
            <a:r>
              <a:rPr lang="en-US" sz="2000" dirty="0"/>
              <a:t>.</a:t>
            </a:r>
          </a:p>
          <a:p>
            <a:r>
              <a:rPr lang="en-US" sz="2000" b="1" dirty="0"/>
              <a:t>@</a:t>
            </a:r>
            <a:r>
              <a:rPr lang="en-US" sz="2000" b="1" dirty="0" err="1"/>
              <a:t>GetMapping</a:t>
            </a:r>
            <a:endParaRPr lang="en-US" sz="2000" b="1" dirty="0"/>
          </a:p>
          <a:p>
            <a:pPr marL="457200" lvl="1" indent="0">
              <a:buNone/>
            </a:pPr>
            <a:r>
              <a:rPr lang="en-US" sz="1600" dirty="0"/>
              <a:t>This annotation is used for mapping HTTP GET requests onto specific handler methods. @</a:t>
            </a:r>
            <a:r>
              <a:rPr lang="en-US" sz="1600" dirty="0" err="1"/>
              <a:t>GetMapping</a:t>
            </a:r>
            <a:r>
              <a:rPr lang="en-US" sz="1600" dirty="0"/>
              <a:t> is a composed annotation that acts as a shortcut for @</a:t>
            </a:r>
            <a:r>
              <a:rPr lang="en-US" sz="1600" dirty="0" err="1"/>
              <a:t>RequestMapping</a:t>
            </a:r>
            <a:r>
              <a:rPr lang="en-US" sz="1600" dirty="0"/>
              <a:t>(method = </a:t>
            </a:r>
            <a:r>
              <a:rPr lang="en-US" sz="1600" dirty="0" err="1"/>
              <a:t>RequestMethod.GET</a:t>
            </a:r>
            <a:r>
              <a:rPr lang="en-US" sz="1600" dirty="0"/>
              <a:t>)</a:t>
            </a:r>
          </a:p>
          <a:p>
            <a:r>
              <a:rPr lang="en-US" sz="2000" b="1" dirty="0"/>
              <a:t>@</a:t>
            </a:r>
            <a:r>
              <a:rPr lang="en-US" sz="2000" b="1" dirty="0" err="1"/>
              <a:t>PostMapping</a:t>
            </a:r>
            <a:endParaRPr lang="en-US" sz="2000" b="1" dirty="0"/>
          </a:p>
          <a:p>
            <a:pPr marL="457200" lvl="1" indent="0">
              <a:buNone/>
            </a:pPr>
            <a:r>
              <a:rPr lang="en-US" sz="1600" dirty="0"/>
              <a:t>This annotation is used for mapping HTTP POST requests onto specific handler methods. @</a:t>
            </a:r>
            <a:r>
              <a:rPr lang="en-US" sz="1600" dirty="0" err="1"/>
              <a:t>PostMapping</a:t>
            </a:r>
            <a:r>
              <a:rPr lang="en-US" sz="1600" dirty="0"/>
              <a:t> is a composed annotation that acts as a shortcut for @</a:t>
            </a:r>
            <a:r>
              <a:rPr lang="en-US" sz="1600" dirty="0" err="1"/>
              <a:t>RequestMapping</a:t>
            </a:r>
            <a:r>
              <a:rPr lang="en-US" sz="1600" dirty="0"/>
              <a:t>(method = </a:t>
            </a:r>
            <a:r>
              <a:rPr lang="en-US" sz="1600" dirty="0" err="1"/>
              <a:t>RequestMethod.POST</a:t>
            </a:r>
            <a:r>
              <a:rPr lang="en-US" sz="1600" dirty="0"/>
              <a:t>)</a:t>
            </a:r>
          </a:p>
          <a:p>
            <a:r>
              <a:rPr lang="en-US" sz="2000" b="1" dirty="0"/>
              <a:t>@</a:t>
            </a:r>
            <a:r>
              <a:rPr lang="en-US" sz="2000" b="1" dirty="0" err="1"/>
              <a:t>PutMapping</a:t>
            </a:r>
            <a:endParaRPr lang="en-US" sz="2000" b="1" dirty="0"/>
          </a:p>
          <a:p>
            <a:pPr marL="457200" lvl="1" indent="0">
              <a:buNone/>
            </a:pPr>
            <a:r>
              <a:rPr lang="en-US" sz="1600" dirty="0"/>
              <a:t>This annotation is used for mapping HTTP PUT requests onto specific handler methods. @</a:t>
            </a:r>
            <a:r>
              <a:rPr lang="en-US" sz="1600" dirty="0" err="1"/>
              <a:t>PutMapping</a:t>
            </a:r>
            <a:r>
              <a:rPr lang="en-US" sz="1600" dirty="0"/>
              <a:t> is a composed annotation that acts as a shortcut for @</a:t>
            </a:r>
            <a:r>
              <a:rPr lang="en-US" sz="1600" dirty="0" err="1"/>
              <a:t>RequestMapping</a:t>
            </a:r>
            <a:r>
              <a:rPr lang="en-US" sz="1600" dirty="0"/>
              <a:t>(method = </a:t>
            </a:r>
            <a:r>
              <a:rPr lang="en-US" sz="1600" dirty="0" err="1"/>
              <a:t>RequestMethod.PUT</a:t>
            </a:r>
            <a:r>
              <a:rPr lang="en-US" sz="1600" dirty="0"/>
              <a:t>)</a:t>
            </a:r>
          </a:p>
          <a:p>
            <a:r>
              <a:rPr lang="en-US" sz="2000" b="1" dirty="0"/>
              <a:t>@</a:t>
            </a:r>
            <a:r>
              <a:rPr lang="en-US" sz="2000" b="1" dirty="0" err="1"/>
              <a:t>PatchMapping</a:t>
            </a:r>
            <a:endParaRPr lang="en-US" sz="2000" b="1" dirty="0"/>
          </a:p>
          <a:p>
            <a:pPr marL="457200" lvl="1" indent="0">
              <a:buNone/>
            </a:pPr>
            <a:r>
              <a:rPr lang="en-US" sz="1600" dirty="0"/>
              <a:t>This annotation is used for mapping HTTP PATCH requests onto specific handler methods. @</a:t>
            </a:r>
            <a:r>
              <a:rPr lang="en-US" sz="1600" dirty="0" err="1"/>
              <a:t>PatchMapping</a:t>
            </a:r>
            <a:r>
              <a:rPr lang="en-US" sz="1600" dirty="0"/>
              <a:t> is a composed annotation that acts as a shortcut for @</a:t>
            </a:r>
            <a:r>
              <a:rPr lang="en-US" sz="1600" dirty="0" err="1"/>
              <a:t>RequestMapping</a:t>
            </a:r>
            <a:r>
              <a:rPr lang="en-US" sz="1600" dirty="0"/>
              <a:t>(method = </a:t>
            </a:r>
            <a:r>
              <a:rPr lang="en-US" sz="1600" dirty="0" err="1"/>
              <a:t>RequestMethod.PATCH</a:t>
            </a:r>
            <a:r>
              <a:rPr lang="en-US" sz="1600" dirty="0"/>
              <a:t>)</a:t>
            </a:r>
          </a:p>
          <a:p>
            <a:r>
              <a:rPr lang="en-US" sz="2000" b="1" dirty="0"/>
              <a:t>@</a:t>
            </a:r>
            <a:r>
              <a:rPr lang="en-US" sz="2000" b="1" dirty="0" err="1"/>
              <a:t>DeleteMapping</a:t>
            </a:r>
            <a:endParaRPr lang="en-US" sz="2000" b="1" dirty="0"/>
          </a:p>
          <a:p>
            <a:pPr marL="457200" lvl="1" indent="0">
              <a:buNone/>
            </a:pPr>
            <a:r>
              <a:rPr lang="en-US" sz="1600" dirty="0"/>
              <a:t>This annotation is used for mapping HTTP DELETE requests onto specific handler methods. @</a:t>
            </a:r>
            <a:r>
              <a:rPr lang="en-US" sz="1600" dirty="0" err="1"/>
              <a:t>DeleteMapping</a:t>
            </a:r>
            <a:r>
              <a:rPr lang="en-US" sz="1600" dirty="0"/>
              <a:t> is a composed annotation that acts as a shortcut for @</a:t>
            </a:r>
            <a:r>
              <a:rPr lang="en-US" sz="1600" dirty="0" err="1"/>
              <a:t>RequestMapping</a:t>
            </a:r>
            <a:r>
              <a:rPr lang="en-US" sz="1600" dirty="0"/>
              <a:t>(method = </a:t>
            </a:r>
            <a:r>
              <a:rPr lang="en-US" sz="1600" dirty="0" err="1"/>
              <a:t>RequestMethod.DELETE</a:t>
            </a:r>
            <a:r>
              <a:rPr lang="en-US" sz="1600" dirty="0"/>
              <a:t>)</a:t>
            </a:r>
          </a:p>
          <a:p>
            <a:endParaRPr lang="en-IN" sz="2000" dirty="0"/>
          </a:p>
        </p:txBody>
      </p:sp>
    </p:spTree>
    <p:extLst>
      <p:ext uri="{BB962C8B-B14F-4D97-AF65-F5344CB8AC3E}">
        <p14:creationId xmlns:p14="http://schemas.microsoft.com/office/powerpoint/2010/main" val="42359199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50A5-19EB-4D0B-A97D-D8785FD8C82E}"/>
              </a:ext>
            </a:extLst>
          </p:cNvPr>
          <p:cNvSpPr>
            <a:spLocks noGrp="1"/>
          </p:cNvSpPr>
          <p:nvPr>
            <p:ph type="title"/>
          </p:nvPr>
        </p:nvSpPr>
        <p:spPr/>
        <p:txBody>
          <a:bodyPr>
            <a:normAutofit/>
          </a:bodyPr>
          <a:lstStyle/>
          <a:p>
            <a:r>
              <a:rPr lang="en-US" b="1" i="1" dirty="0"/>
              <a:t>@</a:t>
            </a:r>
            <a:r>
              <a:rPr lang="en-US" b="1" i="1" dirty="0" err="1"/>
              <a:t>RequestBody</a:t>
            </a:r>
            <a:r>
              <a:rPr lang="en-US" b="1" i="1" dirty="0"/>
              <a:t> &amp; @</a:t>
            </a:r>
            <a:r>
              <a:rPr lang="en-US" b="1" i="1" dirty="0" err="1"/>
              <a:t>ResponseBody</a:t>
            </a:r>
            <a:br>
              <a:rPr lang="en-US" b="1" dirty="0"/>
            </a:br>
            <a:endParaRPr lang="en-IN" dirty="0"/>
          </a:p>
        </p:txBody>
      </p:sp>
      <p:sp>
        <p:nvSpPr>
          <p:cNvPr id="3" name="Content Placeholder 2">
            <a:extLst>
              <a:ext uri="{FF2B5EF4-FFF2-40B4-BE49-F238E27FC236}">
                <a16:creationId xmlns:a16="http://schemas.microsoft.com/office/drawing/2014/main" id="{BC3FFA92-6D43-41FA-A892-62A5FB410284}"/>
              </a:ext>
            </a:extLst>
          </p:cNvPr>
          <p:cNvSpPr>
            <a:spLocks noGrp="1"/>
          </p:cNvSpPr>
          <p:nvPr>
            <p:ph idx="1"/>
          </p:nvPr>
        </p:nvSpPr>
        <p:spPr/>
        <p:txBody>
          <a:bodyPr>
            <a:normAutofit fontScale="85000" lnSpcReduction="20000"/>
          </a:bodyPr>
          <a:lstStyle/>
          <a:p>
            <a:pPr marL="0" indent="0">
              <a:buNone/>
            </a:pPr>
            <a:r>
              <a:rPr lang="en-US" b="1" i="1" dirty="0"/>
              <a:t>@</a:t>
            </a:r>
            <a:r>
              <a:rPr lang="en-US" b="1" i="1" dirty="0" err="1"/>
              <a:t>RequestBody</a:t>
            </a:r>
            <a:endParaRPr lang="en-US" b="1" dirty="0"/>
          </a:p>
          <a:p>
            <a:pPr lvl="1"/>
            <a:r>
              <a:rPr lang="en-US" dirty="0"/>
              <a:t>Simply put, the</a:t>
            </a:r>
            <a:r>
              <a:rPr lang="en-US" i="1" dirty="0"/>
              <a:t> @</a:t>
            </a:r>
            <a:r>
              <a:rPr lang="en-US" i="1" dirty="0" err="1"/>
              <a:t>RequestBody</a:t>
            </a:r>
            <a:r>
              <a:rPr lang="en-US" dirty="0"/>
              <a:t> annotation maps the </a:t>
            </a:r>
            <a:r>
              <a:rPr lang="en-US" i="1" dirty="0" err="1"/>
              <a:t>HttpRequest</a:t>
            </a:r>
            <a:r>
              <a:rPr lang="en-US" dirty="0"/>
              <a:t> body to a transfer or domain object, enabling automatic deserialization of the inbound </a:t>
            </a:r>
            <a:r>
              <a:rPr lang="en-US" i="1" dirty="0" err="1"/>
              <a:t>HttpRequest</a:t>
            </a:r>
            <a:r>
              <a:rPr lang="en-US" dirty="0"/>
              <a:t> body onto a Java object.</a:t>
            </a:r>
          </a:p>
          <a:p>
            <a:pPr lvl="1"/>
            <a:r>
              <a:rPr lang="en-US" dirty="0"/>
              <a:t>Spring automatically deserializes the JSON into a Java type assuming an appropriate one is specified. By default, the type we annotate with the </a:t>
            </a:r>
            <a:r>
              <a:rPr lang="en-US" i="1" dirty="0"/>
              <a:t>@</a:t>
            </a:r>
            <a:r>
              <a:rPr lang="en-US" i="1" dirty="0" err="1"/>
              <a:t>RequestBody</a:t>
            </a:r>
            <a:r>
              <a:rPr lang="en-US" dirty="0"/>
              <a:t> annotation must correspond to the JSON sent from our client-side controller.</a:t>
            </a:r>
          </a:p>
          <a:p>
            <a:pPr marL="0" indent="0">
              <a:buNone/>
            </a:pPr>
            <a:r>
              <a:rPr lang="en-US" b="1" i="1" dirty="0"/>
              <a:t>@</a:t>
            </a:r>
            <a:r>
              <a:rPr lang="en-US" b="1" i="1" dirty="0" err="1"/>
              <a:t>ResponseBody</a:t>
            </a:r>
            <a:endParaRPr lang="en-US" b="1" dirty="0"/>
          </a:p>
          <a:p>
            <a:pPr lvl="1"/>
            <a:r>
              <a:rPr lang="en-US" dirty="0"/>
              <a:t>The </a:t>
            </a:r>
            <a:r>
              <a:rPr lang="en-US" i="1" dirty="0"/>
              <a:t>@</a:t>
            </a:r>
            <a:r>
              <a:rPr lang="en-US" i="1" dirty="0" err="1"/>
              <a:t>ResponseBody</a:t>
            </a:r>
            <a:r>
              <a:rPr lang="en-US" dirty="0"/>
              <a:t> annotation tells a controller that the object returned is automatically serialized into JSON and passed back into the </a:t>
            </a:r>
            <a:r>
              <a:rPr lang="en-US" i="1" dirty="0" err="1"/>
              <a:t>HttpResponse</a:t>
            </a:r>
            <a:r>
              <a:rPr lang="en-US" dirty="0"/>
              <a:t> object.</a:t>
            </a:r>
          </a:p>
          <a:p>
            <a:pPr marL="0" indent="0">
              <a:buNone/>
            </a:pPr>
            <a:r>
              <a:rPr lang="en-US" b="1" dirty="0"/>
              <a:t>@</a:t>
            </a:r>
            <a:r>
              <a:rPr lang="en-US" b="1" dirty="0" err="1"/>
              <a:t>ResponseStatus</a:t>
            </a:r>
            <a:endParaRPr lang="en-US" b="1" dirty="0"/>
          </a:p>
          <a:p>
            <a:pPr lvl="1"/>
            <a:r>
              <a:rPr lang="en-US" dirty="0"/>
              <a:t>This annotation is used on methods and exception classes. @</a:t>
            </a:r>
            <a:r>
              <a:rPr lang="en-US" dirty="0" err="1"/>
              <a:t>ResponseStatus</a:t>
            </a:r>
            <a:r>
              <a:rPr lang="en-US" dirty="0"/>
              <a:t> marks a method or exception class with a status code and a reason that must be returned. When the handler method is invoked the status code is set to the HTTP response which overrides the status information provided by any other means. A controller class can also be annotated with @</a:t>
            </a:r>
            <a:r>
              <a:rPr lang="en-US" dirty="0" err="1"/>
              <a:t>ResponseStatus</a:t>
            </a:r>
            <a:r>
              <a:rPr lang="en-US" dirty="0"/>
              <a:t>, which is then inherited by all @</a:t>
            </a:r>
            <a:r>
              <a:rPr lang="en-US" dirty="0" err="1"/>
              <a:t>RequestMapping</a:t>
            </a:r>
            <a:r>
              <a:rPr lang="en-US" dirty="0"/>
              <a:t> methods.</a:t>
            </a:r>
          </a:p>
          <a:p>
            <a:endParaRPr lang="en-IN" dirty="0"/>
          </a:p>
        </p:txBody>
      </p:sp>
    </p:spTree>
    <p:extLst>
      <p:ext uri="{BB962C8B-B14F-4D97-AF65-F5344CB8AC3E}">
        <p14:creationId xmlns:p14="http://schemas.microsoft.com/office/powerpoint/2010/main" val="35990968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46E9-7B03-4905-8DEC-167EDD902312}"/>
              </a:ext>
            </a:extLst>
          </p:cNvPr>
          <p:cNvSpPr>
            <a:spLocks noGrp="1"/>
          </p:cNvSpPr>
          <p:nvPr>
            <p:ph type="title"/>
          </p:nvPr>
        </p:nvSpPr>
        <p:spPr/>
        <p:txBody>
          <a:bodyPr/>
          <a:lstStyle/>
          <a:p>
            <a:r>
              <a:rPr lang="en-IN" dirty="0"/>
              <a:t>Spring Boot annotations</a:t>
            </a:r>
          </a:p>
        </p:txBody>
      </p:sp>
      <p:sp>
        <p:nvSpPr>
          <p:cNvPr id="3" name="Content Placeholder 2">
            <a:extLst>
              <a:ext uri="{FF2B5EF4-FFF2-40B4-BE49-F238E27FC236}">
                <a16:creationId xmlns:a16="http://schemas.microsoft.com/office/drawing/2014/main" id="{2DF679AA-D026-4674-B0F8-D2F38974D94B}"/>
              </a:ext>
            </a:extLst>
          </p:cNvPr>
          <p:cNvSpPr>
            <a:spLocks noGrp="1"/>
          </p:cNvSpPr>
          <p:nvPr>
            <p:ph idx="1"/>
          </p:nvPr>
        </p:nvSpPr>
        <p:spPr/>
        <p:txBody>
          <a:bodyPr>
            <a:normAutofit fontScale="85000" lnSpcReduction="20000"/>
          </a:bodyPr>
          <a:lstStyle/>
          <a:p>
            <a:r>
              <a:rPr lang="en-US" dirty="0"/>
              <a:t>@Bean - indicates that a method produces a bean to be managed by Spring.</a:t>
            </a:r>
          </a:p>
          <a:p>
            <a:r>
              <a:rPr lang="en-US" dirty="0"/>
              <a:t>@Service - indicates that an annotated class is a service class.</a:t>
            </a:r>
          </a:p>
          <a:p>
            <a:r>
              <a:rPr lang="en-US" dirty="0"/>
              <a:t>@Repository - indicates that an annotated class is a repository, which is an abstraction of data access and storage.</a:t>
            </a:r>
          </a:p>
          <a:p>
            <a:r>
              <a:rPr lang="en-US" dirty="0"/>
              <a:t>@Configuration - indicates that a class is a configuration class that may contain bean definitions.</a:t>
            </a:r>
          </a:p>
          <a:p>
            <a:r>
              <a:rPr lang="en-US" dirty="0"/>
              <a:t>@Controller - marks the class as web controller, capable of handling the requests.</a:t>
            </a:r>
          </a:p>
          <a:p>
            <a:r>
              <a:rPr lang="en-US" dirty="0"/>
              <a:t>@</a:t>
            </a:r>
            <a:r>
              <a:rPr lang="en-US" dirty="0" err="1"/>
              <a:t>RequestMapping</a:t>
            </a:r>
            <a:r>
              <a:rPr lang="en-US" dirty="0"/>
              <a:t> - maps HTTP request with a path to a controller method.</a:t>
            </a:r>
          </a:p>
          <a:p>
            <a:r>
              <a:rPr lang="en-US" dirty="0"/>
              <a:t>@</a:t>
            </a:r>
            <a:r>
              <a:rPr lang="en-US" dirty="0" err="1"/>
              <a:t>Autowired</a:t>
            </a:r>
            <a:r>
              <a:rPr lang="en-US" dirty="0"/>
              <a:t> - marks a constructor, field, or setter method to be </a:t>
            </a:r>
            <a:r>
              <a:rPr lang="en-US" dirty="0" err="1"/>
              <a:t>autowired</a:t>
            </a:r>
            <a:r>
              <a:rPr lang="en-US" dirty="0"/>
              <a:t> by Spring dependency injection.</a:t>
            </a:r>
          </a:p>
          <a:p>
            <a:r>
              <a:rPr lang="en-US" dirty="0"/>
              <a:t>@</a:t>
            </a:r>
            <a:r>
              <a:rPr lang="en-US" dirty="0" err="1"/>
              <a:t>SpringBootApplication</a:t>
            </a:r>
            <a:r>
              <a:rPr lang="en-US" dirty="0"/>
              <a:t> - enables Spring Boot autoconfiguration and component scanning.</a:t>
            </a:r>
          </a:p>
          <a:p>
            <a:endParaRPr lang="en-IN" dirty="0"/>
          </a:p>
        </p:txBody>
      </p:sp>
    </p:spTree>
    <p:extLst>
      <p:ext uri="{BB962C8B-B14F-4D97-AF65-F5344CB8AC3E}">
        <p14:creationId xmlns:p14="http://schemas.microsoft.com/office/powerpoint/2010/main" val="1090685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ED3A945-0D10-4CAA-BD6F-BA186C16E62A}"/>
              </a:ext>
            </a:extLst>
          </p:cNvPr>
          <p:cNvSpPr>
            <a:spLocks noGrp="1"/>
          </p:cNvSpPr>
          <p:nvPr>
            <p:ph type="title"/>
          </p:nvPr>
        </p:nvSpPr>
        <p:spPr>
          <a:xfrm>
            <a:off x="904877" y="2415322"/>
            <a:ext cx="3451730" cy="2399869"/>
          </a:xfrm>
        </p:spPr>
        <p:txBody>
          <a:bodyPr>
            <a:normAutofit/>
          </a:bodyPr>
          <a:lstStyle/>
          <a:p>
            <a:pPr algn="ctr"/>
            <a:r>
              <a:rPr lang="en-IN" sz="2800" b="1">
                <a:solidFill>
                  <a:srgbClr val="FFFFFF"/>
                </a:solidFill>
              </a:rPr>
              <a:t>Properties and Configuration (</a:t>
            </a:r>
            <a:r>
              <a:rPr lang="en-IN" sz="2800">
                <a:solidFill>
                  <a:srgbClr val="FFFFFF"/>
                </a:solidFill>
              </a:rPr>
              <a:t>application.properties )</a:t>
            </a:r>
          </a:p>
        </p:txBody>
      </p:sp>
      <p:sp>
        <p:nvSpPr>
          <p:cNvPr id="3" name="Content Placeholder 2">
            <a:extLst>
              <a:ext uri="{FF2B5EF4-FFF2-40B4-BE49-F238E27FC236}">
                <a16:creationId xmlns:a16="http://schemas.microsoft.com/office/drawing/2014/main" id="{5FE3248B-4383-41B4-842D-8E38126A9C8D}"/>
              </a:ext>
            </a:extLst>
          </p:cNvPr>
          <p:cNvSpPr>
            <a:spLocks noGrp="1"/>
          </p:cNvSpPr>
          <p:nvPr>
            <p:ph idx="1"/>
          </p:nvPr>
        </p:nvSpPr>
        <p:spPr>
          <a:xfrm>
            <a:off x="5120640" y="804672"/>
            <a:ext cx="6281928" cy="5248656"/>
          </a:xfrm>
        </p:spPr>
        <p:txBody>
          <a:bodyPr anchor="ctr">
            <a:normAutofit/>
          </a:bodyPr>
          <a:lstStyle/>
          <a:p>
            <a:r>
              <a:rPr lang="en-US" sz="2000" dirty="0"/>
              <a:t>Rather than hardcoding some properties that are also specified in your project’s build configuration, you can automatically expand them by instead using the existing build configuration.</a:t>
            </a:r>
          </a:p>
          <a:p>
            <a:r>
              <a:rPr lang="en-US" sz="2000" dirty="0"/>
              <a:t>We can configure the properties in </a:t>
            </a:r>
            <a:r>
              <a:rPr lang="en-US" sz="2000" b="1" dirty="0" err="1"/>
              <a:t>application.properties</a:t>
            </a:r>
            <a:r>
              <a:rPr lang="en-US" sz="2000" b="1" dirty="0"/>
              <a:t> </a:t>
            </a:r>
            <a:r>
              <a:rPr lang="en-US" sz="2000" dirty="0"/>
              <a:t>file  in </a:t>
            </a:r>
            <a:r>
              <a:rPr lang="en-US" sz="2000" b="1" dirty="0" err="1"/>
              <a:t>src</a:t>
            </a:r>
            <a:r>
              <a:rPr lang="en-US" sz="2000" b="1" dirty="0"/>
              <a:t>/main/resources </a:t>
            </a:r>
            <a:r>
              <a:rPr lang="en-US" sz="2000" dirty="0"/>
              <a:t>folder for the further interaction with Spring Boot applications.</a:t>
            </a:r>
          </a:p>
          <a:p>
            <a:r>
              <a:rPr lang="en-IN" sz="2000" dirty="0"/>
              <a:t>How to properties and configuration</a:t>
            </a:r>
          </a:p>
          <a:p>
            <a:pPr lvl="1"/>
            <a:r>
              <a:rPr lang="en-IN" sz="2000" dirty="0">
                <a:hlinkClick r:id="rId3"/>
              </a:rPr>
              <a:t>https://docs.spring.io/spring-boot/docs/current/reference/html/howto-properties-and-configuration.html</a:t>
            </a:r>
            <a:endParaRPr lang="en-IN" sz="2000" dirty="0"/>
          </a:p>
          <a:p>
            <a:r>
              <a:rPr lang="en-IN" sz="2000" dirty="0"/>
              <a:t>Common application properties</a:t>
            </a:r>
          </a:p>
          <a:p>
            <a:pPr lvl="1"/>
            <a:r>
              <a:rPr lang="en-IN" sz="2000" dirty="0">
                <a:hlinkClick r:id="rId4"/>
              </a:rPr>
              <a:t>https://docs.spring.io/spring-boot/docs/current/reference/html/common-application-properties.html</a:t>
            </a:r>
            <a:endParaRPr lang="en-IN" sz="2000" dirty="0"/>
          </a:p>
          <a:p>
            <a:pPr lvl="1"/>
            <a:endParaRPr lang="en-IN" sz="2000" dirty="0"/>
          </a:p>
        </p:txBody>
      </p:sp>
    </p:spTree>
    <p:extLst>
      <p:ext uri="{BB962C8B-B14F-4D97-AF65-F5344CB8AC3E}">
        <p14:creationId xmlns:p14="http://schemas.microsoft.com/office/powerpoint/2010/main" val="30652571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3A945-0D10-4CAA-BD6F-BA186C16E62A}"/>
              </a:ext>
            </a:extLst>
          </p:cNvPr>
          <p:cNvSpPr>
            <a:spLocks noGrp="1"/>
          </p:cNvSpPr>
          <p:nvPr>
            <p:ph type="title"/>
          </p:nvPr>
        </p:nvSpPr>
        <p:spPr>
          <a:xfrm>
            <a:off x="838200" y="631825"/>
            <a:ext cx="10515600" cy="1325563"/>
          </a:xfrm>
        </p:spPr>
        <p:txBody>
          <a:bodyPr>
            <a:normAutofit/>
          </a:bodyPr>
          <a:lstStyle/>
          <a:p>
            <a:r>
              <a:rPr lang="en-IN" b="1" dirty="0"/>
              <a:t>Properties and Configuration (</a:t>
            </a:r>
            <a:r>
              <a:rPr lang="en-IN" dirty="0" err="1"/>
              <a:t>application.properties</a:t>
            </a:r>
            <a:r>
              <a:rPr lang="en-IN" dirty="0"/>
              <a:t> )</a:t>
            </a:r>
          </a:p>
        </p:txBody>
      </p:sp>
      <p:sp>
        <p:nvSpPr>
          <p:cNvPr id="3" name="Content Placeholder 2">
            <a:extLst>
              <a:ext uri="{FF2B5EF4-FFF2-40B4-BE49-F238E27FC236}">
                <a16:creationId xmlns:a16="http://schemas.microsoft.com/office/drawing/2014/main" id="{5FE3248B-4383-41B4-842D-8E38126A9C8D}"/>
              </a:ext>
            </a:extLst>
          </p:cNvPr>
          <p:cNvSpPr>
            <a:spLocks noGrp="1"/>
          </p:cNvSpPr>
          <p:nvPr>
            <p:ph idx="1"/>
          </p:nvPr>
        </p:nvSpPr>
        <p:spPr>
          <a:xfrm>
            <a:off x="838200" y="2057400"/>
            <a:ext cx="10515600" cy="3871762"/>
          </a:xfrm>
        </p:spPr>
        <p:txBody>
          <a:bodyPr>
            <a:normAutofit fontScale="92500" lnSpcReduction="10000"/>
          </a:bodyPr>
          <a:lstStyle/>
          <a:p>
            <a:pPr marL="0" indent="0">
              <a:spcBef>
                <a:spcPts val="0"/>
              </a:spcBef>
              <a:buNone/>
            </a:pPr>
            <a:r>
              <a:rPr lang="en-IN" sz="2400" b="1" dirty="0"/>
              <a:t># Logger Configuration</a:t>
            </a:r>
          </a:p>
          <a:p>
            <a:pPr marL="0" indent="0">
              <a:spcBef>
                <a:spcPts val="0"/>
              </a:spcBef>
              <a:buNone/>
            </a:pPr>
            <a:r>
              <a:rPr lang="en-IN" sz="2400" dirty="0" err="1"/>
              <a:t>logging.path</a:t>
            </a:r>
            <a:r>
              <a:rPr lang="en-IN" sz="2400" dirty="0"/>
              <a:t> = /var/</a:t>
            </a:r>
            <a:r>
              <a:rPr lang="en-IN" sz="2400" dirty="0" err="1"/>
              <a:t>tmp</a:t>
            </a:r>
            <a:r>
              <a:rPr lang="en-IN" sz="2400" dirty="0"/>
              <a:t>/</a:t>
            </a:r>
          </a:p>
          <a:p>
            <a:pPr marL="0" indent="0">
              <a:spcBef>
                <a:spcPts val="0"/>
              </a:spcBef>
              <a:buNone/>
            </a:pPr>
            <a:r>
              <a:rPr lang="en-IN" sz="2400" dirty="0" err="1"/>
              <a:t>logging.file</a:t>
            </a:r>
            <a:r>
              <a:rPr lang="en-IN" sz="2400" dirty="0"/>
              <a:t> = /var/</a:t>
            </a:r>
            <a:r>
              <a:rPr lang="en-IN" sz="2400" dirty="0" err="1"/>
              <a:t>tmp</a:t>
            </a:r>
            <a:r>
              <a:rPr lang="en-IN" sz="2400" dirty="0"/>
              <a:t>/mylog.log</a:t>
            </a:r>
          </a:p>
          <a:p>
            <a:pPr marL="0" indent="0">
              <a:spcBef>
                <a:spcPts val="0"/>
              </a:spcBef>
              <a:buNone/>
            </a:pPr>
            <a:endParaRPr lang="en-IN" sz="2400" b="1" dirty="0"/>
          </a:p>
          <a:p>
            <a:pPr marL="0" indent="0">
              <a:spcBef>
                <a:spcPts val="0"/>
              </a:spcBef>
              <a:buNone/>
            </a:pPr>
            <a:r>
              <a:rPr lang="en-IN" sz="2400" b="1" dirty="0"/>
              <a:t># Server Configuration</a:t>
            </a:r>
          </a:p>
          <a:p>
            <a:pPr marL="0" indent="0">
              <a:spcBef>
                <a:spcPts val="0"/>
              </a:spcBef>
              <a:buNone/>
            </a:pPr>
            <a:r>
              <a:rPr lang="en-IN" sz="2400" dirty="0" err="1"/>
              <a:t>server.port</a:t>
            </a:r>
            <a:r>
              <a:rPr lang="en-IN" sz="2400" dirty="0"/>
              <a:t>=8082</a:t>
            </a:r>
          </a:p>
          <a:p>
            <a:pPr marL="0" indent="0">
              <a:spcBef>
                <a:spcPts val="0"/>
              </a:spcBef>
              <a:buNone/>
            </a:pPr>
            <a:endParaRPr lang="en-IN" sz="2400" dirty="0"/>
          </a:p>
          <a:p>
            <a:pPr marL="0" indent="0">
              <a:spcBef>
                <a:spcPts val="0"/>
              </a:spcBef>
              <a:buNone/>
            </a:pPr>
            <a:r>
              <a:rPr lang="en-IN" sz="2400" b="1" dirty="0"/>
              <a:t># Database Configuration</a:t>
            </a:r>
          </a:p>
          <a:p>
            <a:pPr marL="0" indent="0">
              <a:spcBef>
                <a:spcPts val="0"/>
              </a:spcBef>
              <a:buNone/>
            </a:pPr>
            <a:r>
              <a:rPr lang="en-IN" sz="2400" dirty="0"/>
              <a:t>spring.datasource.url=</a:t>
            </a:r>
            <a:r>
              <a:rPr lang="en-IN" sz="2400" dirty="0" err="1"/>
              <a:t>jdbc:oracle:thin</a:t>
            </a:r>
            <a:r>
              <a:rPr lang="en-IN" sz="2400" dirty="0"/>
              <a:t>:</a:t>
            </a:r>
            <a:r>
              <a:rPr lang="en-IN" sz="2400" u="sng" dirty="0"/>
              <a:t>@localhost:1521:orahome</a:t>
            </a:r>
          </a:p>
          <a:p>
            <a:pPr marL="0" indent="0">
              <a:spcBef>
                <a:spcPts val="0"/>
              </a:spcBef>
              <a:buNone/>
            </a:pPr>
            <a:r>
              <a:rPr lang="en-IN" sz="2400" dirty="0" err="1"/>
              <a:t>spring.datasource.username</a:t>
            </a:r>
            <a:r>
              <a:rPr lang="en-IN" sz="2400" dirty="0"/>
              <a:t>=</a:t>
            </a:r>
            <a:r>
              <a:rPr lang="en-IN" sz="2400" u="sng" dirty="0"/>
              <a:t>system</a:t>
            </a:r>
          </a:p>
          <a:p>
            <a:pPr marL="0" indent="0">
              <a:spcBef>
                <a:spcPts val="0"/>
              </a:spcBef>
              <a:buNone/>
            </a:pPr>
            <a:r>
              <a:rPr lang="en-IN" sz="2400" dirty="0" err="1"/>
              <a:t>spring.datasource.password</a:t>
            </a:r>
            <a:r>
              <a:rPr lang="en-IN" sz="2400" dirty="0"/>
              <a:t>=system</a:t>
            </a:r>
          </a:p>
          <a:p>
            <a:pPr marL="0" indent="0">
              <a:spcBef>
                <a:spcPts val="0"/>
              </a:spcBef>
              <a:buNone/>
            </a:pPr>
            <a:r>
              <a:rPr lang="en-IN" sz="2400" dirty="0" err="1"/>
              <a:t>spring.datasource.schema</a:t>
            </a:r>
            <a:r>
              <a:rPr lang="en-IN" sz="2400" dirty="0"/>
              <a:t>=</a:t>
            </a:r>
            <a:r>
              <a:rPr lang="en-IN" sz="2400" dirty="0" err="1"/>
              <a:t>classpath</a:t>
            </a:r>
            <a:r>
              <a:rPr lang="en-IN" sz="2400" dirty="0"/>
              <a:t>:/product-</a:t>
            </a:r>
            <a:r>
              <a:rPr lang="en-IN" sz="2400" dirty="0" err="1"/>
              <a:t>ddl.sql</a:t>
            </a:r>
            <a:endParaRPr lang="en-IN" sz="2400" dirty="0"/>
          </a:p>
          <a:p>
            <a:pPr marL="0" indent="0">
              <a:spcBef>
                <a:spcPts val="0"/>
              </a:spcBef>
              <a:buNone/>
            </a:pPr>
            <a:r>
              <a:rPr lang="en-IN" sz="2400" dirty="0" err="1"/>
              <a:t>spring.datasource.data</a:t>
            </a:r>
            <a:r>
              <a:rPr lang="en-IN" sz="2400" dirty="0"/>
              <a:t>=</a:t>
            </a:r>
            <a:r>
              <a:rPr lang="en-IN" sz="2400" dirty="0" err="1"/>
              <a:t>classpath</a:t>
            </a:r>
            <a:r>
              <a:rPr lang="en-IN" sz="2400" dirty="0"/>
              <a:t>:/product-</a:t>
            </a:r>
            <a:r>
              <a:rPr lang="en-IN" sz="2400" dirty="0" err="1"/>
              <a:t>dml.sql</a:t>
            </a:r>
            <a:endParaRPr lang="en-IN" sz="2400" dirty="0"/>
          </a:p>
          <a:p>
            <a:pPr marL="0" indent="0">
              <a:spcBef>
                <a:spcPts val="0"/>
              </a:spcBef>
              <a:buNone/>
            </a:pPr>
            <a:endParaRPr lang="en-IN" sz="2400" dirty="0"/>
          </a:p>
          <a:p>
            <a:pPr marL="0" indent="0">
              <a:spcBef>
                <a:spcPts val="0"/>
              </a:spcBef>
              <a:buNone/>
            </a:pPr>
            <a:endParaRPr lang="en-IN" sz="2400" dirty="0"/>
          </a:p>
        </p:txBody>
      </p:sp>
    </p:spTree>
    <p:extLst>
      <p:ext uri="{BB962C8B-B14F-4D97-AF65-F5344CB8AC3E}">
        <p14:creationId xmlns:p14="http://schemas.microsoft.com/office/powerpoint/2010/main" val="632927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3A945-0D10-4CAA-BD6F-BA186C16E62A}"/>
              </a:ext>
            </a:extLst>
          </p:cNvPr>
          <p:cNvSpPr>
            <a:spLocks noGrp="1"/>
          </p:cNvSpPr>
          <p:nvPr>
            <p:ph type="title"/>
          </p:nvPr>
        </p:nvSpPr>
        <p:spPr>
          <a:xfrm>
            <a:off x="838200" y="631825"/>
            <a:ext cx="10515600" cy="1325563"/>
          </a:xfrm>
        </p:spPr>
        <p:txBody>
          <a:bodyPr>
            <a:normAutofit/>
          </a:bodyPr>
          <a:lstStyle/>
          <a:p>
            <a:r>
              <a:rPr lang="en-IN" b="1" dirty="0"/>
              <a:t>Properties and Configuration (</a:t>
            </a:r>
            <a:r>
              <a:rPr lang="en-IN" dirty="0" err="1"/>
              <a:t>application.properties</a:t>
            </a:r>
            <a:r>
              <a:rPr lang="en-IN" dirty="0"/>
              <a:t> )</a:t>
            </a:r>
          </a:p>
        </p:txBody>
      </p:sp>
      <p:sp>
        <p:nvSpPr>
          <p:cNvPr id="3" name="Content Placeholder 2">
            <a:extLst>
              <a:ext uri="{FF2B5EF4-FFF2-40B4-BE49-F238E27FC236}">
                <a16:creationId xmlns:a16="http://schemas.microsoft.com/office/drawing/2014/main" id="{5FE3248B-4383-41B4-842D-8E38126A9C8D}"/>
              </a:ext>
            </a:extLst>
          </p:cNvPr>
          <p:cNvSpPr>
            <a:spLocks noGrp="1"/>
          </p:cNvSpPr>
          <p:nvPr>
            <p:ph idx="1"/>
          </p:nvPr>
        </p:nvSpPr>
        <p:spPr>
          <a:xfrm>
            <a:off x="838200" y="2057400"/>
            <a:ext cx="10515600" cy="3871762"/>
          </a:xfrm>
        </p:spPr>
        <p:txBody>
          <a:bodyPr>
            <a:normAutofit/>
          </a:bodyPr>
          <a:lstStyle/>
          <a:p>
            <a:pPr marL="0" indent="0">
              <a:spcBef>
                <a:spcPts val="0"/>
              </a:spcBef>
              <a:buNone/>
            </a:pPr>
            <a:endParaRPr lang="en-IN" sz="3600" dirty="0"/>
          </a:p>
          <a:p>
            <a:pPr marL="0" indent="0">
              <a:spcBef>
                <a:spcPts val="0"/>
              </a:spcBef>
              <a:buNone/>
            </a:pPr>
            <a:r>
              <a:rPr lang="en-IN" b="1" dirty="0"/>
              <a:t># JPA properties</a:t>
            </a:r>
          </a:p>
          <a:p>
            <a:pPr marL="0" indent="0">
              <a:spcBef>
                <a:spcPts val="0"/>
              </a:spcBef>
              <a:buNone/>
            </a:pPr>
            <a:r>
              <a:rPr lang="en-IN" dirty="0" err="1"/>
              <a:t>spring.jpa.show-sql</a:t>
            </a:r>
            <a:r>
              <a:rPr lang="en-IN" dirty="0"/>
              <a:t>=true</a:t>
            </a:r>
          </a:p>
          <a:p>
            <a:pPr marL="0" indent="0">
              <a:spcBef>
                <a:spcPts val="0"/>
              </a:spcBef>
              <a:buNone/>
            </a:pPr>
            <a:r>
              <a:rPr lang="en-IN" dirty="0" err="1"/>
              <a:t>spring.jpa.generate-ddl</a:t>
            </a:r>
            <a:r>
              <a:rPr lang="en-IN" dirty="0"/>
              <a:t>=false</a:t>
            </a:r>
          </a:p>
          <a:p>
            <a:pPr marL="0" indent="0">
              <a:spcBef>
                <a:spcPts val="0"/>
              </a:spcBef>
              <a:buNone/>
            </a:pPr>
            <a:r>
              <a:rPr lang="en-IN" dirty="0" err="1"/>
              <a:t>spring.jpa.database</a:t>
            </a:r>
            <a:r>
              <a:rPr lang="en-IN" dirty="0"/>
              <a:t>-platform=</a:t>
            </a:r>
            <a:r>
              <a:rPr lang="en-IN" dirty="0" err="1"/>
              <a:t>org.hibernate.dialect.OracleDialect</a:t>
            </a:r>
            <a:endParaRPr lang="en-IN" dirty="0"/>
          </a:p>
          <a:p>
            <a:pPr marL="0" indent="0">
              <a:buNone/>
            </a:pPr>
            <a:r>
              <a:rPr lang="en-IN" b="1" dirty="0"/>
              <a:t># Security properties</a:t>
            </a:r>
            <a:endParaRPr lang="en-IN" dirty="0"/>
          </a:p>
          <a:p>
            <a:pPr marL="0" indent="0">
              <a:spcBef>
                <a:spcPts val="0"/>
              </a:spcBef>
              <a:buNone/>
            </a:pPr>
            <a:r>
              <a:rPr lang="en-IN" dirty="0"/>
              <a:t>spring.security.user.name=</a:t>
            </a:r>
            <a:r>
              <a:rPr lang="en-IN" dirty="0" err="1"/>
              <a:t>abc</a:t>
            </a:r>
            <a:endParaRPr lang="en-IN" dirty="0"/>
          </a:p>
          <a:p>
            <a:pPr marL="0" indent="0">
              <a:spcBef>
                <a:spcPts val="0"/>
              </a:spcBef>
              <a:buNone/>
            </a:pPr>
            <a:r>
              <a:rPr lang="en-IN" dirty="0" err="1"/>
              <a:t>spring.security.user.password</a:t>
            </a:r>
            <a:r>
              <a:rPr lang="en-IN" dirty="0"/>
              <a:t>=123</a:t>
            </a:r>
          </a:p>
          <a:p>
            <a:pPr marL="0" indent="0">
              <a:spcBef>
                <a:spcPts val="0"/>
              </a:spcBef>
              <a:buNone/>
            </a:pPr>
            <a:r>
              <a:rPr lang="en-IN" dirty="0" err="1"/>
              <a:t>spring.security.user.roles</a:t>
            </a:r>
            <a:r>
              <a:rPr lang="en-IN" dirty="0"/>
              <a:t>=ADMIN</a:t>
            </a:r>
          </a:p>
        </p:txBody>
      </p:sp>
    </p:spTree>
    <p:extLst>
      <p:ext uri="{BB962C8B-B14F-4D97-AF65-F5344CB8AC3E}">
        <p14:creationId xmlns:p14="http://schemas.microsoft.com/office/powerpoint/2010/main" val="42630117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E91-7506-4DCC-BAD8-C9EA2AFBC36A}"/>
              </a:ext>
            </a:extLst>
          </p:cNvPr>
          <p:cNvSpPr>
            <a:spLocks noGrp="1"/>
          </p:cNvSpPr>
          <p:nvPr>
            <p:ph type="title"/>
          </p:nvPr>
        </p:nvSpPr>
        <p:spPr/>
        <p:txBody>
          <a:bodyPr/>
          <a:lstStyle/>
          <a:p>
            <a:r>
              <a:rPr lang="en-IN" dirty="0"/>
              <a:t>@</a:t>
            </a:r>
            <a:r>
              <a:rPr lang="en-IN" dirty="0" err="1"/>
              <a:t>PersistenceContext</a:t>
            </a:r>
            <a:endParaRPr lang="en-IN" dirty="0"/>
          </a:p>
        </p:txBody>
      </p:sp>
      <p:sp>
        <p:nvSpPr>
          <p:cNvPr id="3" name="Content Placeholder 2">
            <a:extLst>
              <a:ext uri="{FF2B5EF4-FFF2-40B4-BE49-F238E27FC236}">
                <a16:creationId xmlns:a16="http://schemas.microsoft.com/office/drawing/2014/main" id="{50644286-8B8D-4B4D-92B7-29DE38064AE4}"/>
              </a:ext>
            </a:extLst>
          </p:cNvPr>
          <p:cNvSpPr>
            <a:spLocks noGrp="1"/>
          </p:cNvSpPr>
          <p:nvPr>
            <p:ph idx="1"/>
          </p:nvPr>
        </p:nvSpPr>
        <p:spPr/>
        <p:txBody>
          <a:bodyPr/>
          <a:lstStyle/>
          <a:p>
            <a:pPr fontAlgn="base"/>
            <a:r>
              <a:rPr lang="en-US" dirty="0"/>
              <a:t>Expresses a dependency on a container-managed </a:t>
            </a:r>
            <a:r>
              <a:rPr lang="en-US" dirty="0" err="1"/>
              <a:t>EntityManager</a:t>
            </a:r>
            <a:r>
              <a:rPr lang="en-US" dirty="0"/>
              <a:t> and its associated persistence context.</a:t>
            </a:r>
          </a:p>
          <a:p>
            <a:pPr fontAlgn="base"/>
            <a:r>
              <a:rPr lang="en-US" dirty="0"/>
              <a:t>allows you to specify which persistence unit you want to use.</a:t>
            </a:r>
          </a:p>
          <a:p>
            <a:pPr fontAlgn="base"/>
            <a:r>
              <a:rPr lang="en-US" b="1" dirty="0"/>
              <a:t>it returns</a:t>
            </a:r>
            <a:r>
              <a:rPr lang="en-US" dirty="0"/>
              <a:t> container-managed proxy that acquires and releases </a:t>
            </a:r>
            <a:r>
              <a:rPr lang="en-US" dirty="0" err="1"/>
              <a:t>presistence</a:t>
            </a:r>
            <a:r>
              <a:rPr lang="en-US" dirty="0"/>
              <a:t> context on behalf of the application code.</a:t>
            </a:r>
          </a:p>
          <a:p>
            <a:pPr fontAlgn="base"/>
            <a:r>
              <a:rPr lang="en-US" dirty="0"/>
              <a:t>Access the </a:t>
            </a:r>
            <a:r>
              <a:rPr lang="en-US" dirty="0" err="1"/>
              <a:t>EntityManager</a:t>
            </a:r>
            <a:r>
              <a:rPr lang="en-US" dirty="0"/>
              <a:t> using Spring</a:t>
            </a:r>
          </a:p>
          <a:p>
            <a:pPr fontAlgn="base"/>
            <a:r>
              <a:rPr lang="en-US" dirty="0"/>
              <a:t>To inject the instance of </a:t>
            </a:r>
            <a:r>
              <a:rPr lang="en-US" dirty="0" err="1"/>
              <a:t>EntityManager</a:t>
            </a:r>
            <a:r>
              <a:rPr lang="en-US" dirty="0"/>
              <a:t> we will use @</a:t>
            </a:r>
            <a:r>
              <a:rPr lang="en-US" dirty="0" err="1"/>
              <a:t>PersistenceContext</a:t>
            </a:r>
            <a:r>
              <a:rPr lang="en-US" dirty="0"/>
              <a:t>. </a:t>
            </a:r>
          </a:p>
          <a:p>
            <a:endParaRPr lang="en-IN" dirty="0"/>
          </a:p>
          <a:p>
            <a:endParaRPr lang="en-IN" dirty="0"/>
          </a:p>
        </p:txBody>
      </p:sp>
    </p:spTree>
    <p:extLst>
      <p:ext uri="{BB962C8B-B14F-4D97-AF65-F5344CB8AC3E}">
        <p14:creationId xmlns:p14="http://schemas.microsoft.com/office/powerpoint/2010/main" val="4274522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AFBB-7F73-4A59-AEB3-7B679668226F}"/>
              </a:ext>
            </a:extLst>
          </p:cNvPr>
          <p:cNvSpPr>
            <a:spLocks noGrp="1"/>
          </p:cNvSpPr>
          <p:nvPr>
            <p:ph type="title"/>
          </p:nvPr>
        </p:nvSpPr>
        <p:spPr/>
        <p:txBody>
          <a:bodyPr/>
          <a:lstStyle/>
          <a:p>
            <a:r>
              <a:rPr lang="en-IN" dirty="0"/>
              <a:t>@Transactional</a:t>
            </a:r>
          </a:p>
        </p:txBody>
      </p:sp>
      <p:sp>
        <p:nvSpPr>
          <p:cNvPr id="3" name="Content Placeholder 2">
            <a:extLst>
              <a:ext uri="{FF2B5EF4-FFF2-40B4-BE49-F238E27FC236}">
                <a16:creationId xmlns:a16="http://schemas.microsoft.com/office/drawing/2014/main" id="{F01C68DE-4C4C-4764-AA7D-DFEAC11F0568}"/>
              </a:ext>
            </a:extLst>
          </p:cNvPr>
          <p:cNvSpPr>
            <a:spLocks noGrp="1"/>
          </p:cNvSpPr>
          <p:nvPr>
            <p:ph idx="1"/>
          </p:nvPr>
        </p:nvSpPr>
        <p:spPr/>
        <p:txBody>
          <a:bodyPr/>
          <a:lstStyle/>
          <a:p>
            <a:r>
              <a:rPr lang="en-IN" dirty="0"/>
              <a:t>@Transactional in the service layer for DML operations.</a:t>
            </a:r>
          </a:p>
          <a:p>
            <a:r>
              <a:rPr lang="en-US" dirty="0"/>
              <a:t>Service layer is a facade for your business logic, also where transaction occurs.</a:t>
            </a:r>
          </a:p>
          <a:p>
            <a:r>
              <a:rPr lang="en-US" dirty="0"/>
              <a:t>This annotation is placed before an interface definition, a method on an interface, a class definition, or a public method on a class. The mere presence of @Transactional is not enough to activate the transactional behavior. The @Transactional is simply metadata that can be consumed by some runtime infrastructure. This infrastructure uses the metadata to configure the appropriate beans with transactional behavior.</a:t>
            </a:r>
            <a:endParaRPr lang="en-IN" dirty="0"/>
          </a:p>
        </p:txBody>
      </p:sp>
    </p:spTree>
    <p:extLst>
      <p:ext uri="{BB962C8B-B14F-4D97-AF65-F5344CB8AC3E}">
        <p14:creationId xmlns:p14="http://schemas.microsoft.com/office/powerpoint/2010/main" val="7266456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A4C4-BD4D-48C2-B949-5BA56909504A}"/>
              </a:ext>
            </a:extLst>
          </p:cNvPr>
          <p:cNvSpPr>
            <a:spLocks noGrp="1"/>
          </p:cNvSpPr>
          <p:nvPr>
            <p:ph type="title"/>
          </p:nvPr>
        </p:nvSpPr>
        <p:spPr/>
        <p:txBody>
          <a:bodyPr/>
          <a:lstStyle/>
          <a:p>
            <a:r>
              <a:rPr lang="en-IN" dirty="0"/>
              <a:t>Bean Validation annotations</a:t>
            </a:r>
          </a:p>
        </p:txBody>
      </p:sp>
      <p:graphicFrame>
        <p:nvGraphicFramePr>
          <p:cNvPr id="5" name="Table 4">
            <a:extLst>
              <a:ext uri="{FF2B5EF4-FFF2-40B4-BE49-F238E27FC236}">
                <a16:creationId xmlns:a16="http://schemas.microsoft.com/office/drawing/2014/main" id="{256E5AA8-4780-4651-9CEB-10999803CB3D}"/>
              </a:ext>
            </a:extLst>
          </p:cNvPr>
          <p:cNvGraphicFramePr>
            <a:graphicFrameLocks noGrp="1"/>
          </p:cNvGraphicFramePr>
          <p:nvPr>
            <p:extLst>
              <p:ext uri="{D42A27DB-BD31-4B8C-83A1-F6EECF244321}">
                <p14:modId xmlns:p14="http://schemas.microsoft.com/office/powerpoint/2010/main" val="3082020801"/>
              </p:ext>
            </p:extLst>
          </p:nvPr>
        </p:nvGraphicFramePr>
        <p:xfrm>
          <a:off x="828590" y="1878378"/>
          <a:ext cx="10759672" cy="4115640"/>
        </p:xfrm>
        <a:graphic>
          <a:graphicData uri="http://schemas.openxmlformats.org/drawingml/2006/table">
            <a:tbl>
              <a:tblPr/>
              <a:tblGrid>
                <a:gridCol w="2899348">
                  <a:extLst>
                    <a:ext uri="{9D8B030D-6E8A-4147-A177-3AD203B41FA5}">
                      <a16:colId xmlns:a16="http://schemas.microsoft.com/office/drawing/2014/main" val="4196240379"/>
                    </a:ext>
                  </a:extLst>
                </a:gridCol>
                <a:gridCol w="7860324">
                  <a:extLst>
                    <a:ext uri="{9D8B030D-6E8A-4147-A177-3AD203B41FA5}">
                      <a16:colId xmlns:a16="http://schemas.microsoft.com/office/drawing/2014/main" val="1423732450"/>
                    </a:ext>
                  </a:extLst>
                </a:gridCol>
              </a:tblGrid>
              <a:tr h="343243">
                <a:tc>
                  <a:txBody>
                    <a:bodyPr/>
                    <a:lstStyle/>
                    <a:p>
                      <a:pPr algn="l"/>
                      <a:r>
                        <a:rPr lang="en-IN" sz="2400" b="1">
                          <a:effectLst/>
                        </a:rPr>
                        <a:t>Constraint</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7F7F7"/>
                    </a:solidFill>
                  </a:tcPr>
                </a:tc>
                <a:tc>
                  <a:txBody>
                    <a:bodyPr/>
                    <a:lstStyle/>
                    <a:p>
                      <a:pPr algn="l"/>
                      <a:r>
                        <a:rPr lang="en-IN" sz="2400" b="1" dirty="0">
                          <a:effectLst/>
                        </a:rPr>
                        <a:t>Description</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7F7F7"/>
                    </a:solidFill>
                  </a:tcPr>
                </a:tc>
                <a:extLst>
                  <a:ext uri="{0D108BD9-81ED-4DB2-BD59-A6C34878D82A}">
                    <a16:rowId xmlns:a16="http://schemas.microsoft.com/office/drawing/2014/main" val="4122019841"/>
                  </a:ext>
                </a:extLst>
              </a:tr>
              <a:tr h="343243">
                <a:tc>
                  <a:txBody>
                    <a:bodyPr/>
                    <a:lstStyle/>
                    <a:p>
                      <a:pPr algn="l"/>
                      <a:r>
                        <a:rPr lang="en-IN" sz="2400" b="1">
                          <a:effectLst/>
                        </a:rPr>
                        <a:t>@Null</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Annotated element must be null</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337903007"/>
                  </a:ext>
                </a:extLst>
              </a:tr>
              <a:tr h="343243">
                <a:tc>
                  <a:txBody>
                    <a:bodyPr/>
                    <a:lstStyle/>
                    <a:p>
                      <a:pPr algn="l"/>
                      <a:r>
                        <a:rPr lang="en-IN" sz="2400" b="1">
                          <a:effectLst/>
                        </a:rPr>
                        <a:t>@NotNull</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a:effectLst/>
                        </a:rPr>
                        <a:t>Annotated element must not be null</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181758733"/>
                  </a:ext>
                </a:extLst>
              </a:tr>
              <a:tr h="611761">
                <a:tc>
                  <a:txBody>
                    <a:bodyPr/>
                    <a:lstStyle/>
                    <a:p>
                      <a:pPr algn="l"/>
                      <a:r>
                        <a:rPr lang="en-IN" sz="2400" b="1">
                          <a:effectLst/>
                        </a:rPr>
                        <a:t>@AssertTrue / @AssertFalse</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Annotated element must true or false respectively. Use with </a:t>
                      </a:r>
                      <a:r>
                        <a:rPr lang="en-US" sz="2400" dirty="0" err="1">
                          <a:effectLst/>
                        </a:rPr>
                        <a:t>boolean</a:t>
                      </a:r>
                      <a:r>
                        <a:rPr lang="en-US" sz="2400" dirty="0">
                          <a:effectLst/>
                        </a:rPr>
                        <a:t> type.</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52409767"/>
                  </a:ext>
                </a:extLst>
              </a:tr>
              <a:tr h="1148796">
                <a:tc>
                  <a:txBody>
                    <a:bodyPr/>
                    <a:lstStyle/>
                    <a:p>
                      <a:pPr algn="l"/>
                      <a:r>
                        <a:rPr lang="en-IN" sz="2400" b="1">
                          <a:effectLst/>
                        </a:rPr>
                        <a:t>@Min</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Annotated element must not a number greater or equal to specified minimum value.</a:t>
                      </a:r>
                      <a:br>
                        <a:rPr lang="en-US" sz="2400" dirty="0">
                          <a:effectLst/>
                        </a:rPr>
                      </a:br>
                      <a:r>
                        <a:rPr lang="en-US" sz="2400" dirty="0">
                          <a:effectLst/>
                        </a:rPr>
                        <a:t>Example: @Min(value = 10) will accept values 10 and above.</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86374336"/>
                  </a:ext>
                </a:extLst>
              </a:tr>
              <a:tr h="611761">
                <a:tc>
                  <a:txBody>
                    <a:bodyPr/>
                    <a:lstStyle/>
                    <a:p>
                      <a:pPr algn="l"/>
                      <a:r>
                        <a:rPr lang="en-IN" sz="2400" b="1" dirty="0">
                          <a:effectLst/>
                        </a:rPr>
                        <a:t> @Positive / @Negative</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 Annotated element must be positive or negative number respectively.</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928313990"/>
                  </a:ext>
                </a:extLst>
              </a:tr>
            </a:tbl>
          </a:graphicData>
        </a:graphic>
      </p:graphicFrame>
    </p:spTree>
    <p:extLst>
      <p:ext uri="{BB962C8B-B14F-4D97-AF65-F5344CB8AC3E}">
        <p14:creationId xmlns:p14="http://schemas.microsoft.com/office/powerpoint/2010/main" val="11787196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EA4C4-BD4D-48C2-B949-5BA56909504A}"/>
              </a:ext>
            </a:extLst>
          </p:cNvPr>
          <p:cNvSpPr>
            <a:spLocks noGrp="1"/>
          </p:cNvSpPr>
          <p:nvPr>
            <p:ph type="title"/>
          </p:nvPr>
        </p:nvSpPr>
        <p:spPr/>
        <p:txBody>
          <a:bodyPr/>
          <a:lstStyle/>
          <a:p>
            <a:r>
              <a:rPr lang="en-IN" dirty="0"/>
              <a:t>Bean Validation annotations</a:t>
            </a:r>
          </a:p>
        </p:txBody>
      </p:sp>
      <p:graphicFrame>
        <p:nvGraphicFramePr>
          <p:cNvPr id="3" name="Table 2">
            <a:extLst>
              <a:ext uri="{FF2B5EF4-FFF2-40B4-BE49-F238E27FC236}">
                <a16:creationId xmlns:a16="http://schemas.microsoft.com/office/drawing/2014/main" id="{FB33A381-3DE9-471A-AE9C-5E57DF56EB3D}"/>
              </a:ext>
            </a:extLst>
          </p:cNvPr>
          <p:cNvGraphicFramePr>
            <a:graphicFrameLocks noGrp="1"/>
          </p:cNvGraphicFramePr>
          <p:nvPr>
            <p:extLst>
              <p:ext uri="{D42A27DB-BD31-4B8C-83A1-F6EECF244321}">
                <p14:modId xmlns:p14="http://schemas.microsoft.com/office/powerpoint/2010/main" val="2517762648"/>
              </p:ext>
            </p:extLst>
          </p:nvPr>
        </p:nvGraphicFramePr>
        <p:xfrm>
          <a:off x="861646" y="1825625"/>
          <a:ext cx="10736226" cy="4847160"/>
        </p:xfrm>
        <a:graphic>
          <a:graphicData uri="http://schemas.openxmlformats.org/drawingml/2006/table">
            <a:tbl>
              <a:tblPr/>
              <a:tblGrid>
                <a:gridCol w="2532185">
                  <a:extLst>
                    <a:ext uri="{9D8B030D-6E8A-4147-A177-3AD203B41FA5}">
                      <a16:colId xmlns:a16="http://schemas.microsoft.com/office/drawing/2014/main" val="147693144"/>
                    </a:ext>
                  </a:extLst>
                </a:gridCol>
                <a:gridCol w="8204041">
                  <a:extLst>
                    <a:ext uri="{9D8B030D-6E8A-4147-A177-3AD203B41FA5}">
                      <a16:colId xmlns:a16="http://schemas.microsoft.com/office/drawing/2014/main" val="1396677362"/>
                    </a:ext>
                  </a:extLst>
                </a:gridCol>
              </a:tblGrid>
              <a:tr h="625982">
                <a:tc>
                  <a:txBody>
                    <a:bodyPr/>
                    <a:lstStyle/>
                    <a:p>
                      <a:pPr algn="l"/>
                      <a:r>
                        <a:rPr lang="en-IN" sz="2400" b="1" dirty="0">
                          <a:effectLst/>
                        </a:rPr>
                        <a:t> @Digit</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 Annotated element must be a number within the accepted range. Specify the integral and fraction digits of a number.</a:t>
                      </a:r>
                      <a:br>
                        <a:rPr lang="en-US" sz="2400" dirty="0">
                          <a:effectLst/>
                        </a:rPr>
                      </a:br>
                      <a:r>
                        <a:rPr lang="en-US" sz="2400" dirty="0">
                          <a:effectLst/>
                        </a:rPr>
                        <a:t>Example: @Digits(integer=10, fraction = 2)</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675911974"/>
                  </a:ext>
                </a:extLst>
              </a:tr>
              <a:tr h="351161">
                <a:tc>
                  <a:txBody>
                    <a:bodyPr/>
                    <a:lstStyle/>
                    <a:p>
                      <a:pPr algn="l"/>
                      <a:r>
                        <a:rPr lang="en-IN" sz="2400" b="1" dirty="0">
                          <a:effectLst/>
                        </a:rPr>
                        <a:t> @Size</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 Element’s size must be between given min/max values(included).</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380664450"/>
                  </a:ext>
                </a:extLst>
              </a:tr>
              <a:tr h="351161">
                <a:tc>
                  <a:txBody>
                    <a:bodyPr/>
                    <a:lstStyle/>
                    <a:p>
                      <a:pPr marL="0" algn="l" defTabSz="914400" rtl="0" eaLnBrk="1" latinLnBrk="0" hangingPunct="1"/>
                      <a:r>
                        <a:rPr lang="en-IN" sz="2400" kern="1200" dirty="0">
                          <a:solidFill>
                            <a:schemeClr val="tx1"/>
                          </a:solidFill>
                          <a:effectLst/>
                          <a:latin typeface="+mn-lt"/>
                          <a:ea typeface="+mn-ea"/>
                          <a:cs typeface="+mn-cs"/>
                        </a:rPr>
                        <a:t> </a:t>
                      </a:r>
                      <a:r>
                        <a:rPr lang="en-IN" sz="2400" b="1" kern="1200" dirty="0">
                          <a:solidFill>
                            <a:schemeClr val="tx1"/>
                          </a:solidFill>
                          <a:effectLst/>
                          <a:latin typeface="+mn-lt"/>
                          <a:ea typeface="+mn-ea"/>
                          <a:cs typeface="+mn-cs"/>
                        </a:rPr>
                        <a:t>@Past / @Future</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 An instance, date or time must be in past or future </a:t>
                      </a:r>
                      <a:r>
                        <a:rPr lang="en-US" sz="2400" dirty="0" err="1">
                          <a:effectLst/>
                        </a:rPr>
                        <a:t>resepectively</a:t>
                      </a:r>
                      <a:r>
                        <a:rPr lang="en-US" sz="2400" dirty="0">
                          <a:effectLst/>
                        </a:rPr>
                        <a:t>.</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40618977"/>
                  </a:ext>
                </a:extLst>
              </a:tr>
              <a:tr h="213750">
                <a:tc>
                  <a:txBody>
                    <a:bodyPr/>
                    <a:lstStyle/>
                    <a:p>
                      <a:pPr algn="l"/>
                      <a:r>
                        <a:rPr lang="en-IN" sz="2400" dirty="0">
                          <a:effectLst/>
                        </a:rPr>
                        <a:t> </a:t>
                      </a:r>
                      <a:r>
                        <a:rPr lang="en-IN" sz="2400" b="1" dirty="0">
                          <a:effectLst/>
                        </a:rPr>
                        <a:t>@</a:t>
                      </a:r>
                      <a:r>
                        <a:rPr lang="en-IN" sz="2400" b="1" dirty="0" err="1">
                          <a:effectLst/>
                        </a:rPr>
                        <a:t>NotEmpty</a:t>
                      </a:r>
                      <a:r>
                        <a:rPr lang="en-IN" sz="2400" b="1" dirty="0">
                          <a:effectLst/>
                        </a:rPr>
                        <a:t> / @</a:t>
                      </a:r>
                      <a:r>
                        <a:rPr lang="en-IN" sz="2400" b="1" dirty="0" err="1">
                          <a:effectLst/>
                        </a:rPr>
                        <a:t>NotBlank</a:t>
                      </a:r>
                      <a:endParaRPr lang="en-IN" sz="2400" b="1" dirty="0">
                        <a:effectLst/>
                      </a:endParaRP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 An element must not be empty or blank.</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837709110"/>
                  </a:ext>
                </a:extLst>
              </a:tr>
              <a:tr h="625982">
                <a:tc>
                  <a:txBody>
                    <a:bodyPr/>
                    <a:lstStyle/>
                    <a:p>
                      <a:pPr algn="l"/>
                      <a:r>
                        <a:rPr lang="en-IN" sz="2400" b="1" dirty="0">
                          <a:effectLst/>
                        </a:rPr>
                        <a:t> @Pattern</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 Annotated element (</a:t>
                      </a:r>
                      <a:r>
                        <a:rPr lang="en-US" sz="2400" dirty="0" err="1">
                          <a:effectLst/>
                        </a:rPr>
                        <a:t>CharSequence</a:t>
                      </a:r>
                      <a:r>
                        <a:rPr lang="en-US" sz="2400" dirty="0">
                          <a:effectLst/>
                        </a:rPr>
                        <a:t>) must match the specified regular expression.</a:t>
                      </a:r>
                      <a:br>
                        <a:rPr lang="en-US" sz="2400" dirty="0">
                          <a:effectLst/>
                        </a:rPr>
                      </a:br>
                      <a:r>
                        <a:rPr lang="en-US" sz="2400" dirty="0">
                          <a:effectLst/>
                        </a:rPr>
                        <a:t>Example: @Pattern(</a:t>
                      </a:r>
                      <a:r>
                        <a:rPr lang="en-US" sz="2400" dirty="0" err="1">
                          <a:effectLst/>
                        </a:rPr>
                        <a:t>regexp</a:t>
                      </a:r>
                      <a:r>
                        <a:rPr lang="en-US" sz="2400" dirty="0">
                          <a:effectLst/>
                        </a:rPr>
                        <a:t> = “^[A-Za-z0-9]+$”) – to allow only alphanumeric characters.</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09956143"/>
                  </a:ext>
                </a:extLst>
              </a:tr>
              <a:tr h="213750">
                <a:tc>
                  <a:txBody>
                    <a:bodyPr/>
                    <a:lstStyle/>
                    <a:p>
                      <a:pPr algn="l"/>
                      <a:r>
                        <a:rPr lang="en-IN" sz="2400" b="1" dirty="0">
                          <a:effectLst/>
                        </a:rPr>
                        <a:t> @Email</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a:r>
                        <a:rPr lang="en-US" sz="2400" dirty="0">
                          <a:effectLst/>
                        </a:rPr>
                        <a:t> A String with correct email address format.</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76663883"/>
                  </a:ext>
                </a:extLst>
              </a:tr>
            </a:tbl>
          </a:graphicData>
        </a:graphic>
      </p:graphicFrame>
      <p:graphicFrame>
        <p:nvGraphicFramePr>
          <p:cNvPr id="4" name="Table 3">
            <a:extLst>
              <a:ext uri="{FF2B5EF4-FFF2-40B4-BE49-F238E27FC236}">
                <a16:creationId xmlns:a16="http://schemas.microsoft.com/office/drawing/2014/main" id="{137C42B9-5618-425A-A8D4-542B57A3407B}"/>
              </a:ext>
            </a:extLst>
          </p:cNvPr>
          <p:cNvGraphicFramePr>
            <a:graphicFrameLocks noGrp="1"/>
          </p:cNvGraphicFramePr>
          <p:nvPr>
            <p:extLst>
              <p:ext uri="{D42A27DB-BD31-4B8C-83A1-F6EECF244321}">
                <p14:modId xmlns:p14="http://schemas.microsoft.com/office/powerpoint/2010/main" val="627477570"/>
              </p:ext>
            </p:extLst>
          </p:nvPr>
        </p:nvGraphicFramePr>
        <p:xfrm>
          <a:off x="838200" y="1383525"/>
          <a:ext cx="10759672" cy="442100"/>
        </p:xfrm>
        <a:graphic>
          <a:graphicData uri="http://schemas.openxmlformats.org/drawingml/2006/table">
            <a:tbl>
              <a:tblPr/>
              <a:tblGrid>
                <a:gridCol w="2538046">
                  <a:extLst>
                    <a:ext uri="{9D8B030D-6E8A-4147-A177-3AD203B41FA5}">
                      <a16:colId xmlns:a16="http://schemas.microsoft.com/office/drawing/2014/main" val="2810896191"/>
                    </a:ext>
                  </a:extLst>
                </a:gridCol>
                <a:gridCol w="8221626">
                  <a:extLst>
                    <a:ext uri="{9D8B030D-6E8A-4147-A177-3AD203B41FA5}">
                      <a16:colId xmlns:a16="http://schemas.microsoft.com/office/drawing/2014/main" val="3119762893"/>
                    </a:ext>
                  </a:extLst>
                </a:gridCol>
              </a:tblGrid>
              <a:tr h="343243">
                <a:tc>
                  <a:txBody>
                    <a:bodyPr/>
                    <a:lstStyle/>
                    <a:p>
                      <a:pPr algn="l"/>
                      <a:r>
                        <a:rPr lang="en-IN" sz="2400" b="1" dirty="0">
                          <a:effectLst/>
                        </a:rPr>
                        <a:t>Constraint</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7F7F7"/>
                    </a:solidFill>
                  </a:tcPr>
                </a:tc>
                <a:tc>
                  <a:txBody>
                    <a:bodyPr/>
                    <a:lstStyle/>
                    <a:p>
                      <a:pPr algn="l"/>
                      <a:r>
                        <a:rPr lang="en-IN" sz="2400" b="1" dirty="0">
                          <a:effectLst/>
                        </a:rPr>
                        <a:t>Description</a:t>
                      </a:r>
                    </a:p>
                  </a:txBody>
                  <a:tcPr marL="38170" marR="38170" marT="38170" marB="38170"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7F7F7"/>
                    </a:solidFill>
                  </a:tcPr>
                </a:tc>
                <a:extLst>
                  <a:ext uri="{0D108BD9-81ED-4DB2-BD59-A6C34878D82A}">
                    <a16:rowId xmlns:a16="http://schemas.microsoft.com/office/drawing/2014/main" val="860917496"/>
                  </a:ext>
                </a:extLst>
              </a:tr>
            </a:tbl>
          </a:graphicData>
        </a:graphic>
      </p:graphicFrame>
    </p:spTree>
    <p:extLst>
      <p:ext uri="{BB962C8B-B14F-4D97-AF65-F5344CB8AC3E}">
        <p14:creationId xmlns:p14="http://schemas.microsoft.com/office/powerpoint/2010/main" val="254253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2713BF3F-B287-45B5-907E-0C195965F6C6}"/>
              </a:ext>
            </a:extLst>
          </p:cNvPr>
          <p:cNvSpPr txBox="1">
            <a:spLocks noChangeArrowheads="1"/>
          </p:cNvSpPr>
          <p:nvPr/>
        </p:nvSpPr>
        <p:spPr bwMode="auto">
          <a:xfrm>
            <a:off x="17526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l" eaLnBrk="1" hangingPunct="1">
              <a:lnSpc>
                <a:spcPct val="100000"/>
              </a:lnSpc>
              <a:buFont typeface="Tahoma" panose="020B0604030504040204" pitchFamily="34" charset="0"/>
              <a:buNone/>
            </a:pPr>
            <a:r>
              <a:rPr lang="en-GB" altLang="en-US" sz="3200">
                <a:solidFill>
                  <a:srgbClr val="000000"/>
                </a:solidFill>
                <a:latin typeface="Tahoma" panose="020B0604030504040204" pitchFamily="34" charset="0"/>
              </a:rPr>
              <a:t>Why Spring framework?</a:t>
            </a:r>
          </a:p>
        </p:txBody>
      </p:sp>
      <p:sp>
        <p:nvSpPr>
          <p:cNvPr id="7171" name="Text Box 2">
            <a:extLst>
              <a:ext uri="{FF2B5EF4-FFF2-40B4-BE49-F238E27FC236}">
                <a16:creationId xmlns:a16="http://schemas.microsoft.com/office/drawing/2014/main" id="{F36F9D94-840F-4D1B-A64F-D10E103BDC55}"/>
              </a:ext>
            </a:extLst>
          </p:cNvPr>
          <p:cNvSpPr txBox="1">
            <a:spLocks noChangeArrowheads="1"/>
          </p:cNvSpPr>
          <p:nvPr/>
        </p:nvSpPr>
        <p:spPr bwMode="auto">
          <a:xfrm>
            <a:off x="2057400" y="1143000"/>
            <a:ext cx="8077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36600" indent="-2794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lvl="1" eaLnBrk="1" hangingPunct="1">
              <a:lnSpc>
                <a:spcPct val="86000"/>
              </a:lnSpc>
              <a:spcBef>
                <a:spcPts val="500"/>
              </a:spcBef>
              <a:buFont typeface="Arial" panose="020B0604020202020204" pitchFamily="34" charset="0"/>
              <a:buChar char="•"/>
            </a:pPr>
            <a:r>
              <a:rPr lang="en-GB" altLang="en-US" sz="2200">
                <a:solidFill>
                  <a:srgbClr val="000000"/>
                </a:solidFill>
                <a:latin typeface="Times New Roman" panose="02020603050405020304" pitchFamily="18" charset="0"/>
              </a:rPr>
              <a:t>Provides loose coupling with services, objects, tools and technology as they are configurable and declarative.</a:t>
            </a:r>
          </a:p>
          <a:p>
            <a:pPr lvl="1" eaLnBrk="1" hangingPunct="1">
              <a:lnSpc>
                <a:spcPct val="86000"/>
              </a:lnSpc>
              <a:spcBef>
                <a:spcPts val="500"/>
              </a:spcBef>
              <a:buFont typeface="Arial" panose="020B0604020202020204" pitchFamily="34" charset="0"/>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Arial" panose="020B0604020202020204" pitchFamily="34" charset="0"/>
              <a:buChar char="•"/>
            </a:pPr>
            <a:r>
              <a:rPr lang="en-GB" altLang="en-US" sz="2200">
                <a:solidFill>
                  <a:srgbClr val="000000"/>
                </a:solidFill>
                <a:latin typeface="Times New Roman" panose="02020603050405020304" pitchFamily="18" charset="0"/>
              </a:rPr>
              <a:t>Encourage non-invasive approach to code</a:t>
            </a:r>
          </a:p>
          <a:p>
            <a:pPr lvl="1" eaLnBrk="1" hangingPunct="1">
              <a:lnSpc>
                <a:spcPct val="86000"/>
              </a:lnSpc>
              <a:spcBef>
                <a:spcPts val="500"/>
              </a:spcBef>
              <a:buFont typeface="Arial" panose="020B0604020202020204" pitchFamily="34" charset="0"/>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Arial" panose="020B0604020202020204" pitchFamily="34" charset="0"/>
              <a:buChar char="•"/>
            </a:pPr>
            <a:r>
              <a:rPr lang="en-GB" altLang="en-US" sz="2200">
                <a:solidFill>
                  <a:srgbClr val="000000"/>
                </a:solidFill>
                <a:latin typeface="Times New Roman" panose="02020603050405020304" pitchFamily="18" charset="0"/>
              </a:rPr>
              <a:t>Encourages unit testing</a:t>
            </a:r>
          </a:p>
          <a:p>
            <a:pPr lvl="1" eaLnBrk="1" hangingPunct="1">
              <a:lnSpc>
                <a:spcPct val="86000"/>
              </a:lnSpc>
              <a:spcBef>
                <a:spcPts val="500"/>
              </a:spcBef>
              <a:buFont typeface="Arial" panose="020B0604020202020204" pitchFamily="34" charset="0"/>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Arial" panose="020B0604020202020204" pitchFamily="34" charset="0"/>
              <a:buChar char="•"/>
            </a:pPr>
            <a:r>
              <a:rPr lang="en-GB" altLang="en-US" sz="2200">
                <a:solidFill>
                  <a:srgbClr val="000000"/>
                </a:solidFill>
                <a:latin typeface="Times New Roman" panose="02020603050405020304" pitchFamily="18" charset="0"/>
              </a:rPr>
              <a:t>Light weight as may run without server</a:t>
            </a:r>
          </a:p>
          <a:p>
            <a:pPr lvl="1" eaLnBrk="1" hangingPunct="1">
              <a:lnSpc>
                <a:spcPct val="86000"/>
              </a:lnSpc>
              <a:spcBef>
                <a:spcPts val="500"/>
              </a:spcBef>
              <a:buFont typeface="Arial" panose="020B0604020202020204" pitchFamily="34" charset="0"/>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Arial" panose="020B0604020202020204" pitchFamily="34" charset="0"/>
              <a:buChar char="•"/>
            </a:pPr>
            <a:r>
              <a:rPr lang="en-GB" altLang="en-US" sz="2200">
                <a:solidFill>
                  <a:srgbClr val="000000"/>
                </a:solidFill>
                <a:latin typeface="Times New Roman" panose="02020603050405020304" pitchFamily="18" charset="0"/>
              </a:rPr>
              <a:t>Provides abstraction to integrate with best breed of products like Hibernate, Aceji, Struts etc.</a:t>
            </a:r>
          </a:p>
          <a:p>
            <a:pPr lvl="1" eaLnBrk="1" hangingPunct="1">
              <a:lnSpc>
                <a:spcPct val="86000"/>
              </a:lnSpc>
              <a:spcBef>
                <a:spcPts val="500"/>
              </a:spcBef>
              <a:buFont typeface="Arial" panose="020B0604020202020204" pitchFamily="34" charset="0"/>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Arial" panose="020B0604020202020204" pitchFamily="34" charset="0"/>
              <a:buChar char="•"/>
            </a:pPr>
            <a:r>
              <a:rPr lang="en-GB" altLang="en-US" sz="2200">
                <a:solidFill>
                  <a:srgbClr val="000000"/>
                </a:solidFill>
                <a:latin typeface="Times New Roman" panose="02020603050405020304" pitchFamily="18" charset="0"/>
              </a:rPr>
              <a:t>Flexible to run in both managed and un-managed environment.</a:t>
            </a:r>
          </a:p>
          <a:p>
            <a:pPr lvl="1" eaLnBrk="1" hangingPunct="1">
              <a:lnSpc>
                <a:spcPct val="86000"/>
              </a:lnSpc>
              <a:spcBef>
                <a:spcPts val="500"/>
              </a:spcBef>
              <a:buFont typeface="Arial" panose="020B0604020202020204" pitchFamily="34" charset="0"/>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Arial" panose="020B0604020202020204" pitchFamily="34" charset="0"/>
              <a:buChar char="•"/>
            </a:pPr>
            <a:r>
              <a:rPr lang="en-GB" altLang="en-US" sz="2200">
                <a:solidFill>
                  <a:srgbClr val="000000"/>
                </a:solidFill>
                <a:latin typeface="Times New Roman" panose="02020603050405020304" pitchFamily="18" charset="0"/>
              </a:rPr>
              <a:t> Rich of solutions for different tiers</a:t>
            </a:r>
          </a:p>
          <a:p>
            <a:pPr lvl="1" eaLnBrk="1" hangingPunct="1">
              <a:lnSpc>
                <a:spcPct val="86000"/>
              </a:lnSpc>
              <a:spcBef>
                <a:spcPts val="500"/>
              </a:spcBef>
              <a:buFont typeface="Wingdings" panose="05000000000000000000" pitchFamily="2" charset="2"/>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Wingdings" panose="05000000000000000000" pitchFamily="2" charset="2"/>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Wingdings" panose="05000000000000000000" pitchFamily="2" charset="2"/>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buFont typeface="Wingdings" panose="05000000000000000000" pitchFamily="2" charset="2"/>
              <a:buChar char=""/>
            </a:pPr>
            <a:endParaRPr lang="en-GB" altLang="en-US" sz="2200">
              <a:solidFill>
                <a:srgbClr val="000000"/>
              </a:solidFill>
              <a:latin typeface="Times New Roman" panose="02020603050405020304" pitchFamily="18" charset="0"/>
            </a:endParaRPr>
          </a:p>
          <a:p>
            <a:pPr lvl="1" eaLnBrk="1" hangingPunct="1">
              <a:lnSpc>
                <a:spcPct val="86000"/>
              </a:lnSpc>
              <a:spcBef>
                <a:spcPts val="500"/>
              </a:spcBef>
            </a:pPr>
            <a:endParaRPr lang="en-GB" altLang="en-US">
              <a:solidFill>
                <a:srgbClr val="000000"/>
              </a:solidFill>
              <a:latin typeface="Times New Roman" panose="02020603050405020304" pitchFamily="18" charset="0"/>
            </a:endParaRPr>
          </a:p>
          <a:p>
            <a:pPr lvl="1" eaLnBrk="1" hangingPunct="1">
              <a:spcBef>
                <a:spcPts val="500"/>
              </a:spcBef>
            </a:pPr>
            <a:endParaRPr lang="en-GB" altLang="en-US">
              <a:solidFill>
                <a:srgbClr val="000000"/>
              </a:solidFill>
            </a:endParaRPr>
          </a:p>
          <a:p>
            <a:pPr lvl="1" eaLnBrk="1" hangingPunct="1">
              <a:spcBef>
                <a:spcPts val="500"/>
              </a:spcBef>
            </a:pPr>
            <a:endParaRPr lang="en-GB" altLang="en-US">
              <a:solidFill>
                <a:srgbClr val="000000"/>
              </a:solidFill>
            </a:endParaRPr>
          </a:p>
        </p:txBody>
      </p:sp>
      <p:sp>
        <p:nvSpPr>
          <p:cNvPr id="7172" name="Rectangle 6">
            <a:extLst>
              <a:ext uri="{FF2B5EF4-FFF2-40B4-BE49-F238E27FC236}">
                <a16:creationId xmlns:a16="http://schemas.microsoft.com/office/drawing/2014/main" id="{6A5EBC47-52EF-4F29-865E-502FDE0ED318}"/>
              </a:ext>
            </a:extLst>
          </p:cNvPr>
          <p:cNvSpPr>
            <a:spLocks noChangeArrowheads="1"/>
          </p:cNvSpPr>
          <p:nvPr/>
        </p:nvSpPr>
        <p:spPr bwMode="auto">
          <a:xfrm>
            <a:off x="10088563" y="6507163"/>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E119E9CF-D4B3-4F86-B722-C10086435E19}" type="slidenum">
              <a:rPr lang="en-GB" altLang="en-US" sz="1600">
                <a:solidFill>
                  <a:srgbClr val="000000"/>
                </a:solidFill>
                <a:latin typeface="Times New Roman" panose="02020603050405020304" pitchFamily="18" charset="0"/>
              </a:rPr>
              <a:pPr eaLnBrk="1" hangingPunct="1"/>
              <a:t>8</a:t>
            </a:fld>
            <a:endParaRPr lang="en-US" altLang="en-US" sz="16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6C78-34D8-492C-BD08-1B4902536247}"/>
              </a:ext>
            </a:extLst>
          </p:cNvPr>
          <p:cNvSpPr>
            <a:spLocks noGrp="1"/>
          </p:cNvSpPr>
          <p:nvPr>
            <p:ph type="title"/>
          </p:nvPr>
        </p:nvSpPr>
        <p:spPr/>
        <p:txBody>
          <a:bodyPr/>
          <a:lstStyle/>
          <a:p>
            <a:r>
              <a:rPr lang="en-US" dirty="0"/>
              <a:t>@</a:t>
            </a:r>
            <a:r>
              <a:rPr lang="en-US" dirty="0" err="1"/>
              <a:t>CrossOrigin</a:t>
            </a:r>
            <a:endParaRPr lang="en-IN" dirty="0"/>
          </a:p>
        </p:txBody>
      </p:sp>
      <p:sp>
        <p:nvSpPr>
          <p:cNvPr id="3" name="Content Placeholder 2">
            <a:extLst>
              <a:ext uri="{FF2B5EF4-FFF2-40B4-BE49-F238E27FC236}">
                <a16:creationId xmlns:a16="http://schemas.microsoft.com/office/drawing/2014/main" id="{58A7730D-600E-4873-B7F1-FF803B0E6D34}"/>
              </a:ext>
            </a:extLst>
          </p:cNvPr>
          <p:cNvSpPr>
            <a:spLocks noGrp="1"/>
          </p:cNvSpPr>
          <p:nvPr>
            <p:ph idx="1"/>
          </p:nvPr>
        </p:nvSpPr>
        <p:spPr/>
        <p:txBody>
          <a:bodyPr>
            <a:normAutofit/>
          </a:bodyPr>
          <a:lstStyle/>
          <a:p>
            <a:r>
              <a:rPr lang="en-US" dirty="0"/>
              <a:t>This annotation is used both at class and method level to enable cross origin requests. In many cases the host that serves JavaScript will be different from the host that serves the data. In such a case Cross Origin Resource Sharing (CORS) enables cross-domain communication. To enable this communication you just need to add the @</a:t>
            </a:r>
            <a:r>
              <a:rPr lang="en-US" dirty="0" err="1"/>
              <a:t>CrossOrigin</a:t>
            </a:r>
            <a:r>
              <a:rPr lang="en-US" dirty="0"/>
              <a:t> annotation.</a:t>
            </a:r>
          </a:p>
          <a:p>
            <a:r>
              <a:rPr lang="en-US" dirty="0"/>
              <a:t>By default the @</a:t>
            </a:r>
            <a:r>
              <a:rPr lang="en-US" dirty="0" err="1"/>
              <a:t>CrossOrigin</a:t>
            </a:r>
            <a:r>
              <a:rPr lang="en-US" dirty="0"/>
              <a:t> annotation allows all origin, all headers, the HTTP methods specified in the @</a:t>
            </a:r>
            <a:r>
              <a:rPr lang="en-US" dirty="0" err="1"/>
              <a:t>RequestMapping</a:t>
            </a:r>
            <a:r>
              <a:rPr lang="en-US" dirty="0"/>
              <a:t> annotation and </a:t>
            </a:r>
            <a:r>
              <a:rPr lang="en-US" dirty="0" err="1"/>
              <a:t>maxAge</a:t>
            </a:r>
            <a:r>
              <a:rPr lang="en-US" dirty="0"/>
              <a:t> of 30 min. You can customize the behavior by specifying the corresponding attribute values.</a:t>
            </a:r>
          </a:p>
          <a:p>
            <a:endParaRPr lang="en-IN" dirty="0"/>
          </a:p>
        </p:txBody>
      </p:sp>
    </p:spTree>
    <p:extLst>
      <p:ext uri="{BB962C8B-B14F-4D97-AF65-F5344CB8AC3E}">
        <p14:creationId xmlns:p14="http://schemas.microsoft.com/office/powerpoint/2010/main" val="27297481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1E3E-A40F-43C8-903F-2DCBC6CB71CF}"/>
              </a:ext>
            </a:extLst>
          </p:cNvPr>
          <p:cNvSpPr>
            <a:spLocks noGrp="1"/>
          </p:cNvSpPr>
          <p:nvPr>
            <p:ph type="title"/>
          </p:nvPr>
        </p:nvSpPr>
        <p:spPr/>
        <p:txBody>
          <a:bodyPr/>
          <a:lstStyle/>
          <a:p>
            <a:r>
              <a:rPr lang="en-IN" dirty="0"/>
              <a:t>Spring Security</a:t>
            </a:r>
          </a:p>
        </p:txBody>
      </p:sp>
      <p:sp>
        <p:nvSpPr>
          <p:cNvPr id="3" name="Content Placeholder 2">
            <a:extLst>
              <a:ext uri="{FF2B5EF4-FFF2-40B4-BE49-F238E27FC236}">
                <a16:creationId xmlns:a16="http://schemas.microsoft.com/office/drawing/2014/main" id="{FC92EC24-7F87-415D-9CC1-50DC0C32893D}"/>
              </a:ext>
            </a:extLst>
          </p:cNvPr>
          <p:cNvSpPr>
            <a:spLocks noGrp="1"/>
          </p:cNvSpPr>
          <p:nvPr>
            <p:ph idx="1"/>
          </p:nvPr>
        </p:nvSpPr>
        <p:spPr/>
        <p:txBody>
          <a:bodyPr>
            <a:normAutofit/>
          </a:bodyPr>
          <a:lstStyle/>
          <a:p>
            <a:r>
              <a:rPr lang="en-US" dirty="0"/>
              <a:t>Spring Security is a powerful and highly customizable authentication and access-control framework. It is the de-facto standard for securing Spring-based applications.</a:t>
            </a:r>
          </a:p>
          <a:p>
            <a:r>
              <a:rPr lang="en-US" dirty="0"/>
              <a:t>This is the security module for securing spring applications. But, this can also be used for non-spring based application with few extra configurations to enable the security features. </a:t>
            </a:r>
          </a:p>
          <a:p>
            <a:r>
              <a:rPr lang="en-US" dirty="0"/>
              <a:t>Spring Security is a framework that focuses on providing both authentication and authorization to Java applications.</a:t>
            </a:r>
          </a:p>
          <a:p>
            <a:r>
              <a:rPr lang="en-US" dirty="0"/>
              <a:t>References: </a:t>
            </a:r>
            <a:r>
              <a:rPr lang="en-US" dirty="0">
                <a:hlinkClick r:id="rId3"/>
              </a:rPr>
              <a:t>https://spring.io/guides/topicals/spring-security-architecture</a:t>
            </a:r>
            <a:endParaRPr lang="en-US" dirty="0"/>
          </a:p>
          <a:p>
            <a:endParaRPr lang="en-IN" dirty="0"/>
          </a:p>
        </p:txBody>
      </p:sp>
    </p:spTree>
    <p:extLst>
      <p:ext uri="{BB962C8B-B14F-4D97-AF65-F5344CB8AC3E}">
        <p14:creationId xmlns:p14="http://schemas.microsoft.com/office/powerpoint/2010/main" val="873874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2A41-1FEE-4C81-BDE0-FEBE4F18F5FE}"/>
              </a:ext>
            </a:extLst>
          </p:cNvPr>
          <p:cNvSpPr>
            <a:spLocks noGrp="1"/>
          </p:cNvSpPr>
          <p:nvPr>
            <p:ph type="title"/>
          </p:nvPr>
        </p:nvSpPr>
        <p:spPr/>
        <p:txBody>
          <a:bodyPr/>
          <a:lstStyle/>
          <a:p>
            <a:r>
              <a:rPr lang="en-IN" dirty="0"/>
              <a:t>Basic Authentication</a:t>
            </a:r>
          </a:p>
        </p:txBody>
      </p:sp>
      <p:sp>
        <p:nvSpPr>
          <p:cNvPr id="3" name="Content Placeholder 2">
            <a:extLst>
              <a:ext uri="{FF2B5EF4-FFF2-40B4-BE49-F238E27FC236}">
                <a16:creationId xmlns:a16="http://schemas.microsoft.com/office/drawing/2014/main" id="{62D78392-9288-4C4B-9A5E-46FB680CEF73}"/>
              </a:ext>
            </a:extLst>
          </p:cNvPr>
          <p:cNvSpPr>
            <a:spLocks noGrp="1"/>
          </p:cNvSpPr>
          <p:nvPr>
            <p:ph idx="1"/>
          </p:nvPr>
        </p:nvSpPr>
        <p:spPr/>
        <p:txBody>
          <a:bodyPr/>
          <a:lstStyle/>
          <a:p>
            <a:pPr fontAlgn="base"/>
            <a:r>
              <a:rPr lang="en-US" dirty="0"/>
              <a:t>“</a:t>
            </a:r>
            <a:r>
              <a:rPr lang="en-US" b="1" dirty="0"/>
              <a:t>Authentication</a:t>
            </a:r>
            <a:r>
              <a:rPr lang="en-US" dirty="0"/>
              <a:t>” is the process of establishing a principal is who they claim to be (a “principal” generally means a user, device or some other system which can perform an action in your application).</a:t>
            </a:r>
          </a:p>
          <a:p>
            <a:pPr fontAlgn="base"/>
            <a:r>
              <a:rPr lang="en-US" dirty="0"/>
              <a:t>“</a:t>
            </a:r>
            <a:r>
              <a:rPr lang="en-US" b="1" dirty="0"/>
              <a:t>Authorization</a:t>
            </a:r>
            <a:r>
              <a:rPr lang="en-US" dirty="0"/>
              <a:t>” refers to the process of deciding whether a principal is allowed to perform an action within your application. To arrive at the point where an authorization decision is needed, the identity of the principal has already been established by the authentication process. These concepts are common, and not at all specific to Spring Security.</a:t>
            </a:r>
          </a:p>
          <a:p>
            <a:endParaRPr lang="en-IN" dirty="0"/>
          </a:p>
        </p:txBody>
      </p:sp>
    </p:spTree>
    <p:extLst>
      <p:ext uri="{BB962C8B-B14F-4D97-AF65-F5344CB8AC3E}">
        <p14:creationId xmlns:p14="http://schemas.microsoft.com/office/powerpoint/2010/main" val="18585709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FB0-1A9A-47A9-80F1-C0253B21436E}"/>
              </a:ext>
            </a:extLst>
          </p:cNvPr>
          <p:cNvSpPr>
            <a:spLocks noGrp="1"/>
          </p:cNvSpPr>
          <p:nvPr>
            <p:ph type="title"/>
          </p:nvPr>
        </p:nvSpPr>
        <p:spPr/>
        <p:txBody>
          <a:bodyPr/>
          <a:lstStyle/>
          <a:p>
            <a:r>
              <a:rPr lang="en-US" b="1" dirty="0"/>
              <a:t>Spring Boot Security REST Basic Authentication</a:t>
            </a:r>
            <a:endParaRPr lang="en-IN" dirty="0"/>
          </a:p>
        </p:txBody>
      </p:sp>
      <p:sp>
        <p:nvSpPr>
          <p:cNvPr id="3" name="Content Placeholder 2">
            <a:extLst>
              <a:ext uri="{FF2B5EF4-FFF2-40B4-BE49-F238E27FC236}">
                <a16:creationId xmlns:a16="http://schemas.microsoft.com/office/drawing/2014/main" id="{5F31C81F-0B40-4E79-A183-C6B2BB5A626B}"/>
              </a:ext>
            </a:extLst>
          </p:cNvPr>
          <p:cNvSpPr>
            <a:spLocks noGrp="1"/>
          </p:cNvSpPr>
          <p:nvPr>
            <p:ph idx="1"/>
          </p:nvPr>
        </p:nvSpPr>
        <p:spPr>
          <a:xfrm>
            <a:off x="838200" y="2190750"/>
            <a:ext cx="5589871" cy="4351338"/>
          </a:xfrm>
        </p:spPr>
        <p:txBody>
          <a:bodyPr>
            <a:normAutofit fontScale="92500"/>
          </a:bodyPr>
          <a:lstStyle/>
          <a:p>
            <a:r>
              <a:rPr lang="en-US" dirty="0"/>
              <a:t>We use </a:t>
            </a:r>
            <a:r>
              <a:rPr lang="en-US" b="1" dirty="0"/>
              <a:t>basic authentication</a:t>
            </a:r>
            <a:r>
              <a:rPr lang="en-US" dirty="0"/>
              <a:t> to secure rest </a:t>
            </a:r>
            <a:r>
              <a:rPr lang="en-US" dirty="0" err="1"/>
              <a:t>apis</a:t>
            </a:r>
            <a:r>
              <a:rPr lang="en-US" dirty="0"/>
              <a:t> created inside a Spring boot application. The secured rest </a:t>
            </a:r>
            <a:r>
              <a:rPr lang="en-US" dirty="0" err="1"/>
              <a:t>api</a:t>
            </a:r>
            <a:r>
              <a:rPr lang="en-US" dirty="0"/>
              <a:t> will ask for authentication details before giving access the data it secure.</a:t>
            </a:r>
          </a:p>
          <a:p>
            <a:pPr marL="514350" indent="-514350">
              <a:buFont typeface="+mj-lt"/>
              <a:buAutoNum type="arabicPeriod"/>
            </a:pPr>
            <a:r>
              <a:rPr lang="en-US" dirty="0"/>
              <a:t>To secure rest </a:t>
            </a:r>
            <a:r>
              <a:rPr lang="en-US" dirty="0" err="1"/>
              <a:t>apis</a:t>
            </a:r>
            <a:r>
              <a:rPr lang="en-US" dirty="0"/>
              <a:t>, we must include spring security related jar files in project runtime. Simplest way to add all required jars is add </a:t>
            </a:r>
            <a:r>
              <a:rPr lang="en-US" b="1" dirty="0"/>
              <a:t>spring-boot-starter-security</a:t>
            </a:r>
            <a:r>
              <a:rPr lang="en-US" dirty="0"/>
              <a:t> dependency.</a:t>
            </a:r>
          </a:p>
          <a:p>
            <a:pPr marL="514350" indent="-514350">
              <a:buFont typeface="+mj-lt"/>
              <a:buAutoNum type="arabicPeriod"/>
            </a:pPr>
            <a:r>
              <a:rPr lang="en-US">
                <a:hlinkClick r:id="rId3"/>
              </a:rPr>
              <a:t>https://start.spring.io/</a:t>
            </a:r>
            <a:endParaRPr lang="en-US"/>
          </a:p>
          <a:p>
            <a:pPr marL="514350" indent="-514350">
              <a:buFont typeface="+mj-lt"/>
              <a:buAutoNum type="arabicPeriod"/>
            </a:pPr>
            <a:endParaRPr lang="en-US" dirty="0"/>
          </a:p>
          <a:p>
            <a:endParaRPr lang="en-IN" dirty="0"/>
          </a:p>
        </p:txBody>
      </p:sp>
      <p:sp>
        <p:nvSpPr>
          <p:cNvPr id="4" name="Rectangle 2">
            <a:extLst>
              <a:ext uri="{FF2B5EF4-FFF2-40B4-BE49-F238E27FC236}">
                <a16:creationId xmlns:a16="http://schemas.microsoft.com/office/drawing/2014/main" id="{B746FAC6-2F8D-448C-B9C3-1BBFF1569C45}"/>
              </a:ext>
            </a:extLst>
          </p:cNvPr>
          <p:cNvSpPr>
            <a:spLocks noChangeArrowheads="1"/>
          </p:cNvSpPr>
          <p:nvPr/>
        </p:nvSpPr>
        <p:spPr bwMode="auto">
          <a:xfrm>
            <a:off x="6428071" y="2612105"/>
            <a:ext cx="5234540" cy="3508653"/>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6699"/>
                </a:solidFill>
                <a:effectLst/>
                <a:latin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rPr>
              <a:t>&gt;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err="1">
                <a:ln>
                  <a:noFill/>
                </a:ln>
                <a:solidFill>
                  <a:srgbClr val="006699"/>
                </a:solidFill>
                <a:effectLst/>
                <a:latin typeface="Consolas" panose="020B0609020204030204" pitchFamily="49" charset="0"/>
              </a:rPr>
              <a:t>groupId</a:t>
            </a:r>
            <a:r>
              <a:rPr kumimoji="0" lang="en-US" altLang="en-US" sz="1200" b="0" i="0" u="none" strike="noStrike" cap="none" normalizeH="0" baseline="0" dirty="0">
                <a:ln>
                  <a:noFill/>
                </a:ln>
                <a:solidFill>
                  <a:srgbClr val="000000"/>
                </a:solidFill>
                <a:effectLst/>
                <a:latin typeface="Consolas" panose="020B0609020204030204" pitchFamily="49" charset="0"/>
              </a:rPr>
              <a:t>&gt;</a:t>
            </a:r>
            <a:r>
              <a:rPr kumimoji="0" lang="en-US" altLang="en-US" sz="1200" b="0" i="0" u="none" strike="noStrike" cap="none" normalizeH="0" baseline="0" dirty="0" err="1">
                <a:ln>
                  <a:noFill/>
                </a:ln>
                <a:solidFill>
                  <a:srgbClr val="000000"/>
                </a:solidFill>
                <a:effectLst/>
                <a:latin typeface="Consolas" panose="020B0609020204030204" pitchFamily="49" charset="0"/>
              </a:rPr>
              <a:t>org.springframework.boot</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err="1">
                <a:ln>
                  <a:noFill/>
                </a:ln>
                <a:solidFill>
                  <a:srgbClr val="006699"/>
                </a:solidFill>
                <a:effectLst/>
                <a:latin typeface="Consolas" panose="020B0609020204030204" pitchFamily="49" charset="0"/>
              </a:rPr>
              <a:t>groupId</a:t>
            </a:r>
            <a:r>
              <a:rPr kumimoji="0" lang="en-US" altLang="en-US" sz="1200" b="0" i="0" u="none" strike="noStrike" cap="none" normalizeH="0" baseline="0" dirty="0">
                <a:ln>
                  <a:noFill/>
                </a:ln>
                <a:solidFill>
                  <a:srgbClr val="000000"/>
                </a:solidFill>
                <a:effectLst/>
                <a:latin typeface="Consolas" panose="020B0609020204030204" pitchFamily="49" charset="0"/>
              </a:rPr>
              <a:t>&gt;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err="1">
                <a:ln>
                  <a:noFill/>
                </a:ln>
                <a:solidFill>
                  <a:srgbClr val="006699"/>
                </a:solidFill>
                <a:effectLst/>
                <a:latin typeface="Consolas" panose="020B0609020204030204" pitchFamily="49" charset="0"/>
              </a:rPr>
              <a:t>artifactId</a:t>
            </a:r>
            <a:r>
              <a:rPr kumimoji="0" lang="en-US" altLang="en-US" sz="1200" b="0" i="0" u="none" strike="noStrike" cap="none" normalizeH="0" baseline="0" dirty="0">
                <a:ln>
                  <a:noFill/>
                </a:ln>
                <a:solidFill>
                  <a:srgbClr val="000000"/>
                </a:solidFill>
                <a:effectLst/>
                <a:latin typeface="Consolas" panose="020B0609020204030204" pitchFamily="49" charset="0"/>
              </a:rPr>
              <a:t>&gt;spring-boot-starter-parent&lt;/</a:t>
            </a:r>
            <a:r>
              <a:rPr kumimoji="0" lang="en-US" altLang="en-US" sz="1200" b="1" i="0" u="none" strike="noStrike" cap="none" normalizeH="0" baseline="0" dirty="0" err="1">
                <a:ln>
                  <a:noFill/>
                </a:ln>
                <a:solidFill>
                  <a:srgbClr val="006699"/>
                </a:solidFill>
                <a:effectLst/>
                <a:latin typeface="Consolas" panose="020B0609020204030204" pitchFamily="49" charset="0"/>
              </a:rPr>
              <a:t>artifactId</a:t>
            </a:r>
            <a:r>
              <a:rPr kumimoji="0" lang="en-US" altLang="en-US" sz="1200" b="0" i="0" u="none" strike="noStrike" cap="none" normalizeH="0" baseline="0" dirty="0">
                <a:ln>
                  <a:noFill/>
                </a:ln>
                <a:solidFill>
                  <a:srgbClr val="000000"/>
                </a:solidFill>
                <a:effectLst/>
                <a:latin typeface="Consolas" panose="020B0609020204030204" pitchFamily="49" charset="0"/>
              </a:rPr>
              <a:t>&gt;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6699"/>
                </a:solidFill>
                <a:effectLst/>
                <a:latin typeface="Consolas" panose="020B0609020204030204" pitchFamily="49" charset="0"/>
              </a:rPr>
              <a:t>version</a:t>
            </a:r>
            <a:r>
              <a:rPr kumimoji="0" lang="en-US" altLang="en-US" sz="1200" b="0" i="0" u="none" strike="noStrike" cap="none" normalizeH="0" baseline="0" dirty="0">
                <a:ln>
                  <a:noFill/>
                </a:ln>
                <a:solidFill>
                  <a:srgbClr val="000000"/>
                </a:solidFill>
                <a:effectLst/>
                <a:latin typeface="Consolas" panose="020B0609020204030204" pitchFamily="49" charset="0"/>
              </a:rPr>
              <a:t>&gt;2.1.1.RELEASE&lt;/</a:t>
            </a:r>
            <a:r>
              <a:rPr kumimoji="0" lang="en-US" altLang="en-US" sz="1200" b="1" i="0" u="none" strike="noStrike" cap="none" normalizeH="0" baseline="0" dirty="0">
                <a:ln>
                  <a:noFill/>
                </a:ln>
                <a:solidFill>
                  <a:srgbClr val="006699"/>
                </a:solidFill>
                <a:effectLst/>
                <a:latin typeface="Consolas" panose="020B0609020204030204" pitchFamily="49" charset="0"/>
              </a:rPr>
              <a:t>version</a:t>
            </a:r>
            <a:r>
              <a:rPr kumimoji="0" lang="en-US" altLang="en-US" sz="1200" b="0" i="0" u="none" strike="noStrike" cap="none" normalizeH="0" baseline="0" dirty="0">
                <a:ln>
                  <a:noFill/>
                </a:ln>
                <a:solidFill>
                  <a:srgbClr val="000000"/>
                </a:solidFill>
                <a:effectLst/>
                <a:latin typeface="Consolas" panose="020B0609020204030204" pitchFamily="49" charset="0"/>
              </a:rPr>
              <a:t>&gt;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err="1">
                <a:ln>
                  <a:noFill/>
                </a:ln>
                <a:solidFill>
                  <a:srgbClr val="006699"/>
                </a:solidFill>
                <a:effectLst/>
                <a:latin typeface="Consolas" panose="020B0609020204030204" pitchFamily="49" charset="0"/>
              </a:rPr>
              <a:t>relativePath</a:t>
            </a:r>
            <a:r>
              <a:rPr kumimoji="0" lang="en-US" altLang="en-US" sz="1200" b="0" i="0" u="none" strike="noStrike" cap="none" normalizeH="0" baseline="0" dirty="0">
                <a:ln>
                  <a:noFill/>
                </a:ln>
                <a:solidFill>
                  <a:srgbClr val="000000"/>
                </a:solidFill>
                <a:effectLst/>
                <a:latin typeface="Consolas" panose="020B0609020204030204" pitchFamily="49" charset="0"/>
              </a:rPr>
              <a:t> /&gt;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1" i="0" u="none" strike="noStrike" cap="none" normalizeH="0" baseline="0" dirty="0">
                <a:ln>
                  <a:noFill/>
                </a:ln>
                <a:solidFill>
                  <a:srgbClr val="006699"/>
                </a:solidFill>
                <a:effectLst/>
                <a:latin typeface="Consolas" panose="020B0609020204030204" pitchFamily="49" charset="0"/>
              </a:rPr>
              <a:t>parent</a:t>
            </a:r>
            <a:r>
              <a:rPr kumimoji="0" lang="en-US" altLang="en-US" sz="1200" b="0" i="0" u="none" strike="noStrike" cap="none" normalizeH="0" baseline="0" dirty="0">
                <a:ln>
                  <a:noFill/>
                </a:ln>
                <a:solidFill>
                  <a:srgbClr val="000000"/>
                </a:solidFill>
                <a:effectLst/>
                <a:latin typeface="Consolas" panose="020B0609020204030204" pitchFamily="49" charset="0"/>
              </a:rPr>
              <a:t>&gt;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endParaRPr>
          </a:p>
          <a:p>
            <a:r>
              <a:rPr lang="en-IN" dirty="0"/>
              <a:t>&lt;dependency&gt;</a:t>
            </a:r>
          </a:p>
          <a:p>
            <a:r>
              <a:rPr lang="en-IN" dirty="0"/>
              <a:t>&lt;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&lt;</a:t>
            </a:r>
            <a:r>
              <a:rPr lang="en-IN" dirty="0" err="1"/>
              <a:t>artifactId</a:t>
            </a:r>
            <a:r>
              <a:rPr lang="en-IN" dirty="0"/>
              <a:t>&gt;spring-boot-starter-web&lt;/</a:t>
            </a:r>
            <a:r>
              <a:rPr lang="en-IN" dirty="0" err="1"/>
              <a:t>artifactId</a:t>
            </a:r>
            <a:r>
              <a:rPr lang="en-IN" dirty="0"/>
              <a:t>&gt;</a:t>
            </a:r>
          </a:p>
          <a:p>
            <a:r>
              <a:rPr lang="en-IN" dirty="0"/>
              <a:t>&lt;/dependency&gt;</a:t>
            </a:r>
          </a:p>
          <a:p>
            <a:r>
              <a:rPr lang="en-IN" dirty="0"/>
              <a:t>&lt;dependency&gt;</a:t>
            </a:r>
          </a:p>
          <a:p>
            <a:r>
              <a:rPr lang="en-IN" dirty="0"/>
              <a:t>&lt;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&lt;</a:t>
            </a:r>
            <a:r>
              <a:rPr lang="en-IN" dirty="0" err="1"/>
              <a:t>artifactId</a:t>
            </a:r>
            <a:r>
              <a:rPr lang="en-IN" dirty="0"/>
              <a:t>&gt;spring-boot-starter-security&lt;/</a:t>
            </a:r>
            <a:r>
              <a:rPr lang="en-IN" dirty="0" err="1"/>
              <a:t>artifactId</a:t>
            </a:r>
            <a:r>
              <a:rPr lang="en-IN" dirty="0"/>
              <a:t>&gt;</a:t>
            </a:r>
          </a:p>
          <a:p>
            <a:r>
              <a:rPr lang="en-IN" dirty="0"/>
              <a:t>&lt;/dependency&gt;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14777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FB0-1A9A-47A9-80F1-C0253B21436E}"/>
              </a:ext>
            </a:extLst>
          </p:cNvPr>
          <p:cNvSpPr>
            <a:spLocks noGrp="1"/>
          </p:cNvSpPr>
          <p:nvPr>
            <p:ph type="title"/>
          </p:nvPr>
        </p:nvSpPr>
        <p:spPr/>
        <p:txBody>
          <a:bodyPr/>
          <a:lstStyle/>
          <a:p>
            <a:r>
              <a:rPr lang="en-US" b="1" dirty="0"/>
              <a:t>Spring Boot Security REST Basic Authentication</a:t>
            </a:r>
            <a:endParaRPr lang="en-IN" dirty="0"/>
          </a:p>
        </p:txBody>
      </p:sp>
      <p:sp>
        <p:nvSpPr>
          <p:cNvPr id="3" name="Content Placeholder 2">
            <a:extLst>
              <a:ext uri="{FF2B5EF4-FFF2-40B4-BE49-F238E27FC236}">
                <a16:creationId xmlns:a16="http://schemas.microsoft.com/office/drawing/2014/main" id="{5F31C81F-0B40-4E79-A183-C6B2BB5A626B}"/>
              </a:ext>
            </a:extLst>
          </p:cNvPr>
          <p:cNvSpPr>
            <a:spLocks noGrp="1"/>
          </p:cNvSpPr>
          <p:nvPr>
            <p:ph idx="1"/>
          </p:nvPr>
        </p:nvSpPr>
        <p:spPr>
          <a:xfrm>
            <a:off x="320040" y="2190750"/>
            <a:ext cx="5989321" cy="4351338"/>
          </a:xfrm>
        </p:spPr>
        <p:txBody>
          <a:bodyPr>
            <a:normAutofit fontScale="92500" lnSpcReduction="20000"/>
          </a:bodyPr>
          <a:lstStyle/>
          <a:p>
            <a:pPr marL="0" indent="0">
              <a:buNone/>
            </a:pPr>
            <a:r>
              <a:rPr lang="en-IN" sz="2400" b="1" dirty="0"/>
              <a:t>2. </a:t>
            </a:r>
            <a:r>
              <a:rPr lang="en-IN" sz="2400" b="1" dirty="0" err="1"/>
              <a:t>ConfigureWebSecurityConfigurerAdapter</a:t>
            </a:r>
            <a:endParaRPr lang="en-IN" sz="2400" b="1" dirty="0"/>
          </a:p>
          <a:p>
            <a:pPr marL="0" indent="0">
              <a:buNone/>
            </a:pPr>
            <a:r>
              <a:rPr lang="en-US" sz="2400" dirty="0"/>
              <a:t>To enable authentication and authorization support in spring boot rest </a:t>
            </a:r>
            <a:r>
              <a:rPr lang="en-US" sz="2400" dirty="0" err="1"/>
              <a:t>apis</a:t>
            </a:r>
            <a:r>
              <a:rPr lang="en-US" sz="2400" dirty="0"/>
              <a:t>, we can configure a utility class </a:t>
            </a:r>
            <a:r>
              <a:rPr lang="en-US" sz="2400" b="1" dirty="0" err="1"/>
              <a:t>WebSecurityConfigurerAdapter</a:t>
            </a:r>
            <a:r>
              <a:rPr lang="en-US" sz="2400" dirty="0"/>
              <a:t>. It helps in requiring the user to be authenticated prior to accessing any configured URL (or all </a:t>
            </a:r>
            <a:r>
              <a:rPr lang="en-US" sz="2400" dirty="0" err="1"/>
              <a:t>urls</a:t>
            </a:r>
            <a:r>
              <a:rPr lang="en-US" sz="2400" dirty="0"/>
              <a:t>) within our application.</a:t>
            </a:r>
          </a:p>
          <a:p>
            <a:pPr marL="0" indent="0">
              <a:buNone/>
            </a:pPr>
            <a:r>
              <a:rPr lang="en-US" sz="2400" dirty="0"/>
              <a:t>3. For security demo purpose, we can write a simple REST API.</a:t>
            </a:r>
          </a:p>
          <a:p>
            <a:pPr marL="0" indent="0">
              <a:buNone/>
            </a:pPr>
            <a:r>
              <a:rPr lang="en-US" sz="2400" dirty="0"/>
              <a:t>4. </a:t>
            </a:r>
            <a:r>
              <a:rPr lang="en-US" b="1" dirty="0"/>
              <a:t>Access rest </a:t>
            </a:r>
            <a:r>
              <a:rPr lang="en-US" b="1" dirty="0" err="1"/>
              <a:t>api</a:t>
            </a:r>
            <a:r>
              <a:rPr lang="en-US" b="1" dirty="0"/>
              <a:t> without ‘authorization’ header</a:t>
            </a:r>
          </a:p>
          <a:p>
            <a:pPr lvl="1"/>
            <a:r>
              <a:rPr lang="en-US" dirty="0"/>
              <a:t>Access rest </a:t>
            </a:r>
            <a:r>
              <a:rPr lang="en-US" dirty="0" err="1"/>
              <a:t>api</a:t>
            </a:r>
            <a:r>
              <a:rPr lang="en-US" dirty="0"/>
              <a:t> at URL : HTTP GET </a:t>
            </a:r>
            <a:r>
              <a:rPr lang="en-US" dirty="0">
                <a:hlinkClick r:id="rId4"/>
              </a:rPr>
              <a:t>http://localhost:8080/employees/</a:t>
            </a:r>
            <a:endParaRPr lang="en-US" dirty="0"/>
          </a:p>
          <a:p>
            <a:pPr lvl="1"/>
            <a:r>
              <a:rPr lang="en-US" b="1" dirty="0"/>
              <a:t>Access rest </a:t>
            </a:r>
            <a:r>
              <a:rPr lang="en-US" b="1" dirty="0" err="1"/>
              <a:t>api</a:t>
            </a:r>
            <a:r>
              <a:rPr lang="en-US" b="1" dirty="0"/>
              <a:t> with ‘authorization’ header</a:t>
            </a:r>
            <a:endParaRPr lang="en-US" dirty="0"/>
          </a:p>
          <a:p>
            <a:pPr marL="0" indent="0">
              <a:buNone/>
            </a:pPr>
            <a:endParaRPr lang="en-US" sz="2400" dirty="0"/>
          </a:p>
          <a:p>
            <a:endParaRPr lang="en-IN" sz="2400" dirty="0"/>
          </a:p>
        </p:txBody>
      </p:sp>
      <p:sp>
        <p:nvSpPr>
          <p:cNvPr id="5" name="Rectangle 2">
            <a:extLst>
              <a:ext uri="{FF2B5EF4-FFF2-40B4-BE49-F238E27FC236}">
                <a16:creationId xmlns:a16="http://schemas.microsoft.com/office/drawing/2014/main" id="{5D19A849-1D1C-4087-BFC0-7AAE29D8D953}"/>
              </a:ext>
            </a:extLst>
          </p:cNvPr>
          <p:cNvSpPr>
            <a:spLocks noChangeArrowheads="1"/>
          </p:cNvSpPr>
          <p:nvPr/>
        </p:nvSpPr>
        <p:spPr bwMode="auto">
          <a:xfrm>
            <a:off x="6202680" y="2654739"/>
            <a:ext cx="5989321"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RestController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RequestMapping</a:t>
            </a:r>
            <a:r>
              <a:rPr kumimoji="0" lang="en-US" altLang="en-US" sz="1600" b="0" i="0" u="none" strike="noStrike" cap="none" normalizeH="0" baseline="0" dirty="0">
                <a:ln>
                  <a:noFill/>
                </a:ln>
                <a:solidFill>
                  <a:srgbClr val="000000"/>
                </a:solidFill>
                <a:effectLst/>
                <a:latin typeface="Consolas" panose="020B0609020204030204" pitchFamily="49" charset="0"/>
              </a:rPr>
              <a:t>(path = </a:t>
            </a:r>
            <a:r>
              <a:rPr kumimoji="0" lang="en-US" altLang="en-US" sz="1600" b="0" i="0" u="none" strike="noStrike" cap="none" normalizeH="0" baseline="0" dirty="0">
                <a:ln>
                  <a:noFill/>
                </a:ln>
                <a:solidFill>
                  <a:srgbClr val="0000FF"/>
                </a:solidFill>
                <a:effectLst/>
                <a:latin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rPr>
              <a:t>api</a:t>
            </a:r>
            <a:r>
              <a:rPr kumimoji="0" lang="en-US" altLang="en-US" sz="1600" b="0" i="0" u="none" strike="noStrike" cap="none" normalizeH="0" baseline="0" dirty="0">
                <a:ln>
                  <a:noFill/>
                </a:ln>
                <a:solidFill>
                  <a:srgbClr val="0000FF"/>
                </a:solidFill>
                <a:effectLst/>
                <a:latin typeface="Consolas" panose="020B0609020204030204" pitchFamily="49" charset="0"/>
              </a:rPr>
              <a:t>/employees"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EmployeeController</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Autowired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private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IEmployeeService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employeeService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GetMapping</a:t>
            </a:r>
            <a:r>
              <a:rPr kumimoji="0" lang="en-US" altLang="en-US" sz="1600" b="0" i="0" u="none" strike="noStrike" cap="none" normalizeH="0" baseline="0" dirty="0">
                <a:ln>
                  <a:noFill/>
                </a:ln>
                <a:solidFill>
                  <a:srgbClr val="000000"/>
                </a:solidFill>
                <a:effectLst/>
                <a:latin typeface="Consolas" panose="020B0609020204030204" pitchFamily="49" charset="0"/>
              </a:rPr>
              <a:t>(path=</a:t>
            </a:r>
            <a:r>
              <a:rPr kumimoji="0" lang="en-US" altLang="en-US" sz="1600" b="0" i="0" u="none" strike="noStrike" cap="none" normalizeH="0" baseline="0" dirty="0">
                <a:ln>
                  <a:noFill/>
                </a:ln>
                <a:solidFill>
                  <a:srgbClr val="0000FF"/>
                </a:solidFill>
                <a:effectLst/>
                <a:latin typeface="Consolas" panose="020B0609020204030204" pitchFamily="49" charset="0"/>
              </a:rPr>
              <a:t>"/“</a:t>
            </a:r>
            <a:r>
              <a:rPr lang="en-US" altLang="en-US" sz="1600" dirty="0">
                <a:solidFill>
                  <a:srgbClr val="000000"/>
                </a:solidFill>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produces=</a:t>
            </a:r>
            <a:r>
              <a:rPr kumimoji="0" lang="en-US" altLang="en-US" sz="1600" b="0" i="0" u="none" strike="noStrike" cap="none" normalizeH="0" baseline="0" dirty="0">
                <a:ln>
                  <a:noFill/>
                </a:ln>
                <a:solidFill>
                  <a:srgbClr val="0000FF"/>
                </a:solidFill>
                <a:effectLst/>
                <a:latin typeface="Consolas" panose="020B0609020204030204" pitchFamily="49" charset="0"/>
              </a:rPr>
              <a:t>"application/json"</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Employees </a:t>
            </a:r>
            <a:r>
              <a:rPr kumimoji="0" lang="en-US" altLang="en-US" sz="1600" b="0" i="0" u="none" strike="noStrike" cap="none" normalizeH="0" baseline="0" dirty="0" err="1">
                <a:ln>
                  <a:noFill/>
                </a:ln>
                <a:solidFill>
                  <a:srgbClr val="000000"/>
                </a:solidFill>
                <a:effectLst/>
                <a:latin typeface="Consolas" panose="020B0609020204030204" pitchFamily="49" charset="0"/>
              </a:rPr>
              <a:t>getEmployees</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employeeService.getAllEmployees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77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9774117"/>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FB0-1A9A-47A9-80F1-C0253B21436E}"/>
              </a:ext>
            </a:extLst>
          </p:cNvPr>
          <p:cNvSpPr>
            <a:spLocks noGrp="1"/>
          </p:cNvSpPr>
          <p:nvPr>
            <p:ph type="title"/>
          </p:nvPr>
        </p:nvSpPr>
        <p:spPr/>
        <p:txBody>
          <a:bodyPr/>
          <a:lstStyle/>
          <a:p>
            <a:r>
              <a:rPr lang="en-US" b="1" dirty="0"/>
              <a:t>Spring Boot Security REST Basic Authentication</a:t>
            </a:r>
            <a:endParaRPr lang="en-IN" dirty="0"/>
          </a:p>
        </p:txBody>
      </p:sp>
      <p:sp>
        <p:nvSpPr>
          <p:cNvPr id="7" name="Rectangle 6">
            <a:extLst>
              <a:ext uri="{FF2B5EF4-FFF2-40B4-BE49-F238E27FC236}">
                <a16:creationId xmlns:a16="http://schemas.microsoft.com/office/drawing/2014/main" id="{DD603B14-4E0B-4CCE-8950-7CE9272691DC}"/>
              </a:ext>
            </a:extLst>
          </p:cNvPr>
          <p:cNvSpPr/>
          <p:nvPr/>
        </p:nvSpPr>
        <p:spPr>
          <a:xfrm>
            <a:off x="594360" y="1531764"/>
            <a:ext cx="11323320" cy="5447645"/>
          </a:xfrm>
          <a:prstGeom prst="rect">
            <a:avLst/>
          </a:prstGeom>
        </p:spPr>
        <p:txBody>
          <a:bodyPr wrap="square">
            <a:spAutoFit/>
          </a:bodyPr>
          <a:lstStyle/>
          <a:p>
            <a:pPr fontAlgn="base"/>
            <a:r>
              <a:rPr lang="en-IN" sz="1200" dirty="0"/>
              <a:t>import </a:t>
            </a:r>
            <a:r>
              <a:rPr lang="en-IN" sz="1200" dirty="0" err="1"/>
              <a:t>org.springframework.beans.factory.annotation.Autowired</a:t>
            </a:r>
            <a:r>
              <a:rPr lang="en-IN" sz="1200" dirty="0"/>
              <a:t>;</a:t>
            </a:r>
          </a:p>
          <a:p>
            <a:pPr fontAlgn="base"/>
            <a:r>
              <a:rPr lang="en-IN" sz="1200" dirty="0"/>
              <a:t>import </a:t>
            </a:r>
            <a:r>
              <a:rPr lang="en-IN" sz="1200" dirty="0" err="1"/>
              <a:t>org.springframework.context.annotation.Configuration</a:t>
            </a:r>
            <a:r>
              <a:rPr lang="en-IN" sz="1200" dirty="0"/>
              <a:t>;</a:t>
            </a:r>
          </a:p>
          <a:p>
            <a:pPr fontAlgn="base"/>
            <a:r>
              <a:rPr lang="en-IN" sz="1200" dirty="0"/>
              <a:t>import org.springframework.security.config.annotation.authentication.builders.AuthenticationManagerBuilder;</a:t>
            </a:r>
          </a:p>
          <a:p>
            <a:pPr fontAlgn="base"/>
            <a:r>
              <a:rPr lang="en-IN" sz="1200" dirty="0"/>
              <a:t>import org.springframework.security.config.annotation.web.builders.HttpSecurity;</a:t>
            </a:r>
          </a:p>
          <a:p>
            <a:pPr fontAlgn="base"/>
            <a:r>
              <a:rPr lang="en-IN" sz="1200" dirty="0"/>
              <a:t>import org.springframework.security.config.annotation.web.configuration.WebSecurityConfigurerAdapter;</a:t>
            </a:r>
          </a:p>
          <a:p>
            <a:pPr fontAlgn="base"/>
            <a:r>
              <a:rPr lang="en-IN" sz="1200" dirty="0"/>
              <a:t> </a:t>
            </a:r>
          </a:p>
          <a:p>
            <a:pPr fontAlgn="base"/>
            <a:r>
              <a:rPr lang="en-IN" sz="1200" dirty="0"/>
              <a:t>@Configuration</a:t>
            </a:r>
          </a:p>
          <a:p>
            <a:pPr fontAlgn="base"/>
            <a:r>
              <a:rPr lang="en-IN" sz="1200" dirty="0"/>
              <a:t>public class </a:t>
            </a:r>
            <a:r>
              <a:rPr lang="en-IN" sz="1200" dirty="0" err="1"/>
              <a:t>SecurityConfig</a:t>
            </a:r>
            <a:r>
              <a:rPr lang="en-IN" sz="1200" dirty="0"/>
              <a:t> extends </a:t>
            </a:r>
            <a:r>
              <a:rPr lang="en-IN" sz="1200" dirty="0" err="1"/>
              <a:t>WebSecurityConfigurerAdapter</a:t>
            </a:r>
            <a:endParaRPr lang="en-IN" sz="1200" dirty="0"/>
          </a:p>
          <a:p>
            <a:pPr fontAlgn="base"/>
            <a:r>
              <a:rPr lang="en-IN" sz="1200" dirty="0"/>
              <a:t>{</a:t>
            </a:r>
          </a:p>
          <a:p>
            <a:pPr fontAlgn="base"/>
            <a:r>
              <a:rPr lang="en-IN" sz="1200" dirty="0"/>
              <a:t>    @Override</a:t>
            </a:r>
          </a:p>
          <a:p>
            <a:pPr fontAlgn="base"/>
            <a:r>
              <a:rPr lang="en-IN" sz="1200" dirty="0"/>
              <a:t>    protected void configure(</a:t>
            </a:r>
            <a:r>
              <a:rPr lang="en-IN" sz="1200" dirty="0" err="1"/>
              <a:t>HttpSecurity</a:t>
            </a:r>
            <a:r>
              <a:rPr lang="en-IN" sz="1200" dirty="0"/>
              <a:t> http) throws Exception </a:t>
            </a:r>
          </a:p>
          <a:p>
            <a:pPr fontAlgn="base"/>
            <a:r>
              <a:rPr lang="en-IN" sz="1200" dirty="0"/>
              <a:t>    {</a:t>
            </a:r>
          </a:p>
          <a:p>
            <a:pPr fontAlgn="base"/>
            <a:r>
              <a:rPr lang="en-IN" sz="1200" dirty="0"/>
              <a:t>        http</a:t>
            </a:r>
          </a:p>
          <a:p>
            <a:pPr fontAlgn="base"/>
            <a:r>
              <a:rPr lang="en-IN" sz="1200" dirty="0"/>
              <a:t>         .</a:t>
            </a:r>
            <a:r>
              <a:rPr lang="en-IN" sz="1200" dirty="0" err="1"/>
              <a:t>csrf</a:t>
            </a:r>
            <a:r>
              <a:rPr lang="en-IN" sz="1200" dirty="0"/>
              <a:t>().disable()</a:t>
            </a:r>
          </a:p>
          <a:p>
            <a:pPr fontAlgn="base"/>
            <a:r>
              <a:rPr lang="en-IN" sz="1200" dirty="0"/>
              <a:t>         .</a:t>
            </a:r>
            <a:r>
              <a:rPr lang="en-IN" sz="1200" dirty="0" err="1"/>
              <a:t>authorizeRequests</a:t>
            </a:r>
            <a:r>
              <a:rPr lang="en-IN" sz="1200" dirty="0"/>
              <a:t>().</a:t>
            </a:r>
            <a:r>
              <a:rPr lang="en-IN" sz="1200" dirty="0" err="1"/>
              <a:t>anyRequest</a:t>
            </a:r>
            <a:r>
              <a:rPr lang="en-IN" sz="1200" dirty="0"/>
              <a:t>().authenticated()</a:t>
            </a:r>
          </a:p>
          <a:p>
            <a:pPr fontAlgn="base"/>
            <a:r>
              <a:rPr lang="en-IN" sz="1200" dirty="0"/>
              <a:t>         .and()</a:t>
            </a:r>
          </a:p>
          <a:p>
            <a:pPr fontAlgn="base"/>
            <a:r>
              <a:rPr lang="en-IN" sz="1200" dirty="0"/>
              <a:t>         .</a:t>
            </a:r>
            <a:r>
              <a:rPr lang="en-IN" sz="1200" dirty="0" err="1"/>
              <a:t>httpBasic</a:t>
            </a:r>
            <a:r>
              <a:rPr lang="en-IN" sz="1200" dirty="0"/>
              <a:t>();</a:t>
            </a:r>
          </a:p>
          <a:p>
            <a:pPr fontAlgn="base"/>
            <a:r>
              <a:rPr lang="en-IN" sz="1200" dirty="0"/>
              <a:t>    }  </a:t>
            </a:r>
          </a:p>
          <a:p>
            <a:pPr fontAlgn="base"/>
            <a:r>
              <a:rPr lang="en-IN" sz="1200" dirty="0"/>
              <a:t>    @</a:t>
            </a:r>
            <a:r>
              <a:rPr lang="en-IN" sz="1200" dirty="0" err="1"/>
              <a:t>Autowired</a:t>
            </a:r>
            <a:endParaRPr lang="en-IN" sz="1200" dirty="0"/>
          </a:p>
          <a:p>
            <a:pPr fontAlgn="base"/>
            <a:r>
              <a:rPr lang="en-IN" sz="1200" dirty="0"/>
              <a:t>    public void </a:t>
            </a:r>
            <a:r>
              <a:rPr lang="en-IN" sz="1200" dirty="0" err="1"/>
              <a:t>configureGlobal</a:t>
            </a:r>
            <a:r>
              <a:rPr lang="en-IN" sz="1200" dirty="0"/>
              <a:t>(</a:t>
            </a:r>
            <a:r>
              <a:rPr lang="en-IN" sz="1200" dirty="0" err="1"/>
              <a:t>AuthenticationManagerBuilder</a:t>
            </a:r>
            <a:r>
              <a:rPr lang="en-IN" sz="1200" dirty="0"/>
              <a:t> auth) </a:t>
            </a:r>
          </a:p>
          <a:p>
            <a:pPr fontAlgn="base"/>
            <a:r>
              <a:rPr lang="en-IN" sz="1200" dirty="0"/>
              <a:t>            throws Exception </a:t>
            </a:r>
          </a:p>
          <a:p>
            <a:pPr fontAlgn="base"/>
            <a:r>
              <a:rPr lang="en-IN" sz="1200" dirty="0"/>
              <a:t>    {</a:t>
            </a:r>
          </a:p>
          <a:p>
            <a:pPr fontAlgn="base"/>
            <a:r>
              <a:rPr lang="en-IN" sz="1200" dirty="0"/>
              <a:t>        </a:t>
            </a:r>
            <a:r>
              <a:rPr lang="en-IN" sz="1200" dirty="0" err="1"/>
              <a:t>auth.inMemoryAuthentication</a:t>
            </a:r>
            <a:r>
              <a:rPr lang="en-IN" sz="1200" dirty="0"/>
              <a:t>()</a:t>
            </a:r>
          </a:p>
          <a:p>
            <a:pPr fontAlgn="base"/>
            <a:r>
              <a:rPr lang="en-IN" sz="1200" dirty="0"/>
              <a:t>            .pa</a:t>
            </a:r>
          </a:p>
          <a:p>
            <a:pPr fontAlgn="base"/>
            <a:r>
              <a:rPr lang="en-IN" sz="1200" dirty="0"/>
              <a:t>            .</a:t>
            </a:r>
            <a:r>
              <a:rPr lang="en-IN" sz="1200" dirty="0" err="1"/>
              <a:t>withUser</a:t>
            </a:r>
            <a:r>
              <a:rPr lang="en-IN" sz="1200" dirty="0"/>
              <a:t>("admin")</a:t>
            </a:r>
          </a:p>
          <a:p>
            <a:pPr fontAlgn="base"/>
            <a:r>
              <a:rPr lang="en-IN" sz="1200" dirty="0"/>
              <a:t>            .password("{</a:t>
            </a:r>
            <a:r>
              <a:rPr lang="en-IN" sz="1200" dirty="0" err="1"/>
              <a:t>noop</a:t>
            </a:r>
            <a:r>
              <a:rPr lang="en-IN" sz="1200" dirty="0"/>
              <a:t>}password")</a:t>
            </a:r>
          </a:p>
          <a:p>
            <a:pPr fontAlgn="base"/>
            <a:r>
              <a:rPr lang="en-IN" sz="1200" dirty="0"/>
              <a:t>            .roles("USER");</a:t>
            </a:r>
          </a:p>
          <a:p>
            <a:pPr fontAlgn="base"/>
            <a:r>
              <a:rPr lang="en-IN" sz="1200" dirty="0"/>
              <a:t>    }</a:t>
            </a:r>
          </a:p>
          <a:p>
            <a:pPr fontAlgn="base"/>
            <a:r>
              <a:rPr lang="en-IN" sz="1200" dirty="0"/>
              <a:t>}</a:t>
            </a:r>
          </a:p>
        </p:txBody>
      </p:sp>
    </p:spTree>
    <p:extLst>
      <p:ext uri="{BB962C8B-B14F-4D97-AF65-F5344CB8AC3E}">
        <p14:creationId xmlns:p14="http://schemas.microsoft.com/office/powerpoint/2010/main" val="1798677036"/>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D44A-B0E5-428F-850E-689E496BF63B}"/>
              </a:ext>
            </a:extLst>
          </p:cNvPr>
          <p:cNvSpPr>
            <a:spLocks noGrp="1"/>
          </p:cNvSpPr>
          <p:nvPr>
            <p:ph type="title"/>
          </p:nvPr>
        </p:nvSpPr>
        <p:spPr/>
        <p:txBody>
          <a:bodyPr/>
          <a:lstStyle/>
          <a:p>
            <a:r>
              <a:rPr lang="en-IN" dirty="0"/>
              <a:t>Spring Security 5 {</a:t>
            </a:r>
            <a:r>
              <a:rPr lang="en-IN" dirty="0" err="1"/>
              <a:t>noop</a:t>
            </a:r>
            <a:r>
              <a:rPr lang="en-IN" dirty="0"/>
              <a:t>}</a:t>
            </a:r>
          </a:p>
        </p:txBody>
      </p:sp>
      <p:sp>
        <p:nvSpPr>
          <p:cNvPr id="3" name="Content Placeholder 2">
            <a:extLst>
              <a:ext uri="{FF2B5EF4-FFF2-40B4-BE49-F238E27FC236}">
                <a16:creationId xmlns:a16="http://schemas.microsoft.com/office/drawing/2014/main" id="{3ECB8ACB-9482-4608-A47D-82EB32E518C2}"/>
              </a:ext>
            </a:extLst>
          </p:cNvPr>
          <p:cNvSpPr>
            <a:spLocks noGrp="1"/>
          </p:cNvSpPr>
          <p:nvPr>
            <p:ph idx="1"/>
          </p:nvPr>
        </p:nvSpPr>
        <p:spPr/>
        <p:txBody>
          <a:bodyPr/>
          <a:lstStyle/>
          <a:p>
            <a:r>
              <a:rPr lang="en-US" b="1" dirty="0"/>
              <a:t>Prefix</a:t>
            </a:r>
            <a:r>
              <a:rPr lang="en-US" dirty="0"/>
              <a:t> all existing passwords with {</a:t>
            </a:r>
            <a:r>
              <a:rPr lang="en-US" dirty="0" err="1"/>
              <a:t>noop</a:t>
            </a:r>
            <a:r>
              <a:rPr lang="en-US" dirty="0"/>
              <a:t>} to keep the default encoder of Spring Security 5. According to spring security 5.0 's new feature. They write this. Spring Security's </a:t>
            </a:r>
            <a:r>
              <a:rPr lang="en-US" dirty="0" err="1"/>
              <a:t>PasswordEncoder</a:t>
            </a:r>
            <a:r>
              <a:rPr lang="en-US" dirty="0"/>
              <a:t> interface is used to perform a one way transformation of a password to allow the password to be stored securely.</a:t>
            </a:r>
            <a:endParaRPr lang="en-IN" dirty="0"/>
          </a:p>
        </p:txBody>
      </p:sp>
    </p:spTree>
    <p:extLst>
      <p:ext uri="{BB962C8B-B14F-4D97-AF65-F5344CB8AC3E}">
        <p14:creationId xmlns:p14="http://schemas.microsoft.com/office/powerpoint/2010/main" val="330120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89D1C3E0-AA4A-4D78-8455-83F6A4AB4CBE}"/>
              </a:ext>
            </a:extLst>
          </p:cNvPr>
          <p:cNvSpPr txBox="1">
            <a:spLocks noChangeArrowheads="1"/>
          </p:cNvSpPr>
          <p:nvPr/>
        </p:nvSpPr>
        <p:spPr bwMode="auto">
          <a:xfrm>
            <a:off x="17526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l" eaLnBrk="1" hangingPunct="1">
              <a:lnSpc>
                <a:spcPct val="100000"/>
              </a:lnSpc>
              <a:buFont typeface="Tahoma" panose="020B0604030504040204" pitchFamily="34" charset="0"/>
              <a:buNone/>
            </a:pPr>
            <a:r>
              <a:rPr lang="en-GB" altLang="en-US" sz="3200">
                <a:solidFill>
                  <a:srgbClr val="000000"/>
                </a:solidFill>
                <a:latin typeface="Tahoma" panose="020B0604030504040204" pitchFamily="34" charset="0"/>
              </a:rPr>
              <a:t>Spring architecture</a:t>
            </a:r>
          </a:p>
        </p:txBody>
      </p:sp>
      <p:pic>
        <p:nvPicPr>
          <p:cNvPr id="8195" name="Picture 2" descr="SpringArchitecture">
            <a:extLst>
              <a:ext uri="{FF2B5EF4-FFF2-40B4-BE49-F238E27FC236}">
                <a16:creationId xmlns:a16="http://schemas.microsoft.com/office/drawing/2014/main" id="{50F2FDDC-D507-4AA5-8E84-A8955B82F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895350"/>
            <a:ext cx="79248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6">
            <a:extLst>
              <a:ext uri="{FF2B5EF4-FFF2-40B4-BE49-F238E27FC236}">
                <a16:creationId xmlns:a16="http://schemas.microsoft.com/office/drawing/2014/main" id="{A44D05BD-E16D-4F83-9DFD-5868A6AE85CF}"/>
              </a:ext>
            </a:extLst>
          </p:cNvPr>
          <p:cNvSpPr>
            <a:spLocks noChangeArrowheads="1"/>
          </p:cNvSpPr>
          <p:nvPr/>
        </p:nvSpPr>
        <p:spPr bwMode="auto">
          <a:xfrm>
            <a:off x="10088563" y="6507163"/>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eaLnBrk="0" hangingPunc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algn="ctr" defTabSz="457200" eaLnBrk="0" fontAlgn="base" hangingPunct="0">
              <a:lnSpc>
                <a:spcPct val="80000"/>
              </a:lnSpc>
              <a:spcBef>
                <a:spcPct val="0"/>
              </a:spcBef>
              <a:spcAft>
                <a:spcPct val="0"/>
              </a:spcAft>
              <a:buClr>
                <a:srgbClr val="000000"/>
              </a:buClr>
              <a:buSzPct val="100000"/>
              <a:buFont typeface="Times New Roman" panose="02020603050405020304" pitchFamily="18" charset="0"/>
              <a:defRPr sz="2400">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fld id="{9B749D0A-205D-4B3B-A43C-4442ECB8D625}" type="slidenum">
              <a:rPr lang="en-GB" altLang="en-US" sz="1600">
                <a:solidFill>
                  <a:srgbClr val="000000"/>
                </a:solidFill>
                <a:latin typeface="Times New Roman" panose="02020603050405020304" pitchFamily="18" charset="0"/>
              </a:rPr>
              <a:pPr eaLnBrk="1" hangingPunct="1"/>
              <a:t>9</a:t>
            </a:fld>
            <a:endParaRPr lang="en-US" alt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6432</TotalTime>
  <Words>12396</Words>
  <Application>Microsoft Office PowerPoint</Application>
  <PresentationFormat>Widescreen</PresentationFormat>
  <Paragraphs>1046</Paragraphs>
  <Slides>86</Slides>
  <Notes>41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86</vt:i4>
      </vt:variant>
    </vt:vector>
  </HeadingPairs>
  <TitlesOfParts>
    <vt:vector size="99" baseType="lpstr">
      <vt:lpstr>Arial Unicode MS</vt:lpstr>
      <vt:lpstr>Arial</vt:lpstr>
      <vt:lpstr>Calibri</vt:lpstr>
      <vt:lpstr>Calibri Light</vt:lpstr>
      <vt:lpstr>Consolas</vt:lpstr>
      <vt:lpstr>Latha</vt:lpstr>
      <vt:lpstr>Segoe UI</vt:lpstr>
      <vt:lpstr>Tahoma</vt:lpstr>
      <vt:lpstr>Times New Roman</vt:lpstr>
      <vt:lpstr>Times New Roman</vt:lpstr>
      <vt:lpstr>Verdana</vt:lpstr>
      <vt:lpstr>Wingdings</vt:lpstr>
      <vt:lpstr>Office Theme</vt:lpstr>
      <vt:lpstr>Development using Spring 5 https://github.com/spring-projects</vt:lpstr>
      <vt:lpstr>PowerPoint Presentation</vt:lpstr>
      <vt:lpstr>Understand and implement core resources of Spring 5 – 2.5Days</vt:lpstr>
      <vt:lpstr>Spring Boot - 1 Day</vt:lpstr>
      <vt:lpstr>Web Service Essentials and REST - 1Day</vt:lpstr>
      <vt:lpstr>Spring 5 Security for Java EE Web Application - 0.5 Days</vt:lpstr>
      <vt:lpstr>PowerPoint Presentation</vt:lpstr>
      <vt:lpstr>PowerPoint Presentation</vt:lpstr>
      <vt:lpstr>PowerPoint Presentation</vt:lpstr>
      <vt:lpstr>PowerPoint Presentation</vt:lpstr>
      <vt:lpstr>PowerPoint Presentation</vt:lpstr>
      <vt:lpstr>PowerPoint Presentation</vt:lpstr>
      <vt:lpstr>What is Bean Factory ?</vt:lpstr>
      <vt:lpstr>What is Application Context?</vt:lpstr>
      <vt:lpstr>ApplicationContext</vt:lpstr>
      <vt:lpstr>Dependency Injection (DI)-Heart of Spring</vt:lpstr>
      <vt:lpstr>Aspect Oriented Programming (AOP)</vt:lpstr>
      <vt:lpstr>Spring Framework - Architecture</vt:lpstr>
      <vt:lpstr>Spring Framework - Architecture</vt:lpstr>
      <vt:lpstr>Spring bean scope</vt:lpstr>
      <vt:lpstr>Spring Bean Life Cycle</vt:lpstr>
      <vt:lpstr>Spring Bean Life Cycle Callback Methods</vt:lpstr>
      <vt:lpstr>InitializingBean and DisposableBean callback interfaces</vt:lpstr>
      <vt:lpstr>Aware interfaces for specific behavior</vt:lpstr>
      <vt:lpstr>Custom init() and destroy() methods</vt:lpstr>
      <vt:lpstr>Spring Bean Life Cycle – @PostConstruct and @PreDestroy annotations</vt:lpstr>
      <vt:lpstr>Spring BeanPostProcessor</vt:lpstr>
      <vt:lpstr>Spring Bean Autowiring – @Autowired</vt:lpstr>
      <vt:lpstr>Autowiring Modes</vt:lpstr>
      <vt:lpstr>Spring AOP</vt:lpstr>
      <vt:lpstr>AOP Concepts and Terminology </vt:lpstr>
      <vt:lpstr>Introduction to AOP</vt:lpstr>
      <vt:lpstr>Core AOP Concepts</vt:lpstr>
      <vt:lpstr>Types of Advices</vt:lpstr>
      <vt:lpstr>Spring MVC Framework</vt:lpstr>
      <vt:lpstr>Request Response Flow in Spring MVC</vt:lpstr>
      <vt:lpstr>Webservices</vt:lpstr>
      <vt:lpstr>Components of Web Services</vt:lpstr>
      <vt:lpstr>Web Service Roles</vt:lpstr>
      <vt:lpstr>Web Service Protocol Stack </vt:lpstr>
      <vt:lpstr>Best practices for defining web services</vt:lpstr>
      <vt:lpstr>Introduction to REST</vt:lpstr>
      <vt:lpstr>Rest Based Annotations</vt:lpstr>
      <vt:lpstr>Rest Based Annotations</vt:lpstr>
      <vt:lpstr>Response codes</vt:lpstr>
      <vt:lpstr>Designing RESTful APIs</vt:lpstr>
      <vt:lpstr>HTTP Methods and corresponding RestTemplate methods</vt:lpstr>
      <vt:lpstr>Spring Boot</vt:lpstr>
      <vt:lpstr>Why Spring Boot?</vt:lpstr>
      <vt:lpstr>Advantages of Spring boot </vt:lpstr>
      <vt:lpstr>Main Goal of Spring Boot</vt:lpstr>
      <vt:lpstr>Limitation/Drawback of Spring Boot</vt:lpstr>
      <vt:lpstr>Approach to create Spring Boot Applications</vt:lpstr>
      <vt:lpstr>Key Components and Internals of Spring Boot Framework</vt:lpstr>
      <vt:lpstr>Spring Boot Starter</vt:lpstr>
      <vt:lpstr>Major Advantages of Spring Boot Starter</vt:lpstr>
      <vt:lpstr>Spring Boot AutoConfigurator</vt:lpstr>
      <vt:lpstr>Spring Boot CLI</vt:lpstr>
      <vt:lpstr>Spring Boot Actuator</vt:lpstr>
      <vt:lpstr>Spring Boot Configutation</vt:lpstr>
      <vt:lpstr>@SpringBootApplication Annotation</vt:lpstr>
      <vt:lpstr>Example : @SpringBootApplication</vt:lpstr>
      <vt:lpstr>What is spring-boot-starter-parent dependency?</vt:lpstr>
      <vt:lpstr>Popular templates and their transitive dependencies</vt:lpstr>
      <vt:lpstr>Spring Boot Devtools</vt:lpstr>
      <vt:lpstr>Spring Boot 2 REST API</vt:lpstr>
      <vt:lpstr>Spring Boot 2 REST API Controller</vt:lpstr>
      <vt:lpstr>Spring Boot 2 REST API Controller</vt:lpstr>
      <vt:lpstr>Spring @RequestMapping New Shortcut Annotations</vt:lpstr>
      <vt:lpstr>Composed @RequestMapping Variants</vt:lpstr>
      <vt:lpstr>@RequestBody &amp; @ResponseBody </vt:lpstr>
      <vt:lpstr>Spring Boot annotations</vt:lpstr>
      <vt:lpstr>Properties and Configuration (application.properties )</vt:lpstr>
      <vt:lpstr>Properties and Configuration (application.properties )</vt:lpstr>
      <vt:lpstr>Properties and Configuration (application.properties )</vt:lpstr>
      <vt:lpstr>@PersistenceContext</vt:lpstr>
      <vt:lpstr>@Transactional</vt:lpstr>
      <vt:lpstr>Bean Validation annotations</vt:lpstr>
      <vt:lpstr>Bean Validation annotations</vt:lpstr>
      <vt:lpstr>@CrossOrigin</vt:lpstr>
      <vt:lpstr>Spring Security</vt:lpstr>
      <vt:lpstr>Basic Authentication</vt:lpstr>
      <vt:lpstr>Spring Boot Security REST Basic Authentication</vt:lpstr>
      <vt:lpstr>Spring Boot Security REST Basic Authentication</vt:lpstr>
      <vt:lpstr>Spring Boot Security REST Basic Authentication</vt:lpstr>
      <vt:lpstr>Spring Security 5 {noop}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using Spring 5</dc:title>
  <dc:creator>Smita Kumar</dc:creator>
  <cp:lastModifiedBy>Smita Kumar</cp:lastModifiedBy>
  <cp:revision>173</cp:revision>
  <dcterms:created xsi:type="dcterms:W3CDTF">2019-04-04T14:34:37Z</dcterms:created>
  <dcterms:modified xsi:type="dcterms:W3CDTF">2019-04-10T05:20:57Z</dcterms:modified>
</cp:coreProperties>
</file>