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548" r:id="rId2"/>
    <p:sldId id="549" r:id="rId3"/>
    <p:sldId id="554" r:id="rId4"/>
    <p:sldId id="552" r:id="rId5"/>
    <p:sldId id="553" r:id="rId6"/>
    <p:sldId id="55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7" autoAdjust="0"/>
  </p:normalViewPr>
  <p:slideViewPr>
    <p:cSldViewPr>
      <p:cViewPr varScale="1">
        <p:scale>
          <a:sx n="63" d="100"/>
          <a:sy n="63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3ED9-7442-4110-85C8-39E72E3878C4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E79A3-5688-40D1-B9EE-B72CC9EBF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352800"/>
            <a:ext cx="86868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105400"/>
            <a:ext cx="6400800" cy="533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9" name="Picture 8" descr="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"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2057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381000"/>
            <a:ext cx="1885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a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Untitled-1.jpg"/>
          <p:cNvPicPr>
            <a:picLocks noChangeAspect="1"/>
          </p:cNvPicPr>
          <p:nvPr/>
        </p:nvPicPr>
        <p:blipFill>
          <a:blip r:embed="rId3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00400" y="2743200"/>
            <a:ext cx="5638800" cy="3810000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0801"/>
            <a:ext cx="77724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7" name="Picture 6" descr="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0" y="1066800"/>
            <a:ext cx="5334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Untitled-1.jpg"/>
          <p:cNvPicPr>
            <a:picLocks noChangeAspect="1"/>
          </p:cNvPicPr>
          <p:nvPr/>
        </p:nvPicPr>
        <p:blipFill>
          <a:blip r:embed="rId12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0070C0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beamers.com/six-steps-to-setup-selenium-webdriver-project-in-eclipse/#createprojectineclipse" TargetMode="External"/><Relationship Id="rId2" Type="http://schemas.openxmlformats.org/officeDocument/2006/relationships/hyperlink" Target="http://www.techbeamers.com/six-steps-to-setup-selenium-webdriver-project-in-eclipse/#InstallEclipse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echbeamers.com/six-steps-to-setup-selenium-webdriver-project-in-eclipse/#includeJarfilesinwebdriverproject" TargetMode="External"/><Relationship Id="rId4" Type="http://schemas.openxmlformats.org/officeDocument/2006/relationships/hyperlink" Target="http://www.techbeamers.com/six-steps-to-setup-selenium-webdriver-project-in-eclipse/#DownloadJarFilesForWebDriv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lnSpc>
                <a:spcPts val="1715"/>
              </a:lnSpc>
              <a:spcBef>
                <a:spcPts val="24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 smtClean="0"/>
              <a:t>Browser Automation Using Selenium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WebDriver</a:t>
            </a:r>
            <a:r>
              <a:rPr lang="en-US" kern="0" dirty="0"/>
              <a:t> </a:t>
            </a:r>
            <a:endParaRPr lang="en-US" sz="3600" b="1" kern="0" dirty="0">
              <a:solidFill>
                <a:srgbClr val="365F9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Smita B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Content-Day1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84168"/>
              </p:ext>
            </p:extLst>
          </p:nvPr>
        </p:nvGraphicFramePr>
        <p:xfrm>
          <a:off x="457200" y="1066800"/>
          <a:ext cx="8242286" cy="5271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/>
                <a:gridCol w="7632686"/>
              </a:tblGrid>
              <a:tr h="48768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Day 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80" marR="15880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kern="0" dirty="0" smtClean="0">
                          <a:effectLst/>
                        </a:rPr>
                        <a:t>Module </a:t>
                      </a:r>
                      <a:r>
                        <a:rPr lang="en-US" sz="1600" kern="0" dirty="0">
                          <a:effectLst/>
                        </a:rPr>
                        <a:t>1: Selenium WebDriver 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smtClean="0"/>
                        <a:t>Selenium Overview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smtClean="0">
                          <a:effectLst/>
                        </a:rPr>
                        <a:t>Introduction </a:t>
                      </a:r>
                      <a:r>
                        <a:rPr lang="en-IN" sz="1600" dirty="0">
                          <a:effectLst/>
                        </a:rPr>
                        <a:t>to Selenium WebDriver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Architecture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Features of Selenium WebDriver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 Learn -how to create a basic WebDriver project in Eclipse?</a:t>
                      </a:r>
                      <a:endParaRPr lang="en-US" sz="1600" dirty="0">
                        <a:effectLst/>
                      </a:endParaRPr>
                    </a:p>
                    <a:p>
                      <a:pPr marL="914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1- </a:t>
                      </a:r>
                      <a:r>
                        <a:rPr lang="en-IN" sz="1600" u="none" strike="noStrike" dirty="0">
                          <a:effectLst/>
                          <a:hlinkClick r:id="rId2"/>
                        </a:rPr>
                        <a:t>How to install Eclipse IDE?</a:t>
                      </a:r>
                      <a:br>
                        <a:rPr lang="en-IN" sz="1600" u="none" strike="noStrike" dirty="0">
                          <a:effectLst/>
                          <a:hlinkClick r:id="rId2"/>
                        </a:rPr>
                      </a:br>
                      <a:r>
                        <a:rPr lang="en-IN" sz="1600" dirty="0">
                          <a:effectLst/>
                        </a:rPr>
                        <a:t>2- </a:t>
                      </a:r>
                      <a:r>
                        <a:rPr lang="en-IN" sz="1600" u="none" strike="noStrike" dirty="0">
                          <a:effectLst/>
                          <a:hlinkClick r:id="rId3"/>
                        </a:rPr>
                        <a:t>How to create a project in eclipse?</a:t>
                      </a:r>
                      <a:br>
                        <a:rPr lang="en-IN" sz="1600" u="none" strike="noStrike" dirty="0">
                          <a:effectLst/>
                          <a:hlinkClick r:id="rId3"/>
                        </a:rPr>
                      </a:br>
                      <a:r>
                        <a:rPr lang="en-IN" sz="1600" dirty="0">
                          <a:effectLst/>
                        </a:rPr>
                        <a:t>3- </a:t>
                      </a:r>
                      <a:r>
                        <a:rPr lang="en-IN" sz="1600" u="none" strike="noStrike" dirty="0">
                          <a:effectLst/>
                          <a:hlinkClick r:id="rId4"/>
                        </a:rPr>
                        <a:t>How to download Jar files required for Selenium WebDriver?</a:t>
                      </a:r>
                      <a:br>
                        <a:rPr lang="en-IN" sz="1600" u="none" strike="noStrike" dirty="0">
                          <a:effectLst/>
                          <a:hlinkClick r:id="rId4"/>
                        </a:rPr>
                      </a:br>
                      <a:r>
                        <a:rPr lang="en-IN" sz="1600" dirty="0">
                          <a:effectLst/>
                        </a:rPr>
                        <a:t>4- </a:t>
                      </a:r>
                      <a:r>
                        <a:rPr lang="en-IN" sz="1600" u="none" strike="noStrike" dirty="0">
                          <a:effectLst/>
                          <a:hlinkClick r:id="rId5"/>
                        </a:rPr>
                        <a:t>How to include Jar files in a project?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Firefox driver ( </a:t>
                      </a:r>
                      <a:r>
                        <a:rPr lang="en-IN" sz="1600" dirty="0" err="1">
                          <a:effectLst/>
                        </a:rPr>
                        <a:t>GeckoDriver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IN" sz="1600" dirty="0">
                          <a:effectLst/>
                        </a:rPr>
                        <a:t>) for selenium 3.0.1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Drivers, Methods and Classes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Exercise on Selenium WebDriver 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715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600" kern="0" dirty="0" smtClean="0">
                          <a:effectLst/>
                        </a:rPr>
                        <a:t>Module 2: Introduction to JUnit Framework and Its Usage in Selenium Script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 smtClean="0">
                          <a:effectLst/>
                        </a:rPr>
                        <a:t>Adding </a:t>
                      </a:r>
                      <a:r>
                        <a:rPr lang="en-IN" sz="1600" dirty="0">
                          <a:effectLst/>
                        </a:rPr>
                        <a:t>JUnit library in Java project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JUnit Annotations Used in Selenium scripts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JUnit Assertions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Exercise on </a:t>
                      </a:r>
                      <a:r>
                        <a:rPr lang="en-IN" sz="1600" dirty="0" smtClean="0">
                          <a:effectLst/>
                        </a:rPr>
                        <a:t>JUnit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15880" marR="158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838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Content-Day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69553"/>
              </p:ext>
            </p:extLst>
          </p:nvPr>
        </p:nvGraphicFramePr>
        <p:xfrm>
          <a:off x="381000" y="1066800"/>
          <a:ext cx="8321040" cy="537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9501"/>
                <a:gridCol w="7741539"/>
              </a:tblGrid>
              <a:tr h="51816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Day 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80" marR="1588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715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600" kern="0" dirty="0" smtClean="0">
                          <a:effectLst/>
                        </a:rPr>
                        <a:t>Module 3:  Usage of Selenium Select Class for Handling Dropdown Elements on a Web Page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 smtClean="0">
                          <a:effectLst/>
                        </a:rPr>
                        <a:t>Explanation </a:t>
                      </a:r>
                      <a:r>
                        <a:rPr lang="en-IN" sz="1600" dirty="0">
                          <a:effectLst/>
                        </a:rPr>
                        <a:t>of Application under Test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Hyperlink, Dropdown, Button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WebDriver Code using Selenium Select Class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Code Walkthrough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Exercise on Selenium </a:t>
                      </a:r>
                      <a:r>
                        <a:rPr lang="en-IN" sz="1600" dirty="0" smtClean="0">
                          <a:effectLst/>
                        </a:rPr>
                        <a:t>WebDriver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715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600" kern="0" dirty="0">
                          <a:effectLst/>
                        </a:rPr>
                        <a:t>Module 4:  Check Visibility of Web Elements Using Various Types WebDriver Commands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 err="1">
                          <a:effectLst/>
                        </a:rPr>
                        <a:t>isDisplayed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 err="1">
                          <a:effectLst/>
                        </a:rPr>
                        <a:t>isSelected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 err="1">
                          <a:effectLst/>
                        </a:rPr>
                        <a:t>isEnabled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IN" sz="16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1" kern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5:Practical Use of Different types of Selenium WebDriver Waits</a:t>
                      </a: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b="1" kern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WebDriver Implicit Wait</a:t>
                      </a:r>
                      <a:endParaRPr lang="en-US" sz="1600" b="1" kern="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b="1" kern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WebDriver Explicit Wait</a:t>
                      </a:r>
                      <a:endParaRPr lang="en-US" sz="1600" b="1" kern="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b="1" kern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Condition</a:t>
                      </a:r>
                      <a:endParaRPr lang="en-US" sz="1600" b="1" kern="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b="1" kern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Navigation Using WebDriver</a:t>
                      </a:r>
                      <a:endParaRPr lang="en-US" sz="1600" b="1" kern="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b="1" kern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 on Selenium WebDriver</a:t>
                      </a:r>
                      <a:endParaRPr lang="en-US" sz="1600" b="1" kern="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80" marR="158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1229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Content-Day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79172"/>
              </p:ext>
            </p:extLst>
          </p:nvPr>
        </p:nvGraphicFramePr>
        <p:xfrm>
          <a:off x="381000" y="974788"/>
          <a:ext cx="8153400" cy="5656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/>
                <a:gridCol w="7467600"/>
              </a:tblGrid>
              <a:tr h="55626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Day 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80" marR="158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400" dirty="0" smtClean="0">
                          <a:effectLst/>
                        </a:rPr>
                        <a:t>Module </a:t>
                      </a:r>
                      <a:r>
                        <a:rPr lang="en-US" sz="1400" dirty="0">
                          <a:effectLst/>
                        </a:rPr>
                        <a:t>6: Handle Alerts/Popups in Selenium WebDriver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Types of alerts</a:t>
                      </a:r>
                      <a:endParaRPr lang="en-US" sz="1400" dirty="0">
                        <a:effectLst/>
                      </a:endParaRPr>
                    </a:p>
                    <a:p>
                      <a:pPr marL="1706563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dirty="0">
                          <a:effectLst/>
                        </a:rPr>
                        <a:t>Windows based alert pop ups</a:t>
                      </a:r>
                      <a:endParaRPr lang="en-US" sz="1400" dirty="0">
                        <a:effectLst/>
                      </a:endParaRPr>
                    </a:p>
                    <a:p>
                      <a:pPr marL="1706563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dirty="0">
                          <a:effectLst/>
                        </a:rPr>
                        <a:t>Web based alert pop ups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WebDriver Code using Select Class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WebDriver Code using Robot Class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Exercise on Selenium WebDriver</a:t>
                      </a:r>
                      <a:endParaRPr lang="en-US" sz="1400" dirty="0">
                        <a:effectLst/>
                      </a:endParaRPr>
                    </a:p>
                    <a:p>
                      <a:pPr marL="914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400" dirty="0">
                          <a:effectLst/>
                        </a:rPr>
                        <a:t>Module 7: Various Commonly &amp; Routinely Used Selenium WebDriver Commands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Selenium WebDriver Commands 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get() methods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Locating links by </a:t>
                      </a:r>
                      <a:r>
                        <a:rPr lang="en-IN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linkText</a:t>
                      </a:r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and </a:t>
                      </a:r>
                      <a:r>
                        <a:rPr lang="en-IN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partialLinkText</a:t>
                      </a:r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Selecting multiple items in a drop dropdown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Submitting a form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iframes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close() and quit() methods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 on Selenium WebDriver </a:t>
                      </a:r>
                      <a:r>
                        <a:rPr lang="en-IN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Commands</a:t>
                      </a:r>
                      <a:endParaRPr lang="en-US" sz="1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>
                        <a:lnSpc>
                          <a:spcPts val="1715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0" dirty="0" smtClean="0">
                          <a:effectLst/>
                        </a:rPr>
                        <a:t>Module 8: Handling Web Tables, Frames, and Dynamic Elements in Selenium Script 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 smtClean="0">
                          <a:effectLst/>
                        </a:rPr>
                        <a:t>Web </a:t>
                      </a:r>
                      <a:r>
                        <a:rPr lang="en-IN" sz="1400" dirty="0">
                          <a:effectLst/>
                        </a:rPr>
                        <a:t>Tables/HTML Tables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Frames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Dynamic elements</a:t>
                      </a:r>
                      <a:endParaRPr lang="en-US" sz="1400" dirty="0">
                        <a:effectLst/>
                      </a:endParaRPr>
                    </a:p>
                    <a:p>
                      <a:pPr marL="914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80" marR="158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9488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Content –Day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17760"/>
              </p:ext>
            </p:extLst>
          </p:nvPr>
        </p:nvGraphicFramePr>
        <p:xfrm>
          <a:off x="457200" y="1066800"/>
          <a:ext cx="8153400" cy="5498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0"/>
                <a:gridCol w="7696200"/>
              </a:tblGrid>
              <a:tr h="328353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Day 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80" marR="1588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715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0" dirty="0">
                          <a:effectLst/>
                        </a:rPr>
                        <a:t>Module 9: Handling Exceptions Using Exception Handling Framework in Selenium Scripts 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Types of exceptions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5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dirty="0">
                          <a:effectLst/>
                        </a:rPr>
                        <a:t>Checked Exception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5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dirty="0">
                          <a:effectLst/>
                        </a:rPr>
                        <a:t>Unchecked Exception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Error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Exception handling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Exceptions in Selenium WebDriver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715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0" dirty="0">
                          <a:effectLst/>
                        </a:rPr>
                        <a:t>Module 10:  Creating Generics and </a:t>
                      </a:r>
                      <a:r>
                        <a:rPr lang="en-US" sz="1400" kern="0" dirty="0" err="1">
                          <a:effectLst/>
                        </a:rPr>
                        <a:t>TestSuites</a:t>
                      </a:r>
                      <a:endParaRPr lang="en-US" sz="1400" kern="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Generics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Type of Generics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dirty="0">
                          <a:effectLst/>
                        </a:rPr>
                        <a:t>Application Specific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dirty="0">
                          <a:effectLst/>
                        </a:rPr>
                        <a:t>Framework Specific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Creation of Generic Class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 err="1">
                          <a:effectLst/>
                        </a:rPr>
                        <a:t>Testsuite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715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Module 11:  Use of Maven Build Automation Tool and Maven Project Setup for Selenium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What is a build tool?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General Phrases used in Maven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Build Life Cycle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Maven Setup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Install maven IDE in Eclipse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400" dirty="0">
                          <a:effectLst/>
                        </a:rPr>
                        <a:t>Create Maven </a:t>
                      </a:r>
                      <a:r>
                        <a:rPr lang="en-IN" sz="1400" dirty="0" smtClean="0">
                          <a:effectLst/>
                        </a:rPr>
                        <a:t>project</a:t>
                      </a:r>
                      <a:endParaRPr lang="en-US" sz="1400" dirty="0">
                        <a:effectLst/>
                      </a:endParaRPr>
                    </a:p>
                  </a:txBody>
                  <a:tcPr marL="15880" marR="158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3433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Content –Day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80813"/>
              </p:ext>
            </p:extLst>
          </p:nvPr>
        </p:nvGraphicFramePr>
        <p:xfrm>
          <a:off x="457200" y="1066800"/>
          <a:ext cx="8153400" cy="5524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400"/>
                <a:gridCol w="7620000"/>
              </a:tblGrid>
              <a:tr h="328353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Day 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80" marR="1588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715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200" kern="0" dirty="0" smtClean="0">
                          <a:effectLst/>
                        </a:rPr>
                        <a:t>Module </a:t>
                      </a:r>
                      <a:r>
                        <a:rPr lang="en-US" sz="1200" kern="0" dirty="0">
                          <a:effectLst/>
                        </a:rPr>
                        <a:t>12: Debugging Selenium Scripts with Logs 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200" dirty="0">
                          <a:effectLst/>
                        </a:rPr>
                        <a:t>Advantages of Logging in Selenium Scripts</a:t>
                      </a:r>
                      <a:endParaRPr lang="en-US" sz="12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200" dirty="0">
                          <a:effectLst/>
                        </a:rPr>
                        <a:t>Log4j – A Java based Logging API</a:t>
                      </a:r>
                      <a:endParaRPr lang="en-US" sz="12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200" dirty="0">
                          <a:effectLst/>
                        </a:rPr>
                        <a:t>Constituents of Log4j</a:t>
                      </a:r>
                      <a:endParaRPr lang="en-US" sz="1200" dirty="0">
                        <a:effectLst/>
                      </a:endParaRPr>
                    </a:p>
                    <a:p>
                      <a:pPr marL="1431925" lvl="0" indent="-273050" algn="l">
                        <a:lnSpc>
                          <a:spcPts val="125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200" dirty="0">
                          <a:effectLst/>
                        </a:rPr>
                        <a:t>Loggers</a:t>
                      </a:r>
                      <a:endParaRPr lang="en-US" sz="1200" dirty="0">
                        <a:effectLst/>
                      </a:endParaRPr>
                    </a:p>
                    <a:p>
                      <a:pPr marL="1431925" lvl="0" indent="-273050" algn="l">
                        <a:lnSpc>
                          <a:spcPts val="125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200" dirty="0">
                          <a:effectLst/>
                        </a:rPr>
                        <a:t>Appenders</a:t>
                      </a:r>
                      <a:endParaRPr lang="en-US" sz="1200" dirty="0">
                        <a:effectLst/>
                      </a:endParaRPr>
                    </a:p>
                    <a:p>
                      <a:pPr marL="1431925" lvl="0" indent="-273050" algn="l">
                        <a:lnSpc>
                          <a:spcPts val="125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200" dirty="0">
                          <a:effectLst/>
                        </a:rPr>
                        <a:t>Layouts</a:t>
                      </a:r>
                      <a:endParaRPr lang="en-US" sz="12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200" dirty="0">
                          <a:effectLst/>
                        </a:rPr>
                        <a:t>Installation/Setup</a:t>
                      </a:r>
                      <a:endParaRPr lang="en-US" sz="12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200" dirty="0">
                          <a:effectLst/>
                        </a:rPr>
                        <a:t>Exercise on Selenium WebDriver Using Log4j</a:t>
                      </a:r>
                      <a:endParaRPr lang="en-US" sz="1200" dirty="0">
                        <a:effectLst/>
                      </a:endParaRPr>
                    </a:p>
                    <a:p>
                      <a:pPr marL="914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715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Module 13: Efficient Selenium Scripting and Troubleshoot Scenarios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200" dirty="0">
                          <a:effectLst/>
                        </a:rPr>
                        <a:t>JavaScript Executors</a:t>
                      </a:r>
                      <a:endParaRPr lang="en-US" sz="12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200" dirty="0">
                          <a:effectLst/>
                        </a:rPr>
                        <a:t>Accessing multiple links </a:t>
                      </a:r>
                      <a:endParaRPr lang="en-US" sz="12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200" dirty="0">
                          <a:effectLst/>
                        </a:rPr>
                        <a:t>Accessing multiple elements in a List</a:t>
                      </a:r>
                      <a:endParaRPr lang="en-US" sz="12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200" dirty="0">
                          <a:effectLst/>
                        </a:rPr>
                        <a:t>Handling keyboard and mouse events</a:t>
                      </a:r>
                      <a:endParaRPr lang="en-US" sz="12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200" dirty="0">
                          <a:effectLst/>
                        </a:rPr>
                        <a:t>Exercise on JavaScript Executors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715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Module 14: Database Testing Using Selenium WebDriver and JDBC API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200" dirty="0">
                          <a:effectLst/>
                        </a:rPr>
                        <a:t>Creation of test data in the Database</a:t>
                      </a:r>
                      <a:endParaRPr lang="en-US" sz="12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200" dirty="0">
                          <a:effectLst/>
                        </a:rPr>
                        <a:t>Creation of new Database</a:t>
                      </a:r>
                      <a:endParaRPr lang="en-US" sz="12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200" dirty="0">
                          <a:effectLst/>
                        </a:rPr>
                        <a:t>JDBC Workflow</a:t>
                      </a:r>
                      <a:endParaRPr lang="en-US" sz="12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200" dirty="0">
                          <a:effectLst/>
                        </a:rPr>
                        <a:t>Result Accessibility Methods</a:t>
                      </a:r>
                      <a:endParaRPr lang="en-US" sz="12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200" dirty="0">
                          <a:effectLst/>
                        </a:rPr>
                        <a:t>Result Navigation Methods</a:t>
                      </a:r>
                      <a:endParaRPr lang="en-US" sz="12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200" dirty="0">
                          <a:effectLst/>
                        </a:rPr>
                        <a:t>Exercise on Database</a:t>
                      </a:r>
                      <a:endParaRPr lang="en-US" sz="12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rgbClr val="333399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80" marR="158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123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OWS-ppt</Template>
  <TotalTime>1904</TotalTime>
  <Words>144</Words>
  <Application>Microsoft Office PowerPoint</Application>
  <PresentationFormat>On-screen Show (4:3)</PresentationFormat>
  <Paragraphs>119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Verdana</vt:lpstr>
      <vt:lpstr>Webdings</vt:lpstr>
      <vt:lpstr>Wingdings</vt:lpstr>
      <vt:lpstr>Wingdings 2</vt:lpstr>
      <vt:lpstr>Custom Design</vt:lpstr>
      <vt:lpstr>Browser Automation Using Selenium   WebDriver </vt:lpstr>
      <vt:lpstr>Course Content-Day1</vt:lpstr>
      <vt:lpstr>Course Content-Day 1</vt:lpstr>
      <vt:lpstr>Course Content-Day 2</vt:lpstr>
      <vt:lpstr>Course Content –Day 3</vt:lpstr>
      <vt:lpstr>Course Content –Day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 Correia</dc:creator>
  <cp:lastModifiedBy>Smita B Kumar</cp:lastModifiedBy>
  <cp:revision>533</cp:revision>
  <dcterms:created xsi:type="dcterms:W3CDTF">2006-08-16T00:00:00Z</dcterms:created>
  <dcterms:modified xsi:type="dcterms:W3CDTF">2017-06-07T05:37:04Z</dcterms:modified>
</cp:coreProperties>
</file>