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50" r:id="rId2"/>
    <p:sldId id="551" r:id="rId3"/>
    <p:sldId id="552" r:id="rId4"/>
    <p:sldId id="553" r:id="rId5"/>
    <p:sldId id="554" r:id="rId6"/>
    <p:sldId id="555" r:id="rId7"/>
    <p:sldId id="556" r:id="rId8"/>
    <p:sldId id="5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27" autoAdjust="0"/>
  </p:normalViewPr>
  <p:slideViewPr>
    <p:cSldViewPr>
      <p:cViewPr varScale="1">
        <p:scale>
          <a:sx n="63" d="100"/>
          <a:sy n="63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3ED9-7442-4110-85C8-39E72E3878C4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E79A3-5688-40D1-B9EE-B72CC9EBF1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7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347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352800"/>
            <a:ext cx="86868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105400"/>
            <a:ext cx="6400800" cy="533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" name="Picture 8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04800"/>
            <a:ext cx="2057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9" descr="Google_Scholar_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381000"/>
            <a:ext cx="18859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1534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a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Untitled-1.jpg"/>
          <p:cNvPicPr>
            <a:picLocks noChangeAspect="1"/>
          </p:cNvPicPr>
          <p:nvPr/>
        </p:nvPicPr>
        <p:blipFill>
          <a:blip r:embed="rId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00400" y="2743200"/>
            <a:ext cx="5638800" cy="3810000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>
            <a:norm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>
            <a:lvl1pPr>
              <a:buFont typeface="Webdings" pitchFamily="18" charset="2"/>
              <a:buChar char=""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4591050" y="-3118597"/>
            <a:ext cx="1588" cy="819150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90801"/>
            <a:ext cx="7772400" cy="6858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7" name="Picture 6" descr="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90800" y="1524000"/>
            <a:ext cx="3846584" cy="6522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228600" cy="609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40188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618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1066800"/>
            <a:ext cx="5334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Untitled-1.jpg"/>
          <p:cNvPicPr>
            <a:picLocks noChangeAspect="1"/>
          </p:cNvPicPr>
          <p:nvPr/>
        </p:nvPicPr>
        <p:blipFill>
          <a:blip r:embed="rId13" cstate="print"/>
          <a:srcRect l="15920" t="19955" r="18408"/>
          <a:stretch>
            <a:fillRect/>
          </a:stretch>
        </p:blipFill>
        <p:spPr>
          <a:xfrm>
            <a:off x="3733800" y="3114675"/>
            <a:ext cx="5029200" cy="33623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0070C0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beamers.com/six-steps-to-setup-selenium-webdriver-project-in-eclipse/#createprojectineclipse" TargetMode="External"/><Relationship Id="rId2" Type="http://schemas.openxmlformats.org/officeDocument/2006/relationships/hyperlink" Target="http://www.techbeamers.com/six-steps-to-setup-selenium-webdriver-project-in-eclipse/#InstallEclipseID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echbeamers.com/six-steps-to-setup-selenium-webdriver-project-in-eclipse/#includeJarfilesinwebdriverproject" TargetMode="External"/><Relationship Id="rId4" Type="http://schemas.openxmlformats.org/officeDocument/2006/relationships/hyperlink" Target="http://www.techbeamers.com/six-steps-to-setup-selenium-webdriver-project-in-eclipse/#DownloadJarFilesForWebDriv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lnSpc>
                <a:spcPts val="1715"/>
              </a:lnSpc>
              <a:spcBef>
                <a:spcPts val="240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US" kern="0" smtClean="0"/>
              <a:t>Day 1 - Module </a:t>
            </a:r>
            <a:r>
              <a:rPr lang="en-US" kern="0" dirty="0"/>
              <a:t>1: Selenium WebDriver </a:t>
            </a:r>
            <a:endParaRPr lang="en-US" sz="3600" b="1" kern="0" dirty="0">
              <a:solidFill>
                <a:srgbClr val="365F9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Smita B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41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1 -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3494"/>
              </p:ext>
            </p:extLst>
          </p:nvPr>
        </p:nvGraphicFramePr>
        <p:xfrm>
          <a:off x="457200" y="1066800"/>
          <a:ext cx="8242286" cy="5271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/>
                <a:gridCol w="7632686"/>
              </a:tblGrid>
              <a:tr h="48768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Day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kern="0" dirty="0" smtClean="0">
                          <a:effectLst/>
                        </a:rPr>
                        <a:t>Module </a:t>
                      </a:r>
                      <a:r>
                        <a:rPr lang="en-US" sz="1600" kern="0" dirty="0">
                          <a:effectLst/>
                        </a:rPr>
                        <a:t>1: Selenium WebDriver 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smtClean="0"/>
                        <a:t>Selenium Overview</a:t>
                      </a:r>
                      <a:endParaRPr lang="en-IN" sz="1600" dirty="0" smtClean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smtClean="0">
                          <a:effectLst/>
                        </a:rPr>
                        <a:t>Introduction </a:t>
                      </a:r>
                      <a:r>
                        <a:rPr lang="en-IN" sz="1600" dirty="0">
                          <a:effectLst/>
                        </a:rPr>
                        <a:t>to Selenium WebDriver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Architecture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Features of Selenium WebDriver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 Learn -how to create a basic WebDriver project in Eclipse?</a:t>
                      </a:r>
                      <a:endParaRPr lang="en-US" sz="1600" dirty="0">
                        <a:effectLst/>
                      </a:endParaRPr>
                    </a:p>
                    <a:p>
                      <a:pPr marL="9144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1- </a:t>
                      </a:r>
                      <a:r>
                        <a:rPr lang="en-IN" sz="1600" u="none" strike="noStrike" dirty="0">
                          <a:effectLst/>
                          <a:hlinkClick r:id="rId2"/>
                        </a:rPr>
                        <a:t>How to install Eclipse IDE?</a:t>
                      </a:r>
                      <a:br>
                        <a:rPr lang="en-IN" sz="1600" u="none" strike="noStrike" dirty="0">
                          <a:effectLst/>
                          <a:hlinkClick r:id="rId2"/>
                        </a:rPr>
                      </a:br>
                      <a:r>
                        <a:rPr lang="en-IN" sz="1600" dirty="0">
                          <a:effectLst/>
                        </a:rPr>
                        <a:t>2- </a:t>
                      </a:r>
                      <a:r>
                        <a:rPr lang="en-IN" sz="1600" u="none" strike="noStrike" dirty="0">
                          <a:effectLst/>
                          <a:hlinkClick r:id="rId3"/>
                        </a:rPr>
                        <a:t>How to create a project in eclipse?</a:t>
                      </a:r>
                      <a:br>
                        <a:rPr lang="en-IN" sz="1600" u="none" strike="noStrike" dirty="0">
                          <a:effectLst/>
                          <a:hlinkClick r:id="rId3"/>
                        </a:rPr>
                      </a:br>
                      <a:r>
                        <a:rPr lang="en-IN" sz="1600" dirty="0">
                          <a:effectLst/>
                        </a:rPr>
                        <a:t>3- </a:t>
                      </a:r>
                      <a:r>
                        <a:rPr lang="en-IN" sz="1600" u="none" strike="noStrike" dirty="0">
                          <a:effectLst/>
                          <a:hlinkClick r:id="rId4"/>
                        </a:rPr>
                        <a:t>How to download Jar files required for Selenium WebDriver?</a:t>
                      </a:r>
                      <a:br>
                        <a:rPr lang="en-IN" sz="1600" u="none" strike="noStrike" dirty="0">
                          <a:effectLst/>
                          <a:hlinkClick r:id="rId4"/>
                        </a:rPr>
                      </a:br>
                      <a:r>
                        <a:rPr lang="en-IN" sz="1600" dirty="0">
                          <a:effectLst/>
                        </a:rPr>
                        <a:t>4- </a:t>
                      </a:r>
                      <a:r>
                        <a:rPr lang="en-IN" sz="1600" u="none" strike="noStrike" dirty="0">
                          <a:effectLst/>
                          <a:hlinkClick r:id="rId5"/>
                        </a:rPr>
                        <a:t>How to include Jar files in a project?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Firefox driver ( </a:t>
                      </a:r>
                      <a:r>
                        <a:rPr lang="en-IN" sz="1600" dirty="0" err="1">
                          <a:effectLst/>
                        </a:rPr>
                        <a:t>GeckoDriver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IN" sz="1600" dirty="0">
                          <a:effectLst/>
                        </a:rPr>
                        <a:t>) for selenium 3.0.1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Drivers, Methods and Classes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Exercise on Selenium WebDriver </a:t>
                      </a:r>
                      <a:endParaRPr lang="en-US" sz="1600" dirty="0" smtClean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600" kern="0" dirty="0" smtClean="0">
                          <a:effectLst/>
                        </a:rPr>
                        <a:t>Module 2: Introduction to JUnit Framework and Its Usage in Selenium Script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smtClean="0">
                          <a:effectLst/>
                        </a:rPr>
                        <a:t>Adding </a:t>
                      </a:r>
                      <a:r>
                        <a:rPr lang="en-IN" sz="1600" dirty="0">
                          <a:effectLst/>
                        </a:rPr>
                        <a:t>JUnit library in Java project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JUnit Annotations Used in Selenium scripts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JUnit Assertions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Exercise on </a:t>
                      </a:r>
                      <a:r>
                        <a:rPr lang="en-IN" sz="1600" dirty="0" smtClean="0">
                          <a:effectLst/>
                        </a:rPr>
                        <a:t>Junit</a:t>
                      </a:r>
                      <a:endParaRPr lang="en-US" sz="1600" dirty="0" smtClean="0">
                        <a:effectLst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5066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1 -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D8A6-1136-4C38-ADB5-83A54ED516A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066800"/>
          <a:ext cx="8321040" cy="53521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501"/>
                <a:gridCol w="7741539"/>
              </a:tblGrid>
              <a:tr h="51816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Day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600" kern="0" dirty="0" smtClean="0">
                          <a:effectLst/>
                        </a:rPr>
                        <a:t>Module 3:  Usage of Selenium Select Class for Handling Dropdown Elements on a Web Page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smtClean="0">
                          <a:effectLst/>
                        </a:rPr>
                        <a:t>Explanation </a:t>
                      </a:r>
                      <a:r>
                        <a:rPr lang="en-IN" sz="1600" dirty="0">
                          <a:effectLst/>
                        </a:rPr>
                        <a:t>of Application under Test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Hyperlink, Dropdown, Button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WebDriver Code using Selenium Select Class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Code Walkthrough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>
                          <a:effectLst/>
                        </a:rPr>
                        <a:t>Exercise on Selenium </a:t>
                      </a:r>
                      <a:r>
                        <a:rPr lang="en-IN" sz="1600" dirty="0" smtClean="0">
                          <a:effectLst/>
                        </a:rPr>
                        <a:t>WebDriver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 algn="l">
                        <a:lnSpc>
                          <a:spcPts val="1715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US" sz="1600" kern="0" dirty="0">
                          <a:effectLst/>
                        </a:rPr>
                        <a:t>Module 4:  Check Visibility of Web Elements Using Various Types WebDriver Commands</a:t>
                      </a: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err="1">
                          <a:effectLst/>
                        </a:rPr>
                        <a:t>isDisplayed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err="1">
                          <a:effectLst/>
                        </a:rPr>
                        <a:t>isSelected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742950" lvl="1" indent="-285750" algn="l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dirty="0" err="1">
                          <a:effectLst/>
                        </a:rPr>
                        <a:t>isEnabled</a:t>
                      </a:r>
                      <a:r>
                        <a:rPr lang="en-IN" sz="1600" dirty="0">
                          <a:effectLst/>
                        </a:rPr>
                        <a:t>()</a:t>
                      </a:r>
                      <a:endParaRPr lang="en-US" sz="1600" dirty="0">
                        <a:effectLst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r>
                        <a:rPr lang="en-IN" sz="16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5:Practical Use of Different types of Selenium WebDriver Waits</a:t>
                      </a: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WebDriver Implicit Wait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WebDriver Explicit Wait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Condition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Using WebDriver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Clr>
                          <a:srgbClr val="808080"/>
                        </a:buClr>
                        <a:buSzPts val="1000"/>
                        <a:buFont typeface="Wingdings 2" panose="05020102010507070707" pitchFamily="18" charset="2"/>
                        <a:buChar char=""/>
                        <a:tabLst>
                          <a:tab pos="914400" algn="l"/>
                        </a:tabLst>
                      </a:pPr>
                      <a:r>
                        <a:rPr lang="en-IN" sz="1600" b="1" kern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Exercise on Selenium WebDriver</a:t>
                      </a:r>
                      <a:endParaRPr lang="en-US" sz="1600" b="1" kern="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"/>
                        <a:tabLst>
                          <a:tab pos="457200" algn="l"/>
                        </a:tabLs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880" marR="158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802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Selenium 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What is Selenium?</a:t>
            </a:r>
          </a:p>
          <a:p>
            <a:r>
              <a:rPr lang="en-US" b="1" dirty="0"/>
              <a:t>Selenium</a:t>
            </a:r>
            <a:r>
              <a:rPr lang="en-US" dirty="0"/>
              <a:t> is a web Automation tool which can used to perform testing ONLY on Web Applications not Desktop based applications.</a:t>
            </a:r>
          </a:p>
          <a:p>
            <a:r>
              <a:rPr lang="en-US" dirty="0"/>
              <a:t>There are others tool which can be used to automate both web applications and windows applications like QTP (Quick Test Professional) . As every one aware that QTP is Licensed Tool AND Selenium is Open source tool, download it configure it and enjoy.</a:t>
            </a:r>
          </a:p>
          <a:p>
            <a:r>
              <a:rPr lang="en-US" dirty="0"/>
              <a:t>This is the main reason why most of the companies choose Selenium whenever they want to automate Web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010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Components of Selenium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28762"/>
            <a:ext cx="8153400" cy="4562475"/>
          </a:xfrm>
        </p:spPr>
      </p:pic>
    </p:spTree>
    <p:extLst>
      <p:ext uri="{BB962C8B-B14F-4D97-AF65-F5344CB8AC3E}">
        <p14:creationId xmlns:p14="http://schemas.microsoft.com/office/powerpoint/2010/main" val="220046917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Components of Selenium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It has the below components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Selenium </a:t>
            </a:r>
            <a:r>
              <a:rPr lang="en-US" b="1" dirty="0"/>
              <a:t>IDE</a:t>
            </a:r>
            <a:r>
              <a:rPr lang="en-US" dirty="0"/>
              <a:t>: Which is a </a:t>
            </a:r>
            <a:r>
              <a:rPr lang="en-US" dirty="0" err="1"/>
              <a:t>firefox</a:t>
            </a:r>
            <a:r>
              <a:rPr lang="en-US" dirty="0"/>
              <a:t> plug-in which deals with and playback mechanism. User can create simple scripts and export to selenium RC or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  <a:p>
            <a:r>
              <a:rPr lang="en-US" b="1" dirty="0"/>
              <a:t>Selenium RC</a:t>
            </a:r>
            <a:r>
              <a:rPr lang="en-US" dirty="0"/>
              <a:t>: Is a tool which allows to automate web application using any of the programming language that supports.</a:t>
            </a:r>
          </a:p>
          <a:p>
            <a:r>
              <a:rPr lang="en-US" b="1" dirty="0"/>
              <a:t>Selenium </a:t>
            </a:r>
            <a:r>
              <a:rPr lang="en-US" b="1" dirty="0" err="1"/>
              <a:t>Webdriver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 makes direct calls to the browser using each browser's native support for automation.</a:t>
            </a:r>
            <a:br>
              <a:rPr lang="en-US" dirty="0"/>
            </a:br>
            <a:r>
              <a:rPr lang="en-US" dirty="0" err="1"/>
              <a:t>Webdriver</a:t>
            </a:r>
            <a:r>
              <a:rPr lang="en-US" dirty="0"/>
              <a:t> was developed to better support dynamic web pages like Ajax where elements of a page may change without the page itself being reloaded.</a:t>
            </a:r>
          </a:p>
          <a:p>
            <a:r>
              <a:rPr lang="en-US" b="1" dirty="0"/>
              <a:t>Selenium Grid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Is a server that allows tests to use web browser instances running on remote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70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Selenium </a:t>
            </a:r>
            <a:r>
              <a:rPr lang="en-IN" dirty="0" smtClean="0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1717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Selenium </a:t>
            </a:r>
            <a:r>
              <a:rPr lang="en-IN" smtClean="0"/>
              <a:t>WebDriver Architecture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1528762"/>
            <a:ext cx="6076950" cy="4562475"/>
          </a:xfrm>
        </p:spPr>
      </p:pic>
    </p:spTree>
    <p:extLst>
      <p:ext uri="{BB962C8B-B14F-4D97-AF65-F5344CB8AC3E}">
        <p14:creationId xmlns:p14="http://schemas.microsoft.com/office/powerpoint/2010/main" val="281967933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OWS-ppt</Template>
  <TotalTime>1911</TotalTime>
  <Words>156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Webdings</vt:lpstr>
      <vt:lpstr>Wingdings</vt:lpstr>
      <vt:lpstr>Wingdings 2</vt:lpstr>
      <vt:lpstr>Custom Design</vt:lpstr>
      <vt:lpstr>Day 1 - Module 1: Selenium WebDriver </vt:lpstr>
      <vt:lpstr>Day 1 - Agenda</vt:lpstr>
      <vt:lpstr>Day 1 - Agenda</vt:lpstr>
      <vt:lpstr>Selenium Overview</vt:lpstr>
      <vt:lpstr>Components of Selenium</vt:lpstr>
      <vt:lpstr>Components of Selenium</vt:lpstr>
      <vt:lpstr>Introduction to Selenium WebDriver</vt:lpstr>
      <vt:lpstr>Selenium WebDriver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Manish Correia</dc:creator>
  <cp:lastModifiedBy>Smita B Kumar</cp:lastModifiedBy>
  <cp:revision>534</cp:revision>
  <dcterms:created xsi:type="dcterms:W3CDTF">2006-08-16T00:00:00Z</dcterms:created>
  <dcterms:modified xsi:type="dcterms:W3CDTF">2017-06-07T05:39:44Z</dcterms:modified>
</cp:coreProperties>
</file>