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550" r:id="rId2"/>
    <p:sldId id="551" r:id="rId3"/>
    <p:sldId id="573" r:id="rId4"/>
    <p:sldId id="574" r:id="rId5"/>
    <p:sldId id="575" r:id="rId6"/>
    <p:sldId id="576" r:id="rId7"/>
    <p:sldId id="577" r:id="rId8"/>
    <p:sldId id="578" r:id="rId9"/>
    <p:sldId id="579" r:id="rId10"/>
    <p:sldId id="580" r:id="rId11"/>
    <p:sldId id="572" r:id="rId12"/>
    <p:sldId id="5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27" autoAdjust="0"/>
  </p:normalViewPr>
  <p:slideViewPr>
    <p:cSldViewPr>
      <p:cViewPr varScale="1">
        <p:scale>
          <a:sx n="63" d="100"/>
          <a:sy n="63" d="100"/>
        </p:scale>
        <p:origin x="151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3ED9-7442-4110-85C8-39E72E3878C4}" type="datetimeFigureOut">
              <a:rPr lang="en-US" smtClean="0"/>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E79A3-5688-40D1-B9EE-B72CC9EBF16F}" type="slidenum">
              <a:rPr lang="en-US" smtClean="0"/>
              <a:pPr/>
              <a:t>‹#›</a:t>
            </a:fld>
            <a:endParaRPr lang="en-US"/>
          </a:p>
        </p:txBody>
      </p:sp>
    </p:spTree>
    <p:extLst>
      <p:ext uri="{BB962C8B-B14F-4D97-AF65-F5344CB8AC3E}">
        <p14:creationId xmlns:p14="http://schemas.microsoft.com/office/powerpoint/2010/main" val="201407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34705"/>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28600" y="3352800"/>
            <a:ext cx="86868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 y="228600"/>
            <a:ext cx="8686800" cy="3124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581400"/>
            <a:ext cx="7772400" cy="1470025"/>
          </a:xfrm>
        </p:spPr>
        <p:txBody>
          <a:bodyPr/>
          <a:lstStyle>
            <a:lvl1pPr algn="ctr">
              <a:defRPr>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447800" y="5105400"/>
            <a:ext cx="6400800" cy="5334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8.png"/>
          <p:cNvPicPr>
            <a:picLocks noChangeAspect="1"/>
          </p:cNvPicPr>
          <p:nvPr userDrawn="1"/>
        </p:nvPicPr>
        <p:blipFill>
          <a:blip r:embed="rId2" cstate="print"/>
          <a:stretch>
            <a:fillRect/>
          </a:stretch>
        </p:blipFill>
        <p:spPr>
          <a:xfrm>
            <a:off x="2590800" y="1524000"/>
            <a:ext cx="3846584" cy="65227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81000" y="381000"/>
            <a:ext cx="2286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077200" cy="792162"/>
          </a:xfrm>
        </p:spPr>
        <p:txBody>
          <a:bodyPr>
            <a:normAutofit/>
          </a:bodyPr>
          <a:lstStyle>
            <a:lvl1pPr algn="l">
              <a:defRPr sz="280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lvl1pPr>
              <a:buFont typeface="Webdings" pitchFamily="18" charset="2"/>
              <a:buChar cha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1800">
                <a:solidFill>
                  <a:schemeClr val="bg1"/>
                </a:solidFill>
                <a:latin typeface="Arial" pitchFamily="34" charset="0"/>
                <a:cs typeface="Arial" pitchFamily="34" charset="0"/>
              </a:defRPr>
            </a:lvl4pPr>
            <a:lvl5pPr>
              <a:defRPr sz="1800">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cxnSp>
        <p:nvCxnSpPr>
          <p:cNvPr id="9" name="Straight Connector 8"/>
          <p:cNvCxnSpPr/>
          <p:nvPr/>
        </p:nvCxnSpPr>
        <p:spPr>
          <a:xfrm rot="16200000" flipH="1">
            <a:off x="4591050" y="-3118597"/>
            <a:ext cx="1588" cy="81915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600" y="228600"/>
            <a:ext cx="86868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4406900"/>
            <a:ext cx="7772400" cy="1362075"/>
          </a:xfrm>
        </p:spPr>
        <p:txBody>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1"/>
            <a:ext cx="77724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7" name="Picture 6" descr="8.png"/>
          <p:cNvPicPr>
            <a:picLocks noChangeAspect="1"/>
          </p:cNvPicPr>
          <p:nvPr userDrawn="1"/>
        </p:nvPicPr>
        <p:blipFill>
          <a:blip r:embed="rId2" cstate="print"/>
          <a:stretch>
            <a:fillRect/>
          </a:stretch>
        </p:blipFill>
        <p:spPr>
          <a:xfrm>
            <a:off x="2590800" y="1524000"/>
            <a:ext cx="3846584" cy="652273"/>
          </a:xfrm>
          <a:prstGeom prst="rect">
            <a:avLst/>
          </a:prstGeom>
        </p:spPr>
      </p:pic>
    </p:spTree>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lgn="l">
              <a:defRPr sz="3600"/>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4"/>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381000"/>
            <a:ext cx="8229600" cy="609600"/>
          </a:xfrm>
        </p:spPr>
        <p:txBody>
          <a:bodyPr>
            <a:no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52800" y="1066800"/>
            <a:ext cx="5334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descr="Untitled-1.jpg"/>
          <p:cNvPicPr>
            <a:picLocks noChangeAspect="1"/>
          </p:cNvPicPr>
          <p:nvPr/>
        </p:nvPicPr>
        <p:blipFill>
          <a:blip r:embed="rId13" cstate="print"/>
          <a:srcRect l="15920" t="19955" r="18408"/>
          <a:stretch>
            <a:fillRect/>
          </a:stretch>
        </p:blipFill>
        <p:spPr>
          <a:xfrm>
            <a:off x="3733800" y="3114675"/>
            <a:ext cx="5029200" cy="3362325"/>
          </a:xfrm>
          <a:prstGeom prst="rect">
            <a:avLst/>
          </a:prstGeom>
        </p:spPr>
      </p:pic>
      <p:sp>
        <p:nvSpPr>
          <p:cNvPr id="9" name="Rectangle 8"/>
          <p:cNvSpPr/>
          <p:nvPr/>
        </p:nvSpPr>
        <p:spPr>
          <a:xfrm>
            <a:off x="228600" y="228600"/>
            <a:ext cx="8686800" cy="6400800"/>
          </a:xfrm>
          <a:prstGeom prst="rect">
            <a:avLst/>
          </a:prstGeom>
          <a:solidFill>
            <a:srgbClr val="0070C0">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timing>
    <p:tnLst>
      <p:par>
        <p:cTn id="1" dur="indefinite" restart="never" nodeType="tmRoot"/>
      </p:par>
    </p:tnLst>
  </p:timing>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dn.softwaretestinghelp.com/wp-content/qa/uploads/2014/10/Selenium-select-class-4.jp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dn.softwaretestinghelp.com/wp-content/qa/uploads/2014/10/Selenium-select-class-2.jpg" TargetMode="Externa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cdn2.softwaretestinghelp.com/wp-content/qa/uploads/2014/10/Selenium-select-class-3.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lnSpc>
                <a:spcPts val="1715"/>
              </a:lnSpc>
              <a:spcBef>
                <a:spcPts val="2400"/>
              </a:spcBef>
              <a:spcAft>
                <a:spcPts val="0"/>
              </a:spcAft>
              <a:tabLst>
                <a:tab pos="457200" algn="l"/>
              </a:tabLst>
            </a:pPr>
            <a:r>
              <a:rPr lang="en-US" kern="0" dirty="0" smtClean="0"/>
              <a:t>Day 1 - Module </a:t>
            </a:r>
            <a:r>
              <a:rPr lang="en-US" kern="0" dirty="0"/>
              <a:t>3</a:t>
            </a:r>
            <a:r>
              <a:rPr lang="en-US" kern="0" dirty="0" smtClean="0"/>
              <a:t>: </a:t>
            </a:r>
            <a:r>
              <a:rPr lang="en-US" dirty="0"/>
              <a:t>Usage of Selenium Select </a:t>
            </a:r>
            <a:r>
              <a:rPr lang="en-US" dirty="0" smtClean="0"/>
              <a:t/>
            </a:r>
            <a:br>
              <a:rPr lang="en-US" dirty="0" smtClean="0"/>
            </a:br>
            <a:r>
              <a:rPr lang="en-US" dirty="0"/>
              <a:t/>
            </a:r>
            <a:br>
              <a:rPr lang="en-US" dirty="0"/>
            </a:br>
            <a:r>
              <a:rPr lang="en-US" dirty="0" smtClean="0"/>
              <a:t>Class for </a:t>
            </a:r>
            <a:r>
              <a:rPr lang="en-US" dirty="0"/>
              <a:t>Handling Dropdown Elements on a </a:t>
            </a:r>
            <a:r>
              <a:rPr lang="en-US" dirty="0" smtClean="0"/>
              <a:t/>
            </a:r>
            <a:br>
              <a:rPr lang="en-US" dirty="0" smtClean="0"/>
            </a:br>
            <a:r>
              <a:rPr lang="en-US" dirty="0"/>
              <a:t/>
            </a:r>
            <a:br>
              <a:rPr lang="en-US" dirty="0"/>
            </a:br>
            <a:r>
              <a:rPr lang="en-US" dirty="0" smtClean="0"/>
              <a:t>Web </a:t>
            </a:r>
            <a:r>
              <a:rPr lang="en-US" dirty="0"/>
              <a:t>Page</a:t>
            </a:r>
            <a:r>
              <a:rPr lang="en-US" kern="0" dirty="0"/>
              <a:t> </a:t>
            </a:r>
            <a:endParaRPr lang="en-US" sz="36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US" dirty="0" smtClean="0"/>
              <a:t>Smita B Kumar</a:t>
            </a:r>
            <a:endParaRPr lang="en-US" dirty="0"/>
          </a:p>
        </p:txBody>
      </p:sp>
    </p:spTree>
    <p:extLst>
      <p:ext uri="{BB962C8B-B14F-4D97-AF65-F5344CB8AC3E}">
        <p14:creationId xmlns:p14="http://schemas.microsoft.com/office/powerpoint/2010/main" val="34963410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382000" cy="792162"/>
          </a:xfrm>
        </p:spPr>
        <p:txBody>
          <a:bodyPr>
            <a:noAutofit/>
          </a:bodyPr>
          <a:lstStyle/>
          <a:p>
            <a:r>
              <a:rPr lang="en-US" sz="3100" dirty="0"/>
              <a:t>WebDriver Code using Selenium Select </a:t>
            </a:r>
            <a:r>
              <a:rPr lang="en-US" sz="3100" dirty="0" smtClean="0"/>
              <a:t>Class</a:t>
            </a:r>
            <a:endParaRPr lang="en-US" sz="3100" dirty="0"/>
          </a:p>
        </p:txBody>
      </p:sp>
      <p:sp>
        <p:nvSpPr>
          <p:cNvPr id="6" name="Content Placeholder 4"/>
          <p:cNvSpPr>
            <a:spLocks noGrp="1"/>
          </p:cNvSpPr>
          <p:nvPr>
            <p:ph idx="1"/>
          </p:nvPr>
        </p:nvSpPr>
        <p:spPr>
          <a:xfrm>
            <a:off x="411480" y="2560320"/>
            <a:ext cx="8305800" cy="3916679"/>
          </a:xfrm>
        </p:spPr>
        <p:txBody>
          <a:bodyPr>
            <a:normAutofit fontScale="62500" lnSpcReduction="20000"/>
          </a:bodyPr>
          <a:lstStyle/>
          <a:p>
            <a:r>
              <a:rPr lang="en-US" b="1" dirty="0"/>
              <a:t>Setting the value in the dropdown using </a:t>
            </a:r>
            <a:r>
              <a:rPr lang="en-US" b="1" dirty="0" err="1"/>
              <a:t>selectByVisibleText</a:t>
            </a:r>
            <a:r>
              <a:rPr lang="en-US" b="1" dirty="0"/>
              <a:t>() method</a:t>
            </a:r>
            <a:endParaRPr lang="en-US" dirty="0"/>
          </a:p>
          <a:p>
            <a:r>
              <a:rPr lang="en-US" i="1" dirty="0" err="1"/>
              <a:t>selectByValue.selectByVisibleText</a:t>
            </a:r>
            <a:r>
              <a:rPr lang="en-US" i="1" dirty="0"/>
              <a:t>(“Lime”);</a:t>
            </a:r>
            <a:endParaRPr lang="en-US" dirty="0"/>
          </a:p>
          <a:p>
            <a:r>
              <a:rPr lang="en-US" dirty="0"/>
              <a:t>In the above java command, we select the value “Lime” in the drop down using the </a:t>
            </a:r>
            <a:r>
              <a:rPr lang="en-US" i="1" dirty="0" err="1"/>
              <a:t>selectByVisibleText</a:t>
            </a:r>
            <a:r>
              <a:rPr lang="en-US" i="1" dirty="0"/>
              <a:t>()</a:t>
            </a:r>
            <a:r>
              <a:rPr lang="en-US" dirty="0"/>
              <a:t> method and parameterizing it with the text present on the user interface or the text present between the opening and closing &lt;option&gt; tags</a:t>
            </a:r>
            <a:r>
              <a:rPr lang="en-US" dirty="0" smtClean="0"/>
              <a:t>.</a:t>
            </a:r>
          </a:p>
          <a:p>
            <a:endParaRPr lang="en-IN" dirty="0"/>
          </a:p>
          <a:p>
            <a:r>
              <a:rPr lang="en-US" b="1" dirty="0"/>
              <a:t>Setting the value in the dropdown using </a:t>
            </a:r>
            <a:r>
              <a:rPr lang="en-US" b="1" i="1" dirty="0" err="1"/>
              <a:t>selectByIndex</a:t>
            </a:r>
            <a:r>
              <a:rPr lang="en-US" b="1" i="1" dirty="0"/>
              <a:t>()</a:t>
            </a:r>
            <a:r>
              <a:rPr lang="en-US" b="1" dirty="0"/>
              <a:t>method</a:t>
            </a:r>
            <a:endParaRPr lang="en-US" dirty="0"/>
          </a:p>
          <a:p>
            <a:r>
              <a:rPr lang="en-US" i="1" dirty="0" err="1"/>
              <a:t>selectByValue.selectByIndex</a:t>
            </a:r>
            <a:r>
              <a:rPr lang="en-US" i="1" dirty="0"/>
              <a:t>(“2”);</a:t>
            </a:r>
            <a:endParaRPr lang="en-US" dirty="0"/>
          </a:p>
          <a:p>
            <a:r>
              <a:rPr lang="en-US" dirty="0"/>
              <a:t>In the above java command, we select the third value in the drop down using the </a:t>
            </a:r>
            <a:r>
              <a:rPr lang="en-US" i="1" dirty="0" err="1"/>
              <a:t>selectByIndex</a:t>
            </a:r>
            <a:r>
              <a:rPr lang="en-US" i="1" dirty="0"/>
              <a:t>()</a:t>
            </a:r>
            <a:r>
              <a:rPr lang="en-US" dirty="0"/>
              <a:t> method and parameterizing it with the index value of the element which is desired to be selected in the dropdown.</a:t>
            </a:r>
          </a:p>
          <a:p>
            <a:r>
              <a:rPr lang="en-US" dirty="0"/>
              <a:t>Take a note that the index value starts with “0”.</a:t>
            </a:r>
          </a:p>
          <a:p>
            <a:endParaRPr lang="en-US" dirty="0"/>
          </a:p>
          <a:p>
            <a:pPr marL="0" indent="0">
              <a:buNone/>
            </a:pPr>
            <a:endParaRPr lang="en-US" dirty="0"/>
          </a:p>
        </p:txBody>
      </p:sp>
      <p:sp>
        <p:nvSpPr>
          <p:cNvPr id="2" name="Rectangle 2"/>
          <p:cNvSpPr>
            <a:spLocks noChangeArrowheads="1"/>
          </p:cNvSpPr>
          <p:nvPr/>
        </p:nvSpPr>
        <p:spPr bwMode="auto">
          <a:xfrm>
            <a:off x="3810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p:cNvSpPr>
            <a:spLocks noChangeArrowheads="1"/>
          </p:cNvSpPr>
          <p:nvPr/>
        </p:nvSpPr>
        <p:spPr bwMode="auto">
          <a:xfrm>
            <a:off x="381000" y="36576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Selenium select class 4">
            <a:hlinkClick r:id="rId2"/>
          </p:cNvPr>
          <p:cNvPicPr/>
          <p:nvPr/>
        </p:nvPicPr>
        <p:blipFill>
          <a:blip r:embed="rId3" cstate="print"/>
          <a:srcRect/>
          <a:stretch>
            <a:fillRect/>
          </a:stretch>
        </p:blipFill>
        <p:spPr bwMode="auto">
          <a:xfrm>
            <a:off x="381000" y="1219201"/>
            <a:ext cx="8305799" cy="1066799"/>
          </a:xfrm>
          <a:prstGeom prst="rect">
            <a:avLst/>
          </a:prstGeom>
          <a:noFill/>
          <a:ln w="9525">
            <a:noFill/>
            <a:miter lim="800000"/>
            <a:headEnd/>
            <a:tailEnd/>
          </a:ln>
        </p:spPr>
      </p:pic>
    </p:spTree>
    <p:extLst>
      <p:ext uri="{BB962C8B-B14F-4D97-AF65-F5344CB8AC3E}">
        <p14:creationId xmlns:p14="http://schemas.microsoft.com/office/powerpoint/2010/main" val="62635290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p:txBody>
          <a:bodyPr>
            <a:noAutofit/>
          </a:bodyPr>
          <a:lstStyle/>
          <a:p>
            <a:r>
              <a:rPr lang="en-US" sz="2000" dirty="0" smtClean="0"/>
              <a:t>Here, </a:t>
            </a:r>
            <a:r>
              <a:rPr lang="en-US" sz="2000" dirty="0"/>
              <a:t>we tried to make you acquainted with the WebDriver’s Select class that is used to handle dropdown elements present on the web page. We also briefed you about the methods that can be used to populate the value in the dropdown.</a:t>
            </a:r>
            <a:endParaRPr lang="en-US" sz="4000" dirty="0"/>
          </a:p>
          <a:p>
            <a:r>
              <a:rPr lang="en-US" sz="2000" b="1" dirty="0"/>
              <a:t>Here is the article summary:</a:t>
            </a:r>
            <a:endParaRPr lang="en-US" sz="4000" dirty="0"/>
          </a:p>
          <a:p>
            <a:pPr lvl="0"/>
            <a:r>
              <a:rPr lang="en-US" sz="2000" dirty="0"/>
              <a:t>WebDriver’s Select class is used to handle the dropdown elements present on a web page.</a:t>
            </a:r>
            <a:endParaRPr lang="en-US" sz="3600" dirty="0"/>
          </a:p>
          <a:p>
            <a:pPr lvl="0"/>
            <a:r>
              <a:rPr lang="en-US" sz="2000" dirty="0"/>
              <a:t>Prior to the actual scripting, we need to import a package to be able to create a WebDriver script for handling a dropdown and making the Select class accessible.</a:t>
            </a:r>
            <a:endParaRPr lang="en-US" sz="3600" dirty="0"/>
          </a:p>
          <a:p>
            <a:pPr lvl="1"/>
            <a:r>
              <a:rPr lang="en-US" sz="1800" b="1" i="1" dirty="0"/>
              <a:t>import</a:t>
            </a:r>
            <a:r>
              <a:rPr lang="en-US" sz="1800" i="1" dirty="0"/>
              <a:t> </a:t>
            </a:r>
            <a:r>
              <a:rPr lang="en-US" sz="1800" i="1" dirty="0" err="1"/>
              <a:t>org.openqa.selenium.support.ui.Select</a:t>
            </a:r>
            <a:r>
              <a:rPr lang="en-US" sz="1800" i="1" dirty="0"/>
              <a:t>;</a:t>
            </a:r>
            <a:endParaRPr lang="en-US" sz="3200" dirty="0"/>
          </a:p>
          <a:p>
            <a:pPr lvl="0"/>
            <a:r>
              <a:rPr lang="en-US" sz="2000" dirty="0"/>
              <a:t>We create a reference variable for Select class and instantiate it using Select class and the identifier for the drop down.</a:t>
            </a:r>
            <a:endParaRPr lang="en-US" sz="3600" dirty="0"/>
          </a:p>
          <a:p>
            <a:pPr lvl="1"/>
            <a:r>
              <a:rPr lang="en-US" sz="1800" dirty="0"/>
              <a:t>Select </a:t>
            </a:r>
            <a:r>
              <a:rPr lang="en-US" sz="1800" i="1" dirty="0" err="1"/>
              <a:t>selectByValue</a:t>
            </a:r>
            <a:r>
              <a:rPr lang="en-US" sz="1800" i="1" dirty="0"/>
              <a:t> = new Select(</a:t>
            </a:r>
            <a:r>
              <a:rPr lang="en-US" sz="1800" i="1" dirty="0" err="1"/>
              <a:t>driver.findElement</a:t>
            </a:r>
            <a:r>
              <a:rPr lang="en-US" sz="1800" i="1" dirty="0"/>
              <a:t>(By.id(“</a:t>
            </a:r>
            <a:r>
              <a:rPr lang="en-US" sz="1800" i="1" dirty="0" err="1"/>
              <a:t>SelectID_One</a:t>
            </a:r>
            <a:r>
              <a:rPr lang="en-US" sz="1800" i="1" dirty="0"/>
              <a:t>”)));</a:t>
            </a:r>
            <a:endParaRPr lang="en-US" sz="3200" dirty="0"/>
          </a:p>
          <a:p>
            <a:pPr lvl="0"/>
            <a:endParaRPr lang="en-US" sz="3200" dirty="0"/>
          </a:p>
        </p:txBody>
      </p:sp>
    </p:spTree>
    <p:extLst>
      <p:ext uri="{BB962C8B-B14F-4D97-AF65-F5344CB8AC3E}">
        <p14:creationId xmlns:p14="http://schemas.microsoft.com/office/powerpoint/2010/main" val="291069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304800" y="1066800"/>
            <a:ext cx="8229600" cy="5181600"/>
          </a:xfrm>
        </p:spPr>
        <p:txBody>
          <a:bodyPr>
            <a:noAutofit/>
          </a:bodyPr>
          <a:lstStyle/>
          <a:p>
            <a:pPr lvl="0"/>
            <a:r>
              <a:rPr lang="en-US" sz="1800" dirty="0"/>
              <a:t>The identifier or the locator value for the drop can be found using Selenium IDE and firebug.</a:t>
            </a:r>
            <a:endParaRPr lang="en-US" sz="3200" dirty="0"/>
          </a:p>
          <a:p>
            <a:pPr lvl="0"/>
            <a:r>
              <a:rPr lang="en-US" sz="1800" dirty="0"/>
              <a:t>Ideally there are three ways to select the desired value in the dropdown amongst the listed one.</a:t>
            </a:r>
            <a:endParaRPr lang="en-US" sz="3200" dirty="0"/>
          </a:p>
          <a:p>
            <a:pPr lvl="1"/>
            <a:r>
              <a:rPr lang="en-US" sz="1600" i="1" dirty="0" err="1"/>
              <a:t>selectByValue</a:t>
            </a:r>
            <a:r>
              <a:rPr lang="en-US" sz="1600" i="1" dirty="0"/>
              <a:t>()</a:t>
            </a:r>
            <a:endParaRPr lang="en-US" sz="2800" dirty="0"/>
          </a:p>
          <a:p>
            <a:pPr lvl="1"/>
            <a:r>
              <a:rPr lang="en-US" sz="1600" i="1" dirty="0" err="1"/>
              <a:t>selectByVisibleText</a:t>
            </a:r>
            <a:r>
              <a:rPr lang="en-US" sz="1600" i="1" dirty="0"/>
              <a:t>()</a:t>
            </a:r>
            <a:endParaRPr lang="en-US" sz="2800" dirty="0"/>
          </a:p>
          <a:p>
            <a:pPr lvl="1"/>
            <a:r>
              <a:rPr lang="en-US" sz="1600" i="1" dirty="0" err="1"/>
              <a:t>selectByIndex</a:t>
            </a:r>
            <a:r>
              <a:rPr lang="en-US" sz="1600" i="1" dirty="0"/>
              <a:t>()</a:t>
            </a:r>
            <a:endParaRPr lang="en-US" sz="2800" dirty="0"/>
          </a:p>
          <a:p>
            <a:pPr lvl="0"/>
            <a:r>
              <a:rPr lang="en-US" sz="1800" dirty="0"/>
              <a:t>The following java command is used to select the “green” color in the dropdown. Take a notice the value in the dropdown is selected using the </a:t>
            </a:r>
            <a:r>
              <a:rPr lang="en-US" sz="1800" i="1" dirty="0" err="1"/>
              <a:t>selectByValue</a:t>
            </a:r>
            <a:r>
              <a:rPr lang="en-US" sz="1800" i="1" dirty="0"/>
              <a:t>()</a:t>
            </a:r>
            <a:endParaRPr lang="en-US" sz="3200" dirty="0"/>
          </a:p>
          <a:p>
            <a:pPr lvl="1"/>
            <a:r>
              <a:rPr lang="en-US" sz="1600" i="1" dirty="0" err="1"/>
              <a:t>selectByValue</a:t>
            </a:r>
            <a:r>
              <a:rPr lang="en-US" sz="1600" i="1" dirty="0"/>
              <a:t>(“</a:t>
            </a:r>
            <a:r>
              <a:rPr lang="en-US" sz="1600" i="1" dirty="0" err="1"/>
              <a:t>greenvalue</a:t>
            </a:r>
            <a:r>
              <a:rPr lang="en-US" sz="1600" i="1" dirty="0"/>
              <a:t>”);</a:t>
            </a:r>
            <a:endParaRPr lang="en-US" sz="2800" dirty="0"/>
          </a:p>
          <a:p>
            <a:pPr lvl="0"/>
            <a:r>
              <a:rPr lang="en-US" sz="1800" dirty="0"/>
              <a:t>The following java command is used to select the “Lime” fruit in the dropdown. Take a notice the value in the dropdown is selected using the </a:t>
            </a:r>
            <a:r>
              <a:rPr lang="en-US" sz="1800" i="1" dirty="0" err="1"/>
              <a:t>selectByVisibleText</a:t>
            </a:r>
            <a:r>
              <a:rPr lang="en-US" sz="1800" i="1" dirty="0"/>
              <a:t>()</a:t>
            </a:r>
            <a:endParaRPr lang="en-US" sz="3200" dirty="0"/>
          </a:p>
          <a:p>
            <a:pPr lvl="1"/>
            <a:r>
              <a:rPr lang="en-US" sz="1600" i="1" dirty="0" err="1"/>
              <a:t>selectByVisibleText</a:t>
            </a:r>
            <a:r>
              <a:rPr lang="en-US" sz="1600" i="1" dirty="0"/>
              <a:t>(“Lime”);</a:t>
            </a:r>
            <a:endParaRPr lang="en-US" sz="2800" dirty="0"/>
          </a:p>
          <a:p>
            <a:pPr lvl="0"/>
            <a:r>
              <a:rPr lang="en-US" sz="1800" dirty="0"/>
              <a:t>The following java command is used to select the third value amongst all the available options enlisted for the dropdown. Take a notice the value in the dropdown is selected using </a:t>
            </a:r>
            <a:r>
              <a:rPr lang="en-US" sz="1800" dirty="0" err="1"/>
              <a:t>the</a:t>
            </a:r>
            <a:r>
              <a:rPr lang="en-US" sz="1800" i="1" dirty="0" err="1"/>
              <a:t>selectByIndex</a:t>
            </a:r>
            <a:r>
              <a:rPr lang="en-US" sz="1800" i="1" dirty="0"/>
              <a:t>()</a:t>
            </a:r>
            <a:endParaRPr lang="en-US" sz="3200" dirty="0"/>
          </a:p>
          <a:p>
            <a:pPr lvl="1"/>
            <a:r>
              <a:rPr lang="en-US" sz="1600" i="1" dirty="0" err="1"/>
              <a:t>selectByIndex</a:t>
            </a:r>
            <a:r>
              <a:rPr lang="en-US" sz="1600" i="1" dirty="0"/>
              <a:t>(“2”);</a:t>
            </a:r>
            <a:endParaRPr lang="en-US" sz="2000" dirty="0"/>
          </a:p>
        </p:txBody>
      </p:sp>
    </p:spTree>
    <p:extLst>
      <p:ext uri="{BB962C8B-B14F-4D97-AF65-F5344CB8AC3E}">
        <p14:creationId xmlns:p14="http://schemas.microsoft.com/office/powerpoint/2010/main" val="48115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 Module 3 - Agenda</a:t>
            </a:r>
            <a:endParaRPr lang="en-US" dirty="0"/>
          </a:p>
        </p:txBody>
      </p:sp>
      <p:sp>
        <p:nvSpPr>
          <p:cNvPr id="4" name="Content Placeholder 3"/>
          <p:cNvSpPr>
            <a:spLocks noGrp="1"/>
          </p:cNvSpPr>
          <p:nvPr>
            <p:ph idx="1"/>
          </p:nvPr>
        </p:nvSpPr>
        <p:spPr/>
        <p:txBody>
          <a:bodyPr/>
          <a:lstStyle/>
          <a:p>
            <a:pPr lvl="1">
              <a:spcAft>
                <a:spcPts val="0"/>
              </a:spcAft>
              <a:buClr>
                <a:srgbClr val="808080"/>
              </a:buClr>
              <a:buSzPts val="1000"/>
              <a:buFont typeface="Wingdings 2" panose="05020102010507070707" pitchFamily="18" charset="2"/>
              <a:buChar char=""/>
              <a:tabLst>
                <a:tab pos="914400" algn="l"/>
              </a:tabLst>
            </a:pPr>
            <a:r>
              <a:rPr lang="en-IN" sz="3200" dirty="0"/>
              <a:t>Explanation of Application under Test</a:t>
            </a:r>
            <a:endParaRPr lang="en-US" sz="3200" dirty="0"/>
          </a:p>
          <a:p>
            <a:pPr lvl="1">
              <a:spcAft>
                <a:spcPts val="0"/>
              </a:spcAft>
              <a:buClr>
                <a:srgbClr val="808080"/>
              </a:buClr>
              <a:buSzPts val="1000"/>
              <a:buFont typeface="Wingdings 2" panose="05020102010507070707" pitchFamily="18" charset="2"/>
              <a:buChar char=""/>
              <a:tabLst>
                <a:tab pos="914400" algn="l"/>
              </a:tabLst>
            </a:pPr>
            <a:r>
              <a:rPr lang="en-IN" sz="3200" dirty="0"/>
              <a:t>Hyperlink, Dropdown, Button</a:t>
            </a:r>
            <a:endParaRPr lang="en-US" sz="3200" dirty="0"/>
          </a:p>
          <a:p>
            <a:pPr lvl="1">
              <a:spcAft>
                <a:spcPts val="0"/>
              </a:spcAft>
              <a:buClr>
                <a:srgbClr val="808080"/>
              </a:buClr>
              <a:buSzPts val="1000"/>
              <a:buFont typeface="Wingdings 2" panose="05020102010507070707" pitchFamily="18" charset="2"/>
              <a:buChar char=""/>
              <a:tabLst>
                <a:tab pos="914400" algn="l"/>
              </a:tabLst>
            </a:pPr>
            <a:r>
              <a:rPr lang="en-IN" sz="3200" dirty="0"/>
              <a:t>WebDriver Code using Selenium Select Class</a:t>
            </a:r>
            <a:endParaRPr lang="en-US" sz="3200" dirty="0"/>
          </a:p>
          <a:p>
            <a:pPr lvl="1">
              <a:spcAft>
                <a:spcPts val="0"/>
              </a:spcAft>
              <a:buClr>
                <a:srgbClr val="808080"/>
              </a:buClr>
              <a:buSzPts val="1000"/>
              <a:buFont typeface="Wingdings 2" panose="05020102010507070707" pitchFamily="18" charset="2"/>
              <a:buChar char=""/>
              <a:tabLst>
                <a:tab pos="914400" algn="l"/>
              </a:tabLst>
            </a:pPr>
            <a:r>
              <a:rPr lang="en-IN" sz="3200" dirty="0"/>
              <a:t>Code Walkthrough</a:t>
            </a:r>
            <a:endParaRPr lang="en-US" sz="3200" dirty="0"/>
          </a:p>
          <a:p>
            <a:pPr lvl="1">
              <a:spcAft>
                <a:spcPts val="0"/>
              </a:spcAft>
              <a:buClr>
                <a:srgbClr val="808080"/>
              </a:buClr>
              <a:buSzPts val="1000"/>
              <a:buFont typeface="Wingdings 2" panose="05020102010507070707" pitchFamily="18" charset="2"/>
              <a:buChar char=""/>
              <a:tabLst>
                <a:tab pos="914400" algn="l"/>
              </a:tabLst>
            </a:pPr>
            <a:r>
              <a:rPr lang="en-IN" sz="3200" dirty="0"/>
              <a:t>Exercise on Selenium WebDriver</a:t>
            </a:r>
            <a:endParaRPr lang="en-US" sz="3200" b="1" dirty="0">
              <a:solidFill>
                <a:srgbClr val="333399"/>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a:p>
        </p:txBody>
      </p:sp>
    </p:spTree>
    <p:extLst>
      <p:ext uri="{BB962C8B-B14F-4D97-AF65-F5344CB8AC3E}">
        <p14:creationId xmlns:p14="http://schemas.microsoft.com/office/powerpoint/2010/main" val="80950669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Explanation of Application under </a:t>
            </a:r>
            <a:r>
              <a:rPr lang="en-IN" dirty="0" smtClean="0"/>
              <a:t>Test</a:t>
            </a:r>
            <a:endParaRPr lang="en-US" dirty="0"/>
          </a:p>
        </p:txBody>
      </p:sp>
      <p:sp>
        <p:nvSpPr>
          <p:cNvPr id="5" name="Content Placeholder 4"/>
          <p:cNvSpPr>
            <a:spLocks noGrp="1"/>
          </p:cNvSpPr>
          <p:nvPr>
            <p:ph idx="1"/>
          </p:nvPr>
        </p:nvSpPr>
        <p:spPr/>
        <p:txBody>
          <a:bodyPr>
            <a:normAutofit fontScale="85000" lnSpcReduction="10000"/>
          </a:bodyPr>
          <a:lstStyle/>
          <a:p>
            <a:r>
              <a:rPr lang="en-US" dirty="0"/>
              <a:t>W</a:t>
            </a:r>
            <a:r>
              <a:rPr lang="en-US" dirty="0" smtClean="0"/>
              <a:t>e </a:t>
            </a:r>
            <a:r>
              <a:rPr lang="en-US" dirty="0"/>
              <a:t>would concentrate on </a:t>
            </a:r>
            <a:r>
              <a:rPr lang="en-US" b="1" dirty="0"/>
              <a:t>handling the various types of web elements available on the web pages</a:t>
            </a:r>
            <a:r>
              <a:rPr lang="en-US" dirty="0"/>
              <a:t>. Therefore, </a:t>
            </a:r>
            <a:r>
              <a:rPr lang="en-US" dirty="0" smtClean="0"/>
              <a:t>here </a:t>
            </a:r>
            <a:r>
              <a:rPr lang="en-US" dirty="0"/>
              <a:t>we would consider </a:t>
            </a:r>
            <a:r>
              <a:rPr lang="en-US" b="1" dirty="0"/>
              <a:t>“dropdowns” and exercise their handling strategies</a:t>
            </a:r>
            <a:r>
              <a:rPr lang="en-US" dirty="0"/>
              <a:t>.</a:t>
            </a:r>
          </a:p>
          <a:p>
            <a:r>
              <a:rPr lang="en-US" dirty="0"/>
              <a:t>Before moving towards problem statement and its resolution, let us take a moment to introduce and create an understanding regarding the application under test. As a sample, we have created a </a:t>
            </a:r>
            <a:r>
              <a:rPr lang="en-US" b="1" dirty="0"/>
              <a:t>dummy HTML page</a:t>
            </a:r>
            <a:r>
              <a:rPr lang="en-US" dirty="0"/>
              <a:t> consisting of multiple and assorted web elements.</a:t>
            </a:r>
          </a:p>
          <a:p>
            <a:r>
              <a:rPr lang="en-US" dirty="0"/>
              <a:t>The elementary web elements those constitute the web page are:</a:t>
            </a:r>
          </a:p>
          <a:p>
            <a:pPr lvl="1"/>
            <a:r>
              <a:rPr lang="en-US" dirty="0" smtClean="0"/>
              <a:t>Hyperlink</a:t>
            </a:r>
          </a:p>
          <a:p>
            <a:pPr lvl="1"/>
            <a:r>
              <a:rPr lang="en-US" dirty="0" smtClean="0"/>
              <a:t>Button</a:t>
            </a:r>
          </a:p>
          <a:p>
            <a:pPr lvl="1"/>
            <a:r>
              <a:rPr lang="en-US" dirty="0" smtClean="0"/>
              <a:t>Dropdown</a:t>
            </a:r>
          </a:p>
          <a:p>
            <a:pPr marL="0" indent="0">
              <a:buNone/>
            </a:pPr>
            <a:endParaRPr lang="en-US" dirty="0"/>
          </a:p>
          <a:p>
            <a:endParaRPr lang="en-US" dirty="0"/>
          </a:p>
        </p:txBody>
      </p:sp>
    </p:spTree>
    <p:extLst>
      <p:ext uri="{BB962C8B-B14F-4D97-AF65-F5344CB8AC3E}">
        <p14:creationId xmlns:p14="http://schemas.microsoft.com/office/powerpoint/2010/main" val="230393137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Explanation of Application under </a:t>
            </a:r>
            <a:r>
              <a:rPr lang="en-IN" dirty="0" smtClean="0"/>
              <a:t>Test</a:t>
            </a:r>
            <a:endParaRPr lang="en-US" dirty="0"/>
          </a:p>
        </p:txBody>
      </p:sp>
      <p:sp>
        <p:nvSpPr>
          <p:cNvPr id="5" name="Content Placeholder 4"/>
          <p:cNvSpPr>
            <a:spLocks noGrp="1"/>
          </p:cNvSpPr>
          <p:nvPr>
            <p:ph idx="1"/>
          </p:nvPr>
        </p:nvSpPr>
        <p:spPr>
          <a:xfrm>
            <a:off x="457200" y="1219200"/>
            <a:ext cx="8229600" cy="914400"/>
          </a:xfrm>
        </p:spPr>
        <p:txBody>
          <a:bodyPr>
            <a:normAutofit lnSpcReduction="10000"/>
          </a:bodyPr>
          <a:lstStyle/>
          <a:p>
            <a:r>
              <a:rPr lang="en-US" b="1" dirty="0"/>
              <a:t>Please take a reference of the following webpage aforementioned above:</a:t>
            </a:r>
            <a:endParaRPr lang="en-US" dirty="0"/>
          </a:p>
        </p:txBody>
      </p:sp>
      <p:pic>
        <p:nvPicPr>
          <p:cNvPr id="2" name="Picture 1"/>
          <p:cNvPicPr>
            <a:picLocks noChangeAspect="1"/>
          </p:cNvPicPr>
          <p:nvPr/>
        </p:nvPicPr>
        <p:blipFill>
          <a:blip r:embed="rId2"/>
          <a:stretch>
            <a:fillRect/>
          </a:stretch>
        </p:blipFill>
        <p:spPr>
          <a:xfrm>
            <a:off x="457200" y="2133600"/>
            <a:ext cx="8305800" cy="4419600"/>
          </a:xfrm>
          <a:prstGeom prst="rect">
            <a:avLst/>
          </a:prstGeom>
        </p:spPr>
      </p:pic>
    </p:spTree>
    <p:extLst>
      <p:ext uri="{BB962C8B-B14F-4D97-AF65-F5344CB8AC3E}">
        <p14:creationId xmlns:p14="http://schemas.microsoft.com/office/powerpoint/2010/main" val="75647837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Explanation of Application under Test</a:t>
            </a:r>
          </a:p>
        </p:txBody>
      </p:sp>
      <p:sp>
        <p:nvSpPr>
          <p:cNvPr id="5" name="Content Placeholder 4"/>
          <p:cNvSpPr>
            <a:spLocks noGrp="1"/>
          </p:cNvSpPr>
          <p:nvPr>
            <p:ph idx="1"/>
          </p:nvPr>
        </p:nvSpPr>
        <p:spPr>
          <a:xfrm>
            <a:off x="457200" y="1219200"/>
            <a:ext cx="8229600" cy="5181600"/>
          </a:xfrm>
        </p:spPr>
        <p:txBody>
          <a:bodyPr>
            <a:normAutofit fontScale="92500" lnSpcReduction="10000"/>
          </a:bodyPr>
          <a:lstStyle/>
          <a:p>
            <a:r>
              <a:rPr lang="en-US" dirty="0"/>
              <a:t>We have designed the web page in a way to include a few fundamental types of web elements.</a:t>
            </a:r>
          </a:p>
          <a:p>
            <a:pPr lvl="0"/>
            <a:r>
              <a:rPr lang="en-US" b="1" dirty="0"/>
              <a:t>Hyperlink</a:t>
            </a:r>
            <a:r>
              <a:rPr lang="en-US" dirty="0"/>
              <a:t>: The two hyperlinks namely “Google” and “</a:t>
            </a:r>
            <a:r>
              <a:rPr lang="en-US" dirty="0" err="1"/>
              <a:t>abodeQA</a:t>
            </a:r>
            <a:r>
              <a:rPr lang="en-US" dirty="0"/>
              <a:t>” have been provided that re-directs the user to “https://www.google.co.in/” and “http://www.abodeqa.com/” respectively on the click event.</a:t>
            </a:r>
          </a:p>
          <a:p>
            <a:pPr lvl="0"/>
            <a:r>
              <a:rPr lang="en-US" b="1" dirty="0"/>
              <a:t>Dropdown</a:t>
            </a:r>
            <a:r>
              <a:rPr lang="en-US" dirty="0"/>
              <a:t>: The three dropdowns have been created for selecting colors, fruits and animals with a value already set to default.</a:t>
            </a:r>
          </a:p>
          <a:p>
            <a:pPr lvl="0"/>
            <a:r>
              <a:rPr lang="en-US" b="1" dirty="0"/>
              <a:t>Button</a:t>
            </a:r>
            <a:r>
              <a:rPr lang="en-US" dirty="0"/>
              <a:t>: A “try it” button has been created to show up the pop up box having Ok and Cancel button upon click event.</a:t>
            </a:r>
          </a:p>
          <a:p>
            <a:endParaRPr lang="en-US" dirty="0"/>
          </a:p>
        </p:txBody>
      </p:sp>
    </p:spTree>
    <p:extLst>
      <p:ext uri="{BB962C8B-B14F-4D97-AF65-F5344CB8AC3E}">
        <p14:creationId xmlns:p14="http://schemas.microsoft.com/office/powerpoint/2010/main" val="66683500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229600" cy="5181600"/>
          </a:xfrm>
        </p:spPr>
        <p:txBody>
          <a:bodyPr>
            <a:normAutofit fontScale="85000" lnSpcReduction="20000"/>
          </a:bodyPr>
          <a:lstStyle/>
          <a:p>
            <a:r>
              <a:rPr lang="en-US" b="1" u="sng" dirty="0"/>
              <a:t>Scenario to be automated</a:t>
            </a:r>
          </a:p>
          <a:p>
            <a:pPr lvl="1"/>
            <a:r>
              <a:rPr lang="en-US" dirty="0"/>
              <a:t>Launch the web browser and open the webpage</a:t>
            </a:r>
          </a:p>
          <a:p>
            <a:pPr lvl="1"/>
            <a:r>
              <a:rPr lang="en-US" dirty="0"/>
              <a:t>Click on the “Google” hyperlink</a:t>
            </a:r>
          </a:p>
          <a:p>
            <a:pPr lvl="1"/>
            <a:r>
              <a:rPr lang="en-US" dirty="0"/>
              <a:t>Navigate back to the original web page</a:t>
            </a:r>
          </a:p>
          <a:p>
            <a:pPr lvl="1"/>
            <a:r>
              <a:rPr lang="en-US" dirty="0"/>
              <a:t>Select the “Green” in color dropdown</a:t>
            </a:r>
          </a:p>
          <a:p>
            <a:pPr lvl="1"/>
            <a:r>
              <a:rPr lang="en-US" dirty="0"/>
              <a:t>Select the “Orange” in the fruit dropdown</a:t>
            </a:r>
          </a:p>
          <a:p>
            <a:pPr lvl="1"/>
            <a:r>
              <a:rPr lang="en-US" dirty="0"/>
              <a:t>Select the “Elephant” in the animal </a:t>
            </a:r>
            <a:r>
              <a:rPr lang="en-US" dirty="0" smtClean="0"/>
              <a:t>dropdown</a:t>
            </a:r>
          </a:p>
          <a:p>
            <a:pPr marL="457200" lvl="1" indent="0">
              <a:buNone/>
            </a:pPr>
            <a:r>
              <a:rPr lang="en-US" sz="2800" b="1" u="sng" dirty="0" smtClean="0"/>
              <a:t>WebDriver </a:t>
            </a:r>
            <a:r>
              <a:rPr lang="en-US" sz="2800" b="1" u="sng" dirty="0"/>
              <a:t>Code using Selenium Select Class</a:t>
            </a:r>
            <a:endParaRPr lang="en-US" b="1" u="sng" dirty="0"/>
          </a:p>
          <a:p>
            <a:pPr marL="0" indent="0">
              <a:buNone/>
            </a:pPr>
            <a:r>
              <a:rPr lang="en-US" dirty="0"/>
              <a:t>Please take a note that, for script creation, we would be using “</a:t>
            </a:r>
            <a:r>
              <a:rPr lang="en-US" dirty="0" err="1"/>
              <a:t>Learning_Selenium</a:t>
            </a:r>
            <a:r>
              <a:rPr lang="en-US" dirty="0"/>
              <a:t>” project created in the former tutorial.</a:t>
            </a:r>
          </a:p>
          <a:p>
            <a:pPr marL="0" indent="0">
              <a:buNone/>
            </a:pPr>
            <a:r>
              <a:rPr lang="en-US" b="1" u="sng" dirty="0"/>
              <a:t>Step 1</a:t>
            </a:r>
            <a:r>
              <a:rPr lang="en-US" b="1" dirty="0"/>
              <a:t>:</a:t>
            </a:r>
            <a:r>
              <a:rPr lang="en-US" dirty="0"/>
              <a:t> Create a new java class named as “</a:t>
            </a:r>
            <a:r>
              <a:rPr lang="en-US" dirty="0" err="1"/>
              <a:t>HandlingDropDown</a:t>
            </a:r>
            <a:r>
              <a:rPr lang="en-US" dirty="0"/>
              <a:t>” under the </a:t>
            </a:r>
            <a:r>
              <a:rPr lang="en-US" dirty="0"/>
              <a:t>“03Module3_Select_Class_DropDown” </a:t>
            </a:r>
            <a:r>
              <a:rPr lang="en-US" dirty="0"/>
              <a:t>project.</a:t>
            </a:r>
          </a:p>
          <a:p>
            <a:pPr marL="0" indent="0">
              <a:buNone/>
            </a:pPr>
            <a:r>
              <a:rPr lang="en-US" b="1" u="sng" dirty="0"/>
              <a:t>Step 2</a:t>
            </a:r>
            <a:r>
              <a:rPr lang="en-US" b="1" dirty="0"/>
              <a:t>:</a:t>
            </a:r>
            <a:r>
              <a:rPr lang="en-US" dirty="0"/>
              <a:t> Copy and paste the below code in the “HandlingDropDown.java” class.</a:t>
            </a:r>
          </a:p>
          <a:p>
            <a:endParaRPr lang="en-US" dirty="0"/>
          </a:p>
        </p:txBody>
      </p:sp>
      <p:sp>
        <p:nvSpPr>
          <p:cNvPr id="7" name="Title 3"/>
          <p:cNvSpPr>
            <a:spLocks noGrp="1"/>
          </p:cNvSpPr>
          <p:nvPr>
            <p:ph type="title"/>
          </p:nvPr>
        </p:nvSpPr>
        <p:spPr>
          <a:xfrm>
            <a:off x="609600" y="274638"/>
            <a:ext cx="8382000" cy="792162"/>
          </a:xfrm>
        </p:spPr>
        <p:txBody>
          <a:bodyPr>
            <a:noAutofit/>
          </a:bodyPr>
          <a:lstStyle/>
          <a:p>
            <a:r>
              <a:rPr lang="en-US" sz="3100" dirty="0"/>
              <a:t>WebDriver Code using Selenium Select </a:t>
            </a:r>
            <a:r>
              <a:rPr lang="en-US" sz="3100" dirty="0" smtClean="0"/>
              <a:t>Class</a:t>
            </a:r>
            <a:endParaRPr lang="en-US" sz="3100" dirty="0"/>
          </a:p>
        </p:txBody>
      </p:sp>
    </p:spTree>
    <p:extLst>
      <p:ext uri="{BB962C8B-B14F-4D97-AF65-F5344CB8AC3E}">
        <p14:creationId xmlns:p14="http://schemas.microsoft.com/office/powerpoint/2010/main" val="280260255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382000" cy="792162"/>
          </a:xfrm>
        </p:spPr>
        <p:txBody>
          <a:bodyPr>
            <a:noAutofit/>
          </a:bodyPr>
          <a:lstStyle/>
          <a:p>
            <a:r>
              <a:rPr lang="en-US" sz="3100" dirty="0"/>
              <a:t>WebDriver Code using Selenium Select </a:t>
            </a:r>
            <a:r>
              <a:rPr lang="en-US" sz="3100" dirty="0" smtClean="0"/>
              <a:t>Class</a:t>
            </a:r>
            <a:endParaRPr lang="en-US" sz="3100" dirty="0"/>
          </a:p>
        </p:txBody>
      </p:sp>
      <p:sp>
        <p:nvSpPr>
          <p:cNvPr id="2" name="Rectangle 1"/>
          <p:cNvSpPr/>
          <p:nvPr/>
        </p:nvSpPr>
        <p:spPr>
          <a:xfrm>
            <a:off x="457200" y="1066800"/>
            <a:ext cx="3886200" cy="5257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import static </a:t>
            </a:r>
            <a:r>
              <a:rPr lang="en-US" sz="1000" dirty="0" err="1"/>
              <a:t>org.junit.Assert</a:t>
            </a:r>
            <a:r>
              <a:rPr lang="en-US" sz="1000" dirty="0"/>
              <a:t>.*;</a:t>
            </a:r>
          </a:p>
          <a:p>
            <a:r>
              <a:rPr lang="en-US" sz="1000" dirty="0"/>
              <a:t>import </a:t>
            </a:r>
            <a:r>
              <a:rPr lang="en-US" sz="1000" dirty="0" err="1"/>
              <a:t>org.junit.After</a:t>
            </a:r>
            <a:r>
              <a:rPr lang="en-US" sz="1000" dirty="0"/>
              <a:t>;</a:t>
            </a:r>
          </a:p>
          <a:p>
            <a:endParaRPr lang="en-US" sz="1000" dirty="0"/>
          </a:p>
          <a:p>
            <a:r>
              <a:rPr lang="en-US" sz="1000" dirty="0"/>
              <a:t>import </a:t>
            </a:r>
            <a:r>
              <a:rPr lang="en-US" sz="1000" dirty="0" err="1"/>
              <a:t>org.junit.Before</a:t>
            </a:r>
            <a:r>
              <a:rPr lang="en-US" sz="1000" dirty="0"/>
              <a:t>;</a:t>
            </a:r>
          </a:p>
          <a:p>
            <a:r>
              <a:rPr lang="en-US" sz="1000" dirty="0"/>
              <a:t>import </a:t>
            </a:r>
            <a:r>
              <a:rPr lang="en-US" sz="1000" dirty="0" err="1"/>
              <a:t>org.junit.Test</a:t>
            </a:r>
            <a:r>
              <a:rPr lang="en-US" sz="1000" dirty="0"/>
              <a:t>;</a:t>
            </a:r>
          </a:p>
          <a:p>
            <a:endParaRPr lang="en-US" sz="1000" dirty="0"/>
          </a:p>
          <a:p>
            <a:r>
              <a:rPr lang="en-US" sz="1000" dirty="0"/>
              <a:t>import </a:t>
            </a:r>
            <a:r>
              <a:rPr lang="en-US" sz="1000" dirty="0" err="1"/>
              <a:t>org.openqa.selenium.By</a:t>
            </a:r>
            <a:r>
              <a:rPr lang="en-US" sz="1000" dirty="0"/>
              <a:t>;</a:t>
            </a:r>
          </a:p>
          <a:p>
            <a:r>
              <a:rPr lang="en-US" sz="1000" dirty="0"/>
              <a:t>import </a:t>
            </a:r>
            <a:r>
              <a:rPr lang="en-US" sz="1000" dirty="0" err="1"/>
              <a:t>org.openqa.selenium.WebDriver</a:t>
            </a:r>
            <a:r>
              <a:rPr lang="en-US" sz="1000" dirty="0"/>
              <a:t>;</a:t>
            </a:r>
          </a:p>
          <a:p>
            <a:endParaRPr lang="en-US" sz="1000" dirty="0"/>
          </a:p>
          <a:p>
            <a:r>
              <a:rPr lang="en-US" sz="1000" dirty="0"/>
              <a:t>import </a:t>
            </a:r>
            <a:r>
              <a:rPr lang="en-US" sz="1000" dirty="0" err="1"/>
              <a:t>org.openqa.selenium.firefox.FirefoxDriver</a:t>
            </a:r>
            <a:r>
              <a:rPr lang="en-US" sz="1000" dirty="0"/>
              <a:t>;</a:t>
            </a:r>
          </a:p>
          <a:p>
            <a:r>
              <a:rPr lang="en-US" sz="1000" dirty="0"/>
              <a:t>import </a:t>
            </a:r>
            <a:r>
              <a:rPr lang="en-US" sz="1000" dirty="0" err="1"/>
              <a:t>org.openqa.selenium.support.ui.Select</a:t>
            </a:r>
            <a:r>
              <a:rPr lang="en-US" sz="1000" dirty="0" smtClean="0"/>
              <a:t>;</a:t>
            </a:r>
            <a:endParaRPr lang="en-US" sz="1000" dirty="0"/>
          </a:p>
          <a:p>
            <a:endParaRPr lang="en-US" sz="1000" dirty="0"/>
          </a:p>
          <a:p>
            <a:endParaRPr lang="en-US" sz="1000" dirty="0"/>
          </a:p>
          <a:p>
            <a:r>
              <a:rPr lang="en-US" sz="1000" dirty="0"/>
              <a:t>public class </a:t>
            </a:r>
            <a:r>
              <a:rPr lang="en-US" sz="1000" dirty="0" err="1"/>
              <a:t>HandlingDropDown</a:t>
            </a:r>
            <a:r>
              <a:rPr lang="en-US" sz="1000" dirty="0"/>
              <a:t> {</a:t>
            </a:r>
          </a:p>
          <a:p>
            <a:endParaRPr lang="en-US" sz="1000" dirty="0"/>
          </a:p>
          <a:p>
            <a:r>
              <a:rPr lang="en-US" sz="1000" dirty="0"/>
              <a:t>       WebDriver driver;</a:t>
            </a:r>
          </a:p>
          <a:p>
            <a:endParaRPr lang="en-US" sz="1000" dirty="0"/>
          </a:p>
          <a:p>
            <a:endParaRPr lang="en-US" sz="1000" dirty="0"/>
          </a:p>
          <a:p>
            <a:r>
              <a:rPr lang="en-US" sz="1000" dirty="0"/>
              <a:t>       @Before</a:t>
            </a:r>
          </a:p>
          <a:p>
            <a:r>
              <a:rPr lang="en-US" sz="1000" dirty="0"/>
              <a:t>       public void </a:t>
            </a:r>
            <a:r>
              <a:rPr lang="en-US" sz="1000" dirty="0" err="1"/>
              <a:t>setUp</a:t>
            </a:r>
            <a:r>
              <a:rPr lang="en-US" sz="1000" dirty="0"/>
              <a:t>() {</a:t>
            </a:r>
          </a:p>
          <a:p>
            <a:endParaRPr lang="en-US" sz="1000" dirty="0"/>
          </a:p>
          <a:p>
            <a:r>
              <a:rPr lang="en-US" sz="1000" dirty="0"/>
              <a:t>              driver=new </a:t>
            </a:r>
            <a:r>
              <a:rPr lang="en-US" sz="1000" dirty="0" err="1"/>
              <a:t>FirefoxDriver</a:t>
            </a:r>
            <a:r>
              <a:rPr lang="en-US" sz="1000" dirty="0" smtClean="0"/>
              <a:t>();</a:t>
            </a:r>
            <a:r>
              <a:rPr lang="en-US" sz="1000" dirty="0"/>
              <a:t>             </a:t>
            </a:r>
          </a:p>
          <a:p>
            <a:endParaRPr lang="en-US" sz="1000" dirty="0"/>
          </a:p>
          <a:p>
            <a:endParaRPr lang="en-US" sz="1000" dirty="0"/>
          </a:p>
          <a:p>
            <a:r>
              <a:rPr lang="en-US" sz="1000" dirty="0"/>
              <a:t>              </a:t>
            </a:r>
            <a:r>
              <a:rPr lang="en-US" sz="1000" dirty="0" err="1"/>
              <a:t>driver.get</a:t>
            </a:r>
            <a:r>
              <a:rPr lang="en-US" sz="1000" dirty="0"/>
              <a:t>("file:///F:/Work/Blogs/testingstuff/DemoWebAlert.html");</a:t>
            </a:r>
          </a:p>
          <a:p>
            <a:endParaRPr lang="en-US" sz="1000" dirty="0"/>
          </a:p>
          <a:p>
            <a:endParaRPr lang="en-US" sz="1000" dirty="0"/>
          </a:p>
          <a:p>
            <a:r>
              <a:rPr lang="en-US" sz="1000" dirty="0"/>
              <a:t>              </a:t>
            </a:r>
            <a:r>
              <a:rPr lang="en-US" sz="1000" dirty="0" err="1"/>
              <a:t>driver.manage</a:t>
            </a:r>
            <a:r>
              <a:rPr lang="en-US" sz="1000" dirty="0"/>
              <a:t>().window().maximize();</a:t>
            </a:r>
          </a:p>
          <a:p>
            <a:r>
              <a:rPr lang="en-US" sz="1000" dirty="0"/>
              <a:t>       </a:t>
            </a:r>
            <a:r>
              <a:rPr lang="en-US" sz="1000" dirty="0" smtClean="0"/>
              <a:t>}</a:t>
            </a:r>
            <a:endParaRPr lang="en-US" sz="1000" dirty="0"/>
          </a:p>
        </p:txBody>
      </p:sp>
      <p:sp>
        <p:nvSpPr>
          <p:cNvPr id="7" name="Rectangle 6"/>
          <p:cNvSpPr/>
          <p:nvPr/>
        </p:nvSpPr>
        <p:spPr>
          <a:xfrm>
            <a:off x="4343400" y="1066800"/>
            <a:ext cx="4419600" cy="5257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sz="800" dirty="0"/>
          </a:p>
          <a:p>
            <a:endParaRPr lang="en-US" sz="800" dirty="0"/>
          </a:p>
          <a:p>
            <a:r>
              <a:rPr lang="en-US" sz="800" dirty="0"/>
              <a:t>       @Test</a:t>
            </a:r>
          </a:p>
          <a:p>
            <a:r>
              <a:rPr lang="en-US" sz="800" dirty="0"/>
              <a:t>       public void </a:t>
            </a:r>
            <a:r>
              <a:rPr lang="en-US" sz="800" dirty="0" err="1"/>
              <a:t>testSelectFunctionality</a:t>
            </a:r>
            <a:r>
              <a:rPr lang="en-US" sz="800" dirty="0"/>
              <a:t>() </a:t>
            </a:r>
            <a:r>
              <a:rPr lang="en-US" sz="800" dirty="0" err="1"/>
              <a:t>throwsInterruptedException</a:t>
            </a:r>
            <a:r>
              <a:rPr lang="en-US" sz="800" dirty="0"/>
              <a:t> { </a:t>
            </a:r>
          </a:p>
          <a:p>
            <a:endParaRPr lang="en-US" sz="800" dirty="0"/>
          </a:p>
          <a:p>
            <a:r>
              <a:rPr lang="en-US" sz="800" dirty="0"/>
              <a:t>              </a:t>
            </a:r>
            <a:r>
              <a:rPr lang="en-US" sz="800" dirty="0" err="1"/>
              <a:t>driver.findElement</a:t>
            </a:r>
            <a:r>
              <a:rPr lang="en-US" sz="800" dirty="0"/>
              <a:t>(</a:t>
            </a:r>
            <a:r>
              <a:rPr lang="en-US" sz="800" dirty="0" err="1"/>
              <a:t>By.linkText</a:t>
            </a:r>
            <a:r>
              <a:rPr lang="en-US" sz="800" dirty="0"/>
              <a:t>("Google")).click();</a:t>
            </a:r>
          </a:p>
          <a:p>
            <a:r>
              <a:rPr lang="en-US" sz="800" dirty="0"/>
              <a:t>              </a:t>
            </a:r>
          </a:p>
          <a:p>
            <a:endParaRPr lang="en-US" sz="800" dirty="0"/>
          </a:p>
          <a:p>
            <a:r>
              <a:rPr lang="en-US" sz="800" dirty="0"/>
              <a:t>// navigate back to previous webpage</a:t>
            </a:r>
          </a:p>
          <a:p>
            <a:r>
              <a:rPr lang="en-US" sz="800" dirty="0"/>
              <a:t>              </a:t>
            </a:r>
            <a:r>
              <a:rPr lang="en-US" sz="800" dirty="0" err="1"/>
              <a:t>driver.navigate</a:t>
            </a:r>
            <a:r>
              <a:rPr lang="en-US" sz="800" dirty="0"/>
              <a:t>().back();</a:t>
            </a:r>
          </a:p>
          <a:p>
            <a:endParaRPr lang="en-US" sz="800" dirty="0"/>
          </a:p>
          <a:p>
            <a:r>
              <a:rPr lang="en-US" sz="800" dirty="0"/>
              <a:t>              </a:t>
            </a:r>
            <a:r>
              <a:rPr lang="en-US" sz="800" dirty="0" err="1"/>
              <a:t>Thread.sleep</a:t>
            </a:r>
            <a:r>
              <a:rPr lang="en-US" sz="800" dirty="0"/>
              <a:t>(5000);</a:t>
            </a:r>
          </a:p>
          <a:p>
            <a:r>
              <a:rPr lang="en-US" sz="800" dirty="0"/>
              <a:t>              </a:t>
            </a:r>
          </a:p>
          <a:p>
            <a:endParaRPr lang="en-US" sz="800" dirty="0"/>
          </a:p>
          <a:p>
            <a:r>
              <a:rPr lang="en-US" sz="800" dirty="0"/>
              <a:t>// select the first operator using "select by value"</a:t>
            </a:r>
          </a:p>
          <a:p>
            <a:r>
              <a:rPr lang="en-US" sz="800" dirty="0"/>
              <a:t>              Select </a:t>
            </a:r>
            <a:r>
              <a:rPr lang="en-US" sz="800" dirty="0" err="1"/>
              <a:t>selectByValue</a:t>
            </a:r>
            <a:r>
              <a:rPr lang="en-US" sz="800" dirty="0"/>
              <a:t> = </a:t>
            </a:r>
            <a:r>
              <a:rPr lang="en-US" sz="800" dirty="0" err="1"/>
              <a:t>newSelect</a:t>
            </a:r>
            <a:r>
              <a:rPr lang="en-US" sz="800" dirty="0"/>
              <a:t>(</a:t>
            </a:r>
            <a:r>
              <a:rPr lang="en-US" sz="800" dirty="0" err="1"/>
              <a:t>driver.findElement</a:t>
            </a:r>
            <a:r>
              <a:rPr lang="en-US" sz="800" dirty="0"/>
              <a:t>(By.id("</a:t>
            </a:r>
            <a:r>
              <a:rPr lang="en-US" sz="800" dirty="0" err="1"/>
              <a:t>SelectID_One</a:t>
            </a:r>
            <a:r>
              <a:rPr lang="en-US" sz="800" dirty="0"/>
              <a:t>")));</a:t>
            </a:r>
          </a:p>
          <a:p>
            <a:endParaRPr lang="en-US" sz="800" dirty="0"/>
          </a:p>
          <a:p>
            <a:r>
              <a:rPr lang="en-US" sz="800" dirty="0"/>
              <a:t>              </a:t>
            </a:r>
            <a:r>
              <a:rPr lang="en-US" sz="800" dirty="0" err="1"/>
              <a:t>selectByValue.selectByValue</a:t>
            </a:r>
            <a:r>
              <a:rPr lang="en-US" sz="800" dirty="0"/>
              <a:t>("</a:t>
            </a:r>
            <a:r>
              <a:rPr lang="en-US" sz="800" dirty="0" err="1"/>
              <a:t>greenvalue</a:t>
            </a:r>
            <a:r>
              <a:rPr lang="en-US" sz="800" dirty="0"/>
              <a:t>");</a:t>
            </a:r>
          </a:p>
          <a:p>
            <a:r>
              <a:rPr lang="en-US" sz="800" dirty="0"/>
              <a:t>              </a:t>
            </a:r>
            <a:r>
              <a:rPr lang="en-US" sz="800" dirty="0" err="1"/>
              <a:t>Thread.sleep</a:t>
            </a:r>
            <a:r>
              <a:rPr lang="en-US" sz="800" dirty="0"/>
              <a:t>(5000);</a:t>
            </a:r>
          </a:p>
          <a:p>
            <a:endParaRPr lang="en-US" sz="800" dirty="0"/>
          </a:p>
          <a:p>
            <a:r>
              <a:rPr lang="en-US" sz="800" dirty="0"/>
              <a:t>              </a:t>
            </a:r>
          </a:p>
          <a:p>
            <a:r>
              <a:rPr lang="en-US" sz="800" dirty="0"/>
              <a:t>// select the second dropdown using "select by visible text"</a:t>
            </a:r>
          </a:p>
          <a:p>
            <a:endParaRPr lang="en-US" sz="800" dirty="0"/>
          </a:p>
          <a:p>
            <a:r>
              <a:rPr lang="en-US" sz="800" dirty="0"/>
              <a:t>              Select </a:t>
            </a:r>
            <a:r>
              <a:rPr lang="en-US" sz="800" dirty="0" err="1"/>
              <a:t>selectByVisibleText</a:t>
            </a:r>
            <a:r>
              <a:rPr lang="en-US" sz="800" dirty="0"/>
              <a:t> = new Select (</a:t>
            </a:r>
            <a:r>
              <a:rPr lang="en-US" sz="800" dirty="0" err="1"/>
              <a:t>driver.findElement</a:t>
            </a:r>
            <a:r>
              <a:rPr lang="en-US" sz="800" dirty="0"/>
              <a:t>(By.id("</a:t>
            </a:r>
            <a:r>
              <a:rPr lang="en-US" sz="800" dirty="0" err="1"/>
              <a:t>SelectID_Two</a:t>
            </a:r>
            <a:r>
              <a:rPr lang="en-US" sz="800" dirty="0"/>
              <a:t>")));</a:t>
            </a:r>
          </a:p>
          <a:p>
            <a:r>
              <a:rPr lang="en-US" sz="800" dirty="0"/>
              <a:t>              </a:t>
            </a:r>
            <a:r>
              <a:rPr lang="en-US" sz="800" dirty="0" err="1"/>
              <a:t>selectByVisibleText.selectByVisibleText</a:t>
            </a:r>
            <a:r>
              <a:rPr lang="en-US" sz="800" dirty="0"/>
              <a:t>("Lime");</a:t>
            </a:r>
          </a:p>
          <a:p>
            <a:endParaRPr lang="en-US" sz="800" dirty="0"/>
          </a:p>
          <a:p>
            <a:r>
              <a:rPr lang="en-US" sz="800" dirty="0"/>
              <a:t>              </a:t>
            </a:r>
            <a:r>
              <a:rPr lang="en-US" sz="800" dirty="0" err="1"/>
              <a:t>Thread.sleep</a:t>
            </a:r>
            <a:r>
              <a:rPr lang="en-US" sz="800" dirty="0"/>
              <a:t>(5000);</a:t>
            </a:r>
          </a:p>
          <a:p>
            <a:r>
              <a:rPr lang="en-US" sz="800" dirty="0"/>
              <a:t>              </a:t>
            </a:r>
          </a:p>
          <a:p>
            <a:endParaRPr lang="en-US" sz="800" dirty="0"/>
          </a:p>
          <a:p>
            <a:r>
              <a:rPr lang="en-US" sz="800" dirty="0"/>
              <a:t>// select the third dropdown using "select by index"</a:t>
            </a:r>
          </a:p>
          <a:p>
            <a:r>
              <a:rPr lang="en-US" sz="800" dirty="0"/>
              <a:t>              Select </a:t>
            </a:r>
            <a:r>
              <a:rPr lang="en-US" sz="800" dirty="0" err="1"/>
              <a:t>selectByIndex</a:t>
            </a:r>
            <a:r>
              <a:rPr lang="en-US" sz="800" dirty="0"/>
              <a:t> = </a:t>
            </a:r>
            <a:r>
              <a:rPr lang="en-US" sz="800" dirty="0" err="1"/>
              <a:t>newSelect</a:t>
            </a:r>
            <a:r>
              <a:rPr lang="en-US" sz="800" dirty="0"/>
              <a:t>(</a:t>
            </a:r>
            <a:r>
              <a:rPr lang="en-US" sz="800" dirty="0" err="1"/>
              <a:t>driver.findElement</a:t>
            </a:r>
            <a:r>
              <a:rPr lang="en-US" sz="800" dirty="0"/>
              <a:t>(By.id("</a:t>
            </a:r>
            <a:r>
              <a:rPr lang="en-US" sz="800" dirty="0" err="1"/>
              <a:t>SelectID_Three</a:t>
            </a:r>
            <a:r>
              <a:rPr lang="en-US" sz="800" dirty="0"/>
              <a:t>")));</a:t>
            </a:r>
          </a:p>
          <a:p>
            <a:endParaRPr lang="en-US" sz="800" dirty="0"/>
          </a:p>
          <a:p>
            <a:r>
              <a:rPr lang="en-US" sz="800" dirty="0"/>
              <a:t>              </a:t>
            </a:r>
            <a:r>
              <a:rPr lang="en-US" sz="800" dirty="0" err="1"/>
              <a:t>selectByIndex.selectByIndex</a:t>
            </a:r>
            <a:r>
              <a:rPr lang="en-US" sz="800" dirty="0"/>
              <a:t>(2);</a:t>
            </a:r>
          </a:p>
          <a:p>
            <a:r>
              <a:rPr lang="en-US" sz="800" dirty="0"/>
              <a:t>              </a:t>
            </a:r>
            <a:r>
              <a:rPr lang="en-US" sz="800" dirty="0" err="1"/>
              <a:t>Thread.sleep</a:t>
            </a:r>
            <a:r>
              <a:rPr lang="en-US" sz="800" dirty="0"/>
              <a:t>(5000);       </a:t>
            </a:r>
          </a:p>
          <a:p>
            <a:endParaRPr lang="en-US" sz="800" dirty="0"/>
          </a:p>
          <a:p>
            <a:r>
              <a:rPr lang="en-US" sz="800" dirty="0"/>
              <a:t>       </a:t>
            </a:r>
            <a:r>
              <a:rPr lang="en-US" sz="800" dirty="0" smtClean="0"/>
              <a:t>}}</a:t>
            </a:r>
            <a:endParaRPr lang="en-US" sz="800" dirty="0"/>
          </a:p>
          <a:p>
            <a:endParaRPr lang="en-US" sz="800" dirty="0"/>
          </a:p>
          <a:p>
            <a:endParaRPr lang="en-US" sz="800" dirty="0"/>
          </a:p>
          <a:p>
            <a:r>
              <a:rPr lang="en-US" sz="800" dirty="0"/>
              <a:t>       @After</a:t>
            </a:r>
          </a:p>
          <a:p>
            <a:r>
              <a:rPr lang="en-US" sz="800" dirty="0"/>
              <a:t>       public void </a:t>
            </a:r>
            <a:r>
              <a:rPr lang="en-US" sz="800" dirty="0" err="1"/>
              <a:t>tearDown</a:t>
            </a:r>
            <a:r>
              <a:rPr lang="en-US" sz="800" dirty="0"/>
              <a:t>() { </a:t>
            </a:r>
          </a:p>
          <a:p>
            <a:endParaRPr lang="en-US" sz="800" dirty="0"/>
          </a:p>
          <a:p>
            <a:r>
              <a:rPr lang="en-US" sz="800" dirty="0"/>
              <a:t>              </a:t>
            </a:r>
            <a:r>
              <a:rPr lang="en-US" sz="800" dirty="0" err="1"/>
              <a:t>driver.quit</a:t>
            </a:r>
            <a:r>
              <a:rPr lang="en-US" sz="800" dirty="0"/>
              <a:t>();</a:t>
            </a:r>
          </a:p>
          <a:p>
            <a:r>
              <a:rPr lang="en-US" sz="800" dirty="0"/>
              <a:t>       }</a:t>
            </a:r>
          </a:p>
          <a:p>
            <a:endParaRPr lang="en-US" sz="800" dirty="0"/>
          </a:p>
          <a:p>
            <a:r>
              <a:rPr lang="en-US" sz="800" dirty="0"/>
              <a:t>}</a:t>
            </a:r>
          </a:p>
        </p:txBody>
      </p:sp>
    </p:spTree>
    <p:extLst>
      <p:ext uri="{BB962C8B-B14F-4D97-AF65-F5344CB8AC3E}">
        <p14:creationId xmlns:p14="http://schemas.microsoft.com/office/powerpoint/2010/main" val="420849778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382000" cy="792162"/>
          </a:xfrm>
        </p:spPr>
        <p:txBody>
          <a:bodyPr>
            <a:noAutofit/>
          </a:bodyPr>
          <a:lstStyle/>
          <a:p>
            <a:r>
              <a:rPr lang="en-US" sz="3100" dirty="0"/>
              <a:t>WebDriver Code using Selenium Select </a:t>
            </a:r>
            <a:r>
              <a:rPr lang="en-US" sz="3100" dirty="0" smtClean="0"/>
              <a:t>Class</a:t>
            </a:r>
            <a:endParaRPr lang="en-US" sz="3100" dirty="0"/>
          </a:p>
        </p:txBody>
      </p:sp>
      <p:sp>
        <p:nvSpPr>
          <p:cNvPr id="6" name="Content Placeholder 4"/>
          <p:cNvSpPr>
            <a:spLocks noGrp="1"/>
          </p:cNvSpPr>
          <p:nvPr>
            <p:ph idx="1"/>
          </p:nvPr>
        </p:nvSpPr>
        <p:spPr>
          <a:xfrm>
            <a:off x="457200" y="1219200"/>
            <a:ext cx="8229600" cy="5181600"/>
          </a:xfrm>
        </p:spPr>
        <p:txBody>
          <a:bodyPr>
            <a:normAutofit fontScale="70000" lnSpcReduction="20000"/>
          </a:bodyPr>
          <a:lstStyle/>
          <a:p>
            <a:pPr marL="0" indent="0">
              <a:buNone/>
            </a:pPr>
            <a:r>
              <a:rPr lang="en-US" sz="3200" b="1" u="sng" dirty="0"/>
              <a:t>Code Walkthrough</a:t>
            </a:r>
          </a:p>
          <a:p>
            <a:r>
              <a:rPr lang="en-US" b="1" dirty="0"/>
              <a:t>Import Statements</a:t>
            </a:r>
            <a:endParaRPr lang="en-US" dirty="0"/>
          </a:p>
          <a:p>
            <a:pPr lvl="1"/>
            <a:r>
              <a:rPr lang="en-US" b="1" i="1" dirty="0" smtClean="0"/>
              <a:t>import</a:t>
            </a:r>
            <a:r>
              <a:rPr lang="en-US" i="1" dirty="0"/>
              <a:t> </a:t>
            </a:r>
            <a:r>
              <a:rPr lang="en-US" i="1" dirty="0" err="1"/>
              <a:t>org.openqa.selenium.support.ui.Select</a:t>
            </a:r>
            <a:r>
              <a:rPr lang="en-US" dirty="0"/>
              <a:t> – Import this package prior to the script creation. The package references to the Select class which is required to handle the dropdown.</a:t>
            </a:r>
          </a:p>
          <a:p>
            <a:r>
              <a:rPr lang="en-US" b="1" dirty="0"/>
              <a:t>Object Instantiation for Select class</a:t>
            </a:r>
            <a:endParaRPr lang="en-US" dirty="0"/>
          </a:p>
          <a:p>
            <a:pPr lvl="1"/>
            <a:r>
              <a:rPr lang="en-US" i="1" dirty="0"/>
              <a:t>Select </a:t>
            </a:r>
            <a:r>
              <a:rPr lang="en-US" i="1" dirty="0" err="1"/>
              <a:t>selectByValue</a:t>
            </a:r>
            <a:r>
              <a:rPr lang="en-US" i="1" dirty="0"/>
              <a:t> = new Select(</a:t>
            </a:r>
            <a:r>
              <a:rPr lang="en-US" i="1" dirty="0" err="1"/>
              <a:t>driver.findElement</a:t>
            </a:r>
            <a:r>
              <a:rPr lang="en-US" i="1" dirty="0"/>
              <a:t>(By.id(“</a:t>
            </a:r>
            <a:r>
              <a:rPr lang="en-US" i="1" dirty="0" err="1"/>
              <a:t>SelectID_One</a:t>
            </a:r>
            <a:r>
              <a:rPr lang="en-US" i="1" dirty="0"/>
              <a:t>”)));</a:t>
            </a:r>
            <a:endParaRPr lang="en-US" dirty="0"/>
          </a:p>
          <a:p>
            <a:pPr lvl="1"/>
            <a:r>
              <a:rPr lang="en-US" dirty="0"/>
              <a:t>We create a reference variable for Select class and instantiate it using Select class and the identifier for the drop down.</a:t>
            </a:r>
          </a:p>
          <a:p>
            <a:pPr lvl="1"/>
            <a:r>
              <a:rPr lang="en-US" dirty="0"/>
              <a:t>The identifier or the locator value for the drop down can be found using the techniques discussed in the initial tutorials (by using Selenium IDE and firebug).</a:t>
            </a:r>
          </a:p>
          <a:p>
            <a:r>
              <a:rPr lang="en-US" b="1" dirty="0"/>
              <a:t>Take a notice that the identifier for a dropdown can be found as below:</a:t>
            </a:r>
            <a:endParaRPr lang="en-US" dirty="0"/>
          </a:p>
          <a:p>
            <a:r>
              <a:rPr lang="en-US" b="1" u="sng" dirty="0"/>
              <a:t>Step 1</a:t>
            </a:r>
            <a:r>
              <a:rPr lang="en-US" b="1" dirty="0"/>
              <a:t>:</a:t>
            </a:r>
            <a:r>
              <a:rPr lang="en-US" dirty="0"/>
              <a:t> Most or almost all the dropdowns elements are defined in the &lt;Select&gt; tag having multiple values (values that can be set into the dropdown) that are defined under the &lt;option&gt; tags.</a:t>
            </a:r>
          </a:p>
        </p:txBody>
      </p:sp>
    </p:spTree>
    <p:extLst>
      <p:ext uri="{BB962C8B-B14F-4D97-AF65-F5344CB8AC3E}">
        <p14:creationId xmlns:p14="http://schemas.microsoft.com/office/powerpoint/2010/main" val="160519334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8382000" cy="792162"/>
          </a:xfrm>
        </p:spPr>
        <p:txBody>
          <a:bodyPr>
            <a:noAutofit/>
          </a:bodyPr>
          <a:lstStyle/>
          <a:p>
            <a:r>
              <a:rPr lang="en-US" sz="3100" dirty="0"/>
              <a:t>WebDriver Code using Selenium Select </a:t>
            </a:r>
            <a:r>
              <a:rPr lang="en-US" sz="3100" dirty="0" smtClean="0"/>
              <a:t>Class</a:t>
            </a:r>
            <a:endParaRPr lang="en-US" sz="3100" dirty="0"/>
          </a:p>
        </p:txBody>
      </p:sp>
      <p:sp>
        <p:nvSpPr>
          <p:cNvPr id="6" name="Content Placeholder 4"/>
          <p:cNvSpPr>
            <a:spLocks noGrp="1"/>
          </p:cNvSpPr>
          <p:nvPr>
            <p:ph idx="1"/>
          </p:nvPr>
        </p:nvSpPr>
        <p:spPr>
          <a:xfrm>
            <a:off x="381000" y="4191000"/>
            <a:ext cx="8305800" cy="1219200"/>
          </a:xfrm>
        </p:spPr>
        <p:txBody>
          <a:bodyPr>
            <a:normAutofit fontScale="55000" lnSpcReduction="20000"/>
          </a:bodyPr>
          <a:lstStyle/>
          <a:p>
            <a:r>
              <a:rPr lang="en-US" b="1" dirty="0"/>
              <a:t>Setting the value in the dropdown using </a:t>
            </a:r>
            <a:r>
              <a:rPr lang="en-US" b="1" i="1" dirty="0" err="1"/>
              <a:t>selectByValue</a:t>
            </a:r>
            <a:r>
              <a:rPr lang="en-US" b="1" i="1" dirty="0"/>
              <a:t>()</a:t>
            </a:r>
            <a:r>
              <a:rPr lang="en-US" b="1" dirty="0"/>
              <a:t>method</a:t>
            </a:r>
            <a:endParaRPr lang="en-US" dirty="0"/>
          </a:p>
          <a:p>
            <a:r>
              <a:rPr lang="en-US" i="1" dirty="0" err="1"/>
              <a:t>selectByValue.selectByValue</a:t>
            </a:r>
            <a:r>
              <a:rPr lang="en-US" i="1" dirty="0"/>
              <a:t>(“</a:t>
            </a:r>
            <a:r>
              <a:rPr lang="en-US" i="1" dirty="0" err="1"/>
              <a:t>greenvalue</a:t>
            </a:r>
            <a:r>
              <a:rPr lang="en-US" i="1" dirty="0"/>
              <a:t>”);</a:t>
            </a:r>
            <a:endParaRPr lang="en-US" dirty="0"/>
          </a:p>
          <a:p>
            <a:r>
              <a:rPr lang="en-US" dirty="0"/>
              <a:t>In the above java command, we select the value “green” in the drop down using the </a:t>
            </a:r>
            <a:r>
              <a:rPr lang="en-US" i="1" dirty="0" err="1"/>
              <a:t>selectByValue</a:t>
            </a:r>
            <a:r>
              <a:rPr lang="en-US" i="1" dirty="0"/>
              <a:t>()</a:t>
            </a:r>
            <a:r>
              <a:rPr lang="en-US" dirty="0"/>
              <a:t> method and parameterizing it with the text present in the value attribute.</a:t>
            </a:r>
          </a:p>
          <a:p>
            <a:pPr marL="0" indent="0">
              <a:buNone/>
            </a:pPr>
            <a:endParaRPr lang="en-US" dirty="0"/>
          </a:p>
        </p:txBody>
      </p:sp>
      <p:sp>
        <p:nvSpPr>
          <p:cNvPr id="2" name="Rectangle 2"/>
          <p:cNvSpPr>
            <a:spLocks noChangeArrowheads="1"/>
          </p:cNvSpPr>
          <p:nvPr/>
        </p:nvSpPr>
        <p:spPr bwMode="auto">
          <a:xfrm>
            <a:off x="3810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2" descr="Selenium select class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1"/>
            <a:ext cx="8305800" cy="30141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81000" y="36576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Selenium select class 3">
            <a:hlinkClick r:id="rId4"/>
          </p:cNvPr>
          <p:cNvPicPr/>
          <p:nvPr/>
        </p:nvPicPr>
        <p:blipFill>
          <a:blip r:embed="rId5" cstate="print"/>
          <a:srcRect/>
          <a:stretch>
            <a:fillRect/>
          </a:stretch>
        </p:blipFill>
        <p:spPr bwMode="auto">
          <a:xfrm>
            <a:off x="609600" y="5214198"/>
            <a:ext cx="7772400" cy="1152734"/>
          </a:xfrm>
          <a:prstGeom prst="rect">
            <a:avLst/>
          </a:prstGeom>
          <a:noFill/>
          <a:ln w="9525">
            <a:noFill/>
            <a:miter lim="800000"/>
            <a:headEnd/>
            <a:tailEnd/>
          </a:ln>
        </p:spPr>
      </p:pic>
    </p:spTree>
    <p:extLst>
      <p:ext uri="{BB962C8B-B14F-4D97-AF65-F5344CB8AC3E}">
        <p14:creationId xmlns:p14="http://schemas.microsoft.com/office/powerpoint/2010/main" val="4171233838"/>
      </p:ext>
    </p:extLst>
  </p:cSld>
  <p:clrMapOvr>
    <a:masterClrMapping/>
  </p:clrMapOvr>
  <p:transition spd="slow"/>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OWS-ppt</Template>
  <TotalTime>2154</TotalTime>
  <Words>513</Words>
  <Application>Microsoft Office PowerPoint</Application>
  <PresentationFormat>On-screen Show (4:3)</PresentationFormat>
  <Paragraphs>153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Times New Roman</vt:lpstr>
      <vt:lpstr>Verdana</vt:lpstr>
      <vt:lpstr>Webdings</vt:lpstr>
      <vt:lpstr>Wingdings 2</vt:lpstr>
      <vt:lpstr>Custom Design</vt:lpstr>
      <vt:lpstr>Day 1 - Module 3: Usage of Selenium Select   Class for Handling Dropdown Elements on a   Web Page </vt:lpstr>
      <vt:lpstr>Day 1 – Module 3 - Agenda</vt:lpstr>
      <vt:lpstr>Explanation of Application under Test</vt:lpstr>
      <vt:lpstr>Explanation of Application under Test</vt:lpstr>
      <vt:lpstr>Explanation of Application under Test</vt:lpstr>
      <vt:lpstr>WebDriver Code using Selenium Select Class</vt:lpstr>
      <vt:lpstr>WebDriver Code using Selenium Select Class</vt:lpstr>
      <vt:lpstr>WebDriver Code using Selenium Select Class</vt:lpstr>
      <vt:lpstr>WebDriver Code using Selenium Select Class</vt:lpstr>
      <vt:lpstr>WebDriver Code using Selenium Select Class</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Correia</dc:creator>
  <cp:lastModifiedBy>Smita B Kumar</cp:lastModifiedBy>
  <cp:revision>549</cp:revision>
  <dcterms:created xsi:type="dcterms:W3CDTF">2006-08-16T00:00:00Z</dcterms:created>
  <dcterms:modified xsi:type="dcterms:W3CDTF">2017-06-07T09:41:59Z</dcterms:modified>
</cp:coreProperties>
</file>