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550" r:id="rId2"/>
    <p:sldId id="551" r:id="rId3"/>
    <p:sldId id="582" r:id="rId4"/>
    <p:sldId id="583" r:id="rId5"/>
    <p:sldId id="584" r:id="rId6"/>
    <p:sldId id="585" r:id="rId7"/>
    <p:sldId id="586" r:id="rId8"/>
    <p:sldId id="587" r:id="rId9"/>
    <p:sldId id="588" r:id="rId10"/>
    <p:sldId id="5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27" autoAdjust="0"/>
  </p:normalViewPr>
  <p:slideViewPr>
    <p:cSldViewPr>
      <p:cViewPr varScale="1">
        <p:scale>
          <a:sx n="63" d="100"/>
          <a:sy n="63" d="100"/>
        </p:scale>
        <p:origin x="15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13ED9-7442-4110-85C8-39E72E3878C4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E79A3-5688-40D1-B9EE-B72CC9EBF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com.webdriver.commands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org.openqa.selenium.By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org.openqa.selenium.WebDriver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org.openqa.selenium.WebElement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org.openqa.selenium.firefox.FirefoxDriver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VisibilityConditions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objects and variables instantiation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setProperty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webdriver.gecko.driver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"D:\\Selenium\\Software\\geckodriver-v0.13.0-win64\\geckodriver.exe");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 driver =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FirefoxDriver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driver.manage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().window().maximize();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="https://google.com";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launch the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firefox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browser and open the application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maximize the browser window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driver.manage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().window().maximize();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declare and initialize the variable to store the expected title of the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webpage.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expectedTitle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="Google";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fetch the title of the web page and save it into a string variable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actualTitle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driver.getTitle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compare the expected title of the page with the actual title of the page and print the result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expectedTitle.equals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actualTitle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("Verification Successful - The correct title is displayed on the web page.");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("Verification Failed - An incorrect title is displayed on the web page.");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verify if the “Google Search” button is displayed and print the result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submitbuttonPresence</a:t>
            </a:r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</a:t>
            </a:r>
            <a:r>
              <a:rPr lang="en-US" sz="1200" b="1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lst-ib</a:t>
            </a:r>
            <a:r>
              <a:rPr lang="en-US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")).</a:t>
            </a:r>
            <a:r>
              <a:rPr lang="en-US" sz="1200" b="1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isDisplayed</a:t>
            </a:r>
            <a:r>
              <a:rPr lang="en-US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enter the keyword in the “Google Search” text box by which we would want to make the request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searchTextBox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lst-ib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searchTextBox.clear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searchTextBox.sendKeys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("Selenium");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verify that the “Search button” is displayed and enabled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searchIconPresence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id("_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fZl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isDisplayed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searchIconEnabled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id("_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fZl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isEnabled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searchIconPresence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==true &amp;&amp;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searchIconEnabled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==true)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click on the search button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id("_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fZl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searchIcon.click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("Google search button not available");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close the web browser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driver.close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("Test script executed successfully.");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terminate the program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E79A3-5688-40D1-B9EE-B72CC9EBF1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1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com.webdriver.commands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org.openqa.selenium.By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org.openqa.selenium.WebDriver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org.openqa.selenium.WebElement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org.openqa.selenium.firefox.FirefoxDriver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VisibilityConditions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objects and variables instantiation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setProperty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webdriver.gecko.driver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"D:\\Selenium\\Software\\geckodriver-v0.13.0-win64\\geckodriver.exe");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 driver =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FirefoxDriver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driver.manage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().window().maximize();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="https://google.com";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launch the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firefox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browser and open the application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maximize the browser window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driver.manage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().window().maximize();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declare and initialize the variable to store the expected title of the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webpage.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expectedTitle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="Google";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fetch the title of the web page and save it into a string variable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actualTitle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driver.getTitle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compare the expected title of the page with the actual title of the page and print the result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expectedTitle.equals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actualTitle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("Verification Successful - The correct title is displayed on the web page.");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("Verification Failed - An incorrect title is displayed on the web page.");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verify if the “Google Search” button is displayed and print the result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submitbuttonPresence</a:t>
            </a:r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</a:t>
            </a:r>
            <a:r>
              <a:rPr lang="en-US" sz="1200" b="1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lst-ib</a:t>
            </a:r>
            <a:r>
              <a:rPr lang="en-US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")).</a:t>
            </a:r>
            <a:r>
              <a:rPr lang="en-US" sz="1200" b="1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isDisplayed</a:t>
            </a:r>
            <a:r>
              <a:rPr lang="en-US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enter the keyword in the “Google Search” text box by which we would want to make the request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searchTextBox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lst-ib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searchTextBox.clear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searchTextBox.sendKeys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("Selenium");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verify that the “Search button” is displayed and enabled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searchIconPresence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id("_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fZl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isDisplayed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searchIconEnabled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id("_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fZl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isEnabled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searchIconPresence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==true &amp;&amp;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searchIconEnabled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==true)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click on the search button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id("_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fZl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searchIcon.click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("Google search button not available");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close the web browser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driver.close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("Test script executed successfully.");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terminate the program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E79A3-5688-40D1-B9EE-B72CC9EBF16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com.webdriver.commands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org.openqa.selenium.By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org.openqa.selenium.WebDriver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org.openqa.selenium.WebElement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org.openqa.selenium.firefox.FirefoxDriver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VisibilityConditions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objects and variables instantiation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setProperty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webdriver.gecko.driver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"D:\\Selenium\\Software\\geckodriver-v0.13.0-win64\\geckodriver.exe");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 driver =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FirefoxDriver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driver.manage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().window().maximize();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="https://google.com";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launch the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firefox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browser and open the application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maximize the browser window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driver.manage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().window().maximize();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declare and initialize the variable to store the expected title of the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webpage.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expectedTitle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="Google";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fetch the title of the web page and save it into a string variable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actualTitle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driver.getTitle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compare the expected title of the page with the actual title of the page and print the result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expectedTitle.equals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actualTitle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("Verification Successful - The correct title is displayed on the web page.");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("Verification Failed - An incorrect title is displayed on the web page.");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verify if the “Google Search” button is displayed and print the result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submitbuttonPresence</a:t>
            </a:r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</a:t>
            </a:r>
            <a:r>
              <a:rPr lang="en-US" sz="1200" b="1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lst-ib</a:t>
            </a:r>
            <a:r>
              <a:rPr lang="en-US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")).</a:t>
            </a:r>
            <a:r>
              <a:rPr lang="en-US" sz="1200" b="1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isDisplayed</a:t>
            </a:r>
            <a:r>
              <a:rPr lang="en-US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enter the keyword in the “Google Search” text box by which we would want to make the request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searchTextBox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lst-ib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searchTextBox.clear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searchTextBox.sendKeys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("Selenium");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verify that the “Search button” is displayed and enabled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searchIconPresence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id("_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fZl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isDisplayed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searchIconEnabled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id("_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fZl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isEnabled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searchIconPresence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==true &amp;&amp;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searchIconEnabled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==true)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click on the search button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id("_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fZl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searchIcon.click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("Google search button not available");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close the web browser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driver.close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("Test script executed successfully.");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terminate the program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E79A3-5688-40D1-B9EE-B72CC9EBF16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8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com.webdriver.commands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org.openqa.selenium.By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org.openqa.selenium.WebDriver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org.openqa.selenium.WebElement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org.openqa.selenium.firefox.FirefoxDriver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VisibilityConditions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objects and variables instantiation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setProperty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webdriver.gecko.driver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"D:\\Selenium\\Software\\geckodriver-v0.13.0-win64\\geckodriver.exe");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 driver =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FirefoxDriver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driver.manage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().window().maximize();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="https://google.com";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launch the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firefox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browser and open the application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maximize the browser window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driver.manage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().window().maximize();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declare and initialize the variable to store the expected title of the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webpage.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expectedTitle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="Google";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fetch the title of the web page and save it into a string variable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actualTitle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driver.getTitle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compare the expected title of the page with the actual title of the page and print the result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expectedTitle.equals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actualTitle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("Verification Successful - The correct title is displayed on the web page.");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("Verification Failed - An incorrect title is displayed on the web page.");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verify if the “Google Search” button is displayed and print the result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submitbuttonPresence</a:t>
            </a:r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</a:t>
            </a:r>
            <a:r>
              <a:rPr lang="en-US" sz="1200" b="1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lst-ib</a:t>
            </a:r>
            <a:r>
              <a:rPr lang="en-US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")).</a:t>
            </a:r>
            <a:r>
              <a:rPr lang="en-US" sz="1200" b="1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isDisplayed</a:t>
            </a:r>
            <a:r>
              <a:rPr lang="en-US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enter the keyword in the “Google Search” text box by which we would want to make the request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searchTextBox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lst-ib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searchTextBox.clear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searchTextBox.sendKeys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("Selenium");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verify that the “Search button” is displayed and enabled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searchIconPresence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id("_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fZl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isDisplayed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searchIconEnabled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id("_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fZl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isEnabled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searchIconPresence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==true &amp;&amp;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searchIconEnabled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==true)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click on the search button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id("_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fZl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searchIcon.click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("Google search button not available");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close the web browser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driver.close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("Test script executed successfully.");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terminate the program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E79A3-5688-40D1-B9EE-B72CC9EBF16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com.webdriver.commands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org.openqa.selenium.By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org.openqa.selenium.WebDriver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org.openqa.selenium.WebElement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org.openqa.selenium.firefox.FirefoxDriver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VisibilityConditions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objects and variables instantiation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setProperty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webdriver.gecko.driver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"D:\\Selenium\\Software\\geckodriver-v0.13.0-win64\\geckodriver.exe");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 driver =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FirefoxDriver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driver.manage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().window().maximize();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="https://google.com";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launch the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firefox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browser and open the application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maximize the browser window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driver.manage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().window().maximize();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declare and initialize the variable to store the expected title of the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webpage.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expectedTitle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="Google";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fetch the title of the web page and save it into a string variable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actualTitle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driver.getTitle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compare the expected title of the page with the actual title of the page and print the result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expectedTitle.equals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actualTitle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("Verification Successful - The correct title is displayed on the web page.");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("Verification Failed - An incorrect title is displayed on the web page.");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verify if the “Google Search” button is displayed and print the result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submitbuttonPresence</a:t>
            </a:r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</a:t>
            </a:r>
            <a:r>
              <a:rPr lang="en-US" sz="1200" b="1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lst-ib</a:t>
            </a:r>
            <a:r>
              <a:rPr lang="en-US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")).</a:t>
            </a:r>
            <a:r>
              <a:rPr lang="en-US" sz="1200" b="1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isDisplayed</a:t>
            </a:r>
            <a:r>
              <a:rPr lang="en-US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enter the keyword in the “Google Search” text box by which we would want to make the request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searchTextBox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lst-ib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searchTextBox.clear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searchTextBox.sendKeys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("Selenium");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verify that the “Search button” is displayed and enabled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searchIconPresence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id("_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fZl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isDisplayed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searchIconEnabled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id("_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fZl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isEnabled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searchIconPresence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==true &amp;&amp;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searchIconEnabled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==true)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click on the search button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(By.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id("_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fZl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searchIcon.click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("Google search button not available");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close the web browser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driver.close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("Test script executed successfully.");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terminate the program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E79A3-5688-40D1-B9EE-B72CC9EBF16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2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304800"/>
            <a:ext cx="2057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381000"/>
            <a:ext cx="1885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534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>
            <a:lvl1pPr>
              <a:buFont typeface="Webdings" pitchFamily="18" charset="2"/>
              <a:buChar char="a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4591050" y="-3118597"/>
            <a:ext cx="1588" cy="81915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Untitled-1.jpg"/>
          <p:cNvPicPr>
            <a:picLocks noChangeAspect="1"/>
          </p:cNvPicPr>
          <p:nvPr/>
        </p:nvPicPr>
        <p:blipFill>
          <a:blip r:embed="rId3" cstate="print"/>
          <a:srcRect l="15920" t="19955" r="18408"/>
          <a:stretch>
            <a:fillRect/>
          </a:stretch>
        </p:blipFill>
        <p:spPr>
          <a:xfrm>
            <a:off x="3733800" y="3114675"/>
            <a:ext cx="5029200" cy="3362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200400" y="2743200"/>
            <a:ext cx="5638800" cy="3810000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47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352800"/>
            <a:ext cx="86868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8686800" cy="3124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1400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105400"/>
            <a:ext cx="6400800" cy="533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9" name="Picture 8" descr="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90800" y="1524000"/>
            <a:ext cx="3846584" cy="652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304800"/>
            <a:ext cx="2057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381000"/>
            <a:ext cx="1885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534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>
            <a:lvl1pPr>
              <a:buFont typeface="Webdings" pitchFamily="18" charset="2"/>
              <a:buChar char="a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4591050" y="-3118597"/>
            <a:ext cx="1588" cy="81915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Untitled-1.jpg"/>
          <p:cNvPicPr>
            <a:picLocks noChangeAspect="1"/>
          </p:cNvPicPr>
          <p:nvPr/>
        </p:nvPicPr>
        <p:blipFill>
          <a:blip r:embed="rId3" cstate="print"/>
          <a:srcRect l="15920" t="19955" r="18408"/>
          <a:stretch>
            <a:fillRect/>
          </a:stretch>
        </p:blipFill>
        <p:spPr>
          <a:xfrm>
            <a:off x="3733800" y="3114675"/>
            <a:ext cx="5029200" cy="3362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200400" y="2743200"/>
            <a:ext cx="5638800" cy="3810000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</p:spPr>
        <p:txBody>
          <a:bodyPr>
            <a:norm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>
            <a:lvl1pPr>
              <a:buFont typeface="Webdings" pitchFamily="18" charset="2"/>
              <a:buChar char=""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4591050" y="-3118597"/>
            <a:ext cx="1588" cy="81915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6868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90801"/>
            <a:ext cx="77724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7" name="Picture 6" descr="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90800" y="1524000"/>
            <a:ext cx="3846584" cy="65227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0" y="1066800"/>
            <a:ext cx="5334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Untitled-1.jpg"/>
          <p:cNvPicPr>
            <a:picLocks noChangeAspect="1"/>
          </p:cNvPicPr>
          <p:nvPr/>
        </p:nvPicPr>
        <p:blipFill>
          <a:blip r:embed="rId13" cstate="print"/>
          <a:srcRect l="15920" t="19955" r="18408"/>
          <a:stretch>
            <a:fillRect/>
          </a:stretch>
        </p:blipFill>
        <p:spPr>
          <a:xfrm>
            <a:off x="3733800" y="3114675"/>
            <a:ext cx="5029200" cy="33623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0070C0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dn2.softwaretestinghelp.com/wp-content/qa/uploads/2014/11/Webdriver-commands-11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1715"/>
              </a:lnSpc>
              <a:spcBef>
                <a:spcPts val="24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kern="0" dirty="0" smtClean="0"/>
              <a:t>Day 1 - Module </a:t>
            </a:r>
            <a:r>
              <a:rPr lang="en-US" kern="0" dirty="0" smtClean="0"/>
              <a:t>4: </a:t>
            </a:r>
            <a:r>
              <a:rPr lang="en-US" b="1" dirty="0"/>
              <a:t>Check Visibility of Web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Elements </a:t>
            </a:r>
            <a:r>
              <a:rPr lang="en-US" b="1" dirty="0"/>
              <a:t>Using Various Types WebDriver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Commands</a:t>
            </a:r>
            <a:r>
              <a:rPr lang="en-US" dirty="0"/>
              <a:t/>
            </a:r>
            <a:br>
              <a:rPr lang="en-US" dirty="0"/>
            </a:br>
            <a:r>
              <a:rPr lang="en-US" kern="0" dirty="0"/>
              <a:t> </a:t>
            </a:r>
            <a:endParaRPr lang="en-US" sz="3600" b="1" kern="0" dirty="0">
              <a:solidFill>
                <a:srgbClr val="365F9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Smita B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41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181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In </a:t>
            </a:r>
            <a:r>
              <a:rPr lang="en-US" sz="1800" dirty="0"/>
              <a:t>this </a:t>
            </a:r>
            <a:r>
              <a:rPr lang="en-US" sz="1800" dirty="0" smtClean="0"/>
              <a:t>Module, </a:t>
            </a:r>
            <a:r>
              <a:rPr lang="en-US" sz="1800" dirty="0"/>
              <a:t>we tried to make you acquainted with the WebDriver’s looping and conditional operations. These conditional methods often deal with almost all types of visibility options for web elements.</a:t>
            </a:r>
          </a:p>
        </p:txBody>
      </p:sp>
    </p:spTree>
    <p:extLst>
      <p:ext uri="{BB962C8B-B14F-4D97-AF65-F5344CB8AC3E}">
        <p14:creationId xmlns:p14="http://schemas.microsoft.com/office/powerpoint/2010/main" val="48115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 – Module 4 - 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0"/>
              </a:spcAft>
              <a:buClr>
                <a:srgbClr val="808080"/>
              </a:buClr>
              <a:buSzPts val="1000"/>
              <a:buFont typeface="Wingdings 2" panose="05020102010507070707" pitchFamily="18" charset="2"/>
              <a:buChar char=""/>
              <a:tabLst>
                <a:tab pos="914400" algn="l"/>
              </a:tabLst>
            </a:pPr>
            <a:r>
              <a:rPr lang="en-IN" sz="3200" dirty="0" err="1"/>
              <a:t>isDisplayed</a:t>
            </a:r>
            <a:r>
              <a:rPr lang="en-IN" sz="3200" dirty="0"/>
              <a:t>()</a:t>
            </a:r>
            <a:endParaRPr lang="en-US" sz="3200" dirty="0"/>
          </a:p>
          <a:p>
            <a:pPr lvl="1">
              <a:spcAft>
                <a:spcPts val="0"/>
              </a:spcAft>
              <a:buClr>
                <a:srgbClr val="808080"/>
              </a:buClr>
              <a:buSzPts val="1000"/>
              <a:buFont typeface="Wingdings 2" panose="05020102010507070707" pitchFamily="18" charset="2"/>
              <a:buChar char=""/>
              <a:tabLst>
                <a:tab pos="914400" algn="l"/>
              </a:tabLst>
            </a:pPr>
            <a:r>
              <a:rPr lang="en-IN" sz="3200" dirty="0" err="1"/>
              <a:t>isSelected</a:t>
            </a:r>
            <a:r>
              <a:rPr lang="en-IN" sz="3200" dirty="0"/>
              <a:t>()</a:t>
            </a:r>
            <a:endParaRPr lang="en-US" sz="3200" dirty="0"/>
          </a:p>
          <a:p>
            <a:pPr lvl="1">
              <a:spcAft>
                <a:spcPts val="0"/>
              </a:spcAft>
              <a:buClr>
                <a:srgbClr val="808080"/>
              </a:buClr>
              <a:buSzPts val="1000"/>
              <a:buFont typeface="Wingdings 2" panose="05020102010507070707" pitchFamily="18" charset="2"/>
              <a:buChar char=""/>
              <a:tabLst>
                <a:tab pos="914400" algn="l"/>
              </a:tabLst>
            </a:pPr>
            <a:r>
              <a:rPr lang="en-IN" sz="3200" dirty="0" err="1"/>
              <a:t>isEnabled</a:t>
            </a:r>
            <a:r>
              <a:rPr lang="en-IN" sz="3200" dirty="0"/>
              <a:t>()</a:t>
            </a:r>
            <a:endParaRPr lang="en-US" sz="3200" b="1" dirty="0">
              <a:solidFill>
                <a:srgbClr val="333399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Clr>
                <a:srgbClr val="808080"/>
              </a:buClr>
              <a:buSzPts val="1000"/>
              <a:buFont typeface="Wingdings 2" panose="05020102010507070707" pitchFamily="18" charset="2"/>
              <a:buChar char=""/>
              <a:tabLst>
                <a:tab pos="914400" algn="l"/>
              </a:tabLst>
            </a:pPr>
            <a:endParaRPr lang="en-US" sz="3200" b="1" dirty="0">
              <a:solidFill>
                <a:srgbClr val="333399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066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53400" cy="1249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check visibility of web elements using various types of looping and conditional commands in WebDriver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the previous module, </a:t>
            </a:r>
            <a:r>
              <a:rPr lang="en-US" dirty="0"/>
              <a:t>we discussed about </a:t>
            </a:r>
            <a:r>
              <a:rPr lang="en-US" u="sng" dirty="0"/>
              <a:t>WebDriver’s Select </a:t>
            </a:r>
            <a:r>
              <a:rPr lang="en-US" u="sng" dirty="0" smtClean="0"/>
              <a:t>class </a:t>
            </a:r>
            <a:r>
              <a:rPr lang="en-US" dirty="0" smtClean="0"/>
              <a:t>which </a:t>
            </a:r>
            <a:r>
              <a:rPr lang="en-US" dirty="0"/>
              <a:t>is primarily used to handle web elements like dropdowns and selecting various options under the dropdowns.</a:t>
            </a:r>
            <a:endParaRPr lang="en-US" sz="4800" dirty="0"/>
          </a:p>
          <a:p>
            <a:r>
              <a:rPr lang="en-US" dirty="0" smtClean="0"/>
              <a:t>So </a:t>
            </a:r>
            <a:r>
              <a:rPr lang="en-US" dirty="0"/>
              <a:t>let us start with a brief introduction – WebDriver has a W3C specification that details out the information about the different visibility preferences based out on the types of the web elements upon which the actions are to be performed.</a:t>
            </a:r>
            <a:endParaRPr lang="en-US" sz="4800" dirty="0"/>
          </a:p>
          <a:p>
            <a:r>
              <a:rPr lang="en-US" dirty="0"/>
              <a:t>WebDriver facilitates the user with the following methods to check the visibility of the web elements. These web elements can be buttons, </a:t>
            </a:r>
            <a:r>
              <a:rPr lang="en-US" dirty="0" err="1"/>
              <a:t>dropboxes</a:t>
            </a:r>
            <a:r>
              <a:rPr lang="en-US" dirty="0"/>
              <a:t>, checkboxes, radio buttons, labels etc.</a:t>
            </a:r>
            <a:endParaRPr lang="en-US" sz="4800" dirty="0"/>
          </a:p>
          <a:p>
            <a:pPr lvl="1"/>
            <a:r>
              <a:rPr lang="en-US" dirty="0" err="1"/>
              <a:t>isDisplayed</a:t>
            </a:r>
            <a:r>
              <a:rPr lang="en-US" dirty="0"/>
              <a:t>()</a:t>
            </a:r>
            <a:endParaRPr lang="en-US" sz="4000" dirty="0"/>
          </a:p>
          <a:p>
            <a:pPr lvl="1"/>
            <a:r>
              <a:rPr lang="en-US" dirty="0" err="1"/>
              <a:t>isSelected</a:t>
            </a:r>
            <a:r>
              <a:rPr lang="en-US" dirty="0"/>
              <a:t>()</a:t>
            </a:r>
            <a:endParaRPr lang="en-US" sz="4000" dirty="0"/>
          </a:p>
          <a:p>
            <a:pPr lvl="1"/>
            <a:r>
              <a:rPr lang="en-US" dirty="0" err="1"/>
              <a:t>isEnabled</a:t>
            </a:r>
            <a:r>
              <a:rPr lang="en-US" dirty="0"/>
              <a:t>()</a:t>
            </a:r>
            <a:endParaRPr lang="en-US" sz="4000" dirty="0"/>
          </a:p>
          <a:p>
            <a:r>
              <a:rPr lang="en-US" dirty="0"/>
              <a:t>For an improved understanding, let us discuss the aforementioned methods with code examples.</a:t>
            </a:r>
            <a:endParaRPr lang="en-US" sz="4800" dirty="0"/>
          </a:p>
          <a:p>
            <a:r>
              <a:rPr lang="en-US" dirty="0"/>
              <a:t>As a specimen, we would be using the “google.com” as an application under test and the </a:t>
            </a:r>
            <a:r>
              <a:rPr lang="en-US" dirty="0"/>
              <a:t>“04Module4_Various_Types_WebDriver_Commands” </a:t>
            </a:r>
            <a:r>
              <a:rPr lang="en-US" dirty="0" smtClean="0"/>
              <a:t>project.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200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US" b="1" u="sng" dirty="0"/>
              <a:t>Scenario to be automated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Launch the web browser and open the application under test – http://google.com</a:t>
            </a:r>
          </a:p>
          <a:p>
            <a:pPr lvl="0"/>
            <a:r>
              <a:rPr lang="en-US" dirty="0"/>
              <a:t>Verify the web page title</a:t>
            </a:r>
          </a:p>
          <a:p>
            <a:pPr lvl="0"/>
            <a:r>
              <a:rPr lang="en-US" dirty="0"/>
              <a:t>Verify if the “Google Search” button is displayed</a:t>
            </a:r>
          </a:p>
          <a:p>
            <a:pPr lvl="0"/>
            <a:r>
              <a:rPr lang="en-US" dirty="0"/>
              <a:t>Enter the keyword in the “Google Search” text box by which we would want to make the request</a:t>
            </a:r>
          </a:p>
          <a:p>
            <a:pPr lvl="0"/>
            <a:r>
              <a:rPr lang="en-US" dirty="0"/>
              <a:t>Verify that the “Search button” is displayed and enabled</a:t>
            </a:r>
          </a:p>
          <a:p>
            <a:pPr lvl="0"/>
            <a:r>
              <a:rPr lang="en-US" dirty="0"/>
              <a:t>Based on visibility of the Search button, click on the search button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116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US" dirty="0"/>
              <a:t>WebDriver Code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57400"/>
          </a:xfrm>
        </p:spPr>
        <p:txBody>
          <a:bodyPr>
            <a:normAutofit fontScale="55000" lnSpcReduction="20000"/>
          </a:bodyPr>
          <a:lstStyle/>
          <a:p>
            <a:r>
              <a:rPr lang="en-US" b="1" u="sng" dirty="0"/>
              <a:t>Step 1</a:t>
            </a:r>
            <a:r>
              <a:rPr lang="en-US" b="1" dirty="0"/>
              <a:t>:</a:t>
            </a:r>
            <a:r>
              <a:rPr lang="en-US" dirty="0"/>
              <a:t> Create a new java class named as “</a:t>
            </a:r>
            <a:r>
              <a:rPr lang="en-US" dirty="0" err="1"/>
              <a:t>VisibilityConditions</a:t>
            </a:r>
            <a:r>
              <a:rPr lang="en-US" dirty="0"/>
              <a:t>” under the “04Module4_Various_Types_WebDriver_Commands” project.</a:t>
            </a:r>
          </a:p>
          <a:p>
            <a:r>
              <a:rPr lang="en-US" b="1" u="sng" dirty="0"/>
              <a:t>Step 2</a:t>
            </a:r>
            <a:r>
              <a:rPr lang="en-US" b="1" dirty="0"/>
              <a:t>:</a:t>
            </a:r>
            <a:r>
              <a:rPr lang="en-US" dirty="0"/>
              <a:t> Copy and paste the below code in the “VisibilityConditions.java” class.</a:t>
            </a:r>
          </a:p>
          <a:p>
            <a:r>
              <a:rPr lang="en-US" b="1" dirty="0"/>
              <a:t>Below is the test script that is equivalent to the above mentioned scenario</a:t>
            </a:r>
            <a:r>
              <a:rPr lang="en-US" b="1" dirty="0" smtClean="0"/>
              <a:t>:</a:t>
            </a:r>
          </a:p>
          <a:p>
            <a:endParaRPr lang="en-IN" b="1" dirty="0"/>
          </a:p>
          <a:p>
            <a:r>
              <a:rPr lang="en-IN" b="1" dirty="0" smtClean="0"/>
              <a:t>Check out the code in Module4 project</a:t>
            </a:r>
          </a:p>
          <a:p>
            <a:endParaRPr lang="en-US" dirty="0"/>
          </a:p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171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US" dirty="0"/>
              <a:t>Code Walkthrough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Following are the ways in which we ascertain the presence of web elements on the web page.</a:t>
            </a:r>
          </a:p>
          <a:p>
            <a:r>
              <a:rPr lang="en-US" b="1" i="1" dirty="0" err="1"/>
              <a:t>boolean</a:t>
            </a:r>
            <a:r>
              <a:rPr lang="en-US" i="1" dirty="0" err="1"/>
              <a:t>submitbuttonPresence</a:t>
            </a:r>
            <a:r>
              <a:rPr lang="en-US" i="1" dirty="0"/>
              <a:t>=</a:t>
            </a:r>
            <a:r>
              <a:rPr lang="en-US" i="1" dirty="0" err="1"/>
              <a:t>driver.findElement</a:t>
            </a:r>
            <a:r>
              <a:rPr lang="en-US" i="1" dirty="0"/>
              <a:t>(By.id(“</a:t>
            </a:r>
            <a:r>
              <a:rPr lang="en-US" i="1" dirty="0" err="1"/>
              <a:t>gbqfba</a:t>
            </a:r>
            <a:r>
              <a:rPr lang="en-US" i="1" dirty="0"/>
              <a:t>”)).</a:t>
            </a:r>
            <a:r>
              <a:rPr lang="en-US" i="1" dirty="0" err="1"/>
              <a:t>isDisplayed</a:t>
            </a:r>
            <a:r>
              <a:rPr lang="en-US" i="1" dirty="0"/>
              <a:t>();</a:t>
            </a:r>
            <a:endParaRPr lang="en-US" dirty="0"/>
          </a:p>
          <a:p>
            <a:r>
              <a:rPr lang="en-US" b="1" i="1" dirty="0" err="1"/>
              <a:t>isDispalyed</a:t>
            </a:r>
            <a:r>
              <a:rPr lang="en-US" b="1" i="1" dirty="0"/>
              <a:t>()</a:t>
            </a:r>
            <a:endParaRPr lang="en-US" b="1" dirty="0"/>
          </a:p>
          <a:p>
            <a:pPr lvl="1"/>
            <a:r>
              <a:rPr lang="en-US" dirty="0" err="1"/>
              <a:t>isDisplayed</a:t>
            </a:r>
            <a:r>
              <a:rPr lang="en-US" dirty="0"/>
              <a:t>() is the method used to verify presence of a web element within the webpage. The method is designed to result a Boolean value with each success and failure. The method returns a “true” value if the specified web element is present on the web page and a “false” value if the web element is not present on the web page.</a:t>
            </a:r>
          </a:p>
          <a:p>
            <a:pPr lvl="1"/>
            <a:r>
              <a:rPr lang="en-US" dirty="0"/>
              <a:t>Thus the above code snippet verifies for the presence of submit button on the google web page and returns a true value if the submit button is present and visible else returns a false value if the submit button is not present on the web page.</a:t>
            </a:r>
          </a:p>
          <a:p>
            <a:pPr lvl="1"/>
            <a:r>
              <a:rPr lang="en-US" b="1" i="1" dirty="0" err="1"/>
              <a:t>boolean</a:t>
            </a:r>
            <a:r>
              <a:rPr lang="en-US" i="1" dirty="0"/>
              <a:t> </a:t>
            </a:r>
            <a:r>
              <a:rPr lang="en-US" i="1" dirty="0" err="1"/>
              <a:t>searchIconEnabled</a:t>
            </a:r>
            <a:r>
              <a:rPr lang="en-US" i="1" dirty="0"/>
              <a:t> = </a:t>
            </a:r>
            <a:r>
              <a:rPr lang="en-US" i="1" dirty="0" err="1"/>
              <a:t>driver.findElement</a:t>
            </a:r>
            <a:r>
              <a:rPr lang="en-US" i="1" dirty="0"/>
              <a:t>(By.id(“</a:t>
            </a:r>
            <a:r>
              <a:rPr lang="en-US" i="1" dirty="0" err="1"/>
              <a:t>gbqfb</a:t>
            </a:r>
            <a:r>
              <a:rPr lang="en-US" i="1" dirty="0"/>
              <a:t>”)).</a:t>
            </a:r>
            <a:r>
              <a:rPr lang="en-US" i="1" dirty="0" err="1"/>
              <a:t>isEnabled</a:t>
            </a:r>
            <a:r>
              <a:rPr lang="en-US" i="1" dirty="0"/>
              <a:t>();</a:t>
            </a:r>
            <a:endParaRPr lang="en-US" dirty="0"/>
          </a:p>
          <a:p>
            <a:pPr lvl="1"/>
            <a:r>
              <a:rPr lang="en-US" dirty="0"/>
              <a:t>The method deals with the visibility of all kinds of web elements not just limiting to any one type.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737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US" dirty="0"/>
              <a:t>Code Walkthrough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err="1"/>
              <a:t>isEnabled</a:t>
            </a:r>
            <a:r>
              <a:rPr lang="en-US" b="1" i="1" dirty="0"/>
              <a:t>()</a:t>
            </a:r>
            <a:endParaRPr lang="en-US" b="1" dirty="0"/>
          </a:p>
          <a:p>
            <a:pPr lvl="1"/>
            <a:r>
              <a:rPr lang="en-US" dirty="0" err="1"/>
              <a:t>isEnabled</a:t>
            </a:r>
            <a:r>
              <a:rPr lang="en-US" dirty="0"/>
              <a:t>() is the method used to verify if the web element is enabled or disabled within the webpage. Like </a:t>
            </a:r>
            <a:r>
              <a:rPr lang="en-US" dirty="0" err="1"/>
              <a:t>isDisplayed</a:t>
            </a:r>
            <a:r>
              <a:rPr lang="en-US" dirty="0"/>
              <a:t>() method, it is designed to result a Boolean value with each success and failure. The method returns a “true” value if the specified web element is enabled on the web page and a “false” value if the web element is not enabled (state of being disabled) on the web page.</a:t>
            </a:r>
          </a:p>
          <a:p>
            <a:pPr lvl="1"/>
            <a:r>
              <a:rPr lang="en-US" dirty="0"/>
              <a:t>Thus the above code snippet verifies if the submit button is enabled or not and returns a Boolean value depending on the result.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isEnabled</a:t>
            </a:r>
            <a:r>
              <a:rPr lang="en-US" dirty="0"/>
              <a:t>() method is significant in scenarios where we want to ascertain that only if “Condition A” is fulfilled, then the element(principally button) is enabled. Refer the following illustration for the same.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485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US" dirty="0"/>
              <a:t>Code Walkthrough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62500" lnSpcReduction="20000"/>
          </a:bodyPr>
          <a:lstStyle/>
          <a:p>
            <a:r>
              <a:rPr lang="en-US" b="1" i="1" dirty="0" err="1"/>
              <a:t>isEnabled</a:t>
            </a:r>
            <a:r>
              <a:rPr lang="en-US" b="1" i="1" dirty="0" smtClean="0"/>
              <a:t>()</a:t>
            </a:r>
          </a:p>
          <a:p>
            <a:endParaRPr lang="en-IN" b="1" i="1" dirty="0"/>
          </a:p>
          <a:p>
            <a:endParaRPr lang="en-IN" b="1" i="1" dirty="0" smtClean="0"/>
          </a:p>
          <a:p>
            <a:endParaRPr lang="en-IN" b="1" i="1" dirty="0" smtClean="0"/>
          </a:p>
          <a:p>
            <a:endParaRPr lang="en-IN" b="1" i="1" dirty="0"/>
          </a:p>
          <a:p>
            <a:endParaRPr lang="en-IN" b="1" i="1" dirty="0" smtClean="0"/>
          </a:p>
          <a:p>
            <a:endParaRPr lang="en-IN" b="1" i="1" dirty="0"/>
          </a:p>
          <a:p>
            <a:endParaRPr lang="en-IN" b="1" i="1" dirty="0" smtClean="0"/>
          </a:p>
          <a:p>
            <a:endParaRPr lang="en-IN" b="1" i="1" dirty="0"/>
          </a:p>
          <a:p>
            <a:endParaRPr lang="en-IN" b="1" i="1" dirty="0"/>
          </a:p>
          <a:p>
            <a:endParaRPr lang="en-IN" b="1" i="1" dirty="0" smtClean="0"/>
          </a:p>
          <a:p>
            <a:endParaRPr lang="en-IN" b="1" i="1" dirty="0"/>
          </a:p>
          <a:p>
            <a:endParaRPr lang="en-IN" b="1" i="1" dirty="0" smtClean="0"/>
          </a:p>
          <a:p>
            <a:r>
              <a:rPr lang="en-US" dirty="0"/>
              <a:t>In the above figure, Register button </a:t>
            </a:r>
            <a:r>
              <a:rPr lang="en-US" dirty="0" err="1"/>
              <a:t>button</a:t>
            </a:r>
            <a:r>
              <a:rPr lang="en-US" dirty="0"/>
              <a:t> is enabled only when the agreement checkbox is selected.</a:t>
            </a:r>
          </a:p>
          <a:p>
            <a:r>
              <a:rPr lang="en-US" dirty="0"/>
              <a:t>Akin to above methods, we have a method referenced as “</a:t>
            </a:r>
            <a:r>
              <a:rPr lang="en-US" dirty="0" err="1"/>
              <a:t>isSelected</a:t>
            </a:r>
            <a:r>
              <a:rPr lang="en-US" dirty="0"/>
              <a:t>()” which tests if the specified web element is selected or not.</a:t>
            </a:r>
          </a:p>
          <a:p>
            <a:r>
              <a:rPr lang="en-US" b="1" i="1" dirty="0" err="1"/>
              <a:t>boolean</a:t>
            </a:r>
            <a:r>
              <a:rPr lang="en-US" i="1" dirty="0"/>
              <a:t> </a:t>
            </a:r>
            <a:r>
              <a:rPr lang="en-US" i="1" dirty="0" err="1"/>
              <a:t>searchIconSelected</a:t>
            </a:r>
            <a:r>
              <a:rPr lang="en-US" i="1" dirty="0"/>
              <a:t> = </a:t>
            </a:r>
            <a:r>
              <a:rPr lang="en-US" i="1" dirty="0" err="1"/>
              <a:t>driver.findElement</a:t>
            </a:r>
            <a:r>
              <a:rPr lang="en-US" i="1" dirty="0"/>
              <a:t>(By.id(“male”)).</a:t>
            </a:r>
            <a:r>
              <a:rPr lang="en-US" i="1" dirty="0" err="1"/>
              <a:t>isSelected</a:t>
            </a:r>
            <a:r>
              <a:rPr lang="en-US" i="1" dirty="0"/>
              <a:t>();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Webdriver commands 1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600200"/>
            <a:ext cx="8305799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36600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US" dirty="0"/>
              <a:t>Code Walkthrough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b="1" i="1" dirty="0" err="1"/>
              <a:t>isSelected</a:t>
            </a:r>
            <a:r>
              <a:rPr lang="en-US" b="1" i="1" dirty="0"/>
              <a:t>()</a:t>
            </a:r>
            <a:endParaRPr lang="en-US" b="1" dirty="0"/>
          </a:p>
          <a:p>
            <a:pPr lvl="1"/>
            <a:r>
              <a:rPr lang="en-US" dirty="0" err="1"/>
              <a:t>isSelected</a:t>
            </a:r>
            <a:r>
              <a:rPr lang="en-US" dirty="0"/>
              <a:t>() is the method used to verify if the web element is selected or not. </a:t>
            </a:r>
            <a:r>
              <a:rPr lang="en-US" dirty="0" err="1"/>
              <a:t>isSelected</a:t>
            </a:r>
            <a:r>
              <a:rPr lang="en-US" dirty="0"/>
              <a:t>() method is pre-dominantly used with radio buttons, dropdowns and checkboxes. Analogous to above methods, it is designed to result a Boolean value with each success and failure.</a:t>
            </a:r>
          </a:p>
          <a:p>
            <a:pPr lvl="1"/>
            <a:r>
              <a:rPr lang="en-US" dirty="0"/>
              <a:t>Thus the above code snippet verifies if the male radio button is selected or not and returns a Boolean value depending on the result. Refer the following image for the same.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226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OWS-ppt</Template>
  <TotalTime>2232</TotalTime>
  <Words>2256</Words>
  <Application>Microsoft Office PowerPoint</Application>
  <PresentationFormat>On-screen Show (4:3)</PresentationFormat>
  <Paragraphs>382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</vt:lpstr>
      <vt:lpstr>Times New Roman</vt:lpstr>
      <vt:lpstr>Verdana</vt:lpstr>
      <vt:lpstr>Webdings</vt:lpstr>
      <vt:lpstr>Wingdings 2</vt:lpstr>
      <vt:lpstr>Custom Design</vt:lpstr>
      <vt:lpstr>Day 1 - Module 4: Check Visibility of Web   Elements Using Various Types WebDriver   Commands  </vt:lpstr>
      <vt:lpstr>Day 1 – Module 4 - Agenda</vt:lpstr>
      <vt:lpstr>How to check visibility of web elements using various types of looping and conditional commands in WebDriver</vt:lpstr>
      <vt:lpstr>Scenario to be automated</vt:lpstr>
      <vt:lpstr>WebDriver Code</vt:lpstr>
      <vt:lpstr>Code Walkthrough</vt:lpstr>
      <vt:lpstr>Code Walkthrough</vt:lpstr>
      <vt:lpstr>Code Walkthrough</vt:lpstr>
      <vt:lpstr>Code Walkthrough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 Correia</dc:creator>
  <cp:lastModifiedBy>Smita B Kumar</cp:lastModifiedBy>
  <cp:revision>559</cp:revision>
  <dcterms:created xsi:type="dcterms:W3CDTF">2006-08-16T00:00:00Z</dcterms:created>
  <dcterms:modified xsi:type="dcterms:W3CDTF">2017-06-07T11:00:36Z</dcterms:modified>
</cp:coreProperties>
</file>